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3"/>
  </p:notesMasterIdLst>
  <p:sldIdLst>
    <p:sldId id="256" r:id="rId2"/>
    <p:sldId id="346" r:id="rId3"/>
    <p:sldId id="278" r:id="rId4"/>
    <p:sldId id="290" r:id="rId5"/>
    <p:sldId id="352" r:id="rId6"/>
    <p:sldId id="353" r:id="rId7"/>
    <p:sldId id="295" r:id="rId8"/>
    <p:sldId id="326" r:id="rId9"/>
    <p:sldId id="287" r:id="rId10"/>
    <p:sldId id="336" r:id="rId11"/>
    <p:sldId id="316" r:id="rId12"/>
    <p:sldId id="347" r:id="rId13"/>
    <p:sldId id="330" r:id="rId14"/>
    <p:sldId id="355" r:id="rId15"/>
    <p:sldId id="333" r:id="rId16"/>
    <p:sldId id="334" r:id="rId17"/>
    <p:sldId id="309" r:id="rId18"/>
    <p:sldId id="323" r:id="rId19"/>
    <p:sldId id="351" r:id="rId20"/>
    <p:sldId id="350" r:id="rId21"/>
    <p:sldId id="325" r:id="rId22"/>
    <p:sldId id="320" r:id="rId23"/>
    <p:sldId id="322" r:id="rId24"/>
    <p:sldId id="324" r:id="rId25"/>
    <p:sldId id="356" r:id="rId26"/>
    <p:sldId id="264" r:id="rId27"/>
    <p:sldId id="345" r:id="rId28"/>
    <p:sldId id="340" r:id="rId29"/>
    <p:sldId id="300" r:id="rId30"/>
    <p:sldId id="357" r:id="rId31"/>
    <p:sldId id="274" r:id="rId32"/>
  </p:sldIdLst>
  <p:sldSz cx="9144000" cy="6858000" type="screen4x3"/>
  <p:notesSz cx="69977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6636"/>
    <a:srgbClr val="0000FF"/>
    <a:srgbClr val="00A7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58" autoAdjust="0"/>
  </p:normalViewPr>
  <p:slideViewPr>
    <p:cSldViewPr>
      <p:cViewPr varScale="1">
        <p:scale>
          <a:sx n="74" d="100"/>
          <a:sy n="74" d="100"/>
        </p:scale>
        <p:origin x="-57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60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550"/>
          </a:xfrm>
          <a:prstGeom prst="rect">
            <a:avLst/>
          </a:prstGeom>
        </p:spPr>
        <p:txBody>
          <a:bodyPr vert="horz" lIns="92953" tIns="46477" rIns="92953" bIns="46477" rtlCol="0"/>
          <a:lstStyle>
            <a:lvl1pPr algn="l">
              <a:defRPr sz="1200"/>
            </a:lvl1pPr>
          </a:lstStyle>
          <a:p>
            <a:endParaRPr lang="en-US"/>
          </a:p>
        </p:txBody>
      </p:sp>
      <p:sp>
        <p:nvSpPr>
          <p:cNvPr id="3" name="Date Placeholder 2"/>
          <p:cNvSpPr>
            <a:spLocks noGrp="1"/>
          </p:cNvSpPr>
          <p:nvPr>
            <p:ph type="dt" idx="1"/>
          </p:nvPr>
        </p:nvSpPr>
        <p:spPr>
          <a:xfrm>
            <a:off x="3963744" y="0"/>
            <a:ext cx="3032337" cy="463550"/>
          </a:xfrm>
          <a:prstGeom prst="rect">
            <a:avLst/>
          </a:prstGeom>
        </p:spPr>
        <p:txBody>
          <a:bodyPr vert="horz" lIns="92953" tIns="46477" rIns="92953" bIns="46477" rtlCol="0"/>
          <a:lstStyle>
            <a:lvl1pPr algn="r">
              <a:defRPr sz="1200"/>
            </a:lvl1pPr>
          </a:lstStyle>
          <a:p>
            <a:fld id="{951A6E53-60B9-4F10-BD59-2A2DFB04C1DE}" type="datetimeFigureOut">
              <a:rPr lang="en-US" smtClean="0"/>
              <a:pPr/>
              <a:t>11/13/2014</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2953" tIns="46477" rIns="92953" bIns="46477" rtlCol="0" anchor="ctr"/>
          <a:lstStyle/>
          <a:p>
            <a:endParaRPr lang="en-US"/>
          </a:p>
        </p:txBody>
      </p:sp>
      <p:sp>
        <p:nvSpPr>
          <p:cNvPr id="5" name="Notes Placeholder 4"/>
          <p:cNvSpPr>
            <a:spLocks noGrp="1"/>
          </p:cNvSpPr>
          <p:nvPr>
            <p:ph type="body" sz="quarter" idx="3"/>
          </p:nvPr>
        </p:nvSpPr>
        <p:spPr>
          <a:xfrm>
            <a:off x="699770" y="4403725"/>
            <a:ext cx="5598160" cy="4171950"/>
          </a:xfrm>
          <a:prstGeom prst="rect">
            <a:avLst/>
          </a:prstGeom>
        </p:spPr>
        <p:txBody>
          <a:bodyPr vert="horz" lIns="92953" tIns="46477" rIns="92953" bIns="4647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41"/>
            <a:ext cx="3032337" cy="463550"/>
          </a:xfrm>
          <a:prstGeom prst="rect">
            <a:avLst/>
          </a:prstGeom>
        </p:spPr>
        <p:txBody>
          <a:bodyPr vert="horz" lIns="92953" tIns="46477" rIns="92953" bIns="46477" rtlCol="0" anchor="b"/>
          <a:lstStyle>
            <a:lvl1pPr algn="l">
              <a:defRPr sz="1200"/>
            </a:lvl1pPr>
          </a:lstStyle>
          <a:p>
            <a:endParaRPr lang="en-US"/>
          </a:p>
        </p:txBody>
      </p:sp>
      <p:sp>
        <p:nvSpPr>
          <p:cNvPr id="7" name="Slide Number Placeholder 6"/>
          <p:cNvSpPr>
            <a:spLocks noGrp="1"/>
          </p:cNvSpPr>
          <p:nvPr>
            <p:ph type="sldNum" sz="quarter" idx="5"/>
          </p:nvPr>
        </p:nvSpPr>
        <p:spPr>
          <a:xfrm>
            <a:off x="3963744" y="8805841"/>
            <a:ext cx="3032337" cy="463550"/>
          </a:xfrm>
          <a:prstGeom prst="rect">
            <a:avLst/>
          </a:prstGeom>
        </p:spPr>
        <p:txBody>
          <a:bodyPr vert="horz" lIns="92953" tIns="46477" rIns="92953" bIns="46477" rtlCol="0" anchor="b"/>
          <a:lstStyle>
            <a:lvl1pPr algn="r">
              <a:defRPr sz="1200"/>
            </a:lvl1pPr>
          </a:lstStyle>
          <a:p>
            <a:fld id="{4E111AA2-D3C8-4802-877C-CA37BCF784F8}" type="slidenum">
              <a:rPr lang="en-US" smtClean="0"/>
              <a:pPr/>
              <a:t>‹#›</a:t>
            </a:fld>
            <a:endParaRPr lang="en-US"/>
          </a:p>
        </p:txBody>
      </p:sp>
    </p:spTree>
    <p:extLst>
      <p:ext uri="{BB962C8B-B14F-4D97-AF65-F5344CB8AC3E}">
        <p14:creationId xmlns:p14="http://schemas.microsoft.com/office/powerpoint/2010/main" xmlns="" val="334032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27</a:t>
            </a:fld>
            <a:endParaRPr lang="en-US" dirty="0"/>
          </a:p>
        </p:txBody>
      </p:sp>
    </p:spTree>
    <p:extLst>
      <p:ext uri="{BB962C8B-B14F-4D97-AF65-F5344CB8AC3E}">
        <p14:creationId xmlns:p14="http://schemas.microsoft.com/office/powerpoint/2010/main" xmlns="" val="2450110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solidFill>
                <a:srgbClr val="FF0000"/>
              </a:solidFill>
            </a:endParaRPr>
          </a:p>
        </p:txBody>
      </p:sp>
      <p:sp>
        <p:nvSpPr>
          <p:cNvPr id="4" name="Slide Number Placeholder 3"/>
          <p:cNvSpPr>
            <a:spLocks noGrp="1"/>
          </p:cNvSpPr>
          <p:nvPr>
            <p:ph type="sldNum" sz="quarter" idx="10"/>
          </p:nvPr>
        </p:nvSpPr>
        <p:spPr/>
        <p:txBody>
          <a:bodyPr/>
          <a:lstStyle/>
          <a:p>
            <a:fld id="{D396381A-F256-4FCC-A8A9-171E310B2DB3}"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111AA2-D3C8-4802-877C-CA37BCF784F8}" type="slidenum">
              <a:rPr lang="en-US" smtClean="0"/>
              <a:pPr/>
              <a:t>29</a:t>
            </a:fld>
            <a:endParaRPr lang="en-US"/>
          </a:p>
        </p:txBody>
      </p:sp>
    </p:spTree>
    <p:extLst>
      <p:ext uri="{BB962C8B-B14F-4D97-AF65-F5344CB8AC3E}">
        <p14:creationId xmlns:p14="http://schemas.microsoft.com/office/powerpoint/2010/main" xmlns="" val="806725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111AA2-D3C8-4802-877C-CA37BCF784F8}" type="slidenum">
              <a:rPr lang="en-US" smtClean="0"/>
              <a:pPr/>
              <a:t>30</a:t>
            </a:fld>
            <a:endParaRPr lang="en-US"/>
          </a:p>
        </p:txBody>
      </p:sp>
    </p:spTree>
    <p:extLst>
      <p:ext uri="{BB962C8B-B14F-4D97-AF65-F5344CB8AC3E}">
        <p14:creationId xmlns:p14="http://schemas.microsoft.com/office/powerpoint/2010/main" xmlns="" val="80672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Edited</a:t>
            </a:r>
            <a:r>
              <a:rPr lang="en-US" baseline="0" dirty="0" smtClean="0"/>
              <a:t> text box (spelled out EBIS/dropped statement on completion – EBIS not yet complete (caption is correct)</a:t>
            </a:r>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8</a:t>
            </a:fld>
            <a:endParaRPr lang="en-US" dirty="0"/>
          </a:p>
        </p:txBody>
      </p:sp>
    </p:spTree>
    <p:extLst>
      <p:ext uri="{BB962C8B-B14F-4D97-AF65-F5344CB8AC3E}">
        <p14:creationId xmlns:p14="http://schemas.microsoft.com/office/powerpoint/2010/main" xmlns="" val="478197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10</a:t>
            </a:fld>
            <a:endParaRPr lang="en-US" dirty="0"/>
          </a:p>
        </p:txBody>
      </p:sp>
    </p:spTree>
    <p:extLst>
      <p:ext uri="{BB962C8B-B14F-4D97-AF65-F5344CB8AC3E}">
        <p14:creationId xmlns:p14="http://schemas.microsoft.com/office/powerpoint/2010/main" xmlns="" val="1783413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Actinium</a:t>
            </a:r>
            <a:r>
              <a:rPr lang="en-US" baseline="0" dirty="0" smtClean="0"/>
              <a:t> 225  bind to organic molecule that seeks out cancer cell.   4 alphas released in vicinity of that cell.   Also source of Bi213 which can be used in same way but produces only one alpha</a:t>
            </a:r>
          </a:p>
          <a:p>
            <a:r>
              <a:rPr lang="en-US" baseline="0" dirty="0" smtClean="0"/>
              <a:t>Actinium 227 source of Ra 223 FDA approved for treating cancers in bone</a:t>
            </a:r>
          </a:p>
          <a:p>
            <a:r>
              <a:rPr lang="en-US" baseline="0" dirty="0" smtClean="0"/>
              <a:t>Astatine 211 acts as a halogen and presents additional means of labeling an organic molecule</a:t>
            </a:r>
          </a:p>
          <a:p>
            <a:endParaRPr lang="en-US" dirty="0"/>
          </a:p>
        </p:txBody>
      </p:sp>
      <p:sp>
        <p:nvSpPr>
          <p:cNvPr id="4" name="Slide Number Placeholder 3"/>
          <p:cNvSpPr>
            <a:spLocks noGrp="1"/>
          </p:cNvSpPr>
          <p:nvPr>
            <p:ph type="sldNum" sz="quarter" idx="10"/>
          </p:nvPr>
        </p:nvSpPr>
        <p:spPr/>
        <p:txBody>
          <a:bodyPr/>
          <a:lstStyle/>
          <a:p>
            <a:pPr>
              <a:defRPr/>
            </a:pPr>
            <a:fld id="{CD877FF0-7165-4FE5-9036-A138A72548FC}" type="slidenum">
              <a:rPr lang="en-US" smtClean="0"/>
              <a:pPr>
                <a:defRPr/>
              </a:pPr>
              <a:t>12</a:t>
            </a:fld>
            <a:endParaRPr lang="en-US"/>
          </a:p>
        </p:txBody>
      </p:sp>
    </p:spTree>
    <p:extLst>
      <p:ext uri="{BB962C8B-B14F-4D97-AF65-F5344CB8AC3E}">
        <p14:creationId xmlns:p14="http://schemas.microsoft.com/office/powerpoint/2010/main" xmlns="" val="1011099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205">
              <a:defRPr/>
            </a:pPr>
            <a:endParaRPr lang="en-US" b="0" i="0"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13</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205">
              <a:defRPr/>
            </a:pPr>
            <a:endParaRPr lang="en-US" b="0" i="0"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14</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3">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15</a:t>
            </a:fld>
            <a:endParaRPr lang="en-US" dirty="0"/>
          </a:p>
        </p:txBody>
      </p:sp>
    </p:spTree>
    <p:extLst>
      <p:ext uri="{BB962C8B-B14F-4D97-AF65-F5344CB8AC3E}">
        <p14:creationId xmlns:p14="http://schemas.microsoft.com/office/powerpoint/2010/main" xmlns="" val="3040115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16</a:t>
            </a:fld>
            <a:endParaRPr lang="en-US" dirty="0"/>
          </a:p>
        </p:txBody>
      </p:sp>
    </p:spTree>
    <p:extLst>
      <p:ext uri="{BB962C8B-B14F-4D97-AF65-F5344CB8AC3E}">
        <p14:creationId xmlns:p14="http://schemas.microsoft.com/office/powerpoint/2010/main" xmlns="" val="3040115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xfrm>
            <a:off x="3963990" y="8805863"/>
            <a:ext cx="3032125" cy="463550"/>
          </a:xfrm>
          <a:prstGeom prst="rect">
            <a:avLst/>
          </a:prstGeom>
          <a:noFill/>
        </p:spPr>
        <p:txBody>
          <a:bodyPr lIns="91430" tIns="45715" rIns="91430" bIns="45715"/>
          <a:lstStyle/>
          <a:p>
            <a:fld id="{ED93B9C5-0977-B64F-9022-ACF51B978558}" type="slidenum">
              <a:rPr lang="en-US">
                <a:latin typeface="Times New Roman" pitchFamily="30" charset="0"/>
                <a:ea typeface="ＭＳ Ｐゴシック" pitchFamily="30" charset="-128"/>
                <a:cs typeface="ＭＳ Ｐゴシック" pitchFamily="30" charset="-128"/>
              </a:rPr>
              <a:pPr/>
              <a:t>18</a:t>
            </a:fld>
            <a:endParaRPr lang="en-US" dirty="0">
              <a:latin typeface="Times New Roman" pitchFamily="30" charset="0"/>
              <a:ea typeface="ＭＳ Ｐゴシック" pitchFamily="30" charset="-128"/>
              <a:cs typeface="ＭＳ Ｐゴシック" pitchFamily="30" charset="-128"/>
            </a:endParaRPr>
          </a:p>
        </p:txBody>
      </p:sp>
      <p:sp>
        <p:nvSpPr>
          <p:cNvPr id="21507" name="Rectangle 2"/>
          <p:cNvSpPr>
            <a:spLocks noGrp="1" noRot="1" noChangeAspect="1" noChangeArrowheads="1" noTextEdit="1"/>
          </p:cNvSpPr>
          <p:nvPr>
            <p:ph type="sldImg"/>
          </p:nvPr>
        </p:nvSpPr>
        <p:spPr>
          <a:xfrm>
            <a:off x="1184275" y="695325"/>
            <a:ext cx="4637088" cy="3476625"/>
          </a:xfrm>
          <a:ln/>
        </p:spPr>
      </p:sp>
      <p:sp>
        <p:nvSpPr>
          <p:cNvPr id="21508" name="Rectangle 3"/>
          <p:cNvSpPr>
            <a:spLocks noGrp="1" noChangeArrowheads="1"/>
          </p:cNvSpPr>
          <p:nvPr>
            <p:ph type="body" idx="1"/>
          </p:nvPr>
        </p:nvSpPr>
        <p:spPr>
          <a:xfrm>
            <a:off x="933451" y="4403725"/>
            <a:ext cx="5130800" cy="4171950"/>
          </a:xfrm>
          <a:noFill/>
          <a:ln/>
        </p:spPr>
        <p:txBody>
          <a:bodyPr lIns="92929" tIns="46463" rIns="92929" bIns="46463"/>
          <a:lstStyle/>
          <a:p>
            <a:pPr eaLnBrk="1" hangingPunct="1"/>
            <a:endParaRPr lang="en-US" dirty="0">
              <a:latin typeface="Times New Roman" pitchFamily="30" charset="0"/>
              <a:ea typeface="ＭＳ Ｐゴシック" pitchFamily="30" charset="-128"/>
              <a:cs typeface="ＭＳ Ｐゴシック" pitchFamily="3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r>
              <a:rPr lang="en-US" smtClean="0"/>
              <a:t>2012 RHIC/AGS Annual Users' Meeting</a:t>
            </a: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DCEE50CC-E570-4C4C-A87C-24787CB3ADAC}"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baseline="0"/>
            </a:lvl1pPr>
            <a:lvl2pPr algn="l">
              <a:buNone/>
              <a:defRPr b="0" baseline="0"/>
            </a:lvl2pPr>
          </a:lstStyle>
          <a:p>
            <a:pPr lvl="1"/>
            <a:endParaRPr lang="en-US" dirty="0" smtClean="0"/>
          </a:p>
          <a:p>
            <a:pPr lvl="0"/>
            <a:endParaRPr lang="en-US" dirty="0"/>
          </a:p>
        </p:txBody>
      </p:sp>
      <p:sp>
        <p:nvSpPr>
          <p:cNvPr id="6" name="Title 5"/>
          <p:cNvSpPr>
            <a:spLocks noGrp="1"/>
          </p:cNvSpPr>
          <p:nvPr>
            <p:ph type="title"/>
          </p:nvPr>
        </p:nvSpPr>
        <p:spPr/>
        <p:txBody>
          <a:bodyPr/>
          <a:lstStyle>
            <a:lvl1pPr>
              <a:defRPr b="1" i="0" baseline="0"/>
            </a:lvl1pPr>
          </a:lstStyle>
          <a:p>
            <a:r>
              <a:rPr lang="en-US" dirty="0" smtClean="0"/>
              <a:t>Click to edit Master title style</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0E35970C-66DA-42B4-8591-6E363A3B576E}"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2012 RHIC/AGS Annual Users' Meeting</a:t>
            </a:r>
            <a:endParaRPr lang="en-US"/>
          </a:p>
        </p:txBody>
      </p:sp>
      <p:sp>
        <p:nvSpPr>
          <p:cNvPr id="4" name="Slide Number Placeholder 3"/>
          <p:cNvSpPr>
            <a:spLocks noGrp="1"/>
          </p:cNvSpPr>
          <p:nvPr>
            <p:ph type="sldNum" sz="quarter" idx="12"/>
          </p:nvPr>
        </p:nvSpPr>
        <p:spPr/>
        <p:txBody>
          <a:bodyPr/>
          <a:lstStyle/>
          <a:p>
            <a:fld id="{F244239F-A578-4BB7-8042-38DC781613B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OE bottom - blank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extLst>
      <p:ext uri="{BB962C8B-B14F-4D97-AF65-F5344CB8AC3E}">
        <p14:creationId xmlns:p14="http://schemas.microsoft.com/office/powerpoint/2010/main" xmlns="" val="223118392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OE bottom - blank - not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extLst>
      <p:ext uri="{BB962C8B-B14F-4D97-AF65-F5344CB8AC3E}">
        <p14:creationId xmlns:p14="http://schemas.microsoft.com/office/powerpoint/2010/main" xmlns="" val="28741146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lvl1pPr>
              <a:defRPr>
                <a:solidFill>
                  <a:srgbClr val="DB2800"/>
                </a:solidFill>
              </a:defRPr>
            </a:lvl1pPr>
          </a:lstStyle>
          <a:p>
            <a:pPr lvl="0">
              <a:defRPr sz="1800" b="0" spc="0">
                <a:solidFill>
                  <a:srgbClr val="000000"/>
                </a:solidFill>
              </a:defRPr>
            </a:pPr>
            <a:r>
              <a:rPr sz="3000" b="1" spc="29">
                <a:solidFill>
                  <a:srgbClr val="DB2800"/>
                </a:solidFill>
              </a:rPr>
              <a:t>Title Text</a:t>
            </a:r>
          </a:p>
        </p:txBody>
      </p:sp>
      <p:sp>
        <p:nvSpPr>
          <p:cNvPr id="54" name="Shape 54"/>
          <p:cNvSpPr>
            <a:spLocks noGrp="1"/>
          </p:cNvSpPr>
          <p:nvPr>
            <p:ph type="body" idx="1"/>
          </p:nvPr>
        </p:nvSpPr>
        <p:spPr>
          <a:prstGeom prst="rect">
            <a:avLst/>
          </a:prstGeom>
        </p:spPr>
        <p:txBody>
          <a:bodyPr/>
          <a:lstStyle>
            <a:lvl2pPr marL="773061" indent="-303161">
              <a:spcBef>
                <a:spcPts val="800"/>
              </a:spcBef>
              <a:defRPr sz="2000">
                <a:solidFill>
                  <a:srgbClr val="4F4F4F"/>
                </a:solidFill>
              </a:defRPr>
            </a:lvl2pPr>
            <a:lvl3pPr>
              <a:spcBef>
                <a:spcPts val="1000"/>
              </a:spcBef>
              <a:defRPr sz="1600">
                <a:solidFill>
                  <a:srgbClr val="919191"/>
                </a:solidFill>
              </a:defRPr>
            </a:lvl3pPr>
            <a:lvl4pPr>
              <a:defRPr>
                <a:solidFill>
                  <a:srgbClr val="919191"/>
                </a:solidFill>
              </a:defRPr>
            </a:lvl4pPr>
            <a:lvl5pPr>
              <a:defRPr>
                <a:solidFill>
                  <a:srgbClr val="919191"/>
                </a:solidFill>
              </a:defRPr>
            </a:lvl5pPr>
          </a:lstStyle>
          <a:p>
            <a:pPr lvl="0">
              <a:defRPr sz="1800"/>
            </a:pPr>
            <a:r>
              <a:rPr sz="2400"/>
              <a:t>Body Level One</a:t>
            </a:r>
          </a:p>
          <a:p>
            <a:pPr lvl="1">
              <a:defRPr sz="1800">
                <a:solidFill>
                  <a:srgbClr val="000000"/>
                </a:solidFill>
              </a:defRPr>
            </a:pPr>
            <a:r>
              <a:rPr sz="2000">
                <a:solidFill>
                  <a:srgbClr val="4F4F4F"/>
                </a:solidFill>
              </a:rPr>
              <a:t>Body Level Two</a:t>
            </a:r>
          </a:p>
          <a:p>
            <a:pPr lvl="2">
              <a:defRPr sz="1800">
                <a:solidFill>
                  <a:srgbClr val="000000"/>
                </a:solidFill>
              </a:defRPr>
            </a:pPr>
            <a:r>
              <a:rPr sz="1600">
                <a:solidFill>
                  <a:srgbClr val="919191"/>
                </a:solidFill>
              </a:rPr>
              <a:t>Body Level Three</a:t>
            </a:r>
          </a:p>
          <a:p>
            <a:pPr lvl="3">
              <a:defRPr sz="1800">
                <a:solidFill>
                  <a:srgbClr val="000000"/>
                </a:solidFill>
              </a:defRPr>
            </a:pPr>
            <a:r>
              <a:rPr sz="2400">
                <a:solidFill>
                  <a:srgbClr val="919191"/>
                </a:solidFill>
              </a:rPr>
              <a:t>Body Level Four</a:t>
            </a:r>
          </a:p>
          <a:p>
            <a:pPr lvl="4">
              <a:defRPr sz="1800">
                <a:solidFill>
                  <a:srgbClr val="000000"/>
                </a:solidFill>
              </a:defRPr>
            </a:pPr>
            <a:r>
              <a:rPr sz="2400">
                <a:solidFill>
                  <a:srgbClr val="919191"/>
                </a:solidFill>
              </a:rPr>
              <a:t>Body Level Five</a:t>
            </a:r>
          </a:p>
        </p:txBody>
      </p:sp>
      <p:sp>
        <p:nvSpPr>
          <p:cNvPr id="55" name="Shape 55"/>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extLst>
      <p:ext uri="{BB962C8B-B14F-4D97-AF65-F5344CB8AC3E}">
        <p14:creationId xmlns:p14="http://schemas.microsoft.com/office/powerpoint/2010/main" xmlns="" val="413565332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7344833" y="6487583"/>
            <a:ext cx="1676400" cy="381000"/>
          </a:xfrm>
          <a:prstGeom prst="rect">
            <a:avLst/>
          </a:prstGeom>
          <a:ln/>
        </p:spPr>
        <p:txBody>
          <a:bodyPr/>
          <a:lstStyle>
            <a:lvl1pPr>
              <a:defRPr/>
            </a:lvl1pPr>
          </a:lstStyle>
          <a:p>
            <a:r>
              <a:rPr lang="en-US" smtClean="0"/>
              <a:t>E.C. Aschenauer</a:t>
            </a:r>
            <a:endParaRPr lang="en-US"/>
          </a:p>
        </p:txBody>
      </p:sp>
      <p:sp>
        <p:nvSpPr>
          <p:cNvPr id="4" name="Rectangle 5"/>
          <p:cNvSpPr>
            <a:spLocks noGrp="1" noChangeArrowheads="1"/>
          </p:cNvSpPr>
          <p:nvPr>
            <p:ph type="ftr" sz="quarter" idx="11"/>
          </p:nvPr>
        </p:nvSpPr>
        <p:spPr>
          <a:ln/>
        </p:spPr>
        <p:txBody>
          <a:bodyPr/>
          <a:lstStyle>
            <a:lvl1pPr>
              <a:defRPr/>
            </a:lvl1pPr>
          </a:lstStyle>
          <a:p>
            <a:r>
              <a:rPr lang="en-US" smtClean="0"/>
              <a:t>RHIC S&amp;T Review 2014</a:t>
            </a:r>
            <a:endParaRPr lang="en-US"/>
          </a:p>
        </p:txBody>
      </p:sp>
      <p:sp>
        <p:nvSpPr>
          <p:cNvPr id="5" name="Rectangle 6"/>
          <p:cNvSpPr>
            <a:spLocks noGrp="1" noChangeArrowheads="1"/>
          </p:cNvSpPr>
          <p:nvPr>
            <p:ph type="sldNum" sz="quarter" idx="12"/>
          </p:nvPr>
        </p:nvSpPr>
        <p:spPr>
          <a:ln/>
        </p:spPr>
        <p:txBody>
          <a:bodyPr/>
          <a:lstStyle>
            <a:lvl1pPr>
              <a:defRPr/>
            </a:lvl1pPr>
          </a:lstStyle>
          <a:p>
            <a:fld id="{E7C2DFF1-6A7E-5841-980E-96BA788216E4}" type="slidenum">
              <a:rPr lang="en-US"/>
              <a:pPr/>
              <a:t>‹#›</a:t>
            </a:fld>
            <a:endParaRPr lang="en-US"/>
          </a:p>
        </p:txBody>
      </p:sp>
    </p:spTree>
    <p:extLst>
      <p:ext uri="{BB962C8B-B14F-4D97-AF65-F5344CB8AC3E}">
        <p14:creationId xmlns:p14="http://schemas.microsoft.com/office/powerpoint/2010/main" xmlns="" val="340372499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smtClean="0"/>
              <a:t>2012 RHIC/AGS Annual Users' Meeting</a:t>
            </a:r>
            <a:endParaRPr lang="en-US"/>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1F8A97BA-DB9B-4291-87AE-AF89EA7F18B7}" type="slidenum">
              <a:rPr lang="en-US"/>
              <a:pPr>
                <a:defRPr/>
              </a:pPr>
              <a:t>‹#›</a:t>
            </a:fld>
            <a:endParaRPr lang="en-US" dirty="0"/>
          </a:p>
        </p:txBody>
      </p:sp>
      <p:pic>
        <p:nvPicPr>
          <p:cNvPr id="1030" name="Picture 9" descr="horizontal-logo-green-text.jpg"/>
          <p:cNvPicPr>
            <a:picLocks noChangeAspect="1"/>
          </p:cNvPicPr>
          <p:nvPr/>
        </p:nvPicPr>
        <p:blipFill>
          <a:blip r:embed="rId10" cstate="print"/>
          <a:srcRect/>
          <a:stretch>
            <a:fillRect/>
          </a:stretch>
        </p:blipFill>
        <p:spPr bwMode="auto">
          <a:xfrm>
            <a:off x="457200" y="6354763"/>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Lst>
  <p:transition/>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0.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gif"/><Relationship Id="rId1" Type="http://schemas.openxmlformats.org/officeDocument/2006/relationships/slideLayout" Target="../slideLayouts/slideLayout2.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wmf"/><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200400"/>
            <a:ext cx="7315200" cy="2590800"/>
          </a:xfrm>
        </p:spPr>
        <p:txBody>
          <a:bodyPr/>
          <a:lstStyle/>
          <a:p>
            <a:r>
              <a:rPr lang="en-US" dirty="0" smtClean="0"/>
              <a:t>2014 US LHC Annual Users' Meeting</a:t>
            </a:r>
          </a:p>
          <a:p>
            <a:endParaRPr lang="en-US" dirty="0" smtClean="0"/>
          </a:p>
          <a:p>
            <a:r>
              <a:rPr lang="en-US" dirty="0" smtClean="0"/>
              <a:t>Dr. James Sowinski </a:t>
            </a:r>
          </a:p>
          <a:p>
            <a:r>
              <a:rPr lang="en-US" sz="2000" dirty="0" smtClean="0"/>
              <a:t>Acting Program Manager for Heavy Ion Physics</a:t>
            </a:r>
          </a:p>
          <a:p>
            <a:r>
              <a:rPr lang="en-US" sz="2000" dirty="0" smtClean="0"/>
              <a:t>Office of Nuclear Physics</a:t>
            </a:r>
          </a:p>
          <a:p>
            <a:r>
              <a:rPr lang="en-US" sz="2000" dirty="0" smtClean="0"/>
              <a:t>DOE Office of Science</a:t>
            </a:r>
            <a:endParaRPr lang="en-US" sz="2000" dirty="0"/>
          </a:p>
        </p:txBody>
      </p:sp>
      <p:sp>
        <p:nvSpPr>
          <p:cNvPr id="2" name="Title 1"/>
          <p:cNvSpPr>
            <a:spLocks noGrp="1"/>
          </p:cNvSpPr>
          <p:nvPr>
            <p:ph type="title"/>
          </p:nvPr>
        </p:nvSpPr>
        <p:spPr/>
        <p:txBody>
          <a:bodyPr>
            <a:normAutofit/>
          </a:bodyPr>
          <a:lstStyle/>
          <a:p>
            <a:r>
              <a:rPr lang="en-US" smtClean="0"/>
              <a:t>DOE ONP </a:t>
            </a:r>
            <a:r>
              <a:rPr lang="en-US" dirty="0" smtClean="0"/>
              <a:t>Perspective </a:t>
            </a:r>
            <a:br>
              <a:rPr lang="en-US" dirty="0" smtClean="0"/>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symmetrymagazine.org/sites/default/files/styles/lead_image/public/images/standard/FRIB.jpg?itok=1_6uFRk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71540" y="1056657"/>
            <a:ext cx="4239109" cy="238601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4771540" y="814871"/>
            <a:ext cx="4161549" cy="246221"/>
          </a:xfrm>
          <a:prstGeom prst="rect">
            <a:avLst/>
          </a:prstGeom>
        </p:spPr>
        <p:txBody>
          <a:bodyPr wrap="square">
            <a:spAutoFit/>
          </a:bodyPr>
          <a:lstStyle/>
          <a:p>
            <a:pPr algn="ctr"/>
            <a:r>
              <a:rPr lang="en-US" sz="1000" i="1" dirty="0">
                <a:latin typeface="Arial" panose="020B0604020202020204" pitchFamily="34" charset="0"/>
                <a:cs typeface="Arial" panose="020B0604020202020204" pitchFamily="34" charset="0"/>
              </a:rPr>
              <a:t>In </a:t>
            </a:r>
            <a:r>
              <a:rPr lang="en-US" sz="1000" i="1" dirty="0" smtClean="0">
                <a:latin typeface="Arial" panose="020B0604020202020204" pitchFamily="34" charset="0"/>
                <a:cs typeface="Arial" panose="020B0604020202020204" pitchFamily="34" charset="0"/>
              </a:rPr>
              <a:t>July 2014, </a:t>
            </a:r>
            <a:r>
              <a:rPr lang="en-US" sz="1000" i="1" dirty="0">
                <a:latin typeface="Arial" panose="020B0604020202020204" pitchFamily="34" charset="0"/>
                <a:cs typeface="Arial" panose="020B0604020202020204" pitchFamily="34" charset="0"/>
              </a:rPr>
              <a:t>140 </a:t>
            </a:r>
            <a:r>
              <a:rPr lang="en-US" sz="1000" i="1" dirty="0" smtClean="0">
                <a:latin typeface="Arial" panose="020B0604020202020204" pitchFamily="34" charset="0"/>
                <a:cs typeface="Arial" panose="020B0604020202020204" pitchFamily="34" charset="0"/>
              </a:rPr>
              <a:t>truckloads </a:t>
            </a:r>
            <a:r>
              <a:rPr lang="en-US" sz="1000" i="1" dirty="0">
                <a:latin typeface="Arial" panose="020B0604020202020204" pitchFamily="34" charset="0"/>
                <a:cs typeface="Arial" panose="020B0604020202020204" pitchFamily="34" charset="0"/>
              </a:rPr>
              <a:t>of concrete arrived at </a:t>
            </a:r>
            <a:r>
              <a:rPr lang="en-US" sz="1000" i="1" dirty="0" smtClean="0">
                <a:latin typeface="Arial" panose="020B0604020202020204" pitchFamily="34" charset="0"/>
                <a:cs typeface="Arial" panose="020B0604020202020204" pitchFamily="34" charset="0"/>
              </a:rPr>
              <a:t>MSU.</a:t>
            </a:r>
            <a:endParaRPr lang="en-US" sz="1000" i="1" dirty="0">
              <a:latin typeface="Arial" panose="020B0604020202020204" pitchFamily="34" charset="0"/>
              <a:cs typeface="Arial" panose="020B0604020202020204" pitchFamily="34" charset="0"/>
            </a:endParaRPr>
          </a:p>
        </p:txBody>
      </p:sp>
      <p:sp>
        <p:nvSpPr>
          <p:cNvPr id="2" name="Rectangle 1"/>
          <p:cNvSpPr/>
          <p:nvPr/>
        </p:nvSpPr>
        <p:spPr>
          <a:xfrm>
            <a:off x="246063" y="162610"/>
            <a:ext cx="8503073" cy="461665"/>
          </a:xfrm>
          <a:prstGeom prst="rect">
            <a:avLst/>
          </a:prstGeom>
        </p:spPr>
        <p:txBody>
          <a:bodyPr wrap="square">
            <a:spAutoFit/>
          </a:bodyPr>
          <a:lstStyle/>
          <a:p>
            <a:pPr algn="ctr"/>
            <a:r>
              <a:rPr lang="en-US" sz="2400" b="1" dirty="0">
                <a:solidFill>
                  <a:srgbClr val="106636"/>
                </a:solidFill>
                <a:latin typeface="Arial" pitchFamily="34" charset="0"/>
                <a:cs typeface="Arial" pitchFamily="34" charset="0"/>
              </a:rPr>
              <a:t>Progress of </a:t>
            </a:r>
            <a:r>
              <a:rPr lang="en-US" sz="2400" b="1" dirty="0" smtClean="0">
                <a:solidFill>
                  <a:srgbClr val="106636"/>
                </a:solidFill>
                <a:latin typeface="Arial" pitchFamily="34" charset="0"/>
                <a:cs typeface="Arial" pitchFamily="34" charset="0"/>
              </a:rPr>
              <a:t>the Facility </a:t>
            </a:r>
            <a:r>
              <a:rPr lang="en-US" sz="2400" b="1" dirty="0">
                <a:solidFill>
                  <a:srgbClr val="106636"/>
                </a:solidFill>
                <a:latin typeface="Arial" pitchFamily="34" charset="0"/>
                <a:cs typeface="Arial" pitchFamily="34" charset="0"/>
              </a:rPr>
              <a:t>for Rare Isotope </a:t>
            </a:r>
            <a:r>
              <a:rPr lang="en-US" sz="2400" b="1" dirty="0" smtClean="0">
                <a:solidFill>
                  <a:srgbClr val="106636"/>
                </a:solidFill>
                <a:latin typeface="Arial" pitchFamily="34" charset="0"/>
                <a:cs typeface="Arial" pitchFamily="34" charset="0"/>
              </a:rPr>
              <a:t>Beams at MSU</a:t>
            </a:r>
            <a:endParaRPr lang="en-US" sz="2400" b="1" dirty="0">
              <a:solidFill>
                <a:srgbClr val="106636"/>
              </a:solidFill>
              <a:latin typeface="Arial" pitchFamily="34" charset="0"/>
              <a:cs typeface="Arial"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xmlns="" val="0"/>
              </a:ext>
            </a:extLst>
          </a:blip>
          <a:srcRect l="20593" t="-16360" r="13105" b="16360"/>
          <a:stretch/>
        </p:blipFill>
        <p:spPr>
          <a:xfrm>
            <a:off x="5000381" y="2982465"/>
            <a:ext cx="3781425" cy="3208238"/>
          </a:xfrm>
          <a:prstGeom prst="rect">
            <a:avLst/>
          </a:prstGeom>
        </p:spPr>
      </p:pic>
      <p:sp>
        <p:nvSpPr>
          <p:cNvPr id="11" name="TextBox 10"/>
          <p:cNvSpPr txBox="1"/>
          <p:nvPr/>
        </p:nvSpPr>
        <p:spPr>
          <a:xfrm>
            <a:off x="5000381" y="5882380"/>
            <a:ext cx="3819527" cy="276999"/>
          </a:xfrm>
          <a:prstGeom prst="rect">
            <a:avLst/>
          </a:prstGeom>
          <a:noFill/>
        </p:spPr>
        <p:txBody>
          <a:bodyPr wrap="square" rtlCol="0">
            <a:spAutoFit/>
          </a:bodyPr>
          <a:lstStyle/>
          <a:p>
            <a:pPr algn="ctr"/>
            <a:r>
              <a:rPr lang="en-US" sz="1200" b="1" dirty="0">
                <a:solidFill>
                  <a:prstClr val="white"/>
                </a:solidFill>
                <a:latin typeface="Arial" pitchFamily="34" charset="0"/>
                <a:cs typeface="Arial" pitchFamily="34" charset="0"/>
              </a:rPr>
              <a:t>FRIB Site </a:t>
            </a:r>
            <a:r>
              <a:rPr lang="en-US" sz="1200" b="1" dirty="0" smtClean="0">
                <a:solidFill>
                  <a:prstClr val="white"/>
                </a:solidFill>
                <a:latin typeface="Arial" pitchFamily="34" charset="0"/>
                <a:cs typeface="Arial" pitchFamily="34" charset="0"/>
              </a:rPr>
              <a:t>Sept 11, 2014</a:t>
            </a:r>
            <a:endParaRPr lang="en-US" sz="1200" b="1" dirty="0">
              <a:solidFill>
                <a:prstClr val="white"/>
              </a:solidFill>
              <a:latin typeface="Arial" pitchFamily="34" charset="0"/>
              <a:cs typeface="Arial" pitchFamily="34" charset="0"/>
            </a:endParaRPr>
          </a:p>
        </p:txBody>
      </p:sp>
      <p:sp>
        <p:nvSpPr>
          <p:cNvPr id="14" name="TextBox 13"/>
          <p:cNvSpPr txBox="1"/>
          <p:nvPr/>
        </p:nvSpPr>
        <p:spPr>
          <a:xfrm>
            <a:off x="2412702" y="902984"/>
            <a:ext cx="1797348" cy="400110"/>
          </a:xfrm>
          <a:prstGeom prst="rect">
            <a:avLst/>
          </a:prstGeom>
          <a:noFill/>
        </p:spPr>
        <p:txBody>
          <a:bodyPr wrap="square" rtlCol="0">
            <a:spAutoFit/>
          </a:bodyPr>
          <a:lstStyle/>
          <a:p>
            <a:r>
              <a:rPr lang="en-US" sz="1000" i="1" dirty="0">
                <a:solidFill>
                  <a:prstClr val="black"/>
                </a:solidFill>
                <a:latin typeface="Arial" panose="020B0604020202020204" pitchFamily="34" charset="0"/>
                <a:cs typeface="Arial" panose="020B0604020202020204" pitchFamily="34" charset="0"/>
              </a:rPr>
              <a:t>Ground breaking ceremony </a:t>
            </a:r>
            <a:r>
              <a:rPr lang="en-US" sz="1000" i="1" dirty="0" smtClean="0">
                <a:solidFill>
                  <a:prstClr val="black"/>
                </a:solidFill>
                <a:latin typeface="Arial" panose="020B0604020202020204" pitchFamily="34" charset="0"/>
                <a:cs typeface="Arial" panose="020B0604020202020204" pitchFamily="34" charset="0"/>
              </a:rPr>
              <a:t>on </a:t>
            </a:r>
            <a:r>
              <a:rPr lang="en-US" sz="1000" i="1" dirty="0">
                <a:solidFill>
                  <a:prstClr val="black"/>
                </a:solidFill>
                <a:latin typeface="Arial" panose="020B0604020202020204" pitchFamily="34" charset="0"/>
                <a:cs typeface="Arial" panose="020B0604020202020204" pitchFamily="34" charset="0"/>
              </a:rPr>
              <a:t>March 17, 2014.</a:t>
            </a:r>
            <a:endParaRPr lang="en-US" sz="1000" i="1" dirty="0"/>
          </a:p>
        </p:txBody>
      </p:sp>
      <p:pic>
        <p:nvPicPr>
          <p:cNvPr id="12" name="Picture 11"/>
          <p:cNvPicPr/>
          <p:nvPr/>
        </p:nvPicPr>
        <p:blipFill rotWithShape="1">
          <a:blip r:embed="rId5" cstate="print">
            <a:extLst>
              <a:ext uri="{28A0092B-C50C-407E-A947-70E740481C1C}">
                <a14:useLocalDpi xmlns:a14="http://schemas.microsoft.com/office/drawing/2010/main" xmlns="" val="0"/>
              </a:ext>
            </a:extLst>
          </a:blip>
          <a:srcRect l="8639" r="5787"/>
          <a:stretch/>
        </p:blipFill>
        <p:spPr>
          <a:xfrm>
            <a:off x="485824" y="1371600"/>
            <a:ext cx="3853755" cy="2037213"/>
          </a:xfrm>
          <a:prstGeom prst="rect">
            <a:avLst/>
          </a:prstGeom>
        </p:spPr>
      </p:pic>
      <p:pic>
        <p:nvPicPr>
          <p:cNvPr id="13" name="Picture 2" descr="C:\Users\wolfej\Desktop\FRIB groundbreaking.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97737" y="814872"/>
            <a:ext cx="2002538" cy="1335026"/>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Lst>
        </p:spPr>
      </p:pic>
      <p:cxnSp>
        <p:nvCxnSpPr>
          <p:cNvPr id="6" name="Straight Arrow Connector 5"/>
          <p:cNvCxnSpPr/>
          <p:nvPr/>
        </p:nvCxnSpPr>
        <p:spPr>
          <a:xfrm>
            <a:off x="2200275" y="2149898"/>
            <a:ext cx="1381125" cy="606002"/>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578494" y="3748675"/>
            <a:ext cx="1432155" cy="892086"/>
          </a:xfrm>
          <a:prstGeom prst="rect">
            <a:avLst/>
          </a:prstGeom>
          <a:ln>
            <a:solidFill>
              <a:schemeClr val="bg1"/>
            </a:solidFill>
          </a:ln>
        </p:spPr>
      </p:pic>
      <p:sp>
        <p:nvSpPr>
          <p:cNvPr id="15" name="TextBox 12"/>
          <p:cNvSpPr txBox="1">
            <a:spLocks noChangeArrowheads="1"/>
          </p:cNvSpPr>
          <p:nvPr/>
        </p:nvSpPr>
        <p:spPr bwMode="auto">
          <a:xfrm>
            <a:off x="381000" y="4098437"/>
            <a:ext cx="4285716" cy="144654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432" tIns="45716" rIns="91432" bIns="45716">
            <a:spAutoFit/>
          </a:bodyPr>
          <a:lstStyle/>
          <a:p>
            <a:pPr>
              <a:spcAft>
                <a:spcPct val="50000"/>
              </a:spcAft>
            </a:pPr>
            <a:r>
              <a:rPr lang="en-US" sz="1600" b="1" dirty="0" smtClean="0">
                <a:solidFill>
                  <a:prstClr val="white"/>
                </a:solidFill>
                <a:latin typeface="Arial" pitchFamily="34" charset="0"/>
                <a:cs typeface="Arial" pitchFamily="34" charset="0"/>
              </a:rPr>
              <a:t>Aug. 1, 2013 CD-2 and CD-3a  TPC $730M with $93.5M provided by MSU, completion by 2022 </a:t>
            </a:r>
          </a:p>
          <a:p>
            <a:pPr>
              <a:spcAft>
                <a:spcPct val="50000"/>
              </a:spcAft>
            </a:pPr>
            <a:r>
              <a:rPr lang="en-US" sz="1600" b="1" dirty="0" smtClean="0">
                <a:solidFill>
                  <a:prstClr val="white"/>
                </a:solidFill>
                <a:latin typeface="Arial" pitchFamily="34" charset="0"/>
                <a:cs typeface="Arial" pitchFamily="34" charset="0"/>
              </a:rPr>
              <a:t>Project received CD-3B, </a:t>
            </a:r>
            <a:r>
              <a:rPr lang="en-US" sz="1600" b="1" i="1" dirty="0" smtClean="0">
                <a:solidFill>
                  <a:prstClr val="white"/>
                </a:solidFill>
                <a:latin typeface="Arial" pitchFamily="34" charset="0"/>
                <a:cs typeface="Arial" pitchFamily="34" charset="0"/>
              </a:rPr>
              <a:t>Approval to Start  Construction</a:t>
            </a:r>
            <a:r>
              <a:rPr lang="en-US" sz="1600" b="1" dirty="0" smtClean="0">
                <a:solidFill>
                  <a:prstClr val="white"/>
                </a:solidFill>
                <a:latin typeface="Arial" pitchFamily="34" charset="0"/>
                <a:cs typeface="Arial" pitchFamily="34" charset="0"/>
              </a:rPr>
              <a:t>, on August 26, 2014. </a:t>
            </a:r>
            <a:endParaRPr lang="en-US" sz="1600" b="1" dirty="0">
              <a:solidFill>
                <a:prstClr val="white"/>
              </a:solidFill>
              <a:latin typeface="Arial" pitchFamily="34" charset="0"/>
              <a:cs typeface="Arial" pitchFamily="34" charset="0"/>
            </a:endParaRPr>
          </a:p>
        </p:txBody>
      </p:sp>
      <p:sp>
        <p:nvSpPr>
          <p:cNvPr id="16" name="Slide Number Placeholder 3"/>
          <p:cNvSpPr>
            <a:spLocks noGrp="1"/>
          </p:cNvSpPr>
          <p:nvPr>
            <p:ph type="sldNum" sz="quarter" idx="12"/>
          </p:nvPr>
        </p:nvSpPr>
        <p:spPr>
          <a:xfrm>
            <a:off x="8413750" y="6351588"/>
            <a:ext cx="381000" cy="365125"/>
          </a:xfrm>
        </p:spPr>
        <p:txBody>
          <a:bodyPr/>
          <a:lstStyle/>
          <a:p>
            <a:fld id="{8F7F0FD8-C4D8-4FC8-ACE5-C8022F3C3BAB}" type="slidenum">
              <a:rPr lang="en-US" smtClean="0"/>
              <a:pPr/>
              <a:t>10</a:t>
            </a:fld>
            <a:endParaRPr lang="en-US" dirty="0"/>
          </a:p>
        </p:txBody>
      </p:sp>
    </p:spTree>
    <p:extLst>
      <p:ext uri="{BB962C8B-B14F-4D97-AF65-F5344CB8AC3E}">
        <p14:creationId xmlns:p14="http://schemas.microsoft.com/office/powerpoint/2010/main" xmlns="" val="10199437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p:spPr>
        <p:txBody>
          <a:bodyPr/>
          <a:lstStyle/>
          <a:p>
            <a:fld id="{01B93D1E-3FB2-40DF-B444-706EB3A285E1}" type="slidenum">
              <a:rPr lang="en-US" smtClean="0"/>
              <a:pPr/>
              <a:t>11</a:t>
            </a:fld>
            <a:endParaRPr lang="en-US" dirty="0" smtClean="0"/>
          </a:p>
        </p:txBody>
      </p:sp>
      <p:sp>
        <p:nvSpPr>
          <p:cNvPr id="96258" name="Rectangle 2"/>
          <p:cNvSpPr>
            <a:spLocks noGrp="1" noChangeArrowheads="1"/>
          </p:cNvSpPr>
          <p:nvPr>
            <p:ph type="title"/>
          </p:nvPr>
        </p:nvSpPr>
        <p:spPr>
          <a:xfrm>
            <a:off x="92364" y="0"/>
            <a:ext cx="9144000" cy="642156"/>
          </a:xfrm>
        </p:spPr>
        <p:txBody>
          <a:bodyPr/>
          <a:lstStyle/>
          <a:p>
            <a:pPr eaLnBrk="1" hangingPunct="1">
              <a:defRPr/>
            </a:pPr>
            <a:r>
              <a:rPr lang="en-US" sz="2400" dirty="0" smtClean="0">
                <a:effectLst/>
              </a:rPr>
              <a:t>Isotope Program Mission</a:t>
            </a:r>
          </a:p>
        </p:txBody>
      </p:sp>
      <p:sp>
        <p:nvSpPr>
          <p:cNvPr id="5124" name="Rectangle 3"/>
          <p:cNvSpPr>
            <a:spLocks noGrp="1" noChangeArrowheads="1"/>
          </p:cNvSpPr>
          <p:nvPr>
            <p:ph type="body" idx="1"/>
          </p:nvPr>
        </p:nvSpPr>
        <p:spPr>
          <a:xfrm>
            <a:off x="438726" y="2332189"/>
            <a:ext cx="8432800" cy="2789525"/>
          </a:xfrm>
        </p:spPr>
        <p:txBody>
          <a:bodyPr>
            <a:normAutofit/>
          </a:bodyPr>
          <a:lstStyle/>
          <a:p>
            <a:pPr marL="274320" indent="-274320" eaLnBrk="1" hangingPunct="1">
              <a:spcBef>
                <a:spcPts val="0"/>
              </a:spcBef>
              <a:spcAft>
                <a:spcPts val="600"/>
              </a:spcAft>
              <a:buFont typeface="Wingdings" pitchFamily="2" charset="2"/>
              <a:buNone/>
            </a:pPr>
            <a:r>
              <a:rPr lang="en-US" sz="1800" b="1" dirty="0" smtClean="0">
                <a:solidFill>
                  <a:schemeClr val="tx1"/>
                </a:solidFill>
              </a:rPr>
              <a:t>The mission of the DOE Isotope Program is threefold</a:t>
            </a:r>
          </a:p>
          <a:p>
            <a:pPr marL="274320" indent="-274320" eaLnBrk="1" hangingPunct="1">
              <a:spcBef>
                <a:spcPts val="0"/>
              </a:spcBef>
              <a:spcAft>
                <a:spcPts val="600"/>
              </a:spcAft>
              <a:buFont typeface="Wingdings" panose="05000000000000000000" pitchFamily="2" charset="2"/>
              <a:buChar char="§"/>
            </a:pPr>
            <a:r>
              <a:rPr lang="en-US" sz="1800" b="0" dirty="0" smtClean="0">
                <a:solidFill>
                  <a:schemeClr val="tx1"/>
                </a:solidFill>
              </a:rPr>
              <a:t>Produce and/or distribute radioactive and stable isotopes that are in short supply, associated byproducts, surplus materials and related isotope services.</a:t>
            </a:r>
          </a:p>
          <a:p>
            <a:pPr marL="274320" indent="-274320" eaLnBrk="1" hangingPunct="1">
              <a:spcBef>
                <a:spcPts val="0"/>
              </a:spcBef>
              <a:spcAft>
                <a:spcPts val="600"/>
              </a:spcAft>
              <a:buFont typeface="Wingdings" panose="05000000000000000000" pitchFamily="2" charset="2"/>
              <a:buChar char="§"/>
            </a:pPr>
            <a:r>
              <a:rPr lang="en-US" sz="1800" b="0" dirty="0" smtClean="0">
                <a:solidFill>
                  <a:schemeClr val="tx1"/>
                </a:solidFill>
              </a:rPr>
              <a:t>Maintain the infrastructure required to produce and supply isotope products and related services.</a:t>
            </a:r>
          </a:p>
          <a:p>
            <a:pPr marL="274320" indent="-274320" eaLnBrk="1" hangingPunct="1">
              <a:spcBef>
                <a:spcPts val="0"/>
              </a:spcBef>
              <a:spcAft>
                <a:spcPts val="600"/>
              </a:spcAft>
              <a:buFont typeface="Wingdings" panose="05000000000000000000" pitchFamily="2" charset="2"/>
              <a:buChar char="§"/>
            </a:pPr>
            <a:r>
              <a:rPr lang="en-US" sz="1800" b="0" dirty="0" smtClean="0">
                <a:solidFill>
                  <a:schemeClr val="tx1"/>
                </a:solidFill>
              </a:rPr>
              <a:t>Conduct R&amp;D on new and improved isotope production and processing techniques which can make available new isotopes for research and applications.</a:t>
            </a:r>
          </a:p>
        </p:txBody>
      </p:sp>
      <p:sp>
        <p:nvSpPr>
          <p:cNvPr id="10" name="TextBox 9"/>
          <p:cNvSpPr txBox="1"/>
          <p:nvPr/>
        </p:nvSpPr>
        <p:spPr>
          <a:xfrm>
            <a:off x="2535811" y="5572609"/>
            <a:ext cx="3949830" cy="600164"/>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spcAft>
                <a:spcPts val="600"/>
              </a:spcAft>
              <a:buNone/>
            </a:pPr>
            <a:r>
              <a:rPr lang="en-US" sz="1400" b="1" i="0" dirty="0" smtClean="0">
                <a:latin typeface="Arial" panose="020B0604020202020204" pitchFamily="34" charset="0"/>
                <a:cs typeface="Arial" panose="020B0604020202020204" pitchFamily="34" charset="0"/>
              </a:rPr>
              <a:t>1,010 customer quotes in FY2014</a:t>
            </a:r>
          </a:p>
          <a:p>
            <a:pPr algn="ctr">
              <a:spcAft>
                <a:spcPts val="600"/>
              </a:spcAft>
              <a:buNone/>
            </a:pPr>
            <a:r>
              <a:rPr lang="en-US" sz="1400" b="1" dirty="0" smtClean="0">
                <a:latin typeface="Arial" panose="020B0604020202020204" pitchFamily="34" charset="0"/>
                <a:cs typeface="Arial" panose="020B0604020202020204" pitchFamily="34" charset="0"/>
              </a:rPr>
              <a:t>More than </a:t>
            </a:r>
            <a:r>
              <a:rPr lang="en-US" sz="1400" b="1" i="0" dirty="0" smtClean="0">
                <a:latin typeface="Arial" panose="020B0604020202020204" pitchFamily="34" charset="0"/>
                <a:cs typeface="Arial" panose="020B0604020202020204" pitchFamily="34" charset="0"/>
              </a:rPr>
              <a:t> 450 shipments in FY2014</a:t>
            </a:r>
          </a:p>
        </p:txBody>
      </p:sp>
      <p:sp>
        <p:nvSpPr>
          <p:cNvPr id="2" name="TextBox 1"/>
          <p:cNvSpPr txBox="1"/>
          <p:nvPr/>
        </p:nvSpPr>
        <p:spPr>
          <a:xfrm>
            <a:off x="1339273" y="4833202"/>
            <a:ext cx="653934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Produce isotopes </a:t>
            </a:r>
            <a:r>
              <a:rPr lang="en-US" dirty="0" smtClean="0"/>
              <a:t>that are in </a:t>
            </a:r>
            <a:r>
              <a:rPr lang="en-US" dirty="0"/>
              <a:t>short supply </a:t>
            </a:r>
            <a:r>
              <a:rPr lang="en-US" dirty="0" smtClean="0"/>
              <a:t>only – </a:t>
            </a:r>
          </a:p>
          <a:p>
            <a:pPr algn="ctr"/>
            <a:r>
              <a:rPr lang="en-US" dirty="0" smtClean="0"/>
              <a:t>The Isotope Program does </a:t>
            </a:r>
            <a:r>
              <a:rPr lang="en-US" dirty="0"/>
              <a:t>not compete with industry</a:t>
            </a:r>
          </a:p>
        </p:txBody>
      </p:sp>
      <p:pic>
        <p:nvPicPr>
          <p:cNvPr id="11" name="Picture 1"/>
          <p:cNvPicPr>
            <a:picLocks noChangeAspect="1" noChangeArrowheads="1"/>
          </p:cNvPicPr>
          <p:nvPr/>
        </p:nvPicPr>
        <p:blipFill>
          <a:blip r:embed="rId2" cstate="print"/>
          <a:srcRect b="27461"/>
          <a:stretch>
            <a:fillRect/>
          </a:stretch>
        </p:blipFill>
        <p:spPr bwMode="auto">
          <a:xfrm>
            <a:off x="0" y="794980"/>
            <a:ext cx="9144000" cy="1537209"/>
          </a:xfrm>
          <a:prstGeom prst="rect">
            <a:avLst/>
          </a:prstGeom>
          <a:noFill/>
          <a:ln w="9525">
            <a:noFill/>
            <a:miter lim="800000"/>
            <a:headEnd/>
            <a:tailEnd/>
          </a:ln>
        </p:spPr>
      </p:pic>
    </p:spTree>
    <p:extLst>
      <p:ext uri="{BB962C8B-B14F-4D97-AF65-F5344CB8AC3E}">
        <p14:creationId xmlns:p14="http://schemas.microsoft.com/office/powerpoint/2010/main" xmlns="" val="244976009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764045" y="360"/>
            <a:ext cx="7962276" cy="7239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a:solidFill>
                  <a:schemeClr val="tx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a:solidFill>
                  <a:schemeClr val="tx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a:solidFill>
                  <a:schemeClr val="tx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a:solidFill>
                  <a:schemeClr val="tx1"/>
                </a:solidFill>
                <a:effectLst>
                  <a:outerShdw blurRad="38100" dist="38100" dir="2700000" algn="tl">
                    <a:srgbClr val="C0C0C0"/>
                  </a:outerShdw>
                </a:effectLst>
                <a:latin typeface="Arial" charset="0"/>
              </a:defRPr>
            </a:lvl5pPr>
            <a:lvl6pPr marL="457200" algn="ctr" rtl="0" fontAlgn="base">
              <a:spcBef>
                <a:spcPct val="0"/>
              </a:spcBef>
              <a:spcAft>
                <a:spcPct val="0"/>
              </a:spcAft>
              <a:defRPr sz="2800">
                <a:solidFill>
                  <a:schemeClr val="tx1"/>
                </a:solidFill>
                <a:effectLst>
                  <a:outerShdw blurRad="38100" dist="38100" dir="2700000" algn="tl">
                    <a:srgbClr val="C0C0C0"/>
                  </a:outerShdw>
                </a:effectLst>
                <a:latin typeface="Arial" charset="0"/>
              </a:defRPr>
            </a:lvl6pPr>
            <a:lvl7pPr marL="914400" algn="ctr" rtl="0" fontAlgn="base">
              <a:spcBef>
                <a:spcPct val="0"/>
              </a:spcBef>
              <a:spcAft>
                <a:spcPct val="0"/>
              </a:spcAft>
              <a:defRPr sz="2800">
                <a:solidFill>
                  <a:schemeClr val="tx1"/>
                </a:solidFill>
                <a:effectLst>
                  <a:outerShdw blurRad="38100" dist="38100" dir="2700000" algn="tl">
                    <a:srgbClr val="C0C0C0"/>
                  </a:outerShdw>
                </a:effectLst>
                <a:latin typeface="Arial" charset="0"/>
              </a:defRPr>
            </a:lvl7pPr>
            <a:lvl8pPr marL="1371600" algn="ctr" rtl="0" fontAlgn="base">
              <a:spcBef>
                <a:spcPct val="0"/>
              </a:spcBef>
              <a:spcAft>
                <a:spcPct val="0"/>
              </a:spcAft>
              <a:defRPr sz="2800">
                <a:solidFill>
                  <a:schemeClr val="tx1"/>
                </a:solidFill>
                <a:effectLst>
                  <a:outerShdw blurRad="38100" dist="38100" dir="2700000" algn="tl">
                    <a:srgbClr val="C0C0C0"/>
                  </a:outerShdw>
                </a:effectLst>
                <a:latin typeface="Arial" charset="0"/>
              </a:defRPr>
            </a:lvl8pPr>
            <a:lvl9pPr marL="1828800" algn="ctr" rtl="0" fontAlgn="base">
              <a:spcBef>
                <a:spcPct val="0"/>
              </a:spcBef>
              <a:spcAft>
                <a:spcPct val="0"/>
              </a:spcAft>
              <a:defRPr sz="2800">
                <a:solidFill>
                  <a:schemeClr val="tx1"/>
                </a:solidFill>
                <a:effectLst>
                  <a:outerShdw blurRad="38100" dist="38100" dir="2700000" algn="tl">
                    <a:srgbClr val="C0C0C0"/>
                  </a:outerShdw>
                </a:effectLst>
                <a:latin typeface="Arial" charset="0"/>
              </a:defRPr>
            </a:lvl9pPr>
          </a:lstStyle>
          <a:p>
            <a:pPr>
              <a:defRPr/>
            </a:pPr>
            <a:r>
              <a:rPr lang="en-US" sz="2400" b="1" i="0" dirty="0">
                <a:solidFill>
                  <a:srgbClr val="006600"/>
                </a:solidFill>
                <a:effectLst/>
                <a:latin typeface="Arial" pitchFamily="34" charset="0"/>
                <a:cs typeface="Arial" pitchFamily="34" charset="0"/>
              </a:rPr>
              <a:t>Alpha-Emitter Production for Targeted Radiotherapy </a:t>
            </a:r>
            <a:r>
              <a:rPr lang="en-US" sz="2000" b="1" i="0" dirty="0" smtClean="0">
                <a:solidFill>
                  <a:srgbClr val="006600"/>
                </a:solidFill>
                <a:effectLst/>
                <a:latin typeface="Arial" pitchFamily="34" charset="0"/>
                <a:cs typeface="Arial" pitchFamily="34" charset="0"/>
              </a:rPr>
              <a:t>NSAC High Priority</a:t>
            </a:r>
            <a:endParaRPr lang="en-US" sz="2000" b="1" i="0" dirty="0">
              <a:solidFill>
                <a:srgbClr val="006600"/>
              </a:solidFill>
              <a:latin typeface="Arial" pitchFamily="34" charset="0"/>
              <a:cs typeface="Arial" pitchFamily="34" charset="0"/>
            </a:endParaRPr>
          </a:p>
        </p:txBody>
      </p:sp>
      <p:pic>
        <p:nvPicPr>
          <p:cNvPr id="11" name="Picture 2"/>
          <p:cNvPicPr>
            <a:picLocks noChangeAspect="1" noChangeArrowheads="1"/>
          </p:cNvPicPr>
          <p:nvPr/>
        </p:nvPicPr>
        <p:blipFill rotWithShape="1">
          <a:blip r:embed="rId3" cstate="print"/>
          <a:srcRect t="37203"/>
          <a:stretch/>
        </p:blipFill>
        <p:spPr bwMode="auto">
          <a:xfrm>
            <a:off x="6379960" y="823788"/>
            <a:ext cx="2727838" cy="3045353"/>
          </a:xfrm>
          <a:prstGeom prst="rect">
            <a:avLst/>
          </a:prstGeom>
          <a:noFill/>
          <a:ln w="9525">
            <a:noFill/>
            <a:miter lim="800000"/>
            <a:headEnd/>
            <a:tailEnd/>
          </a:ln>
          <a:effectLst/>
        </p:spPr>
      </p:pic>
      <p:pic>
        <p:nvPicPr>
          <p:cNvPr id="174082"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21769"/>
          <a:stretch/>
        </p:blipFill>
        <p:spPr bwMode="auto">
          <a:xfrm>
            <a:off x="6659143" y="3869141"/>
            <a:ext cx="2212256" cy="23064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Content Placeholder 7"/>
          <p:cNvSpPr>
            <a:spLocks noGrp="1"/>
          </p:cNvSpPr>
          <p:nvPr>
            <p:ph idx="1"/>
          </p:nvPr>
        </p:nvSpPr>
        <p:spPr>
          <a:xfrm>
            <a:off x="207178" y="742830"/>
            <a:ext cx="6016202" cy="5336949"/>
          </a:xfrm>
          <a:prstGeom prst="rect">
            <a:avLst/>
          </a:prstGeom>
        </p:spPr>
        <p:txBody>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rPr>
              <a:t>Actinium-225</a:t>
            </a:r>
          </a:p>
          <a:p>
            <a:pPr marL="365760" marR="0" lvl="1" defTabSz="914400" eaLnBrk="1" fontAlgn="auto" latinLnBrk="0" hangingPunct="1">
              <a:lnSpc>
                <a:spcPct val="100000"/>
              </a:lnSpc>
              <a:spcBef>
                <a:spcPts val="0"/>
              </a:spcBef>
              <a:spcAft>
                <a:spcPts val="300"/>
              </a:spcAft>
              <a:buClrTx/>
              <a:buSzTx/>
              <a:buFont typeface="Wingdings" pitchFamily="2" charset="2"/>
              <a:buChar char="§"/>
              <a:tabLst/>
              <a:defRPr/>
            </a:pPr>
            <a:r>
              <a:rPr kumimoji="0" lang="en-US" sz="1400" b="0" i="0" u="none" strike="noStrike" kern="0" cap="none" spc="0" normalizeH="0" baseline="0" noProof="0" dirty="0" smtClean="0">
                <a:ln>
                  <a:noFill/>
                </a:ln>
                <a:solidFill>
                  <a:sysClr val="windowText" lastClr="000000"/>
                </a:solidFill>
                <a:effectLst/>
                <a:uLnTx/>
                <a:uFillTx/>
              </a:rPr>
              <a:t>Continue to process Th-229 for Ac-225; up to about 360 mCi per year.</a:t>
            </a:r>
          </a:p>
          <a:p>
            <a:pPr marL="365760" marR="0" lvl="1" defTabSz="914400" eaLnBrk="1" fontAlgn="auto" latinLnBrk="0" hangingPunct="1">
              <a:lnSpc>
                <a:spcPct val="100000"/>
              </a:lnSpc>
              <a:spcBef>
                <a:spcPts val="0"/>
              </a:spcBef>
              <a:spcAft>
                <a:spcPts val="300"/>
              </a:spcAft>
              <a:buClrTx/>
              <a:buSzTx/>
              <a:buFont typeface="Wingdings" pitchFamily="2" charset="2"/>
              <a:buChar char="§"/>
              <a:tabLst/>
              <a:defRPr/>
            </a:pPr>
            <a:r>
              <a:rPr kumimoji="0" lang="en-US" sz="1400" b="0" i="0" u="none" strike="noStrike" kern="0" cap="none" spc="0" normalizeH="0" baseline="0" noProof="0" dirty="0" smtClean="0">
                <a:ln>
                  <a:noFill/>
                </a:ln>
                <a:solidFill>
                  <a:sysClr val="windowText" lastClr="000000"/>
                </a:solidFill>
                <a:effectLst/>
                <a:uLnTx/>
                <a:uFillTx/>
              </a:rPr>
              <a:t>R&amp;D has been supported to demonstrate the viability of production of</a:t>
            </a:r>
            <a:r>
              <a:rPr kumimoji="0" lang="en-US" sz="1400" b="0" i="0" u="none" strike="noStrike" kern="0" cap="none" spc="0" normalizeH="0" noProof="0" dirty="0" smtClean="0">
                <a:ln>
                  <a:noFill/>
                </a:ln>
                <a:solidFill>
                  <a:sysClr val="windowText" lastClr="000000"/>
                </a:solidFill>
                <a:effectLst/>
                <a:uLnTx/>
                <a:uFillTx/>
              </a:rPr>
              <a:t> </a:t>
            </a:r>
            <a:r>
              <a:rPr kumimoji="0" lang="en-US" sz="1400" b="0" i="0" u="none" strike="noStrike" kern="0" cap="none" spc="0" normalizeH="0" baseline="0" noProof="0" dirty="0" smtClean="0">
                <a:ln>
                  <a:noFill/>
                </a:ln>
                <a:solidFill>
                  <a:sysClr val="windowText" lastClr="000000"/>
                </a:solidFill>
                <a:effectLst/>
                <a:uLnTx/>
                <a:uFillTx/>
              </a:rPr>
              <a:t>Ac-225 via high energy proton-induced spallation of Th-232 targets.</a:t>
            </a:r>
          </a:p>
          <a:p>
            <a:pPr marL="365760" marR="0" lvl="1" defTabSz="914400" eaLnBrk="1" fontAlgn="auto" latinLnBrk="0" hangingPunct="1">
              <a:lnSpc>
                <a:spcPct val="100000"/>
              </a:lnSpc>
              <a:spcBef>
                <a:spcPts val="0"/>
              </a:spcBef>
              <a:spcAft>
                <a:spcPts val="300"/>
              </a:spcAft>
              <a:buClrTx/>
              <a:buSzTx/>
              <a:buFont typeface="Wingdings" pitchFamily="2" charset="2"/>
              <a:buChar char="§"/>
              <a:tabLst/>
              <a:defRPr/>
            </a:pPr>
            <a:r>
              <a:rPr kumimoji="0" lang="en-US" sz="1400" b="0" i="0" u="none" strike="noStrike" kern="0" cap="none" spc="0" normalizeH="0" baseline="0" noProof="0" dirty="0" smtClean="0">
                <a:ln>
                  <a:noFill/>
                </a:ln>
                <a:solidFill>
                  <a:sysClr val="windowText" lastClr="000000"/>
                </a:solidFill>
                <a:effectLst/>
                <a:uLnTx/>
                <a:uFillTx/>
              </a:rPr>
              <a:t>Developing production scale targets and processing techniques in order to implement </a:t>
            </a:r>
            <a:r>
              <a:rPr kumimoji="0" lang="en-US" sz="1400" b="1" i="0" u="none" strike="noStrike" kern="0" cap="none" spc="0" normalizeH="0" baseline="0" noProof="0" dirty="0" smtClean="0">
                <a:ln>
                  <a:noFill/>
                </a:ln>
                <a:solidFill>
                  <a:srgbClr val="333399"/>
                </a:solidFill>
                <a:effectLst/>
                <a:uLnTx/>
                <a:uFillTx/>
              </a:rPr>
              <a:t>regular, full-scale production of Ac-225. </a:t>
            </a:r>
          </a:p>
          <a:p>
            <a:pPr marL="0" marR="0" lvl="0" indent="0" defTabSz="914400" eaLnBrk="1" fontAlgn="auto" latinLnBrk="0" hangingPunct="1">
              <a:lnSpc>
                <a:spcPct val="100000"/>
              </a:lnSpc>
              <a:spcBef>
                <a:spcPts val="0"/>
              </a:spcBef>
              <a:spcAft>
                <a:spcPts val="300"/>
              </a:spcAft>
              <a:buClrTx/>
              <a:buSzTx/>
              <a:buFontTx/>
              <a:buNone/>
              <a:tabLst/>
              <a:defRPr/>
            </a:pPr>
            <a:endParaRPr kumimoji="0" lang="en-US" sz="1600" b="1"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30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rPr>
              <a:t>Actinium-227</a:t>
            </a:r>
          </a:p>
          <a:p>
            <a:pPr marL="365760" marR="0" lvl="1" defTabSz="914400" eaLnBrk="1" fontAlgn="auto" latinLnBrk="0" hangingPunct="1">
              <a:lnSpc>
                <a:spcPct val="100000"/>
              </a:lnSpc>
              <a:spcBef>
                <a:spcPts val="0"/>
              </a:spcBef>
              <a:spcAft>
                <a:spcPts val="300"/>
              </a:spcAft>
              <a:buClrTx/>
              <a:buSzTx/>
              <a:buFont typeface="Wingdings" pitchFamily="2" charset="2"/>
              <a:buChar char="§"/>
              <a:tabLst/>
              <a:defRPr/>
            </a:pPr>
            <a:r>
              <a:rPr kumimoji="0" lang="en-US" sz="1400" b="0" i="0" u="none" strike="noStrike" kern="0" cap="none" spc="0" normalizeH="0" baseline="0" noProof="0" dirty="0" smtClean="0">
                <a:ln>
                  <a:noFill/>
                </a:ln>
                <a:solidFill>
                  <a:sysClr val="windowText" lastClr="000000"/>
                </a:solidFill>
                <a:effectLst/>
                <a:uLnTx/>
                <a:uFillTx/>
              </a:rPr>
              <a:t>Separated and purified Ac-227 from surplus actinium-beryllium neutron sources at ORNL and from legacy Ac-227 at PNNL. </a:t>
            </a:r>
          </a:p>
          <a:p>
            <a:pPr marL="365760" marR="0" lvl="1" defTabSz="914400" eaLnBrk="1" fontAlgn="auto" latinLnBrk="0" hangingPunct="1">
              <a:lnSpc>
                <a:spcPct val="100000"/>
              </a:lnSpc>
              <a:spcBef>
                <a:spcPts val="0"/>
              </a:spcBef>
              <a:spcAft>
                <a:spcPts val="300"/>
              </a:spcAft>
              <a:buClrTx/>
              <a:buSzTx/>
              <a:buFont typeface="Wingdings" pitchFamily="2" charset="2"/>
              <a:buChar char="§"/>
              <a:tabLst/>
              <a:defRPr/>
            </a:pPr>
            <a:r>
              <a:rPr kumimoji="0" lang="en-US" sz="1400" b="0" i="0" u="none" strike="noStrike" kern="0" cap="none" spc="0" normalizeH="0" baseline="0" noProof="0" dirty="0" smtClean="0">
                <a:ln>
                  <a:noFill/>
                </a:ln>
                <a:solidFill>
                  <a:sysClr val="windowText" lastClr="000000"/>
                </a:solidFill>
                <a:effectLst/>
                <a:uLnTx/>
                <a:uFillTx/>
              </a:rPr>
              <a:t>Ac-227 used as a source (cow) for the decay production of </a:t>
            </a:r>
            <a:r>
              <a:rPr kumimoji="0" lang="en-US" sz="1400" b="1" i="0" u="none" strike="noStrike" kern="0" cap="none" spc="0" normalizeH="0" baseline="0" noProof="0" dirty="0" smtClean="0">
                <a:ln>
                  <a:noFill/>
                </a:ln>
                <a:solidFill>
                  <a:srgbClr val="333399"/>
                </a:solidFill>
                <a:effectLst/>
                <a:uLnTx/>
                <a:uFillTx/>
              </a:rPr>
              <a:t>Th-227 and Ra-223</a:t>
            </a:r>
            <a:r>
              <a:rPr kumimoji="0" lang="en-US" sz="1400" b="0" i="0" u="none" strike="noStrike" kern="0" cap="none" spc="0" normalizeH="0" baseline="0" noProof="0" dirty="0" smtClean="0">
                <a:ln>
                  <a:noFill/>
                </a:ln>
                <a:solidFill>
                  <a:sysClr val="windowText" lastClr="000000"/>
                </a:solidFill>
                <a:effectLst/>
                <a:uLnTx/>
                <a:uFillTx/>
              </a:rPr>
              <a:t>, important alpha-emitting </a:t>
            </a:r>
            <a:r>
              <a:rPr kumimoji="0" lang="en-US" sz="1400" b="0" i="0" u="none" strike="noStrike" kern="0" cap="none" spc="0" normalizeH="0" baseline="0" noProof="0" dirty="0">
                <a:ln>
                  <a:noFill/>
                </a:ln>
                <a:solidFill>
                  <a:sysClr val="windowText" lastClr="000000"/>
                </a:solidFill>
                <a:effectLst/>
                <a:uLnTx/>
                <a:uFillTx/>
              </a:rPr>
              <a:t>isotopes for </a:t>
            </a:r>
            <a:r>
              <a:rPr kumimoji="0" lang="en-US" sz="1400" b="0" i="0" u="none" strike="noStrike" kern="0" cap="none" spc="0" normalizeH="0" baseline="0" noProof="0" dirty="0" smtClean="0">
                <a:ln>
                  <a:noFill/>
                </a:ln>
                <a:solidFill>
                  <a:sysClr val="windowText" lastClr="000000"/>
                </a:solidFill>
                <a:effectLst/>
                <a:uLnTx/>
                <a:uFillTx/>
              </a:rPr>
              <a:t>medicine.</a:t>
            </a:r>
          </a:p>
          <a:p>
            <a:pPr marL="365760" marR="0" lvl="1" defTabSz="914400" eaLnBrk="1" fontAlgn="auto" latinLnBrk="0" hangingPunct="1">
              <a:lnSpc>
                <a:spcPct val="100000"/>
              </a:lnSpc>
              <a:spcBef>
                <a:spcPts val="0"/>
              </a:spcBef>
              <a:spcAft>
                <a:spcPts val="300"/>
              </a:spcAft>
              <a:buClrTx/>
              <a:buSzTx/>
              <a:buFont typeface="Wingdings" pitchFamily="2" charset="2"/>
              <a:buChar char="§"/>
              <a:tabLst/>
              <a:defRPr/>
            </a:pPr>
            <a:r>
              <a:rPr kumimoji="0" lang="en-US" sz="1400" b="1" i="0" u="none" strike="noStrike" kern="0" cap="none" spc="0" normalizeH="0" baseline="0" noProof="0" dirty="0" smtClean="0">
                <a:ln>
                  <a:noFill/>
                </a:ln>
                <a:solidFill>
                  <a:srgbClr val="2D2D8A"/>
                </a:solidFill>
                <a:effectLst/>
                <a:uLnTx/>
                <a:uFillTx/>
              </a:rPr>
              <a:t>Conducting R&amp;D on reactor-based production of Ac-227.</a:t>
            </a:r>
          </a:p>
          <a:p>
            <a:pPr marL="0" marR="0" lvl="0" indent="0" defTabSz="914400" eaLnBrk="1" fontAlgn="auto" latinLnBrk="0" hangingPunct="1">
              <a:lnSpc>
                <a:spcPct val="100000"/>
              </a:lnSpc>
              <a:spcBef>
                <a:spcPts val="0"/>
              </a:spcBef>
              <a:spcAft>
                <a:spcPts val="300"/>
              </a:spcAft>
              <a:buClrTx/>
              <a:buSzTx/>
              <a:buFontTx/>
              <a:buNone/>
              <a:tabLst/>
              <a:defRPr/>
            </a:pPr>
            <a:endParaRPr kumimoji="0" lang="en-US" sz="1400" b="1"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300"/>
              </a:spcAft>
              <a:buClrTx/>
              <a:buSzTx/>
              <a:buFontTx/>
              <a:buNone/>
              <a:tabLst/>
              <a:defRPr/>
            </a:pPr>
            <a:r>
              <a:rPr kumimoji="0" lang="en-US" sz="1400" b="1" i="0" u="none" strike="noStrike" kern="0" cap="none" spc="0" normalizeH="0" baseline="0" noProof="0" dirty="0" smtClean="0">
                <a:ln>
                  <a:noFill/>
                </a:ln>
                <a:solidFill>
                  <a:sysClr val="windowText" lastClr="000000"/>
                </a:solidFill>
                <a:effectLst/>
                <a:uLnTx/>
                <a:uFillTx/>
              </a:rPr>
              <a:t>Astatine-211</a:t>
            </a:r>
          </a:p>
          <a:p>
            <a:pPr marL="365760" marR="0" lvl="1" defTabSz="914400" eaLnBrk="1" fontAlgn="auto" latinLnBrk="0" hangingPunct="1">
              <a:lnSpc>
                <a:spcPct val="100000"/>
              </a:lnSpc>
              <a:spcBef>
                <a:spcPts val="0"/>
              </a:spcBef>
              <a:spcAft>
                <a:spcPts val="300"/>
              </a:spcAft>
              <a:buClrTx/>
              <a:buSzTx/>
              <a:buFont typeface="Wingdings" pitchFamily="2" charset="2"/>
              <a:buChar char="§"/>
              <a:tabLst/>
              <a:defRPr/>
            </a:pPr>
            <a:r>
              <a:rPr kumimoji="0" lang="en-US" sz="1400" b="0" i="0" u="none" strike="noStrike" kern="0" cap="none" spc="0" normalizeH="0" baseline="0" noProof="0" dirty="0" smtClean="0">
                <a:ln>
                  <a:noFill/>
                </a:ln>
                <a:solidFill>
                  <a:sysClr val="windowText" lastClr="000000"/>
                </a:solidFill>
                <a:effectLst/>
                <a:uLnTx/>
                <a:uFillTx/>
              </a:rPr>
              <a:t>Developing </a:t>
            </a:r>
            <a:r>
              <a:rPr kumimoji="0" lang="en-US" sz="1400" b="1" i="0" u="none" strike="noStrike" kern="0" cap="none" spc="0" normalizeH="0" baseline="0" noProof="0" dirty="0" smtClean="0">
                <a:ln>
                  <a:noFill/>
                </a:ln>
                <a:solidFill>
                  <a:srgbClr val="2D2D8A"/>
                </a:solidFill>
                <a:effectLst/>
                <a:uLnTx/>
                <a:uFillTx/>
              </a:rPr>
              <a:t>nationwide production network </a:t>
            </a:r>
            <a:r>
              <a:rPr kumimoji="0" lang="en-US" sz="1400" b="0" i="0" u="none" strike="noStrike" kern="0" cap="none" spc="0" normalizeH="0" baseline="0" noProof="0" dirty="0">
                <a:ln>
                  <a:noFill/>
                </a:ln>
                <a:solidFill>
                  <a:sysClr val="windowText" lastClr="000000"/>
                </a:solidFill>
                <a:effectLst/>
                <a:uLnTx/>
                <a:uFillTx/>
              </a:rPr>
              <a:t>at four </a:t>
            </a:r>
            <a:r>
              <a:rPr kumimoji="0" lang="en-US" sz="1400" b="0" i="0" u="none" strike="noStrike" kern="0" cap="none" spc="0" normalizeH="0" baseline="0" noProof="0" dirty="0" smtClean="0">
                <a:ln>
                  <a:noFill/>
                </a:ln>
                <a:solidFill>
                  <a:sysClr val="windowText" lastClr="000000"/>
                </a:solidFill>
                <a:effectLst/>
                <a:uLnTx/>
                <a:uFillTx/>
              </a:rPr>
              <a:t>institutions.</a:t>
            </a:r>
          </a:p>
          <a:p>
            <a:pPr marL="80010" marR="0" lvl="1" indent="0" defTabSz="914400" eaLnBrk="1" fontAlgn="auto" latinLnBrk="0" hangingPunct="1">
              <a:lnSpc>
                <a:spcPct val="100000"/>
              </a:lnSpc>
              <a:spcBef>
                <a:spcPts val="0"/>
              </a:spcBef>
              <a:spcAft>
                <a:spcPts val="300"/>
              </a:spcAft>
              <a:buClrTx/>
              <a:buSzTx/>
              <a:tabLst/>
              <a:defRPr/>
            </a:pPr>
            <a:endParaRPr kumimoji="0" lang="en-US" sz="1400" b="1" i="0" u="none" strike="noStrike" kern="0" cap="none" spc="0" normalizeH="0" baseline="0" noProof="0" dirty="0" smtClean="0">
              <a:ln>
                <a:noFill/>
              </a:ln>
              <a:solidFill>
                <a:sysClr val="windowText" lastClr="000000"/>
              </a:solidFill>
              <a:effectLst/>
              <a:uLnTx/>
              <a:uFillTx/>
            </a:endParaRPr>
          </a:p>
          <a:p>
            <a:pPr marL="0" marR="0" lvl="1" indent="0" defTabSz="914400" eaLnBrk="1" fontAlgn="auto" latinLnBrk="0" hangingPunct="1">
              <a:lnSpc>
                <a:spcPct val="100000"/>
              </a:lnSpc>
              <a:spcBef>
                <a:spcPts val="0"/>
              </a:spcBef>
              <a:spcAft>
                <a:spcPts val="300"/>
              </a:spcAft>
              <a:buClrTx/>
              <a:buSzTx/>
              <a:tabLst/>
              <a:defRPr/>
            </a:pPr>
            <a:r>
              <a:rPr kumimoji="0" lang="en-US" sz="1400" b="1" i="0" u="none" strike="noStrike" kern="0" cap="none" spc="0" normalizeH="0" baseline="0" noProof="0" dirty="0" smtClean="0">
                <a:ln>
                  <a:noFill/>
                </a:ln>
                <a:solidFill>
                  <a:sysClr val="windowText" lastClr="000000"/>
                </a:solidFill>
                <a:effectLst/>
                <a:uLnTx/>
                <a:uFillTx/>
              </a:rPr>
              <a:t>Lead-212/Bismuth-212</a:t>
            </a:r>
            <a:endParaRPr kumimoji="0" lang="en-US" sz="1400" b="1" i="0" u="none" strike="noStrike" kern="0" cap="none" spc="0" normalizeH="0" baseline="0" noProof="0" dirty="0">
              <a:ln>
                <a:noFill/>
              </a:ln>
              <a:solidFill>
                <a:sysClr val="windowText" lastClr="000000"/>
              </a:solidFill>
              <a:effectLst/>
              <a:uLnTx/>
              <a:uFillTx/>
            </a:endParaRPr>
          </a:p>
          <a:p>
            <a:pPr marL="365760" marR="0" lvl="1" defTabSz="914400" eaLnBrk="1" fontAlgn="auto" latinLnBrk="0" hangingPunct="1">
              <a:lnSpc>
                <a:spcPct val="100000"/>
              </a:lnSpc>
              <a:spcBef>
                <a:spcPts val="0"/>
              </a:spcBef>
              <a:spcAft>
                <a:spcPts val="300"/>
              </a:spcAft>
              <a:buClrTx/>
              <a:buSzTx/>
              <a:buFont typeface="Wingdings" pitchFamily="2" charset="2"/>
              <a:buChar char="§"/>
              <a:tabLst/>
              <a:defRPr/>
            </a:pPr>
            <a:r>
              <a:rPr kumimoji="0" lang="en-US" sz="1400" b="0" i="0" u="none" strike="noStrike" kern="0" cap="none" spc="0" normalizeH="0" baseline="0" noProof="0" dirty="0" smtClean="0">
                <a:ln>
                  <a:noFill/>
                </a:ln>
                <a:solidFill>
                  <a:sysClr val="windowText" lastClr="000000"/>
                </a:solidFill>
                <a:effectLst/>
                <a:uLnTx/>
                <a:uFillTx/>
              </a:rPr>
              <a:t>Separated Th-228 from U-233 at ORNL</a:t>
            </a:r>
          </a:p>
          <a:p>
            <a:pPr marL="365760" marR="0" lvl="1" defTabSz="914400" eaLnBrk="1" fontAlgn="auto" latinLnBrk="0" hangingPunct="1">
              <a:lnSpc>
                <a:spcPct val="100000"/>
              </a:lnSpc>
              <a:spcBef>
                <a:spcPts val="0"/>
              </a:spcBef>
              <a:spcAft>
                <a:spcPts val="300"/>
              </a:spcAft>
              <a:buClrTx/>
              <a:buSzTx/>
              <a:buFont typeface="Wingdings" pitchFamily="2" charset="2"/>
              <a:buChar char="§"/>
              <a:tabLst/>
              <a:defRPr/>
            </a:pPr>
            <a:r>
              <a:rPr kumimoji="0" lang="en-US" sz="1400" b="0" i="0" u="none" strike="noStrike" kern="0" cap="none" spc="0" normalizeH="0" baseline="0" noProof="0" dirty="0" smtClean="0">
                <a:ln>
                  <a:noFill/>
                </a:ln>
                <a:solidFill>
                  <a:sysClr val="windowText" lastClr="000000"/>
                </a:solidFill>
                <a:effectLst/>
                <a:uLnTx/>
                <a:uFillTx/>
              </a:rPr>
              <a:t>Th-228 used as a cow for the decay production of Ra-224, the parent of</a:t>
            </a:r>
            <a:r>
              <a:rPr kumimoji="0" lang="en-US" sz="1400" b="0" i="0" u="none" strike="noStrike" kern="0" cap="none" spc="0" normalizeH="0" noProof="0" dirty="0" smtClean="0">
                <a:ln>
                  <a:noFill/>
                </a:ln>
                <a:solidFill>
                  <a:sysClr val="windowText" lastClr="000000"/>
                </a:solidFill>
                <a:effectLst/>
                <a:uLnTx/>
                <a:uFillTx/>
              </a:rPr>
              <a:t> </a:t>
            </a:r>
            <a:r>
              <a:rPr kumimoji="0" lang="en-US" sz="1400" b="0" i="0" u="none" strike="noStrike" kern="0" cap="none" spc="0" normalizeH="0" baseline="0" noProof="0" dirty="0" smtClean="0">
                <a:ln>
                  <a:noFill/>
                </a:ln>
                <a:solidFill>
                  <a:sysClr val="windowText" lastClr="000000"/>
                </a:solidFill>
                <a:effectLst/>
                <a:uLnTx/>
                <a:uFillTx/>
              </a:rPr>
              <a:t>Pb-212 and Bi-212, important </a:t>
            </a:r>
            <a:r>
              <a:rPr kumimoji="0" lang="en-US" sz="1400" b="0" i="0" u="none" strike="noStrike" kern="0" cap="none" spc="0" normalizeH="0" baseline="0" noProof="0" dirty="0">
                <a:ln>
                  <a:noFill/>
                </a:ln>
                <a:solidFill>
                  <a:sysClr val="windowText" lastClr="000000"/>
                </a:solidFill>
                <a:effectLst/>
                <a:uLnTx/>
                <a:uFillTx/>
              </a:rPr>
              <a:t>alpha-emitting isotopes for </a:t>
            </a:r>
            <a:r>
              <a:rPr kumimoji="0" lang="en-US" sz="1400" b="0" i="0" u="none" strike="noStrike" kern="0" cap="none" spc="0" normalizeH="0" baseline="0" noProof="0" dirty="0" smtClean="0">
                <a:ln>
                  <a:noFill/>
                </a:ln>
                <a:solidFill>
                  <a:sysClr val="windowText" lastClr="000000"/>
                </a:solidFill>
                <a:effectLst/>
                <a:uLnTx/>
                <a:uFillTx/>
              </a:rPr>
              <a:t>medicine.</a:t>
            </a:r>
          </a:p>
          <a:p>
            <a:pPr marL="452438" marR="0" lvl="1" indent="0" defTabSz="914400" eaLnBrk="1" fontAlgn="auto" latinLnBrk="0" hangingPunct="1">
              <a:lnSpc>
                <a:spcPct val="100000"/>
              </a:lnSpc>
              <a:spcBef>
                <a:spcPts val="0"/>
              </a:spcBef>
              <a:spcAft>
                <a:spcPts val="300"/>
              </a:spcAft>
              <a:buClrTx/>
              <a:buSzTx/>
              <a:buFontTx/>
              <a:buNone/>
              <a:tabLst/>
              <a:defRPr/>
            </a:pPr>
            <a:endParaRPr kumimoji="0" lang="en-US" sz="1400" b="0" i="0" u="none" strike="noStrike" kern="0" cap="none" spc="0" normalizeH="0" baseline="0" noProof="0" dirty="0" smtClean="0">
              <a:ln>
                <a:noFill/>
              </a:ln>
              <a:solidFill>
                <a:sysClr val="windowText" lastClr="000000"/>
              </a:solidFill>
              <a:effectLst/>
              <a:uLnTx/>
              <a:uFillTx/>
            </a:endParaRPr>
          </a:p>
        </p:txBody>
      </p:sp>
      <p:sp>
        <p:nvSpPr>
          <p:cNvPr id="8" name="Slide Number Placeholder 3"/>
          <p:cNvSpPr>
            <a:spLocks noGrp="1"/>
          </p:cNvSpPr>
          <p:nvPr>
            <p:ph type="sldNum" sz="quarter" idx="4294967295"/>
          </p:nvPr>
        </p:nvSpPr>
        <p:spPr>
          <a:xfrm>
            <a:off x="8497496" y="6324600"/>
            <a:ext cx="457649" cy="365125"/>
          </a:xfrm>
          <a:prstGeom prst="rect">
            <a:avLst/>
          </a:prstGeom>
        </p:spPr>
        <p:txBody>
          <a:bodyPr/>
          <a:lstStyle/>
          <a:p>
            <a:pPr algn="r"/>
            <a:fld id="{8F7F0FD8-C4D8-4FC8-ACE5-C8022F3C3BAB}" type="slidenum">
              <a:rPr lang="en-US" sz="1200">
                <a:solidFill>
                  <a:srgbClr val="106636"/>
                </a:solidFill>
                <a:latin typeface="Arial" pitchFamily="34" charset="0"/>
                <a:cs typeface="Arial" pitchFamily="34" charset="0"/>
              </a:rPr>
              <a:pPr algn="r"/>
              <a:t>12</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xmlns="" val="142628811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2"/>
          <p:cNvSpPr txBox="1">
            <a:spLocks noChangeArrowheads="1"/>
          </p:cNvSpPr>
          <p:nvPr/>
        </p:nvSpPr>
        <p:spPr bwMode="auto">
          <a:xfrm>
            <a:off x="98903" y="804611"/>
            <a:ext cx="4175759" cy="2977730"/>
          </a:xfrm>
          <a:prstGeom prst="rect">
            <a:avLst/>
          </a:prstGeom>
          <a:noFill/>
          <a:ln w="9525">
            <a:noFill/>
            <a:miter lim="800000"/>
            <a:headEnd/>
            <a:tailEnd/>
          </a:ln>
          <a:scene3d>
            <a:camera prst="orthographicFront"/>
            <a:lightRig rig="threePt" dir="t"/>
          </a:scene3d>
          <a:sp3d>
            <a:bevelT/>
            <a:bevelB/>
          </a:sp3d>
        </p:spPr>
        <p:txBody>
          <a:bodyPr wrap="square" lIns="91432" tIns="45716" rIns="91432" bIns="45716">
            <a:spAutoFit/>
          </a:bodyPr>
          <a:lstStyle/>
          <a:p>
            <a:pPr>
              <a:spcAft>
                <a:spcPct val="50000"/>
              </a:spcAft>
            </a:pPr>
            <a:r>
              <a:rPr lang="en-US" sz="1500" b="1" dirty="0">
                <a:solidFill>
                  <a:prstClr val="black"/>
                </a:solidFill>
                <a:latin typeface="Arial" pitchFamily="34" charset="0"/>
                <a:cs typeface="Arial" pitchFamily="34" charset="0"/>
              </a:rPr>
              <a:t>With the completion of the 12 GeV CEBAF Upgrade, researchers will address:</a:t>
            </a:r>
          </a:p>
          <a:p>
            <a:pPr marL="174609" indent="-174609">
              <a:spcAft>
                <a:spcPts val="600"/>
              </a:spcAft>
              <a:buFont typeface="Wingdings" pitchFamily="2" charset="2"/>
              <a:buChar char="§"/>
            </a:pPr>
            <a:r>
              <a:rPr lang="en-US" sz="1400" dirty="0">
                <a:solidFill>
                  <a:prstClr val="black"/>
                </a:solidFill>
                <a:latin typeface="Arial" pitchFamily="34" charset="0"/>
                <a:cs typeface="Arial" pitchFamily="34" charset="0"/>
              </a:rPr>
              <a:t>The search for exotic new quark anti-quark particles to advance our understanding of the strong force</a:t>
            </a:r>
          </a:p>
          <a:p>
            <a:pPr marL="174609" indent="-174609">
              <a:spcAft>
                <a:spcPts val="600"/>
              </a:spcAft>
              <a:buFont typeface="Wingdings" pitchFamily="2" charset="2"/>
              <a:buChar char="§"/>
            </a:pPr>
            <a:r>
              <a:rPr lang="en-US" sz="1400" dirty="0">
                <a:solidFill>
                  <a:prstClr val="black"/>
                </a:solidFill>
                <a:latin typeface="Arial" pitchFamily="34" charset="0"/>
                <a:cs typeface="Arial" pitchFamily="34" charset="0"/>
              </a:rPr>
              <a:t>Evidence of new physics from sensitive searches for violations of nature’s fundamental symmetries</a:t>
            </a:r>
          </a:p>
          <a:p>
            <a:pPr marL="174609" indent="-174609">
              <a:spcAft>
                <a:spcPts val="600"/>
              </a:spcAft>
              <a:buFont typeface="Wingdings" pitchFamily="2" charset="2"/>
              <a:buChar char="§"/>
            </a:pPr>
            <a:r>
              <a:rPr lang="en-US" sz="1400" dirty="0">
                <a:solidFill>
                  <a:prstClr val="black"/>
                </a:solidFill>
                <a:latin typeface="Arial" pitchFamily="34" charset="0"/>
                <a:cs typeface="Arial" pitchFamily="34" charset="0"/>
              </a:rPr>
              <a:t>A detailed microscopic understanding of the internal structure of the proton, including the origin of its spin, and how this structure is modified  when the proton is inside a nucleus</a:t>
            </a:r>
          </a:p>
        </p:txBody>
      </p:sp>
      <p:sp>
        <p:nvSpPr>
          <p:cNvPr id="9222" name="Title 2"/>
          <p:cNvSpPr>
            <a:spLocks/>
          </p:cNvSpPr>
          <p:nvPr/>
        </p:nvSpPr>
        <p:spPr bwMode="auto">
          <a:xfrm>
            <a:off x="0" y="-214312"/>
            <a:ext cx="9144000" cy="1143001"/>
          </a:xfrm>
          <a:prstGeom prst="rect">
            <a:avLst/>
          </a:prstGeom>
          <a:noFill/>
          <a:ln w="9525">
            <a:noFill/>
            <a:miter lim="800000"/>
            <a:headEnd/>
            <a:tailEnd/>
          </a:ln>
        </p:spPr>
        <p:txBody>
          <a:bodyPr lIns="91432" tIns="45716" rIns="91432" bIns="45716" anchor="ctr"/>
          <a:lstStyle/>
          <a:p>
            <a:pPr algn="ctr"/>
            <a:endParaRPr lang="en-US" sz="2000" i="1" dirty="0">
              <a:solidFill>
                <a:srgbClr val="106636"/>
              </a:solidFill>
              <a:cs typeface="Arial" charset="0"/>
            </a:endParaRPr>
          </a:p>
        </p:txBody>
      </p:sp>
      <p:sp>
        <p:nvSpPr>
          <p:cNvPr id="9" name="TextBox 8"/>
          <p:cNvSpPr txBox="1"/>
          <p:nvPr/>
        </p:nvSpPr>
        <p:spPr>
          <a:xfrm>
            <a:off x="224591" y="165100"/>
            <a:ext cx="8646694" cy="456671"/>
          </a:xfrm>
          <a:prstGeom prst="rect">
            <a:avLst/>
          </a:prstGeom>
          <a:noFill/>
        </p:spPr>
        <p:txBody>
          <a:bodyPr wrap="square" lIns="86493" tIns="43247" rIns="86493" bIns="43247" rtlCol="0">
            <a:spAutoFit/>
          </a:bodyPr>
          <a:lstStyle/>
          <a:p>
            <a:pPr algn="ctr"/>
            <a:r>
              <a:rPr lang="en-US" sz="2400" b="1" dirty="0">
                <a:solidFill>
                  <a:srgbClr val="106636"/>
                </a:solidFill>
                <a:latin typeface="Arial" pitchFamily="34" charset="0"/>
                <a:cs typeface="Arial" pitchFamily="34" charset="0"/>
              </a:rPr>
              <a:t>The 12 GeV CEBAF Upgrade at TJNAF is </a:t>
            </a:r>
            <a:r>
              <a:rPr lang="en-US" sz="2400" b="1" dirty="0" smtClean="0">
                <a:solidFill>
                  <a:srgbClr val="106636"/>
                </a:solidFill>
                <a:latin typeface="Arial" pitchFamily="34" charset="0"/>
                <a:cs typeface="Arial" pitchFamily="34" charset="0"/>
              </a:rPr>
              <a:t>90% </a:t>
            </a:r>
            <a:r>
              <a:rPr lang="en-US" sz="2400" b="1" dirty="0">
                <a:solidFill>
                  <a:srgbClr val="106636"/>
                </a:solidFill>
                <a:latin typeface="Arial" pitchFamily="34" charset="0"/>
                <a:cs typeface="Arial" pitchFamily="34" charset="0"/>
              </a:rPr>
              <a:t>Complete </a:t>
            </a:r>
          </a:p>
        </p:txBody>
      </p:sp>
      <p:sp>
        <p:nvSpPr>
          <p:cNvPr id="10" name="TextBox 12"/>
          <p:cNvSpPr txBox="1">
            <a:spLocks noChangeArrowheads="1"/>
          </p:cNvSpPr>
          <p:nvPr/>
        </p:nvSpPr>
        <p:spPr bwMode="auto">
          <a:xfrm>
            <a:off x="2947051" y="3927901"/>
            <a:ext cx="906201" cy="1477319"/>
          </a:xfrm>
          <a:prstGeom prst="rect">
            <a:avLst/>
          </a:prstGeom>
          <a:noFill/>
          <a:ln w="9525">
            <a:noFill/>
            <a:miter lim="800000"/>
            <a:headEnd/>
            <a:tailEnd/>
          </a:ln>
        </p:spPr>
        <p:txBody>
          <a:bodyPr wrap="square" lIns="91432" tIns="45716" rIns="91432" bIns="45716">
            <a:spAutoFit/>
          </a:bodyPr>
          <a:lstStyle/>
          <a:p>
            <a:pPr>
              <a:spcAft>
                <a:spcPct val="50000"/>
              </a:spcAft>
            </a:pPr>
            <a:r>
              <a:rPr lang="en-US" sz="1000" i="1" dirty="0" smtClean="0">
                <a:solidFill>
                  <a:prstClr val="black"/>
                </a:solidFill>
                <a:latin typeface="Arial" pitchFamily="34" charset="0"/>
                <a:cs typeface="Arial" pitchFamily="34" charset="0"/>
              </a:rPr>
              <a:t>Hall B: Completed Forward Time-of-Flight detector </a:t>
            </a:r>
            <a:r>
              <a:rPr lang="en-US" sz="1000" i="1" dirty="0">
                <a:solidFill>
                  <a:prstClr val="black"/>
                </a:solidFill>
                <a:latin typeface="Arial" pitchFamily="34" charset="0"/>
                <a:cs typeface="Arial" pitchFamily="34" charset="0"/>
              </a:rPr>
              <a:t>arrays </a:t>
            </a:r>
            <a:r>
              <a:rPr lang="en-US" sz="1000" i="1" dirty="0" smtClean="0">
                <a:solidFill>
                  <a:prstClr val="black"/>
                </a:solidFill>
                <a:latin typeface="Arial" pitchFamily="34" charset="0"/>
                <a:cs typeface="Arial" pitchFamily="34" charset="0"/>
              </a:rPr>
              <a:t>on </a:t>
            </a:r>
            <a:r>
              <a:rPr lang="en-US" sz="1000" i="1" dirty="0">
                <a:solidFill>
                  <a:prstClr val="black"/>
                </a:solidFill>
                <a:latin typeface="Arial" pitchFamily="34" charset="0"/>
                <a:cs typeface="Arial" pitchFamily="34" charset="0"/>
              </a:rPr>
              <a:t>the forward </a:t>
            </a:r>
            <a:r>
              <a:rPr lang="en-US" sz="1000" i="1" dirty="0" smtClean="0">
                <a:solidFill>
                  <a:prstClr val="black"/>
                </a:solidFill>
                <a:latin typeface="Arial" pitchFamily="34" charset="0"/>
                <a:cs typeface="Arial" pitchFamily="34" charset="0"/>
              </a:rPr>
              <a:t>carriage</a:t>
            </a:r>
            <a:endParaRPr lang="en-US" sz="1000" i="1" dirty="0">
              <a:solidFill>
                <a:prstClr val="black"/>
              </a:solidFill>
              <a:latin typeface="Arial" pitchFamily="34" charset="0"/>
              <a:cs typeface="Arial" pitchFamily="34" charset="0"/>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4591" y="3927902"/>
            <a:ext cx="2803465" cy="21021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TextBox 18"/>
          <p:cNvSpPr txBox="1"/>
          <p:nvPr/>
        </p:nvSpPr>
        <p:spPr>
          <a:xfrm>
            <a:off x="224591" y="5758981"/>
            <a:ext cx="726108" cy="225838"/>
          </a:xfrm>
          <a:prstGeom prst="rect">
            <a:avLst/>
          </a:prstGeom>
          <a:solidFill>
            <a:schemeClr val="tx2">
              <a:lumMod val="40000"/>
              <a:lumOff val="60000"/>
            </a:schemeClr>
          </a:solidFill>
        </p:spPr>
        <p:txBody>
          <a:bodyPr wrap="none" lIns="86493" tIns="43247" rIns="86493" bIns="43247" rtlCol="0">
            <a:spAutoFit/>
          </a:bodyPr>
          <a:lstStyle/>
          <a:p>
            <a:r>
              <a:rPr lang="en-US" sz="900" b="1" dirty="0" smtClean="0">
                <a:solidFill>
                  <a:prstClr val="black"/>
                </a:solidFill>
                <a:latin typeface="Arial" pitchFamily="34" charset="0"/>
                <a:cs typeface="Arial" pitchFamily="34" charset="0"/>
              </a:rPr>
              <a:t>April 2014</a:t>
            </a:r>
            <a:endParaRPr lang="en-US" sz="900" b="1" dirty="0">
              <a:solidFill>
                <a:prstClr val="black"/>
              </a:solidFill>
              <a:latin typeface="Arial" pitchFamily="34" charset="0"/>
              <a:cs typeface="Arial" pitchFamily="34" charset="0"/>
            </a:endParaRPr>
          </a:p>
        </p:txBody>
      </p:sp>
      <p:pic>
        <p:nvPicPr>
          <p:cNvPr id="2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22262" y="908305"/>
            <a:ext cx="4869338" cy="3653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TextBox 12"/>
          <p:cNvSpPr txBox="1">
            <a:spLocks noChangeArrowheads="1"/>
          </p:cNvSpPr>
          <p:nvPr/>
        </p:nvSpPr>
        <p:spPr bwMode="auto">
          <a:xfrm>
            <a:off x="5038542" y="4862671"/>
            <a:ext cx="2429058" cy="124648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432" tIns="45716" rIns="91432" bIns="45716">
            <a:spAutoFit/>
          </a:bodyPr>
          <a:lstStyle/>
          <a:p>
            <a:pPr>
              <a:spcAft>
                <a:spcPct val="50000"/>
              </a:spcAft>
            </a:pPr>
            <a:r>
              <a:rPr lang="en-US" sz="1500" b="1" dirty="0" smtClean="0">
                <a:latin typeface="Arial" pitchFamily="34" charset="0"/>
                <a:cs typeface="Arial" pitchFamily="34" charset="0"/>
              </a:rPr>
              <a:t>Project was re-baselined in September 2013 with a Total Project Cost of $338M and completion in September 2017</a:t>
            </a:r>
            <a:endParaRPr lang="en-US" sz="1500" b="1" dirty="0">
              <a:latin typeface="Arial" pitchFamily="34" charset="0"/>
              <a:cs typeface="Arial" pitchFamily="34" charset="0"/>
            </a:endParaRPr>
          </a:p>
        </p:txBody>
      </p:sp>
      <p:sp>
        <p:nvSpPr>
          <p:cNvPr id="26" name="TextBox 25"/>
          <p:cNvSpPr txBox="1"/>
          <p:nvPr/>
        </p:nvSpPr>
        <p:spPr>
          <a:xfrm>
            <a:off x="4219486" y="1017422"/>
            <a:ext cx="860761" cy="225838"/>
          </a:xfrm>
          <a:prstGeom prst="rect">
            <a:avLst/>
          </a:prstGeom>
          <a:solidFill>
            <a:schemeClr val="tx2">
              <a:lumMod val="40000"/>
              <a:lumOff val="60000"/>
            </a:schemeClr>
          </a:solidFill>
        </p:spPr>
        <p:txBody>
          <a:bodyPr wrap="none" lIns="86493" tIns="43247" rIns="86493" bIns="43247" rtlCol="0">
            <a:spAutoFit/>
          </a:bodyPr>
          <a:lstStyle/>
          <a:p>
            <a:r>
              <a:rPr lang="en-US" sz="900" b="1" dirty="0" smtClean="0">
                <a:latin typeface="Arial" pitchFamily="34" charset="0"/>
                <a:cs typeface="Arial" pitchFamily="34" charset="0"/>
              </a:rPr>
              <a:t>August 2013</a:t>
            </a:r>
            <a:endParaRPr lang="en-US" sz="900" b="1" dirty="0">
              <a:latin typeface="Arial" pitchFamily="34" charset="0"/>
              <a:cs typeface="Arial" pitchFamily="34" charset="0"/>
            </a:endParaRPr>
          </a:p>
        </p:txBody>
      </p:sp>
      <p:sp>
        <p:nvSpPr>
          <p:cNvPr id="27" name="TextBox 26"/>
          <p:cNvSpPr txBox="1"/>
          <p:nvPr/>
        </p:nvSpPr>
        <p:spPr>
          <a:xfrm>
            <a:off x="7010400" y="3505200"/>
            <a:ext cx="1534394" cy="400110"/>
          </a:xfrm>
          <a:prstGeom prst="rect">
            <a:avLst/>
          </a:prstGeom>
          <a:solidFill>
            <a:schemeClr val="bg1"/>
          </a:solidFill>
        </p:spPr>
        <p:txBody>
          <a:bodyPr wrap="none" rtlCol="0">
            <a:spAutoFit/>
          </a:bodyPr>
          <a:lstStyle/>
          <a:p>
            <a:r>
              <a:rPr lang="en-US" sz="2000" dirty="0" smtClean="0"/>
              <a:t>Hall D  </a:t>
            </a:r>
            <a:r>
              <a:rPr lang="en-US" sz="2000" dirty="0" err="1" smtClean="0"/>
              <a:t>GlueX</a:t>
            </a:r>
            <a:endParaRPr lang="en-US" sz="2000" dirty="0"/>
          </a:p>
        </p:txBody>
      </p:sp>
      <p:sp>
        <p:nvSpPr>
          <p:cNvPr id="12" name="Slide Number Placeholder 3"/>
          <p:cNvSpPr>
            <a:spLocks noGrp="1"/>
          </p:cNvSpPr>
          <p:nvPr>
            <p:ph type="sldNum" sz="quarter" idx="4294967295"/>
          </p:nvPr>
        </p:nvSpPr>
        <p:spPr>
          <a:xfrm>
            <a:off x="8497496" y="6324600"/>
            <a:ext cx="457649" cy="365125"/>
          </a:xfrm>
          <a:prstGeom prst="rect">
            <a:avLst/>
          </a:prstGeom>
        </p:spPr>
        <p:txBody>
          <a:bodyPr/>
          <a:lstStyle/>
          <a:p>
            <a:pPr algn="r"/>
            <a:fld id="{8F7F0FD8-C4D8-4FC8-ACE5-C8022F3C3BAB}" type="slidenum">
              <a:rPr lang="en-US" sz="1200">
                <a:solidFill>
                  <a:srgbClr val="106636"/>
                </a:solidFill>
                <a:latin typeface="Arial" pitchFamily="34" charset="0"/>
                <a:cs typeface="Arial" pitchFamily="34" charset="0"/>
              </a:rPr>
              <a:pPr algn="r"/>
              <a:t>13</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xmlns="" val="22866528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4662" y="901034"/>
            <a:ext cx="4596623" cy="25840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220" name="TextBox 12"/>
          <p:cNvSpPr txBox="1">
            <a:spLocks noChangeArrowheads="1"/>
          </p:cNvSpPr>
          <p:nvPr/>
        </p:nvSpPr>
        <p:spPr bwMode="auto">
          <a:xfrm>
            <a:off x="98903" y="804611"/>
            <a:ext cx="4175759" cy="2977730"/>
          </a:xfrm>
          <a:prstGeom prst="rect">
            <a:avLst/>
          </a:prstGeom>
          <a:noFill/>
          <a:ln w="9525">
            <a:noFill/>
            <a:miter lim="800000"/>
            <a:headEnd/>
            <a:tailEnd/>
          </a:ln>
          <a:scene3d>
            <a:camera prst="orthographicFront"/>
            <a:lightRig rig="threePt" dir="t"/>
          </a:scene3d>
          <a:sp3d>
            <a:bevelT/>
            <a:bevelB/>
          </a:sp3d>
        </p:spPr>
        <p:txBody>
          <a:bodyPr wrap="square" lIns="91432" tIns="45716" rIns="91432" bIns="45716">
            <a:spAutoFit/>
          </a:bodyPr>
          <a:lstStyle/>
          <a:p>
            <a:pPr>
              <a:spcAft>
                <a:spcPct val="50000"/>
              </a:spcAft>
            </a:pPr>
            <a:r>
              <a:rPr lang="en-US" sz="1500" b="1" dirty="0">
                <a:solidFill>
                  <a:prstClr val="black"/>
                </a:solidFill>
                <a:latin typeface="Arial" pitchFamily="34" charset="0"/>
                <a:cs typeface="Arial" pitchFamily="34" charset="0"/>
              </a:rPr>
              <a:t>With the completion of the 12 GeV CEBAF Upgrade, researchers will address:</a:t>
            </a:r>
          </a:p>
          <a:p>
            <a:pPr marL="174609" indent="-174609">
              <a:spcAft>
                <a:spcPts val="600"/>
              </a:spcAft>
              <a:buFont typeface="Wingdings" pitchFamily="2" charset="2"/>
              <a:buChar char="§"/>
            </a:pPr>
            <a:r>
              <a:rPr lang="en-US" sz="1400" dirty="0">
                <a:solidFill>
                  <a:prstClr val="black"/>
                </a:solidFill>
                <a:latin typeface="Arial" pitchFamily="34" charset="0"/>
                <a:cs typeface="Arial" pitchFamily="34" charset="0"/>
              </a:rPr>
              <a:t>The search for exotic new quark anti-quark particles to advance our understanding of the strong force</a:t>
            </a:r>
          </a:p>
          <a:p>
            <a:pPr marL="174609" indent="-174609">
              <a:spcAft>
                <a:spcPts val="600"/>
              </a:spcAft>
              <a:buFont typeface="Wingdings" pitchFamily="2" charset="2"/>
              <a:buChar char="§"/>
            </a:pPr>
            <a:r>
              <a:rPr lang="en-US" sz="1400" dirty="0">
                <a:solidFill>
                  <a:prstClr val="black"/>
                </a:solidFill>
                <a:latin typeface="Arial" pitchFamily="34" charset="0"/>
                <a:cs typeface="Arial" pitchFamily="34" charset="0"/>
              </a:rPr>
              <a:t>Evidence of new physics from sensitive searches for violations of nature’s fundamental symmetries</a:t>
            </a:r>
          </a:p>
          <a:p>
            <a:pPr marL="174609" indent="-174609">
              <a:spcAft>
                <a:spcPts val="600"/>
              </a:spcAft>
              <a:buFont typeface="Wingdings" pitchFamily="2" charset="2"/>
              <a:buChar char="§"/>
            </a:pPr>
            <a:r>
              <a:rPr lang="en-US" sz="1400" dirty="0">
                <a:solidFill>
                  <a:prstClr val="black"/>
                </a:solidFill>
                <a:latin typeface="Arial" pitchFamily="34" charset="0"/>
                <a:cs typeface="Arial" pitchFamily="34" charset="0"/>
              </a:rPr>
              <a:t>A detailed microscopic understanding of the internal structure of the proton, including the origin of its spin, and how this structure is modified  when the proton is inside a nucleus</a:t>
            </a:r>
          </a:p>
        </p:txBody>
      </p:sp>
      <p:sp>
        <p:nvSpPr>
          <p:cNvPr id="9222" name="Title 2"/>
          <p:cNvSpPr>
            <a:spLocks/>
          </p:cNvSpPr>
          <p:nvPr/>
        </p:nvSpPr>
        <p:spPr bwMode="auto">
          <a:xfrm>
            <a:off x="0" y="-214312"/>
            <a:ext cx="9144000" cy="1143001"/>
          </a:xfrm>
          <a:prstGeom prst="rect">
            <a:avLst/>
          </a:prstGeom>
          <a:noFill/>
          <a:ln w="9525">
            <a:noFill/>
            <a:miter lim="800000"/>
            <a:headEnd/>
            <a:tailEnd/>
          </a:ln>
        </p:spPr>
        <p:txBody>
          <a:bodyPr lIns="91432" tIns="45716" rIns="91432" bIns="45716" anchor="ctr"/>
          <a:lstStyle/>
          <a:p>
            <a:pPr algn="ctr"/>
            <a:endParaRPr lang="en-US" sz="2000" i="1" dirty="0">
              <a:solidFill>
                <a:srgbClr val="106636"/>
              </a:solidFill>
              <a:cs typeface="Arial" charset="0"/>
            </a:endParaRPr>
          </a:p>
        </p:txBody>
      </p:sp>
      <p:sp>
        <p:nvSpPr>
          <p:cNvPr id="9" name="TextBox 8"/>
          <p:cNvSpPr txBox="1"/>
          <p:nvPr/>
        </p:nvSpPr>
        <p:spPr>
          <a:xfrm>
            <a:off x="224591" y="165100"/>
            <a:ext cx="8646694" cy="456671"/>
          </a:xfrm>
          <a:prstGeom prst="rect">
            <a:avLst/>
          </a:prstGeom>
          <a:noFill/>
        </p:spPr>
        <p:txBody>
          <a:bodyPr wrap="square" lIns="86493" tIns="43247" rIns="86493" bIns="43247" rtlCol="0">
            <a:spAutoFit/>
          </a:bodyPr>
          <a:lstStyle/>
          <a:p>
            <a:pPr algn="ctr"/>
            <a:r>
              <a:rPr lang="en-US" sz="2400" b="1" dirty="0">
                <a:solidFill>
                  <a:srgbClr val="106636"/>
                </a:solidFill>
                <a:latin typeface="Arial" pitchFamily="34" charset="0"/>
                <a:cs typeface="Arial" pitchFamily="34" charset="0"/>
              </a:rPr>
              <a:t>The 12 GeV CEBAF Upgrade at TJNAF is </a:t>
            </a:r>
            <a:r>
              <a:rPr lang="en-US" sz="2400" b="1" dirty="0" smtClean="0">
                <a:solidFill>
                  <a:srgbClr val="106636"/>
                </a:solidFill>
                <a:latin typeface="Arial" pitchFamily="34" charset="0"/>
                <a:cs typeface="Arial" pitchFamily="34" charset="0"/>
              </a:rPr>
              <a:t>90% </a:t>
            </a:r>
            <a:r>
              <a:rPr lang="en-US" sz="2400" b="1" dirty="0">
                <a:solidFill>
                  <a:srgbClr val="106636"/>
                </a:solidFill>
                <a:latin typeface="Arial" pitchFamily="34" charset="0"/>
                <a:cs typeface="Arial" pitchFamily="34" charset="0"/>
              </a:rPr>
              <a:t>Complete </a:t>
            </a:r>
          </a:p>
        </p:txBody>
      </p:sp>
      <p:sp>
        <p:nvSpPr>
          <p:cNvPr id="10" name="TextBox 12"/>
          <p:cNvSpPr txBox="1">
            <a:spLocks noChangeArrowheads="1"/>
          </p:cNvSpPr>
          <p:nvPr/>
        </p:nvSpPr>
        <p:spPr bwMode="auto">
          <a:xfrm>
            <a:off x="2947051" y="3927901"/>
            <a:ext cx="906201" cy="1477319"/>
          </a:xfrm>
          <a:prstGeom prst="rect">
            <a:avLst/>
          </a:prstGeom>
          <a:noFill/>
          <a:ln w="9525">
            <a:noFill/>
            <a:miter lim="800000"/>
            <a:headEnd/>
            <a:tailEnd/>
          </a:ln>
        </p:spPr>
        <p:txBody>
          <a:bodyPr wrap="square" lIns="91432" tIns="45716" rIns="91432" bIns="45716">
            <a:spAutoFit/>
          </a:bodyPr>
          <a:lstStyle/>
          <a:p>
            <a:pPr>
              <a:spcAft>
                <a:spcPct val="50000"/>
              </a:spcAft>
            </a:pPr>
            <a:r>
              <a:rPr lang="en-US" sz="1000" i="1" dirty="0" smtClean="0">
                <a:solidFill>
                  <a:prstClr val="black"/>
                </a:solidFill>
                <a:latin typeface="Arial" pitchFamily="34" charset="0"/>
                <a:cs typeface="Arial" pitchFamily="34" charset="0"/>
              </a:rPr>
              <a:t>Hall B: Completed Forward Time-of-Flight detector </a:t>
            </a:r>
            <a:r>
              <a:rPr lang="en-US" sz="1000" i="1" dirty="0">
                <a:solidFill>
                  <a:prstClr val="black"/>
                </a:solidFill>
                <a:latin typeface="Arial" pitchFamily="34" charset="0"/>
                <a:cs typeface="Arial" pitchFamily="34" charset="0"/>
              </a:rPr>
              <a:t>arrays </a:t>
            </a:r>
            <a:r>
              <a:rPr lang="en-US" sz="1000" i="1" dirty="0" smtClean="0">
                <a:solidFill>
                  <a:prstClr val="black"/>
                </a:solidFill>
                <a:latin typeface="Arial" pitchFamily="34" charset="0"/>
                <a:cs typeface="Arial" pitchFamily="34" charset="0"/>
              </a:rPr>
              <a:t>on </a:t>
            </a:r>
            <a:r>
              <a:rPr lang="en-US" sz="1000" i="1" dirty="0">
                <a:solidFill>
                  <a:prstClr val="black"/>
                </a:solidFill>
                <a:latin typeface="Arial" pitchFamily="34" charset="0"/>
                <a:cs typeface="Arial" pitchFamily="34" charset="0"/>
              </a:rPr>
              <a:t>the forward </a:t>
            </a:r>
            <a:r>
              <a:rPr lang="en-US" sz="1000" i="1" dirty="0" smtClean="0">
                <a:solidFill>
                  <a:prstClr val="black"/>
                </a:solidFill>
                <a:latin typeface="Arial" pitchFamily="34" charset="0"/>
                <a:cs typeface="Arial" pitchFamily="34" charset="0"/>
              </a:rPr>
              <a:t>carriage</a:t>
            </a:r>
            <a:endParaRPr lang="en-US" sz="1000" i="1" dirty="0">
              <a:solidFill>
                <a:prstClr val="black"/>
              </a:solidFill>
              <a:latin typeface="Arial" pitchFamily="34" charset="0"/>
              <a:cs typeface="Arial" pitchFamily="34" charset="0"/>
            </a:endParaRPr>
          </a:p>
        </p:txBody>
      </p:sp>
      <p:sp>
        <p:nvSpPr>
          <p:cNvPr id="14" name="TextBox 12"/>
          <p:cNvSpPr txBox="1">
            <a:spLocks noChangeArrowheads="1"/>
          </p:cNvSpPr>
          <p:nvPr/>
        </p:nvSpPr>
        <p:spPr bwMode="auto">
          <a:xfrm>
            <a:off x="3853252" y="4548469"/>
            <a:ext cx="2067183" cy="132343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432" tIns="45716" rIns="91432" bIns="45716">
            <a:spAutoFit/>
          </a:bodyPr>
          <a:lstStyle/>
          <a:p>
            <a:pPr>
              <a:spcAft>
                <a:spcPct val="50000"/>
              </a:spcAft>
            </a:pPr>
            <a:r>
              <a:rPr lang="en-US" sz="1600" b="1" dirty="0">
                <a:solidFill>
                  <a:prstClr val="white"/>
                </a:solidFill>
                <a:latin typeface="Arial" pitchFamily="34" charset="0"/>
                <a:cs typeface="Arial" pitchFamily="34" charset="0"/>
              </a:rPr>
              <a:t>Project </a:t>
            </a:r>
            <a:r>
              <a:rPr lang="en-US" sz="1600" b="1" dirty="0" smtClean="0">
                <a:solidFill>
                  <a:prstClr val="white"/>
                </a:solidFill>
                <a:latin typeface="Arial" pitchFamily="34" charset="0"/>
                <a:cs typeface="Arial" pitchFamily="34" charset="0"/>
              </a:rPr>
              <a:t>received CD-4A, </a:t>
            </a:r>
            <a:r>
              <a:rPr lang="en-US" sz="1600" b="1" i="1" dirty="0" smtClean="0">
                <a:solidFill>
                  <a:prstClr val="white"/>
                </a:solidFill>
                <a:latin typeface="Arial" pitchFamily="34" charset="0"/>
                <a:cs typeface="Arial" pitchFamily="34" charset="0"/>
              </a:rPr>
              <a:t>Approve Accelerator Project Completion</a:t>
            </a:r>
            <a:r>
              <a:rPr lang="en-US" sz="1600" b="1" dirty="0" smtClean="0">
                <a:solidFill>
                  <a:prstClr val="white"/>
                </a:solidFill>
                <a:latin typeface="Arial" pitchFamily="34" charset="0"/>
                <a:cs typeface="Arial" pitchFamily="34" charset="0"/>
              </a:rPr>
              <a:t>, on July 30, 2014.</a:t>
            </a:r>
            <a:endParaRPr lang="en-US" sz="1600" b="1" dirty="0">
              <a:solidFill>
                <a:prstClr val="white"/>
              </a:solidFill>
              <a:latin typeface="Arial" pitchFamily="34" charset="0"/>
              <a:cs typeface="Arial" pitchFamily="34" charset="0"/>
            </a:endParaRPr>
          </a:p>
        </p:txBody>
      </p:sp>
      <p:sp>
        <p:nvSpPr>
          <p:cNvPr id="13" name="TextBox 12"/>
          <p:cNvSpPr txBox="1"/>
          <p:nvPr/>
        </p:nvSpPr>
        <p:spPr>
          <a:xfrm>
            <a:off x="4371886" y="1017422"/>
            <a:ext cx="687636" cy="225838"/>
          </a:xfrm>
          <a:prstGeom prst="rect">
            <a:avLst/>
          </a:prstGeom>
          <a:solidFill>
            <a:schemeClr val="tx2">
              <a:lumMod val="40000"/>
              <a:lumOff val="60000"/>
            </a:schemeClr>
          </a:solidFill>
        </p:spPr>
        <p:txBody>
          <a:bodyPr wrap="none" lIns="86493" tIns="43247" rIns="86493" bIns="43247" rtlCol="0">
            <a:spAutoFit/>
          </a:bodyPr>
          <a:lstStyle/>
          <a:p>
            <a:r>
              <a:rPr lang="en-US" sz="900" b="1" dirty="0" smtClean="0">
                <a:solidFill>
                  <a:prstClr val="black"/>
                </a:solidFill>
                <a:latin typeface="Arial" pitchFamily="34" charset="0"/>
                <a:cs typeface="Arial" pitchFamily="34" charset="0"/>
              </a:rPr>
              <a:t>May 2014</a:t>
            </a:r>
            <a:endParaRPr lang="en-US" sz="900" b="1" dirty="0">
              <a:solidFill>
                <a:prstClr val="black"/>
              </a:solidFill>
              <a:latin typeface="Arial" pitchFamily="34" charset="0"/>
              <a:cs typeface="Arial"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51530" y="2550683"/>
            <a:ext cx="1265412" cy="1687216"/>
          </a:xfrm>
          <a:prstGeom prst="rect">
            <a:avLst/>
          </a:prstGeom>
        </p:spPr>
      </p:pic>
      <p:sp>
        <p:nvSpPr>
          <p:cNvPr id="12" name="TextBox 11"/>
          <p:cNvSpPr txBox="1"/>
          <p:nvPr/>
        </p:nvSpPr>
        <p:spPr>
          <a:xfrm>
            <a:off x="4509756" y="3979134"/>
            <a:ext cx="726108" cy="225838"/>
          </a:xfrm>
          <a:prstGeom prst="rect">
            <a:avLst/>
          </a:prstGeom>
          <a:solidFill>
            <a:schemeClr val="tx2">
              <a:lumMod val="40000"/>
              <a:lumOff val="60000"/>
            </a:schemeClr>
          </a:solidFill>
        </p:spPr>
        <p:txBody>
          <a:bodyPr wrap="none" lIns="86493" tIns="43247" rIns="86493" bIns="43247" rtlCol="0">
            <a:spAutoFit/>
          </a:bodyPr>
          <a:lstStyle/>
          <a:p>
            <a:r>
              <a:rPr lang="en-US" sz="900" b="1" dirty="0" smtClean="0">
                <a:solidFill>
                  <a:prstClr val="black"/>
                </a:solidFill>
                <a:latin typeface="Arial" pitchFamily="34" charset="0"/>
                <a:cs typeface="Arial" pitchFamily="34" charset="0"/>
              </a:rPr>
              <a:t>April 2014</a:t>
            </a:r>
            <a:endParaRPr lang="en-US" sz="900" b="1" dirty="0">
              <a:solidFill>
                <a:prstClr val="black"/>
              </a:solidFill>
              <a:latin typeface="Arial" pitchFamily="34" charset="0"/>
              <a:cs typeface="Arial" pitchFamily="34" charset="0"/>
            </a:endParaRPr>
          </a:p>
        </p:txBody>
      </p:sp>
      <p:sp>
        <p:nvSpPr>
          <p:cNvPr id="16" name="TextBox 12"/>
          <p:cNvSpPr txBox="1">
            <a:spLocks noChangeArrowheads="1"/>
          </p:cNvSpPr>
          <p:nvPr/>
        </p:nvSpPr>
        <p:spPr bwMode="auto">
          <a:xfrm>
            <a:off x="5820032" y="3425144"/>
            <a:ext cx="2847718" cy="553990"/>
          </a:xfrm>
          <a:prstGeom prst="rect">
            <a:avLst/>
          </a:prstGeom>
          <a:noFill/>
          <a:ln w="9525">
            <a:noFill/>
            <a:miter lim="800000"/>
            <a:headEnd/>
            <a:tailEnd/>
          </a:ln>
        </p:spPr>
        <p:txBody>
          <a:bodyPr wrap="square" lIns="91432" tIns="45716" rIns="91432" bIns="45716">
            <a:spAutoFit/>
          </a:bodyPr>
          <a:lstStyle/>
          <a:p>
            <a:pPr>
              <a:spcAft>
                <a:spcPct val="50000"/>
              </a:spcAft>
            </a:pPr>
            <a:r>
              <a:rPr lang="en-US" sz="1000" i="1" dirty="0" smtClean="0">
                <a:solidFill>
                  <a:prstClr val="black"/>
                </a:solidFill>
                <a:latin typeface="Arial" pitchFamily="34" charset="0"/>
                <a:cs typeface="Arial" pitchFamily="34" charset="0"/>
              </a:rPr>
              <a:t>Overview of Hall D.  Insert: Hall D Central Drift Chamber on installation rails prior to insertion in magnet bore. </a:t>
            </a:r>
            <a:endParaRPr lang="en-US" sz="1000" i="1" dirty="0">
              <a:solidFill>
                <a:prstClr val="black"/>
              </a:solidFill>
              <a:latin typeface="Arial" pitchFamily="34" charset="0"/>
              <a:cs typeface="Arial" pitchFamily="34" charset="0"/>
            </a:endParaRPr>
          </a:p>
        </p:txBody>
      </p:sp>
      <p:pic>
        <p:nvPicPr>
          <p:cNvPr id="1433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4591" y="3927902"/>
            <a:ext cx="2803465" cy="21021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TextBox 18"/>
          <p:cNvSpPr txBox="1"/>
          <p:nvPr/>
        </p:nvSpPr>
        <p:spPr>
          <a:xfrm>
            <a:off x="224591" y="5758981"/>
            <a:ext cx="726108" cy="225838"/>
          </a:xfrm>
          <a:prstGeom prst="rect">
            <a:avLst/>
          </a:prstGeom>
          <a:solidFill>
            <a:schemeClr val="tx2">
              <a:lumMod val="40000"/>
              <a:lumOff val="60000"/>
            </a:schemeClr>
          </a:solidFill>
        </p:spPr>
        <p:txBody>
          <a:bodyPr wrap="none" lIns="86493" tIns="43247" rIns="86493" bIns="43247" rtlCol="0">
            <a:spAutoFit/>
          </a:bodyPr>
          <a:lstStyle/>
          <a:p>
            <a:r>
              <a:rPr lang="en-US" sz="900" b="1" dirty="0" smtClean="0">
                <a:solidFill>
                  <a:prstClr val="black"/>
                </a:solidFill>
                <a:latin typeface="Arial" pitchFamily="34" charset="0"/>
                <a:cs typeface="Arial" pitchFamily="34" charset="0"/>
              </a:rPr>
              <a:t>April 2014</a:t>
            </a:r>
            <a:endParaRPr lang="en-US" sz="900" b="1" dirty="0">
              <a:solidFill>
                <a:prstClr val="black"/>
              </a:solidFill>
              <a:latin typeface="Arial" pitchFamily="34" charset="0"/>
              <a:cs typeface="Arial" pitchFamily="34" charset="0"/>
            </a:endParaRPr>
          </a:p>
        </p:txBody>
      </p:sp>
      <p:grpSp>
        <p:nvGrpSpPr>
          <p:cNvPr id="2" name="Group 1"/>
          <p:cNvGrpSpPr/>
          <p:nvPr/>
        </p:nvGrpSpPr>
        <p:grpSpPr>
          <a:xfrm>
            <a:off x="6423968" y="3962400"/>
            <a:ext cx="1981200" cy="2302471"/>
            <a:chOff x="6423968" y="3962400"/>
            <a:chExt cx="1981200" cy="2302471"/>
          </a:xfrm>
        </p:grpSpPr>
        <p:sp>
          <p:nvSpPr>
            <p:cNvPr id="21" name="Rectangle 20"/>
            <p:cNvSpPr/>
            <p:nvPr/>
          </p:nvSpPr>
          <p:spPr>
            <a:xfrm>
              <a:off x="6423968" y="5156241"/>
              <a:ext cx="1981200" cy="1108630"/>
            </a:xfrm>
            <a:prstGeom prst="rect">
              <a:avLst/>
            </a:prstGeom>
            <a:solidFill>
              <a:schemeClr val="bg1"/>
            </a:solidFill>
            <a:ln>
              <a:solidFill>
                <a:schemeClr val="tx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p:nvPr/>
          </p:nvPicPr>
          <p:blipFill>
            <a:blip r:embed="rId6" cstate="print">
              <a:extLst>
                <a:ext uri="{28A0092B-C50C-407E-A947-70E740481C1C}">
                  <a14:useLocalDpi xmlns:a14="http://schemas.microsoft.com/office/drawing/2010/main" xmlns="" val="0"/>
                </a:ext>
              </a:extLst>
            </a:blip>
            <a:stretch>
              <a:fillRect/>
            </a:stretch>
          </p:blipFill>
          <p:spPr>
            <a:xfrm>
              <a:off x="6601189" y="3962400"/>
              <a:ext cx="1626758" cy="1083031"/>
            </a:xfrm>
            <a:prstGeom prst="rect">
              <a:avLst/>
            </a:prstGeom>
          </p:spPr>
        </p:pic>
        <p:sp>
          <p:nvSpPr>
            <p:cNvPr id="23" name="Rectangle 22"/>
            <p:cNvSpPr/>
            <p:nvPr/>
          </p:nvSpPr>
          <p:spPr>
            <a:xfrm>
              <a:off x="6423968" y="5202725"/>
              <a:ext cx="1981200" cy="1015663"/>
            </a:xfrm>
            <a:prstGeom prst="rect">
              <a:avLst/>
            </a:prstGeom>
          </p:spPr>
          <p:txBody>
            <a:bodyPr wrap="square">
              <a:spAutoFit/>
            </a:bodyPr>
            <a:lstStyle/>
            <a:p>
              <a:pPr defTabSz="457200"/>
              <a:r>
                <a:rPr lang="en-US" sz="1000" i="1" dirty="0">
                  <a:solidFill>
                    <a:srgbClr val="0E12B2"/>
                  </a:solidFill>
                </a:rPr>
                <a:t>A synchrotron light image from a 9.55 </a:t>
              </a:r>
              <a:r>
                <a:rPr lang="en-US" sz="1000" i="1" dirty="0" err="1">
                  <a:solidFill>
                    <a:srgbClr val="0E12B2"/>
                  </a:solidFill>
                </a:rPr>
                <a:t>GeV</a:t>
              </a:r>
              <a:r>
                <a:rPr lang="en-US" sz="1000" i="1" dirty="0">
                  <a:solidFill>
                    <a:srgbClr val="0E12B2"/>
                  </a:solidFill>
                </a:rPr>
                <a:t> electron beam in the Continuous Electron Beam Accelerator Facility accelerator's Arc 10 (Arc A). This image was taken on May 7.</a:t>
              </a:r>
            </a:p>
          </p:txBody>
        </p:sp>
      </p:grpSp>
      <p:sp>
        <p:nvSpPr>
          <p:cNvPr id="18" name="TextBox 17"/>
          <p:cNvSpPr txBox="1"/>
          <p:nvPr/>
        </p:nvSpPr>
        <p:spPr>
          <a:xfrm>
            <a:off x="6999386" y="1017422"/>
            <a:ext cx="1812944" cy="272005"/>
          </a:xfrm>
          <a:prstGeom prst="rect">
            <a:avLst/>
          </a:prstGeom>
          <a:solidFill>
            <a:schemeClr val="tx2">
              <a:lumMod val="40000"/>
              <a:lumOff val="60000"/>
            </a:schemeClr>
          </a:solidFill>
        </p:spPr>
        <p:txBody>
          <a:bodyPr wrap="none" lIns="86493" tIns="43247" rIns="86493" bIns="43247" rtlCol="0">
            <a:spAutoFit/>
          </a:bodyPr>
          <a:lstStyle/>
          <a:p>
            <a:r>
              <a:rPr lang="en-US" sz="1200" b="1" dirty="0" smtClean="0">
                <a:solidFill>
                  <a:prstClr val="black"/>
                </a:solidFill>
                <a:latin typeface="Arial" pitchFamily="34" charset="0"/>
                <a:cs typeface="Arial" pitchFamily="34" charset="0"/>
              </a:rPr>
              <a:t>First gammas 10/28/14</a:t>
            </a:r>
            <a:endParaRPr lang="en-US" sz="1200" b="1" dirty="0">
              <a:solidFill>
                <a:prstClr val="black"/>
              </a:solidFill>
              <a:latin typeface="Arial" pitchFamily="34" charset="0"/>
              <a:cs typeface="Arial" pitchFamily="34" charset="0"/>
            </a:endParaRPr>
          </a:p>
        </p:txBody>
      </p:sp>
      <p:sp>
        <p:nvSpPr>
          <p:cNvPr id="20" name="Slide Number Placeholder 3"/>
          <p:cNvSpPr>
            <a:spLocks noGrp="1"/>
          </p:cNvSpPr>
          <p:nvPr>
            <p:ph type="sldNum" sz="quarter" idx="4294967295"/>
          </p:nvPr>
        </p:nvSpPr>
        <p:spPr>
          <a:xfrm>
            <a:off x="8497496" y="6324600"/>
            <a:ext cx="457649" cy="365125"/>
          </a:xfrm>
          <a:prstGeom prst="rect">
            <a:avLst/>
          </a:prstGeom>
        </p:spPr>
        <p:txBody>
          <a:bodyPr/>
          <a:lstStyle/>
          <a:p>
            <a:pPr algn="r"/>
            <a:fld id="{8F7F0FD8-C4D8-4FC8-ACE5-C8022F3C3BAB}" type="slidenum">
              <a:rPr lang="en-US" sz="1200">
                <a:solidFill>
                  <a:srgbClr val="106636"/>
                </a:solidFill>
                <a:latin typeface="Arial" pitchFamily="34" charset="0"/>
                <a:cs typeface="Arial" pitchFamily="34" charset="0"/>
              </a:rPr>
              <a:pPr algn="r"/>
              <a:t>14</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xmlns="" val="25009653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lementary particles behave differently in the mirror worl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9453" y="778252"/>
            <a:ext cx="2864480" cy="204523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0" y="-50155"/>
            <a:ext cx="9090026" cy="830997"/>
          </a:xfrm>
          <a:prstGeom prst="rect">
            <a:avLst/>
          </a:prstGeom>
        </p:spPr>
        <p:txBody>
          <a:bodyPr wrap="square">
            <a:spAutoFit/>
          </a:bodyPr>
          <a:lstStyle/>
          <a:p>
            <a:pPr algn="ctr"/>
            <a:r>
              <a:rPr lang="en-US" sz="2400" b="1" dirty="0" smtClean="0">
                <a:solidFill>
                  <a:srgbClr val="006600"/>
                </a:solidFill>
                <a:latin typeface="Arial" panose="020B0604020202020204" pitchFamily="34" charset="0"/>
                <a:cs typeface="Arial" panose="020B0604020202020204" pitchFamily="34" charset="0"/>
              </a:rPr>
              <a:t>Measurement of the </a:t>
            </a:r>
            <a:r>
              <a:rPr lang="en-US" altLang="en-US" sz="2400" b="1" dirty="0" smtClean="0">
                <a:solidFill>
                  <a:srgbClr val="006600"/>
                </a:solidFill>
                <a:latin typeface="Arial" panose="020B0604020202020204" pitchFamily="34" charset="0"/>
                <a:cs typeface="Arial" panose="020B0604020202020204" pitchFamily="34" charset="0"/>
              </a:rPr>
              <a:t>Parity-Violating </a:t>
            </a:r>
            <a:r>
              <a:rPr lang="en-US" altLang="en-US" sz="2400" b="1" dirty="0">
                <a:solidFill>
                  <a:srgbClr val="006600"/>
                </a:solidFill>
                <a:latin typeface="Arial" panose="020B0604020202020204" pitchFamily="34" charset="0"/>
                <a:cs typeface="Arial" panose="020B0604020202020204" pitchFamily="34" charset="0"/>
              </a:rPr>
              <a:t>Asymmetry in </a:t>
            </a:r>
            <a:endParaRPr lang="en-US" altLang="en-US" sz="2400" b="1" dirty="0" smtClean="0">
              <a:solidFill>
                <a:srgbClr val="006600"/>
              </a:solidFill>
              <a:latin typeface="Arial" panose="020B0604020202020204" pitchFamily="34" charset="0"/>
              <a:cs typeface="Arial" panose="020B0604020202020204" pitchFamily="34" charset="0"/>
            </a:endParaRPr>
          </a:p>
          <a:p>
            <a:pPr algn="ctr"/>
            <a:r>
              <a:rPr lang="en-US" altLang="en-US" sz="2400" b="1" dirty="0" err="1" smtClean="0">
                <a:solidFill>
                  <a:srgbClr val="006600"/>
                </a:solidFill>
                <a:latin typeface="Arial" panose="020B0604020202020204" pitchFamily="34" charset="0"/>
                <a:cs typeface="Arial" panose="020B0604020202020204" pitchFamily="34" charset="0"/>
              </a:rPr>
              <a:t>eD</a:t>
            </a:r>
            <a:r>
              <a:rPr lang="en-US" altLang="en-US" sz="2400" b="1" dirty="0" smtClean="0">
                <a:solidFill>
                  <a:srgbClr val="006600"/>
                </a:solidFill>
                <a:latin typeface="Arial" panose="020B0604020202020204" pitchFamily="34" charset="0"/>
                <a:cs typeface="Arial" panose="020B0604020202020204" pitchFamily="34" charset="0"/>
              </a:rPr>
              <a:t> </a:t>
            </a:r>
            <a:r>
              <a:rPr lang="en-US" altLang="en-US" sz="2400" b="1" dirty="0">
                <a:solidFill>
                  <a:srgbClr val="006600"/>
                </a:solidFill>
                <a:latin typeface="Arial" panose="020B0604020202020204" pitchFamily="34" charset="0"/>
                <a:cs typeface="Arial" panose="020B0604020202020204" pitchFamily="34" charset="0"/>
              </a:rPr>
              <a:t>Deep Inelastic </a:t>
            </a:r>
            <a:r>
              <a:rPr lang="en-US" altLang="en-US" sz="2400" b="1" dirty="0" smtClean="0">
                <a:solidFill>
                  <a:srgbClr val="006600"/>
                </a:solidFill>
                <a:latin typeface="Arial" panose="020B0604020202020204" pitchFamily="34" charset="0"/>
                <a:cs typeface="Arial" panose="020B0604020202020204" pitchFamily="34" charset="0"/>
              </a:rPr>
              <a:t>Scattering</a:t>
            </a:r>
            <a:endParaRPr lang="en-US" altLang="en-US" sz="2400" b="1" dirty="0">
              <a:solidFill>
                <a:srgbClr val="006600"/>
              </a:solidFill>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228600" y="1740547"/>
            <a:ext cx="5181600" cy="707886"/>
          </a:xfrm>
          <a:prstGeom prst="rect">
            <a:avLst/>
          </a:prstGeom>
          <a:noFill/>
          <a:ln w="9525">
            <a:noFill/>
            <a:miter lim="800000"/>
            <a:headEnd/>
            <a:tailEnd/>
          </a:ln>
        </p:spPr>
        <p:txBody>
          <a:bodyPr wrap="square">
            <a:spAutoFit/>
          </a:bodyPr>
          <a:lstStyle/>
          <a:p>
            <a:pPr algn="ctr" eaLnBrk="0" hangingPunct="0">
              <a:defRPr/>
            </a:pPr>
            <a:r>
              <a:rPr lang="en-US" sz="2000" dirty="0">
                <a:solidFill>
                  <a:srgbClr val="996633"/>
                </a:solidFill>
              </a:rPr>
              <a:t>Longitudinally Polarized Electron Scattering </a:t>
            </a:r>
            <a:r>
              <a:rPr lang="en-US" sz="2000" dirty="0" smtClean="0">
                <a:solidFill>
                  <a:srgbClr val="996633"/>
                </a:solidFill>
              </a:rPr>
              <a:t>from Unpolarized Deuterium</a:t>
            </a:r>
          </a:p>
        </p:txBody>
      </p:sp>
      <p:pic>
        <p:nvPicPr>
          <p:cNvPr id="18" name="Picture 6"/>
          <p:cNvPicPr>
            <a:picLocks noChangeAspect="1" noChangeArrowheads="1"/>
          </p:cNvPicPr>
          <p:nvPr/>
        </p:nvPicPr>
        <p:blipFill>
          <a:blip r:embed="rId4" cstate="print"/>
          <a:srcRect l="2557"/>
          <a:stretch>
            <a:fillRect/>
          </a:stretch>
        </p:blipFill>
        <p:spPr bwMode="auto">
          <a:xfrm>
            <a:off x="365123" y="2583320"/>
            <a:ext cx="4179890" cy="751506"/>
          </a:xfrm>
          <a:prstGeom prst="rect">
            <a:avLst/>
          </a:prstGeom>
          <a:noFill/>
          <a:ln w="9525">
            <a:noFill/>
            <a:miter lim="800000"/>
            <a:headEnd/>
            <a:tailEnd/>
          </a:ln>
        </p:spPr>
      </p:pic>
      <p:sp>
        <p:nvSpPr>
          <p:cNvPr id="19" name="Text Box 3"/>
          <p:cNvSpPr txBox="1">
            <a:spLocks noChangeArrowheads="1"/>
          </p:cNvSpPr>
          <p:nvPr/>
        </p:nvSpPr>
        <p:spPr bwMode="auto">
          <a:xfrm>
            <a:off x="4572000" y="2728241"/>
            <a:ext cx="4572000" cy="461665"/>
          </a:xfrm>
          <a:prstGeom prst="rect">
            <a:avLst/>
          </a:prstGeom>
          <a:noFill/>
          <a:ln w="9525">
            <a:noFill/>
            <a:miter lim="800000"/>
            <a:headEnd/>
            <a:tailEnd/>
          </a:ln>
        </p:spPr>
        <p:txBody>
          <a:bodyPr wrap="square">
            <a:spAutoFit/>
          </a:bodyPr>
          <a:lstStyle/>
          <a:p>
            <a:pPr eaLnBrk="0" hangingPunct="0">
              <a:defRPr/>
            </a:pPr>
            <a:r>
              <a:rPr lang="en-US" b="1" dirty="0" smtClean="0"/>
              <a:t>(</a:t>
            </a:r>
            <a:r>
              <a:rPr lang="en-US" b="1" dirty="0" smtClean="0">
                <a:solidFill>
                  <a:schemeClr val="tx2"/>
                </a:solidFill>
                <a:latin typeface="Symbol" panose="05050102010706020507" pitchFamily="18" charset="2"/>
              </a:rPr>
              <a:t>a</a:t>
            </a:r>
            <a:r>
              <a:rPr lang="en-US" b="1" dirty="0">
                <a:solidFill>
                  <a:schemeClr val="tx2"/>
                </a:solidFill>
                <a:latin typeface="Symbol" panose="05050102010706020507" pitchFamily="18" charset="2"/>
              </a:rPr>
              <a:t> </a:t>
            </a:r>
            <a:r>
              <a:rPr lang="en-US" b="1" dirty="0" smtClean="0">
                <a:solidFill>
                  <a:schemeClr val="tx2"/>
                </a:solidFill>
                <a:latin typeface="Symbol" panose="05050102010706020507" pitchFamily="18" charset="2"/>
              </a:rPr>
              <a:t>[</a:t>
            </a:r>
            <a:r>
              <a:rPr lang="en-US" b="1" dirty="0" smtClean="0">
                <a:solidFill>
                  <a:schemeClr val="tx2"/>
                </a:solidFill>
                <a:latin typeface="Arial" panose="020B0604020202020204" pitchFamily="34" charset="0"/>
                <a:cs typeface="Arial" panose="020B0604020202020204" pitchFamily="34" charset="0"/>
              </a:rPr>
              <a:t>2C</a:t>
            </a:r>
            <a:r>
              <a:rPr lang="en-US" b="1" baseline="-25000" dirty="0" smtClean="0">
                <a:solidFill>
                  <a:schemeClr val="tx2"/>
                </a:solidFill>
                <a:latin typeface="Arial" panose="020B0604020202020204" pitchFamily="34" charset="0"/>
                <a:cs typeface="Arial" panose="020B0604020202020204" pitchFamily="34" charset="0"/>
              </a:rPr>
              <a:t>1u</a:t>
            </a:r>
            <a:r>
              <a:rPr lang="en-US" b="1" dirty="0" smtClean="0">
                <a:solidFill>
                  <a:schemeClr val="tx2"/>
                </a:solidFill>
                <a:latin typeface="Arial" panose="020B0604020202020204" pitchFamily="34" charset="0"/>
                <a:cs typeface="Arial" panose="020B0604020202020204" pitchFamily="34" charset="0"/>
              </a:rPr>
              <a:t> – C</a:t>
            </a:r>
            <a:r>
              <a:rPr lang="en-US" b="1" baseline="-25000" dirty="0" smtClean="0">
                <a:solidFill>
                  <a:schemeClr val="tx2"/>
                </a:solidFill>
                <a:latin typeface="Arial" panose="020B0604020202020204" pitchFamily="34" charset="0"/>
                <a:cs typeface="Arial" panose="020B0604020202020204" pitchFamily="34" charset="0"/>
              </a:rPr>
              <a:t>1d</a:t>
            </a:r>
            <a:r>
              <a:rPr lang="en-US" b="1" dirty="0" smtClean="0">
                <a:solidFill>
                  <a:schemeClr val="tx2"/>
                </a:solidFill>
                <a:latin typeface="Arial" panose="020B0604020202020204" pitchFamily="34" charset="0"/>
                <a:cs typeface="Arial" panose="020B0604020202020204" pitchFamily="34" charset="0"/>
              </a:rPr>
              <a:t>]</a:t>
            </a:r>
            <a:r>
              <a:rPr lang="en-US" b="1" i="1" dirty="0" smtClean="0">
                <a:solidFill>
                  <a:srgbClr val="CF2900"/>
                </a:solidFill>
              </a:rPr>
              <a:t> </a:t>
            </a:r>
            <a:r>
              <a:rPr lang="en-US" b="1" i="1" dirty="0" smtClean="0"/>
              <a:t>+</a:t>
            </a:r>
            <a:r>
              <a:rPr lang="en-US" b="1" i="1" dirty="0" smtClean="0">
                <a:solidFill>
                  <a:srgbClr val="CF2900"/>
                </a:solidFill>
              </a:rPr>
              <a:t> </a:t>
            </a:r>
            <a:r>
              <a:rPr lang="en-US" b="1" dirty="0" smtClean="0">
                <a:latin typeface="Symbol" panose="05050102010706020507" pitchFamily="18" charset="2"/>
                <a:sym typeface="Symbol" pitchFamily="18" charset="2"/>
              </a:rPr>
              <a:t></a:t>
            </a:r>
            <a:r>
              <a:rPr lang="en-US" b="1" dirty="0" smtClean="0">
                <a:solidFill>
                  <a:srgbClr val="CF2900"/>
                </a:solidFill>
                <a:sym typeface="Symbol" pitchFamily="18" charset="2"/>
              </a:rPr>
              <a:t> </a:t>
            </a:r>
            <a:r>
              <a:rPr lang="en-US" b="1" dirty="0" smtClean="0">
                <a:solidFill>
                  <a:schemeClr val="tx2"/>
                </a:solidFill>
                <a:sym typeface="Symbol" pitchFamily="18" charset="2"/>
              </a:rPr>
              <a:t>[2C</a:t>
            </a:r>
            <a:r>
              <a:rPr lang="en-US" b="1" baseline="-25000" dirty="0" smtClean="0">
                <a:solidFill>
                  <a:schemeClr val="tx2"/>
                </a:solidFill>
                <a:sym typeface="Symbol" pitchFamily="18" charset="2"/>
              </a:rPr>
              <a:t>2u</a:t>
            </a:r>
            <a:r>
              <a:rPr lang="en-US" b="1" dirty="0" smtClean="0">
                <a:solidFill>
                  <a:schemeClr val="tx2"/>
                </a:solidFill>
                <a:sym typeface="Symbol" pitchFamily="18" charset="2"/>
              </a:rPr>
              <a:t> – C</a:t>
            </a:r>
            <a:r>
              <a:rPr lang="en-US" b="1" baseline="-25000" dirty="0" smtClean="0">
                <a:solidFill>
                  <a:schemeClr val="tx2"/>
                </a:solidFill>
                <a:sym typeface="Symbol" pitchFamily="18" charset="2"/>
              </a:rPr>
              <a:t>2d</a:t>
            </a:r>
            <a:r>
              <a:rPr lang="en-US" b="1" dirty="0" smtClean="0">
                <a:solidFill>
                  <a:schemeClr val="tx2"/>
                </a:solidFill>
                <a:sym typeface="Symbol" pitchFamily="18" charset="2"/>
              </a:rPr>
              <a:t>]</a:t>
            </a:r>
            <a:r>
              <a:rPr lang="en-US" b="1" dirty="0" smtClean="0"/>
              <a:t>)</a:t>
            </a:r>
            <a:endParaRPr lang="en-US" b="1" dirty="0"/>
          </a:p>
        </p:txBody>
      </p:sp>
      <p:sp>
        <p:nvSpPr>
          <p:cNvPr id="5" name="TextBox 4"/>
          <p:cNvSpPr txBox="1"/>
          <p:nvPr/>
        </p:nvSpPr>
        <p:spPr>
          <a:xfrm>
            <a:off x="152400" y="3276600"/>
            <a:ext cx="5943600" cy="295465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present result </a:t>
            </a:r>
            <a:r>
              <a:rPr lang="en-US" sz="1600" dirty="0" smtClean="0">
                <a:latin typeface="Arial" panose="020B0604020202020204" pitchFamily="34" charset="0"/>
                <a:cs typeface="Arial" panose="020B0604020202020204" pitchFamily="34" charset="0"/>
              </a:rPr>
              <a:t>leads </a:t>
            </a:r>
            <a:r>
              <a:rPr lang="en-US" sz="1600" dirty="0">
                <a:latin typeface="Arial" panose="020B0604020202020204" pitchFamily="34" charset="0"/>
                <a:cs typeface="Arial" panose="020B0604020202020204" pitchFamily="34" charset="0"/>
              </a:rPr>
              <a:t>to a determination of the effective electron-quark weak coupling combination 2C</a:t>
            </a:r>
            <a:r>
              <a:rPr lang="en-US" sz="1600" baseline="-25000" dirty="0">
                <a:latin typeface="Arial" panose="020B0604020202020204" pitchFamily="34" charset="0"/>
                <a:cs typeface="Arial" panose="020B0604020202020204" pitchFamily="34" charset="0"/>
              </a:rPr>
              <a:t>2u</a:t>
            </a:r>
            <a:r>
              <a:rPr lang="en-US" sz="1600" dirty="0">
                <a:latin typeface="Arial" panose="020B0604020202020204" pitchFamily="34" charset="0"/>
                <a:cs typeface="Arial" panose="020B0604020202020204" pitchFamily="34" charset="0"/>
              </a:rPr>
              <a:t> – C</a:t>
            </a:r>
            <a:r>
              <a:rPr lang="en-US" sz="1600" baseline="-25000" dirty="0">
                <a:latin typeface="Arial" panose="020B0604020202020204" pitchFamily="34" charset="0"/>
                <a:cs typeface="Arial" panose="020B0604020202020204" pitchFamily="34" charset="0"/>
              </a:rPr>
              <a:t>2d</a:t>
            </a:r>
            <a:r>
              <a:rPr lang="en-US" sz="1600" dirty="0">
                <a:latin typeface="Arial" panose="020B0604020202020204" pitchFamily="34" charset="0"/>
                <a:cs typeface="Arial" panose="020B0604020202020204" pitchFamily="34" charset="0"/>
              </a:rPr>
              <a:t> that is five times more precise than previously </a:t>
            </a:r>
            <a:r>
              <a:rPr lang="en-US" sz="1600" dirty="0" smtClean="0">
                <a:latin typeface="Arial" panose="020B0604020202020204" pitchFamily="34" charset="0"/>
                <a:cs typeface="Arial" panose="020B0604020202020204" pitchFamily="34" charset="0"/>
              </a:rPr>
              <a:t>determined.</a:t>
            </a:r>
          </a:p>
          <a:p>
            <a:pPr marL="285750" indent="-285750">
              <a:spcAft>
                <a:spcPts val="600"/>
              </a:spcAft>
              <a:buFont typeface="Arial" panose="020B0604020202020204" pitchFamily="34" charset="0"/>
              <a:buChar char="•"/>
            </a:pPr>
            <a:r>
              <a:rPr lang="en-US" sz="1600" dirty="0" smtClean="0">
                <a:latin typeface="Arial" panose="020B0604020202020204" pitchFamily="34" charset="0"/>
                <a:cs typeface="Arial" panose="020B0604020202020204" pitchFamily="34" charset="0"/>
              </a:rPr>
              <a:t>It is the first experiment to isolate, when combined with previous experiments like Qweak, a non-zero C</a:t>
            </a:r>
            <a:r>
              <a:rPr lang="en-US" sz="1600" baseline="-25000" dirty="0" smtClean="0">
                <a:latin typeface="Arial" panose="020B0604020202020204" pitchFamily="34" charset="0"/>
                <a:cs typeface="Arial" panose="020B0604020202020204" pitchFamily="34" charset="0"/>
              </a:rPr>
              <a:t>2q</a:t>
            </a:r>
            <a:r>
              <a:rPr lang="en-US" sz="1600" dirty="0" smtClean="0">
                <a:latin typeface="Arial" panose="020B0604020202020204" pitchFamily="34" charset="0"/>
                <a:cs typeface="Arial" panose="020B0604020202020204" pitchFamily="34" charset="0"/>
              </a:rPr>
              <a:t> (at 95% confidence level</a:t>
            </a:r>
            <a:r>
              <a:rPr lang="en-US" sz="1600" dirty="0">
                <a:latin typeface="Arial" panose="020B0604020202020204" pitchFamily="34" charset="0"/>
                <a:cs typeface="Arial" panose="020B0604020202020204" pitchFamily="34" charset="0"/>
              </a:rPr>
              <a:t>). </a:t>
            </a:r>
            <a:endParaRPr lang="en-US" sz="1600" dirty="0" smtClean="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1600" dirty="0" smtClean="0">
                <a:latin typeface="Arial" panose="020B0604020202020204" pitchFamily="34" charset="0"/>
                <a:cs typeface="Arial" panose="020B0604020202020204" pitchFamily="34" charset="0"/>
              </a:rPr>
              <a:t>This coupling </a:t>
            </a:r>
            <a:r>
              <a:rPr lang="en-US" sz="1600" dirty="0">
                <a:latin typeface="Arial" panose="020B0604020202020204" pitchFamily="34" charset="0"/>
                <a:cs typeface="Arial" panose="020B0604020202020204" pitchFamily="34" charset="0"/>
              </a:rPr>
              <a:t>describes how much of the mirror-symmetry breaking in the electron-quark interaction originates from </a:t>
            </a:r>
            <a:r>
              <a:rPr lang="en-US" sz="1600" dirty="0" smtClean="0">
                <a:latin typeface="Arial" panose="020B0604020202020204" pitchFamily="34" charset="0"/>
                <a:cs typeface="Arial" panose="020B0604020202020204" pitchFamily="34" charset="0"/>
              </a:rPr>
              <a:t>the quarks</a:t>
            </a:r>
            <a:r>
              <a:rPr lang="en-US" sz="1600" dirty="0">
                <a:latin typeface="Arial" panose="020B0604020202020204" pitchFamily="34" charset="0"/>
                <a:cs typeface="Arial" panose="020B0604020202020204" pitchFamily="34" charset="0"/>
              </a:rPr>
              <a:t>' spin preference in the weak interaction</a:t>
            </a:r>
            <a:r>
              <a:rPr lang="en-US" sz="1600" dirty="0" smtClean="0">
                <a:latin typeface="Arial" panose="020B0604020202020204" pitchFamily="34" charset="0"/>
                <a:cs typeface="Arial" panose="020B0604020202020204" pitchFamily="34" charset="0"/>
              </a:rPr>
              <a:t>. The result provides a mass exclusion limit on the electron and quark compositeness and contact interactions of ~5 TeV.</a:t>
            </a:r>
            <a:endParaRPr lang="en-US" sz="16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435994" y="3189906"/>
            <a:ext cx="2528269" cy="30413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228600" y="778252"/>
            <a:ext cx="4958409" cy="892552"/>
          </a:xfrm>
          <a:prstGeom prst="rect">
            <a:avLst/>
          </a:prstGeom>
          <a:noFill/>
        </p:spPr>
        <p:txBody>
          <a:bodyPr wrap="none" rtlCol="0">
            <a:spAutoFit/>
          </a:bodyPr>
          <a:lstStyle/>
          <a:p>
            <a:r>
              <a:rPr lang="en-US" sz="2000" i="1" dirty="0"/>
              <a:t>Nature</a:t>
            </a:r>
            <a:r>
              <a:rPr lang="en-US" sz="2000" dirty="0"/>
              <a:t> 506, 67–70 (06 February 2014</a:t>
            </a:r>
            <a:r>
              <a:rPr lang="en-US" sz="2000" dirty="0" smtClean="0"/>
              <a:t>)</a:t>
            </a:r>
          </a:p>
          <a:p>
            <a:r>
              <a:rPr lang="en-US" sz="2000" b="1" dirty="0"/>
              <a:t>The Jefferson Lab PVDIS </a:t>
            </a:r>
            <a:r>
              <a:rPr lang="en-US" sz="2000" b="1" dirty="0" smtClean="0"/>
              <a:t>Collaboration</a:t>
            </a:r>
            <a:endParaRPr lang="en-US" sz="2000" dirty="0" smtClean="0"/>
          </a:p>
          <a:p>
            <a:r>
              <a:rPr lang="en-US" sz="1200" dirty="0"/>
              <a:t>See also </a:t>
            </a:r>
            <a:r>
              <a:rPr lang="en-US" sz="1200" dirty="0" smtClean="0"/>
              <a:t>News &amp; Views, </a:t>
            </a:r>
            <a:r>
              <a:rPr lang="en-US" sz="1200" i="1" dirty="0" smtClean="0"/>
              <a:t>Nature</a:t>
            </a:r>
            <a:r>
              <a:rPr lang="en-US" sz="1200" dirty="0" smtClean="0"/>
              <a:t> </a:t>
            </a:r>
            <a:r>
              <a:rPr lang="en-US" sz="1200" dirty="0"/>
              <a:t>506, 43–44 (06 February 2014)</a:t>
            </a:r>
          </a:p>
        </p:txBody>
      </p:sp>
      <p:sp>
        <p:nvSpPr>
          <p:cNvPr id="2" name="TextBox 1"/>
          <p:cNvSpPr txBox="1"/>
          <p:nvPr/>
        </p:nvSpPr>
        <p:spPr>
          <a:xfrm>
            <a:off x="6820945" y="6231255"/>
            <a:ext cx="1758366" cy="369332"/>
          </a:xfrm>
          <a:prstGeom prst="rect">
            <a:avLst/>
          </a:prstGeom>
          <a:noFill/>
        </p:spPr>
        <p:txBody>
          <a:bodyPr wrap="none" rtlCol="0">
            <a:spAutoFit/>
          </a:bodyPr>
          <a:lstStyle/>
          <a:p>
            <a:r>
              <a:rPr lang="en-US" dirty="0" smtClean="0"/>
              <a:t>Electron chirality</a:t>
            </a:r>
            <a:endParaRPr lang="en-US" dirty="0"/>
          </a:p>
        </p:txBody>
      </p:sp>
      <p:sp>
        <p:nvSpPr>
          <p:cNvPr id="3" name="TextBox 2"/>
          <p:cNvSpPr txBox="1"/>
          <p:nvPr/>
        </p:nvSpPr>
        <p:spPr>
          <a:xfrm>
            <a:off x="5791200" y="4387414"/>
            <a:ext cx="930126" cy="646331"/>
          </a:xfrm>
          <a:prstGeom prst="rect">
            <a:avLst/>
          </a:prstGeom>
          <a:noFill/>
        </p:spPr>
        <p:txBody>
          <a:bodyPr wrap="none" rtlCol="0">
            <a:spAutoFit/>
          </a:bodyPr>
          <a:lstStyle/>
          <a:p>
            <a:r>
              <a:rPr lang="en-US" dirty="0" smtClean="0"/>
              <a:t>Quark </a:t>
            </a:r>
          </a:p>
          <a:p>
            <a:r>
              <a:rPr lang="en-US" dirty="0" smtClean="0"/>
              <a:t>chirality</a:t>
            </a:r>
            <a:endParaRPr lang="en-US" dirty="0"/>
          </a:p>
        </p:txBody>
      </p:sp>
      <p:sp>
        <p:nvSpPr>
          <p:cNvPr id="12" name="Slide Number Placeholder 3"/>
          <p:cNvSpPr>
            <a:spLocks noGrp="1"/>
          </p:cNvSpPr>
          <p:nvPr>
            <p:ph type="sldNum" sz="quarter" idx="4294967295"/>
          </p:nvPr>
        </p:nvSpPr>
        <p:spPr>
          <a:xfrm>
            <a:off x="8497496" y="6324600"/>
            <a:ext cx="457649" cy="365125"/>
          </a:xfrm>
          <a:prstGeom prst="rect">
            <a:avLst/>
          </a:prstGeom>
        </p:spPr>
        <p:txBody>
          <a:bodyPr/>
          <a:lstStyle/>
          <a:p>
            <a:pPr algn="r"/>
            <a:fld id="{8F7F0FD8-C4D8-4FC8-ACE5-C8022F3C3BAB}" type="slidenum">
              <a:rPr lang="en-US" sz="1200">
                <a:solidFill>
                  <a:srgbClr val="106636"/>
                </a:solidFill>
                <a:latin typeface="Arial" pitchFamily="34" charset="0"/>
                <a:cs typeface="Arial" pitchFamily="34" charset="0"/>
              </a:rPr>
              <a:pPr algn="r"/>
              <a:t>15</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xmlns="" val="94165519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lementary particles behave differently in the mirror worl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9453" y="778252"/>
            <a:ext cx="2864480" cy="204523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0" y="-52745"/>
            <a:ext cx="9090026" cy="830997"/>
          </a:xfrm>
          <a:prstGeom prst="rect">
            <a:avLst/>
          </a:prstGeom>
        </p:spPr>
        <p:txBody>
          <a:bodyPr wrap="square">
            <a:spAutoFit/>
          </a:bodyPr>
          <a:lstStyle/>
          <a:p>
            <a:pPr algn="ctr"/>
            <a:r>
              <a:rPr lang="en-US" sz="2400" b="1" dirty="0" smtClean="0">
                <a:solidFill>
                  <a:srgbClr val="006600"/>
                </a:solidFill>
                <a:latin typeface="Arial" panose="020B0604020202020204" pitchFamily="34" charset="0"/>
                <a:cs typeface="Arial" panose="020B0604020202020204" pitchFamily="34" charset="0"/>
              </a:rPr>
              <a:t>Measurement of the </a:t>
            </a:r>
            <a:r>
              <a:rPr lang="en-US" altLang="en-US" sz="2400" b="1" dirty="0" smtClean="0">
                <a:solidFill>
                  <a:srgbClr val="006600"/>
                </a:solidFill>
                <a:latin typeface="Arial" panose="020B0604020202020204" pitchFamily="34" charset="0"/>
                <a:cs typeface="Arial" panose="020B0604020202020204" pitchFamily="34" charset="0"/>
              </a:rPr>
              <a:t>Parity-Violating </a:t>
            </a:r>
            <a:r>
              <a:rPr lang="en-US" altLang="en-US" sz="2400" b="1" dirty="0">
                <a:solidFill>
                  <a:srgbClr val="006600"/>
                </a:solidFill>
                <a:latin typeface="Arial" panose="020B0604020202020204" pitchFamily="34" charset="0"/>
                <a:cs typeface="Arial" panose="020B0604020202020204" pitchFamily="34" charset="0"/>
              </a:rPr>
              <a:t>Asymmetry in </a:t>
            </a:r>
            <a:endParaRPr lang="en-US" altLang="en-US" sz="2400" b="1" dirty="0" smtClean="0">
              <a:solidFill>
                <a:srgbClr val="006600"/>
              </a:solidFill>
              <a:latin typeface="Arial" panose="020B0604020202020204" pitchFamily="34" charset="0"/>
              <a:cs typeface="Arial" panose="020B0604020202020204" pitchFamily="34" charset="0"/>
            </a:endParaRPr>
          </a:p>
          <a:p>
            <a:pPr algn="ctr"/>
            <a:r>
              <a:rPr lang="en-US" altLang="en-US" sz="2400" b="1" dirty="0" err="1" smtClean="0">
                <a:solidFill>
                  <a:srgbClr val="006600"/>
                </a:solidFill>
                <a:latin typeface="Arial" panose="020B0604020202020204" pitchFamily="34" charset="0"/>
                <a:cs typeface="Arial" panose="020B0604020202020204" pitchFamily="34" charset="0"/>
              </a:rPr>
              <a:t>eD</a:t>
            </a:r>
            <a:r>
              <a:rPr lang="en-US" altLang="en-US" sz="2400" b="1" dirty="0" smtClean="0">
                <a:solidFill>
                  <a:srgbClr val="006600"/>
                </a:solidFill>
                <a:latin typeface="Arial" panose="020B0604020202020204" pitchFamily="34" charset="0"/>
                <a:cs typeface="Arial" panose="020B0604020202020204" pitchFamily="34" charset="0"/>
              </a:rPr>
              <a:t> </a:t>
            </a:r>
            <a:r>
              <a:rPr lang="en-US" altLang="en-US" sz="2400" b="1" dirty="0">
                <a:solidFill>
                  <a:srgbClr val="006600"/>
                </a:solidFill>
                <a:latin typeface="Arial" panose="020B0604020202020204" pitchFamily="34" charset="0"/>
                <a:cs typeface="Arial" panose="020B0604020202020204" pitchFamily="34" charset="0"/>
              </a:rPr>
              <a:t>Deep Inelastic </a:t>
            </a:r>
            <a:r>
              <a:rPr lang="en-US" altLang="en-US" sz="2400" b="1" dirty="0" smtClean="0">
                <a:solidFill>
                  <a:srgbClr val="006600"/>
                </a:solidFill>
                <a:latin typeface="Arial" panose="020B0604020202020204" pitchFamily="34" charset="0"/>
                <a:cs typeface="Arial" panose="020B0604020202020204" pitchFamily="34" charset="0"/>
              </a:rPr>
              <a:t>Scattering</a:t>
            </a:r>
            <a:endParaRPr lang="en-US" altLang="en-US" sz="2400" b="1" dirty="0">
              <a:solidFill>
                <a:srgbClr val="006600"/>
              </a:solidFill>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228600" y="1740547"/>
            <a:ext cx="5181600" cy="707886"/>
          </a:xfrm>
          <a:prstGeom prst="rect">
            <a:avLst/>
          </a:prstGeom>
          <a:noFill/>
          <a:ln w="9525">
            <a:noFill/>
            <a:miter lim="800000"/>
            <a:headEnd/>
            <a:tailEnd/>
          </a:ln>
        </p:spPr>
        <p:txBody>
          <a:bodyPr wrap="square">
            <a:spAutoFit/>
          </a:bodyPr>
          <a:lstStyle/>
          <a:p>
            <a:pPr algn="ctr" eaLnBrk="0" hangingPunct="0">
              <a:defRPr/>
            </a:pPr>
            <a:r>
              <a:rPr lang="en-US" sz="2000" dirty="0">
                <a:solidFill>
                  <a:srgbClr val="996633"/>
                </a:solidFill>
              </a:rPr>
              <a:t>Longitudinally Polarized Electron Scattering </a:t>
            </a:r>
            <a:r>
              <a:rPr lang="en-US" sz="2000" dirty="0" smtClean="0">
                <a:solidFill>
                  <a:srgbClr val="996633"/>
                </a:solidFill>
              </a:rPr>
              <a:t>from Unpolarized Deuterium</a:t>
            </a:r>
          </a:p>
        </p:txBody>
      </p:sp>
      <p:pic>
        <p:nvPicPr>
          <p:cNvPr id="18" name="Picture 6"/>
          <p:cNvPicPr>
            <a:picLocks noChangeAspect="1" noChangeArrowheads="1"/>
          </p:cNvPicPr>
          <p:nvPr/>
        </p:nvPicPr>
        <p:blipFill>
          <a:blip r:embed="rId4" cstate="print"/>
          <a:srcRect l="2557"/>
          <a:stretch>
            <a:fillRect/>
          </a:stretch>
        </p:blipFill>
        <p:spPr bwMode="auto">
          <a:xfrm>
            <a:off x="365123" y="2583320"/>
            <a:ext cx="4179890" cy="751506"/>
          </a:xfrm>
          <a:prstGeom prst="rect">
            <a:avLst/>
          </a:prstGeom>
          <a:noFill/>
          <a:ln w="9525">
            <a:noFill/>
            <a:miter lim="800000"/>
            <a:headEnd/>
            <a:tailEnd/>
          </a:ln>
        </p:spPr>
      </p:pic>
      <p:sp>
        <p:nvSpPr>
          <p:cNvPr id="19" name="Text Box 3"/>
          <p:cNvSpPr txBox="1">
            <a:spLocks noChangeArrowheads="1"/>
          </p:cNvSpPr>
          <p:nvPr/>
        </p:nvSpPr>
        <p:spPr bwMode="auto">
          <a:xfrm>
            <a:off x="4572000" y="2728241"/>
            <a:ext cx="4572000" cy="461665"/>
          </a:xfrm>
          <a:prstGeom prst="rect">
            <a:avLst/>
          </a:prstGeom>
          <a:noFill/>
          <a:ln w="9525">
            <a:noFill/>
            <a:miter lim="800000"/>
            <a:headEnd/>
            <a:tailEnd/>
          </a:ln>
        </p:spPr>
        <p:txBody>
          <a:bodyPr wrap="square">
            <a:spAutoFit/>
          </a:bodyPr>
          <a:lstStyle/>
          <a:p>
            <a:pPr eaLnBrk="0" hangingPunct="0">
              <a:defRPr/>
            </a:pPr>
            <a:r>
              <a:rPr lang="en-US" b="1" dirty="0" smtClean="0"/>
              <a:t>(</a:t>
            </a:r>
            <a:r>
              <a:rPr lang="en-US" b="1" dirty="0" smtClean="0">
                <a:solidFill>
                  <a:schemeClr val="tx2"/>
                </a:solidFill>
                <a:latin typeface="Symbol" panose="05050102010706020507" pitchFamily="18" charset="2"/>
              </a:rPr>
              <a:t>a</a:t>
            </a:r>
            <a:r>
              <a:rPr lang="en-US" b="1" dirty="0">
                <a:solidFill>
                  <a:schemeClr val="tx2"/>
                </a:solidFill>
                <a:latin typeface="Symbol" panose="05050102010706020507" pitchFamily="18" charset="2"/>
              </a:rPr>
              <a:t> </a:t>
            </a:r>
            <a:r>
              <a:rPr lang="en-US" b="1" dirty="0" smtClean="0">
                <a:solidFill>
                  <a:schemeClr val="tx2"/>
                </a:solidFill>
                <a:latin typeface="Symbol" panose="05050102010706020507" pitchFamily="18" charset="2"/>
              </a:rPr>
              <a:t>[</a:t>
            </a:r>
            <a:r>
              <a:rPr lang="en-US" b="1" dirty="0" smtClean="0">
                <a:solidFill>
                  <a:schemeClr val="tx2"/>
                </a:solidFill>
                <a:latin typeface="Arial" panose="020B0604020202020204" pitchFamily="34" charset="0"/>
                <a:cs typeface="Arial" panose="020B0604020202020204" pitchFamily="34" charset="0"/>
              </a:rPr>
              <a:t>2C</a:t>
            </a:r>
            <a:r>
              <a:rPr lang="en-US" b="1" baseline="-25000" dirty="0" smtClean="0">
                <a:solidFill>
                  <a:schemeClr val="tx2"/>
                </a:solidFill>
                <a:latin typeface="Arial" panose="020B0604020202020204" pitchFamily="34" charset="0"/>
                <a:cs typeface="Arial" panose="020B0604020202020204" pitchFamily="34" charset="0"/>
              </a:rPr>
              <a:t>1u</a:t>
            </a:r>
            <a:r>
              <a:rPr lang="en-US" b="1" dirty="0" smtClean="0">
                <a:solidFill>
                  <a:schemeClr val="tx2"/>
                </a:solidFill>
                <a:latin typeface="Arial" panose="020B0604020202020204" pitchFamily="34" charset="0"/>
                <a:cs typeface="Arial" panose="020B0604020202020204" pitchFamily="34" charset="0"/>
              </a:rPr>
              <a:t> – C</a:t>
            </a:r>
            <a:r>
              <a:rPr lang="en-US" b="1" baseline="-25000" dirty="0" smtClean="0">
                <a:solidFill>
                  <a:schemeClr val="tx2"/>
                </a:solidFill>
                <a:latin typeface="Arial" panose="020B0604020202020204" pitchFamily="34" charset="0"/>
                <a:cs typeface="Arial" panose="020B0604020202020204" pitchFamily="34" charset="0"/>
              </a:rPr>
              <a:t>1d</a:t>
            </a:r>
            <a:r>
              <a:rPr lang="en-US" b="1" dirty="0" smtClean="0">
                <a:solidFill>
                  <a:schemeClr val="tx2"/>
                </a:solidFill>
                <a:latin typeface="Arial" panose="020B0604020202020204" pitchFamily="34" charset="0"/>
                <a:cs typeface="Arial" panose="020B0604020202020204" pitchFamily="34" charset="0"/>
              </a:rPr>
              <a:t>]</a:t>
            </a:r>
            <a:r>
              <a:rPr lang="en-US" b="1" i="1" dirty="0" smtClean="0">
                <a:solidFill>
                  <a:srgbClr val="CF2900"/>
                </a:solidFill>
              </a:rPr>
              <a:t> </a:t>
            </a:r>
            <a:r>
              <a:rPr lang="en-US" b="1" i="1" dirty="0" smtClean="0"/>
              <a:t>+</a:t>
            </a:r>
            <a:r>
              <a:rPr lang="en-US" b="1" i="1" dirty="0" smtClean="0">
                <a:solidFill>
                  <a:srgbClr val="CF2900"/>
                </a:solidFill>
              </a:rPr>
              <a:t> </a:t>
            </a:r>
            <a:r>
              <a:rPr lang="en-US" b="1" dirty="0" smtClean="0">
                <a:latin typeface="Symbol" panose="05050102010706020507" pitchFamily="18" charset="2"/>
                <a:sym typeface="Symbol" pitchFamily="18" charset="2"/>
              </a:rPr>
              <a:t></a:t>
            </a:r>
            <a:r>
              <a:rPr lang="en-US" b="1" dirty="0" smtClean="0">
                <a:solidFill>
                  <a:srgbClr val="CF2900"/>
                </a:solidFill>
                <a:sym typeface="Symbol" pitchFamily="18" charset="2"/>
              </a:rPr>
              <a:t> </a:t>
            </a:r>
            <a:r>
              <a:rPr lang="en-US" b="1" dirty="0" smtClean="0">
                <a:solidFill>
                  <a:schemeClr val="tx2"/>
                </a:solidFill>
                <a:sym typeface="Symbol" pitchFamily="18" charset="2"/>
              </a:rPr>
              <a:t>[2C</a:t>
            </a:r>
            <a:r>
              <a:rPr lang="en-US" b="1" baseline="-25000" dirty="0" smtClean="0">
                <a:solidFill>
                  <a:schemeClr val="tx2"/>
                </a:solidFill>
                <a:sym typeface="Symbol" pitchFamily="18" charset="2"/>
              </a:rPr>
              <a:t>2u</a:t>
            </a:r>
            <a:r>
              <a:rPr lang="en-US" b="1" dirty="0" smtClean="0">
                <a:solidFill>
                  <a:schemeClr val="tx2"/>
                </a:solidFill>
                <a:sym typeface="Symbol" pitchFamily="18" charset="2"/>
              </a:rPr>
              <a:t> – C</a:t>
            </a:r>
            <a:r>
              <a:rPr lang="en-US" b="1" baseline="-25000" dirty="0" smtClean="0">
                <a:solidFill>
                  <a:schemeClr val="tx2"/>
                </a:solidFill>
                <a:sym typeface="Symbol" pitchFamily="18" charset="2"/>
              </a:rPr>
              <a:t>2d</a:t>
            </a:r>
            <a:r>
              <a:rPr lang="en-US" b="1" dirty="0" smtClean="0">
                <a:solidFill>
                  <a:schemeClr val="tx2"/>
                </a:solidFill>
                <a:sym typeface="Symbol" pitchFamily="18" charset="2"/>
              </a:rPr>
              <a:t>]</a:t>
            </a:r>
            <a:r>
              <a:rPr lang="en-US" b="1" dirty="0" smtClean="0"/>
              <a:t>)</a:t>
            </a:r>
            <a:endParaRPr lang="en-US" b="1" dirty="0"/>
          </a:p>
        </p:txBody>
      </p:sp>
      <p:sp>
        <p:nvSpPr>
          <p:cNvPr id="5" name="TextBox 4"/>
          <p:cNvSpPr txBox="1"/>
          <p:nvPr/>
        </p:nvSpPr>
        <p:spPr>
          <a:xfrm>
            <a:off x="152400" y="3276600"/>
            <a:ext cx="5943600" cy="295465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present result </a:t>
            </a:r>
            <a:r>
              <a:rPr lang="en-US" sz="1600" dirty="0" smtClean="0">
                <a:latin typeface="Arial" panose="020B0604020202020204" pitchFamily="34" charset="0"/>
                <a:cs typeface="Arial" panose="020B0604020202020204" pitchFamily="34" charset="0"/>
              </a:rPr>
              <a:t>leads </a:t>
            </a:r>
            <a:r>
              <a:rPr lang="en-US" sz="1600" dirty="0">
                <a:latin typeface="Arial" panose="020B0604020202020204" pitchFamily="34" charset="0"/>
                <a:cs typeface="Arial" panose="020B0604020202020204" pitchFamily="34" charset="0"/>
              </a:rPr>
              <a:t>to a determination of the effective electron-quark weak coupling combination 2C</a:t>
            </a:r>
            <a:r>
              <a:rPr lang="en-US" sz="1600" baseline="-25000" dirty="0">
                <a:latin typeface="Arial" panose="020B0604020202020204" pitchFamily="34" charset="0"/>
                <a:cs typeface="Arial" panose="020B0604020202020204" pitchFamily="34" charset="0"/>
              </a:rPr>
              <a:t>2u</a:t>
            </a:r>
            <a:r>
              <a:rPr lang="en-US" sz="1600" dirty="0">
                <a:latin typeface="Arial" panose="020B0604020202020204" pitchFamily="34" charset="0"/>
                <a:cs typeface="Arial" panose="020B0604020202020204" pitchFamily="34" charset="0"/>
              </a:rPr>
              <a:t> – C</a:t>
            </a:r>
            <a:r>
              <a:rPr lang="en-US" sz="1600" baseline="-25000" dirty="0">
                <a:latin typeface="Arial" panose="020B0604020202020204" pitchFamily="34" charset="0"/>
                <a:cs typeface="Arial" panose="020B0604020202020204" pitchFamily="34" charset="0"/>
              </a:rPr>
              <a:t>2d</a:t>
            </a:r>
            <a:r>
              <a:rPr lang="en-US" sz="1600" dirty="0">
                <a:latin typeface="Arial" panose="020B0604020202020204" pitchFamily="34" charset="0"/>
                <a:cs typeface="Arial" panose="020B0604020202020204" pitchFamily="34" charset="0"/>
              </a:rPr>
              <a:t> that is five times more precise than previously </a:t>
            </a:r>
            <a:r>
              <a:rPr lang="en-US" sz="1600" dirty="0" smtClean="0">
                <a:latin typeface="Arial" panose="020B0604020202020204" pitchFamily="34" charset="0"/>
                <a:cs typeface="Arial" panose="020B0604020202020204" pitchFamily="34" charset="0"/>
              </a:rPr>
              <a:t>determined.</a:t>
            </a:r>
          </a:p>
          <a:p>
            <a:pPr marL="285750" indent="-285750">
              <a:spcAft>
                <a:spcPts val="600"/>
              </a:spcAft>
              <a:buFont typeface="Arial" panose="020B0604020202020204" pitchFamily="34" charset="0"/>
              <a:buChar char="•"/>
            </a:pPr>
            <a:r>
              <a:rPr lang="en-US" sz="1600" dirty="0" smtClean="0">
                <a:latin typeface="Arial" panose="020B0604020202020204" pitchFamily="34" charset="0"/>
                <a:cs typeface="Arial" panose="020B0604020202020204" pitchFamily="34" charset="0"/>
              </a:rPr>
              <a:t>It is the first experiment to isolate, when combined with previous experiments like Qweak, a non-zero C</a:t>
            </a:r>
            <a:r>
              <a:rPr lang="en-US" sz="1600" baseline="-25000" dirty="0" smtClean="0">
                <a:latin typeface="Arial" panose="020B0604020202020204" pitchFamily="34" charset="0"/>
                <a:cs typeface="Arial" panose="020B0604020202020204" pitchFamily="34" charset="0"/>
              </a:rPr>
              <a:t>2q</a:t>
            </a:r>
            <a:r>
              <a:rPr lang="en-US" sz="1600" dirty="0" smtClean="0">
                <a:latin typeface="Arial" panose="020B0604020202020204" pitchFamily="34" charset="0"/>
                <a:cs typeface="Arial" panose="020B0604020202020204" pitchFamily="34" charset="0"/>
              </a:rPr>
              <a:t> (at 95% confidence level</a:t>
            </a:r>
            <a:r>
              <a:rPr lang="en-US" sz="1600" dirty="0">
                <a:latin typeface="Arial" panose="020B0604020202020204" pitchFamily="34" charset="0"/>
                <a:cs typeface="Arial" panose="020B0604020202020204" pitchFamily="34" charset="0"/>
              </a:rPr>
              <a:t>). </a:t>
            </a:r>
            <a:endParaRPr lang="en-US" sz="1600" dirty="0" smtClean="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1600" dirty="0" smtClean="0">
                <a:latin typeface="Arial" panose="020B0604020202020204" pitchFamily="34" charset="0"/>
                <a:cs typeface="Arial" panose="020B0604020202020204" pitchFamily="34" charset="0"/>
              </a:rPr>
              <a:t>This coupling </a:t>
            </a:r>
            <a:r>
              <a:rPr lang="en-US" sz="1600" dirty="0">
                <a:latin typeface="Arial" panose="020B0604020202020204" pitchFamily="34" charset="0"/>
                <a:cs typeface="Arial" panose="020B0604020202020204" pitchFamily="34" charset="0"/>
              </a:rPr>
              <a:t>describes how much of the mirror-symmetry breaking in the electron-quark interaction originates from </a:t>
            </a:r>
            <a:r>
              <a:rPr lang="en-US" sz="1600" dirty="0" smtClean="0">
                <a:latin typeface="Arial" panose="020B0604020202020204" pitchFamily="34" charset="0"/>
                <a:cs typeface="Arial" panose="020B0604020202020204" pitchFamily="34" charset="0"/>
              </a:rPr>
              <a:t>the quarks</a:t>
            </a:r>
            <a:r>
              <a:rPr lang="en-US" sz="1600" dirty="0">
                <a:latin typeface="Arial" panose="020B0604020202020204" pitchFamily="34" charset="0"/>
                <a:cs typeface="Arial" panose="020B0604020202020204" pitchFamily="34" charset="0"/>
              </a:rPr>
              <a:t>' spin preference in the weak interaction</a:t>
            </a:r>
            <a:r>
              <a:rPr lang="en-US" sz="1600" dirty="0" smtClean="0">
                <a:latin typeface="Arial" panose="020B0604020202020204" pitchFamily="34" charset="0"/>
                <a:cs typeface="Arial" panose="020B0604020202020204" pitchFamily="34" charset="0"/>
              </a:rPr>
              <a:t>. The result provides a mass exclusion limit on the electron and quark compositeness and contact interactions of ~5 TeV.</a:t>
            </a:r>
            <a:endParaRPr lang="en-US" sz="1600" dirty="0">
              <a:latin typeface="Arial" panose="020B0604020202020204" pitchFamily="34" charset="0"/>
              <a:cs typeface="Arial" panose="020B0604020202020204" pitchFamily="34" charset="0"/>
            </a:endParaRPr>
          </a:p>
        </p:txBody>
      </p:sp>
      <p:sp>
        <p:nvSpPr>
          <p:cNvPr id="4" name="TextBox 3"/>
          <p:cNvSpPr txBox="1"/>
          <p:nvPr/>
        </p:nvSpPr>
        <p:spPr>
          <a:xfrm>
            <a:off x="228600" y="778252"/>
            <a:ext cx="4958409" cy="892552"/>
          </a:xfrm>
          <a:prstGeom prst="rect">
            <a:avLst/>
          </a:prstGeom>
          <a:noFill/>
        </p:spPr>
        <p:txBody>
          <a:bodyPr wrap="none" rtlCol="0">
            <a:spAutoFit/>
          </a:bodyPr>
          <a:lstStyle/>
          <a:p>
            <a:r>
              <a:rPr lang="en-US" sz="2000" i="1" dirty="0"/>
              <a:t>Nature</a:t>
            </a:r>
            <a:r>
              <a:rPr lang="en-US" sz="2000" dirty="0"/>
              <a:t> 506, 67–70 (06 February 2014</a:t>
            </a:r>
            <a:r>
              <a:rPr lang="en-US" sz="2000" dirty="0" smtClean="0"/>
              <a:t>)</a:t>
            </a:r>
          </a:p>
          <a:p>
            <a:r>
              <a:rPr lang="en-US" sz="2000" b="1" dirty="0"/>
              <a:t>The Jefferson Lab PVDIS </a:t>
            </a:r>
            <a:r>
              <a:rPr lang="en-US" sz="2000" b="1" dirty="0" smtClean="0"/>
              <a:t>Collaboration</a:t>
            </a:r>
            <a:endParaRPr lang="en-US" sz="2000" dirty="0" smtClean="0"/>
          </a:p>
          <a:p>
            <a:r>
              <a:rPr lang="en-US" sz="1200" dirty="0"/>
              <a:t>See also </a:t>
            </a:r>
            <a:r>
              <a:rPr lang="en-US" sz="1200" dirty="0" smtClean="0"/>
              <a:t>News &amp; Views, </a:t>
            </a:r>
            <a:r>
              <a:rPr lang="en-US" sz="1200" i="1" dirty="0" smtClean="0"/>
              <a:t>Nature</a:t>
            </a:r>
            <a:r>
              <a:rPr lang="en-US" sz="1200" dirty="0" smtClean="0"/>
              <a:t> </a:t>
            </a:r>
            <a:r>
              <a:rPr lang="en-US" sz="1200" dirty="0"/>
              <a:t>506, 43–44 (06 February 2014)</a:t>
            </a: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46743" y="3263265"/>
            <a:ext cx="3009900" cy="29679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Slide Number Placeholder 3"/>
          <p:cNvSpPr>
            <a:spLocks noGrp="1"/>
          </p:cNvSpPr>
          <p:nvPr>
            <p:ph type="sldNum" sz="quarter" idx="4294967295"/>
          </p:nvPr>
        </p:nvSpPr>
        <p:spPr>
          <a:xfrm>
            <a:off x="8497496" y="6324600"/>
            <a:ext cx="457649" cy="365125"/>
          </a:xfrm>
          <a:prstGeom prst="rect">
            <a:avLst/>
          </a:prstGeom>
        </p:spPr>
        <p:txBody>
          <a:bodyPr/>
          <a:lstStyle/>
          <a:p>
            <a:pPr algn="r"/>
            <a:fld id="{8F7F0FD8-C4D8-4FC8-ACE5-C8022F3C3BAB}" type="slidenum">
              <a:rPr lang="en-US" sz="1200">
                <a:solidFill>
                  <a:srgbClr val="106636"/>
                </a:solidFill>
                <a:latin typeface="Arial" pitchFamily="34" charset="0"/>
                <a:cs typeface="Arial" pitchFamily="34" charset="0"/>
              </a:rPr>
              <a:pPr algn="r"/>
              <a:t>16</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xmlns="" val="257337105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72"/>
          <p:cNvGrpSpPr>
            <a:grpSpLocks noChangeAspect="1"/>
          </p:cNvGrpSpPr>
          <p:nvPr/>
        </p:nvGrpSpPr>
        <p:grpSpPr bwMode="auto">
          <a:xfrm>
            <a:off x="1602110" y="849258"/>
            <a:ext cx="5667375" cy="5581649"/>
            <a:chOff x="864" y="1440"/>
            <a:chExt cx="10512" cy="6025"/>
          </a:xfrm>
        </p:grpSpPr>
        <p:sp>
          <p:nvSpPr>
            <p:cNvPr id="12" name="AutoShape 72"/>
            <p:cNvSpPr>
              <a:spLocks noChangeAspect="1" noChangeArrowheads="1" noTextEdit="1"/>
            </p:cNvSpPr>
            <p:nvPr/>
          </p:nvSpPr>
          <p:spPr bwMode="auto">
            <a:xfrm>
              <a:off x="864" y="1440"/>
              <a:ext cx="10512" cy="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t="1691" b="17455"/>
            <a:stretch>
              <a:fillRect/>
            </a:stretch>
          </p:blipFill>
          <p:spPr bwMode="auto">
            <a:xfrm>
              <a:off x="924" y="1556"/>
              <a:ext cx="10452" cy="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Oval 3"/>
            <p:cNvSpPr>
              <a:spLocks noChangeArrowheads="1"/>
            </p:cNvSpPr>
            <p:nvPr/>
          </p:nvSpPr>
          <p:spPr bwMode="auto">
            <a:xfrm>
              <a:off x="1969" y="1785"/>
              <a:ext cx="9059" cy="1916"/>
            </a:xfrm>
            <a:prstGeom prst="ellipse">
              <a:avLst/>
            </a:pr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lIns="66751" tIns="33376" rIns="66751" bIns="33376" anchor="ctr"/>
            <a:lstStyle/>
            <a:p>
              <a:endParaRPr lang="en-US" dirty="0"/>
            </a:p>
          </p:txBody>
        </p:sp>
        <p:sp>
          <p:nvSpPr>
            <p:cNvPr id="15" name="Oval 4"/>
            <p:cNvSpPr>
              <a:spLocks noChangeArrowheads="1"/>
            </p:cNvSpPr>
            <p:nvPr/>
          </p:nvSpPr>
          <p:spPr bwMode="auto">
            <a:xfrm>
              <a:off x="1969" y="1821"/>
              <a:ext cx="9059" cy="1916"/>
            </a:xfrm>
            <a:prstGeom prst="ellipse">
              <a:avLst/>
            </a:prstGeom>
            <a:noFill/>
            <a:ln w="254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lIns="66751" tIns="33376" rIns="66751" bIns="33376" anchor="ctr"/>
            <a:lstStyle/>
            <a:p>
              <a:endParaRPr lang="en-US" dirty="0"/>
            </a:p>
          </p:txBody>
        </p:sp>
        <p:sp>
          <p:nvSpPr>
            <p:cNvPr id="16" name="Line 5"/>
            <p:cNvSpPr>
              <a:spLocks noChangeShapeType="1"/>
            </p:cNvSpPr>
            <p:nvPr/>
          </p:nvSpPr>
          <p:spPr bwMode="auto">
            <a:xfrm flipH="1">
              <a:off x="4582" y="3963"/>
              <a:ext cx="349" cy="522"/>
            </a:xfrm>
            <a:prstGeom prst="line">
              <a:avLst/>
            </a:prstGeom>
            <a:noFill/>
            <a:ln w="25400">
              <a:solidFill>
                <a:srgbClr val="00FF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7" name="Line 6"/>
            <p:cNvSpPr>
              <a:spLocks noChangeShapeType="1"/>
            </p:cNvSpPr>
            <p:nvPr/>
          </p:nvSpPr>
          <p:spPr bwMode="auto">
            <a:xfrm>
              <a:off x="4582" y="4485"/>
              <a:ext cx="87" cy="610"/>
            </a:xfrm>
            <a:prstGeom prst="line">
              <a:avLst/>
            </a:prstGeom>
            <a:noFill/>
            <a:ln w="25400">
              <a:solidFill>
                <a:srgbClr val="00FF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8" name="Arc 7"/>
            <p:cNvSpPr>
              <a:spLocks/>
            </p:cNvSpPr>
            <p:nvPr/>
          </p:nvSpPr>
          <p:spPr bwMode="auto">
            <a:xfrm>
              <a:off x="4582" y="3615"/>
              <a:ext cx="349" cy="3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5386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cubicBezTo>
                    <a:pt x="21600" y="22873"/>
                    <a:pt x="21487" y="24143"/>
                    <a:pt x="21263" y="25396"/>
                  </a:cubicBezTo>
                </a:path>
                <a:path w="21600" h="21600" stroke="0" extrusionOk="0">
                  <a:moveTo>
                    <a:pt x="-1" y="0"/>
                  </a:moveTo>
                  <a:cubicBezTo>
                    <a:pt x="11929" y="0"/>
                    <a:pt x="21600" y="9670"/>
                    <a:pt x="21600" y="21600"/>
                  </a:cubicBezTo>
                  <a:cubicBezTo>
                    <a:pt x="21600" y="22873"/>
                    <a:pt x="21487" y="24143"/>
                    <a:pt x="21263" y="25396"/>
                  </a:cubicBezTo>
                  <a:lnTo>
                    <a:pt x="0" y="21600"/>
                  </a:lnTo>
                  <a:close/>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nchor="ctr"/>
            <a:lstStyle/>
            <a:p>
              <a:endParaRPr lang="en-US" dirty="0"/>
            </a:p>
          </p:txBody>
        </p:sp>
        <p:sp>
          <p:nvSpPr>
            <p:cNvPr id="19" name="Line 9"/>
            <p:cNvSpPr>
              <a:spLocks noChangeShapeType="1"/>
            </p:cNvSpPr>
            <p:nvPr/>
          </p:nvSpPr>
          <p:spPr bwMode="auto">
            <a:xfrm rot="20365824" flipH="1">
              <a:off x="2381" y="4873"/>
              <a:ext cx="267" cy="153"/>
            </a:xfrm>
            <a:prstGeom prst="line">
              <a:avLst/>
            </a:prstGeom>
            <a:noFill/>
            <a:ln w="25400">
              <a:solidFill>
                <a:srgbClr val="33CCCC"/>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0" name="Line 10"/>
            <p:cNvSpPr>
              <a:spLocks noChangeShapeType="1"/>
            </p:cNvSpPr>
            <p:nvPr/>
          </p:nvSpPr>
          <p:spPr bwMode="auto">
            <a:xfrm>
              <a:off x="1242" y="4467"/>
              <a:ext cx="838" cy="37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1" name="Line 11"/>
            <p:cNvSpPr>
              <a:spLocks noChangeShapeType="1"/>
            </p:cNvSpPr>
            <p:nvPr/>
          </p:nvSpPr>
          <p:spPr bwMode="auto">
            <a:xfrm rot="855002" flipV="1">
              <a:off x="2085" y="4751"/>
              <a:ext cx="31" cy="9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2" name="Line 12"/>
            <p:cNvSpPr>
              <a:spLocks noChangeShapeType="1"/>
            </p:cNvSpPr>
            <p:nvPr/>
          </p:nvSpPr>
          <p:spPr bwMode="auto">
            <a:xfrm>
              <a:off x="2143" y="4746"/>
              <a:ext cx="0" cy="0"/>
            </a:xfrm>
            <a:prstGeom prst="line">
              <a:avLst/>
            </a:prstGeom>
            <a:noFill/>
            <a:ln w="9525">
              <a:solidFill>
                <a:srgbClr val="322F3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3" name="Line 13"/>
            <p:cNvSpPr>
              <a:spLocks noChangeShapeType="1"/>
            </p:cNvSpPr>
            <p:nvPr/>
          </p:nvSpPr>
          <p:spPr bwMode="auto">
            <a:xfrm rot="855002" flipV="1">
              <a:off x="1094" y="4422"/>
              <a:ext cx="173" cy="149"/>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4" name="Line 14"/>
            <p:cNvSpPr>
              <a:spLocks noChangeShapeType="1"/>
            </p:cNvSpPr>
            <p:nvPr/>
          </p:nvSpPr>
          <p:spPr bwMode="auto">
            <a:xfrm rot="855002" flipV="1">
              <a:off x="975" y="4362"/>
              <a:ext cx="172" cy="148"/>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5" name="Line 15"/>
            <p:cNvSpPr>
              <a:spLocks noChangeShapeType="1"/>
            </p:cNvSpPr>
            <p:nvPr/>
          </p:nvSpPr>
          <p:spPr bwMode="auto">
            <a:xfrm rot="-741322">
              <a:off x="975" y="4466"/>
              <a:ext cx="105" cy="87"/>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6" name="Line 16"/>
            <p:cNvSpPr>
              <a:spLocks noChangeShapeType="1"/>
            </p:cNvSpPr>
            <p:nvPr/>
          </p:nvSpPr>
          <p:spPr bwMode="auto">
            <a:xfrm rot="-369779">
              <a:off x="1152" y="4372"/>
              <a:ext cx="126" cy="86"/>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7" name="Line 17"/>
            <p:cNvSpPr>
              <a:spLocks noChangeShapeType="1"/>
            </p:cNvSpPr>
            <p:nvPr/>
          </p:nvSpPr>
          <p:spPr bwMode="auto">
            <a:xfrm rot="344547">
              <a:off x="2103" y="4807"/>
              <a:ext cx="31" cy="393"/>
            </a:xfrm>
            <a:prstGeom prst="line">
              <a:avLst/>
            </a:prstGeom>
            <a:noFill/>
            <a:ln w="25400">
              <a:solidFill>
                <a:srgbClr val="FFCC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8" name="Line 18"/>
            <p:cNvSpPr>
              <a:spLocks noChangeShapeType="1"/>
            </p:cNvSpPr>
            <p:nvPr/>
          </p:nvSpPr>
          <p:spPr bwMode="auto">
            <a:xfrm>
              <a:off x="2114" y="5198"/>
              <a:ext cx="116" cy="158"/>
            </a:xfrm>
            <a:prstGeom prst="line">
              <a:avLst/>
            </a:prstGeom>
            <a:noFill/>
            <a:ln w="25400">
              <a:solidFill>
                <a:srgbClr val="FFCC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29" name="Line 19"/>
            <p:cNvSpPr>
              <a:spLocks noChangeShapeType="1"/>
            </p:cNvSpPr>
            <p:nvPr/>
          </p:nvSpPr>
          <p:spPr bwMode="auto">
            <a:xfrm>
              <a:off x="2230" y="5356"/>
              <a:ext cx="1220" cy="871"/>
            </a:xfrm>
            <a:prstGeom prst="line">
              <a:avLst/>
            </a:prstGeom>
            <a:noFill/>
            <a:ln w="25400">
              <a:solidFill>
                <a:srgbClr val="FFCC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0" name="Line 20"/>
            <p:cNvSpPr>
              <a:spLocks noChangeShapeType="1"/>
            </p:cNvSpPr>
            <p:nvPr/>
          </p:nvSpPr>
          <p:spPr bwMode="auto">
            <a:xfrm>
              <a:off x="3450" y="6227"/>
              <a:ext cx="348" cy="175"/>
            </a:xfrm>
            <a:prstGeom prst="line">
              <a:avLst/>
            </a:prstGeom>
            <a:noFill/>
            <a:ln w="25400">
              <a:solidFill>
                <a:srgbClr val="FFCC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1" name="Line 21"/>
            <p:cNvSpPr>
              <a:spLocks noChangeShapeType="1"/>
            </p:cNvSpPr>
            <p:nvPr/>
          </p:nvSpPr>
          <p:spPr bwMode="auto">
            <a:xfrm>
              <a:off x="3798" y="6402"/>
              <a:ext cx="3659" cy="174"/>
            </a:xfrm>
            <a:prstGeom prst="line">
              <a:avLst/>
            </a:prstGeom>
            <a:noFill/>
            <a:ln w="25400">
              <a:solidFill>
                <a:srgbClr val="FFCC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2" name="Line 22"/>
            <p:cNvSpPr>
              <a:spLocks noChangeShapeType="1"/>
            </p:cNvSpPr>
            <p:nvPr/>
          </p:nvSpPr>
          <p:spPr bwMode="auto">
            <a:xfrm flipH="1">
              <a:off x="7369" y="6576"/>
              <a:ext cx="88" cy="126"/>
            </a:xfrm>
            <a:prstGeom prst="line">
              <a:avLst/>
            </a:prstGeom>
            <a:noFill/>
            <a:ln w="25400">
              <a:solidFill>
                <a:srgbClr val="FFCC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3" name="Rectangle 23"/>
            <p:cNvSpPr>
              <a:spLocks noChangeArrowheads="1"/>
            </p:cNvSpPr>
            <p:nvPr/>
          </p:nvSpPr>
          <p:spPr bwMode="auto">
            <a:xfrm rot="183840">
              <a:off x="6149" y="6576"/>
              <a:ext cx="349" cy="87"/>
            </a:xfrm>
            <a:prstGeom prst="rect">
              <a:avLst/>
            </a:prstGeom>
            <a:solidFill>
              <a:srgbClr val="FFCC00"/>
            </a:solidFill>
            <a:ln w="9525">
              <a:solidFill>
                <a:srgbClr val="FFCC00"/>
              </a:solidFill>
              <a:miter lim="800000"/>
              <a:headEnd/>
              <a:tailEnd/>
            </a:ln>
          </p:spPr>
          <p:txBody>
            <a:bodyPr lIns="66751" tIns="33376" rIns="66751" bIns="33376" anchor="ctr"/>
            <a:lstStyle/>
            <a:p>
              <a:endParaRPr lang="en-US" dirty="0"/>
            </a:p>
          </p:txBody>
        </p:sp>
        <p:sp>
          <p:nvSpPr>
            <p:cNvPr id="34" name="Rectangle 24"/>
            <p:cNvSpPr>
              <a:spLocks noChangeArrowheads="1"/>
            </p:cNvSpPr>
            <p:nvPr/>
          </p:nvSpPr>
          <p:spPr bwMode="auto">
            <a:xfrm rot="183840">
              <a:off x="6760" y="6618"/>
              <a:ext cx="348" cy="87"/>
            </a:xfrm>
            <a:prstGeom prst="rect">
              <a:avLst/>
            </a:prstGeom>
            <a:solidFill>
              <a:srgbClr val="FFCC00"/>
            </a:solidFill>
            <a:ln w="9525">
              <a:solidFill>
                <a:srgbClr val="FFCC00"/>
              </a:solidFill>
              <a:miter lim="800000"/>
              <a:headEnd/>
              <a:tailEnd/>
            </a:ln>
          </p:spPr>
          <p:txBody>
            <a:bodyPr lIns="66751" tIns="33376" rIns="66751" bIns="33376" anchor="ctr"/>
            <a:lstStyle/>
            <a:p>
              <a:endParaRPr lang="en-US" dirty="0"/>
            </a:p>
          </p:txBody>
        </p:sp>
        <p:sp>
          <p:nvSpPr>
            <p:cNvPr id="35" name="Line 25"/>
            <p:cNvSpPr>
              <a:spLocks noChangeShapeType="1"/>
            </p:cNvSpPr>
            <p:nvPr/>
          </p:nvSpPr>
          <p:spPr bwMode="auto">
            <a:xfrm rot="216884" flipH="1">
              <a:off x="7108" y="6681"/>
              <a:ext cx="293" cy="0"/>
            </a:xfrm>
            <a:prstGeom prst="line">
              <a:avLst/>
            </a:prstGeom>
            <a:noFill/>
            <a:ln w="25400">
              <a:solidFill>
                <a:srgbClr val="FFCC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6" name="Line 26"/>
            <p:cNvSpPr>
              <a:spLocks noChangeShapeType="1"/>
            </p:cNvSpPr>
            <p:nvPr/>
          </p:nvSpPr>
          <p:spPr bwMode="auto">
            <a:xfrm rot="216884" flipH="1">
              <a:off x="6498" y="6629"/>
              <a:ext cx="175" cy="0"/>
            </a:xfrm>
            <a:prstGeom prst="line">
              <a:avLst/>
            </a:prstGeom>
            <a:noFill/>
            <a:ln w="25400">
              <a:solidFill>
                <a:srgbClr val="FFCC00"/>
              </a:solidFill>
              <a:prstDash val="sysDot"/>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7" name="Line 27"/>
            <p:cNvSpPr>
              <a:spLocks noChangeShapeType="1"/>
            </p:cNvSpPr>
            <p:nvPr/>
          </p:nvSpPr>
          <p:spPr bwMode="auto">
            <a:xfrm rot="216884" flipH="1">
              <a:off x="6675" y="6573"/>
              <a:ext cx="87" cy="86"/>
            </a:xfrm>
            <a:prstGeom prst="line">
              <a:avLst/>
            </a:prstGeom>
            <a:noFill/>
            <a:ln w="25400">
              <a:solidFill>
                <a:srgbClr val="FFCC00"/>
              </a:solidFill>
              <a:prstDash val="sysDot"/>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8" name="Line 28"/>
            <p:cNvSpPr>
              <a:spLocks noChangeShapeType="1"/>
            </p:cNvSpPr>
            <p:nvPr/>
          </p:nvSpPr>
          <p:spPr bwMode="auto">
            <a:xfrm rot="274163" flipH="1">
              <a:off x="6760" y="6582"/>
              <a:ext cx="435" cy="11"/>
            </a:xfrm>
            <a:prstGeom prst="line">
              <a:avLst/>
            </a:prstGeom>
            <a:noFill/>
            <a:ln w="25400">
              <a:solidFill>
                <a:srgbClr val="FFCC00"/>
              </a:solidFill>
              <a:prstDash val="sysDot"/>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39" name="Line 29"/>
            <p:cNvSpPr>
              <a:spLocks noChangeShapeType="1"/>
            </p:cNvSpPr>
            <p:nvPr/>
          </p:nvSpPr>
          <p:spPr bwMode="auto">
            <a:xfrm rot="216884" flipH="1" flipV="1">
              <a:off x="7188" y="6586"/>
              <a:ext cx="87" cy="88"/>
            </a:xfrm>
            <a:prstGeom prst="line">
              <a:avLst/>
            </a:prstGeom>
            <a:noFill/>
            <a:ln w="25400">
              <a:solidFill>
                <a:srgbClr val="FFCC00"/>
              </a:solidFill>
              <a:prstDash val="sysDot"/>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0" name="Line 30"/>
            <p:cNvSpPr>
              <a:spLocks noChangeShapeType="1"/>
            </p:cNvSpPr>
            <p:nvPr/>
          </p:nvSpPr>
          <p:spPr bwMode="auto">
            <a:xfrm rot="-318485" flipH="1" flipV="1">
              <a:off x="4147" y="4659"/>
              <a:ext cx="435" cy="262"/>
            </a:xfrm>
            <a:prstGeom prst="line">
              <a:avLst/>
            </a:prstGeom>
            <a:noFill/>
            <a:ln w="25400">
              <a:solidFill>
                <a:srgbClr val="FF00FF"/>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1" name="Line 31"/>
            <p:cNvSpPr>
              <a:spLocks noChangeShapeType="1"/>
            </p:cNvSpPr>
            <p:nvPr/>
          </p:nvSpPr>
          <p:spPr bwMode="auto">
            <a:xfrm flipH="1">
              <a:off x="3798" y="4685"/>
              <a:ext cx="349" cy="0"/>
            </a:xfrm>
            <a:prstGeom prst="line">
              <a:avLst/>
            </a:prstGeom>
            <a:noFill/>
            <a:ln w="25400">
              <a:solidFill>
                <a:srgbClr val="FF00FF"/>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2" name="Line 32"/>
            <p:cNvSpPr>
              <a:spLocks noChangeShapeType="1"/>
            </p:cNvSpPr>
            <p:nvPr/>
          </p:nvSpPr>
          <p:spPr bwMode="auto">
            <a:xfrm flipH="1" flipV="1">
              <a:off x="3624" y="4601"/>
              <a:ext cx="174" cy="87"/>
            </a:xfrm>
            <a:prstGeom prst="line">
              <a:avLst/>
            </a:prstGeom>
            <a:noFill/>
            <a:ln w="25400">
              <a:solidFill>
                <a:srgbClr val="FF00FF"/>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3" name="Oval 33"/>
            <p:cNvSpPr>
              <a:spLocks noChangeArrowheads="1"/>
            </p:cNvSpPr>
            <p:nvPr/>
          </p:nvSpPr>
          <p:spPr bwMode="auto">
            <a:xfrm>
              <a:off x="3536" y="4518"/>
              <a:ext cx="175" cy="86"/>
            </a:xfrm>
            <a:prstGeom prst="ellipse">
              <a:avLst/>
            </a:prstGeom>
            <a:noFill/>
            <a:ln w="25400">
              <a:solidFill>
                <a:srgbClr val="FF00FF"/>
              </a:solidFill>
              <a:round/>
              <a:headEnd/>
              <a:tailEnd/>
            </a:ln>
            <a:extLst>
              <a:ext uri="{909E8E84-426E-40DD-AFC4-6F175D3DCCD1}">
                <a14:hiddenFill xmlns:a14="http://schemas.microsoft.com/office/drawing/2010/main" xmlns="">
                  <a:solidFill>
                    <a:srgbClr val="FFFFFF"/>
                  </a:solidFill>
                </a14:hiddenFill>
              </a:ext>
            </a:extLst>
          </p:spPr>
          <p:txBody>
            <a:bodyPr lIns="66751" tIns="33376" rIns="66751" bIns="33376" anchor="ctr"/>
            <a:lstStyle/>
            <a:p>
              <a:endParaRPr lang="en-US" dirty="0"/>
            </a:p>
          </p:txBody>
        </p:sp>
        <p:sp>
          <p:nvSpPr>
            <p:cNvPr id="44" name="Line 34"/>
            <p:cNvSpPr>
              <a:spLocks noChangeShapeType="1"/>
            </p:cNvSpPr>
            <p:nvPr/>
          </p:nvSpPr>
          <p:spPr bwMode="auto">
            <a:xfrm flipH="1">
              <a:off x="4582" y="5182"/>
              <a:ext cx="261" cy="141"/>
            </a:xfrm>
            <a:prstGeom prst="line">
              <a:avLst/>
            </a:prstGeom>
            <a:noFill/>
            <a:ln w="25400">
              <a:solidFill>
                <a:srgbClr val="00FF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5" name="Line 35"/>
            <p:cNvSpPr>
              <a:spLocks noChangeShapeType="1"/>
            </p:cNvSpPr>
            <p:nvPr/>
          </p:nvSpPr>
          <p:spPr bwMode="auto">
            <a:xfrm flipH="1">
              <a:off x="4669" y="4833"/>
              <a:ext cx="348" cy="436"/>
            </a:xfrm>
            <a:prstGeom prst="line">
              <a:avLst/>
            </a:prstGeom>
            <a:noFill/>
            <a:ln w="25400">
              <a:solidFill>
                <a:srgbClr val="00FF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6" name="Line 36"/>
            <p:cNvSpPr>
              <a:spLocks noChangeShapeType="1"/>
            </p:cNvSpPr>
            <p:nvPr/>
          </p:nvSpPr>
          <p:spPr bwMode="auto">
            <a:xfrm flipH="1">
              <a:off x="4843" y="5008"/>
              <a:ext cx="174" cy="174"/>
            </a:xfrm>
            <a:prstGeom prst="line">
              <a:avLst/>
            </a:prstGeom>
            <a:noFill/>
            <a:ln w="25400">
              <a:solidFill>
                <a:srgbClr val="00FF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7" name="Line 37"/>
            <p:cNvSpPr>
              <a:spLocks noChangeShapeType="1"/>
            </p:cNvSpPr>
            <p:nvPr/>
          </p:nvSpPr>
          <p:spPr bwMode="auto">
            <a:xfrm flipH="1">
              <a:off x="4843" y="5008"/>
              <a:ext cx="436" cy="174"/>
            </a:xfrm>
            <a:prstGeom prst="line">
              <a:avLst/>
            </a:prstGeom>
            <a:noFill/>
            <a:ln w="25400">
              <a:solidFill>
                <a:srgbClr val="00FF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8" name="Line 38"/>
            <p:cNvSpPr>
              <a:spLocks noChangeShapeType="1"/>
            </p:cNvSpPr>
            <p:nvPr/>
          </p:nvSpPr>
          <p:spPr bwMode="auto">
            <a:xfrm rot="20674670" flipH="1">
              <a:off x="5192" y="4921"/>
              <a:ext cx="173" cy="87"/>
            </a:xfrm>
            <a:prstGeom prst="line">
              <a:avLst/>
            </a:prstGeom>
            <a:noFill/>
            <a:ln w="25400">
              <a:solidFill>
                <a:srgbClr val="00FF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49" name="Line 39"/>
            <p:cNvSpPr>
              <a:spLocks noChangeShapeType="1"/>
            </p:cNvSpPr>
            <p:nvPr/>
          </p:nvSpPr>
          <p:spPr bwMode="auto">
            <a:xfrm rot="21278497" flipH="1">
              <a:off x="5277" y="4811"/>
              <a:ext cx="450" cy="173"/>
            </a:xfrm>
            <a:prstGeom prst="line">
              <a:avLst/>
            </a:prstGeom>
            <a:noFill/>
            <a:ln w="25400">
              <a:solidFill>
                <a:srgbClr val="00FF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0" name="Line 40"/>
            <p:cNvSpPr>
              <a:spLocks noChangeShapeType="1"/>
            </p:cNvSpPr>
            <p:nvPr/>
          </p:nvSpPr>
          <p:spPr bwMode="auto">
            <a:xfrm rot="1243533" flipH="1" flipV="1">
              <a:off x="4570" y="4916"/>
              <a:ext cx="105" cy="86"/>
            </a:xfrm>
            <a:prstGeom prst="line">
              <a:avLst/>
            </a:prstGeom>
            <a:noFill/>
            <a:ln w="25400">
              <a:solidFill>
                <a:srgbClr val="FF00FF"/>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1" name="Line 41"/>
            <p:cNvSpPr>
              <a:spLocks noChangeShapeType="1"/>
            </p:cNvSpPr>
            <p:nvPr/>
          </p:nvSpPr>
          <p:spPr bwMode="auto">
            <a:xfrm flipH="1" flipV="1">
              <a:off x="4495" y="4224"/>
              <a:ext cx="87" cy="261"/>
            </a:xfrm>
            <a:prstGeom prst="line">
              <a:avLst/>
            </a:prstGeom>
            <a:noFill/>
            <a:ln w="25400">
              <a:solidFill>
                <a:srgbClr val="00CCFF"/>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2" name="Line 42"/>
            <p:cNvSpPr>
              <a:spLocks noChangeShapeType="1"/>
            </p:cNvSpPr>
            <p:nvPr/>
          </p:nvSpPr>
          <p:spPr bwMode="auto">
            <a:xfrm rot="13263285" flipV="1">
              <a:off x="2435" y="4609"/>
              <a:ext cx="248" cy="183"/>
            </a:xfrm>
            <a:prstGeom prst="line">
              <a:avLst/>
            </a:prstGeom>
            <a:noFill/>
            <a:ln w="25400">
              <a:solidFill>
                <a:srgbClr val="993366"/>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3" name="Rectangle 43"/>
            <p:cNvSpPr>
              <a:spLocks noChangeArrowheads="1"/>
            </p:cNvSpPr>
            <p:nvPr/>
          </p:nvSpPr>
          <p:spPr bwMode="auto">
            <a:xfrm rot="4257526">
              <a:off x="3065" y="4532"/>
              <a:ext cx="87" cy="173"/>
            </a:xfrm>
            <a:prstGeom prst="rect">
              <a:avLst/>
            </a:prstGeom>
            <a:solidFill>
              <a:srgbClr val="800080"/>
            </a:solidFill>
            <a:ln w="9525">
              <a:solidFill>
                <a:srgbClr val="0000FF"/>
              </a:solidFill>
              <a:miter lim="800000"/>
              <a:headEnd/>
              <a:tailEnd/>
            </a:ln>
          </p:spPr>
          <p:txBody>
            <a:bodyPr rot="10800000" vert="eaVert" lIns="66751" tIns="33376" rIns="66751" bIns="33376" anchor="ctr"/>
            <a:lstStyle/>
            <a:p>
              <a:endParaRPr lang="en-US" dirty="0"/>
            </a:p>
          </p:txBody>
        </p:sp>
        <p:sp>
          <p:nvSpPr>
            <p:cNvPr id="54" name="Line 44"/>
            <p:cNvSpPr>
              <a:spLocks noChangeShapeType="1"/>
            </p:cNvSpPr>
            <p:nvPr/>
          </p:nvSpPr>
          <p:spPr bwMode="auto">
            <a:xfrm rot="21414741" flipH="1">
              <a:off x="2702" y="4654"/>
              <a:ext cx="325" cy="56"/>
            </a:xfrm>
            <a:prstGeom prst="line">
              <a:avLst/>
            </a:prstGeom>
            <a:noFill/>
            <a:ln w="25400">
              <a:solidFill>
                <a:srgbClr val="993366"/>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55" name="Text Box 45"/>
            <p:cNvSpPr txBox="1">
              <a:spLocks noChangeArrowheads="1"/>
            </p:cNvSpPr>
            <p:nvPr/>
          </p:nvSpPr>
          <p:spPr bwMode="auto">
            <a:xfrm>
              <a:off x="5714" y="2468"/>
              <a:ext cx="1630" cy="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6751" tIns="33376" rIns="66751" bIns="33376"/>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r>
                <a:rPr lang="en-US" altLang="ja-JP" sz="2000" b="1" dirty="0">
                  <a:solidFill>
                    <a:srgbClr val="FFFFFF"/>
                  </a:solidFill>
                  <a:latin typeface="Times New Roman" pitchFamily="18" charset="0"/>
                  <a:cs typeface="Times New Roman" pitchFamily="18" charset="0"/>
                </a:rPr>
                <a:t>RHIC</a:t>
              </a:r>
              <a:endParaRPr lang="en-US" altLang="ja-JP" dirty="0">
                <a:cs typeface="Times New Roman" pitchFamily="18" charset="0"/>
              </a:endParaRPr>
            </a:p>
          </p:txBody>
        </p:sp>
        <p:sp>
          <p:nvSpPr>
            <p:cNvPr id="56" name="Text Box 46"/>
            <p:cNvSpPr txBox="1">
              <a:spLocks noChangeArrowheads="1"/>
            </p:cNvSpPr>
            <p:nvPr/>
          </p:nvSpPr>
          <p:spPr bwMode="auto">
            <a:xfrm>
              <a:off x="2622" y="4187"/>
              <a:ext cx="883" cy="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6751" tIns="33376" rIns="66751" bIns="33376"/>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r>
                <a:rPr lang="en-US" altLang="ja-JP" sz="1000" b="1" dirty="0">
                  <a:solidFill>
                    <a:srgbClr val="FFFFFF"/>
                  </a:solidFill>
                  <a:latin typeface="Times New Roman" pitchFamily="18" charset="0"/>
                  <a:cs typeface="Times New Roman" pitchFamily="18" charset="0"/>
                </a:rPr>
                <a:t>NSRL</a:t>
              </a:r>
              <a:endParaRPr lang="en-US" altLang="ja-JP" dirty="0">
                <a:cs typeface="Times New Roman" pitchFamily="18" charset="0"/>
              </a:endParaRPr>
            </a:p>
          </p:txBody>
        </p:sp>
        <p:sp>
          <p:nvSpPr>
            <p:cNvPr id="57" name="Text Box 47"/>
            <p:cNvSpPr txBox="1">
              <a:spLocks noChangeArrowheads="1"/>
            </p:cNvSpPr>
            <p:nvPr/>
          </p:nvSpPr>
          <p:spPr bwMode="auto">
            <a:xfrm>
              <a:off x="864" y="4062"/>
              <a:ext cx="1056" cy="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6751" tIns="33376" rIns="66751" bIns="33376"/>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r>
                <a:rPr lang="en-US" altLang="ja-JP" sz="1000" b="1" dirty="0">
                  <a:solidFill>
                    <a:srgbClr val="FFFFFF"/>
                  </a:solidFill>
                  <a:latin typeface="Times New Roman" pitchFamily="18" charset="0"/>
                  <a:cs typeface="Times New Roman" pitchFamily="18" charset="0"/>
                </a:rPr>
                <a:t>LINAC</a:t>
              </a:r>
              <a:endParaRPr lang="en-US" altLang="ja-JP" dirty="0">
                <a:cs typeface="Times New Roman" pitchFamily="18" charset="0"/>
              </a:endParaRPr>
            </a:p>
          </p:txBody>
        </p:sp>
        <p:sp>
          <p:nvSpPr>
            <p:cNvPr id="58" name="Text Box 48"/>
            <p:cNvSpPr txBox="1">
              <a:spLocks noChangeArrowheads="1"/>
            </p:cNvSpPr>
            <p:nvPr/>
          </p:nvSpPr>
          <p:spPr bwMode="auto">
            <a:xfrm>
              <a:off x="2034" y="4408"/>
              <a:ext cx="1075" cy="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6751" tIns="33376" rIns="66751" bIns="33376"/>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r>
                <a:rPr lang="en-US" altLang="ja-JP" sz="1000" b="1" dirty="0">
                  <a:solidFill>
                    <a:srgbClr val="FFFFFF"/>
                  </a:solidFill>
                  <a:latin typeface="Times New Roman" pitchFamily="18" charset="0"/>
                  <a:cs typeface="Times New Roman" pitchFamily="18" charset="0"/>
                </a:rPr>
                <a:t>Booster</a:t>
              </a:r>
              <a:endParaRPr lang="en-US" altLang="ja-JP" dirty="0">
                <a:cs typeface="Times New Roman" pitchFamily="18" charset="0"/>
              </a:endParaRPr>
            </a:p>
          </p:txBody>
        </p:sp>
        <p:sp>
          <p:nvSpPr>
            <p:cNvPr id="59" name="Text Box 49"/>
            <p:cNvSpPr txBox="1">
              <a:spLocks noChangeArrowheads="1"/>
            </p:cNvSpPr>
            <p:nvPr/>
          </p:nvSpPr>
          <p:spPr bwMode="auto">
            <a:xfrm>
              <a:off x="3137" y="4875"/>
              <a:ext cx="896" cy="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6751" tIns="33376" rIns="66751" bIns="33376"/>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r>
                <a:rPr lang="en-US" altLang="ja-JP" sz="1300" b="1" dirty="0">
                  <a:solidFill>
                    <a:srgbClr val="FFFFFF"/>
                  </a:solidFill>
                  <a:latin typeface="Times New Roman" pitchFamily="18" charset="0"/>
                  <a:cs typeface="Times New Roman" pitchFamily="18" charset="0"/>
                </a:rPr>
                <a:t>AGS</a:t>
              </a:r>
              <a:endParaRPr lang="en-US" altLang="ja-JP" dirty="0">
                <a:cs typeface="Times New Roman" pitchFamily="18" charset="0"/>
              </a:endParaRPr>
            </a:p>
          </p:txBody>
        </p:sp>
        <p:sp>
          <p:nvSpPr>
            <p:cNvPr id="60" name="Text Box 50"/>
            <p:cNvSpPr txBox="1">
              <a:spLocks noChangeArrowheads="1"/>
            </p:cNvSpPr>
            <p:nvPr/>
          </p:nvSpPr>
          <p:spPr bwMode="auto">
            <a:xfrm>
              <a:off x="6182" y="6231"/>
              <a:ext cx="1202" cy="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6751" tIns="33376" rIns="66751" bIns="33376"/>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r>
                <a:rPr lang="en-US" altLang="ja-JP" sz="1000" b="1" dirty="0">
                  <a:solidFill>
                    <a:srgbClr val="FFFFFF"/>
                  </a:solidFill>
                  <a:latin typeface="Times New Roman" pitchFamily="18" charset="0"/>
                  <a:cs typeface="Times New Roman" pitchFamily="18" charset="0"/>
                </a:rPr>
                <a:t>Tandems</a:t>
              </a:r>
              <a:endParaRPr lang="en-US" altLang="ja-JP" dirty="0">
                <a:cs typeface="Times New Roman" pitchFamily="18" charset="0"/>
              </a:endParaRPr>
            </a:p>
          </p:txBody>
        </p:sp>
        <p:sp>
          <p:nvSpPr>
            <p:cNvPr id="61" name="Rectangle 51"/>
            <p:cNvSpPr>
              <a:spLocks noChangeArrowheads="1"/>
            </p:cNvSpPr>
            <p:nvPr/>
          </p:nvSpPr>
          <p:spPr bwMode="auto">
            <a:xfrm rot="219660">
              <a:off x="5017" y="3615"/>
              <a:ext cx="175" cy="112"/>
            </a:xfrm>
            <a:prstGeom prst="rect">
              <a:avLst/>
            </a:prstGeom>
            <a:noFill/>
            <a:ln w="2540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lIns="66751" tIns="33376" rIns="66751" bIns="33376" anchor="ctr"/>
            <a:lstStyle/>
            <a:p>
              <a:endParaRPr lang="en-US" dirty="0"/>
            </a:p>
          </p:txBody>
        </p:sp>
        <p:sp>
          <p:nvSpPr>
            <p:cNvPr id="62" name="Rectangle 52"/>
            <p:cNvSpPr>
              <a:spLocks noChangeArrowheads="1"/>
            </p:cNvSpPr>
            <p:nvPr/>
          </p:nvSpPr>
          <p:spPr bwMode="auto">
            <a:xfrm rot="3112852">
              <a:off x="1952" y="2893"/>
              <a:ext cx="173" cy="112"/>
            </a:xfrm>
            <a:prstGeom prst="rect">
              <a:avLst/>
            </a:prstGeom>
            <a:noFill/>
            <a:ln w="2540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rot="10800000" vert="eaVert" lIns="66751" tIns="33376" rIns="66751" bIns="33376" anchor="ctr"/>
            <a:lstStyle/>
            <a:p>
              <a:endParaRPr lang="en-US" dirty="0"/>
            </a:p>
          </p:txBody>
        </p:sp>
        <p:sp>
          <p:nvSpPr>
            <p:cNvPr id="63" name="Rectangle 53"/>
            <p:cNvSpPr>
              <a:spLocks noChangeArrowheads="1"/>
            </p:cNvSpPr>
            <p:nvPr/>
          </p:nvSpPr>
          <p:spPr bwMode="auto">
            <a:xfrm rot="-771096">
              <a:off x="9873" y="3320"/>
              <a:ext cx="175" cy="112"/>
            </a:xfrm>
            <a:prstGeom prst="rect">
              <a:avLst/>
            </a:prstGeom>
            <a:noFill/>
            <a:ln w="2540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lIns="66751" tIns="33376" rIns="66751" bIns="33376" anchor="ctr"/>
            <a:lstStyle/>
            <a:p>
              <a:endParaRPr lang="en-US" dirty="0"/>
            </a:p>
          </p:txBody>
        </p:sp>
        <p:sp>
          <p:nvSpPr>
            <p:cNvPr id="64" name="Rectangle 54"/>
            <p:cNvSpPr>
              <a:spLocks noChangeArrowheads="1"/>
            </p:cNvSpPr>
            <p:nvPr/>
          </p:nvSpPr>
          <p:spPr bwMode="auto">
            <a:xfrm rot="1180436">
              <a:off x="10327" y="2228"/>
              <a:ext cx="174" cy="112"/>
            </a:xfrm>
            <a:prstGeom prst="rect">
              <a:avLst/>
            </a:prstGeom>
            <a:noFill/>
            <a:ln w="2540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lIns="66751" tIns="33376" rIns="66751" bIns="33376" anchor="ctr"/>
            <a:lstStyle/>
            <a:p>
              <a:endParaRPr lang="en-US" dirty="0"/>
            </a:p>
          </p:txBody>
        </p:sp>
        <p:sp>
          <p:nvSpPr>
            <p:cNvPr id="65" name="Rectangle 55"/>
            <p:cNvSpPr>
              <a:spLocks noChangeArrowheads="1"/>
            </p:cNvSpPr>
            <p:nvPr/>
          </p:nvSpPr>
          <p:spPr bwMode="auto">
            <a:xfrm rot="181585">
              <a:off x="7357" y="1767"/>
              <a:ext cx="174" cy="112"/>
            </a:xfrm>
            <a:prstGeom prst="rect">
              <a:avLst/>
            </a:prstGeom>
            <a:noFill/>
            <a:ln w="2540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lIns="66751" tIns="33376" rIns="66751" bIns="33376" anchor="ctr"/>
            <a:lstStyle/>
            <a:p>
              <a:endParaRPr lang="en-US" dirty="0"/>
            </a:p>
          </p:txBody>
        </p:sp>
        <p:sp>
          <p:nvSpPr>
            <p:cNvPr id="66" name="Rectangle 56"/>
            <p:cNvSpPr>
              <a:spLocks noChangeArrowheads="1"/>
            </p:cNvSpPr>
            <p:nvPr/>
          </p:nvSpPr>
          <p:spPr bwMode="auto">
            <a:xfrm rot="-581619">
              <a:off x="3779" y="1923"/>
              <a:ext cx="175" cy="112"/>
            </a:xfrm>
            <a:prstGeom prst="rect">
              <a:avLst/>
            </a:prstGeom>
            <a:noFill/>
            <a:ln w="2540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lIns="66751" tIns="33376" rIns="66751" bIns="33376" anchor="ctr"/>
            <a:lstStyle/>
            <a:p>
              <a:endParaRPr lang="en-US" dirty="0"/>
            </a:p>
          </p:txBody>
        </p:sp>
        <p:sp>
          <p:nvSpPr>
            <p:cNvPr id="67" name="Text Box 57"/>
            <p:cNvSpPr txBox="1">
              <a:spLocks noChangeArrowheads="1"/>
            </p:cNvSpPr>
            <p:nvPr/>
          </p:nvSpPr>
          <p:spPr bwMode="auto">
            <a:xfrm>
              <a:off x="5279" y="3701"/>
              <a:ext cx="1659" cy="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6751" tIns="33376" rIns="66751" bIns="33376"/>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r>
                <a:rPr lang="en-US" altLang="ja-JP" sz="1300" b="1" u="sng" dirty="0">
                  <a:solidFill>
                    <a:srgbClr val="FFFFFF"/>
                  </a:solidFill>
                  <a:latin typeface="Times New Roman" pitchFamily="18" charset="0"/>
                  <a:cs typeface="Times New Roman" pitchFamily="18" charset="0"/>
                </a:rPr>
                <a:t>STAR</a:t>
              </a:r>
              <a:endParaRPr lang="en-US" altLang="ja-JP" sz="800" dirty="0">
                <a:cs typeface="Times New Roman" pitchFamily="18" charset="0"/>
              </a:endParaRPr>
            </a:p>
            <a:p>
              <a:r>
                <a:rPr lang="en-US" altLang="ja-JP" sz="1100" b="1" dirty="0">
                  <a:solidFill>
                    <a:srgbClr val="FFFF00"/>
                  </a:solidFill>
                  <a:latin typeface="Times New Roman" pitchFamily="18" charset="0"/>
                  <a:cs typeface="Times New Roman" pitchFamily="18" charset="0"/>
                </a:rPr>
                <a:t>6:00 o’clock</a:t>
              </a:r>
              <a:endParaRPr lang="en-US" altLang="ja-JP" dirty="0">
                <a:cs typeface="Times New Roman" pitchFamily="18" charset="0"/>
              </a:endParaRPr>
            </a:p>
          </p:txBody>
        </p:sp>
        <p:sp>
          <p:nvSpPr>
            <p:cNvPr id="68" name="Text Box 58"/>
            <p:cNvSpPr txBox="1">
              <a:spLocks noChangeArrowheads="1"/>
            </p:cNvSpPr>
            <p:nvPr/>
          </p:nvSpPr>
          <p:spPr bwMode="auto">
            <a:xfrm>
              <a:off x="1098" y="3092"/>
              <a:ext cx="1747" cy="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6751" tIns="33376" rIns="66751" bIns="33376"/>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r>
                <a:rPr lang="en-US" altLang="ja-JP" sz="1300" b="1" u="sng" dirty="0">
                  <a:solidFill>
                    <a:srgbClr val="FFFFFF"/>
                  </a:solidFill>
                  <a:latin typeface="Times New Roman" pitchFamily="18" charset="0"/>
                  <a:cs typeface="Times New Roman" pitchFamily="18" charset="0"/>
                </a:rPr>
                <a:t>PHENIX</a:t>
              </a:r>
              <a:endParaRPr lang="en-US" altLang="ja-JP" sz="800" dirty="0">
                <a:cs typeface="Times New Roman" pitchFamily="18" charset="0"/>
              </a:endParaRPr>
            </a:p>
            <a:p>
              <a:r>
                <a:rPr lang="en-US" altLang="ja-JP" sz="1100" b="1" dirty="0">
                  <a:solidFill>
                    <a:srgbClr val="FFFF00"/>
                  </a:solidFill>
                  <a:latin typeface="Times New Roman" pitchFamily="18" charset="0"/>
                  <a:cs typeface="Times New Roman" pitchFamily="18" charset="0"/>
                </a:rPr>
                <a:t>8:00 o’clock</a:t>
              </a:r>
              <a:endParaRPr lang="en-US" altLang="ja-JP" dirty="0">
                <a:cs typeface="Times New Roman" pitchFamily="18" charset="0"/>
              </a:endParaRPr>
            </a:p>
          </p:txBody>
        </p:sp>
        <p:sp>
          <p:nvSpPr>
            <p:cNvPr id="69" name="Text Box 60"/>
            <p:cNvSpPr txBox="1">
              <a:spLocks noChangeArrowheads="1"/>
            </p:cNvSpPr>
            <p:nvPr/>
          </p:nvSpPr>
          <p:spPr bwMode="auto">
            <a:xfrm>
              <a:off x="6444" y="1872"/>
              <a:ext cx="2670" cy="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6751" tIns="33376" rIns="66751" bIns="33376"/>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r>
                <a:rPr lang="en-US" altLang="ja-JP" sz="1100" b="1" u="sng" dirty="0">
                  <a:solidFill>
                    <a:srgbClr val="FFFFFF"/>
                  </a:solidFill>
                  <a:latin typeface="Times New Roman" pitchFamily="18" charset="0"/>
                  <a:cs typeface="Times New Roman" pitchFamily="18" charset="0"/>
                </a:rPr>
                <a:t>Polarized Jet Target</a:t>
              </a:r>
              <a:endParaRPr lang="en-US" altLang="ja-JP" sz="800" dirty="0">
                <a:cs typeface="Times New Roman" pitchFamily="18" charset="0"/>
              </a:endParaRPr>
            </a:p>
            <a:p>
              <a:r>
                <a:rPr lang="en-US" altLang="ja-JP" sz="1100" b="1" dirty="0">
                  <a:solidFill>
                    <a:srgbClr val="FFFF00"/>
                  </a:solidFill>
                  <a:latin typeface="Times New Roman" pitchFamily="18" charset="0"/>
                  <a:cs typeface="Times New Roman" pitchFamily="18" charset="0"/>
                </a:rPr>
                <a:t>12:00 o’clock</a:t>
              </a:r>
              <a:endParaRPr lang="en-US" altLang="ja-JP" dirty="0">
                <a:cs typeface="Times New Roman" pitchFamily="18" charset="0"/>
              </a:endParaRPr>
            </a:p>
          </p:txBody>
        </p:sp>
        <p:sp>
          <p:nvSpPr>
            <p:cNvPr id="70" name="Text Box 61"/>
            <p:cNvSpPr txBox="1">
              <a:spLocks noChangeArrowheads="1"/>
            </p:cNvSpPr>
            <p:nvPr/>
          </p:nvSpPr>
          <p:spPr bwMode="auto">
            <a:xfrm>
              <a:off x="9580" y="3394"/>
              <a:ext cx="1600" cy="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6751" tIns="33376" rIns="66751" bIns="33376"/>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r>
                <a:rPr lang="en-US" altLang="ja-JP" sz="1100" b="1" u="sng" dirty="0">
                  <a:solidFill>
                    <a:srgbClr val="FFFFFF"/>
                  </a:solidFill>
                  <a:latin typeface="Times New Roman" pitchFamily="18" charset="0"/>
                  <a:cs typeface="Times New Roman" pitchFamily="18" charset="0"/>
                </a:rPr>
                <a:t>RF</a:t>
              </a:r>
              <a:endParaRPr lang="en-US" altLang="ja-JP" sz="800" dirty="0">
                <a:cs typeface="Times New Roman" pitchFamily="18" charset="0"/>
              </a:endParaRPr>
            </a:p>
            <a:p>
              <a:r>
                <a:rPr lang="en-US" altLang="ja-JP" sz="1100" b="1" dirty="0">
                  <a:solidFill>
                    <a:srgbClr val="FFFF00"/>
                  </a:solidFill>
                  <a:latin typeface="Times New Roman" pitchFamily="18" charset="0"/>
                  <a:cs typeface="Times New Roman" pitchFamily="18" charset="0"/>
                </a:rPr>
                <a:t>4:00 o’clock</a:t>
              </a:r>
              <a:endParaRPr lang="en-US" altLang="ja-JP" dirty="0">
                <a:cs typeface="Times New Roman" pitchFamily="18" charset="0"/>
              </a:endParaRPr>
            </a:p>
          </p:txBody>
        </p:sp>
        <p:sp>
          <p:nvSpPr>
            <p:cNvPr id="71" name="Line 64"/>
            <p:cNvSpPr>
              <a:spLocks noChangeShapeType="1"/>
            </p:cNvSpPr>
            <p:nvPr/>
          </p:nvSpPr>
          <p:spPr bwMode="auto">
            <a:xfrm>
              <a:off x="1881" y="4710"/>
              <a:ext cx="251" cy="115"/>
            </a:xfrm>
            <a:prstGeom prst="line">
              <a:avLst/>
            </a:prstGeom>
            <a:noFill/>
            <a:ln w="25400">
              <a:solidFill>
                <a:srgbClr val="0066FF"/>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72" name="Oval 65"/>
            <p:cNvSpPr>
              <a:spLocks noChangeArrowheads="1"/>
            </p:cNvSpPr>
            <p:nvPr/>
          </p:nvSpPr>
          <p:spPr bwMode="auto">
            <a:xfrm>
              <a:off x="2117" y="4688"/>
              <a:ext cx="541" cy="192"/>
            </a:xfrm>
            <a:prstGeom prst="ellipse">
              <a:avLst/>
            </a:prstGeom>
            <a:noFill/>
            <a:ln w="25400">
              <a:solidFill>
                <a:srgbClr val="33CCCC"/>
              </a:solidFill>
              <a:round/>
              <a:headEnd/>
              <a:tailEnd/>
            </a:ln>
            <a:extLst>
              <a:ext uri="{909E8E84-426E-40DD-AFC4-6F175D3DCCD1}">
                <a14:hiddenFill xmlns:a14="http://schemas.microsoft.com/office/drawing/2010/main" xmlns="">
                  <a:solidFill>
                    <a:srgbClr val="FFFFFF"/>
                  </a:solidFill>
                </a14:hiddenFill>
              </a:ext>
            </a:extLst>
          </p:spPr>
          <p:txBody>
            <a:bodyPr lIns="66751" tIns="33376" rIns="66751" bIns="33376" anchor="ctr"/>
            <a:lstStyle/>
            <a:p>
              <a:endParaRPr lang="en-US" dirty="0"/>
            </a:p>
          </p:txBody>
        </p:sp>
        <p:sp>
          <p:nvSpPr>
            <p:cNvPr id="73" name="Oval 66"/>
            <p:cNvSpPr>
              <a:spLocks noChangeArrowheads="1"/>
            </p:cNvSpPr>
            <p:nvPr/>
          </p:nvSpPr>
          <p:spPr bwMode="auto">
            <a:xfrm>
              <a:off x="2405" y="4716"/>
              <a:ext cx="2264" cy="868"/>
            </a:xfrm>
            <a:prstGeom prst="ellipse">
              <a:avLst/>
            </a:prstGeom>
            <a:noFill/>
            <a:ln w="254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lIns="66751" tIns="33376" rIns="66751" bIns="33376" anchor="ctr"/>
            <a:lstStyle/>
            <a:p>
              <a:endParaRPr lang="en-US" dirty="0"/>
            </a:p>
          </p:txBody>
        </p:sp>
        <p:sp>
          <p:nvSpPr>
            <p:cNvPr id="74" name="Freeform 67"/>
            <p:cNvSpPr>
              <a:spLocks/>
            </p:cNvSpPr>
            <p:nvPr/>
          </p:nvSpPr>
          <p:spPr bwMode="auto">
            <a:xfrm>
              <a:off x="1731" y="4612"/>
              <a:ext cx="281" cy="124"/>
            </a:xfrm>
            <a:custGeom>
              <a:avLst/>
              <a:gdLst>
                <a:gd name="T0" fmla="*/ 0 w 126"/>
                <a:gd name="T1" fmla="*/ 453683 h 67"/>
                <a:gd name="T2" fmla="*/ 4492621 w 126"/>
                <a:gd name="T3" fmla="*/ 1266514 h 67"/>
                <a:gd name="T4" fmla="*/ 6086777 w 126"/>
                <a:gd name="T5" fmla="*/ 850649 h 67"/>
                <a:gd name="T6" fmla="*/ 1594167 w 126"/>
                <a:gd name="T7" fmla="*/ 0 h 67"/>
                <a:gd name="T8" fmla="*/ 0 w 126"/>
                <a:gd name="T9" fmla="*/ 453683 h 67"/>
                <a:gd name="T10" fmla="*/ 0 60000 65536"/>
                <a:gd name="T11" fmla="*/ 0 60000 65536"/>
                <a:gd name="T12" fmla="*/ 0 60000 65536"/>
                <a:gd name="T13" fmla="*/ 0 60000 65536"/>
                <a:gd name="T14" fmla="*/ 0 60000 65536"/>
                <a:gd name="T15" fmla="*/ 0 w 126"/>
                <a:gd name="T16" fmla="*/ 0 h 67"/>
                <a:gd name="T17" fmla="*/ 126 w 126"/>
                <a:gd name="T18" fmla="*/ 67 h 67"/>
              </a:gdLst>
              <a:ahLst/>
              <a:cxnLst>
                <a:cxn ang="T10">
                  <a:pos x="T0" y="T1"/>
                </a:cxn>
                <a:cxn ang="T11">
                  <a:pos x="T2" y="T3"/>
                </a:cxn>
                <a:cxn ang="T12">
                  <a:pos x="T4" y="T5"/>
                </a:cxn>
                <a:cxn ang="T13">
                  <a:pos x="T6" y="T7"/>
                </a:cxn>
                <a:cxn ang="T14">
                  <a:pos x="T8" y="T9"/>
                </a:cxn>
              </a:cxnLst>
              <a:rect l="T15" t="T16" r="T17" b="T18"/>
              <a:pathLst>
                <a:path w="126" h="67">
                  <a:moveTo>
                    <a:pt x="0" y="24"/>
                  </a:moveTo>
                  <a:lnTo>
                    <a:pt x="93" y="67"/>
                  </a:lnTo>
                  <a:lnTo>
                    <a:pt x="126" y="45"/>
                  </a:lnTo>
                  <a:lnTo>
                    <a:pt x="33" y="0"/>
                  </a:lnTo>
                  <a:lnTo>
                    <a:pt x="0" y="24"/>
                  </a:lnTo>
                  <a:close/>
                </a:path>
              </a:pathLst>
            </a:custGeom>
            <a:solidFill>
              <a:srgbClr val="0066FF"/>
            </a:solidFill>
            <a:ln w="9525">
              <a:solidFill>
                <a:srgbClr val="0066FF"/>
              </a:solidFill>
              <a:round/>
              <a:headEnd/>
              <a:tailEnd/>
            </a:ln>
          </p:spPr>
          <p:txBody>
            <a:bodyPr/>
            <a:lstStyle/>
            <a:p>
              <a:endParaRPr lang="en-US" dirty="0"/>
            </a:p>
          </p:txBody>
        </p:sp>
        <p:sp>
          <p:nvSpPr>
            <p:cNvPr id="75" name="Text Box 68"/>
            <p:cNvSpPr txBox="1">
              <a:spLocks noChangeArrowheads="1"/>
            </p:cNvSpPr>
            <p:nvPr/>
          </p:nvSpPr>
          <p:spPr bwMode="auto">
            <a:xfrm>
              <a:off x="1555" y="4266"/>
              <a:ext cx="894" cy="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6751" tIns="33376" rIns="66751" bIns="33376"/>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r>
                <a:rPr lang="en-US" altLang="ja-JP" sz="1000" b="1" dirty="0">
                  <a:solidFill>
                    <a:srgbClr val="FFFFFF"/>
                  </a:solidFill>
                  <a:latin typeface="Times New Roman" pitchFamily="18" charset="0"/>
                  <a:cs typeface="Times New Roman" pitchFamily="18" charset="0"/>
                </a:rPr>
                <a:t>EBIS</a:t>
              </a:r>
              <a:endParaRPr lang="en-US" altLang="ja-JP" dirty="0">
                <a:cs typeface="Times New Roman" pitchFamily="18" charset="0"/>
              </a:endParaRPr>
            </a:p>
          </p:txBody>
        </p:sp>
        <p:sp>
          <p:nvSpPr>
            <p:cNvPr id="76" name="Text Box 69"/>
            <p:cNvSpPr txBox="1">
              <a:spLocks noChangeArrowheads="1"/>
            </p:cNvSpPr>
            <p:nvPr/>
          </p:nvSpPr>
          <p:spPr bwMode="auto">
            <a:xfrm>
              <a:off x="924" y="4680"/>
              <a:ext cx="840" cy="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33376" rIns="66751" bIns="33376"/>
            <a:lstStyle>
              <a:lvl1pPr>
                <a:defRPr sz="2800">
                  <a:solidFill>
                    <a:schemeClr val="tx1"/>
                  </a:solidFill>
                  <a:latin typeface="Arial" pitchFamily="34" charset="0"/>
                  <a:ea typeface="ＭＳ Ｐゴシック" pitchFamily="34" charset="-128"/>
                </a:defRPr>
              </a:lvl1pPr>
              <a:lvl2pPr marL="742950" indent="-285750">
                <a:defRPr sz="2800">
                  <a:solidFill>
                    <a:schemeClr val="tx1"/>
                  </a:solidFill>
                  <a:latin typeface="Arial" pitchFamily="34" charset="0"/>
                  <a:ea typeface="ＭＳ Ｐゴシック" pitchFamily="34" charset="-128"/>
                </a:defRPr>
              </a:lvl2pPr>
              <a:lvl3pPr marL="1143000" indent="-228600">
                <a:defRPr sz="2800">
                  <a:solidFill>
                    <a:schemeClr val="tx1"/>
                  </a:solidFill>
                  <a:latin typeface="Arial" pitchFamily="34" charset="0"/>
                  <a:ea typeface="ＭＳ Ｐゴシック" pitchFamily="34" charset="-128"/>
                </a:defRPr>
              </a:lvl3pPr>
              <a:lvl4pPr marL="1600200" indent="-228600">
                <a:defRPr sz="2800">
                  <a:solidFill>
                    <a:schemeClr val="tx1"/>
                  </a:solidFill>
                  <a:latin typeface="Arial" pitchFamily="34" charset="0"/>
                  <a:ea typeface="ＭＳ Ｐゴシック" pitchFamily="34" charset="-128"/>
                </a:defRPr>
              </a:lvl4pPr>
              <a:lvl5pPr marL="2057400" indent="-228600">
                <a:defRPr sz="2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ＭＳ Ｐゴシック" pitchFamily="34" charset="-128"/>
                </a:defRPr>
              </a:lvl9pPr>
            </a:lstStyle>
            <a:p>
              <a:r>
                <a:rPr lang="en-US" altLang="ja-JP" sz="1000" b="1" dirty="0">
                  <a:solidFill>
                    <a:srgbClr val="FFFFFF"/>
                  </a:solidFill>
                  <a:cs typeface="Arial" pitchFamily="34" charset="0"/>
                </a:rPr>
                <a:t>BLIP </a:t>
              </a:r>
              <a:endParaRPr lang="en-US" altLang="ja-JP" dirty="0">
                <a:cs typeface="Arial" pitchFamily="34" charset="0"/>
              </a:endParaRPr>
            </a:p>
          </p:txBody>
        </p:sp>
        <p:sp>
          <p:nvSpPr>
            <p:cNvPr id="77" name="Line 70"/>
            <p:cNvSpPr>
              <a:spLocks noChangeShapeType="1"/>
            </p:cNvSpPr>
            <p:nvPr/>
          </p:nvSpPr>
          <p:spPr bwMode="auto">
            <a:xfrm flipV="1">
              <a:off x="1404" y="4860"/>
              <a:ext cx="490" cy="1"/>
            </a:xfrm>
            <a:prstGeom prst="line">
              <a:avLst/>
            </a:prstGeom>
            <a:noFill/>
            <a:ln w="19050">
              <a:solidFill>
                <a:srgbClr val="FF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dirty="0"/>
            </a:p>
          </p:txBody>
        </p:sp>
        <p:sp>
          <p:nvSpPr>
            <p:cNvPr id="78" name="Freeform 8"/>
            <p:cNvSpPr>
              <a:spLocks/>
            </p:cNvSpPr>
            <p:nvPr/>
          </p:nvSpPr>
          <p:spPr bwMode="auto">
            <a:xfrm>
              <a:off x="4931" y="3714"/>
              <a:ext cx="616" cy="262"/>
            </a:xfrm>
            <a:custGeom>
              <a:avLst/>
              <a:gdLst>
                <a:gd name="T0" fmla="*/ 0 w 288"/>
                <a:gd name="T1" fmla="*/ 2505135 h 144"/>
                <a:gd name="T2" fmla="*/ 3765513 w 288"/>
                <a:gd name="T3" fmla="*/ 835047 h 144"/>
                <a:gd name="T4" fmla="*/ 11296533 w 288"/>
                <a:gd name="T5" fmla="*/ 0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24" y="108"/>
                    <a:pt x="48" y="72"/>
                    <a:pt x="96" y="48"/>
                  </a:cubicBezTo>
                </a:path>
              </a:pathLst>
            </a:custGeom>
            <a:noFill/>
            <a:ln w="254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grpSp>
      <p:sp>
        <p:nvSpPr>
          <p:cNvPr id="5" name="Title 4"/>
          <p:cNvSpPr>
            <a:spLocks noGrp="1"/>
          </p:cNvSpPr>
          <p:nvPr>
            <p:ph type="title"/>
          </p:nvPr>
        </p:nvSpPr>
        <p:spPr/>
        <p:txBody>
          <a:bodyPr/>
          <a:lstStyle/>
          <a:p>
            <a:r>
              <a:rPr lang="en-US" dirty="0" smtClean="0"/>
              <a:t>Complimentary Results from RHIC and LHC</a:t>
            </a:r>
            <a:endParaRPr lang="en-US" dirty="0"/>
          </a:p>
        </p:txBody>
      </p:sp>
      <p:sp>
        <p:nvSpPr>
          <p:cNvPr id="4" name="Slide Number Placeholder 3"/>
          <p:cNvSpPr>
            <a:spLocks noGrp="1"/>
          </p:cNvSpPr>
          <p:nvPr>
            <p:ph type="sldNum" sz="quarter" idx="10"/>
          </p:nvPr>
        </p:nvSpPr>
        <p:spPr/>
        <p:txBody>
          <a:bodyPr/>
          <a:lstStyle/>
          <a:p>
            <a:pPr>
              <a:defRPr/>
            </a:pPr>
            <a:fld id="{0E35970C-66DA-42B4-8591-6E363A3B576E}" type="slidenum">
              <a:rPr lang="en-US" smtClean="0"/>
              <a:pPr>
                <a:defRPr/>
              </a:pPr>
              <a:t>17</a:t>
            </a:fld>
            <a:endParaRPr lang="en-US"/>
          </a:p>
        </p:txBody>
      </p:sp>
    </p:spTree>
    <p:extLst>
      <p:ext uri="{BB962C8B-B14F-4D97-AF65-F5344CB8AC3E}">
        <p14:creationId xmlns:p14="http://schemas.microsoft.com/office/powerpoint/2010/main" xmlns="" val="286462734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hicLuminosityPP.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51524" y="1828800"/>
            <a:ext cx="4557691" cy="3962400"/>
          </a:xfrm>
          <a:prstGeom prst="rect">
            <a:avLst/>
          </a:prstGeom>
        </p:spPr>
      </p:pic>
      <p:sp>
        <p:nvSpPr>
          <p:cNvPr id="20484" name="Rectangle 2"/>
          <p:cNvSpPr>
            <a:spLocks noChangeArrowheads="1"/>
          </p:cNvSpPr>
          <p:nvPr/>
        </p:nvSpPr>
        <p:spPr bwMode="auto">
          <a:xfrm>
            <a:off x="7239000" y="6248400"/>
            <a:ext cx="1905000" cy="228600"/>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endParaRPr lang="en-US" dirty="0"/>
          </a:p>
        </p:txBody>
      </p:sp>
      <p:sp>
        <p:nvSpPr>
          <p:cNvPr id="20485" name="Rectangle 3"/>
          <p:cNvSpPr>
            <a:spLocks noGrp="1" noChangeArrowheads="1"/>
          </p:cNvSpPr>
          <p:nvPr>
            <p:ph type="title"/>
          </p:nvPr>
        </p:nvSpPr>
        <p:spPr>
          <a:xfrm>
            <a:off x="533400" y="228600"/>
            <a:ext cx="8229600" cy="609600"/>
          </a:xfrm>
        </p:spPr>
        <p:txBody>
          <a:bodyPr>
            <a:normAutofit fontScale="90000"/>
          </a:bodyPr>
          <a:lstStyle/>
          <a:p>
            <a:r>
              <a:rPr lang="en-US" sz="2800" dirty="0" smtClean="0">
                <a:ea typeface="ＭＳ Ｐゴシック" pitchFamily="30" charset="-128"/>
                <a:cs typeface="ＭＳ Ｐゴシック" pitchFamily="30" charset="-128"/>
              </a:rPr>
              <a:t>RHIC: Record </a:t>
            </a:r>
            <a:r>
              <a:rPr lang="en-US" sz="2800" dirty="0">
                <a:ea typeface="ＭＳ Ｐゴシック" pitchFamily="30" charset="-128"/>
                <a:cs typeface="ＭＳ Ｐゴシック" pitchFamily="30" charset="-128"/>
              </a:rPr>
              <a:t>Integrated Luminosity and Polarization</a:t>
            </a:r>
          </a:p>
        </p:txBody>
      </p:sp>
      <p:pic>
        <p:nvPicPr>
          <p:cNvPr id="3" name="Picture 2" descr="RhicLuminosityAA.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200" y="1829654"/>
            <a:ext cx="4556708" cy="3961546"/>
          </a:xfrm>
          <a:prstGeom prst="rect">
            <a:avLst/>
          </a:prstGeom>
        </p:spPr>
      </p:pic>
      <p:grpSp>
        <p:nvGrpSpPr>
          <p:cNvPr id="10" name="Group 9"/>
          <p:cNvGrpSpPr/>
          <p:nvPr/>
        </p:nvGrpSpPr>
        <p:grpSpPr>
          <a:xfrm>
            <a:off x="296919" y="1219200"/>
            <a:ext cx="4258247" cy="1219200"/>
            <a:chOff x="296919" y="914400"/>
            <a:chExt cx="4258247" cy="1219200"/>
          </a:xfrm>
        </p:grpSpPr>
        <p:sp>
          <p:nvSpPr>
            <p:cNvPr id="4" name="TextBox 3"/>
            <p:cNvSpPr txBox="1"/>
            <p:nvPr/>
          </p:nvSpPr>
          <p:spPr>
            <a:xfrm>
              <a:off x="296919" y="914400"/>
              <a:ext cx="4258247" cy="646331"/>
            </a:xfrm>
            <a:prstGeom prst="rect">
              <a:avLst/>
            </a:prstGeom>
            <a:noFill/>
          </p:spPr>
          <p:txBody>
            <a:bodyPr wrap="none" rtlCol="0">
              <a:spAutoFit/>
            </a:bodyPr>
            <a:lstStyle/>
            <a:p>
              <a:pPr algn="ctr"/>
              <a:r>
                <a:rPr lang="en-US" sz="1800" b="0" dirty="0" smtClean="0">
                  <a:solidFill>
                    <a:srgbClr val="0000FF"/>
                  </a:solidFill>
                  <a:latin typeface="Arial"/>
                  <a:cs typeface="Arial"/>
                </a:rPr>
                <a:t>Au+Au luminosity from Run-14 exceeds</a:t>
              </a:r>
              <a:br>
                <a:rPr lang="en-US" sz="1800" b="0" dirty="0" smtClean="0">
                  <a:solidFill>
                    <a:srgbClr val="0000FF"/>
                  </a:solidFill>
                  <a:latin typeface="Arial"/>
                  <a:cs typeface="Arial"/>
                </a:rPr>
              </a:br>
              <a:r>
                <a:rPr lang="en-US" sz="1800" b="0" dirty="0" smtClean="0">
                  <a:solidFill>
                    <a:srgbClr val="0000FF"/>
                  </a:solidFill>
                  <a:latin typeface="Arial"/>
                  <a:cs typeface="Arial"/>
                </a:rPr>
                <a:t> all previous Au+Au runs combined </a:t>
              </a:r>
            </a:p>
          </p:txBody>
        </p:sp>
        <p:cxnSp>
          <p:nvCxnSpPr>
            <p:cNvPr id="6" name="Straight Arrow Connector 5"/>
            <p:cNvCxnSpPr/>
            <p:nvPr/>
          </p:nvCxnSpPr>
          <p:spPr bwMode="auto">
            <a:xfrm>
              <a:off x="3276600" y="1524000"/>
              <a:ext cx="0" cy="609600"/>
            </a:xfrm>
            <a:prstGeom prst="straightConnector1">
              <a:avLst/>
            </a:prstGeom>
            <a:noFill/>
            <a:ln w="25400" cap="flat" cmpd="sng" algn="ctr">
              <a:solidFill>
                <a:srgbClr val="0000FF"/>
              </a:solidFill>
              <a:prstDash val="solid"/>
              <a:round/>
              <a:headEnd type="none" w="med" len="med"/>
              <a:tailEnd type="arrow"/>
            </a:ln>
            <a:effectLst/>
          </p:spPr>
        </p:cxnSp>
      </p:grpSp>
      <p:grpSp>
        <p:nvGrpSpPr>
          <p:cNvPr id="8" name="Group 7"/>
          <p:cNvGrpSpPr/>
          <p:nvPr/>
        </p:nvGrpSpPr>
        <p:grpSpPr>
          <a:xfrm>
            <a:off x="4749209" y="1219200"/>
            <a:ext cx="3937496" cy="1143000"/>
            <a:chOff x="4749209" y="914400"/>
            <a:chExt cx="3937496" cy="1143000"/>
          </a:xfrm>
        </p:grpSpPr>
        <p:sp>
          <p:nvSpPr>
            <p:cNvPr id="9" name="TextBox 8"/>
            <p:cNvSpPr txBox="1"/>
            <p:nvPr/>
          </p:nvSpPr>
          <p:spPr>
            <a:xfrm>
              <a:off x="4749209" y="914400"/>
              <a:ext cx="3937496" cy="646331"/>
            </a:xfrm>
            <a:prstGeom prst="rect">
              <a:avLst/>
            </a:prstGeom>
            <a:noFill/>
          </p:spPr>
          <p:txBody>
            <a:bodyPr wrap="none" rtlCol="0">
              <a:spAutoFit/>
            </a:bodyPr>
            <a:lstStyle/>
            <a:p>
              <a:pPr algn="ctr"/>
              <a:r>
                <a:rPr lang="en-US" sz="1800" b="0" dirty="0" smtClean="0">
                  <a:solidFill>
                    <a:srgbClr val="FF0000"/>
                  </a:solidFill>
                  <a:latin typeface="Arial"/>
                  <a:cs typeface="Arial"/>
                </a:rPr>
                <a:t>p+p luminosity from Run-13 exceeds</a:t>
              </a:r>
              <a:br>
                <a:rPr lang="en-US" sz="1800" b="0" dirty="0" smtClean="0">
                  <a:solidFill>
                    <a:srgbClr val="FF0000"/>
                  </a:solidFill>
                  <a:latin typeface="Arial"/>
                  <a:cs typeface="Arial"/>
                </a:rPr>
              </a:br>
              <a:r>
                <a:rPr lang="en-US" sz="1800" b="0" dirty="0" smtClean="0">
                  <a:solidFill>
                    <a:srgbClr val="FF0000"/>
                  </a:solidFill>
                  <a:latin typeface="Arial"/>
                  <a:cs typeface="Arial"/>
                </a:rPr>
                <a:t> all previous p+p runs combined </a:t>
              </a:r>
            </a:p>
          </p:txBody>
        </p:sp>
        <p:cxnSp>
          <p:nvCxnSpPr>
            <p:cNvPr id="13" name="Straight Arrow Connector 12"/>
            <p:cNvCxnSpPr/>
            <p:nvPr/>
          </p:nvCxnSpPr>
          <p:spPr bwMode="auto">
            <a:xfrm>
              <a:off x="7848600" y="1524000"/>
              <a:ext cx="0" cy="533400"/>
            </a:xfrm>
            <a:prstGeom prst="straightConnector1">
              <a:avLst/>
            </a:prstGeom>
            <a:noFill/>
            <a:ln w="25400" cap="flat" cmpd="sng" algn="ctr">
              <a:solidFill>
                <a:srgbClr val="FF0000"/>
              </a:solidFill>
              <a:prstDash val="solid"/>
              <a:round/>
              <a:headEnd type="none" w="med" len="med"/>
              <a:tailEnd type="arrow"/>
            </a:ln>
            <a:effectLst/>
          </p:spPr>
        </p:cxnSp>
      </p:grpSp>
      <p:sp>
        <p:nvSpPr>
          <p:cNvPr id="12" name="Slide Number Placeholder 3"/>
          <p:cNvSpPr>
            <a:spLocks noGrp="1"/>
          </p:cNvSpPr>
          <p:nvPr>
            <p:ph type="sldNum" sz="quarter" idx="4294967295"/>
          </p:nvPr>
        </p:nvSpPr>
        <p:spPr>
          <a:xfrm>
            <a:off x="8497496" y="6324600"/>
            <a:ext cx="457649" cy="365125"/>
          </a:xfrm>
          <a:prstGeom prst="rect">
            <a:avLst/>
          </a:prstGeom>
        </p:spPr>
        <p:txBody>
          <a:bodyPr/>
          <a:lstStyle/>
          <a:p>
            <a:pPr algn="r"/>
            <a:fld id="{8F7F0FD8-C4D8-4FC8-ACE5-C8022F3C3BAB}" type="slidenum">
              <a:rPr lang="en-US" sz="1200">
                <a:solidFill>
                  <a:srgbClr val="106636"/>
                </a:solidFill>
                <a:latin typeface="Arial" pitchFamily="34" charset="0"/>
                <a:cs typeface="Arial" pitchFamily="34" charset="0"/>
              </a:rPr>
              <a:pPr algn="r"/>
              <a:t>18</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xmlns="" val="8711705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smtClean="0"/>
              <a:t>Triangular flow</a:t>
            </a:r>
            <a:endParaRPr lang="en-GB"/>
          </a:p>
        </p:txBody>
      </p:sp>
      <p:sp>
        <p:nvSpPr>
          <p:cNvPr id="3" name="Espace réservé du contenu 2"/>
          <p:cNvSpPr>
            <a:spLocks noGrp="1"/>
          </p:cNvSpPr>
          <p:nvPr>
            <p:ph idx="1"/>
          </p:nvPr>
        </p:nvSpPr>
        <p:spPr/>
        <p:txBody>
          <a:bodyPr/>
          <a:lstStyle/>
          <a:p>
            <a:r>
              <a:rPr lang="en-GB" dirty="0"/>
              <a:t>Remarkable similarity in the v</a:t>
            </a:r>
            <a:r>
              <a:rPr lang="en-GB" baseline="-25000" dirty="0"/>
              <a:t>3</a:t>
            </a:r>
            <a:r>
              <a:rPr lang="en-GB" dirty="0"/>
              <a:t> signal as a function of multiplicity in </a:t>
            </a:r>
            <a:r>
              <a:rPr lang="en-GB" dirty="0" err="1"/>
              <a:t>pPb</a:t>
            </a:r>
            <a:r>
              <a:rPr lang="en-GB" dirty="0"/>
              <a:t> and </a:t>
            </a:r>
            <a:r>
              <a:rPr lang="en-GB" dirty="0" err="1"/>
              <a:t>PbPb</a:t>
            </a:r>
            <a:endParaRPr lang="en-GB" dirty="0"/>
          </a:p>
          <a:p>
            <a:endParaRPr lang="fr-FR" dirty="0"/>
          </a:p>
        </p:txBody>
      </p:sp>
      <p:sp>
        <p:nvSpPr>
          <p:cNvPr id="4" name="Espace réservé du numéro de diapositive 3"/>
          <p:cNvSpPr>
            <a:spLocks noGrp="1"/>
          </p:cNvSpPr>
          <p:nvPr>
            <p:ph type="sldNum" sz="quarter" idx="10"/>
          </p:nvPr>
        </p:nvSpPr>
        <p:spPr/>
        <p:txBody>
          <a:bodyPr/>
          <a:lstStyle/>
          <a:p>
            <a:pPr>
              <a:defRPr/>
            </a:pPr>
            <a:fld id="{E1737E4D-B45A-7542-8F00-99D79568E5B2}" type="slidenum">
              <a:rPr lang="en-US" smtClean="0"/>
              <a:pPr>
                <a:defRPr/>
              </a:pPr>
              <a:t>19</a:t>
            </a:fld>
            <a:endParaRPr lang="en-US"/>
          </a:p>
        </p:txBody>
      </p:sp>
      <p:grpSp>
        <p:nvGrpSpPr>
          <p:cNvPr id="8" name="Group 3"/>
          <p:cNvGrpSpPr>
            <a:grpSpLocks/>
          </p:cNvGrpSpPr>
          <p:nvPr/>
        </p:nvGrpSpPr>
        <p:grpSpPr bwMode="auto">
          <a:xfrm>
            <a:off x="6228184" y="3717032"/>
            <a:ext cx="2840037" cy="2036763"/>
            <a:chOff x="0" y="0"/>
            <a:chExt cx="2544" cy="1824"/>
          </a:xfrm>
        </p:grpSpPr>
        <p:pic>
          <p:nvPicPr>
            <p:cNvPr id="9" name="Picture 4"/>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56"/>
              <a:ext cx="2544" cy="1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AutoShape 5"/>
            <p:cNvSpPr>
              <a:spLocks/>
            </p:cNvSpPr>
            <p:nvPr/>
          </p:nvSpPr>
          <p:spPr bwMode="auto">
            <a:xfrm rot="-2040000">
              <a:off x="636" y="258"/>
              <a:ext cx="1332" cy="1306"/>
            </a:xfrm>
            <a:custGeom>
              <a:avLst/>
              <a:gdLst>
                <a:gd name="T0" fmla="*/ 0 w 24942"/>
                <a:gd name="T1" fmla="*/ 0 h 28770"/>
                <a:gd name="T2" fmla="*/ 24942 w 24942"/>
                <a:gd name="T3" fmla="*/ 28770 h 28770"/>
              </a:gdLst>
              <a:ahLst/>
              <a:cxnLst/>
              <a:rect l="T0" t="T1" r="T2" b="T3"/>
              <a:pathLst>
                <a:path w="24942" h="28770">
                  <a:moveTo>
                    <a:pt x="12471" y="26"/>
                  </a:moveTo>
                  <a:lnTo>
                    <a:pt x="23304" y="21626"/>
                  </a:lnTo>
                  <a:lnTo>
                    <a:pt x="1704" y="21580"/>
                  </a:lnTo>
                  <a:lnTo>
                    <a:pt x="12471" y="26"/>
                  </a:lnTo>
                  <a:close/>
                  <a:moveTo>
                    <a:pt x="12471" y="26"/>
                  </a:moveTo>
                </a:path>
              </a:pathLst>
            </a:custGeom>
            <a:noFill/>
            <a:ln w="508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GB"/>
            </a:p>
          </p:txBody>
        </p:sp>
        <p:sp>
          <p:nvSpPr>
            <p:cNvPr id="11" name="Line 6"/>
            <p:cNvSpPr>
              <a:spLocks noChangeShapeType="1"/>
            </p:cNvSpPr>
            <p:nvPr/>
          </p:nvSpPr>
          <p:spPr bwMode="auto">
            <a:xfrm rot="10800000" flipH="1">
              <a:off x="1155" y="976"/>
              <a:ext cx="982" cy="2"/>
            </a:xfrm>
            <a:prstGeom prst="line">
              <a:avLst/>
            </a:prstGeom>
            <a:noFill/>
            <a:ln w="44450">
              <a:solidFill>
                <a:srgbClr val="000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en-GB"/>
            </a:p>
          </p:txBody>
        </p:sp>
        <p:sp>
          <p:nvSpPr>
            <p:cNvPr id="12" name="Line 7"/>
            <p:cNvSpPr>
              <a:spLocks noChangeShapeType="1"/>
            </p:cNvSpPr>
            <p:nvPr/>
          </p:nvSpPr>
          <p:spPr bwMode="auto">
            <a:xfrm rot="10800000" flipH="1">
              <a:off x="1155" y="171"/>
              <a:ext cx="462" cy="805"/>
            </a:xfrm>
            <a:prstGeom prst="line">
              <a:avLst/>
            </a:prstGeom>
            <a:noFill/>
            <a:ln w="44450">
              <a:solidFill>
                <a:srgbClr val="000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en-GB"/>
            </a:p>
          </p:txBody>
        </p:sp>
        <p:sp>
          <p:nvSpPr>
            <p:cNvPr id="13" name="Freeform 8"/>
            <p:cNvSpPr>
              <a:spLocks/>
            </p:cNvSpPr>
            <p:nvPr/>
          </p:nvSpPr>
          <p:spPr bwMode="auto">
            <a:xfrm>
              <a:off x="1444" y="516"/>
              <a:ext cx="317" cy="460"/>
            </a:xfrm>
            <a:custGeom>
              <a:avLst/>
              <a:gdLst>
                <a:gd name="T0" fmla="*/ 0 w 21600"/>
                <a:gd name="T1" fmla="*/ 0 h 21600"/>
                <a:gd name="T2" fmla="*/ 2 w 21600"/>
                <a:gd name="T3" fmla="*/ 1 h 21600"/>
                <a:gd name="T4" fmla="*/ 3 w 21600"/>
                <a:gd name="T5" fmla="*/ 2 h 21600"/>
                <a:gd name="T6" fmla="*/ 5 w 21600"/>
                <a:gd name="T7" fmla="*/ 1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cubicBezTo>
                    <a:pt x="2810" y="789"/>
                    <a:pt x="5971" y="1435"/>
                    <a:pt x="8429" y="2440"/>
                  </a:cubicBezTo>
                  <a:cubicBezTo>
                    <a:pt x="10712" y="3373"/>
                    <a:pt x="15629" y="5382"/>
                    <a:pt x="15629" y="5382"/>
                  </a:cubicBezTo>
                  <a:cubicBezTo>
                    <a:pt x="21424" y="11123"/>
                    <a:pt x="21600" y="14926"/>
                    <a:pt x="21600" y="21600"/>
                  </a:cubicBezTo>
                </a:path>
              </a:pathLst>
            </a:custGeom>
            <a:noFill/>
            <a:ln w="444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GB"/>
            </a:p>
          </p:txBody>
        </p:sp>
        <p:sp>
          <p:nvSpPr>
            <p:cNvPr id="14" name="Rectangle 9"/>
            <p:cNvSpPr>
              <a:spLocks/>
            </p:cNvSpPr>
            <p:nvPr/>
          </p:nvSpPr>
          <p:spPr bwMode="auto">
            <a:xfrm>
              <a:off x="2137" y="113"/>
              <a:ext cx="361"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9" bIns="0"/>
            <a:lstStyle/>
            <a:p>
              <a:pPr marL="26988"/>
              <a:r>
                <a:rPr lang="en-US" sz="1700">
                  <a:latin typeface="Symbol" charset="0"/>
                  <a:sym typeface="Symbol" charset="0"/>
                </a:rPr>
                <a:t>ψ</a:t>
              </a:r>
              <a:r>
                <a:rPr lang="en-US" sz="1700" baseline="-25000">
                  <a:latin typeface="Arial" charset="0"/>
                  <a:cs typeface="Arial" charset="0"/>
                  <a:sym typeface="Arial" charset="0"/>
                </a:rPr>
                <a:t>3</a:t>
              </a:r>
            </a:p>
          </p:txBody>
        </p:sp>
      </p:grpSp>
      <p:sp>
        <p:nvSpPr>
          <p:cNvPr id="15" name="Rectangle à coins arrondis 14"/>
          <p:cNvSpPr>
            <a:spLocks noChangeArrowheads="1"/>
          </p:cNvSpPr>
          <p:nvPr/>
        </p:nvSpPr>
        <p:spPr bwMode="auto">
          <a:xfrm>
            <a:off x="6019800" y="1339004"/>
            <a:ext cx="2514600" cy="413596"/>
          </a:xfrm>
          <a:prstGeom prst="roundRect">
            <a:avLst>
              <a:gd name="adj" fmla="val 16667"/>
            </a:avLst>
          </a:prstGeom>
          <a:solidFill>
            <a:srgbClr val="660066"/>
          </a:solidFill>
          <a:ln>
            <a:noFill/>
          </a:ln>
          <a:effectLst/>
          <a:extLst/>
        </p:spPr>
        <p:txBody>
          <a:bodyPr lIns="95891" tIns="47946" rIns="95891" bIns="47946" anchor="ctr">
            <a:spAutoFit/>
          </a:bodyPr>
          <a:lstStyle/>
          <a:p>
            <a:pPr marL="0" lvl="1"/>
            <a:r>
              <a:rPr lang="fr-FR" sz="1800" b="0" dirty="0">
                <a:solidFill>
                  <a:schemeClr val="bg1"/>
                </a:solidFill>
                <a:sym typeface="Wingdings" pitchFamily="2" charset="2"/>
              </a:rPr>
              <a:t>PLB724 (2013) 213</a:t>
            </a:r>
          </a:p>
        </p:txBody>
      </p:sp>
      <p:pic>
        <p:nvPicPr>
          <p:cNvPr id="5" name="Image 4" descr="v3_Ntrk_subperiph1Panel.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7947" y="1981200"/>
            <a:ext cx="5541853" cy="4116805"/>
          </a:xfrm>
          <a:prstGeom prst="rect">
            <a:avLst/>
          </a:prstGeom>
        </p:spPr>
      </p:pic>
      <p:sp>
        <p:nvSpPr>
          <p:cNvPr id="16" name="ZoneTexte 15"/>
          <p:cNvSpPr txBox="1"/>
          <p:nvPr/>
        </p:nvSpPr>
        <p:spPr>
          <a:xfrm>
            <a:off x="3886200" y="5619690"/>
            <a:ext cx="2237011" cy="400110"/>
          </a:xfrm>
          <a:prstGeom prst="rect">
            <a:avLst/>
          </a:prstGeom>
          <a:noFill/>
        </p:spPr>
        <p:txBody>
          <a:bodyPr wrap="none" rtlCol="0">
            <a:spAutoFit/>
          </a:bodyPr>
          <a:lstStyle/>
          <a:p>
            <a:r>
              <a:rPr lang="fr-FR" sz="2000" b="0" dirty="0" smtClean="0">
                <a:solidFill>
                  <a:srgbClr val="000000"/>
                </a:solidFill>
              </a:rPr>
              <a:t>(</a:t>
            </a:r>
            <a:r>
              <a:rPr lang="fr-FR" sz="2000" b="0" dirty="0" err="1" smtClean="0">
                <a:solidFill>
                  <a:srgbClr val="000000"/>
                </a:solidFill>
              </a:rPr>
              <a:t>event</a:t>
            </a:r>
            <a:r>
              <a:rPr lang="fr-FR" sz="2000" b="0" dirty="0" smtClean="0">
                <a:solidFill>
                  <a:srgbClr val="000000"/>
                </a:solidFill>
              </a:rPr>
              <a:t> </a:t>
            </a:r>
            <a:r>
              <a:rPr lang="fr-FR" sz="2000" b="0" dirty="0" err="1" smtClean="0">
                <a:solidFill>
                  <a:srgbClr val="000000"/>
                </a:solidFill>
              </a:rPr>
              <a:t>multiplicity</a:t>
            </a:r>
            <a:r>
              <a:rPr lang="fr-FR" sz="2000" b="0" dirty="0" smtClean="0">
                <a:solidFill>
                  <a:srgbClr val="000000"/>
                </a:solidFill>
              </a:rPr>
              <a:t>)</a:t>
            </a:r>
          </a:p>
        </p:txBody>
      </p:sp>
    </p:spTree>
    <p:extLst>
      <p:ext uri="{BB962C8B-B14F-4D97-AF65-F5344CB8AC3E}">
        <p14:creationId xmlns:p14="http://schemas.microsoft.com/office/powerpoint/2010/main" xmlns="" val="265077340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6075123"/>
            <a:ext cx="8417490" cy="782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79895" y="120073"/>
            <a:ext cx="5815012" cy="456418"/>
          </a:xfrm>
        </p:spPr>
        <p:txBody>
          <a:bodyPr/>
          <a:lstStyle/>
          <a:p>
            <a:r>
              <a:rPr lang="en-US" b="0" smtClean="0"/>
              <a:t>Nuclear Physics’ Mission</a:t>
            </a:r>
            <a:endParaRPr lang="en-US" b="0" dirty="0"/>
          </a:p>
        </p:txBody>
      </p:sp>
      <p:sp>
        <p:nvSpPr>
          <p:cNvPr id="24" name="TextBox 23"/>
          <p:cNvSpPr txBox="1"/>
          <p:nvPr/>
        </p:nvSpPr>
        <p:spPr>
          <a:xfrm>
            <a:off x="361950" y="955675"/>
            <a:ext cx="8485057" cy="615553"/>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sz="800" b="1" dirty="0" smtClean="0">
              <a:solidFill>
                <a:schemeClr val="bg1">
                  <a:lumMod val="95000"/>
                </a:schemeClr>
              </a:solidFill>
              <a:latin typeface="Arial" pitchFamily="34" charset="0"/>
              <a:cs typeface="Arial" pitchFamily="34" charset="0"/>
            </a:endParaRPr>
          </a:p>
          <a:p>
            <a:pPr algn="ctr"/>
            <a:r>
              <a:rPr lang="en-US" b="1" dirty="0" smtClean="0">
                <a:solidFill>
                  <a:schemeClr val="bg1">
                    <a:lumMod val="95000"/>
                  </a:schemeClr>
                </a:solidFill>
                <a:latin typeface="Arial" pitchFamily="34" charset="0"/>
                <a:cs typeface="Arial" pitchFamily="34" charset="0"/>
              </a:rPr>
              <a:t>Discovering, exploring, and understanding all forms of nuclear matter</a:t>
            </a:r>
          </a:p>
          <a:p>
            <a:pPr algn="ctr"/>
            <a:endParaRPr lang="en-US" sz="800" b="1" dirty="0">
              <a:solidFill>
                <a:schemeClr val="bg1">
                  <a:lumMod val="95000"/>
                </a:schemeClr>
              </a:solidFill>
              <a:latin typeface="Arial" pitchFamily="34" charset="0"/>
              <a:cs typeface="Arial" pitchFamily="34" charset="0"/>
            </a:endParaRPr>
          </a:p>
        </p:txBody>
      </p:sp>
      <p:grpSp>
        <p:nvGrpSpPr>
          <p:cNvPr id="5" name="Group 10"/>
          <p:cNvGrpSpPr/>
          <p:nvPr/>
        </p:nvGrpSpPr>
        <p:grpSpPr>
          <a:xfrm>
            <a:off x="524695" y="5369419"/>
            <a:ext cx="7935311" cy="1376961"/>
            <a:chOff x="567557" y="5234151"/>
            <a:chExt cx="7935311" cy="1376961"/>
          </a:xfrm>
        </p:grpSpPr>
        <p:sp>
          <p:nvSpPr>
            <p:cNvPr id="7" name="Rectangle 6"/>
            <p:cNvSpPr/>
            <p:nvPr/>
          </p:nvSpPr>
          <p:spPr>
            <a:xfrm rot="5400000">
              <a:off x="4872366" y="4970843"/>
              <a:ext cx="1370391" cy="1910147"/>
            </a:xfrm>
            <a:prstGeom prst="rect">
              <a:avLst/>
            </a:prstGeom>
            <a:blipFill dpi="0" rotWithShape="0">
              <a:blip r:embed="rId3" cstate="print">
                <a:extLst>
                  <a:ext uri="{28A0092B-C50C-407E-A947-70E740481C1C}">
                    <a14:useLocalDpi xmlns:a14="http://schemas.microsoft.com/office/drawing/2010/main" xmlns="" val="0"/>
                  </a:ext>
                </a:extLst>
              </a:blip>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rot="5400000">
              <a:off x="2847229" y="4964276"/>
              <a:ext cx="1370391" cy="1910147"/>
            </a:xfrm>
            <a:prstGeom prst="rect">
              <a:avLst/>
            </a:prstGeom>
            <a:blipFill dpi="0" rotWithShape="0">
              <a:blip r:embed="rId4" cstate="print">
                <a:extLst>
                  <a:ext uri="{28A0092B-C50C-407E-A947-70E740481C1C}">
                    <a14:useLocalDpi xmlns:a14="http://schemas.microsoft.com/office/drawing/2010/main" xmlns="" val="0"/>
                  </a:ext>
                </a:extLst>
              </a:blip>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9" name="Rectangle 8"/>
            <p:cNvSpPr/>
            <p:nvPr/>
          </p:nvSpPr>
          <p:spPr>
            <a:xfrm rot="5400000">
              <a:off x="837435" y="4964273"/>
              <a:ext cx="1370391" cy="1910147"/>
            </a:xfrm>
            <a:prstGeom prst="rect">
              <a:avLst/>
            </a:prstGeom>
            <a:blipFill dpi="0" rotWithShape="0">
              <a:blip r:embed="rId5" cstate="print">
                <a:extLst>
                  <a:ext uri="{28A0092B-C50C-407E-A947-70E740481C1C}">
                    <a14:useLocalDpi xmlns:a14="http://schemas.microsoft.com/office/drawing/2010/main" xmlns="" val="0"/>
                  </a:ext>
                </a:extLst>
              </a:blip>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6862599" y="4967132"/>
              <a:ext cx="1370391" cy="1910147"/>
            </a:xfrm>
            <a:prstGeom prst="rect">
              <a:avLst/>
            </a:prstGeom>
            <a:blipFill dpi="0" rotWithShape="0">
              <a:blip r:embed="rId6" cstate="print">
                <a:extLst>
                  <a:ext uri="{28A0092B-C50C-407E-A947-70E740481C1C}">
                    <a14:useLocalDpi xmlns:a14="http://schemas.microsoft.com/office/drawing/2010/main" xmlns="" val="0"/>
                  </a:ext>
                </a:extLst>
              </a:blip>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grpSp>
      <p:pic>
        <p:nvPicPr>
          <p:cNvPr id="20" name="Picture 19" descr="horizontal-logo-green-text.jp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38137" y="176213"/>
            <a:ext cx="2733440" cy="457200"/>
          </a:xfrm>
          <a:prstGeom prst="rect">
            <a:avLst/>
          </a:prstGeom>
          <a:noFill/>
          <a:ln w="9525">
            <a:noFill/>
            <a:miter lim="800000"/>
            <a:headEnd/>
            <a:tailEnd/>
          </a:ln>
        </p:spPr>
      </p:pic>
      <p:sp>
        <p:nvSpPr>
          <p:cNvPr id="17" name="TextBox 16"/>
          <p:cNvSpPr txBox="1"/>
          <p:nvPr/>
        </p:nvSpPr>
        <p:spPr>
          <a:xfrm>
            <a:off x="524695" y="2011502"/>
            <a:ext cx="8059111" cy="2821285"/>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800"/>
              </a:spcBef>
            </a:pPr>
            <a:r>
              <a:rPr lang="en-US" sz="1600" b="1" dirty="0">
                <a:latin typeface="Arial" pitchFamily="34" charset="0"/>
                <a:cs typeface="Arial" pitchFamily="34" charset="0"/>
              </a:rPr>
              <a:t>The Scientific </a:t>
            </a:r>
            <a:r>
              <a:rPr lang="en-US" sz="1600" b="1" dirty="0" smtClean="0">
                <a:latin typeface="Arial" pitchFamily="34" charset="0"/>
                <a:cs typeface="Arial" pitchFamily="34" charset="0"/>
              </a:rPr>
              <a:t>Challenges</a:t>
            </a:r>
            <a:endParaRPr lang="en-US" sz="1600" b="1" dirty="0">
              <a:latin typeface="Arial" pitchFamily="34" charset="0"/>
              <a:cs typeface="Arial" pitchFamily="34" charset="0"/>
            </a:endParaRPr>
          </a:p>
          <a:p>
            <a:pPr marL="285750" lvl="1" indent="-177800">
              <a:spcBef>
                <a:spcPts val="800"/>
              </a:spcBef>
              <a:buFont typeface="Wingdings" pitchFamily="2" charset="2"/>
              <a:buChar char="§"/>
            </a:pPr>
            <a:r>
              <a:rPr lang="en-US" sz="1600" dirty="0">
                <a:latin typeface="Arial" pitchFamily="34" charset="0"/>
                <a:cs typeface="Arial" pitchFamily="34" charset="0"/>
              </a:rPr>
              <a:t>The existence and properties of nuclear matter under extreme conditions, including that which existed at the beginning of the universe</a:t>
            </a:r>
          </a:p>
          <a:p>
            <a:pPr marL="285750" lvl="1" indent="-177800">
              <a:spcBef>
                <a:spcPts val="800"/>
              </a:spcBef>
              <a:buFont typeface="Wingdings" pitchFamily="2" charset="2"/>
              <a:buChar char="§"/>
            </a:pPr>
            <a:r>
              <a:rPr lang="en-US" sz="1600" dirty="0">
                <a:latin typeface="Arial" pitchFamily="34" charset="0"/>
                <a:cs typeface="Arial" pitchFamily="34" charset="0"/>
              </a:rPr>
              <a:t>The exotic and excited bound states of quarks and gluons, including new tests of the Standard Model</a:t>
            </a:r>
          </a:p>
          <a:p>
            <a:pPr marL="285750" lvl="1" indent="-177800">
              <a:spcBef>
                <a:spcPts val="800"/>
              </a:spcBef>
              <a:buFont typeface="Wingdings" pitchFamily="2" charset="2"/>
              <a:buChar char="§"/>
            </a:pPr>
            <a:r>
              <a:rPr lang="en-US" sz="1600" dirty="0">
                <a:latin typeface="Arial" pitchFamily="34" charset="0"/>
                <a:cs typeface="Arial" pitchFamily="34" charset="0"/>
              </a:rPr>
              <a:t>The ultimate limits of existence of bound systems of protons and neutrons</a:t>
            </a:r>
          </a:p>
          <a:p>
            <a:pPr marL="285750" lvl="1" indent="-177800">
              <a:spcBef>
                <a:spcPts val="800"/>
              </a:spcBef>
              <a:buFont typeface="Wingdings" pitchFamily="2" charset="2"/>
              <a:buChar char="§"/>
            </a:pPr>
            <a:r>
              <a:rPr lang="en-US" sz="1600" dirty="0">
                <a:latin typeface="Arial" pitchFamily="34" charset="0"/>
                <a:cs typeface="Arial" pitchFamily="34" charset="0"/>
              </a:rPr>
              <a:t>Nuclear processes that power stars and  supernovae, and synthesize the elements</a:t>
            </a:r>
          </a:p>
          <a:p>
            <a:pPr marL="285750" lvl="1" indent="-177800">
              <a:spcBef>
                <a:spcPts val="800"/>
              </a:spcBef>
              <a:buFont typeface="Wingdings" pitchFamily="2" charset="2"/>
              <a:buChar char="§"/>
            </a:pPr>
            <a:r>
              <a:rPr lang="en-US" sz="1600" dirty="0">
                <a:latin typeface="Arial" pitchFamily="34" charset="0"/>
                <a:cs typeface="Arial" pitchFamily="34" charset="0"/>
              </a:rPr>
              <a:t>The nature and fundamental properties of </a:t>
            </a:r>
            <a:r>
              <a:rPr lang="en-US" sz="1600" dirty="0" smtClean="0">
                <a:latin typeface="Arial" pitchFamily="34" charset="0"/>
                <a:cs typeface="Arial" pitchFamily="34" charset="0"/>
              </a:rPr>
              <a:t>neutrons and the neutrino </a:t>
            </a:r>
            <a:r>
              <a:rPr lang="en-US" sz="1600" dirty="0">
                <a:latin typeface="Arial" pitchFamily="34" charset="0"/>
                <a:cs typeface="Arial" pitchFamily="34" charset="0"/>
              </a:rPr>
              <a:t>and their role in the </a:t>
            </a:r>
            <a:r>
              <a:rPr lang="en-US" sz="1600" dirty="0" smtClean="0">
                <a:latin typeface="Arial" pitchFamily="34" charset="0"/>
                <a:cs typeface="Arial" pitchFamily="34" charset="0"/>
              </a:rPr>
              <a:t>evolution of </a:t>
            </a:r>
            <a:r>
              <a:rPr lang="en-US" sz="1600" dirty="0">
                <a:latin typeface="Arial" pitchFamily="34" charset="0"/>
                <a:cs typeface="Arial" pitchFamily="34" charset="0"/>
              </a:rPr>
              <a:t>the </a:t>
            </a:r>
            <a:r>
              <a:rPr lang="en-US" sz="1600" dirty="0" smtClean="0">
                <a:latin typeface="Arial" pitchFamily="34" charset="0"/>
                <a:cs typeface="Arial" pitchFamily="34" charset="0"/>
              </a:rPr>
              <a:t>early universe</a:t>
            </a:r>
            <a:endParaRPr lang="en-US" sz="1600" dirty="0">
              <a:latin typeface="Arial" pitchFamily="34" charset="0"/>
              <a:cs typeface="Arial" pitchFamily="34" charset="0"/>
            </a:endParaRPr>
          </a:p>
        </p:txBody>
      </p:sp>
      <p:sp>
        <p:nvSpPr>
          <p:cNvPr id="21" name="Rectangle 20"/>
          <p:cNvSpPr/>
          <p:nvPr/>
        </p:nvSpPr>
        <p:spPr>
          <a:xfrm>
            <a:off x="414207" y="1770408"/>
            <a:ext cx="8432800" cy="3303475"/>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9007786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colorado.edu/~nagle/HydroMovies/hydro_movie_156.gif"/>
          <p:cNvPicPr>
            <a:picLocks noChangeAspect="1" noChangeArrowheads="1" noCrop="1"/>
          </p:cNvPicPr>
          <p:nvPr/>
        </p:nvPicPr>
        <p:blipFill>
          <a:blip r:embed="rId2" cstate="print"/>
          <a:srcRect/>
          <a:stretch>
            <a:fillRect/>
          </a:stretch>
        </p:blipFill>
        <p:spPr bwMode="auto">
          <a:xfrm>
            <a:off x="3331167" y="838201"/>
            <a:ext cx="2612433" cy="2209800"/>
          </a:xfrm>
          <a:prstGeom prst="rect">
            <a:avLst/>
          </a:prstGeom>
          <a:noFill/>
          <a:ln>
            <a:solidFill>
              <a:schemeClr val="tx1"/>
            </a:solidFill>
          </a:ln>
        </p:spPr>
      </p:pic>
      <p:pic>
        <p:nvPicPr>
          <p:cNvPr id="6" name="Picture 1" descr="C:\NagleShare\RunningPlot\figure_ppb_scale2.15x63_03272014_cross70.png"/>
          <p:cNvPicPr>
            <a:picLocks noChangeAspect="1" noChangeArrowheads="1"/>
          </p:cNvPicPr>
          <p:nvPr/>
        </p:nvPicPr>
        <p:blipFill>
          <a:blip r:embed="rId3" cstate="print"/>
          <a:srcRect/>
          <a:stretch>
            <a:fillRect/>
          </a:stretch>
        </p:blipFill>
        <p:spPr bwMode="auto">
          <a:xfrm>
            <a:off x="20247" y="3086100"/>
            <a:ext cx="3332553" cy="2667000"/>
          </a:xfrm>
          <a:prstGeom prst="rect">
            <a:avLst/>
          </a:prstGeom>
          <a:noFill/>
        </p:spPr>
      </p:pic>
      <p:pic>
        <p:nvPicPr>
          <p:cNvPr id="7" name="Picture 2" descr="C:\NagleShare\RunningPlot\figure_dau_scale63_03262014.png"/>
          <p:cNvPicPr>
            <a:picLocks noChangeAspect="1" noChangeArrowheads="1"/>
          </p:cNvPicPr>
          <p:nvPr/>
        </p:nvPicPr>
        <p:blipFill>
          <a:blip r:embed="rId4" cstate="print"/>
          <a:srcRect/>
          <a:stretch>
            <a:fillRect/>
          </a:stretch>
        </p:blipFill>
        <p:spPr bwMode="auto">
          <a:xfrm>
            <a:off x="3048000" y="3162299"/>
            <a:ext cx="3200400" cy="2628901"/>
          </a:xfrm>
          <a:prstGeom prst="rect">
            <a:avLst/>
          </a:prstGeom>
          <a:noFill/>
        </p:spPr>
      </p:pic>
      <p:pic>
        <p:nvPicPr>
          <p:cNvPr id="8" name="Picture 2" descr="http://up.colorado.edu/~nagle/HydroMovies/hydro_movie_261.gif"/>
          <p:cNvPicPr>
            <a:picLocks noChangeAspect="1" noChangeArrowheads="1" noCrop="1"/>
          </p:cNvPicPr>
          <p:nvPr/>
        </p:nvPicPr>
        <p:blipFill>
          <a:blip r:embed="rId5" cstate="print"/>
          <a:srcRect/>
          <a:stretch>
            <a:fillRect/>
          </a:stretch>
        </p:blipFill>
        <p:spPr bwMode="auto">
          <a:xfrm>
            <a:off x="381000" y="838200"/>
            <a:ext cx="2612433" cy="2209800"/>
          </a:xfrm>
          <a:prstGeom prst="rect">
            <a:avLst/>
          </a:prstGeom>
          <a:noFill/>
          <a:ln>
            <a:solidFill>
              <a:schemeClr val="tx1"/>
            </a:solidFill>
          </a:ln>
        </p:spPr>
      </p:pic>
      <p:sp>
        <p:nvSpPr>
          <p:cNvPr id="9" name="TextBox 8"/>
          <p:cNvSpPr txBox="1"/>
          <p:nvPr/>
        </p:nvSpPr>
        <p:spPr>
          <a:xfrm>
            <a:off x="477447" y="3695700"/>
            <a:ext cx="1475019" cy="523220"/>
          </a:xfrm>
          <a:prstGeom prst="rect">
            <a:avLst/>
          </a:prstGeom>
          <a:noFill/>
        </p:spPr>
        <p:txBody>
          <a:bodyPr wrap="none" rtlCol="0">
            <a:spAutoFit/>
          </a:bodyPr>
          <a:lstStyle/>
          <a:p>
            <a:r>
              <a:rPr lang="en-US" sz="1400" dirty="0" smtClean="0"/>
              <a:t>ALICE Experiment</a:t>
            </a:r>
          </a:p>
          <a:p>
            <a:r>
              <a:rPr lang="en-US" sz="1400" dirty="0" err="1" smtClean="0"/>
              <a:t>p+Pb</a:t>
            </a:r>
            <a:r>
              <a:rPr lang="en-US" sz="1400" dirty="0" smtClean="0"/>
              <a:t> @ LHC</a:t>
            </a:r>
          </a:p>
        </p:txBody>
      </p:sp>
      <p:sp>
        <p:nvSpPr>
          <p:cNvPr id="10" name="TextBox 9"/>
          <p:cNvSpPr txBox="1"/>
          <p:nvPr/>
        </p:nvSpPr>
        <p:spPr>
          <a:xfrm>
            <a:off x="3505200" y="3834825"/>
            <a:ext cx="1319592" cy="584775"/>
          </a:xfrm>
          <a:prstGeom prst="rect">
            <a:avLst/>
          </a:prstGeom>
          <a:noFill/>
        </p:spPr>
        <p:txBody>
          <a:bodyPr wrap="none" rtlCol="0">
            <a:spAutoFit/>
          </a:bodyPr>
          <a:lstStyle/>
          <a:p>
            <a:r>
              <a:rPr lang="en-US" sz="1600" b="1" dirty="0" smtClean="0"/>
              <a:t>PHENIX</a:t>
            </a:r>
          </a:p>
          <a:p>
            <a:r>
              <a:rPr lang="en-US" sz="1600" b="1" dirty="0" err="1" smtClean="0"/>
              <a:t>d+Au</a:t>
            </a:r>
            <a:r>
              <a:rPr lang="en-US" sz="1600" b="1" dirty="0" smtClean="0"/>
              <a:t> @ RHIC</a:t>
            </a:r>
          </a:p>
        </p:txBody>
      </p:sp>
      <p:sp>
        <p:nvSpPr>
          <p:cNvPr id="12" name="TextBox 11"/>
          <p:cNvSpPr txBox="1"/>
          <p:nvPr/>
        </p:nvSpPr>
        <p:spPr>
          <a:xfrm>
            <a:off x="4648200" y="5095101"/>
            <a:ext cx="1204176" cy="276999"/>
          </a:xfrm>
          <a:prstGeom prst="rect">
            <a:avLst/>
          </a:prstGeom>
          <a:noFill/>
        </p:spPr>
        <p:txBody>
          <a:bodyPr wrap="none" rtlCol="0">
            <a:spAutoFit/>
          </a:bodyPr>
          <a:lstStyle/>
          <a:p>
            <a:r>
              <a:rPr lang="en-US" sz="1200" dirty="0" smtClean="0"/>
              <a:t>arXiv:1404.7461</a:t>
            </a:r>
          </a:p>
        </p:txBody>
      </p:sp>
      <p:pic>
        <p:nvPicPr>
          <p:cNvPr id="13" name="Picture 2" descr="http://up.colorado.edu/~nagle/HydroMovies/hydro_movie_064.gif"/>
          <p:cNvPicPr>
            <a:picLocks noChangeAspect="1" noChangeArrowheads="1" noCrop="1"/>
          </p:cNvPicPr>
          <p:nvPr/>
        </p:nvPicPr>
        <p:blipFill>
          <a:blip r:embed="rId6" cstate="print"/>
          <a:srcRect/>
          <a:stretch>
            <a:fillRect/>
          </a:stretch>
        </p:blipFill>
        <p:spPr bwMode="auto">
          <a:xfrm>
            <a:off x="6248400" y="838201"/>
            <a:ext cx="2612433" cy="2209800"/>
          </a:xfrm>
          <a:prstGeom prst="rect">
            <a:avLst/>
          </a:prstGeom>
          <a:noFill/>
          <a:ln>
            <a:solidFill>
              <a:schemeClr val="tx1"/>
            </a:solidFill>
          </a:ln>
        </p:spPr>
      </p:pic>
      <p:sp>
        <p:nvSpPr>
          <p:cNvPr id="14" name="TextBox 13"/>
          <p:cNvSpPr txBox="1"/>
          <p:nvPr/>
        </p:nvSpPr>
        <p:spPr>
          <a:xfrm>
            <a:off x="6094575" y="3992940"/>
            <a:ext cx="3049425" cy="1569660"/>
          </a:xfrm>
          <a:prstGeom prst="rect">
            <a:avLst/>
          </a:prstGeom>
          <a:noFill/>
        </p:spPr>
        <p:txBody>
          <a:bodyPr wrap="none" rtlCol="0">
            <a:spAutoFit/>
          </a:bodyPr>
          <a:lstStyle/>
          <a:p>
            <a:pPr algn="ctr"/>
            <a:r>
              <a:rPr lang="en-US" sz="2400" dirty="0" smtClean="0">
                <a:solidFill>
                  <a:schemeClr val="tx2"/>
                </a:solidFill>
              </a:rPr>
              <a:t>PHENIX just completed</a:t>
            </a:r>
          </a:p>
          <a:p>
            <a:pPr algn="ctr"/>
            <a:r>
              <a:rPr lang="en-US" sz="2400" dirty="0" smtClean="0">
                <a:solidFill>
                  <a:schemeClr val="tx2"/>
                </a:solidFill>
              </a:rPr>
              <a:t>very successful</a:t>
            </a:r>
          </a:p>
          <a:p>
            <a:pPr algn="ctr"/>
            <a:r>
              <a:rPr lang="en-US" sz="2400" b="1" baseline="30000" dirty="0" smtClean="0">
                <a:solidFill>
                  <a:schemeClr val="tx2"/>
                </a:solidFill>
              </a:rPr>
              <a:t>3</a:t>
            </a:r>
            <a:r>
              <a:rPr lang="en-US" sz="2400" b="1" dirty="0" smtClean="0">
                <a:solidFill>
                  <a:schemeClr val="tx2"/>
                </a:solidFill>
              </a:rPr>
              <a:t>He + Au</a:t>
            </a:r>
          </a:p>
          <a:p>
            <a:pPr algn="ctr"/>
            <a:r>
              <a:rPr lang="en-US" sz="2400" dirty="0" smtClean="0">
                <a:solidFill>
                  <a:schemeClr val="tx2"/>
                </a:solidFill>
              </a:rPr>
              <a:t>Data taking</a:t>
            </a:r>
          </a:p>
        </p:txBody>
      </p:sp>
      <p:sp>
        <p:nvSpPr>
          <p:cNvPr id="15" name="Down Arrow 14"/>
          <p:cNvSpPr/>
          <p:nvPr/>
        </p:nvSpPr>
        <p:spPr>
          <a:xfrm rot="10800000">
            <a:off x="6705600" y="3200400"/>
            <a:ext cx="16002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
          <p:cNvPicPr>
            <a:picLocks noChangeAspect="1" noChangeArrowheads="1"/>
          </p:cNvPicPr>
          <p:nvPr/>
        </p:nvPicPr>
        <p:blipFill>
          <a:blip r:embed="rId7" cstate="print"/>
          <a:srcRect/>
          <a:stretch>
            <a:fillRect/>
          </a:stretch>
        </p:blipFill>
        <p:spPr bwMode="auto">
          <a:xfrm>
            <a:off x="3581400" y="3810000"/>
            <a:ext cx="914400" cy="348309"/>
          </a:xfrm>
          <a:prstGeom prst="rect">
            <a:avLst/>
          </a:prstGeom>
          <a:noFill/>
          <a:ln w="9525">
            <a:noFill/>
            <a:miter lim="800000"/>
            <a:headEnd/>
            <a:tailEnd/>
          </a:ln>
        </p:spPr>
      </p:pic>
      <p:sp>
        <p:nvSpPr>
          <p:cNvPr id="3" name="Title 2"/>
          <p:cNvSpPr>
            <a:spLocks noGrp="1"/>
          </p:cNvSpPr>
          <p:nvPr>
            <p:ph type="title"/>
          </p:nvPr>
        </p:nvSpPr>
        <p:spPr>
          <a:xfrm>
            <a:off x="0" y="3958"/>
            <a:ext cx="9144000" cy="1143000"/>
          </a:xfrm>
        </p:spPr>
        <p:txBody>
          <a:bodyPr/>
          <a:lstStyle/>
          <a:p>
            <a:r>
              <a:rPr lang="en-US" dirty="0" smtClean="0"/>
              <a:t>Creating </a:t>
            </a:r>
            <a:r>
              <a:rPr lang="en-US" dirty="0"/>
              <a:t>Quark-Gluon Plasma Droplets (Easy as 1,2,3)</a:t>
            </a:r>
            <a:br>
              <a:rPr lang="en-US" dirty="0"/>
            </a:br>
            <a:endParaRPr lang="en-US" dirty="0"/>
          </a:p>
        </p:txBody>
      </p:sp>
      <p:sp>
        <p:nvSpPr>
          <p:cNvPr id="20" name="TextBox 12"/>
          <p:cNvSpPr txBox="1">
            <a:spLocks noGrp="1" noChangeArrowheads="1"/>
          </p:cNvSpPr>
          <p:nvPr>
            <p:ph idx="1"/>
          </p:nvPr>
        </p:nvSpPr>
        <p:spPr bwMode="auto">
          <a:xfrm>
            <a:off x="6096000" y="3170910"/>
            <a:ext cx="2972513" cy="253914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432" tIns="45716" rIns="91432" bIns="45716">
            <a:spAutoFit/>
          </a:bodyPr>
          <a:lstStyle/>
          <a:p>
            <a:pPr marL="0" indent="0">
              <a:spcBef>
                <a:spcPts val="600"/>
              </a:spcBef>
              <a:spcAft>
                <a:spcPts val="1200"/>
              </a:spcAft>
              <a:buNone/>
            </a:pPr>
            <a:r>
              <a:rPr lang="en-US" sz="1800" dirty="0" smtClean="0"/>
              <a:t>Collision g</a:t>
            </a:r>
            <a:r>
              <a:rPr lang="en-US" sz="1800" dirty="0" smtClean="0"/>
              <a:t>eometry </a:t>
            </a:r>
            <a:r>
              <a:rPr lang="en-US" sz="1800" dirty="0"/>
              <a:t>engineering allows </a:t>
            </a:r>
            <a:r>
              <a:rPr lang="en-US" sz="1800" dirty="0" smtClean="0"/>
              <a:t>RHIC </a:t>
            </a:r>
            <a:r>
              <a:rPr lang="en-US" sz="1800" dirty="0"/>
              <a:t>to answer questions about how small QGP droplets can </a:t>
            </a:r>
            <a:r>
              <a:rPr lang="en-US" sz="1800" dirty="0" smtClean="0"/>
              <a:t>be.</a:t>
            </a:r>
            <a:endParaRPr lang="en-US" sz="1800" dirty="0" smtClean="0">
              <a:solidFill>
                <a:prstClr val="white"/>
              </a:solidFill>
              <a:cs typeface="Arial" pitchFamily="34" charset="0"/>
            </a:endParaRPr>
          </a:p>
          <a:p>
            <a:pPr marL="0" indent="0">
              <a:spcBef>
                <a:spcPts val="600"/>
              </a:spcBef>
              <a:spcAft>
                <a:spcPts val="1200"/>
              </a:spcAft>
              <a:buNone/>
            </a:pPr>
            <a:r>
              <a:rPr lang="en-US" sz="1800" dirty="0" smtClean="0">
                <a:solidFill>
                  <a:prstClr val="white"/>
                </a:solidFill>
                <a:cs typeface="Arial" pitchFamily="34" charset="0"/>
              </a:rPr>
              <a:t>RHIC just completed a very successful 3He + Au in the 2014 run.  Investigate enhanced V</a:t>
            </a:r>
            <a:r>
              <a:rPr lang="en-US" sz="1800" baseline="-25000" dirty="0" smtClean="0">
                <a:solidFill>
                  <a:prstClr val="white"/>
                </a:solidFill>
                <a:cs typeface="Arial" pitchFamily="34" charset="0"/>
              </a:rPr>
              <a:t>3</a:t>
            </a:r>
            <a:r>
              <a:rPr lang="en-US" sz="1800" dirty="0" smtClean="0">
                <a:solidFill>
                  <a:prstClr val="white"/>
                </a:solidFill>
                <a:cs typeface="Arial" pitchFamily="34" charset="0"/>
              </a:rPr>
              <a:t>.</a:t>
            </a:r>
            <a:endParaRPr lang="en-US" sz="1800" dirty="0">
              <a:solidFill>
                <a:prstClr val="white"/>
              </a:solidFill>
              <a:cs typeface="Arial" pitchFamily="34" charset="0"/>
            </a:endParaRPr>
          </a:p>
        </p:txBody>
      </p:sp>
      <p:sp>
        <p:nvSpPr>
          <p:cNvPr id="16" name="Slide Number Placeholder 3"/>
          <p:cNvSpPr>
            <a:spLocks noGrp="1"/>
          </p:cNvSpPr>
          <p:nvPr>
            <p:ph type="sldNum" sz="quarter" idx="4294967295"/>
          </p:nvPr>
        </p:nvSpPr>
        <p:spPr>
          <a:xfrm>
            <a:off x="8497496" y="6324600"/>
            <a:ext cx="457649" cy="365125"/>
          </a:xfrm>
          <a:prstGeom prst="rect">
            <a:avLst/>
          </a:prstGeom>
        </p:spPr>
        <p:txBody>
          <a:bodyPr/>
          <a:lstStyle/>
          <a:p>
            <a:pPr algn="r"/>
            <a:fld id="{8F7F0FD8-C4D8-4FC8-ACE5-C8022F3C3BAB}" type="slidenum">
              <a:rPr lang="en-US" sz="1200">
                <a:solidFill>
                  <a:srgbClr val="106636"/>
                </a:solidFill>
                <a:latin typeface="Arial" pitchFamily="34" charset="0"/>
                <a:cs typeface="Arial" pitchFamily="34" charset="0"/>
              </a:rPr>
              <a:pPr algn="r"/>
              <a:t>20</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xmlns="" val="254692637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Further investigations of flow</a:t>
            </a:r>
            <a:endParaRPr lang="en-US" b="1" dirty="0"/>
          </a:p>
        </p:txBody>
      </p:sp>
      <p:grpSp>
        <p:nvGrpSpPr>
          <p:cNvPr id="3" name="Group 284"/>
          <p:cNvGrpSpPr>
            <a:grpSpLocks noChangeAspect="1"/>
          </p:cNvGrpSpPr>
          <p:nvPr/>
        </p:nvGrpSpPr>
        <p:grpSpPr>
          <a:xfrm>
            <a:off x="152402" y="1496682"/>
            <a:ext cx="4649011" cy="2846718"/>
            <a:chOff x="0" y="0"/>
            <a:chExt cx="8017008" cy="5532929"/>
          </a:xfrm>
        </p:grpSpPr>
        <p:pic>
          <p:nvPicPr>
            <p:cNvPr id="4" name="image62.png" descr="Fig3.png"/>
            <p:cNvPicPr/>
            <p:nvPr/>
          </p:nvPicPr>
          <p:blipFill>
            <a:blip r:embed="rId2" cstate="print">
              <a:extLst/>
            </a:blip>
            <a:stretch>
              <a:fillRect/>
            </a:stretch>
          </p:blipFill>
          <p:spPr>
            <a:xfrm>
              <a:off x="0" y="0"/>
              <a:ext cx="7492238" cy="5091747"/>
            </a:xfrm>
            <a:prstGeom prst="rect">
              <a:avLst/>
            </a:prstGeom>
            <a:ln w="12700" cap="flat">
              <a:noFill/>
              <a:miter lim="400000"/>
            </a:ln>
            <a:effectLst/>
          </p:spPr>
        </p:pic>
        <p:pic>
          <p:nvPicPr>
            <p:cNvPr id="5" name="image63.png"/>
            <p:cNvPicPr/>
            <p:nvPr/>
          </p:nvPicPr>
          <p:blipFill>
            <a:blip r:embed="rId3" cstate="print">
              <a:extLst/>
            </a:blip>
            <a:stretch>
              <a:fillRect/>
            </a:stretch>
          </p:blipFill>
          <p:spPr>
            <a:xfrm>
              <a:off x="1180799" y="4562297"/>
              <a:ext cx="569969" cy="925956"/>
            </a:xfrm>
            <a:prstGeom prst="rect">
              <a:avLst/>
            </a:prstGeom>
            <a:ln w="12700" cap="flat">
              <a:noFill/>
              <a:miter lim="400000"/>
            </a:ln>
            <a:effectLst/>
          </p:spPr>
        </p:pic>
        <p:pic>
          <p:nvPicPr>
            <p:cNvPr id="6" name="image63.png"/>
            <p:cNvPicPr/>
            <p:nvPr/>
          </p:nvPicPr>
          <p:blipFill>
            <a:blip r:embed="rId3" cstate="print">
              <a:extLst/>
            </a:blip>
            <a:stretch>
              <a:fillRect/>
            </a:stretch>
          </p:blipFill>
          <p:spPr>
            <a:xfrm>
              <a:off x="1791988" y="4606974"/>
              <a:ext cx="569969" cy="925956"/>
            </a:xfrm>
            <a:prstGeom prst="rect">
              <a:avLst/>
            </a:prstGeom>
            <a:ln w="12700" cap="flat">
              <a:noFill/>
              <a:miter lim="400000"/>
            </a:ln>
            <a:effectLst/>
          </p:spPr>
        </p:pic>
        <p:pic>
          <p:nvPicPr>
            <p:cNvPr id="7" name="image63.png"/>
            <p:cNvPicPr/>
            <p:nvPr/>
          </p:nvPicPr>
          <p:blipFill>
            <a:blip r:embed="rId4" cstate="print">
              <a:extLst/>
            </a:blip>
            <a:stretch>
              <a:fillRect/>
            </a:stretch>
          </p:blipFill>
          <p:spPr>
            <a:xfrm rot="5400000">
              <a:off x="6162517" y="4516666"/>
              <a:ext cx="569969" cy="925955"/>
            </a:xfrm>
            <a:prstGeom prst="rect">
              <a:avLst/>
            </a:prstGeom>
            <a:ln w="12700" cap="flat">
              <a:noFill/>
              <a:miter lim="400000"/>
            </a:ln>
            <a:effectLst/>
          </p:spPr>
        </p:pic>
        <p:pic>
          <p:nvPicPr>
            <p:cNvPr id="8" name="image64.png"/>
            <p:cNvPicPr/>
            <p:nvPr/>
          </p:nvPicPr>
          <p:blipFill>
            <a:blip r:embed="rId5" cstate="print">
              <a:extLst/>
            </a:blip>
            <a:stretch>
              <a:fillRect/>
            </a:stretch>
          </p:blipFill>
          <p:spPr>
            <a:xfrm rot="16200000">
              <a:off x="7335681" y="4530737"/>
              <a:ext cx="519192" cy="843465"/>
            </a:xfrm>
            <a:prstGeom prst="rect">
              <a:avLst/>
            </a:prstGeom>
            <a:ln w="12700" cap="flat">
              <a:noFill/>
              <a:miter lim="400000"/>
            </a:ln>
            <a:effectLst/>
          </p:spPr>
        </p:pic>
      </p:grpSp>
      <p:sp>
        <p:nvSpPr>
          <p:cNvPr id="10" name="TextBox 12"/>
          <p:cNvSpPr txBox="1">
            <a:spLocks noChangeArrowheads="1"/>
          </p:cNvSpPr>
          <p:nvPr/>
        </p:nvSpPr>
        <p:spPr bwMode="auto">
          <a:xfrm>
            <a:off x="1218590" y="4648200"/>
            <a:ext cx="2972513" cy="1200321"/>
          </a:xfrm>
          <a:prstGeom prst="rect">
            <a:avLst/>
          </a:prstGeom>
          <a:ln>
            <a:noFill/>
            <a:headEnd/>
            <a:tailEnd/>
          </a:ln>
        </p:spPr>
        <p:style>
          <a:lnRef idx="0">
            <a:schemeClr val="accent1"/>
          </a:lnRef>
          <a:fillRef idx="3">
            <a:schemeClr val="accent1"/>
          </a:fillRef>
          <a:effectRef idx="3">
            <a:schemeClr val="accent1"/>
          </a:effectRef>
          <a:fontRef idx="minor">
            <a:schemeClr val="lt1"/>
          </a:fontRef>
        </p:style>
        <p:txBody>
          <a:bodyPr wrap="square" lIns="91432" tIns="45716" rIns="91432" bIns="45716">
            <a:spAutoFit/>
          </a:bodyPr>
          <a:lstStyle>
            <a:lvl1pPr marL="342900" indent="-342900" algn="l" rtl="0" eaLnBrk="0" fontAlgn="base" hangingPunct="0">
              <a:spcBef>
                <a:spcPct val="20000"/>
              </a:spcBef>
              <a:spcAft>
                <a:spcPct val="0"/>
              </a:spcAft>
              <a:buFont typeface="Arial" charset="0"/>
              <a:buChar char="•"/>
              <a:defRPr sz="2400" b="1" kern="1200">
                <a:solidFill>
                  <a:schemeClr val="lt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200" kern="1200">
                <a:solidFill>
                  <a:schemeClr val="lt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lt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spcBef>
                <a:spcPts val="600"/>
              </a:spcBef>
              <a:spcAft>
                <a:spcPts val="1200"/>
              </a:spcAft>
              <a:buNone/>
            </a:pPr>
            <a:r>
              <a:rPr lang="en-US" sz="1800" dirty="0"/>
              <a:t>Deformed geometry of U+U allows discrimination between models of initial state fluctuations.</a:t>
            </a:r>
          </a:p>
        </p:txBody>
      </p:sp>
      <p:pic>
        <p:nvPicPr>
          <p:cNvPr id="11"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796467" y="1213189"/>
            <a:ext cx="4158234" cy="40351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TextBox 12"/>
          <p:cNvSpPr txBox="1">
            <a:spLocks noChangeArrowheads="1"/>
          </p:cNvSpPr>
          <p:nvPr/>
        </p:nvSpPr>
        <p:spPr bwMode="auto">
          <a:xfrm>
            <a:off x="5181600" y="5172678"/>
            <a:ext cx="2972513" cy="923322"/>
          </a:xfrm>
          <a:prstGeom prst="rect">
            <a:avLst/>
          </a:prstGeom>
          <a:ln>
            <a:noFill/>
            <a:headEnd/>
            <a:tailEnd/>
          </a:ln>
        </p:spPr>
        <p:style>
          <a:lnRef idx="0">
            <a:schemeClr val="accent1"/>
          </a:lnRef>
          <a:fillRef idx="3">
            <a:schemeClr val="accent1"/>
          </a:fillRef>
          <a:effectRef idx="3">
            <a:schemeClr val="accent1"/>
          </a:effectRef>
          <a:fontRef idx="minor">
            <a:schemeClr val="lt1"/>
          </a:fontRef>
        </p:style>
        <p:txBody>
          <a:bodyPr wrap="square" lIns="91432" tIns="45716" rIns="91432" bIns="45716">
            <a:spAutoFit/>
          </a:bodyPr>
          <a:lstStyle>
            <a:lvl1pPr marL="342900" indent="-342900" algn="l" rtl="0" eaLnBrk="0" fontAlgn="base" hangingPunct="0">
              <a:spcBef>
                <a:spcPct val="20000"/>
              </a:spcBef>
              <a:spcAft>
                <a:spcPct val="0"/>
              </a:spcAft>
              <a:buFont typeface="Arial" charset="0"/>
              <a:buChar char="•"/>
              <a:defRPr sz="2400" b="1" kern="1200">
                <a:solidFill>
                  <a:schemeClr val="lt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200" kern="1200">
                <a:solidFill>
                  <a:schemeClr val="lt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lt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spcBef>
                <a:spcPts val="600"/>
              </a:spcBef>
              <a:spcAft>
                <a:spcPts val="1200"/>
              </a:spcAft>
              <a:buNone/>
            </a:pPr>
            <a:r>
              <a:rPr lang="en-US" sz="1800" dirty="0" smtClean="0"/>
              <a:t>Investigations of nonlinear feeding of higher moments of flow from lower.</a:t>
            </a:r>
            <a:endParaRPr lang="en-US" sz="1800" dirty="0"/>
          </a:p>
        </p:txBody>
      </p:sp>
      <p:sp>
        <p:nvSpPr>
          <p:cNvPr id="13" name="Slide Number Placeholder 3"/>
          <p:cNvSpPr>
            <a:spLocks noGrp="1"/>
          </p:cNvSpPr>
          <p:nvPr>
            <p:ph type="sldNum" sz="quarter" idx="4294967295"/>
          </p:nvPr>
        </p:nvSpPr>
        <p:spPr>
          <a:xfrm>
            <a:off x="8497496" y="6324600"/>
            <a:ext cx="457649" cy="365125"/>
          </a:xfrm>
          <a:prstGeom prst="rect">
            <a:avLst/>
          </a:prstGeom>
        </p:spPr>
        <p:txBody>
          <a:bodyPr/>
          <a:lstStyle/>
          <a:p>
            <a:pPr algn="r"/>
            <a:fld id="{8F7F0FD8-C4D8-4FC8-ACE5-C8022F3C3BAB}" type="slidenum">
              <a:rPr lang="en-US" sz="1200">
                <a:solidFill>
                  <a:srgbClr val="106636"/>
                </a:solidFill>
                <a:latin typeface="Arial" pitchFamily="34" charset="0"/>
                <a:cs typeface="Arial" pitchFamily="34" charset="0"/>
              </a:rPr>
              <a:pPr algn="r"/>
              <a:t>21</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xmlns="" val="120850609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b="1" dirty="0" smtClean="0"/>
              <a:t>Jets at LHC and RHIC</a:t>
            </a:r>
            <a:endParaRPr lang="en-US" b="1" dirty="0"/>
          </a:p>
        </p:txBody>
      </p:sp>
      <p:sp>
        <p:nvSpPr>
          <p:cNvPr id="4" name="Slide Number Placeholder 3"/>
          <p:cNvSpPr>
            <a:spLocks noGrp="1"/>
          </p:cNvSpPr>
          <p:nvPr>
            <p:ph type="sldNum" sz="quarter" idx="12"/>
          </p:nvPr>
        </p:nvSpPr>
        <p:spPr/>
        <p:txBody>
          <a:bodyPr/>
          <a:lstStyle/>
          <a:p>
            <a:fld id="{0E35970C-66DA-42B4-8591-6E363A3B576E}" type="slidenum">
              <a:rPr lang="en-US" smtClean="0"/>
              <a:pPr/>
              <a:t>22</a:t>
            </a:fld>
            <a:endParaRPr lang="en-US"/>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25340" y="1253490"/>
            <a:ext cx="4061460" cy="36995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9" descr="Screen Shot 2014-01-08 at 12.31.49 PM.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559" y="1295400"/>
            <a:ext cx="3979069" cy="3707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2"/>
          <p:cNvSpPr txBox="1">
            <a:spLocks noChangeArrowheads="1"/>
          </p:cNvSpPr>
          <p:nvPr/>
        </p:nvSpPr>
        <p:spPr bwMode="auto">
          <a:xfrm>
            <a:off x="1295400" y="5297277"/>
            <a:ext cx="6659420" cy="646323"/>
          </a:xfrm>
          <a:prstGeom prst="rect">
            <a:avLst/>
          </a:prstGeom>
          <a:ln>
            <a:noFill/>
            <a:headEnd/>
            <a:tailEnd/>
          </a:ln>
        </p:spPr>
        <p:style>
          <a:lnRef idx="0">
            <a:schemeClr val="accent1"/>
          </a:lnRef>
          <a:fillRef idx="3">
            <a:schemeClr val="accent1"/>
          </a:fillRef>
          <a:effectRef idx="3">
            <a:schemeClr val="accent1"/>
          </a:effectRef>
          <a:fontRef idx="minor">
            <a:schemeClr val="lt1"/>
          </a:fontRef>
        </p:style>
        <p:txBody>
          <a:bodyPr wrap="square" lIns="91432" tIns="45716" rIns="91432" bIns="45716">
            <a:spAutoFit/>
          </a:bodyPr>
          <a:lstStyle>
            <a:lvl1pPr marL="342900" indent="-342900" algn="l" rtl="0" eaLnBrk="0" fontAlgn="base" hangingPunct="0">
              <a:spcBef>
                <a:spcPct val="20000"/>
              </a:spcBef>
              <a:spcAft>
                <a:spcPct val="0"/>
              </a:spcAft>
              <a:buFont typeface="Arial" charset="0"/>
              <a:buChar char="•"/>
              <a:defRPr sz="2400" b="1" kern="1200">
                <a:solidFill>
                  <a:schemeClr val="lt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200" kern="1200">
                <a:solidFill>
                  <a:schemeClr val="lt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lt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spcBef>
                <a:spcPts val="600"/>
              </a:spcBef>
              <a:spcAft>
                <a:spcPts val="1200"/>
              </a:spcAft>
              <a:buFont typeface="Arial" charset="0"/>
              <a:buNone/>
            </a:pPr>
            <a:r>
              <a:rPr lang="en-US" sz="1800" dirty="0" smtClean="0"/>
              <a:t>Reconstructed jets with STAR at RHIC allow for comparison with ALICE jet data which  has been pushed to lower jet </a:t>
            </a:r>
            <a:r>
              <a:rPr lang="en-US" sz="1800" dirty="0" err="1" smtClean="0"/>
              <a:t>p</a:t>
            </a:r>
            <a:r>
              <a:rPr lang="en-US" sz="1800" baseline="-25000" dirty="0" err="1" smtClean="0"/>
              <a:t>T</a:t>
            </a:r>
            <a:r>
              <a:rPr lang="en-US" sz="1800" dirty="0" err="1" smtClean="0"/>
              <a:t>.</a:t>
            </a:r>
            <a:endParaRPr lang="en-US" sz="1800" dirty="0">
              <a:solidFill>
                <a:prstClr val="white"/>
              </a:solidFill>
              <a:cs typeface="Arial" pitchFamily="34" charset="0"/>
            </a:endParaRPr>
          </a:p>
        </p:txBody>
      </p:sp>
    </p:spTree>
    <p:extLst>
      <p:ext uri="{BB962C8B-B14F-4D97-AF65-F5344CB8AC3E}">
        <p14:creationId xmlns:p14="http://schemas.microsoft.com/office/powerpoint/2010/main" xmlns="" val="454011958"/>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p:cNvSpPr>
          <p:nvPr>
            <p:ph type="title"/>
          </p:nvPr>
        </p:nvSpPr>
        <p:spPr>
          <a:prstGeom prst="rect">
            <a:avLst/>
          </a:prstGeom>
        </p:spPr>
        <p:txBody>
          <a:bodyPr/>
          <a:lstStyle>
            <a:lvl1pPr>
              <a:defRPr>
                <a:solidFill>
                  <a:srgbClr val="AD2000"/>
                </a:solidFill>
              </a:defRPr>
            </a:lvl1pPr>
          </a:lstStyle>
          <a:p>
            <a:pPr lvl="0">
              <a:defRPr sz="1800" b="0" spc="0">
                <a:solidFill>
                  <a:srgbClr val="000000"/>
                </a:solidFill>
              </a:defRPr>
            </a:pPr>
            <a:r>
              <a:rPr sz="3000" b="1" spc="29" dirty="0">
                <a:solidFill>
                  <a:srgbClr val="106636"/>
                </a:solidFill>
              </a:rPr>
              <a:t>Dark photon limit </a:t>
            </a:r>
            <a:r>
              <a:rPr sz="3000" b="1" spc="29" dirty="0" smtClean="0">
                <a:solidFill>
                  <a:srgbClr val="106636"/>
                </a:solidFill>
              </a:rPr>
              <a:t>(</a:t>
            </a:r>
            <a:r>
              <a:rPr lang="en-US" sz="3000" b="1" spc="29" dirty="0" smtClean="0">
                <a:solidFill>
                  <a:srgbClr val="106636"/>
                </a:solidFill>
              </a:rPr>
              <a:t>PHENIX</a:t>
            </a:r>
            <a:r>
              <a:rPr sz="3000" b="1" spc="29" dirty="0" smtClean="0">
                <a:solidFill>
                  <a:srgbClr val="106636"/>
                </a:solidFill>
              </a:rPr>
              <a:t>)</a:t>
            </a:r>
            <a:endParaRPr sz="3000" b="1" spc="29" dirty="0">
              <a:solidFill>
                <a:srgbClr val="106636"/>
              </a:solidFill>
            </a:endParaRPr>
          </a:p>
        </p:txBody>
      </p:sp>
      <p:sp>
        <p:nvSpPr>
          <p:cNvPr id="114" name="Shape 114"/>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pPr lvl="0">
              <a:defRPr sz="1800"/>
            </a:pPr>
            <a:fld id="{86CB4B4D-7CA3-9044-876B-883B54F8677D}" type="slidenum">
              <a:rPr sz="1400"/>
              <a:pPr lvl="0">
                <a:defRPr sz="1800"/>
              </a:pPr>
              <a:t>23</a:t>
            </a:fld>
            <a:endParaRPr sz="1400"/>
          </a:p>
        </p:txBody>
      </p:sp>
      <p:pic>
        <p:nvPicPr>
          <p:cNvPr id="115" name="pasted-image.pdf"/>
          <p:cNvPicPr/>
          <p:nvPr/>
        </p:nvPicPr>
        <p:blipFill>
          <a:blip r:embed="rId2" cstate="print">
            <a:extLst/>
          </a:blip>
          <a:stretch>
            <a:fillRect/>
          </a:stretch>
        </p:blipFill>
        <p:spPr>
          <a:xfrm>
            <a:off x="918009" y="1143000"/>
            <a:ext cx="7307982" cy="2764665"/>
          </a:xfrm>
          <a:prstGeom prst="rect">
            <a:avLst/>
          </a:prstGeom>
          <a:ln w="3175">
            <a:miter lim="400000"/>
          </a:ln>
        </p:spPr>
      </p:pic>
      <p:sp>
        <p:nvSpPr>
          <p:cNvPr id="116" name="Shape 116"/>
          <p:cNvSpPr/>
          <p:nvPr/>
        </p:nvSpPr>
        <p:spPr>
          <a:xfrm>
            <a:off x="350497" y="3962400"/>
            <a:ext cx="4175487" cy="2041903"/>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nchor="ctr">
            <a:spAutoFit/>
          </a:bodyPr>
          <a:lstStyle/>
          <a:p>
            <a:pPr lvl="0" defTabSz="584200">
              <a:defRPr sz="1800"/>
            </a:pPr>
            <a:r>
              <a:rPr sz="1600" dirty="0">
                <a:latin typeface="Avenir Light"/>
                <a:ea typeface="Avenir Light"/>
                <a:cs typeface="Avenir Light"/>
                <a:sym typeface="Avenir Light"/>
              </a:rPr>
              <a:t>Several existing experimental anomalies </a:t>
            </a:r>
            <a:r>
              <a:rPr sz="1600" dirty="0" smtClean="0">
                <a:latin typeface="Avenir Light"/>
                <a:ea typeface="Avenir Light"/>
                <a:cs typeface="Avenir Light"/>
                <a:sym typeface="Avenir Light"/>
              </a:rPr>
              <a:t>(</a:t>
            </a:r>
            <a:r>
              <a:rPr lang="en-US" sz="1600" dirty="0" smtClean="0">
                <a:latin typeface="Avenir Light"/>
                <a:ea typeface="Avenir Light"/>
                <a:cs typeface="Avenir Light"/>
                <a:sym typeface="Avenir Light"/>
              </a:rPr>
              <a:t>muon </a:t>
            </a:r>
            <a:r>
              <a:rPr sz="1600" dirty="0" smtClean="0">
                <a:latin typeface="Avenir Light"/>
                <a:ea typeface="Avenir Light"/>
                <a:cs typeface="Avenir Light"/>
                <a:sym typeface="Avenir Light"/>
              </a:rPr>
              <a:t>g</a:t>
            </a:r>
            <a:r>
              <a:rPr sz="1600" dirty="0">
                <a:latin typeface="Avenir Light"/>
                <a:ea typeface="Avenir Light"/>
                <a:cs typeface="Avenir Light"/>
                <a:sym typeface="Avenir Light"/>
              </a:rPr>
              <a:t>-2, lamb shift in muonic hydrogen, positron excess in cosmic rays) all </a:t>
            </a:r>
            <a:r>
              <a:rPr lang="en-US" sz="1600" dirty="0" smtClean="0">
                <a:latin typeface="Avenir Light"/>
                <a:ea typeface="Avenir Light"/>
                <a:cs typeface="Avenir Light"/>
                <a:sym typeface="Avenir Light"/>
              </a:rPr>
              <a:t>can be </a:t>
            </a:r>
            <a:r>
              <a:rPr sz="1600" dirty="0" smtClean="0">
                <a:latin typeface="Avenir Light"/>
                <a:ea typeface="Avenir Light"/>
                <a:cs typeface="Avenir Light"/>
                <a:sym typeface="Avenir Light"/>
              </a:rPr>
              <a:t>potentially </a:t>
            </a:r>
            <a:r>
              <a:rPr sz="1600" dirty="0">
                <a:latin typeface="Avenir Light"/>
                <a:ea typeface="Avenir Light"/>
                <a:cs typeface="Avenir Light"/>
                <a:sym typeface="Avenir Light"/>
              </a:rPr>
              <a:t>explained </a:t>
            </a:r>
            <a:r>
              <a:rPr sz="1600" dirty="0" smtClean="0">
                <a:latin typeface="Avenir Light"/>
                <a:ea typeface="Avenir Light"/>
                <a:cs typeface="Avenir Light"/>
                <a:sym typeface="Avenir Light"/>
              </a:rPr>
              <a:t>by</a:t>
            </a:r>
            <a:r>
              <a:rPr lang="en-US" sz="1600" dirty="0" smtClean="0">
                <a:latin typeface="Avenir Light"/>
                <a:ea typeface="Avenir Light"/>
                <a:cs typeface="Avenir Light"/>
                <a:sym typeface="Avenir Light"/>
              </a:rPr>
              <a:t> a</a:t>
            </a:r>
            <a:r>
              <a:rPr sz="1600" dirty="0" smtClean="0">
                <a:latin typeface="Avenir Light"/>
                <a:ea typeface="Avenir Light"/>
                <a:cs typeface="Avenir Light"/>
                <a:sym typeface="Avenir Light"/>
              </a:rPr>
              <a:t> </a:t>
            </a:r>
            <a:r>
              <a:rPr sz="1600" dirty="0">
                <a:latin typeface="Avenir Light"/>
                <a:ea typeface="Avenir Light"/>
                <a:cs typeface="Avenir Light"/>
                <a:sym typeface="Avenir Light"/>
              </a:rPr>
              <a:t>“dark photon</a:t>
            </a:r>
            <a:r>
              <a:rPr sz="1600" dirty="0" smtClean="0">
                <a:latin typeface="Avenir Light"/>
                <a:ea typeface="Avenir Light"/>
                <a:cs typeface="Avenir Light"/>
                <a:sym typeface="Avenir Light"/>
              </a:rPr>
              <a:t>”</a:t>
            </a:r>
            <a:r>
              <a:rPr lang="en-US" sz="1600" dirty="0">
                <a:latin typeface="Avenir Light"/>
                <a:ea typeface="Avenir Light"/>
                <a:cs typeface="Avenir Light"/>
                <a:sym typeface="Avenir Light"/>
              </a:rPr>
              <a:t> </a:t>
            </a:r>
            <a:r>
              <a:rPr lang="en-US" sz="1600" dirty="0" smtClean="0">
                <a:latin typeface="Avenir Light"/>
                <a:ea typeface="Avenir Light"/>
                <a:cs typeface="Avenir Light"/>
                <a:sym typeface="Avenir Light"/>
              </a:rPr>
              <a:t>weakly </a:t>
            </a:r>
            <a:r>
              <a:rPr sz="1600" dirty="0" smtClean="0">
                <a:latin typeface="Avenir Light"/>
                <a:ea typeface="Avenir Light"/>
                <a:cs typeface="Avenir Light"/>
                <a:sym typeface="Avenir Light"/>
              </a:rPr>
              <a:t>mixing </a:t>
            </a:r>
            <a:r>
              <a:rPr sz="1600" dirty="0">
                <a:latin typeface="Avenir Light"/>
                <a:ea typeface="Avenir Light"/>
                <a:cs typeface="Avenir Light"/>
                <a:sym typeface="Avenir Light"/>
              </a:rPr>
              <a:t>with real photons</a:t>
            </a:r>
          </a:p>
          <a:p>
            <a:pPr lvl="0" defTabSz="584200">
              <a:defRPr sz="1800"/>
            </a:pPr>
            <a:endParaRPr sz="1600" dirty="0">
              <a:latin typeface="Avenir Light"/>
              <a:ea typeface="Avenir Light"/>
              <a:cs typeface="Avenir Light"/>
              <a:sym typeface="Avenir Light"/>
            </a:endParaRPr>
          </a:p>
          <a:p>
            <a:pPr lvl="0" defTabSz="584200">
              <a:defRPr sz="1800"/>
            </a:pPr>
            <a:r>
              <a:rPr sz="1600" dirty="0">
                <a:latin typeface="Avenir Light"/>
                <a:ea typeface="Avenir Light"/>
                <a:cs typeface="Avenir Light"/>
                <a:sym typeface="Avenir Light"/>
              </a:rPr>
              <a:t>Search performed in Dalitz decays of neutral mesons in p+p and d+Au.</a:t>
            </a:r>
          </a:p>
        </p:txBody>
      </p:sp>
      <p:sp>
        <p:nvSpPr>
          <p:cNvPr id="117" name="Shape 117"/>
          <p:cNvSpPr/>
          <p:nvPr/>
        </p:nvSpPr>
        <p:spPr>
          <a:xfrm>
            <a:off x="4800600" y="3962400"/>
            <a:ext cx="3581399" cy="2206051"/>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p>
            <a:pPr lvl="0" defTabSz="584200">
              <a:defRPr sz="1800"/>
            </a:pPr>
            <a:r>
              <a:rPr lang="en-US" sz="1600" dirty="0" smtClean="0">
                <a:latin typeface="Avenir Light"/>
                <a:ea typeface="Avenir Light"/>
                <a:cs typeface="Avenir Light"/>
                <a:sym typeface="Avenir Light"/>
              </a:rPr>
              <a:t>The </a:t>
            </a:r>
            <a:r>
              <a:rPr lang="en-US" sz="1600" dirty="0">
                <a:latin typeface="Avenir Light"/>
                <a:ea typeface="Avenir Light"/>
                <a:cs typeface="Avenir Light"/>
                <a:sym typeface="Avenir Light"/>
              </a:rPr>
              <a:t>o</a:t>
            </a:r>
            <a:r>
              <a:rPr sz="1600" dirty="0" smtClean="0">
                <a:latin typeface="Avenir Light"/>
                <a:ea typeface="Avenir Light"/>
                <a:cs typeface="Avenir Light"/>
                <a:sym typeface="Avenir Light"/>
              </a:rPr>
              <a:t>bserved </a:t>
            </a:r>
            <a:r>
              <a:rPr sz="1600" dirty="0">
                <a:latin typeface="Avenir Light"/>
                <a:ea typeface="Avenir Light"/>
                <a:cs typeface="Avenir Light"/>
                <a:sym typeface="Avenir Light"/>
              </a:rPr>
              <a:t>yield </a:t>
            </a:r>
            <a:r>
              <a:rPr lang="en-US" sz="1600" dirty="0" smtClean="0">
                <a:latin typeface="Avenir Light"/>
                <a:ea typeface="Avenir Light"/>
                <a:cs typeface="Avenir Light"/>
                <a:sym typeface="Avenir Light"/>
              </a:rPr>
              <a:t>is </a:t>
            </a:r>
            <a:r>
              <a:rPr sz="1600" dirty="0" smtClean="0">
                <a:latin typeface="Avenir Light"/>
                <a:ea typeface="Avenir Light"/>
                <a:cs typeface="Avenir Light"/>
                <a:sym typeface="Avenir Light"/>
              </a:rPr>
              <a:t>consistent </a:t>
            </a:r>
            <a:r>
              <a:rPr sz="1600" dirty="0">
                <a:latin typeface="Avenir Light"/>
                <a:ea typeface="Avenir Light"/>
                <a:cs typeface="Avenir Light"/>
                <a:sym typeface="Avenir Light"/>
              </a:rPr>
              <a:t>with </a:t>
            </a:r>
            <a:r>
              <a:rPr sz="1600" dirty="0" smtClean="0">
                <a:latin typeface="Avenir Light"/>
                <a:ea typeface="Avenir Light"/>
                <a:cs typeface="Avenir Light"/>
                <a:sym typeface="Avenir Light"/>
              </a:rPr>
              <a:t>background </a:t>
            </a:r>
            <a:r>
              <a:rPr sz="1600" dirty="0">
                <a:latin typeface="Avenir Light"/>
                <a:ea typeface="Avenir Light"/>
                <a:cs typeface="Avenir Light"/>
                <a:sym typeface="Avenir Light"/>
              </a:rPr>
              <a:t>fluctuations at 2σ level,  </a:t>
            </a:r>
            <a:r>
              <a:rPr lang="en-US" sz="1600" dirty="0" smtClean="0">
                <a:latin typeface="Avenir Light"/>
                <a:ea typeface="Avenir Light"/>
                <a:cs typeface="Avenir Light"/>
                <a:sym typeface="Avenir Light"/>
              </a:rPr>
              <a:t>and can be</a:t>
            </a:r>
            <a:r>
              <a:rPr sz="1600" dirty="0" smtClean="0">
                <a:latin typeface="Avenir Light"/>
                <a:ea typeface="Avenir Light"/>
                <a:cs typeface="Avenir Light"/>
                <a:sym typeface="Avenir Light"/>
              </a:rPr>
              <a:t> </a:t>
            </a:r>
            <a:r>
              <a:rPr sz="1600" dirty="0">
                <a:latin typeface="Avenir Light"/>
                <a:ea typeface="Avenir Light"/>
                <a:cs typeface="Avenir Light"/>
                <a:sym typeface="Avenir Light"/>
              </a:rPr>
              <a:t>translated into upper limit on </a:t>
            </a:r>
            <a:r>
              <a:rPr lang="en-US" sz="1600" dirty="0" smtClean="0">
                <a:latin typeface="Avenir Light"/>
                <a:ea typeface="Avenir Light"/>
                <a:cs typeface="Avenir Light"/>
                <a:sym typeface="Avenir Light"/>
              </a:rPr>
              <a:t>the </a:t>
            </a:r>
            <a:r>
              <a:rPr sz="1600" dirty="0" smtClean="0">
                <a:latin typeface="Avenir Light"/>
                <a:ea typeface="Avenir Light"/>
                <a:cs typeface="Avenir Light"/>
                <a:sym typeface="Avenir Light"/>
              </a:rPr>
              <a:t>coupling </a:t>
            </a:r>
            <a:r>
              <a:rPr sz="1600" dirty="0">
                <a:latin typeface="Avenir Light"/>
                <a:ea typeface="Avenir Light"/>
                <a:cs typeface="Avenir Light"/>
                <a:sym typeface="Avenir Light"/>
              </a:rPr>
              <a:t>strength </a:t>
            </a:r>
            <a:r>
              <a:rPr sz="1600" dirty="0" smtClean="0">
                <a:latin typeface="Avenir Light"/>
                <a:ea typeface="Avenir Light"/>
                <a:cs typeface="Avenir Light"/>
                <a:sym typeface="Avenir Light"/>
              </a:rPr>
              <a:t>ϵ</a:t>
            </a:r>
            <a:r>
              <a:rPr sz="1600" baseline="31999" dirty="0" smtClean="0">
                <a:latin typeface="Avenir Light"/>
                <a:ea typeface="Avenir Light"/>
                <a:cs typeface="Avenir Light"/>
                <a:sym typeface="Avenir Light"/>
              </a:rPr>
              <a:t>2</a:t>
            </a:r>
            <a:endParaRPr lang="en-US" sz="1600" baseline="31999" dirty="0" smtClean="0">
              <a:latin typeface="Avenir Light"/>
              <a:ea typeface="Avenir Light"/>
              <a:cs typeface="Avenir Light"/>
              <a:sym typeface="Avenir Light"/>
            </a:endParaRPr>
          </a:p>
          <a:p>
            <a:pPr lvl="0" defTabSz="584200">
              <a:defRPr sz="1800"/>
            </a:pPr>
            <a:endParaRPr lang="en-US" sz="1600" baseline="31999" dirty="0">
              <a:latin typeface="Avenir Light"/>
              <a:ea typeface="Avenir Light"/>
              <a:cs typeface="Avenir Light"/>
              <a:sym typeface="Avenir Light"/>
            </a:endParaRPr>
          </a:p>
          <a:p>
            <a:pPr lvl="0" defTabSz="584200">
              <a:defRPr sz="1800"/>
            </a:pPr>
            <a:r>
              <a:rPr lang="en-US" sz="1600" dirty="0" smtClean="0">
                <a:latin typeface="Avenir Light"/>
                <a:ea typeface="Avenir Light"/>
                <a:cs typeface="Avenir Light"/>
                <a:sym typeface="Avenir Light"/>
              </a:rPr>
              <a:t>The PHENIX data rule out the dark photon explanation of the </a:t>
            </a:r>
            <a:r>
              <a:rPr lang="en-US" sz="1600" dirty="0" err="1" smtClean="0">
                <a:latin typeface="Avenir Light"/>
                <a:ea typeface="Avenir Light"/>
                <a:cs typeface="Avenir Light"/>
                <a:sym typeface="Avenir Light"/>
              </a:rPr>
              <a:t>muon</a:t>
            </a:r>
            <a:r>
              <a:rPr lang="en-US" sz="1600" dirty="0" smtClean="0">
                <a:latin typeface="Avenir Light"/>
                <a:ea typeface="Avenir Light"/>
                <a:cs typeface="Avenir Light"/>
                <a:sym typeface="Avenir Light"/>
              </a:rPr>
              <a:t> g-2 discrepancy over almost the entire relevant mass range.</a:t>
            </a:r>
            <a:endParaRPr sz="1600" dirty="0">
              <a:latin typeface="Avenir Light"/>
              <a:ea typeface="Avenir Light"/>
              <a:cs typeface="Avenir Light"/>
              <a:sym typeface="Avenir Light"/>
            </a:endParaRPr>
          </a:p>
        </p:txBody>
      </p:sp>
      <p:sp>
        <p:nvSpPr>
          <p:cNvPr id="118" name="Shape 118"/>
          <p:cNvSpPr/>
          <p:nvPr/>
        </p:nvSpPr>
        <p:spPr>
          <a:xfrm>
            <a:off x="5543796" y="1128252"/>
            <a:ext cx="1941031" cy="261939"/>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defTabSz="584200">
              <a:defRPr sz="1100">
                <a:latin typeface="Avenir Light"/>
                <a:ea typeface="Avenir Light"/>
                <a:cs typeface="Avenir Light"/>
                <a:sym typeface="Avenir Light"/>
              </a:defRPr>
            </a:lvl1pPr>
          </a:lstStyle>
          <a:p>
            <a:pPr lvl="0">
              <a:defRPr sz="1800"/>
            </a:pPr>
            <a:r>
              <a:rPr sz="1100"/>
              <a:t>http://arxiv.org/abs/1409.0851</a:t>
            </a:r>
          </a:p>
        </p:txBody>
      </p:sp>
    </p:spTree>
    <p:extLst>
      <p:ext uri="{BB962C8B-B14F-4D97-AF65-F5344CB8AC3E}">
        <p14:creationId xmlns:p14="http://schemas.microsoft.com/office/powerpoint/2010/main" xmlns="" val="3192424644"/>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RHIC the only collider with polarized beams</a:t>
            </a:r>
            <a:endParaRPr lang="en-US" b="1" dirty="0"/>
          </a:p>
        </p:txBody>
      </p:sp>
      <p:pic>
        <p:nvPicPr>
          <p:cNvPr id="3" name="Picture 14"/>
          <p:cNvPicPr>
            <a:picLocks noChangeAspect="1"/>
          </p:cNvPicPr>
          <p:nvPr/>
        </p:nvPicPr>
        <p:blipFill>
          <a:blip r:embed="rId3" cstate="print"/>
          <a:srcRect/>
          <a:stretch>
            <a:fillRect/>
          </a:stretch>
        </p:blipFill>
        <p:spPr bwMode="auto">
          <a:xfrm>
            <a:off x="609599" y="1198006"/>
            <a:ext cx="4286252" cy="3404839"/>
          </a:xfrm>
          <a:prstGeom prst="rect">
            <a:avLst/>
          </a:prstGeom>
          <a:noFill/>
          <a:ln w="9525">
            <a:noFill/>
            <a:miter lim="800000"/>
            <a:headEnd/>
            <a:tailEnd/>
          </a:ln>
        </p:spPr>
      </p:pic>
      <p:sp>
        <p:nvSpPr>
          <p:cNvPr id="4" name="TextBox 3"/>
          <p:cNvSpPr txBox="1"/>
          <p:nvPr/>
        </p:nvSpPr>
        <p:spPr>
          <a:xfrm>
            <a:off x="1209675" y="845582"/>
            <a:ext cx="2936638" cy="369332"/>
          </a:xfrm>
          <a:prstGeom prst="rect">
            <a:avLst/>
          </a:prstGeom>
          <a:noFill/>
        </p:spPr>
        <p:txBody>
          <a:bodyPr wrap="none" rtlCol="0">
            <a:spAutoFit/>
          </a:bodyPr>
          <a:lstStyle/>
          <a:p>
            <a:r>
              <a:rPr lang="en-US" dirty="0" smtClean="0"/>
              <a:t>A worldwide scientific quest: </a:t>
            </a:r>
            <a:endParaRPr lang="en-US" dirty="0"/>
          </a:p>
        </p:txBody>
      </p:sp>
      <p:pic>
        <p:nvPicPr>
          <p:cNvPr id="5" name="Content Placeholder 5"/>
          <p:cNvPicPr>
            <a:picLocks/>
          </p:cNvPicPr>
          <p:nvPr/>
        </p:nvPicPr>
        <p:blipFill>
          <a:blip r:embed="rId4" cstate="print"/>
          <a:srcRect l="-693" t="46770" r="693" b="-1501"/>
          <a:stretch>
            <a:fillRect/>
          </a:stretch>
        </p:blipFill>
        <p:spPr>
          <a:xfrm>
            <a:off x="5572125" y="1350170"/>
            <a:ext cx="3179763" cy="2202655"/>
          </a:xfrm>
          <a:prstGeom prst="rect">
            <a:avLst/>
          </a:prstGeom>
        </p:spPr>
      </p:pic>
      <p:sp>
        <p:nvSpPr>
          <p:cNvPr id="7" name="TextBox 6"/>
          <p:cNvSpPr txBox="1"/>
          <p:nvPr/>
        </p:nvSpPr>
        <p:spPr>
          <a:xfrm>
            <a:off x="6642018" y="845582"/>
            <a:ext cx="1263487" cy="369332"/>
          </a:xfrm>
          <a:prstGeom prst="rect">
            <a:avLst/>
          </a:prstGeom>
          <a:noFill/>
        </p:spPr>
        <p:txBody>
          <a:bodyPr wrap="none" rtlCol="0">
            <a:spAutoFit/>
          </a:bodyPr>
          <a:lstStyle/>
          <a:p>
            <a:r>
              <a:rPr lang="en-US" dirty="0" smtClean="0"/>
              <a:t>A</a:t>
            </a:r>
            <a:r>
              <a:rPr lang="en-US" baseline="-25000" dirty="0" smtClean="0"/>
              <a:t>LL </a:t>
            </a:r>
            <a:r>
              <a:rPr lang="en-US" dirty="0" smtClean="0">
                <a:sym typeface="Symbol"/>
              </a:rPr>
              <a:t> </a:t>
            </a:r>
            <a:r>
              <a:rPr lang="en-US" u="sng" dirty="0" smtClean="0">
                <a:sym typeface="Symbol"/>
              </a:rPr>
              <a:t>q</a:t>
            </a:r>
            <a:r>
              <a:rPr lang="en-US" dirty="0" smtClean="0">
                <a:sym typeface="Symbol"/>
              </a:rPr>
              <a:t> </a:t>
            </a:r>
            <a:r>
              <a:rPr lang="en-US" u="sng" dirty="0" smtClean="0">
                <a:sym typeface="Symbol"/>
              </a:rPr>
              <a:t>G</a:t>
            </a:r>
            <a:endParaRPr lang="en-US" u="sng" baseline="-25000" dirty="0"/>
          </a:p>
        </p:txBody>
      </p:sp>
      <p:sp>
        <p:nvSpPr>
          <p:cNvPr id="8" name="TextBox 7"/>
          <p:cNvSpPr txBox="1"/>
          <p:nvPr/>
        </p:nvSpPr>
        <p:spPr>
          <a:xfrm>
            <a:off x="7165975" y="1066563"/>
            <a:ext cx="663964" cy="369332"/>
          </a:xfrm>
          <a:prstGeom prst="rect">
            <a:avLst/>
          </a:prstGeom>
          <a:noFill/>
        </p:spPr>
        <p:txBody>
          <a:bodyPr wrap="none" rtlCol="0">
            <a:spAutoFit/>
          </a:bodyPr>
          <a:lstStyle/>
          <a:p>
            <a:r>
              <a:rPr lang="en-US" dirty="0" smtClean="0"/>
              <a:t> q   G</a:t>
            </a:r>
            <a:endParaRPr lang="en-US" dirty="0"/>
          </a:p>
        </p:txBody>
      </p:sp>
      <p:pic>
        <p:nvPicPr>
          <p:cNvPr id="16386"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9251" t="3205" r="5080" b="10500"/>
          <a:stretch/>
        </p:blipFill>
        <p:spPr bwMode="auto">
          <a:xfrm>
            <a:off x="6067425" y="3552825"/>
            <a:ext cx="2695575" cy="25644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p:cNvSpPr txBox="1"/>
          <p:nvPr/>
        </p:nvSpPr>
        <p:spPr>
          <a:xfrm>
            <a:off x="5210175" y="5836682"/>
            <a:ext cx="1031051" cy="369332"/>
          </a:xfrm>
          <a:prstGeom prst="rect">
            <a:avLst/>
          </a:prstGeom>
          <a:solidFill>
            <a:schemeClr val="bg1"/>
          </a:solidFill>
        </p:spPr>
        <p:txBody>
          <a:bodyPr wrap="none" rtlCol="0">
            <a:spAutoFit/>
          </a:bodyPr>
          <a:lstStyle/>
          <a:p>
            <a:r>
              <a:rPr lang="en-US" dirty="0" smtClean="0"/>
              <a:t>                </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xmlns="" val="913785835"/>
              </p:ext>
            </p:extLst>
          </p:nvPr>
        </p:nvGraphicFramePr>
        <p:xfrm>
          <a:off x="1446213" y="4724400"/>
          <a:ext cx="3049587" cy="669925"/>
        </p:xfrm>
        <a:graphic>
          <a:graphicData uri="http://schemas.openxmlformats.org/presentationml/2006/ole">
            <p:oleObj spid="_x0000_s4121" name="Equation" r:id="rId6" imgW="2577960" imgH="557640" progId="">
              <p:embed/>
            </p:oleObj>
          </a:graphicData>
        </a:graphic>
      </p:graphicFrame>
      <p:sp>
        <p:nvSpPr>
          <p:cNvPr id="13" name="TextBox 12"/>
          <p:cNvSpPr txBox="1">
            <a:spLocks noChangeArrowheads="1"/>
          </p:cNvSpPr>
          <p:nvPr/>
        </p:nvSpPr>
        <p:spPr bwMode="auto">
          <a:xfrm>
            <a:off x="76200" y="5486400"/>
            <a:ext cx="6202557" cy="646323"/>
          </a:xfrm>
          <a:prstGeom prst="rect">
            <a:avLst/>
          </a:prstGeom>
          <a:ln>
            <a:noFill/>
            <a:headEnd/>
            <a:tailEnd/>
          </a:ln>
        </p:spPr>
        <p:style>
          <a:lnRef idx="0">
            <a:schemeClr val="accent1"/>
          </a:lnRef>
          <a:fillRef idx="3">
            <a:schemeClr val="accent1"/>
          </a:fillRef>
          <a:effectRef idx="3">
            <a:schemeClr val="accent1"/>
          </a:effectRef>
          <a:fontRef idx="minor">
            <a:schemeClr val="lt1"/>
          </a:fontRef>
        </p:style>
        <p:txBody>
          <a:bodyPr wrap="square" lIns="91432" tIns="45716" rIns="91432" bIns="45716">
            <a:spAutoFit/>
          </a:bodyPr>
          <a:lstStyle>
            <a:lvl1pPr marL="342900" indent="-342900" algn="l" rtl="0" eaLnBrk="0" fontAlgn="base" hangingPunct="0">
              <a:spcBef>
                <a:spcPct val="20000"/>
              </a:spcBef>
              <a:spcAft>
                <a:spcPct val="0"/>
              </a:spcAft>
              <a:buFont typeface="Arial" charset="0"/>
              <a:buChar char="•"/>
              <a:defRPr sz="2400" b="1" kern="1200">
                <a:solidFill>
                  <a:schemeClr val="lt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200" kern="1200">
                <a:solidFill>
                  <a:schemeClr val="lt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lt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spcBef>
                <a:spcPts val="600"/>
              </a:spcBef>
              <a:spcAft>
                <a:spcPts val="1200"/>
              </a:spcAft>
              <a:buNone/>
            </a:pPr>
            <a:r>
              <a:rPr lang="en-US" sz="1800" dirty="0" smtClean="0"/>
              <a:t>First </a:t>
            </a:r>
            <a:r>
              <a:rPr lang="en-US" sz="1800" dirty="0"/>
              <a:t>significant non-zero </a:t>
            </a:r>
            <a:r>
              <a:rPr lang="en-US" sz="1800" dirty="0">
                <a:latin typeface="Symbol" panose="05050102010706020507" pitchFamily="18" charset="2"/>
              </a:rPr>
              <a:t>D</a:t>
            </a:r>
            <a:r>
              <a:rPr lang="en-US" sz="1800" dirty="0"/>
              <a:t>g(x) measured with jets at </a:t>
            </a:r>
            <a:r>
              <a:rPr lang="en-US" sz="1800" dirty="0" smtClean="0"/>
              <a:t>RHIC       Work </a:t>
            </a:r>
            <a:r>
              <a:rPr lang="en-US" sz="1800" dirty="0"/>
              <a:t>continues to extend to lower x at RHIC and motivates EIC</a:t>
            </a:r>
          </a:p>
        </p:txBody>
      </p:sp>
      <p:sp>
        <p:nvSpPr>
          <p:cNvPr id="12" name="Slide Number Placeholder 3"/>
          <p:cNvSpPr>
            <a:spLocks noGrp="1"/>
          </p:cNvSpPr>
          <p:nvPr>
            <p:ph type="sldNum" sz="quarter" idx="4294967295"/>
          </p:nvPr>
        </p:nvSpPr>
        <p:spPr>
          <a:xfrm>
            <a:off x="8497496" y="6324600"/>
            <a:ext cx="457649" cy="365125"/>
          </a:xfrm>
          <a:prstGeom prst="rect">
            <a:avLst/>
          </a:prstGeom>
        </p:spPr>
        <p:txBody>
          <a:bodyPr/>
          <a:lstStyle/>
          <a:p>
            <a:pPr algn="r"/>
            <a:fld id="{8F7F0FD8-C4D8-4FC8-ACE5-C8022F3C3BAB}" type="slidenum">
              <a:rPr lang="en-US" sz="1200">
                <a:solidFill>
                  <a:srgbClr val="106636"/>
                </a:solidFill>
                <a:latin typeface="Arial" pitchFamily="34" charset="0"/>
                <a:cs typeface="Arial" pitchFamily="34" charset="0"/>
              </a:rPr>
              <a:pPr algn="r"/>
              <a:t>24</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xmlns="" val="2416123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Some Recent and Ongoing Investments in Heavy Ions</a:t>
            </a:r>
            <a:endParaRPr lang="en-US" dirty="0"/>
          </a:p>
        </p:txBody>
      </p:sp>
      <p:sp>
        <p:nvSpPr>
          <p:cNvPr id="4" name="Slide Number Placeholder 3"/>
          <p:cNvSpPr>
            <a:spLocks noGrp="1"/>
          </p:cNvSpPr>
          <p:nvPr>
            <p:ph type="sldNum" sz="quarter" idx="10"/>
          </p:nvPr>
        </p:nvSpPr>
        <p:spPr/>
        <p:txBody>
          <a:bodyPr/>
          <a:lstStyle/>
          <a:p>
            <a:pPr>
              <a:defRPr/>
            </a:pPr>
            <a:fld id="{0E35970C-66DA-42B4-8591-6E363A3B576E}" type="slidenum">
              <a:rPr lang="en-US" smtClean="0"/>
              <a:pPr>
                <a:defRPr/>
              </a:pPr>
              <a:t>25</a:t>
            </a:fld>
            <a:endParaRPr lang="en-US"/>
          </a:p>
        </p:txBody>
      </p:sp>
      <p:sp>
        <p:nvSpPr>
          <p:cNvPr id="16" name="TextBox 15"/>
          <p:cNvSpPr txBox="1"/>
          <p:nvPr/>
        </p:nvSpPr>
        <p:spPr>
          <a:xfrm>
            <a:off x="914400" y="5908344"/>
            <a:ext cx="3180230" cy="400110"/>
          </a:xfrm>
          <a:prstGeom prst="rect">
            <a:avLst/>
          </a:prstGeom>
          <a:noFill/>
        </p:spPr>
        <p:txBody>
          <a:bodyPr wrap="none" rtlCol="0">
            <a:spAutoFit/>
          </a:bodyPr>
          <a:lstStyle/>
          <a:p>
            <a:r>
              <a:rPr lang="en-US" sz="2000" b="1" dirty="0" smtClean="0"/>
              <a:t>STAR HFT  Inner Pixel shown</a:t>
            </a:r>
            <a:endParaRPr lang="en-US" sz="2000" b="1" dirty="0"/>
          </a:p>
        </p:txBody>
      </p:sp>
      <p:sp>
        <p:nvSpPr>
          <p:cNvPr id="17" name="TextBox 16"/>
          <p:cNvSpPr txBox="1"/>
          <p:nvPr/>
        </p:nvSpPr>
        <p:spPr>
          <a:xfrm>
            <a:off x="384810" y="2556510"/>
            <a:ext cx="1371600" cy="707886"/>
          </a:xfrm>
          <a:prstGeom prst="rect">
            <a:avLst/>
          </a:prstGeom>
          <a:noFill/>
        </p:spPr>
        <p:txBody>
          <a:bodyPr wrap="square" rtlCol="0">
            <a:spAutoFit/>
          </a:bodyPr>
          <a:lstStyle/>
          <a:p>
            <a:pPr algn="ctr"/>
            <a:r>
              <a:rPr lang="en-US" sz="2000" b="1" dirty="0" smtClean="0"/>
              <a:t>PHENIX VTX &amp;FVTX</a:t>
            </a:r>
            <a:endParaRPr lang="en-US" sz="2000" b="1" dirty="0"/>
          </a:p>
        </p:txBody>
      </p:sp>
      <p:pic>
        <p:nvPicPr>
          <p:cNvPr id="1027" name="Picture 3"/>
          <p:cNvPicPr>
            <a:picLocks noChangeAspect="1" noChangeArrowheads="1"/>
          </p:cNvPicPr>
          <p:nvPr/>
        </p:nvPicPr>
        <p:blipFill>
          <a:blip r:embed="rId2" cstate="print"/>
          <a:srcRect l="10454" t="3596" r="19165" b="3596"/>
          <a:stretch>
            <a:fillRect/>
          </a:stretch>
        </p:blipFill>
        <p:spPr bwMode="auto">
          <a:xfrm rot="900000">
            <a:off x="2946959" y="1188439"/>
            <a:ext cx="2955030" cy="1888236"/>
          </a:xfrm>
          <a:prstGeom prst="rect">
            <a:avLst/>
          </a:prstGeom>
          <a:noFill/>
          <a:ln w="9525">
            <a:noFill/>
            <a:miter lim="800000"/>
            <a:headEnd/>
            <a:tailEnd/>
          </a:ln>
        </p:spPr>
      </p:pic>
      <p:sp>
        <p:nvSpPr>
          <p:cNvPr id="31" name="TextBox 30"/>
          <p:cNvSpPr txBox="1"/>
          <p:nvPr/>
        </p:nvSpPr>
        <p:spPr>
          <a:xfrm>
            <a:off x="5410200" y="838200"/>
            <a:ext cx="1371600" cy="1323439"/>
          </a:xfrm>
          <a:prstGeom prst="rect">
            <a:avLst/>
          </a:prstGeom>
          <a:noFill/>
        </p:spPr>
        <p:txBody>
          <a:bodyPr wrap="square" rtlCol="0">
            <a:spAutoFit/>
          </a:bodyPr>
          <a:lstStyle/>
          <a:p>
            <a:r>
              <a:rPr lang="en-US" sz="2000" b="1" dirty="0" smtClean="0"/>
              <a:t>ALICE </a:t>
            </a:r>
            <a:r>
              <a:rPr lang="en-US" sz="2000" b="1" dirty="0" err="1" smtClean="0"/>
              <a:t>Dcal</a:t>
            </a:r>
            <a:r>
              <a:rPr lang="en-US" sz="2000" b="1" dirty="0" smtClean="0"/>
              <a:t> installation recently complete</a:t>
            </a:r>
            <a:endParaRPr lang="en-US" sz="2000" b="1" dirty="0"/>
          </a:p>
        </p:txBody>
      </p:sp>
      <p:pic>
        <p:nvPicPr>
          <p:cNvPr id="1053" name="Picture 2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6800" y="3949065"/>
            <a:ext cx="3553778" cy="21469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 name="Picture 21"/>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289583" y="3299759"/>
            <a:ext cx="3993443" cy="2608585"/>
          </a:xfrm>
          <a:prstGeom prst="rect">
            <a:avLst/>
          </a:prstGeom>
        </p:spPr>
      </p:pic>
      <p:sp>
        <p:nvSpPr>
          <p:cNvPr id="24" name="TextBox 23"/>
          <p:cNvSpPr txBox="1"/>
          <p:nvPr/>
        </p:nvSpPr>
        <p:spPr>
          <a:xfrm>
            <a:off x="5638800" y="2971800"/>
            <a:ext cx="1600200" cy="1015663"/>
          </a:xfrm>
          <a:prstGeom prst="rect">
            <a:avLst/>
          </a:prstGeom>
          <a:noFill/>
        </p:spPr>
        <p:txBody>
          <a:bodyPr wrap="square" rtlCol="0">
            <a:spAutoFit/>
          </a:bodyPr>
          <a:lstStyle/>
          <a:p>
            <a:r>
              <a:rPr lang="en-US" sz="2000" b="1" dirty="0" smtClean="0"/>
              <a:t>Current R&amp;D on ALICE TPC upgrade.  </a:t>
            </a:r>
            <a:endParaRPr lang="en-US" sz="2000" b="1" dirty="0"/>
          </a:p>
        </p:txBody>
      </p:sp>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58000" y="1173956"/>
            <a:ext cx="1981200" cy="15692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srcRect/>
          <a:stretch>
            <a:fillRect/>
          </a:stretch>
        </p:blipFill>
        <p:spPr bwMode="auto">
          <a:xfrm>
            <a:off x="304800" y="838200"/>
            <a:ext cx="2528888" cy="1680210"/>
          </a:xfrm>
          <a:prstGeom prst="rect">
            <a:avLst/>
          </a:prstGeom>
          <a:noFill/>
          <a:ln w="9525">
            <a:noFill/>
            <a:miter lim="800000"/>
            <a:headEnd/>
            <a:tailEnd/>
          </a:ln>
        </p:spPr>
      </p:pic>
      <p:sp>
        <p:nvSpPr>
          <p:cNvPr id="27" name="TextBox 26"/>
          <p:cNvSpPr txBox="1"/>
          <p:nvPr/>
        </p:nvSpPr>
        <p:spPr>
          <a:xfrm>
            <a:off x="7571422" y="2743200"/>
            <a:ext cx="1191578" cy="707886"/>
          </a:xfrm>
          <a:prstGeom prst="rect">
            <a:avLst/>
          </a:prstGeom>
          <a:noFill/>
        </p:spPr>
        <p:txBody>
          <a:bodyPr wrap="square" rtlCol="0">
            <a:spAutoFit/>
          </a:bodyPr>
          <a:lstStyle/>
          <a:p>
            <a:r>
              <a:rPr lang="en-US" sz="2000" b="1" dirty="0" smtClean="0"/>
              <a:t>Upgrade CMS ZDC</a:t>
            </a:r>
            <a:endParaRPr lang="en-US" sz="2000" b="1" dirty="0"/>
          </a:p>
        </p:txBody>
      </p:sp>
    </p:spTree>
    <p:extLst>
      <p:ext uri="{BB962C8B-B14F-4D97-AF65-F5344CB8AC3E}">
        <p14:creationId xmlns:p14="http://schemas.microsoft.com/office/powerpoint/2010/main" xmlns="" val="346958937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0"/>
          </p:nvPr>
        </p:nvSpPr>
        <p:spPr>
          <a:noFill/>
        </p:spPr>
        <p:txBody>
          <a:bodyPr/>
          <a:lstStyle/>
          <a:p>
            <a:fld id="{E4A9B130-D51B-4F55-B08F-81C6F902F710}" type="slidenum">
              <a:rPr lang="en-US"/>
              <a:pPr/>
              <a:t>26</a:t>
            </a:fld>
            <a:endParaRPr lang="en-US" dirty="0"/>
          </a:p>
        </p:txBody>
      </p:sp>
      <p:sp>
        <p:nvSpPr>
          <p:cNvPr id="140310" name="Rectangle 22"/>
          <p:cNvSpPr>
            <a:spLocks noGrp="1" noChangeArrowheads="1"/>
          </p:cNvSpPr>
          <p:nvPr>
            <p:ph type="title"/>
          </p:nvPr>
        </p:nvSpPr>
        <p:spPr>
          <a:xfrm>
            <a:off x="0" y="0"/>
            <a:ext cx="9144000" cy="723900"/>
          </a:xfrm>
        </p:spPr>
        <p:txBody>
          <a:bodyPr/>
          <a:lstStyle/>
          <a:p>
            <a:pPr eaLnBrk="1" hangingPunct="1">
              <a:defRPr/>
            </a:pPr>
            <a:r>
              <a:rPr lang="en-US" b="1" i="0" dirty="0" smtClean="0">
                <a:effectLst/>
              </a:rPr>
              <a:t>NSAC Long Range Plan Process Underway</a:t>
            </a:r>
          </a:p>
        </p:txBody>
      </p:sp>
      <p:pic>
        <p:nvPicPr>
          <p:cNvPr id="31750" name="Picture 25" descr="LRP79_Cover"/>
          <p:cNvPicPr>
            <a:picLocks noChangeAspect="1" noChangeArrowheads="1"/>
          </p:cNvPicPr>
          <p:nvPr/>
        </p:nvPicPr>
        <p:blipFill>
          <a:blip r:embed="rId2" cstate="print"/>
          <a:srcRect/>
          <a:stretch>
            <a:fillRect/>
          </a:stretch>
        </p:blipFill>
        <p:spPr bwMode="auto">
          <a:xfrm>
            <a:off x="0" y="972670"/>
            <a:ext cx="1927225" cy="2514600"/>
          </a:xfrm>
          <a:prstGeom prst="rect">
            <a:avLst/>
          </a:prstGeom>
          <a:noFill/>
          <a:ln w="9525">
            <a:noFill/>
            <a:miter lim="800000"/>
            <a:headEnd/>
            <a:tailEnd/>
          </a:ln>
        </p:spPr>
      </p:pic>
      <p:pic>
        <p:nvPicPr>
          <p:cNvPr id="31751" name="Picture 26" descr="LRP83_Cover"/>
          <p:cNvPicPr>
            <a:picLocks noChangeAspect="1" noChangeArrowheads="1"/>
          </p:cNvPicPr>
          <p:nvPr/>
        </p:nvPicPr>
        <p:blipFill>
          <a:blip r:embed="rId3" cstate="print"/>
          <a:srcRect/>
          <a:stretch>
            <a:fillRect/>
          </a:stretch>
        </p:blipFill>
        <p:spPr bwMode="auto">
          <a:xfrm>
            <a:off x="1398495" y="1322294"/>
            <a:ext cx="1916113" cy="2514600"/>
          </a:xfrm>
          <a:prstGeom prst="rect">
            <a:avLst/>
          </a:prstGeom>
          <a:noFill/>
          <a:ln w="9525">
            <a:noFill/>
            <a:miter lim="800000"/>
            <a:headEnd/>
            <a:tailEnd/>
          </a:ln>
        </p:spPr>
      </p:pic>
      <p:pic>
        <p:nvPicPr>
          <p:cNvPr id="31752" name="Picture 27" descr="LRP89_Cover"/>
          <p:cNvPicPr>
            <a:picLocks noChangeAspect="1" noChangeArrowheads="1"/>
          </p:cNvPicPr>
          <p:nvPr/>
        </p:nvPicPr>
        <p:blipFill>
          <a:blip r:embed="rId4" cstate="print"/>
          <a:srcRect/>
          <a:stretch>
            <a:fillRect/>
          </a:stretch>
        </p:blipFill>
        <p:spPr bwMode="auto">
          <a:xfrm>
            <a:off x="2756647" y="1860177"/>
            <a:ext cx="1933575" cy="2514600"/>
          </a:xfrm>
          <a:prstGeom prst="rect">
            <a:avLst/>
          </a:prstGeom>
          <a:noFill/>
          <a:ln w="9525">
            <a:noFill/>
            <a:miter lim="800000"/>
            <a:headEnd/>
            <a:tailEnd/>
          </a:ln>
        </p:spPr>
      </p:pic>
      <p:pic>
        <p:nvPicPr>
          <p:cNvPr id="31753" name="Picture 28" descr="lrp2"/>
          <p:cNvPicPr>
            <a:picLocks noChangeAspect="1" noChangeArrowheads="1"/>
          </p:cNvPicPr>
          <p:nvPr/>
        </p:nvPicPr>
        <p:blipFill>
          <a:blip r:embed="rId5" cstate="print"/>
          <a:srcRect/>
          <a:stretch>
            <a:fillRect/>
          </a:stretch>
        </p:blipFill>
        <p:spPr bwMode="auto">
          <a:xfrm>
            <a:off x="4204447" y="2371165"/>
            <a:ext cx="1922463" cy="2547938"/>
          </a:xfrm>
          <a:prstGeom prst="rect">
            <a:avLst/>
          </a:prstGeom>
          <a:noFill/>
          <a:ln w="9525">
            <a:noFill/>
            <a:miter lim="800000"/>
            <a:headEnd/>
            <a:tailEnd/>
          </a:ln>
        </p:spPr>
      </p:pic>
      <p:sp>
        <p:nvSpPr>
          <p:cNvPr id="140317" name="Text Box 29"/>
          <p:cNvSpPr txBox="1">
            <a:spLocks noChangeArrowheads="1"/>
          </p:cNvSpPr>
          <p:nvPr/>
        </p:nvSpPr>
        <p:spPr bwMode="auto">
          <a:xfrm>
            <a:off x="642938" y="695792"/>
            <a:ext cx="469900" cy="265112"/>
          </a:xfrm>
          <a:prstGeom prst="rect">
            <a:avLst/>
          </a:prstGeom>
          <a:noFill/>
          <a:ln w="9525">
            <a:noFill/>
            <a:miter lim="800000"/>
            <a:headEnd/>
            <a:tailEnd/>
          </a:ln>
          <a:effectLst/>
        </p:spPr>
        <p:txBody>
          <a:bodyPr wrap="none" lIns="82058" tIns="41029" rIns="82058" bIns="41029">
            <a:spAutoFit/>
          </a:bodyPr>
          <a:lstStyle/>
          <a:p>
            <a:pPr defTabSz="820738">
              <a:defRPr/>
            </a:pPr>
            <a:r>
              <a:rPr lang="en-US" sz="1200" i="0" dirty="0">
                <a:effectLst>
                  <a:outerShdw blurRad="38100" dist="38100" dir="2700000" algn="tl">
                    <a:srgbClr val="C0C0C0"/>
                  </a:outerShdw>
                </a:effectLst>
                <a:latin typeface="Times New Roman" pitchFamily="18" charset="0"/>
              </a:rPr>
              <a:t>1979</a:t>
            </a:r>
          </a:p>
        </p:txBody>
      </p:sp>
      <p:sp>
        <p:nvSpPr>
          <p:cNvPr id="140318" name="Text Box 30"/>
          <p:cNvSpPr txBox="1">
            <a:spLocks noChangeArrowheads="1"/>
          </p:cNvSpPr>
          <p:nvPr/>
        </p:nvSpPr>
        <p:spPr bwMode="auto">
          <a:xfrm>
            <a:off x="2021728" y="1062878"/>
            <a:ext cx="469900" cy="265113"/>
          </a:xfrm>
          <a:prstGeom prst="rect">
            <a:avLst/>
          </a:prstGeom>
          <a:noFill/>
          <a:ln w="9525">
            <a:noFill/>
            <a:miter lim="800000"/>
            <a:headEnd/>
            <a:tailEnd/>
          </a:ln>
          <a:effectLst/>
        </p:spPr>
        <p:txBody>
          <a:bodyPr wrap="none" lIns="82058" tIns="41029" rIns="82058" bIns="41029">
            <a:spAutoFit/>
          </a:bodyPr>
          <a:lstStyle/>
          <a:p>
            <a:pPr defTabSz="820738">
              <a:defRPr/>
            </a:pPr>
            <a:r>
              <a:rPr lang="en-US" sz="1200" i="0" dirty="0">
                <a:effectLst>
                  <a:outerShdw blurRad="38100" dist="38100" dir="2700000" algn="tl">
                    <a:srgbClr val="C0C0C0"/>
                  </a:outerShdw>
                </a:effectLst>
                <a:latin typeface="Times New Roman" pitchFamily="18" charset="0"/>
              </a:rPr>
              <a:t>1983</a:t>
            </a:r>
          </a:p>
        </p:txBody>
      </p:sp>
      <p:sp>
        <p:nvSpPr>
          <p:cNvPr id="140319" name="Text Box 31"/>
          <p:cNvSpPr txBox="1">
            <a:spLocks noChangeArrowheads="1"/>
          </p:cNvSpPr>
          <p:nvPr/>
        </p:nvSpPr>
        <p:spPr bwMode="auto">
          <a:xfrm>
            <a:off x="3478306" y="1618129"/>
            <a:ext cx="469900" cy="265113"/>
          </a:xfrm>
          <a:prstGeom prst="rect">
            <a:avLst/>
          </a:prstGeom>
          <a:noFill/>
          <a:ln w="9525">
            <a:noFill/>
            <a:miter lim="800000"/>
            <a:headEnd/>
            <a:tailEnd/>
          </a:ln>
          <a:effectLst/>
        </p:spPr>
        <p:txBody>
          <a:bodyPr wrap="none" lIns="82058" tIns="41029" rIns="82058" bIns="41029">
            <a:spAutoFit/>
          </a:bodyPr>
          <a:lstStyle/>
          <a:p>
            <a:pPr defTabSz="820738">
              <a:defRPr/>
            </a:pPr>
            <a:r>
              <a:rPr lang="en-US" sz="1200" i="0" dirty="0">
                <a:effectLst>
                  <a:outerShdw blurRad="38100" dist="38100" dir="2700000" algn="tl">
                    <a:srgbClr val="C0C0C0"/>
                  </a:outerShdw>
                </a:effectLst>
                <a:latin typeface="Times New Roman" pitchFamily="18" charset="0"/>
              </a:rPr>
              <a:t>1989</a:t>
            </a:r>
          </a:p>
        </p:txBody>
      </p:sp>
      <p:sp>
        <p:nvSpPr>
          <p:cNvPr id="140320" name="Text Box 32"/>
          <p:cNvSpPr txBox="1">
            <a:spLocks noChangeArrowheads="1"/>
          </p:cNvSpPr>
          <p:nvPr/>
        </p:nvSpPr>
        <p:spPr bwMode="auto">
          <a:xfrm>
            <a:off x="4926106" y="2088776"/>
            <a:ext cx="469900" cy="265113"/>
          </a:xfrm>
          <a:prstGeom prst="rect">
            <a:avLst/>
          </a:prstGeom>
          <a:noFill/>
          <a:ln w="9525">
            <a:noFill/>
            <a:miter lim="800000"/>
            <a:headEnd/>
            <a:tailEnd/>
          </a:ln>
          <a:effectLst/>
        </p:spPr>
        <p:txBody>
          <a:bodyPr wrap="none" lIns="82058" tIns="41029" rIns="82058" bIns="41029">
            <a:spAutoFit/>
          </a:bodyPr>
          <a:lstStyle/>
          <a:p>
            <a:pPr defTabSz="820738">
              <a:defRPr/>
            </a:pPr>
            <a:r>
              <a:rPr lang="en-US" sz="1200" i="0" dirty="0">
                <a:effectLst>
                  <a:outerShdw blurRad="38100" dist="38100" dir="2700000" algn="tl">
                    <a:srgbClr val="C0C0C0"/>
                  </a:outerShdw>
                </a:effectLst>
                <a:latin typeface="Times New Roman" pitchFamily="18" charset="0"/>
              </a:rPr>
              <a:t>1996</a:t>
            </a:r>
          </a:p>
        </p:txBody>
      </p:sp>
      <p:sp>
        <p:nvSpPr>
          <p:cNvPr id="140321" name="Text Box 33"/>
          <p:cNvSpPr txBox="1">
            <a:spLocks noChangeArrowheads="1"/>
          </p:cNvSpPr>
          <p:nvPr/>
        </p:nvSpPr>
        <p:spPr bwMode="auto">
          <a:xfrm>
            <a:off x="6333565" y="2720788"/>
            <a:ext cx="469900" cy="265113"/>
          </a:xfrm>
          <a:prstGeom prst="rect">
            <a:avLst/>
          </a:prstGeom>
          <a:noFill/>
          <a:ln w="9525">
            <a:noFill/>
            <a:miter lim="800000"/>
            <a:headEnd/>
            <a:tailEnd/>
          </a:ln>
          <a:effectLst/>
        </p:spPr>
        <p:txBody>
          <a:bodyPr wrap="none" lIns="82058" tIns="41029" rIns="82058" bIns="41029">
            <a:spAutoFit/>
          </a:bodyPr>
          <a:lstStyle/>
          <a:p>
            <a:pPr defTabSz="820738">
              <a:defRPr/>
            </a:pPr>
            <a:r>
              <a:rPr lang="en-US" sz="1200" i="0" dirty="0">
                <a:effectLst>
                  <a:outerShdw blurRad="38100" dist="38100" dir="2700000" algn="tl">
                    <a:srgbClr val="C0C0C0"/>
                  </a:outerShdw>
                </a:effectLst>
                <a:latin typeface="Times New Roman" pitchFamily="18" charset="0"/>
              </a:rPr>
              <a:t>2002</a:t>
            </a:r>
          </a:p>
        </p:txBody>
      </p:sp>
      <p:sp>
        <p:nvSpPr>
          <p:cNvPr id="31759" name="Text Box 34"/>
          <p:cNvSpPr txBox="1">
            <a:spLocks noChangeArrowheads="1"/>
          </p:cNvSpPr>
          <p:nvPr/>
        </p:nvSpPr>
        <p:spPr bwMode="auto">
          <a:xfrm>
            <a:off x="4648200" y="828348"/>
            <a:ext cx="4446158" cy="1313966"/>
          </a:xfrm>
          <a:prstGeom prst="rect">
            <a:avLst/>
          </a:prstGeom>
          <a:noFill/>
          <a:ln w="9525">
            <a:noFill/>
            <a:miter lim="800000"/>
            <a:headEnd/>
            <a:tailEnd/>
          </a:ln>
        </p:spPr>
        <p:txBody>
          <a:bodyPr wrap="square" lIns="82058" tIns="41029" rIns="82058" bIns="41029">
            <a:spAutoFit/>
          </a:bodyPr>
          <a:lstStyle/>
          <a:p>
            <a:pPr marL="155575" indent="-155575" defTabSz="820738"/>
            <a:r>
              <a:rPr lang="en-US" sz="1600" dirty="0" smtClean="0">
                <a:solidFill>
                  <a:srgbClr val="006600"/>
                </a:solidFill>
                <a:latin typeface="Arial Narrow" pitchFamily="34" charset="0"/>
              </a:rPr>
              <a:t>NP a</a:t>
            </a:r>
            <a:r>
              <a:rPr lang="en-US" sz="1600" i="0" dirty="0" smtClean="0">
                <a:solidFill>
                  <a:srgbClr val="006600"/>
                </a:solidFill>
                <a:latin typeface="Arial Narrow" pitchFamily="34" charset="0"/>
              </a:rPr>
              <a:t>ccomplishments and  successes</a:t>
            </a:r>
            <a:r>
              <a:rPr lang="en-US" sz="1600" dirty="0" smtClean="0">
                <a:solidFill>
                  <a:srgbClr val="006600"/>
                </a:solidFill>
                <a:latin typeface="Arial Narrow" pitchFamily="34" charset="0"/>
              </a:rPr>
              <a:t> </a:t>
            </a:r>
            <a:r>
              <a:rPr lang="en-US" sz="1600" i="0" dirty="0" smtClean="0">
                <a:solidFill>
                  <a:srgbClr val="006600"/>
                </a:solidFill>
                <a:latin typeface="Arial Narrow" pitchFamily="34" charset="0"/>
              </a:rPr>
              <a:t>largely </a:t>
            </a:r>
            <a:r>
              <a:rPr lang="en-US" sz="1600" i="0" dirty="0">
                <a:solidFill>
                  <a:srgbClr val="006600"/>
                </a:solidFill>
                <a:latin typeface="Arial Narrow" pitchFamily="34" charset="0"/>
              </a:rPr>
              <a:t>a result of</a:t>
            </a:r>
            <a:r>
              <a:rPr lang="en-US" sz="1600" i="0" dirty="0" smtClean="0">
                <a:solidFill>
                  <a:srgbClr val="006600"/>
                </a:solidFill>
                <a:latin typeface="Arial Narrow" pitchFamily="34" charset="0"/>
              </a:rPr>
              <a:t>:</a:t>
            </a:r>
            <a:endParaRPr lang="en-US" sz="800" i="0" dirty="0">
              <a:solidFill>
                <a:srgbClr val="006600"/>
              </a:solidFill>
              <a:latin typeface="Arial Narrow" pitchFamily="34" charset="0"/>
            </a:endParaRPr>
          </a:p>
          <a:p>
            <a:pPr marL="228600" indent="-171450" defTabSz="820738">
              <a:buFont typeface="Arial" panose="020B0604020202020204" pitchFamily="34" charset="0"/>
              <a:buChar char="•"/>
            </a:pPr>
            <a:r>
              <a:rPr lang="en-US" sz="1600" dirty="0" smtClean="0">
                <a:solidFill>
                  <a:srgbClr val="006600"/>
                </a:solidFill>
                <a:latin typeface="Arial Narrow" pitchFamily="34" charset="0"/>
              </a:rPr>
              <a:t>R</a:t>
            </a:r>
            <a:r>
              <a:rPr lang="en-US" sz="1600" i="0" dirty="0" smtClean="0">
                <a:solidFill>
                  <a:srgbClr val="006600"/>
                </a:solidFill>
                <a:latin typeface="Arial Narrow" pitchFamily="34" charset="0"/>
              </a:rPr>
              <a:t>esponsible/visionary </a:t>
            </a:r>
            <a:r>
              <a:rPr lang="en-US" sz="1600" b="1" i="0" dirty="0">
                <a:solidFill>
                  <a:srgbClr val="006600"/>
                </a:solidFill>
                <a:latin typeface="Arial Narrow" pitchFamily="34" charset="0"/>
              </a:rPr>
              <a:t>strategic </a:t>
            </a:r>
            <a:r>
              <a:rPr lang="en-US" sz="1600" b="1" i="0" dirty="0" smtClean="0">
                <a:solidFill>
                  <a:srgbClr val="006600"/>
                </a:solidFill>
                <a:latin typeface="Arial Narrow" pitchFamily="34" charset="0"/>
              </a:rPr>
              <a:t>planning</a:t>
            </a:r>
            <a:r>
              <a:rPr lang="en-US" sz="1600" i="0" dirty="0" smtClean="0">
                <a:solidFill>
                  <a:srgbClr val="006600"/>
                </a:solidFill>
                <a:latin typeface="Arial Narrow" pitchFamily="34" charset="0"/>
              </a:rPr>
              <a:t> provided by the Long Range Plans. </a:t>
            </a:r>
            <a:endParaRPr lang="en-US" sz="800" i="0" dirty="0">
              <a:solidFill>
                <a:srgbClr val="006600"/>
              </a:solidFill>
              <a:latin typeface="Arial Narrow" pitchFamily="34" charset="0"/>
            </a:endParaRPr>
          </a:p>
          <a:p>
            <a:pPr marL="228600" indent="-171450" defTabSz="820738">
              <a:buFont typeface="Arial" panose="020B0604020202020204" pitchFamily="34" charset="0"/>
              <a:buChar char="•"/>
            </a:pPr>
            <a:r>
              <a:rPr lang="en-US" sz="1600" i="0" dirty="0" smtClean="0">
                <a:solidFill>
                  <a:srgbClr val="006600"/>
                </a:solidFill>
                <a:latin typeface="Arial Narrow" pitchFamily="34" charset="0"/>
              </a:rPr>
              <a:t>Federal </a:t>
            </a:r>
            <a:r>
              <a:rPr lang="en-US" sz="1600" i="0" dirty="0">
                <a:solidFill>
                  <a:srgbClr val="006600"/>
                </a:solidFill>
                <a:latin typeface="Arial Narrow" pitchFamily="34" charset="0"/>
              </a:rPr>
              <a:t>government’s decision to utilize the </a:t>
            </a:r>
            <a:r>
              <a:rPr lang="en-US" sz="1600" i="0" dirty="0" smtClean="0">
                <a:solidFill>
                  <a:srgbClr val="006600"/>
                </a:solidFill>
                <a:latin typeface="Arial Narrow" pitchFamily="34" charset="0"/>
              </a:rPr>
              <a:t>guidance and </a:t>
            </a:r>
            <a:r>
              <a:rPr lang="en-US" sz="1600" i="0" dirty="0">
                <a:solidFill>
                  <a:srgbClr val="006600"/>
                </a:solidFill>
                <a:latin typeface="Arial Narrow" pitchFamily="34" charset="0"/>
              </a:rPr>
              <a:t>provide the needed </a:t>
            </a:r>
            <a:r>
              <a:rPr lang="en-US" sz="1600" i="0" dirty="0" smtClean="0">
                <a:solidFill>
                  <a:srgbClr val="006600"/>
                </a:solidFill>
                <a:latin typeface="Arial Narrow" pitchFamily="34" charset="0"/>
              </a:rPr>
              <a:t>resources</a:t>
            </a:r>
          </a:p>
        </p:txBody>
      </p:sp>
      <p:pic>
        <p:nvPicPr>
          <p:cNvPr id="31760" name="Picture 35" descr="LRP2002_Cover"/>
          <p:cNvPicPr>
            <a:picLocks noChangeAspect="1" noChangeArrowheads="1"/>
          </p:cNvPicPr>
          <p:nvPr/>
        </p:nvPicPr>
        <p:blipFill>
          <a:blip r:embed="rId6" cstate="print"/>
          <a:srcRect/>
          <a:stretch>
            <a:fillRect/>
          </a:stretch>
        </p:blipFill>
        <p:spPr bwMode="auto">
          <a:xfrm>
            <a:off x="5755341" y="3124200"/>
            <a:ext cx="2003425" cy="2590800"/>
          </a:xfrm>
          <a:prstGeom prst="rect">
            <a:avLst/>
          </a:prstGeom>
          <a:noFill/>
          <a:ln w="9525">
            <a:noFill/>
            <a:miter lim="800000"/>
            <a:headEnd/>
            <a:tailEnd/>
          </a:ln>
        </p:spPr>
      </p:pic>
      <p:sp>
        <p:nvSpPr>
          <p:cNvPr id="31761" name="Rectangle 36"/>
          <p:cNvSpPr>
            <a:spLocks noChangeArrowheads="1"/>
          </p:cNvSpPr>
          <p:nvPr/>
        </p:nvSpPr>
        <p:spPr bwMode="auto">
          <a:xfrm>
            <a:off x="7010400" y="3810000"/>
            <a:ext cx="1981200" cy="2590800"/>
          </a:xfrm>
          <a:prstGeom prst="rect">
            <a:avLst/>
          </a:prstGeom>
          <a:noFill/>
          <a:ln w="12700" algn="ctr">
            <a:noFill/>
            <a:miter lim="800000"/>
            <a:headEnd/>
            <a:tailEnd/>
          </a:ln>
        </p:spPr>
        <p:txBody>
          <a:bodyPr anchor="ctr">
            <a:spAutoFit/>
          </a:bodyPr>
          <a:lstStyle/>
          <a:p>
            <a:endParaRPr lang="en-US"/>
          </a:p>
        </p:txBody>
      </p:sp>
      <p:sp>
        <p:nvSpPr>
          <p:cNvPr id="140326" name="Text Box 38"/>
          <p:cNvSpPr txBox="1">
            <a:spLocks noChangeArrowheads="1"/>
          </p:cNvSpPr>
          <p:nvPr/>
        </p:nvSpPr>
        <p:spPr bwMode="auto">
          <a:xfrm>
            <a:off x="7785847" y="3272117"/>
            <a:ext cx="469900" cy="265113"/>
          </a:xfrm>
          <a:prstGeom prst="rect">
            <a:avLst/>
          </a:prstGeom>
          <a:noFill/>
          <a:ln w="9525">
            <a:noFill/>
            <a:miter lim="800000"/>
            <a:headEnd/>
            <a:tailEnd/>
          </a:ln>
          <a:effectLst/>
        </p:spPr>
        <p:txBody>
          <a:bodyPr lIns="82058" tIns="41029" rIns="82058" bIns="41029">
            <a:spAutoFit/>
          </a:bodyPr>
          <a:lstStyle/>
          <a:p>
            <a:pPr defTabSz="820738">
              <a:defRPr/>
            </a:pPr>
            <a:r>
              <a:rPr lang="en-US" sz="1200" i="0" dirty="0">
                <a:effectLst>
                  <a:outerShdw blurRad="38100" dist="38100" dir="2700000" algn="tl">
                    <a:srgbClr val="C0C0C0"/>
                  </a:outerShdw>
                </a:effectLst>
                <a:latin typeface="Times New Roman" pitchFamily="18" charset="0"/>
              </a:rPr>
              <a:t>2007</a:t>
            </a:r>
          </a:p>
        </p:txBody>
      </p:sp>
      <p:pic>
        <p:nvPicPr>
          <p:cNvPr id="31763" name="Picture 39"/>
          <p:cNvPicPr>
            <a:picLocks noChangeAspect="1" noChangeArrowheads="1"/>
          </p:cNvPicPr>
          <p:nvPr/>
        </p:nvPicPr>
        <p:blipFill>
          <a:blip r:embed="rId7" cstate="print"/>
          <a:srcRect/>
          <a:stretch>
            <a:fillRect/>
          </a:stretch>
        </p:blipFill>
        <p:spPr bwMode="auto">
          <a:xfrm>
            <a:off x="6843059" y="3568794"/>
            <a:ext cx="2066925" cy="2576512"/>
          </a:xfrm>
          <a:prstGeom prst="rect">
            <a:avLst/>
          </a:prstGeom>
          <a:noFill/>
          <a:ln w="9525">
            <a:noFill/>
            <a:miter lim="800000"/>
            <a:headEnd/>
            <a:tailEnd/>
          </a:ln>
        </p:spPr>
      </p:pic>
      <p:sp>
        <p:nvSpPr>
          <p:cNvPr id="20" name="Text Box 34"/>
          <p:cNvSpPr txBox="1">
            <a:spLocks noChangeArrowheads="1"/>
          </p:cNvSpPr>
          <p:nvPr/>
        </p:nvSpPr>
        <p:spPr bwMode="auto">
          <a:xfrm>
            <a:off x="914400" y="4648200"/>
            <a:ext cx="4446158" cy="1313966"/>
          </a:xfrm>
          <a:prstGeom prst="rect">
            <a:avLst/>
          </a:prstGeom>
          <a:noFill/>
          <a:ln w="9525">
            <a:noFill/>
            <a:miter lim="800000"/>
            <a:headEnd/>
            <a:tailEnd/>
          </a:ln>
        </p:spPr>
        <p:txBody>
          <a:bodyPr wrap="square" lIns="82058" tIns="41029" rIns="82058" bIns="41029">
            <a:spAutoFit/>
          </a:bodyPr>
          <a:lstStyle/>
          <a:p>
            <a:pPr marL="228600" indent="-171450" defTabSz="820738">
              <a:buFont typeface="Arial" panose="020B0604020202020204" pitchFamily="34" charset="0"/>
              <a:buChar char="•"/>
            </a:pPr>
            <a:r>
              <a:rPr lang="en-US" sz="1600" dirty="0" smtClean="0">
                <a:solidFill>
                  <a:srgbClr val="006600"/>
                </a:solidFill>
                <a:latin typeface="Arial Narrow" pitchFamily="34" charset="0"/>
              </a:rPr>
              <a:t>Charge issued April 2014</a:t>
            </a:r>
          </a:p>
          <a:p>
            <a:pPr marL="228600" indent="-171450" defTabSz="820738">
              <a:buFont typeface="Arial" panose="020B0604020202020204" pitchFamily="34" charset="0"/>
              <a:buChar char="•"/>
            </a:pPr>
            <a:r>
              <a:rPr lang="en-US" sz="1600" dirty="0" smtClean="0">
                <a:solidFill>
                  <a:srgbClr val="006600"/>
                </a:solidFill>
                <a:latin typeface="Arial Narrow" pitchFamily="34" charset="0"/>
              </a:rPr>
              <a:t>58 member working group </a:t>
            </a:r>
          </a:p>
          <a:p>
            <a:pPr marL="228600" indent="-171450" defTabSz="820738">
              <a:buFont typeface="Arial" panose="020B0604020202020204" pitchFamily="34" charset="0"/>
              <a:buChar char="•"/>
            </a:pPr>
            <a:r>
              <a:rPr lang="en-US" sz="1600" i="0" dirty="0" smtClean="0">
                <a:solidFill>
                  <a:srgbClr val="006600"/>
                </a:solidFill>
                <a:latin typeface="Arial Narrow" pitchFamily="34" charset="0"/>
              </a:rPr>
              <a:t>Town meetings have been held</a:t>
            </a:r>
          </a:p>
          <a:p>
            <a:pPr marL="228600" indent="-171450" defTabSz="820738">
              <a:buFont typeface="Arial" panose="020B0604020202020204" pitchFamily="34" charset="0"/>
              <a:buChar char="•"/>
            </a:pPr>
            <a:r>
              <a:rPr lang="en-US" sz="1600" dirty="0" smtClean="0">
                <a:solidFill>
                  <a:srgbClr val="006600"/>
                </a:solidFill>
                <a:latin typeface="Arial Narrow" pitchFamily="34" charset="0"/>
              </a:rPr>
              <a:t>Resolution meeting in the spring</a:t>
            </a:r>
          </a:p>
          <a:p>
            <a:pPr marL="228600" indent="-171450" defTabSz="820738">
              <a:buFont typeface="Arial" panose="020B0604020202020204" pitchFamily="34" charset="0"/>
              <a:buChar char="•"/>
            </a:pPr>
            <a:r>
              <a:rPr lang="en-US" sz="1600" dirty="0" smtClean="0">
                <a:solidFill>
                  <a:srgbClr val="006600"/>
                </a:solidFill>
                <a:latin typeface="Arial Narrow" pitchFamily="34" charset="0"/>
              </a:rPr>
              <a:t>Long Range Plan </a:t>
            </a:r>
            <a:r>
              <a:rPr lang="en-US" sz="1600" i="0" dirty="0" smtClean="0">
                <a:solidFill>
                  <a:srgbClr val="006600"/>
                </a:solidFill>
                <a:latin typeface="Arial Narrow" pitchFamily="34" charset="0"/>
              </a:rPr>
              <a:t>due October 2015</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3825" y="827087"/>
            <a:ext cx="6781800" cy="5259388"/>
          </a:xfrm>
        </p:spPr>
        <p:txBody>
          <a:bodyPr/>
          <a:lstStyle/>
          <a:p>
            <a:pPr marL="274320" indent="-274320">
              <a:spcBef>
                <a:spcPts val="0"/>
              </a:spcBef>
              <a:spcAft>
                <a:spcPts val="432"/>
              </a:spcAft>
            </a:pPr>
            <a:r>
              <a:rPr lang="en-US" sz="1800" dirty="0">
                <a:solidFill>
                  <a:schemeClr val="tx1"/>
                </a:solidFill>
              </a:rPr>
              <a:t>Proton (and nuclei) and black holes are the only fully relativistic (high enough energy density to excite the vacuum) stable bound systems in the universe. Protons can be studied in the laboratory.</a:t>
            </a:r>
          </a:p>
          <a:p>
            <a:pPr marL="274320" indent="-274320">
              <a:spcBef>
                <a:spcPts val="0"/>
              </a:spcBef>
              <a:spcAft>
                <a:spcPts val="432"/>
              </a:spcAft>
            </a:pPr>
            <a:r>
              <a:rPr lang="en-US" sz="1800" dirty="0">
                <a:solidFill>
                  <a:schemeClr val="tx1"/>
                </a:solidFill>
              </a:rPr>
              <a:t>Protons are fundamental to the visible universe (including us) and their properties are dominated by emergent phenomena of the self-coupling strong force that generates high density gluon fields:</a:t>
            </a:r>
          </a:p>
          <a:p>
            <a:pPr marL="548640" lvl="1">
              <a:spcBef>
                <a:spcPts val="0"/>
              </a:spcBef>
              <a:spcAft>
                <a:spcPts val="432"/>
              </a:spcAft>
              <a:buFont typeface="Courier New" panose="02070309020205020404" pitchFamily="49" charset="0"/>
              <a:buChar char="o"/>
            </a:pPr>
            <a:r>
              <a:rPr lang="en-US" sz="1600" dirty="0">
                <a:solidFill>
                  <a:srgbClr val="C00000"/>
                </a:solidFill>
              </a:rPr>
              <a:t>The mass of the proton (and the visible universe)</a:t>
            </a:r>
          </a:p>
          <a:p>
            <a:pPr marL="548640" lvl="1">
              <a:spcBef>
                <a:spcPts val="0"/>
              </a:spcBef>
              <a:spcAft>
                <a:spcPts val="432"/>
              </a:spcAft>
              <a:buFont typeface="Courier New" panose="02070309020205020404" pitchFamily="49" charset="0"/>
              <a:buChar char="o"/>
            </a:pPr>
            <a:r>
              <a:rPr lang="en-US" sz="1600" dirty="0">
                <a:solidFill>
                  <a:srgbClr val="C00000"/>
                </a:solidFill>
              </a:rPr>
              <a:t>The spin of the proton</a:t>
            </a:r>
          </a:p>
          <a:p>
            <a:pPr marL="548640" lvl="1">
              <a:spcBef>
                <a:spcPts val="0"/>
              </a:spcBef>
              <a:spcAft>
                <a:spcPts val="432"/>
              </a:spcAft>
              <a:buFont typeface="Courier New" panose="02070309020205020404" pitchFamily="49" charset="0"/>
              <a:buChar char="o"/>
            </a:pPr>
            <a:r>
              <a:rPr lang="en-US" sz="1600" dirty="0">
                <a:solidFill>
                  <a:srgbClr val="C00000"/>
                </a:solidFill>
              </a:rPr>
              <a:t>The dynamics of quarks and gluons in nucleons and nuclei</a:t>
            </a:r>
          </a:p>
          <a:p>
            <a:pPr marL="548640" lvl="1">
              <a:spcBef>
                <a:spcPts val="0"/>
              </a:spcBef>
              <a:spcAft>
                <a:spcPts val="432"/>
              </a:spcAft>
              <a:buFont typeface="Courier New" panose="02070309020205020404" pitchFamily="49" charset="0"/>
              <a:buChar char="o"/>
            </a:pPr>
            <a:r>
              <a:rPr lang="en-US" sz="1600" dirty="0">
                <a:solidFill>
                  <a:srgbClr val="C00000"/>
                </a:solidFill>
              </a:rPr>
              <a:t>The formation of hadrons from quarks and gluons</a:t>
            </a:r>
          </a:p>
          <a:p>
            <a:pPr marL="274320" indent="-274320">
              <a:spcBef>
                <a:spcPts val="0"/>
              </a:spcBef>
              <a:spcAft>
                <a:spcPts val="432"/>
              </a:spcAft>
            </a:pPr>
            <a:r>
              <a:rPr lang="en-US" sz="1800" dirty="0">
                <a:solidFill>
                  <a:schemeClr val="tx1"/>
                </a:solidFill>
              </a:rPr>
              <a:t>The study of the high density gluon field </a:t>
            </a:r>
            <a:r>
              <a:rPr lang="en-US" sz="1800" dirty="0" smtClean="0">
                <a:solidFill>
                  <a:schemeClr val="tx1"/>
                </a:solidFill>
              </a:rPr>
              <a:t>that is at</a:t>
            </a:r>
            <a:br>
              <a:rPr lang="en-US" sz="1800" dirty="0" smtClean="0">
                <a:solidFill>
                  <a:schemeClr val="tx1"/>
                </a:solidFill>
              </a:rPr>
            </a:br>
            <a:r>
              <a:rPr lang="en-US" sz="1800" dirty="0" smtClean="0">
                <a:solidFill>
                  <a:schemeClr val="tx1"/>
                </a:solidFill>
              </a:rPr>
              <a:t>the </a:t>
            </a:r>
            <a:r>
              <a:rPr lang="en-US" sz="1800" dirty="0">
                <a:solidFill>
                  <a:schemeClr val="tx1"/>
                </a:solidFill>
              </a:rPr>
              <a:t>center of it all requires a </a:t>
            </a:r>
            <a:r>
              <a:rPr lang="en-US" sz="1800" dirty="0" smtClean="0">
                <a:solidFill>
                  <a:schemeClr val="tx1"/>
                </a:solidFill>
              </a:rPr>
              <a:t>high energy, high</a:t>
            </a:r>
            <a:r>
              <a:rPr lang="en-US" sz="1800" dirty="0">
                <a:solidFill>
                  <a:schemeClr val="tx1"/>
                </a:solidFill>
              </a:rPr>
              <a:t/>
            </a:r>
            <a:br>
              <a:rPr lang="en-US" sz="1800" dirty="0">
                <a:solidFill>
                  <a:schemeClr val="tx1"/>
                </a:solidFill>
              </a:rPr>
            </a:br>
            <a:r>
              <a:rPr lang="en-US" sz="1800" dirty="0" smtClean="0">
                <a:solidFill>
                  <a:schemeClr val="tx1"/>
                </a:solidFill>
              </a:rPr>
              <a:t>luminosity</a:t>
            </a:r>
            <a:r>
              <a:rPr lang="en-US" sz="1800" dirty="0">
                <a:solidFill>
                  <a:schemeClr val="tx1"/>
                </a:solidFill>
              </a:rPr>
              <a:t>, polarized Electron Ion Collider</a:t>
            </a:r>
            <a:r>
              <a:rPr lang="en-US" sz="1800" dirty="0" smtClean="0">
                <a:solidFill>
                  <a:schemeClr val="tx1"/>
                </a:solidFill>
              </a:rPr>
              <a:t/>
            </a:r>
            <a:br>
              <a:rPr lang="en-US" sz="1800" dirty="0" smtClean="0">
                <a:solidFill>
                  <a:schemeClr val="tx1"/>
                </a:solidFill>
              </a:rPr>
            </a:br>
            <a:endParaRPr lang="en-US" sz="1800" dirty="0">
              <a:solidFill>
                <a:schemeClr val="tx1"/>
              </a:solidFill>
            </a:endParaRPr>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86600" y="844550"/>
            <a:ext cx="1828800" cy="242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65836" y="3260725"/>
            <a:ext cx="3078163" cy="2938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hape 455"/>
          <p:cNvSpPr>
            <a:spLocks noChangeArrowheads="1"/>
          </p:cNvSpPr>
          <p:nvPr/>
        </p:nvSpPr>
        <p:spPr bwMode="auto">
          <a:xfrm>
            <a:off x="438150" y="5343526"/>
            <a:ext cx="5343525" cy="74294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0" tIns="0" rIns="0" bIns="0"/>
          <a:lstStyle/>
          <a:p>
            <a:pPr marL="40180" algn="l" defTabSz="910796">
              <a:buClr>
                <a:srgbClr val="413E40"/>
              </a:buClr>
              <a:buFont typeface="Helvetica"/>
              <a:buNone/>
              <a:defRPr sz="1800"/>
            </a:pPr>
            <a:r>
              <a:rPr sz="1500" b="0" dirty="0">
                <a:solidFill>
                  <a:schemeClr val="bg1"/>
                </a:solidFill>
                <a:uFill>
                  <a:solidFill>
                    <a:srgbClr val="413E40"/>
                  </a:solidFill>
                </a:uFill>
                <a:latin typeface="Helvetica"/>
                <a:ea typeface="ＭＳ Ｐゴシック" charset="0"/>
                <a:cs typeface="Helvetica"/>
              </a:rPr>
              <a:t>The 2013 NSAC </a:t>
            </a:r>
            <a:r>
              <a:rPr sz="1500" b="0" i="1" dirty="0">
                <a:solidFill>
                  <a:schemeClr val="bg1"/>
                </a:solidFill>
                <a:uFill>
                  <a:solidFill>
                    <a:srgbClr val="413E40"/>
                  </a:solidFill>
                </a:uFill>
                <a:latin typeface="Helvetica"/>
                <a:ea typeface="ＭＳ Ｐゴシック" charset="0"/>
                <a:cs typeface="Helvetica"/>
              </a:rPr>
              <a:t>Subcommittee on Future Facilities</a:t>
            </a:r>
            <a:r>
              <a:rPr lang="en-US" sz="1500" b="0" dirty="0">
                <a:solidFill>
                  <a:schemeClr val="bg1"/>
                </a:solidFill>
                <a:uFill>
                  <a:solidFill>
                    <a:srgbClr val="413E40"/>
                  </a:solidFill>
                </a:uFill>
                <a:latin typeface="Helvetica"/>
                <a:ea typeface="ＭＳ Ｐゴシック" charset="0"/>
                <a:cs typeface="Helvetica"/>
              </a:rPr>
              <a:t> </a:t>
            </a:r>
            <a:r>
              <a:rPr sz="1500" b="0" dirty="0">
                <a:solidFill>
                  <a:schemeClr val="bg1"/>
                </a:solidFill>
                <a:uFill>
                  <a:solidFill>
                    <a:srgbClr val="413E40"/>
                  </a:solidFill>
                </a:uFill>
                <a:latin typeface="Helvetica"/>
                <a:ea typeface="ＭＳ Ｐゴシック" charset="0"/>
                <a:cs typeface="Helvetica"/>
              </a:rPr>
              <a:t>identified the physics program for an Electron-Ion Collider as </a:t>
            </a:r>
            <a:r>
              <a:rPr sz="1500" b="1" i="1" dirty="0">
                <a:solidFill>
                  <a:schemeClr val="bg1"/>
                </a:solidFill>
                <a:uFill>
                  <a:solidFill>
                    <a:srgbClr val="E32400"/>
                  </a:solidFill>
                </a:uFill>
                <a:latin typeface="Helvetica"/>
                <a:ea typeface="ＭＳ Ｐゴシック" charset="0"/>
                <a:cs typeface="Helvetica"/>
              </a:rPr>
              <a:t>absolutely central</a:t>
            </a:r>
            <a:r>
              <a:rPr sz="1500" b="0" i="1" dirty="0">
                <a:solidFill>
                  <a:schemeClr val="bg1"/>
                </a:solidFill>
                <a:uFill>
                  <a:solidFill>
                    <a:srgbClr val="413E40"/>
                  </a:solidFill>
                </a:uFill>
                <a:latin typeface="Helvetica"/>
                <a:ea typeface="ＭＳ Ｐゴシック" charset="0"/>
                <a:cs typeface="Helvetica"/>
              </a:rPr>
              <a:t> </a:t>
            </a:r>
            <a:r>
              <a:rPr sz="1500" b="0" dirty="0">
                <a:solidFill>
                  <a:schemeClr val="bg1"/>
                </a:solidFill>
                <a:uFill>
                  <a:solidFill>
                    <a:srgbClr val="413E40"/>
                  </a:solidFill>
                </a:uFill>
                <a:latin typeface="Helvetica"/>
                <a:ea typeface="ＭＳ Ｐゴシック" charset="0"/>
                <a:cs typeface="Helvetica"/>
              </a:rPr>
              <a:t>to the nuclear science program of the next decade.</a:t>
            </a:r>
          </a:p>
        </p:txBody>
      </p:sp>
      <p:sp>
        <p:nvSpPr>
          <p:cNvPr id="7" name="Title 1"/>
          <p:cNvSpPr>
            <a:spLocks noGrp="1"/>
          </p:cNvSpPr>
          <p:nvPr>
            <p:ph type="title"/>
          </p:nvPr>
        </p:nvSpPr>
        <p:spPr>
          <a:xfrm>
            <a:off x="371475" y="125413"/>
            <a:ext cx="8458200" cy="503237"/>
          </a:xfrm>
        </p:spPr>
        <p:txBody>
          <a:bodyPr/>
          <a:lstStyle/>
          <a:p>
            <a:r>
              <a:rPr altLang="en-US" dirty="0" smtClean="0"/>
              <a:t>EIC science: Understanding the glue that binds us all</a:t>
            </a:r>
          </a:p>
        </p:txBody>
      </p:sp>
      <p:sp>
        <p:nvSpPr>
          <p:cNvPr id="8" name="Slide Number Placeholder 3"/>
          <p:cNvSpPr>
            <a:spLocks noGrp="1"/>
          </p:cNvSpPr>
          <p:nvPr>
            <p:ph type="sldNum" sz="quarter" idx="4294967295"/>
          </p:nvPr>
        </p:nvSpPr>
        <p:spPr>
          <a:xfrm>
            <a:off x="8497496" y="6324600"/>
            <a:ext cx="457649" cy="365125"/>
          </a:xfrm>
          <a:prstGeom prst="rect">
            <a:avLst/>
          </a:prstGeom>
        </p:spPr>
        <p:txBody>
          <a:bodyPr/>
          <a:lstStyle/>
          <a:p>
            <a:pPr algn="r"/>
            <a:fld id="{8F7F0FD8-C4D8-4FC8-ACE5-C8022F3C3BAB}" type="slidenum">
              <a:rPr lang="en-US" sz="1200">
                <a:solidFill>
                  <a:srgbClr val="106636"/>
                </a:solidFill>
                <a:latin typeface="Arial" pitchFamily="34" charset="0"/>
                <a:cs typeface="Arial" pitchFamily="34" charset="0"/>
              </a:rPr>
              <a:pPr algn="r"/>
              <a:t>27</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xmlns="" val="22796505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prstGeom prst="rect">
            <a:avLst/>
          </a:prstGeom>
        </p:spPr>
        <p:txBody>
          <a:bodyPr/>
          <a:lstStyle/>
          <a:p>
            <a:r>
              <a:rPr lang="en-US" b="1" dirty="0" smtClean="0"/>
              <a:t>Nuclear Physics</a:t>
            </a:r>
            <a:br>
              <a:rPr lang="en-US" b="1" dirty="0" smtClean="0"/>
            </a:br>
            <a:r>
              <a:rPr lang="en-US" sz="2000" b="1" dirty="0" smtClean="0"/>
              <a:t>FY 2015 Budget Status</a:t>
            </a:r>
          </a:p>
        </p:txBody>
      </p:sp>
      <p:sp>
        <p:nvSpPr>
          <p:cNvPr id="2" name="TextBox 1"/>
          <p:cNvSpPr txBox="1"/>
          <p:nvPr/>
        </p:nvSpPr>
        <p:spPr>
          <a:xfrm>
            <a:off x="474430" y="5562063"/>
            <a:ext cx="8461835"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smtClean="0">
                <a:latin typeface="Arial" pitchFamily="34" charset="0"/>
                <a:cs typeface="Arial" pitchFamily="34" charset="0"/>
              </a:rPr>
              <a:t>We are currently operating at FY 14 levels under a </a:t>
            </a:r>
            <a:r>
              <a:rPr lang="en-US" smtClean="0">
                <a:latin typeface="Arial" pitchFamily="34" charset="0"/>
                <a:cs typeface="Arial" pitchFamily="34" charset="0"/>
              </a:rPr>
              <a:t>continuing resolution</a:t>
            </a:r>
          </a:p>
          <a:p>
            <a:r>
              <a:rPr lang="en-US" smtClean="0">
                <a:latin typeface="Arial" pitchFamily="34" charset="0"/>
                <a:cs typeface="Arial" pitchFamily="34" charset="0"/>
              </a:rPr>
              <a:t>NP </a:t>
            </a:r>
            <a:r>
              <a:rPr lang="en-US" dirty="0">
                <a:latin typeface="Arial" pitchFamily="34" charset="0"/>
                <a:cs typeface="Arial" pitchFamily="34" charset="0"/>
              </a:rPr>
              <a:t>bottom line </a:t>
            </a:r>
            <a:r>
              <a:rPr lang="en-US" dirty="0" smtClean="0">
                <a:latin typeface="Arial" pitchFamily="34" charset="0"/>
                <a:cs typeface="Arial" pitchFamily="34" charset="0"/>
              </a:rPr>
              <a:t>increase in FY15 is dominated by the construction profile of FRIB</a:t>
            </a:r>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432" y="931972"/>
            <a:ext cx="8864833" cy="45115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Slide Number Placeholder 3"/>
          <p:cNvSpPr>
            <a:spLocks noGrp="1"/>
          </p:cNvSpPr>
          <p:nvPr>
            <p:ph type="sldNum" sz="quarter" idx="4294967295"/>
          </p:nvPr>
        </p:nvSpPr>
        <p:spPr>
          <a:xfrm>
            <a:off x="8497496" y="6324600"/>
            <a:ext cx="457649" cy="365125"/>
          </a:xfrm>
          <a:prstGeom prst="rect">
            <a:avLst/>
          </a:prstGeom>
        </p:spPr>
        <p:txBody>
          <a:bodyPr/>
          <a:lstStyle/>
          <a:p>
            <a:pPr algn="r"/>
            <a:fld id="{8F7F0FD8-C4D8-4FC8-ACE5-C8022F3C3BAB}" type="slidenum">
              <a:rPr lang="en-US" sz="1200">
                <a:solidFill>
                  <a:srgbClr val="106636"/>
                </a:solidFill>
                <a:latin typeface="Arial" pitchFamily="34" charset="0"/>
                <a:cs typeface="Arial" pitchFamily="34" charset="0"/>
              </a:rPr>
              <a:pPr algn="r"/>
              <a:t>28</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xmlns="" val="9607558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244239F-A578-4BB7-8042-38DC781613B6}" type="slidenum">
              <a:rPr lang="en-US" smtClean="0"/>
              <a:pPr/>
              <a:t>29</a:t>
            </a:fld>
            <a:endParaRPr lang="en-US"/>
          </a:p>
        </p:txBody>
      </p:sp>
      <p:sp>
        <p:nvSpPr>
          <p:cNvPr id="4" name="Rectangle 3"/>
          <p:cNvSpPr/>
          <p:nvPr/>
        </p:nvSpPr>
        <p:spPr>
          <a:xfrm>
            <a:off x="2096582" y="152400"/>
            <a:ext cx="4656275" cy="523220"/>
          </a:xfrm>
          <a:prstGeom prst="rect">
            <a:avLst/>
          </a:prstGeom>
        </p:spPr>
        <p:txBody>
          <a:bodyPr wrap="none">
            <a:spAutoFit/>
          </a:bodyPr>
          <a:lstStyle/>
          <a:p>
            <a:pPr algn="ctr"/>
            <a:r>
              <a:rPr lang="en-US" sz="2800" b="1" dirty="0" smtClean="0">
                <a:solidFill>
                  <a:srgbClr val="106636"/>
                </a:solidFill>
              </a:rPr>
              <a:t>DOE Office of Nuclear Physics </a:t>
            </a:r>
            <a:endParaRPr lang="en-US" sz="2800" b="1" dirty="0">
              <a:solidFill>
                <a:srgbClr val="106636"/>
              </a:solidFill>
            </a:endParaRPr>
          </a:p>
        </p:txBody>
      </p:sp>
      <p:sp>
        <p:nvSpPr>
          <p:cNvPr id="46" name="Rectangle 56"/>
          <p:cNvSpPr>
            <a:spLocks noChangeArrowheads="1"/>
          </p:cNvSpPr>
          <p:nvPr/>
        </p:nvSpPr>
        <p:spPr bwMode="auto">
          <a:xfrm>
            <a:off x="1524000" y="6172200"/>
            <a:ext cx="762000" cy="304800"/>
          </a:xfrm>
          <a:prstGeom prst="rect">
            <a:avLst/>
          </a:prstGeom>
          <a:noFill/>
          <a:ln w="9525" algn="ctr">
            <a:noFill/>
            <a:round/>
            <a:headEnd/>
            <a:tailEnd/>
          </a:ln>
        </p:spPr>
        <p:txBody>
          <a:bodyPr/>
          <a:lstStyle/>
          <a:p>
            <a:pPr>
              <a:tabLst>
                <a:tab pos="2971800" algn="l"/>
              </a:tabLst>
            </a:pPr>
            <a:endParaRPr lang="en-US"/>
          </a:p>
        </p:txBody>
      </p:sp>
      <p:sp>
        <p:nvSpPr>
          <p:cNvPr id="47" name="Rectangle 57"/>
          <p:cNvSpPr>
            <a:spLocks noChangeArrowheads="1"/>
          </p:cNvSpPr>
          <p:nvPr/>
        </p:nvSpPr>
        <p:spPr bwMode="auto">
          <a:xfrm>
            <a:off x="685800" y="6096000"/>
            <a:ext cx="1905000" cy="457200"/>
          </a:xfrm>
          <a:prstGeom prst="rect">
            <a:avLst/>
          </a:prstGeom>
          <a:noFill/>
          <a:ln w="9525" algn="ctr">
            <a:noFill/>
            <a:round/>
            <a:headEnd/>
            <a:tailEnd/>
          </a:ln>
        </p:spPr>
        <p:txBody>
          <a:bodyPr/>
          <a:lstStyle/>
          <a:p>
            <a:pPr>
              <a:tabLst>
                <a:tab pos="2971800" algn="l"/>
              </a:tabLst>
            </a:pPr>
            <a:endParaRPr lang="en-US" sz="1000"/>
          </a:p>
        </p:txBody>
      </p:sp>
      <p:sp>
        <p:nvSpPr>
          <p:cNvPr id="50" name="Line 35"/>
          <p:cNvSpPr>
            <a:spLocks noChangeShapeType="1"/>
          </p:cNvSpPr>
          <p:nvPr/>
        </p:nvSpPr>
        <p:spPr bwMode="auto">
          <a:xfrm>
            <a:off x="4146699" y="1917221"/>
            <a:ext cx="0" cy="531812"/>
          </a:xfrm>
          <a:prstGeom prst="line">
            <a:avLst/>
          </a:prstGeom>
          <a:noFill/>
          <a:ln w="9525">
            <a:solidFill>
              <a:srgbClr val="000000"/>
            </a:solidFill>
            <a:round/>
            <a:headEnd/>
            <a:tailEnd/>
          </a:ln>
        </p:spPr>
        <p:txBody>
          <a:bodyPr>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51" name="Line 36"/>
          <p:cNvSpPr>
            <a:spLocks noChangeShapeType="1"/>
          </p:cNvSpPr>
          <p:nvPr/>
        </p:nvSpPr>
        <p:spPr bwMode="auto">
          <a:xfrm>
            <a:off x="2667000" y="2450141"/>
            <a:ext cx="2057400" cy="0"/>
          </a:xfrm>
          <a:prstGeom prst="line">
            <a:avLst/>
          </a:prstGeom>
          <a:noFill/>
          <a:ln w="9525">
            <a:solidFill>
              <a:srgbClr val="000000"/>
            </a:solidFill>
            <a:round/>
            <a:headEnd/>
            <a:tailEnd/>
          </a:ln>
        </p:spPr>
        <p:txBody>
          <a:bodyPr wrap="square">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52" name="Line 3"/>
          <p:cNvSpPr>
            <a:spLocks noChangeShapeType="1"/>
          </p:cNvSpPr>
          <p:nvPr/>
        </p:nvSpPr>
        <p:spPr bwMode="auto">
          <a:xfrm flipH="1">
            <a:off x="1981200" y="2784620"/>
            <a:ext cx="42531" cy="2827750"/>
          </a:xfrm>
          <a:prstGeom prst="line">
            <a:avLst/>
          </a:prstGeom>
          <a:noFill/>
          <a:ln w="9525">
            <a:solidFill>
              <a:srgbClr val="000000"/>
            </a:solidFill>
            <a:round/>
            <a:headEnd/>
            <a:tailEnd/>
          </a:ln>
        </p:spPr>
        <p:txBody>
          <a:bodyPr wrap="square" lIns="0" tIns="43236" rIns="0" bIns="43236">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53" name="Line 74"/>
          <p:cNvSpPr>
            <a:spLocks noChangeShapeType="1"/>
          </p:cNvSpPr>
          <p:nvPr/>
        </p:nvSpPr>
        <p:spPr bwMode="auto">
          <a:xfrm>
            <a:off x="7543800" y="2676397"/>
            <a:ext cx="0" cy="2907469"/>
          </a:xfrm>
          <a:prstGeom prst="line">
            <a:avLst/>
          </a:prstGeom>
          <a:noFill/>
          <a:ln w="9525">
            <a:solidFill>
              <a:srgbClr val="000000"/>
            </a:solidFill>
            <a:round/>
            <a:headEnd/>
            <a:tailEnd/>
          </a:ln>
        </p:spPr>
        <p:txBody>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54" name="Line 66"/>
          <p:cNvSpPr>
            <a:spLocks noChangeShapeType="1"/>
          </p:cNvSpPr>
          <p:nvPr/>
        </p:nvSpPr>
        <p:spPr bwMode="auto">
          <a:xfrm>
            <a:off x="5638800" y="2459666"/>
            <a:ext cx="457200" cy="0"/>
          </a:xfrm>
          <a:prstGeom prst="line">
            <a:avLst/>
          </a:prstGeom>
          <a:noFill/>
          <a:ln w="3175">
            <a:solidFill>
              <a:srgbClr val="000000"/>
            </a:solidFill>
            <a:round/>
            <a:headEnd/>
            <a:tailEnd/>
          </a:ln>
        </p:spPr>
        <p:txBody>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55" name="Line 61"/>
          <p:cNvSpPr>
            <a:spLocks noChangeShapeType="1"/>
          </p:cNvSpPr>
          <p:nvPr/>
        </p:nvSpPr>
        <p:spPr bwMode="auto">
          <a:xfrm>
            <a:off x="5715000" y="2916866"/>
            <a:ext cx="0" cy="1219200"/>
          </a:xfrm>
          <a:prstGeom prst="line">
            <a:avLst/>
          </a:prstGeom>
          <a:noFill/>
          <a:ln w="9525">
            <a:noFill/>
            <a:round/>
            <a:headEnd/>
            <a:tailEnd/>
          </a:ln>
        </p:spPr>
        <p:txBody>
          <a:bodyPr/>
          <a:lstStyle/>
          <a:p>
            <a:pPr eaLnBrk="0" fontAlgn="base" hangingPunct="0">
              <a:lnSpc>
                <a:spcPct val="90000"/>
              </a:lnSpc>
              <a:spcBef>
                <a:spcPct val="10000"/>
              </a:spcBef>
              <a:spcAft>
                <a:spcPct val="0"/>
              </a:spcAft>
            </a:pPr>
            <a:endParaRPr lang="en-US" sz="1600" b="1" dirty="0">
              <a:solidFill>
                <a:srgbClr val="000000"/>
              </a:solidFill>
              <a:latin typeface="Times New Roman" pitchFamily="-92" charset="0"/>
            </a:endParaRPr>
          </a:p>
        </p:txBody>
      </p:sp>
      <p:sp>
        <p:nvSpPr>
          <p:cNvPr id="56" name="Line 2"/>
          <p:cNvSpPr>
            <a:spLocks noChangeShapeType="1"/>
          </p:cNvSpPr>
          <p:nvPr/>
        </p:nvSpPr>
        <p:spPr bwMode="auto">
          <a:xfrm>
            <a:off x="4876799" y="2840666"/>
            <a:ext cx="1385" cy="2829478"/>
          </a:xfrm>
          <a:prstGeom prst="line">
            <a:avLst/>
          </a:prstGeom>
          <a:noFill/>
          <a:ln w="9525">
            <a:solidFill>
              <a:srgbClr val="000000"/>
            </a:solidFill>
            <a:round/>
            <a:headEnd/>
            <a:tailEnd/>
          </a:ln>
        </p:spPr>
        <p:txBody>
          <a:bodyPr wrap="square" lIns="0" tIns="43236" rIns="0" bIns="43236">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57" name="Line 7"/>
          <p:cNvSpPr>
            <a:spLocks noChangeShapeType="1"/>
          </p:cNvSpPr>
          <p:nvPr/>
        </p:nvSpPr>
        <p:spPr bwMode="auto">
          <a:xfrm>
            <a:off x="5715000" y="1384929"/>
            <a:ext cx="609600" cy="0"/>
          </a:xfrm>
          <a:prstGeom prst="line">
            <a:avLst/>
          </a:prstGeom>
          <a:noFill/>
          <a:ln w="9525">
            <a:solidFill>
              <a:srgbClr val="000000"/>
            </a:solidFill>
            <a:round/>
            <a:headEnd/>
            <a:tailEnd/>
          </a:ln>
        </p:spPr>
        <p:txBody>
          <a:bodyPr wrap="square">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58" name="Text Box 8"/>
          <p:cNvSpPr txBox="1">
            <a:spLocks noChangeArrowheads="1"/>
          </p:cNvSpPr>
          <p:nvPr/>
        </p:nvSpPr>
        <p:spPr bwMode="auto">
          <a:xfrm>
            <a:off x="7454900" y="1753229"/>
            <a:ext cx="0" cy="190500"/>
          </a:xfrm>
          <a:prstGeom prst="rect">
            <a:avLst/>
          </a:prstGeom>
          <a:noFill/>
          <a:ln w="9525" algn="ctr">
            <a:noFill/>
            <a:miter lim="800000"/>
            <a:headEnd/>
            <a:tailEnd/>
          </a:ln>
        </p:spPr>
        <p:txBody>
          <a:bodyPr wrap="none" lIns="0" tIns="43232" rIns="0" bIns="43232">
            <a:spAutoFit/>
          </a:bodyPr>
          <a:lstStyle/>
          <a:p>
            <a:pPr algn="ctr" defTabSz="865188" eaLnBrk="0" fontAlgn="base" hangingPunct="0">
              <a:lnSpc>
                <a:spcPct val="105000"/>
              </a:lnSpc>
              <a:spcBef>
                <a:spcPct val="0"/>
              </a:spcBef>
              <a:spcAft>
                <a:spcPct val="0"/>
              </a:spcAft>
            </a:pPr>
            <a:endParaRPr lang="en-US" sz="700" b="1" dirty="0">
              <a:solidFill>
                <a:srgbClr val="3333CC"/>
              </a:solidFill>
              <a:latin typeface="Arial Narrow" pitchFamily="-92" charset="0"/>
            </a:endParaRPr>
          </a:p>
        </p:txBody>
      </p:sp>
      <p:sp>
        <p:nvSpPr>
          <p:cNvPr id="59" name="Line 9"/>
          <p:cNvSpPr>
            <a:spLocks noChangeShapeType="1"/>
          </p:cNvSpPr>
          <p:nvPr/>
        </p:nvSpPr>
        <p:spPr bwMode="auto">
          <a:xfrm>
            <a:off x="7646988" y="1364291"/>
            <a:ext cx="0" cy="0"/>
          </a:xfrm>
          <a:prstGeom prst="line">
            <a:avLst/>
          </a:prstGeom>
          <a:noFill/>
          <a:ln w="9525">
            <a:noFill/>
            <a:round/>
            <a:headEnd/>
            <a:tailEnd/>
          </a:ln>
        </p:spPr>
        <p:txBody>
          <a:bodyPr lIns="0" tIns="48184" rIns="0" bIns="48184">
            <a:spAutoFit/>
          </a:bodyPr>
          <a:lstStyle/>
          <a:p>
            <a:pPr eaLnBrk="0" fontAlgn="base" hangingPunct="0">
              <a:lnSpc>
                <a:spcPct val="90000"/>
              </a:lnSpc>
              <a:spcBef>
                <a:spcPct val="10000"/>
              </a:spcBef>
              <a:spcAft>
                <a:spcPct val="0"/>
              </a:spcAft>
            </a:pPr>
            <a:endParaRPr lang="en-US" sz="1600" b="1" dirty="0">
              <a:solidFill>
                <a:srgbClr val="000000"/>
              </a:solidFill>
              <a:latin typeface="Times New Roman" pitchFamily="-92" charset="0"/>
            </a:endParaRPr>
          </a:p>
        </p:txBody>
      </p:sp>
      <p:sp>
        <p:nvSpPr>
          <p:cNvPr id="60" name="Text Box 10"/>
          <p:cNvSpPr txBox="1">
            <a:spLocks noChangeArrowheads="1"/>
          </p:cNvSpPr>
          <p:nvPr/>
        </p:nvSpPr>
        <p:spPr bwMode="auto">
          <a:xfrm>
            <a:off x="6172200" y="762000"/>
            <a:ext cx="1981200" cy="1401514"/>
          </a:xfrm>
          <a:prstGeom prst="rect">
            <a:avLst/>
          </a:prstGeom>
          <a:solidFill>
            <a:srgbClr val="CCFFFF"/>
          </a:solidFill>
          <a:ln w="9525" algn="ctr">
            <a:solidFill>
              <a:srgbClr val="000000"/>
            </a:solidFill>
            <a:miter lim="800000"/>
            <a:headEnd/>
            <a:tailEnd/>
          </a:ln>
        </p:spPr>
        <p:txBody>
          <a:bodyPr wrap="square" lIns="0" tIns="43232" rIns="0" bIns="43232">
            <a:spAutoFit/>
          </a:bodyPr>
          <a:lstStyle/>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200" b="1" i="0" u="sng" strike="noStrike" kern="0" cap="none" spc="0" normalizeH="0" baseline="0" noProof="0" dirty="0" smtClean="0">
                <a:ln>
                  <a:noFill/>
                </a:ln>
                <a:solidFill>
                  <a:srgbClr val="3333CC"/>
                </a:solidFill>
                <a:effectLst/>
                <a:uLnTx/>
                <a:uFillTx/>
                <a:latin typeface="Arial Narrow" pitchFamily="-92" charset="0"/>
              </a:rPr>
              <a:t>Director’s Office Staff</a:t>
            </a:r>
            <a:endParaRPr kumimoji="0" lang="en-US" sz="1200" b="0" i="0" u="none" strike="noStrike" kern="0" cap="none" spc="0" normalizeH="0" baseline="0" noProof="0" dirty="0" smtClean="0">
              <a:ln>
                <a:noFill/>
              </a:ln>
              <a:solidFill>
                <a:srgbClr val="3333CC"/>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400" b="0" i="0" u="none" strike="noStrike" kern="0" cap="none" spc="0" normalizeH="0" baseline="0" noProof="0" dirty="0" smtClean="0">
              <a:ln>
                <a:noFill/>
              </a:ln>
              <a:solidFill>
                <a:srgbClr val="003366"/>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
                <a:srgbClr val="FF3300"/>
              </a:buClr>
              <a:buSzTx/>
              <a:buFont typeface="Symbol" pitchFamily="-92" charset="2"/>
              <a:buNone/>
              <a:tabLst/>
              <a:defRPr/>
            </a:pPr>
            <a:r>
              <a:rPr kumimoji="0" lang="en-US" sz="1000" b="1" i="0" u="none" strike="noStrike" kern="0" cap="none" spc="0" normalizeH="0" baseline="0" noProof="0" dirty="0" smtClean="0">
                <a:ln>
                  <a:noFill/>
                </a:ln>
                <a:solidFill>
                  <a:srgbClr val="3333CC"/>
                </a:solidFill>
                <a:effectLst/>
                <a:uLnTx/>
                <a:uFillTx/>
                <a:latin typeface="Arial Narrow" pitchFamily="-92" charset="0"/>
              </a:rPr>
              <a:t>Joanne Wolfe, Financial Advisor</a:t>
            </a:r>
          </a:p>
          <a:p>
            <a:pPr marL="0" marR="0" lvl="0" indent="0" algn="ctr" defTabSz="865188" eaLnBrk="0" fontAlgn="base" latinLnBrk="0" hangingPunct="0">
              <a:lnSpc>
                <a:spcPct val="105000"/>
              </a:lnSpc>
              <a:spcBef>
                <a:spcPct val="0"/>
              </a:spcBef>
              <a:spcAft>
                <a:spcPct val="0"/>
              </a:spcAft>
              <a:buClr>
                <a:srgbClr val="FF3300"/>
              </a:buClr>
              <a:buSzTx/>
              <a:buFont typeface="Symbol" pitchFamily="-92" charset="2"/>
              <a:buNone/>
              <a:tabLst/>
              <a:defRPr/>
            </a:pPr>
            <a:endParaRPr kumimoji="0" lang="en-US" sz="400" b="1" i="0"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3333CC"/>
                </a:solidFill>
                <a:effectLst/>
                <a:uLnTx/>
                <a:uFillTx/>
                <a:latin typeface="Arial Narrow" pitchFamily="-92" charset="0"/>
              </a:rPr>
              <a:t>Cathy Hanlin, Program Analyst</a:t>
            </a: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400" b="1" i="0" u="none" strike="noStrike" kern="0" cap="none" spc="0" normalizeH="0" baseline="0" noProof="0" dirty="0" smtClean="0">
                <a:ln>
                  <a:noFill/>
                </a:ln>
                <a:solidFill>
                  <a:srgbClr val="000000"/>
                </a:solidFill>
                <a:effectLst/>
                <a:uLnTx/>
                <a:uFillTx/>
                <a:latin typeface="Arial Narrow" pitchFamily="-92" charset="0"/>
              </a:rPr>
              <a:t> </a:t>
            </a: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3333CC"/>
                </a:solidFill>
                <a:effectLst/>
                <a:uLnTx/>
                <a:uFillTx/>
                <a:latin typeface="Arial Narrow" pitchFamily="-92" charset="0"/>
              </a:rPr>
              <a:t>Brenda May, Program Analyst</a:t>
            </a:r>
            <a:endParaRPr kumimoji="0" lang="en-US" sz="1000" b="0" i="0" u="none" strike="noStrike" kern="0" cap="none" spc="0" normalizeH="0" baseline="0" noProof="0" dirty="0" smtClean="0">
              <a:ln>
                <a:noFill/>
              </a:ln>
              <a:solidFill>
                <a:srgbClr val="3333CC"/>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400" b="0" i="0" u="none" strike="noStrike" kern="0" cap="none" spc="0" normalizeH="0" baseline="0" noProof="0" dirty="0" smtClean="0">
              <a:ln>
                <a:noFill/>
              </a:ln>
              <a:solidFill>
                <a:srgbClr val="3333CC"/>
              </a:solidFill>
              <a:effectLst/>
              <a:uLnTx/>
              <a:uFillTx/>
              <a:latin typeface="Arial Narrow" pitchFamily="-92" charset="0"/>
            </a:endParaRPr>
          </a:p>
          <a:p>
            <a:pPr marL="0" marR="0" lvl="0" indent="0" algn="ctr" defTabSz="865188"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3333CC"/>
                </a:solidFill>
                <a:effectLst/>
                <a:uLnTx/>
                <a:uFillTx/>
                <a:latin typeface="Arial Narrow" pitchFamily="-92" charset="0"/>
              </a:rPr>
              <a:t>Kyungseon Joo, IPA</a:t>
            </a:r>
            <a:endParaRPr kumimoji="0" lang="en-US" sz="4000" b="1" i="0" u="none" strike="noStrike" kern="0" cap="none" spc="0" normalizeH="0" baseline="0" noProof="0" dirty="0" smtClean="0">
              <a:ln>
                <a:noFill/>
              </a:ln>
              <a:solidFill>
                <a:srgbClr val="3333CC"/>
              </a:solidFill>
              <a:effectLst/>
              <a:uLnTx/>
              <a:uFillTx/>
              <a:latin typeface="Arial Narrow" pitchFamily="-92" charset="0"/>
            </a:endParaRPr>
          </a:p>
          <a:p>
            <a:pPr marL="0" marR="0" lvl="0" indent="0" algn="ctr" defTabSz="865188" eaLnBrk="0" fontAlgn="base" latinLnBrk="0" hangingPunct="0">
              <a:lnSpc>
                <a:spcPct val="100000"/>
              </a:lnSpc>
              <a:spcBef>
                <a:spcPct val="0"/>
              </a:spcBef>
              <a:spcAft>
                <a:spcPct val="0"/>
              </a:spcAft>
              <a:buClrTx/>
              <a:buSzTx/>
              <a:buFontTx/>
              <a:buNone/>
              <a:tabLst/>
              <a:defRPr/>
            </a:pPr>
            <a:endParaRPr kumimoji="0" lang="en-US" sz="400" b="1" i="0" u="none" strike="noStrike" kern="0" cap="none" spc="0" normalizeH="0" baseline="0" noProof="0" dirty="0" smtClean="0">
              <a:ln>
                <a:noFill/>
              </a:ln>
              <a:solidFill>
                <a:srgbClr val="3333CC"/>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000" b="1" i="1" u="none" strike="noStrike" kern="0" cap="none" spc="0" normalizeH="0" baseline="0" noProof="0" dirty="0" smtClean="0">
                <a:ln>
                  <a:noFill/>
                </a:ln>
                <a:solidFill>
                  <a:srgbClr val="3333CC"/>
                </a:solidFill>
                <a:effectLst/>
                <a:uLnTx/>
                <a:uFillTx/>
                <a:latin typeface="Arial Narrow" pitchFamily="-92" charset="0"/>
              </a:rPr>
              <a:t>Gulshan Rai (A), Technical Advisor</a:t>
            </a:r>
          </a:p>
        </p:txBody>
      </p:sp>
      <p:cxnSp>
        <p:nvCxnSpPr>
          <p:cNvPr id="61" name="AutoShape 11"/>
          <p:cNvCxnSpPr>
            <a:cxnSpLocks noChangeShapeType="1"/>
          </p:cNvCxnSpPr>
          <p:nvPr/>
        </p:nvCxnSpPr>
        <p:spPr bwMode="auto">
          <a:xfrm flipH="1" flipV="1">
            <a:off x="5562600" y="3221666"/>
            <a:ext cx="1524000" cy="1447800"/>
          </a:xfrm>
          <a:prstGeom prst="straightConnector1">
            <a:avLst/>
          </a:prstGeom>
          <a:noFill/>
          <a:ln w="12700">
            <a:noFill/>
            <a:round/>
            <a:headEnd/>
            <a:tailEnd/>
          </a:ln>
        </p:spPr>
      </p:cxnSp>
      <p:sp>
        <p:nvSpPr>
          <p:cNvPr id="62" name="Rectangle 13"/>
          <p:cNvSpPr>
            <a:spLocks noChangeArrowheads="1"/>
          </p:cNvSpPr>
          <p:nvPr/>
        </p:nvSpPr>
        <p:spPr bwMode="auto">
          <a:xfrm>
            <a:off x="1219200" y="770198"/>
            <a:ext cx="4572000" cy="1194988"/>
          </a:xfrm>
          <a:prstGeom prst="rect">
            <a:avLst/>
          </a:prstGeom>
          <a:solidFill>
            <a:srgbClr val="B7B7B7"/>
          </a:solidFill>
          <a:ln w="12700">
            <a:solidFill>
              <a:srgbClr val="000000"/>
            </a:solidFill>
            <a:miter lim="800000"/>
            <a:headEnd/>
            <a:tailEnd/>
          </a:ln>
          <a:effectLst>
            <a:outerShdw dist="53882" dir="18900000" algn="ctr" rotWithShape="0">
              <a:srgbClr val="3333CC"/>
            </a:outerShdw>
          </a:effectLst>
        </p:spPr>
        <p:txBody>
          <a:bodyPr wrap="none" lIns="0" tIns="43232" rIns="0" bIns="43232" anchor="ctr"/>
          <a:lstStyle/>
          <a:p>
            <a:pPr marL="0" marR="0" lvl="0" indent="0" algn="ctr" defTabSz="865188"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rgbClr val="000000"/>
              </a:solidFill>
              <a:effectLst/>
              <a:uLnTx/>
              <a:uFillTx/>
              <a:latin typeface="Times New Roman" pitchFamily="-92" charset="0"/>
            </a:endParaRPr>
          </a:p>
        </p:txBody>
      </p:sp>
      <p:sp>
        <p:nvSpPr>
          <p:cNvPr id="63" name="Text Box 14"/>
          <p:cNvSpPr txBox="1">
            <a:spLocks noChangeArrowheads="1"/>
          </p:cNvSpPr>
          <p:nvPr/>
        </p:nvSpPr>
        <p:spPr bwMode="auto">
          <a:xfrm>
            <a:off x="1431924" y="1294011"/>
            <a:ext cx="4054475" cy="488957"/>
          </a:xfrm>
          <a:prstGeom prst="rect">
            <a:avLst/>
          </a:prstGeom>
          <a:noFill/>
          <a:ln w="9525">
            <a:noFill/>
            <a:miter lim="800000"/>
            <a:headEnd/>
            <a:tailEnd/>
          </a:ln>
        </p:spPr>
        <p:txBody>
          <a:bodyPr lIns="0" tIns="43232" rIns="0" bIns="43232">
            <a:spAutoFit/>
          </a:bodyPr>
          <a:lstStyle/>
          <a:p>
            <a:pPr algn="ctr" defTabSz="865188" eaLnBrk="0" fontAlgn="base" hangingPunct="0">
              <a:lnSpc>
                <a:spcPct val="90000"/>
              </a:lnSpc>
              <a:spcBef>
                <a:spcPct val="0"/>
              </a:spcBef>
              <a:spcAft>
                <a:spcPct val="0"/>
              </a:spcAft>
            </a:pPr>
            <a:r>
              <a:rPr lang="en-US" sz="1300" b="1" dirty="0" smtClean="0">
                <a:solidFill>
                  <a:srgbClr val="000000"/>
                </a:solidFill>
                <a:latin typeface="Arial Narrow" pitchFamily="-92" charset="0"/>
              </a:rPr>
              <a:t>Timothy J. Hallman, Associate </a:t>
            </a:r>
            <a:r>
              <a:rPr lang="en-US" sz="1300" b="1" dirty="0">
                <a:solidFill>
                  <a:srgbClr val="000000"/>
                </a:solidFill>
                <a:latin typeface="Arial Narrow" pitchFamily="-92" charset="0"/>
              </a:rPr>
              <a:t>Director</a:t>
            </a:r>
          </a:p>
          <a:p>
            <a:pPr algn="ctr" defTabSz="865188" eaLnBrk="0" fontAlgn="base" hangingPunct="0">
              <a:lnSpc>
                <a:spcPct val="90000"/>
              </a:lnSpc>
              <a:spcBef>
                <a:spcPct val="0"/>
              </a:spcBef>
              <a:spcAft>
                <a:spcPct val="0"/>
              </a:spcAft>
            </a:pPr>
            <a:endParaRPr lang="en-US" sz="600" b="1" dirty="0">
              <a:solidFill>
                <a:srgbClr val="000000"/>
              </a:solidFill>
              <a:latin typeface="Arial Narrow" pitchFamily="-92" charset="0"/>
            </a:endParaRPr>
          </a:p>
          <a:p>
            <a:pPr algn="ctr" defTabSz="865188" eaLnBrk="0" fontAlgn="base" hangingPunct="0">
              <a:lnSpc>
                <a:spcPct val="90000"/>
              </a:lnSpc>
              <a:spcBef>
                <a:spcPct val="0"/>
              </a:spcBef>
              <a:spcAft>
                <a:spcPct val="0"/>
              </a:spcAft>
            </a:pPr>
            <a:r>
              <a:rPr lang="en-US" sz="1000" b="1" dirty="0" smtClean="0">
                <a:solidFill>
                  <a:srgbClr val="000000"/>
                </a:solidFill>
                <a:latin typeface="Arial Narrow" pitchFamily="-92" charset="0"/>
              </a:rPr>
              <a:t>Sonya Carter, Administrative Specialist</a:t>
            </a:r>
          </a:p>
        </p:txBody>
      </p:sp>
      <p:sp>
        <p:nvSpPr>
          <p:cNvPr id="64" name="Text Box 15"/>
          <p:cNvSpPr txBox="1">
            <a:spLocks noChangeArrowheads="1"/>
          </p:cNvSpPr>
          <p:nvPr/>
        </p:nvSpPr>
        <p:spPr bwMode="auto">
          <a:xfrm>
            <a:off x="1499191" y="808744"/>
            <a:ext cx="4130675" cy="400050"/>
          </a:xfrm>
          <a:prstGeom prst="rect">
            <a:avLst/>
          </a:prstGeom>
          <a:noFill/>
          <a:ln w="9525">
            <a:noFill/>
            <a:miter lim="800000"/>
            <a:headEnd/>
            <a:tailEnd/>
          </a:ln>
          <a:effectLst/>
        </p:spPr>
        <p:txBody>
          <a:bodyPr lIns="0" tIns="43232" rIns="0" bIns="43232">
            <a:spAutoFit/>
          </a:bodyPr>
          <a:lstStyle/>
          <a:p>
            <a:pPr algn="ctr" defTabSz="865188" eaLnBrk="0" fontAlgn="base" hangingPunct="0">
              <a:spcBef>
                <a:spcPct val="0"/>
              </a:spcBef>
              <a:spcAft>
                <a:spcPct val="0"/>
              </a:spcAft>
              <a:defRPr/>
            </a:pPr>
            <a:r>
              <a:rPr lang="en-US" sz="2100" b="1" dirty="0">
                <a:solidFill>
                  <a:srgbClr val="3333CC"/>
                </a:solidFill>
                <a:effectLst>
                  <a:outerShdw blurRad="38100" dist="38100" dir="2700000" algn="tl">
                    <a:srgbClr val="C0C0C0"/>
                  </a:outerShdw>
                </a:effectLst>
                <a:latin typeface="Arial Narrow" pitchFamily="-92" charset="0"/>
              </a:rPr>
              <a:t>Office of Nuclear Physics</a:t>
            </a:r>
            <a:endParaRPr lang="en-US" sz="2100" b="1" dirty="0">
              <a:solidFill>
                <a:srgbClr val="3333CC"/>
              </a:solidFill>
              <a:effectLst>
                <a:outerShdw blurRad="38100" dist="38100" dir="2700000" algn="tl">
                  <a:srgbClr val="C0C0C0"/>
                </a:outerShdw>
              </a:effectLst>
              <a:latin typeface="Arial" charset="0"/>
            </a:endParaRPr>
          </a:p>
        </p:txBody>
      </p:sp>
      <p:sp>
        <p:nvSpPr>
          <p:cNvPr id="65" name="Line 16"/>
          <p:cNvSpPr>
            <a:spLocks noChangeShapeType="1"/>
          </p:cNvSpPr>
          <p:nvPr/>
        </p:nvSpPr>
        <p:spPr bwMode="auto">
          <a:xfrm>
            <a:off x="1857375" y="1230170"/>
            <a:ext cx="3354387" cy="0"/>
          </a:xfrm>
          <a:prstGeom prst="line">
            <a:avLst/>
          </a:prstGeom>
          <a:noFill/>
          <a:ln w="9525">
            <a:solidFill>
              <a:srgbClr val="000000"/>
            </a:solidFill>
            <a:round/>
            <a:headEnd/>
            <a:tailEnd/>
          </a:ln>
        </p:spPr>
        <p:txBody>
          <a:bodyPr wrap="none" lIns="0" rIns="0" anchor="ct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66" name="Rectangle 18"/>
          <p:cNvSpPr>
            <a:spLocks noChangeArrowheads="1"/>
          </p:cNvSpPr>
          <p:nvPr/>
        </p:nvSpPr>
        <p:spPr bwMode="auto">
          <a:xfrm>
            <a:off x="718729" y="4592337"/>
            <a:ext cx="2468880" cy="449083"/>
          </a:xfrm>
          <a:prstGeom prst="rect">
            <a:avLst/>
          </a:prstGeom>
          <a:solidFill>
            <a:srgbClr val="E1E1E1"/>
          </a:solidFill>
          <a:ln w="12700">
            <a:solidFill>
              <a:srgbClr val="000000"/>
            </a:solidFill>
            <a:miter lim="800000"/>
            <a:headEnd/>
            <a:tailEnd/>
          </a:ln>
        </p:spPr>
        <p:txBody>
          <a:bodyPr lIns="0" tIns="42030" rIns="0" bIns="42030">
            <a:spAutoFit/>
          </a:bodyPr>
          <a:lstStyle/>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Nuclear Theory </a:t>
            </a:r>
          </a:p>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George Fai</a:t>
            </a:r>
            <a:endParaRPr kumimoji="0" lang="en-US" sz="1000" b="0" i="0" u="none" strike="noStrike" kern="0" cap="none" spc="0" normalizeH="0" baseline="0" noProof="0" dirty="0" smtClean="0">
              <a:ln>
                <a:noFill/>
              </a:ln>
              <a:solidFill>
                <a:srgbClr val="000000"/>
              </a:solidFill>
              <a:effectLst/>
              <a:uLnTx/>
              <a:uFillTx/>
              <a:latin typeface="Arial Narrow" pitchFamily="-92" charset="0"/>
            </a:endParaRPr>
          </a:p>
        </p:txBody>
      </p:sp>
      <p:sp>
        <p:nvSpPr>
          <p:cNvPr id="67" name="Line 19"/>
          <p:cNvSpPr>
            <a:spLocks noChangeShapeType="1"/>
          </p:cNvSpPr>
          <p:nvPr/>
        </p:nvSpPr>
        <p:spPr bwMode="auto">
          <a:xfrm>
            <a:off x="1841500" y="2408866"/>
            <a:ext cx="3175" cy="122238"/>
          </a:xfrm>
          <a:prstGeom prst="line">
            <a:avLst/>
          </a:prstGeom>
          <a:noFill/>
          <a:ln w="9525">
            <a:solidFill>
              <a:srgbClr val="000000"/>
            </a:solidFill>
            <a:round/>
            <a:headEnd/>
            <a:tailEnd/>
          </a:ln>
        </p:spPr>
        <p:txBody>
          <a:bodyPr lIns="0" tIns="48184" rIns="0" bIns="48184">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68" name="Rectangle 20"/>
          <p:cNvSpPr>
            <a:spLocks noChangeArrowheads="1"/>
          </p:cNvSpPr>
          <p:nvPr/>
        </p:nvSpPr>
        <p:spPr bwMode="auto">
          <a:xfrm>
            <a:off x="339887" y="2078666"/>
            <a:ext cx="3383280" cy="762000"/>
          </a:xfrm>
          <a:prstGeom prst="rect">
            <a:avLst/>
          </a:prstGeom>
          <a:solidFill>
            <a:srgbClr val="CECECE"/>
          </a:solidFill>
          <a:ln w="12700">
            <a:solidFill>
              <a:srgbClr val="000000"/>
            </a:solidFill>
            <a:miter lim="800000"/>
            <a:headEnd/>
            <a:tailEnd/>
          </a:ln>
        </p:spPr>
        <p:txBody>
          <a:bodyPr lIns="0" tIns="43232" rIns="0" bIns="43232"/>
          <a:lstStyle/>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200" b="1" i="0" u="sng" strike="noStrike" kern="0" cap="none" spc="0" normalizeH="0" baseline="0" noProof="0" dirty="0" smtClean="0">
                <a:ln>
                  <a:noFill/>
                </a:ln>
                <a:solidFill>
                  <a:srgbClr val="3333CC"/>
                </a:solidFill>
                <a:effectLst/>
                <a:uLnTx/>
                <a:uFillTx/>
                <a:latin typeface="Arial Narrow" pitchFamily="-92" charset="0"/>
              </a:rPr>
              <a:t>Physics Research Division</a:t>
            </a:r>
            <a:r>
              <a:rPr kumimoji="0" lang="en-US" sz="1000" b="1" i="0" u="sng" strike="noStrike" kern="0" cap="none" spc="0" normalizeH="0" baseline="0" noProof="0" dirty="0" smtClean="0">
                <a:ln>
                  <a:noFill/>
                </a:ln>
                <a:solidFill>
                  <a:srgbClr val="3333CC"/>
                </a:solidFill>
                <a:effectLst/>
                <a:uLnTx/>
                <a:uFillTx/>
                <a:latin typeface="Arial Narrow" pitchFamily="-92" charset="0"/>
              </a:rPr>
              <a:t>      </a:t>
            </a: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600" b="0" i="0" u="none" strike="noStrike" kern="0" cap="none" spc="0" normalizeH="0" baseline="0" noProof="0" dirty="0" smtClean="0">
              <a:ln>
                <a:noFill/>
              </a:ln>
              <a:solidFill>
                <a:srgbClr val="3333CC"/>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100" b="1" i="1" u="none" strike="noStrike" kern="0" cap="none" spc="0" normalizeH="0" baseline="0" noProof="0" dirty="0" smtClean="0">
                <a:ln>
                  <a:noFill/>
                </a:ln>
                <a:solidFill>
                  <a:srgbClr val="000000"/>
                </a:solidFill>
                <a:effectLst/>
                <a:uLnTx/>
                <a:uFillTx/>
                <a:latin typeface="Arial Narrow" pitchFamily="-92" charset="0"/>
                <a:cs typeface="Arial" charset="0"/>
              </a:rPr>
              <a:t>Timothy J. Hallman (A)</a:t>
            </a: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400" b="1" i="1"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Christine Izzo, Program  Support Specialist</a:t>
            </a: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1000" b="1" i="0" u="none" strike="noStrike" kern="0" cap="none" spc="0" normalizeH="0" baseline="0" noProof="0" dirty="0" smtClean="0">
              <a:ln>
                <a:noFill/>
              </a:ln>
              <a:solidFill>
                <a:srgbClr val="FF3300"/>
              </a:solidFill>
              <a:effectLst/>
              <a:uLnTx/>
              <a:uFillTx/>
              <a:latin typeface="Arial Narrow" pitchFamily="-92" charset="0"/>
            </a:endParaRPr>
          </a:p>
        </p:txBody>
      </p:sp>
      <p:sp>
        <p:nvSpPr>
          <p:cNvPr id="69" name="Rectangle 21"/>
          <p:cNvSpPr>
            <a:spLocks noChangeArrowheads="1"/>
          </p:cNvSpPr>
          <p:nvPr/>
        </p:nvSpPr>
        <p:spPr bwMode="auto">
          <a:xfrm>
            <a:off x="4543969" y="2202611"/>
            <a:ext cx="3383280" cy="1164017"/>
          </a:xfrm>
          <a:prstGeom prst="rect">
            <a:avLst/>
          </a:prstGeom>
          <a:solidFill>
            <a:srgbClr val="D1D1D1"/>
          </a:solidFill>
          <a:ln w="12700">
            <a:solidFill>
              <a:srgbClr val="000000"/>
            </a:solidFill>
            <a:miter lim="800000"/>
            <a:headEnd/>
            <a:tailEnd/>
          </a:ln>
        </p:spPr>
        <p:txBody>
          <a:bodyPr lIns="0" tIns="43232" rIns="0" bIns="43232" anchor="t" anchorCtr="1"/>
          <a:lstStyle/>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200" b="1" i="0" u="sng" strike="noStrike" kern="0" cap="none" spc="0" normalizeH="0" baseline="0" noProof="0" dirty="0" smtClean="0">
                <a:ln>
                  <a:noFill/>
                </a:ln>
                <a:solidFill>
                  <a:srgbClr val="3333CC"/>
                </a:solidFill>
                <a:effectLst/>
                <a:uLnTx/>
                <a:uFillTx/>
                <a:latin typeface="Arial Narrow" pitchFamily="-92" charset="0"/>
              </a:rPr>
              <a:t>Facilities &amp; Project Management Division</a:t>
            </a: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600" b="0" i="0" u="none" strike="noStrike" kern="0" cap="none" spc="0" normalizeH="0" baseline="0" noProof="0" dirty="0" smtClean="0">
              <a:ln>
                <a:noFill/>
              </a:ln>
              <a:solidFill>
                <a:srgbClr val="3333CC"/>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Arial Narrow" pitchFamily="-92" charset="0"/>
                <a:cs typeface="Arial" charset="0"/>
              </a:rPr>
              <a:t>Jehanne Gillo, Director </a:t>
            </a: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400" b="1" i="0"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Cassie Dukes, Program Support Specialist</a:t>
            </a:r>
            <a:endParaRPr kumimoji="0" lang="en-US" sz="400" b="1" i="0"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400" b="1" i="0" u="none" strike="noStrike" kern="0" cap="none" spc="0" normalizeH="0" baseline="0" noProof="0" dirty="0" smtClean="0">
                <a:ln>
                  <a:noFill/>
                </a:ln>
                <a:solidFill>
                  <a:srgbClr val="000000"/>
                </a:solidFill>
                <a:effectLst/>
                <a:uLnTx/>
                <a:uFillTx/>
                <a:latin typeface="Arial Narrow" pitchFamily="-92" charset="0"/>
              </a:rPr>
              <a:t> </a:t>
            </a: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Luisa Romero, Isotope Program Analyst</a:t>
            </a:r>
            <a:endParaRPr kumimoji="0" lang="en-US" sz="400" b="1" i="0"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400" b="1" i="0"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1000" b="1" i="0"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1000" b="1" i="0"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1000" b="1" i="0"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1000" b="1" i="0" u="none" strike="noStrike" kern="0" cap="none" spc="0" normalizeH="0" baseline="0" noProof="0" dirty="0" smtClean="0">
              <a:ln>
                <a:noFill/>
              </a:ln>
              <a:solidFill>
                <a:srgbClr val="000000"/>
              </a:solidFill>
              <a:effectLst/>
              <a:uLnTx/>
              <a:uFillTx/>
              <a:latin typeface="Arial Narrow" pitchFamily="-92" charset="0"/>
            </a:endParaRPr>
          </a:p>
        </p:txBody>
      </p:sp>
      <p:sp>
        <p:nvSpPr>
          <p:cNvPr id="70" name="Line 22"/>
          <p:cNvSpPr>
            <a:spLocks noChangeShapeType="1"/>
          </p:cNvSpPr>
          <p:nvPr/>
        </p:nvSpPr>
        <p:spPr bwMode="auto">
          <a:xfrm>
            <a:off x="1857375" y="2985129"/>
            <a:ext cx="0" cy="150812"/>
          </a:xfrm>
          <a:prstGeom prst="line">
            <a:avLst/>
          </a:prstGeom>
          <a:noFill/>
          <a:ln w="9525">
            <a:solidFill>
              <a:srgbClr val="000000"/>
            </a:solidFill>
            <a:round/>
            <a:headEnd/>
            <a:tailEnd/>
          </a:ln>
        </p:spPr>
        <p:txBody>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71" name="Text Box 23"/>
          <p:cNvSpPr txBox="1">
            <a:spLocks noChangeArrowheads="1"/>
          </p:cNvSpPr>
          <p:nvPr/>
        </p:nvSpPr>
        <p:spPr bwMode="auto">
          <a:xfrm>
            <a:off x="713091" y="2898448"/>
            <a:ext cx="2468880" cy="451511"/>
          </a:xfrm>
          <a:prstGeom prst="rect">
            <a:avLst/>
          </a:prstGeom>
          <a:solidFill>
            <a:srgbClr val="E1E1E1"/>
          </a:solidFill>
          <a:ln w="12700" algn="ctr">
            <a:solidFill>
              <a:srgbClr val="000000"/>
            </a:solidFill>
            <a:prstDash val="solid"/>
            <a:miter lim="800000"/>
            <a:headEnd/>
            <a:tailEnd/>
          </a:ln>
        </p:spPr>
        <p:txBody>
          <a:bodyPr lIns="0" tIns="43232" rIns="0" bIns="43232">
            <a:spAutoFit/>
          </a:bodyPr>
          <a:lstStyle/>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Medium Energy Nuclear Physics</a:t>
            </a:r>
          </a:p>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Gulshan Rai</a:t>
            </a:r>
          </a:p>
        </p:txBody>
      </p:sp>
      <p:sp>
        <p:nvSpPr>
          <p:cNvPr id="72" name="Rectangle 24"/>
          <p:cNvSpPr>
            <a:spLocks noChangeArrowheads="1"/>
          </p:cNvSpPr>
          <p:nvPr/>
        </p:nvSpPr>
        <p:spPr bwMode="auto">
          <a:xfrm>
            <a:off x="711802" y="4042245"/>
            <a:ext cx="2468880" cy="449083"/>
          </a:xfrm>
          <a:prstGeom prst="rect">
            <a:avLst/>
          </a:prstGeom>
          <a:solidFill>
            <a:srgbClr val="E1E1E1"/>
          </a:solidFill>
          <a:ln w="12700">
            <a:solidFill>
              <a:srgbClr val="000000"/>
            </a:solidFill>
            <a:miter lim="800000"/>
            <a:headEnd/>
            <a:tailEnd/>
          </a:ln>
        </p:spPr>
        <p:txBody>
          <a:bodyPr lIns="0" tIns="42030" rIns="0" bIns="42030">
            <a:spAutoFit/>
          </a:bodyPr>
          <a:lstStyle/>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Low Energy Nuclear Physics</a:t>
            </a:r>
            <a:endParaRPr kumimoji="0" lang="en-US" sz="1000" b="1" i="0" u="sng"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Cyrus Baktash  </a:t>
            </a:r>
            <a:endParaRPr kumimoji="0" lang="en-US" sz="1000" b="1" i="0" u="none" strike="noStrike" kern="0" cap="none" spc="0" normalizeH="0" baseline="0" noProof="0" dirty="0" smtClean="0">
              <a:ln>
                <a:noFill/>
              </a:ln>
              <a:solidFill>
                <a:srgbClr val="0000FF"/>
              </a:solidFill>
              <a:effectLst/>
              <a:uLnTx/>
              <a:uFillTx/>
              <a:latin typeface="Arial Narrow" pitchFamily="-92" charset="0"/>
            </a:endParaRPr>
          </a:p>
        </p:txBody>
      </p:sp>
      <p:sp>
        <p:nvSpPr>
          <p:cNvPr id="73" name="Rectangle 25"/>
          <p:cNvSpPr>
            <a:spLocks noChangeArrowheads="1"/>
          </p:cNvSpPr>
          <p:nvPr/>
        </p:nvSpPr>
        <p:spPr bwMode="auto">
          <a:xfrm>
            <a:off x="3642360" y="4876800"/>
            <a:ext cx="2468880" cy="592712"/>
          </a:xfrm>
          <a:prstGeom prst="rect">
            <a:avLst/>
          </a:prstGeom>
          <a:solidFill>
            <a:srgbClr val="E1E1E1"/>
          </a:solidFill>
          <a:ln w="12700">
            <a:solidFill>
              <a:srgbClr val="000000"/>
            </a:solidFill>
            <a:miter lim="800000"/>
            <a:headEnd/>
            <a:tailEnd/>
          </a:ln>
        </p:spPr>
        <p:txBody>
          <a:bodyPr lIns="0" tIns="42030" rIns="0" bIns="42030">
            <a:spAutoFit/>
          </a:bodyPr>
          <a:lstStyle/>
          <a:p>
            <a:pPr marL="0" marR="0" lvl="0" indent="0" algn="ctr" defTabSz="865188" eaLnBrk="0" fontAlgn="base" latinLnBrk="0" hangingPunct="0">
              <a:lnSpc>
                <a:spcPct val="110000"/>
              </a:lnSpc>
              <a:spcBef>
                <a:spcPts val="0"/>
              </a:spcBef>
              <a:spcAft>
                <a:spcPts val="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Advanced Technology R &amp; D </a:t>
            </a:r>
            <a:endParaRPr kumimoji="0" lang="en-US" sz="1000" b="1" i="0" u="sng"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1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Manouchehr Farkhondeh</a:t>
            </a:r>
          </a:p>
          <a:p>
            <a:pPr marL="0" marR="0" lvl="0" indent="0" algn="ctr" defTabSz="865188" eaLnBrk="0" fontAlgn="base" latinLnBrk="0" hangingPunct="0">
              <a:lnSpc>
                <a:spcPct val="110000"/>
              </a:lnSpc>
              <a:spcBef>
                <a:spcPts val="0"/>
              </a:spcBef>
              <a:spcAft>
                <a:spcPts val="0"/>
              </a:spcAft>
              <a:buClrTx/>
              <a:buSzTx/>
              <a:buFontTx/>
              <a:buNone/>
              <a:tabLst/>
              <a:defRPr/>
            </a:pPr>
            <a:endParaRPr kumimoji="0" lang="en-US" sz="1000" b="1" i="0" u="none" strike="noStrike" kern="0" cap="none" spc="0" normalizeH="0" baseline="0" noProof="0" dirty="0" smtClean="0">
              <a:ln>
                <a:noFill/>
              </a:ln>
              <a:solidFill>
                <a:srgbClr val="000000"/>
              </a:solidFill>
              <a:effectLst/>
              <a:uLnTx/>
              <a:uFillTx/>
              <a:latin typeface="Arial Narrow" pitchFamily="-92" charset="0"/>
            </a:endParaRPr>
          </a:p>
        </p:txBody>
      </p:sp>
      <p:sp>
        <p:nvSpPr>
          <p:cNvPr id="74" name="Rectangle 27"/>
          <p:cNvSpPr>
            <a:spLocks noChangeArrowheads="1"/>
          </p:cNvSpPr>
          <p:nvPr/>
        </p:nvSpPr>
        <p:spPr bwMode="auto">
          <a:xfrm>
            <a:off x="3658985" y="4343400"/>
            <a:ext cx="2438400" cy="423435"/>
          </a:xfrm>
          <a:prstGeom prst="rect">
            <a:avLst/>
          </a:prstGeom>
          <a:solidFill>
            <a:srgbClr val="E1E1E1"/>
          </a:solidFill>
          <a:ln w="12700">
            <a:solidFill>
              <a:srgbClr val="000000"/>
            </a:solidFill>
            <a:miter lim="800000"/>
            <a:headEnd/>
            <a:tailEnd/>
          </a:ln>
        </p:spPr>
        <p:txBody>
          <a:bodyPr wrap="square" lIns="0" tIns="42030" rIns="0" bIns="42030">
            <a:spAutoFit/>
          </a:bodyPr>
          <a:lstStyle/>
          <a:p>
            <a:pPr marL="0" marR="0" lvl="0" indent="0" algn="ctr" defTabSz="865188" eaLnBrk="0" fontAlgn="base" latinLnBrk="0" hangingPunct="0">
              <a:lnSpc>
                <a:spcPct val="110000"/>
              </a:lnSpc>
              <a:spcBef>
                <a:spcPct val="0"/>
              </a:spcBef>
              <a:spcAft>
                <a:spcPct val="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Nuclear Physics Instrumentation</a:t>
            </a:r>
          </a:p>
          <a:p>
            <a:pPr marL="0" marR="0" lvl="0" indent="0" algn="ctr" defTabSz="865188" eaLnBrk="0" fontAlgn="base" latinLnBrk="0" hangingPunct="0">
              <a:lnSpc>
                <a:spcPct val="11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Elizabeth Bartosz</a:t>
            </a:r>
          </a:p>
        </p:txBody>
      </p:sp>
      <p:sp>
        <p:nvSpPr>
          <p:cNvPr id="75" name="Text Box 28"/>
          <p:cNvSpPr txBox="1">
            <a:spLocks noChangeArrowheads="1"/>
          </p:cNvSpPr>
          <p:nvPr/>
        </p:nvSpPr>
        <p:spPr bwMode="auto">
          <a:xfrm>
            <a:off x="3643745" y="3467189"/>
            <a:ext cx="2468880" cy="779806"/>
          </a:xfrm>
          <a:prstGeom prst="rect">
            <a:avLst/>
          </a:prstGeom>
          <a:solidFill>
            <a:srgbClr val="E1E1E1"/>
          </a:solidFill>
          <a:ln w="12700" algn="ctr">
            <a:solidFill>
              <a:srgbClr val="000000"/>
            </a:solidFill>
            <a:miter lim="800000"/>
            <a:headEnd/>
            <a:tailEnd/>
          </a:ln>
        </p:spPr>
        <p:txBody>
          <a:bodyPr wrap="square" lIns="0" tIns="43232" rIns="0" bIns="43232">
            <a:spAutoFit/>
          </a:bodyPr>
          <a:lstStyle/>
          <a:p>
            <a:pPr marL="0" marR="0" lvl="0" indent="0" algn="ctr" defTabSz="865188" eaLnBrk="0" fontAlgn="base" latinLnBrk="0" hangingPunct="0">
              <a:lnSpc>
                <a:spcPct val="110000"/>
              </a:lnSpc>
              <a:spcBef>
                <a:spcPct val="10000"/>
              </a:spcBef>
              <a:spcAft>
                <a:spcPct val="1000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Nuclear Physics Facilities</a:t>
            </a:r>
            <a:endParaRPr kumimoji="0" lang="en-US" sz="1000" b="1" i="0" u="sng" strike="noStrike" kern="0" cap="none" spc="0" normalizeH="0" baseline="0" noProof="0" dirty="0" smtClean="0">
              <a:ln>
                <a:noFill/>
              </a:ln>
              <a:solidFill>
                <a:srgbClr val="FF0000"/>
              </a:solidFill>
              <a:effectLst/>
              <a:uLnTx/>
              <a:uFillTx/>
              <a:latin typeface="Arial Narrow" pitchFamily="-92" charset="0"/>
            </a:endParaRPr>
          </a:p>
          <a:p>
            <a:pPr marL="0" marR="0" lvl="0" indent="0" algn="ctr" defTabSz="865188" eaLnBrk="0" fontAlgn="base" latinLnBrk="0" hangingPunct="0">
              <a:lnSpc>
                <a:spcPct val="110000"/>
              </a:lnSpc>
              <a:spcBef>
                <a:spcPct val="10000"/>
              </a:spcBef>
              <a:spcAft>
                <a:spcPct val="10000"/>
              </a:spcAft>
              <a:buClrTx/>
              <a:buSzTx/>
              <a:buFontTx/>
              <a:buNone/>
              <a:tabLst/>
              <a:defRPr/>
            </a:pPr>
            <a:r>
              <a:rPr kumimoji="0" lang="en-US" sz="1000" b="1" i="1" u="none" strike="noStrike" kern="0" cap="none" spc="0" normalizeH="0" baseline="0" noProof="0" dirty="0" smtClean="0">
                <a:ln>
                  <a:noFill/>
                </a:ln>
                <a:solidFill>
                  <a:srgbClr val="000000"/>
                </a:solidFill>
                <a:effectLst/>
                <a:uLnTx/>
                <a:uFillTx/>
                <a:latin typeface="Arial Narrow" pitchFamily="-92" charset="0"/>
              </a:rPr>
              <a:t>Jehanne Gillo (A)</a:t>
            </a:r>
          </a:p>
          <a:p>
            <a:pPr marL="0" marR="0" lvl="0" indent="0" algn="ctr" defTabSz="865188" eaLnBrk="0" fontAlgn="base"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Michelle Shinn (Detailee)</a:t>
            </a:r>
          </a:p>
          <a:p>
            <a:pPr marL="0" marR="0" lvl="0" indent="0" algn="ctr" defTabSz="865188" eaLnBrk="0" fontAlgn="base"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James Sowinski</a:t>
            </a:r>
          </a:p>
        </p:txBody>
      </p:sp>
      <p:sp>
        <p:nvSpPr>
          <p:cNvPr id="76" name="Rectangle 30"/>
          <p:cNvSpPr>
            <a:spLocks noChangeArrowheads="1"/>
          </p:cNvSpPr>
          <p:nvPr/>
        </p:nvSpPr>
        <p:spPr bwMode="auto">
          <a:xfrm rot="10800000" flipV="1">
            <a:off x="3643424" y="5562600"/>
            <a:ext cx="2468880" cy="644008"/>
          </a:xfrm>
          <a:prstGeom prst="rect">
            <a:avLst/>
          </a:prstGeom>
          <a:solidFill>
            <a:srgbClr val="E1E1E1"/>
          </a:solidFill>
          <a:ln w="12700">
            <a:solidFill>
              <a:srgbClr val="000000"/>
            </a:solidFill>
            <a:miter lim="800000"/>
            <a:headEnd/>
            <a:tailEnd/>
          </a:ln>
        </p:spPr>
        <p:txBody>
          <a:bodyPr wrap="square" lIns="0" tIns="42030" rIns="0" bIns="42030">
            <a:spAutoFit/>
          </a:bodyPr>
          <a:lstStyle/>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Nuclear Physics Major Initiatives</a:t>
            </a:r>
          </a:p>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James Hawkins</a:t>
            </a:r>
          </a:p>
          <a:p>
            <a:pPr marL="0" marR="0" lvl="0" indent="0" algn="ctr" defTabSz="865188" eaLnBrk="0" fontAlgn="base" latinLnBrk="0" hangingPunct="0">
              <a:lnSpc>
                <a:spcPct val="110000"/>
              </a:lnSpc>
              <a:spcBef>
                <a:spcPts val="120"/>
              </a:spcBef>
              <a:spcAft>
                <a:spcPts val="120"/>
              </a:spcAft>
              <a:buClrTx/>
              <a:buSzTx/>
              <a:buFontTx/>
              <a:buNone/>
              <a:tabLst/>
              <a:defRPr/>
            </a:pPr>
            <a:endParaRPr kumimoji="0" lang="en-US" sz="1000" b="1" i="0" u="none" strike="noStrike" kern="0" cap="none" spc="0" normalizeH="0" baseline="0" noProof="0" dirty="0" smtClean="0">
              <a:ln>
                <a:noFill/>
              </a:ln>
              <a:solidFill>
                <a:srgbClr val="000000"/>
              </a:solidFill>
              <a:effectLst/>
              <a:uLnTx/>
              <a:uFillTx/>
              <a:latin typeface="Arial Narrow" pitchFamily="-92" charset="0"/>
            </a:endParaRPr>
          </a:p>
        </p:txBody>
      </p:sp>
      <p:sp>
        <p:nvSpPr>
          <p:cNvPr id="77" name="Line 31"/>
          <p:cNvSpPr>
            <a:spLocks noChangeShapeType="1"/>
          </p:cNvSpPr>
          <p:nvPr/>
        </p:nvSpPr>
        <p:spPr bwMode="auto">
          <a:xfrm>
            <a:off x="5133975" y="1384929"/>
            <a:ext cx="381000" cy="0"/>
          </a:xfrm>
          <a:prstGeom prst="line">
            <a:avLst/>
          </a:prstGeom>
          <a:noFill/>
          <a:ln w="12700">
            <a:noFill/>
            <a:round/>
            <a:headEnd/>
            <a:tailEnd/>
          </a:ln>
        </p:spPr>
        <p:txBody>
          <a:bodyPr>
            <a:spAutoFit/>
          </a:bodyPr>
          <a:lstStyle/>
          <a:p>
            <a:pPr eaLnBrk="0" fontAlgn="base" hangingPunct="0">
              <a:lnSpc>
                <a:spcPct val="90000"/>
              </a:lnSpc>
              <a:spcBef>
                <a:spcPct val="10000"/>
              </a:spcBef>
              <a:spcAft>
                <a:spcPct val="0"/>
              </a:spcAft>
            </a:pPr>
            <a:endParaRPr lang="en-US" sz="1600" b="1" dirty="0">
              <a:solidFill>
                <a:srgbClr val="000000"/>
              </a:solidFill>
              <a:latin typeface="Times New Roman" pitchFamily="-92" charset="0"/>
            </a:endParaRPr>
          </a:p>
        </p:txBody>
      </p:sp>
      <p:sp>
        <p:nvSpPr>
          <p:cNvPr id="78" name="Line 32"/>
          <p:cNvSpPr>
            <a:spLocks noChangeShapeType="1"/>
          </p:cNvSpPr>
          <p:nvPr/>
        </p:nvSpPr>
        <p:spPr bwMode="auto">
          <a:xfrm>
            <a:off x="5057775" y="1384929"/>
            <a:ext cx="457200" cy="0"/>
          </a:xfrm>
          <a:prstGeom prst="line">
            <a:avLst/>
          </a:prstGeom>
          <a:noFill/>
          <a:ln w="12700">
            <a:noFill/>
            <a:round/>
            <a:headEnd/>
            <a:tailEnd/>
          </a:ln>
        </p:spPr>
        <p:txBody>
          <a:bodyPr>
            <a:spAutoFit/>
          </a:bodyPr>
          <a:lstStyle/>
          <a:p>
            <a:pPr eaLnBrk="0" fontAlgn="base" hangingPunct="0">
              <a:lnSpc>
                <a:spcPct val="90000"/>
              </a:lnSpc>
              <a:spcBef>
                <a:spcPct val="10000"/>
              </a:spcBef>
              <a:spcAft>
                <a:spcPct val="0"/>
              </a:spcAft>
            </a:pPr>
            <a:endParaRPr lang="en-US" sz="1600" b="1" dirty="0">
              <a:solidFill>
                <a:srgbClr val="000000"/>
              </a:solidFill>
              <a:latin typeface="Times New Roman" pitchFamily="-92" charset="0"/>
            </a:endParaRPr>
          </a:p>
        </p:txBody>
      </p:sp>
      <p:sp>
        <p:nvSpPr>
          <p:cNvPr id="79" name="Line 33"/>
          <p:cNvSpPr>
            <a:spLocks noChangeShapeType="1"/>
          </p:cNvSpPr>
          <p:nvPr/>
        </p:nvSpPr>
        <p:spPr bwMode="auto">
          <a:xfrm>
            <a:off x="5943600" y="1384929"/>
            <a:ext cx="457200" cy="0"/>
          </a:xfrm>
          <a:prstGeom prst="line">
            <a:avLst/>
          </a:prstGeom>
          <a:noFill/>
          <a:ln w="12700">
            <a:noFill/>
            <a:round/>
            <a:headEnd/>
            <a:tailEnd/>
          </a:ln>
        </p:spPr>
        <p:txBody>
          <a:bodyPr>
            <a:spAutoFit/>
          </a:bodyPr>
          <a:lstStyle/>
          <a:p>
            <a:pPr eaLnBrk="0" fontAlgn="base" hangingPunct="0">
              <a:lnSpc>
                <a:spcPct val="90000"/>
              </a:lnSpc>
              <a:spcBef>
                <a:spcPct val="10000"/>
              </a:spcBef>
              <a:spcAft>
                <a:spcPct val="0"/>
              </a:spcAft>
            </a:pPr>
            <a:endParaRPr lang="en-US" sz="1600" b="1" dirty="0">
              <a:solidFill>
                <a:srgbClr val="000000"/>
              </a:solidFill>
              <a:latin typeface="Times New Roman" pitchFamily="-92" charset="0"/>
            </a:endParaRPr>
          </a:p>
        </p:txBody>
      </p:sp>
      <p:sp>
        <p:nvSpPr>
          <p:cNvPr id="80" name="Line 34"/>
          <p:cNvSpPr>
            <a:spLocks noChangeShapeType="1"/>
          </p:cNvSpPr>
          <p:nvPr/>
        </p:nvSpPr>
        <p:spPr bwMode="auto">
          <a:xfrm>
            <a:off x="3076575" y="1918329"/>
            <a:ext cx="0" cy="531812"/>
          </a:xfrm>
          <a:prstGeom prst="line">
            <a:avLst/>
          </a:prstGeom>
          <a:noFill/>
          <a:ln w="12700">
            <a:noFill/>
            <a:round/>
            <a:headEnd/>
            <a:tailEnd/>
          </a:ln>
        </p:spPr>
        <p:txBody>
          <a:bodyPr>
            <a:spAutoFit/>
          </a:bodyPr>
          <a:lstStyle/>
          <a:p>
            <a:pPr eaLnBrk="0" fontAlgn="base" hangingPunct="0">
              <a:lnSpc>
                <a:spcPct val="90000"/>
              </a:lnSpc>
              <a:spcBef>
                <a:spcPct val="10000"/>
              </a:spcBef>
              <a:spcAft>
                <a:spcPct val="0"/>
              </a:spcAft>
            </a:pPr>
            <a:endParaRPr lang="en-US" sz="1600" b="1" dirty="0">
              <a:solidFill>
                <a:srgbClr val="000000"/>
              </a:solidFill>
              <a:latin typeface="Times New Roman" pitchFamily="-92" charset="0"/>
            </a:endParaRPr>
          </a:p>
        </p:txBody>
      </p:sp>
      <p:sp>
        <p:nvSpPr>
          <p:cNvPr id="81" name="Line 37"/>
          <p:cNvSpPr>
            <a:spLocks noChangeShapeType="1"/>
          </p:cNvSpPr>
          <p:nvPr/>
        </p:nvSpPr>
        <p:spPr bwMode="auto">
          <a:xfrm>
            <a:off x="1628775" y="2831141"/>
            <a:ext cx="0" cy="77788"/>
          </a:xfrm>
          <a:prstGeom prst="line">
            <a:avLst/>
          </a:prstGeom>
          <a:noFill/>
          <a:ln w="12700">
            <a:noFill/>
            <a:round/>
            <a:headEnd/>
            <a:tailEnd/>
          </a:ln>
        </p:spPr>
        <p:txBody>
          <a:bodyPr>
            <a:spAutoFit/>
          </a:bodyPr>
          <a:lstStyle/>
          <a:p>
            <a:pPr eaLnBrk="0" fontAlgn="base" hangingPunct="0">
              <a:lnSpc>
                <a:spcPct val="90000"/>
              </a:lnSpc>
              <a:spcBef>
                <a:spcPct val="10000"/>
              </a:spcBef>
              <a:spcAft>
                <a:spcPct val="0"/>
              </a:spcAft>
            </a:pPr>
            <a:endParaRPr lang="en-US" sz="1600" b="1" dirty="0">
              <a:solidFill>
                <a:srgbClr val="000000"/>
              </a:solidFill>
              <a:latin typeface="Times New Roman" pitchFamily="-92" charset="0"/>
            </a:endParaRPr>
          </a:p>
        </p:txBody>
      </p:sp>
      <p:sp>
        <p:nvSpPr>
          <p:cNvPr id="82" name="Line 40"/>
          <p:cNvSpPr>
            <a:spLocks noChangeShapeType="1"/>
          </p:cNvSpPr>
          <p:nvPr/>
        </p:nvSpPr>
        <p:spPr bwMode="auto">
          <a:xfrm>
            <a:off x="1628775" y="3593141"/>
            <a:ext cx="0" cy="0"/>
          </a:xfrm>
          <a:prstGeom prst="line">
            <a:avLst/>
          </a:prstGeom>
          <a:noFill/>
          <a:ln w="3175">
            <a:solidFill>
              <a:srgbClr val="000000"/>
            </a:solidFill>
            <a:round/>
            <a:headEnd/>
            <a:tailEnd/>
          </a:ln>
        </p:spPr>
        <p:txBody>
          <a:bodyPr>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83" name="Line 41"/>
          <p:cNvSpPr>
            <a:spLocks noChangeShapeType="1"/>
          </p:cNvSpPr>
          <p:nvPr/>
        </p:nvSpPr>
        <p:spPr bwMode="auto">
          <a:xfrm>
            <a:off x="4448175" y="5728329"/>
            <a:ext cx="0" cy="0"/>
          </a:xfrm>
          <a:prstGeom prst="line">
            <a:avLst/>
          </a:prstGeom>
          <a:noFill/>
          <a:ln w="3175">
            <a:solidFill>
              <a:srgbClr val="000000"/>
            </a:solidFill>
            <a:round/>
            <a:headEnd/>
            <a:tailEnd/>
          </a:ln>
        </p:spPr>
        <p:txBody>
          <a:bodyPr>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84" name="Line 42"/>
          <p:cNvSpPr>
            <a:spLocks noChangeShapeType="1"/>
          </p:cNvSpPr>
          <p:nvPr/>
        </p:nvSpPr>
        <p:spPr bwMode="auto">
          <a:xfrm>
            <a:off x="4448175" y="5728329"/>
            <a:ext cx="0" cy="0"/>
          </a:xfrm>
          <a:prstGeom prst="line">
            <a:avLst/>
          </a:prstGeom>
          <a:noFill/>
          <a:ln w="3175">
            <a:solidFill>
              <a:srgbClr val="000000"/>
            </a:solidFill>
            <a:round/>
            <a:headEnd/>
            <a:tailEnd/>
          </a:ln>
        </p:spPr>
        <p:txBody>
          <a:bodyPr>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85" name="Line 43"/>
          <p:cNvSpPr>
            <a:spLocks noChangeShapeType="1"/>
          </p:cNvSpPr>
          <p:nvPr/>
        </p:nvSpPr>
        <p:spPr bwMode="auto">
          <a:xfrm>
            <a:off x="4448175" y="5728329"/>
            <a:ext cx="0" cy="0"/>
          </a:xfrm>
          <a:prstGeom prst="line">
            <a:avLst/>
          </a:prstGeom>
          <a:noFill/>
          <a:ln w="3175">
            <a:solidFill>
              <a:srgbClr val="000000"/>
            </a:solidFill>
            <a:round/>
            <a:headEnd/>
            <a:tailEnd/>
          </a:ln>
        </p:spPr>
        <p:txBody>
          <a:bodyPr>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86" name="Rectangle 53"/>
          <p:cNvSpPr>
            <a:spLocks noChangeArrowheads="1"/>
          </p:cNvSpPr>
          <p:nvPr/>
        </p:nvSpPr>
        <p:spPr bwMode="auto">
          <a:xfrm>
            <a:off x="713091" y="3467189"/>
            <a:ext cx="2468880" cy="496110"/>
          </a:xfrm>
          <a:prstGeom prst="rect">
            <a:avLst/>
          </a:prstGeom>
          <a:solidFill>
            <a:srgbClr val="E1E1E1"/>
          </a:solidFill>
          <a:ln w="12700">
            <a:solidFill>
              <a:srgbClr val="000000"/>
            </a:solidFill>
            <a:miter lim="800000"/>
            <a:headEnd/>
            <a:tailEnd/>
          </a:ln>
        </p:spPr>
        <p:txBody>
          <a:bodyPr lIns="0" tIns="42030" rIns="0" bIns="42030">
            <a:normAutofit/>
          </a:bodyPr>
          <a:lstStyle/>
          <a:p>
            <a:pPr marL="0" marR="0" lvl="0" indent="0" algn="ctr" defTabSz="865188" eaLnBrk="0" fontAlgn="base" latinLnBrk="0" hangingPunct="0">
              <a:lnSpc>
                <a:spcPct val="110000"/>
              </a:lnSpc>
              <a:spcBef>
                <a:spcPct val="10000"/>
              </a:spcBef>
              <a:spcAft>
                <a:spcPct val="1000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Heavy Ion Nuclear Physics</a:t>
            </a:r>
            <a:endParaRPr kumimoji="0" lang="en-US" sz="1000" b="1" i="0" u="sng" strike="noStrike" kern="0" cap="none" spc="0" normalizeH="0" baseline="0" noProof="0" dirty="0" smtClean="0">
              <a:ln>
                <a:noFill/>
              </a:ln>
              <a:solidFill>
                <a:srgbClr val="FF3300"/>
              </a:solidFill>
              <a:effectLst/>
              <a:uLnTx/>
              <a:uFillTx/>
              <a:latin typeface="Arial Narrow" pitchFamily="-92" charset="0"/>
            </a:endParaRPr>
          </a:p>
          <a:p>
            <a:pPr marL="0" marR="0" lvl="0" indent="0" algn="ctr" defTabSz="865188" eaLnBrk="0" fontAlgn="base" latinLnBrk="0" hangingPunct="0">
              <a:lnSpc>
                <a:spcPct val="110000"/>
              </a:lnSpc>
              <a:spcBef>
                <a:spcPct val="10000"/>
              </a:spcBef>
              <a:spcAft>
                <a:spcPct val="10000"/>
              </a:spcAft>
              <a:buClr>
                <a:srgbClr val="FF3300"/>
              </a:buClr>
              <a:buSzTx/>
              <a:buFont typeface="Times New Roman" pitchFamily="-92" charset="0"/>
              <a:buNone/>
              <a:tabLst/>
              <a:defRPr/>
            </a:pPr>
            <a:r>
              <a:rPr kumimoji="0" lang="en-US" sz="1000" b="1" i="1" u="none" strike="noStrike" kern="0" cap="none" spc="0" normalizeH="0" baseline="0" noProof="0" dirty="0" smtClean="0">
                <a:ln>
                  <a:noFill/>
                </a:ln>
                <a:solidFill>
                  <a:srgbClr val="000000"/>
                </a:solidFill>
                <a:effectLst/>
                <a:uLnTx/>
                <a:uFillTx/>
                <a:latin typeface="Arial Narrow" pitchFamily="-92" charset="0"/>
              </a:rPr>
              <a:t>James Sowinski (A)</a:t>
            </a:r>
          </a:p>
          <a:p>
            <a:pPr marL="0" marR="0" lvl="0" indent="0" algn="ctr" defTabSz="865188" eaLnBrk="0" fontAlgn="base" latinLnBrk="0" hangingPunct="0">
              <a:lnSpc>
                <a:spcPct val="110000"/>
              </a:lnSpc>
              <a:spcBef>
                <a:spcPct val="10000"/>
              </a:spcBef>
              <a:spcAft>
                <a:spcPct val="10000"/>
              </a:spcAft>
              <a:buClr>
                <a:srgbClr val="FF3300"/>
              </a:buClr>
              <a:buSzTx/>
              <a:buFont typeface="Times New Roman" pitchFamily="-92" charset="0"/>
              <a:buNone/>
              <a:tabLst/>
              <a:defRPr/>
            </a:pPr>
            <a:endParaRPr kumimoji="0" lang="en-US" sz="1000" b="1" i="0" u="none" strike="noStrike" kern="0" cap="none" spc="0" normalizeH="0" baseline="0" noProof="0" dirty="0" smtClean="0">
              <a:ln>
                <a:noFill/>
              </a:ln>
              <a:solidFill>
                <a:srgbClr val="000000"/>
              </a:solidFill>
              <a:effectLst/>
              <a:uLnTx/>
              <a:uFillTx/>
              <a:latin typeface="Arial Narrow" pitchFamily="-92" charset="0"/>
            </a:endParaRPr>
          </a:p>
        </p:txBody>
      </p:sp>
      <p:sp>
        <p:nvSpPr>
          <p:cNvPr id="87" name="Text Box 59"/>
          <p:cNvSpPr txBox="1">
            <a:spLocks noChangeArrowheads="1"/>
          </p:cNvSpPr>
          <p:nvPr/>
        </p:nvSpPr>
        <p:spPr bwMode="auto">
          <a:xfrm>
            <a:off x="6370320" y="3467189"/>
            <a:ext cx="2438400" cy="596550"/>
          </a:xfrm>
          <a:prstGeom prst="rect">
            <a:avLst/>
          </a:prstGeom>
          <a:solidFill>
            <a:srgbClr val="E1E1E1"/>
          </a:solidFill>
          <a:ln w="12700" algn="ctr">
            <a:solidFill>
              <a:srgbClr val="000000"/>
            </a:solidFill>
            <a:miter lim="800000"/>
            <a:headEnd/>
            <a:tailEnd/>
          </a:ln>
        </p:spPr>
        <p:txBody>
          <a:bodyPr wrap="square" lIns="0" tIns="43232" rIns="0" bIns="43232">
            <a:spAutoFit/>
          </a:bodyPr>
          <a:lstStyle/>
          <a:p>
            <a:pPr marL="0" marR="0" lvl="0" indent="0" algn="ctr" defTabSz="865188" eaLnBrk="0" fontAlgn="base" latinLnBrk="0" hangingPunct="0">
              <a:lnSpc>
                <a:spcPct val="110000"/>
              </a:lnSpc>
              <a:spcBef>
                <a:spcPts val="0"/>
              </a:spcBef>
              <a:spcAft>
                <a:spcPts val="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Isotope Facilities</a:t>
            </a:r>
          </a:p>
          <a:p>
            <a:pPr marL="0" marR="0" lvl="0" indent="0" algn="ctr" defTabSz="865188" eaLnBrk="0" fontAlgn="base" latinLnBrk="0" hangingPunct="0">
              <a:lnSpc>
                <a:spcPct val="11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Marc Garland</a:t>
            </a:r>
          </a:p>
          <a:p>
            <a:pPr marL="0" marR="0" lvl="0" indent="0" algn="ctr" defTabSz="865188" eaLnBrk="0" fontAlgn="base" latinLnBrk="0" hangingPunct="0">
              <a:lnSpc>
                <a:spcPct val="110000"/>
              </a:lnSpc>
              <a:spcBef>
                <a:spcPct val="10000"/>
              </a:spcBef>
              <a:spcAft>
                <a:spcPct val="10000"/>
              </a:spcAft>
              <a:buClrTx/>
              <a:buSzTx/>
              <a:buFontTx/>
              <a:buNone/>
              <a:tabLst/>
              <a:defRPr/>
            </a:pPr>
            <a:endParaRPr kumimoji="0" lang="en-US" sz="1000" b="1" i="0" u="none" strike="noStrike" kern="0" cap="none" spc="0" normalizeH="0" baseline="0" noProof="0" dirty="0" smtClean="0">
              <a:ln>
                <a:noFill/>
              </a:ln>
              <a:solidFill>
                <a:srgbClr val="000000"/>
              </a:solidFill>
              <a:effectLst/>
              <a:uLnTx/>
              <a:uFillTx/>
              <a:latin typeface="Arial Narrow" pitchFamily="-92" charset="0"/>
            </a:endParaRPr>
          </a:p>
        </p:txBody>
      </p:sp>
      <p:sp>
        <p:nvSpPr>
          <p:cNvPr id="88" name="Text Box 73"/>
          <p:cNvSpPr txBox="1">
            <a:spLocks noChangeArrowheads="1"/>
          </p:cNvSpPr>
          <p:nvPr/>
        </p:nvSpPr>
        <p:spPr bwMode="auto">
          <a:xfrm>
            <a:off x="6375631" y="4191568"/>
            <a:ext cx="2468880" cy="610529"/>
          </a:xfrm>
          <a:prstGeom prst="rect">
            <a:avLst/>
          </a:prstGeom>
          <a:solidFill>
            <a:srgbClr val="E1E1E1"/>
          </a:solidFill>
          <a:ln w="12700" algn="ctr">
            <a:solidFill>
              <a:srgbClr val="000000"/>
            </a:solidFill>
            <a:miter lim="800000"/>
            <a:headEnd/>
            <a:tailEnd/>
          </a:ln>
        </p:spPr>
        <p:txBody>
          <a:bodyPr wrap="square" lIns="0" tIns="43232" rIns="0" bIns="43232">
            <a:spAutoFit/>
          </a:bodyPr>
          <a:lstStyle/>
          <a:p>
            <a:pPr marL="0" marR="0" lvl="0" indent="0" algn="ctr" defTabSz="865188" eaLnBrk="0" fontAlgn="base" latinLnBrk="0" hangingPunct="0">
              <a:lnSpc>
                <a:spcPct val="110000"/>
              </a:lnSpc>
              <a:spcBef>
                <a:spcPts val="0"/>
              </a:spcBef>
              <a:spcAft>
                <a:spcPts val="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Isotope R&amp;D</a:t>
            </a:r>
          </a:p>
          <a:p>
            <a:pPr marL="0" marR="0" lvl="0" indent="0" algn="ctr" defTabSz="865188" eaLnBrk="0" fontAlgn="base" latinLnBrk="0" hangingPunct="0">
              <a:lnSpc>
                <a:spcPct val="11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Dennis Phillips</a:t>
            </a:r>
          </a:p>
          <a:p>
            <a:pPr marL="0" marR="0" lvl="0" indent="0" algn="ctr" defTabSz="865188" eaLnBrk="0" fontAlgn="base" latinLnBrk="0" hangingPunct="0">
              <a:lnSpc>
                <a:spcPct val="110000"/>
              </a:lnSpc>
              <a:spcBef>
                <a:spcPct val="10000"/>
              </a:spcBef>
              <a:spcAft>
                <a:spcPct val="10000"/>
              </a:spcAft>
              <a:buClrTx/>
              <a:buSzTx/>
              <a:buFontTx/>
              <a:buNone/>
              <a:tabLst/>
              <a:defRPr/>
            </a:pPr>
            <a:endParaRPr kumimoji="0" lang="en-US" sz="1000" b="1" i="0" u="none" strike="noStrike" kern="0" cap="none" spc="0" normalizeH="0" baseline="0" noProof="0" dirty="0" smtClean="0">
              <a:ln>
                <a:noFill/>
              </a:ln>
              <a:solidFill>
                <a:srgbClr val="FF3300"/>
              </a:solidFill>
              <a:effectLst/>
              <a:uLnTx/>
              <a:uFillTx/>
              <a:latin typeface="Arial Narrow" pitchFamily="-92" charset="0"/>
            </a:endParaRPr>
          </a:p>
        </p:txBody>
      </p:sp>
      <p:sp>
        <p:nvSpPr>
          <p:cNvPr id="89" name="Text Box 23"/>
          <p:cNvSpPr txBox="1">
            <a:spLocks noChangeArrowheads="1"/>
          </p:cNvSpPr>
          <p:nvPr/>
        </p:nvSpPr>
        <p:spPr bwMode="auto">
          <a:xfrm>
            <a:off x="732584" y="5160859"/>
            <a:ext cx="2468880" cy="451511"/>
          </a:xfrm>
          <a:prstGeom prst="rect">
            <a:avLst/>
          </a:prstGeom>
          <a:solidFill>
            <a:srgbClr val="E1E1E1"/>
          </a:solidFill>
          <a:ln w="12700" algn="ctr">
            <a:solidFill>
              <a:srgbClr val="000000"/>
            </a:solidFill>
            <a:miter lim="800000"/>
            <a:headEnd/>
            <a:tailEnd/>
          </a:ln>
        </p:spPr>
        <p:txBody>
          <a:bodyPr lIns="0" tIns="43232" rIns="0" bIns="43232">
            <a:spAutoFit/>
          </a:bodyPr>
          <a:lstStyle/>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Nuclear Data and Nuclear Theory Computing</a:t>
            </a:r>
          </a:p>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Ted Barnes </a:t>
            </a:r>
          </a:p>
        </p:txBody>
      </p:sp>
      <p:sp>
        <p:nvSpPr>
          <p:cNvPr id="90" name="Rectangle 56"/>
          <p:cNvSpPr>
            <a:spLocks noChangeArrowheads="1"/>
          </p:cNvSpPr>
          <p:nvPr/>
        </p:nvSpPr>
        <p:spPr bwMode="auto">
          <a:xfrm>
            <a:off x="1524000" y="5888666"/>
            <a:ext cx="762000" cy="304800"/>
          </a:xfrm>
          <a:prstGeom prst="rect">
            <a:avLst/>
          </a:prstGeom>
          <a:noFill/>
          <a:ln w="9525" algn="ctr">
            <a:noFill/>
            <a:round/>
            <a:headEnd/>
            <a:tailEnd/>
          </a:ln>
        </p:spPr>
        <p:txBody>
          <a:bodyPr/>
          <a:lstStyle/>
          <a:p>
            <a:pPr eaLnBrk="0" fontAlgn="base" hangingPunct="0">
              <a:lnSpc>
                <a:spcPct val="90000"/>
              </a:lnSpc>
              <a:spcBef>
                <a:spcPct val="10000"/>
              </a:spcBef>
              <a:spcAft>
                <a:spcPct val="0"/>
              </a:spcAft>
              <a:tabLst>
                <a:tab pos="2971800" algn="l"/>
              </a:tabLst>
            </a:pPr>
            <a:endParaRPr lang="en-US" sz="1600" b="1" dirty="0">
              <a:solidFill>
                <a:srgbClr val="000000"/>
              </a:solidFill>
              <a:latin typeface="Times New Roman" pitchFamily="-92" charset="0"/>
            </a:endParaRPr>
          </a:p>
        </p:txBody>
      </p:sp>
      <p:sp>
        <p:nvSpPr>
          <p:cNvPr id="91" name="Rectangle 57"/>
          <p:cNvSpPr>
            <a:spLocks noChangeArrowheads="1"/>
          </p:cNvSpPr>
          <p:nvPr/>
        </p:nvSpPr>
        <p:spPr bwMode="auto">
          <a:xfrm>
            <a:off x="685800" y="5812466"/>
            <a:ext cx="1905000" cy="457200"/>
          </a:xfrm>
          <a:prstGeom prst="rect">
            <a:avLst/>
          </a:prstGeom>
          <a:noFill/>
          <a:ln w="9525" algn="ctr">
            <a:noFill/>
            <a:round/>
            <a:headEnd/>
            <a:tailEnd/>
          </a:ln>
        </p:spPr>
        <p:txBody>
          <a:bodyPr/>
          <a:lstStyle/>
          <a:p>
            <a:pPr eaLnBrk="0" fontAlgn="base" hangingPunct="0">
              <a:lnSpc>
                <a:spcPct val="90000"/>
              </a:lnSpc>
              <a:spcBef>
                <a:spcPct val="10000"/>
              </a:spcBef>
              <a:spcAft>
                <a:spcPct val="0"/>
              </a:spcAft>
              <a:tabLst>
                <a:tab pos="2971800" algn="l"/>
              </a:tabLst>
            </a:pPr>
            <a:endParaRPr lang="en-US" sz="1000" b="1" dirty="0">
              <a:solidFill>
                <a:srgbClr val="000000"/>
              </a:solidFill>
              <a:latin typeface="Times New Roman" pitchFamily="-92" charset="0"/>
            </a:endParaRPr>
          </a:p>
        </p:txBody>
      </p:sp>
      <p:sp>
        <p:nvSpPr>
          <p:cNvPr id="92" name="Text Box 73"/>
          <p:cNvSpPr txBox="1">
            <a:spLocks noChangeArrowheads="1"/>
          </p:cNvSpPr>
          <p:nvPr/>
        </p:nvSpPr>
        <p:spPr bwMode="auto">
          <a:xfrm>
            <a:off x="6412548" y="4920243"/>
            <a:ext cx="2468880" cy="656695"/>
          </a:xfrm>
          <a:prstGeom prst="rect">
            <a:avLst/>
          </a:prstGeom>
          <a:solidFill>
            <a:srgbClr val="E1E1E1"/>
          </a:solidFill>
          <a:ln w="12700" algn="ctr">
            <a:solidFill>
              <a:srgbClr val="000000"/>
            </a:solidFill>
            <a:miter lim="800000"/>
            <a:headEnd/>
            <a:tailEnd/>
          </a:ln>
        </p:spPr>
        <p:txBody>
          <a:bodyPr lIns="0" tIns="43232" rIns="0" bIns="43232">
            <a:spAutoFit/>
          </a:bodyPr>
          <a:lstStyle/>
          <a:p>
            <a:pPr marL="0" marR="0" lvl="0" indent="0" algn="ctr" defTabSz="865188" eaLnBrk="0" fontAlgn="base" latinLnBrk="0" hangingPunct="0">
              <a:lnSpc>
                <a:spcPct val="110000"/>
              </a:lnSpc>
              <a:spcBef>
                <a:spcPct val="10000"/>
              </a:spcBef>
              <a:spcAft>
                <a:spcPct val="1000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Stable Isotopes and Accountable Material </a:t>
            </a:r>
          </a:p>
          <a:p>
            <a:pPr marL="0" marR="0" lvl="0" indent="0" algn="ctr" defTabSz="865188" eaLnBrk="0" fontAlgn="base" latinLnBrk="0" hangingPunct="0">
              <a:lnSpc>
                <a:spcPct val="110000"/>
              </a:lnSpc>
              <a:spcBef>
                <a:spcPct val="10000"/>
              </a:spcBef>
              <a:spcAft>
                <a:spcPct val="1000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Joel Grimm</a:t>
            </a:r>
          </a:p>
          <a:p>
            <a:pPr marL="0" marR="0" lvl="0" indent="0" algn="ctr" defTabSz="865188" eaLnBrk="0" fontAlgn="base" latinLnBrk="0" hangingPunct="0">
              <a:lnSpc>
                <a:spcPct val="110000"/>
              </a:lnSpc>
              <a:spcBef>
                <a:spcPct val="10000"/>
              </a:spcBef>
              <a:spcAft>
                <a:spcPct val="10000"/>
              </a:spcAft>
              <a:buClrTx/>
              <a:buSzTx/>
              <a:buFontTx/>
              <a:buNone/>
              <a:tabLst/>
              <a:defRPr/>
            </a:pPr>
            <a:endParaRPr kumimoji="0" lang="en-US" sz="1000" b="1" i="0" u="none" strike="noStrike" kern="0" cap="none" spc="0" normalizeH="0" baseline="0" noProof="0" dirty="0" smtClean="0">
              <a:ln>
                <a:noFill/>
              </a:ln>
              <a:solidFill>
                <a:srgbClr val="FF3300"/>
              </a:solidFill>
              <a:effectLst/>
              <a:uLnTx/>
              <a:uFillTx/>
              <a:latin typeface="Arial Narrow" pitchFamily="-92" charset="0"/>
            </a:endParaRPr>
          </a:p>
        </p:txBody>
      </p:sp>
      <p:sp>
        <p:nvSpPr>
          <p:cNvPr id="93" name="Text Box 23"/>
          <p:cNvSpPr txBox="1">
            <a:spLocks noChangeArrowheads="1"/>
          </p:cNvSpPr>
          <p:nvPr/>
        </p:nvSpPr>
        <p:spPr bwMode="auto">
          <a:xfrm>
            <a:off x="732584" y="5726862"/>
            <a:ext cx="2468880" cy="451511"/>
          </a:xfrm>
          <a:prstGeom prst="rect">
            <a:avLst/>
          </a:prstGeom>
          <a:solidFill>
            <a:srgbClr val="E1E1E1"/>
          </a:solidFill>
          <a:ln w="12700" algn="ctr">
            <a:solidFill>
              <a:srgbClr val="000000"/>
            </a:solidFill>
            <a:miter lim="800000"/>
            <a:headEnd/>
            <a:tailEnd/>
          </a:ln>
        </p:spPr>
        <p:txBody>
          <a:bodyPr lIns="0" tIns="43232" rIns="0" bIns="43232">
            <a:spAutoFit/>
          </a:bodyPr>
          <a:lstStyle/>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Fundamental Symmetries</a:t>
            </a:r>
          </a:p>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1" u="none" strike="noStrike" kern="0" cap="none" spc="0" normalizeH="0" baseline="0" noProof="0" dirty="0" smtClean="0">
                <a:ln>
                  <a:noFill/>
                </a:ln>
                <a:solidFill>
                  <a:srgbClr val="000000"/>
                </a:solidFill>
                <a:effectLst/>
                <a:uLnTx/>
                <a:uFillTx/>
                <a:latin typeface="Arial Narrow" pitchFamily="-92" charset="0"/>
              </a:rPr>
              <a:t>Cyrus Baktash (A)</a:t>
            </a:r>
          </a:p>
        </p:txBody>
      </p:sp>
      <p:sp>
        <p:nvSpPr>
          <p:cNvPr id="94" name="Line 3"/>
          <p:cNvSpPr>
            <a:spLocks noChangeShapeType="1"/>
          </p:cNvSpPr>
          <p:nvPr/>
        </p:nvSpPr>
        <p:spPr bwMode="auto">
          <a:xfrm>
            <a:off x="2009875" y="5624239"/>
            <a:ext cx="0" cy="91810"/>
          </a:xfrm>
          <a:prstGeom prst="line">
            <a:avLst/>
          </a:prstGeom>
          <a:noFill/>
          <a:ln w="9525">
            <a:solidFill>
              <a:srgbClr val="000000"/>
            </a:solidFill>
            <a:round/>
            <a:headEnd/>
            <a:tailEnd/>
          </a:ln>
        </p:spPr>
        <p:txBody>
          <a:bodyPr wrap="square" lIns="0" tIns="43236" rIns="0" bIns="43236">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p:spPr>
        <p:txBody>
          <a:bodyPr/>
          <a:lstStyle/>
          <a:p>
            <a:fld id="{8423F272-759E-44C8-ACA0-FD59D08013B3}" type="slidenum">
              <a:rPr lang="en-US"/>
              <a:pPr/>
              <a:t>3</a:t>
            </a:fld>
            <a:endParaRPr lang="en-US" dirty="0"/>
          </a:p>
        </p:txBody>
      </p:sp>
      <p:sp>
        <p:nvSpPr>
          <p:cNvPr id="130050" name="Rectangle 2"/>
          <p:cNvSpPr>
            <a:spLocks noGrp="1" noChangeArrowheads="1"/>
          </p:cNvSpPr>
          <p:nvPr>
            <p:ph type="title"/>
          </p:nvPr>
        </p:nvSpPr>
        <p:spPr>
          <a:xfrm>
            <a:off x="1275897" y="0"/>
            <a:ext cx="6039303" cy="723900"/>
          </a:xfrm>
        </p:spPr>
        <p:txBody>
          <a:bodyPr/>
          <a:lstStyle/>
          <a:p>
            <a:pPr eaLnBrk="1" hangingPunct="1">
              <a:defRPr/>
            </a:pPr>
            <a:r>
              <a:rPr lang="en-US" sz="2800" i="0" dirty="0" smtClean="0">
                <a:solidFill>
                  <a:srgbClr val="336600"/>
                </a:solidFill>
                <a:effectLst/>
              </a:rPr>
              <a:t>NP has Five/Six Subprograms</a:t>
            </a:r>
          </a:p>
        </p:txBody>
      </p:sp>
      <p:sp>
        <p:nvSpPr>
          <p:cNvPr id="12292" name="Rectangle 3"/>
          <p:cNvSpPr>
            <a:spLocks noGrp="1" noChangeArrowheads="1"/>
          </p:cNvSpPr>
          <p:nvPr>
            <p:ph type="body" idx="1"/>
          </p:nvPr>
        </p:nvSpPr>
        <p:spPr>
          <a:xfrm>
            <a:off x="400730" y="852487"/>
            <a:ext cx="8500382" cy="5199063"/>
          </a:xfrm>
        </p:spPr>
        <p:txBody>
          <a:bodyPr/>
          <a:lstStyle/>
          <a:p>
            <a:pPr eaLnBrk="1" hangingPunct="1">
              <a:spcAft>
                <a:spcPts val="200"/>
              </a:spcAft>
            </a:pPr>
            <a:r>
              <a:rPr lang="en-US" sz="1800" dirty="0" smtClean="0">
                <a:solidFill>
                  <a:srgbClr val="336600"/>
                </a:solidFill>
                <a:latin typeface="Arial Narrow" pitchFamily="34" charset="0"/>
              </a:rPr>
              <a:t>Medium Energy (TJNAF 12 </a:t>
            </a:r>
            <a:r>
              <a:rPr lang="en-US" sz="1800" dirty="0" err="1" smtClean="0">
                <a:solidFill>
                  <a:srgbClr val="336600"/>
                </a:solidFill>
                <a:latin typeface="Arial Narrow" pitchFamily="34" charset="0"/>
              </a:rPr>
              <a:t>GeV</a:t>
            </a:r>
            <a:r>
              <a:rPr lang="en-US" sz="1800" dirty="0" smtClean="0">
                <a:solidFill>
                  <a:srgbClr val="336600"/>
                </a:solidFill>
                <a:latin typeface="Arial Narrow" pitchFamily="34" charset="0"/>
              </a:rPr>
              <a:t> Energy Upgrade, RHIC spin)</a:t>
            </a:r>
          </a:p>
          <a:p>
            <a:pPr lvl="1" eaLnBrk="1" hangingPunct="1">
              <a:spcAft>
                <a:spcPts val="200"/>
              </a:spcAft>
            </a:pPr>
            <a:r>
              <a:rPr lang="en-US" sz="1600" dirty="0" smtClean="0">
                <a:solidFill>
                  <a:schemeClr val="tx1"/>
                </a:solidFill>
                <a:latin typeface="Arial Narrow" pitchFamily="34" charset="0"/>
              </a:rPr>
              <a:t>	Studies the force which binds quarks and gluons in protons and neutrons</a:t>
            </a:r>
          </a:p>
          <a:p>
            <a:pPr lvl="1" eaLnBrk="1" hangingPunct="1">
              <a:spcAft>
                <a:spcPts val="200"/>
              </a:spcAft>
            </a:pPr>
            <a:r>
              <a:rPr lang="en-US" sz="1600" dirty="0" smtClean="0">
                <a:solidFill>
                  <a:schemeClr val="tx1"/>
                </a:solidFill>
                <a:latin typeface="Arial Narrow" pitchFamily="34" charset="0"/>
              </a:rPr>
              <a:t>	Searches for Parity violating processes relevant to the New Standard Model</a:t>
            </a:r>
          </a:p>
          <a:p>
            <a:pPr lvl="1" eaLnBrk="1" hangingPunct="1">
              <a:spcAft>
                <a:spcPts val="200"/>
              </a:spcAft>
            </a:pPr>
            <a:r>
              <a:rPr lang="en-US" sz="1600" dirty="0" smtClean="0">
                <a:solidFill>
                  <a:schemeClr val="tx1"/>
                </a:solidFill>
                <a:latin typeface="Arial Narrow" pitchFamily="34" charset="0"/>
              </a:rPr>
              <a:t>       Studies the origin of the spin structure of the proton</a:t>
            </a:r>
          </a:p>
          <a:p>
            <a:pPr eaLnBrk="1" hangingPunct="1">
              <a:spcAft>
                <a:spcPts val="200"/>
              </a:spcAft>
            </a:pPr>
            <a:r>
              <a:rPr lang="en-US" sz="1800" dirty="0" smtClean="0">
                <a:solidFill>
                  <a:srgbClr val="336600"/>
                </a:solidFill>
                <a:latin typeface="Arial Narrow" pitchFamily="34" charset="0"/>
              </a:rPr>
              <a:t>Low Energy/Fundamental Interactions (ATLAS and FRIB)</a:t>
            </a:r>
          </a:p>
          <a:p>
            <a:pPr lvl="1" eaLnBrk="1" hangingPunct="1">
              <a:spcAft>
                <a:spcPts val="200"/>
              </a:spcAft>
            </a:pPr>
            <a:r>
              <a:rPr lang="en-US" sz="1600" dirty="0" smtClean="0">
                <a:solidFill>
                  <a:schemeClr val="tx1"/>
                </a:solidFill>
                <a:latin typeface="Arial Narrow" pitchFamily="34" charset="0"/>
              </a:rPr>
              <a:t>	Studies nuclear structure and nuclear astrophysics</a:t>
            </a:r>
          </a:p>
          <a:p>
            <a:pPr lvl="1" eaLnBrk="1" hangingPunct="1">
              <a:spcAft>
                <a:spcPts val="200"/>
              </a:spcAft>
            </a:pPr>
            <a:r>
              <a:rPr lang="en-US" sz="1600" dirty="0" smtClean="0">
                <a:solidFill>
                  <a:schemeClr val="tx1"/>
                </a:solidFill>
                <a:latin typeface="Arial Narrow" pitchFamily="34" charset="0"/>
              </a:rPr>
              <a:t>	Investigates the properties of neutrinos, and uses cold neutrons and nuclei to test the Standard Model</a:t>
            </a:r>
          </a:p>
          <a:p>
            <a:pPr eaLnBrk="1" hangingPunct="1">
              <a:spcAft>
                <a:spcPts val="200"/>
              </a:spcAft>
            </a:pPr>
            <a:r>
              <a:rPr lang="en-US" sz="1800" dirty="0">
                <a:solidFill>
                  <a:srgbClr val="336600"/>
                </a:solidFill>
                <a:latin typeface="Arial Narrow" pitchFamily="34" charset="0"/>
              </a:rPr>
              <a:t>Isotope Production and Applications</a:t>
            </a:r>
          </a:p>
          <a:p>
            <a:pPr lvl="1" eaLnBrk="1" hangingPunct="1">
              <a:spcAft>
                <a:spcPts val="200"/>
              </a:spcAft>
            </a:pPr>
            <a:r>
              <a:rPr lang="en-US" sz="1600" dirty="0">
                <a:solidFill>
                  <a:schemeClr val="tx1"/>
                </a:solidFill>
                <a:latin typeface="Arial Narrow" pitchFamily="34" charset="0"/>
              </a:rPr>
              <a:t>	Produces, prepares, and distributes isotopes for commercial applications and research</a:t>
            </a:r>
          </a:p>
          <a:p>
            <a:pPr lvl="1" eaLnBrk="1" hangingPunct="1">
              <a:spcAft>
                <a:spcPts val="200"/>
              </a:spcAft>
            </a:pPr>
            <a:r>
              <a:rPr lang="en-US" sz="1600" dirty="0">
                <a:solidFill>
                  <a:schemeClr val="tx1"/>
                </a:solidFill>
                <a:latin typeface="Arial Narrow" pitchFamily="34" charset="0"/>
              </a:rPr>
              <a:t>	Research and development relevant to isotope </a:t>
            </a:r>
            <a:r>
              <a:rPr lang="en-US" sz="1600" dirty="0" smtClean="0">
                <a:solidFill>
                  <a:schemeClr val="tx1"/>
                </a:solidFill>
                <a:latin typeface="Arial Narrow" pitchFamily="34" charset="0"/>
              </a:rPr>
              <a:t>production</a:t>
            </a:r>
          </a:p>
          <a:p>
            <a:pPr eaLnBrk="1" hangingPunct="1">
              <a:spcAft>
                <a:spcPts val="200"/>
              </a:spcAft>
            </a:pPr>
            <a:r>
              <a:rPr lang="en-US" sz="1800" dirty="0">
                <a:solidFill>
                  <a:srgbClr val="336600"/>
                </a:solidFill>
                <a:latin typeface="Arial Narrow" pitchFamily="34" charset="0"/>
              </a:rPr>
              <a:t>Heavy Ion (RHIC and Heavy Ion Research at the LHC)</a:t>
            </a:r>
          </a:p>
          <a:p>
            <a:pPr lvl="1" eaLnBrk="1" hangingPunct="1">
              <a:spcAft>
                <a:spcPts val="0"/>
              </a:spcAft>
            </a:pPr>
            <a:r>
              <a:rPr lang="en-US" sz="1600" dirty="0">
                <a:solidFill>
                  <a:schemeClr val="tx1"/>
                </a:solidFill>
                <a:latin typeface="Arial Narrow" pitchFamily="34" charset="0"/>
              </a:rPr>
              <a:t>	Investigates the properties of new states of matter  with </a:t>
            </a:r>
            <a:r>
              <a:rPr lang="en-US" sz="1600" dirty="0">
                <a:solidFill>
                  <a:schemeClr val="tx1"/>
                </a:solidFill>
                <a:latin typeface="Arial Narrow" pitchFamily="34" charset="0"/>
                <a:sym typeface="Symbol"/>
              </a:rPr>
              <a:t></a:t>
            </a:r>
            <a:r>
              <a:rPr lang="en-US" sz="1600" dirty="0">
                <a:solidFill>
                  <a:schemeClr val="tx1"/>
                </a:solidFill>
                <a:latin typeface="Arial Narrow" pitchFamily="34" charset="0"/>
              </a:rPr>
              <a:t>100 higher energy density than “normal’  </a:t>
            </a:r>
          </a:p>
          <a:p>
            <a:pPr lvl="1" eaLnBrk="1" hangingPunct="1">
              <a:spcBef>
                <a:spcPts val="0"/>
              </a:spcBef>
              <a:spcAft>
                <a:spcPts val="200"/>
              </a:spcAft>
            </a:pPr>
            <a:r>
              <a:rPr lang="en-US" sz="1600" dirty="0">
                <a:solidFill>
                  <a:schemeClr val="tx1"/>
                </a:solidFill>
                <a:latin typeface="Arial Narrow" pitchFamily="34" charset="0"/>
              </a:rPr>
              <a:t>	nuclear matter</a:t>
            </a:r>
          </a:p>
          <a:p>
            <a:pPr eaLnBrk="1" hangingPunct="1">
              <a:spcAft>
                <a:spcPts val="200"/>
              </a:spcAft>
            </a:pPr>
            <a:r>
              <a:rPr lang="en-US" sz="1800" dirty="0" smtClean="0">
                <a:solidFill>
                  <a:srgbClr val="336600"/>
                </a:solidFill>
                <a:latin typeface="Arial Narrow" pitchFamily="34" charset="0"/>
              </a:rPr>
              <a:t>Theory</a:t>
            </a:r>
          </a:p>
          <a:p>
            <a:pPr lvl="1" eaLnBrk="1" hangingPunct="1">
              <a:spcAft>
                <a:spcPts val="200"/>
              </a:spcAft>
            </a:pPr>
            <a:r>
              <a:rPr lang="en-US" sz="1600" dirty="0" smtClean="0">
                <a:solidFill>
                  <a:schemeClr val="tx1"/>
                </a:solidFill>
                <a:latin typeface="Arial Narrow" pitchFamily="34" charset="0"/>
              </a:rPr>
              <a:t>	Explores all three frontiers of nuclear physics</a:t>
            </a:r>
          </a:p>
          <a:p>
            <a:pPr lvl="1" eaLnBrk="1" hangingPunct="1">
              <a:spcAft>
                <a:spcPts val="200"/>
              </a:spcAft>
            </a:pPr>
            <a:r>
              <a:rPr lang="en-US" sz="1600" dirty="0" smtClean="0">
                <a:solidFill>
                  <a:schemeClr val="tx1"/>
                </a:solidFill>
                <a:latin typeface="Arial Narrow" pitchFamily="34" charset="0"/>
              </a:rPr>
              <a:t>	Encompasses the Nuclear Data Program</a:t>
            </a:r>
          </a:p>
          <a:p>
            <a:pPr lvl="1" eaLnBrk="1" hangingPunct="1">
              <a:spcAft>
                <a:spcPts val="200"/>
              </a:spcAft>
            </a:pPr>
            <a:endParaRPr lang="en-US" sz="1600" dirty="0" smtClean="0">
              <a:solidFill>
                <a:schemeClr val="tx1"/>
              </a:solidFill>
              <a:latin typeface="Arial Narrow"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244239F-A578-4BB7-8042-38DC781613B6}" type="slidenum">
              <a:rPr lang="en-US" smtClean="0"/>
              <a:pPr/>
              <a:t>30</a:t>
            </a:fld>
            <a:endParaRPr lang="en-US"/>
          </a:p>
        </p:txBody>
      </p:sp>
      <p:sp>
        <p:nvSpPr>
          <p:cNvPr id="4" name="Rectangle 3"/>
          <p:cNvSpPr/>
          <p:nvPr/>
        </p:nvSpPr>
        <p:spPr>
          <a:xfrm>
            <a:off x="2096582" y="152400"/>
            <a:ext cx="4656275" cy="523220"/>
          </a:xfrm>
          <a:prstGeom prst="rect">
            <a:avLst/>
          </a:prstGeom>
        </p:spPr>
        <p:txBody>
          <a:bodyPr wrap="none">
            <a:spAutoFit/>
          </a:bodyPr>
          <a:lstStyle/>
          <a:p>
            <a:pPr algn="ctr"/>
            <a:r>
              <a:rPr lang="en-US" sz="2800" b="1" dirty="0" smtClean="0">
                <a:solidFill>
                  <a:srgbClr val="106636"/>
                </a:solidFill>
              </a:rPr>
              <a:t>DOE Office of Nuclear Physics </a:t>
            </a:r>
            <a:endParaRPr lang="en-US" sz="2800" b="1" dirty="0">
              <a:solidFill>
                <a:srgbClr val="106636"/>
              </a:solidFill>
            </a:endParaRPr>
          </a:p>
        </p:txBody>
      </p:sp>
      <p:sp>
        <p:nvSpPr>
          <p:cNvPr id="46" name="Rectangle 56"/>
          <p:cNvSpPr>
            <a:spLocks noChangeArrowheads="1"/>
          </p:cNvSpPr>
          <p:nvPr/>
        </p:nvSpPr>
        <p:spPr bwMode="auto">
          <a:xfrm>
            <a:off x="1524000" y="6172200"/>
            <a:ext cx="762000" cy="304800"/>
          </a:xfrm>
          <a:prstGeom prst="rect">
            <a:avLst/>
          </a:prstGeom>
          <a:noFill/>
          <a:ln w="9525" algn="ctr">
            <a:noFill/>
            <a:round/>
            <a:headEnd/>
            <a:tailEnd/>
          </a:ln>
        </p:spPr>
        <p:txBody>
          <a:bodyPr/>
          <a:lstStyle/>
          <a:p>
            <a:pPr>
              <a:tabLst>
                <a:tab pos="2971800" algn="l"/>
              </a:tabLst>
            </a:pPr>
            <a:endParaRPr lang="en-US"/>
          </a:p>
        </p:txBody>
      </p:sp>
      <p:sp>
        <p:nvSpPr>
          <p:cNvPr id="47" name="Rectangle 57"/>
          <p:cNvSpPr>
            <a:spLocks noChangeArrowheads="1"/>
          </p:cNvSpPr>
          <p:nvPr/>
        </p:nvSpPr>
        <p:spPr bwMode="auto">
          <a:xfrm>
            <a:off x="685800" y="6096000"/>
            <a:ext cx="1905000" cy="457200"/>
          </a:xfrm>
          <a:prstGeom prst="rect">
            <a:avLst/>
          </a:prstGeom>
          <a:noFill/>
          <a:ln w="9525" algn="ctr">
            <a:noFill/>
            <a:round/>
            <a:headEnd/>
            <a:tailEnd/>
          </a:ln>
        </p:spPr>
        <p:txBody>
          <a:bodyPr/>
          <a:lstStyle/>
          <a:p>
            <a:pPr>
              <a:tabLst>
                <a:tab pos="2971800" algn="l"/>
              </a:tabLst>
            </a:pPr>
            <a:endParaRPr lang="en-US" sz="1000"/>
          </a:p>
        </p:txBody>
      </p:sp>
      <p:sp>
        <p:nvSpPr>
          <p:cNvPr id="50" name="Line 35"/>
          <p:cNvSpPr>
            <a:spLocks noChangeShapeType="1"/>
          </p:cNvSpPr>
          <p:nvPr/>
        </p:nvSpPr>
        <p:spPr bwMode="auto">
          <a:xfrm>
            <a:off x="4146699" y="1917221"/>
            <a:ext cx="0" cy="531812"/>
          </a:xfrm>
          <a:prstGeom prst="line">
            <a:avLst/>
          </a:prstGeom>
          <a:noFill/>
          <a:ln w="9525">
            <a:solidFill>
              <a:srgbClr val="000000"/>
            </a:solidFill>
            <a:round/>
            <a:headEnd/>
            <a:tailEnd/>
          </a:ln>
        </p:spPr>
        <p:txBody>
          <a:bodyPr>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51" name="Line 36"/>
          <p:cNvSpPr>
            <a:spLocks noChangeShapeType="1"/>
          </p:cNvSpPr>
          <p:nvPr/>
        </p:nvSpPr>
        <p:spPr bwMode="auto">
          <a:xfrm>
            <a:off x="2667000" y="2450141"/>
            <a:ext cx="2057400" cy="0"/>
          </a:xfrm>
          <a:prstGeom prst="line">
            <a:avLst/>
          </a:prstGeom>
          <a:noFill/>
          <a:ln w="9525">
            <a:solidFill>
              <a:srgbClr val="000000"/>
            </a:solidFill>
            <a:round/>
            <a:headEnd/>
            <a:tailEnd/>
          </a:ln>
        </p:spPr>
        <p:txBody>
          <a:bodyPr wrap="square">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52" name="Line 3"/>
          <p:cNvSpPr>
            <a:spLocks noChangeShapeType="1"/>
          </p:cNvSpPr>
          <p:nvPr/>
        </p:nvSpPr>
        <p:spPr bwMode="auto">
          <a:xfrm flipH="1">
            <a:off x="1981200" y="2784620"/>
            <a:ext cx="42531" cy="2827750"/>
          </a:xfrm>
          <a:prstGeom prst="line">
            <a:avLst/>
          </a:prstGeom>
          <a:noFill/>
          <a:ln w="9525">
            <a:solidFill>
              <a:srgbClr val="000000"/>
            </a:solidFill>
            <a:round/>
            <a:headEnd/>
            <a:tailEnd/>
          </a:ln>
        </p:spPr>
        <p:txBody>
          <a:bodyPr wrap="square" lIns="0" tIns="43236" rIns="0" bIns="43236">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53" name="Line 74"/>
          <p:cNvSpPr>
            <a:spLocks noChangeShapeType="1"/>
          </p:cNvSpPr>
          <p:nvPr/>
        </p:nvSpPr>
        <p:spPr bwMode="auto">
          <a:xfrm>
            <a:off x="7543800" y="2676397"/>
            <a:ext cx="0" cy="2907469"/>
          </a:xfrm>
          <a:prstGeom prst="line">
            <a:avLst/>
          </a:prstGeom>
          <a:noFill/>
          <a:ln w="9525">
            <a:solidFill>
              <a:srgbClr val="000000"/>
            </a:solidFill>
            <a:round/>
            <a:headEnd/>
            <a:tailEnd/>
          </a:ln>
        </p:spPr>
        <p:txBody>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54" name="Line 66"/>
          <p:cNvSpPr>
            <a:spLocks noChangeShapeType="1"/>
          </p:cNvSpPr>
          <p:nvPr/>
        </p:nvSpPr>
        <p:spPr bwMode="auto">
          <a:xfrm>
            <a:off x="5638800" y="2459666"/>
            <a:ext cx="457200" cy="0"/>
          </a:xfrm>
          <a:prstGeom prst="line">
            <a:avLst/>
          </a:prstGeom>
          <a:noFill/>
          <a:ln w="3175">
            <a:solidFill>
              <a:srgbClr val="000000"/>
            </a:solidFill>
            <a:round/>
            <a:headEnd/>
            <a:tailEnd/>
          </a:ln>
        </p:spPr>
        <p:txBody>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55" name="Line 61"/>
          <p:cNvSpPr>
            <a:spLocks noChangeShapeType="1"/>
          </p:cNvSpPr>
          <p:nvPr/>
        </p:nvSpPr>
        <p:spPr bwMode="auto">
          <a:xfrm>
            <a:off x="5715000" y="2916866"/>
            <a:ext cx="0" cy="1219200"/>
          </a:xfrm>
          <a:prstGeom prst="line">
            <a:avLst/>
          </a:prstGeom>
          <a:noFill/>
          <a:ln w="9525">
            <a:noFill/>
            <a:round/>
            <a:headEnd/>
            <a:tailEnd/>
          </a:ln>
        </p:spPr>
        <p:txBody>
          <a:bodyPr/>
          <a:lstStyle/>
          <a:p>
            <a:pPr eaLnBrk="0" fontAlgn="base" hangingPunct="0">
              <a:lnSpc>
                <a:spcPct val="90000"/>
              </a:lnSpc>
              <a:spcBef>
                <a:spcPct val="10000"/>
              </a:spcBef>
              <a:spcAft>
                <a:spcPct val="0"/>
              </a:spcAft>
            </a:pPr>
            <a:endParaRPr lang="en-US" sz="1600" b="1" dirty="0">
              <a:solidFill>
                <a:srgbClr val="000000"/>
              </a:solidFill>
              <a:latin typeface="Times New Roman" pitchFamily="-92" charset="0"/>
            </a:endParaRPr>
          </a:p>
        </p:txBody>
      </p:sp>
      <p:sp>
        <p:nvSpPr>
          <p:cNvPr id="56" name="Line 2"/>
          <p:cNvSpPr>
            <a:spLocks noChangeShapeType="1"/>
          </p:cNvSpPr>
          <p:nvPr/>
        </p:nvSpPr>
        <p:spPr bwMode="auto">
          <a:xfrm>
            <a:off x="4876799" y="2840666"/>
            <a:ext cx="1385" cy="2829478"/>
          </a:xfrm>
          <a:prstGeom prst="line">
            <a:avLst/>
          </a:prstGeom>
          <a:noFill/>
          <a:ln w="9525">
            <a:solidFill>
              <a:srgbClr val="000000"/>
            </a:solidFill>
            <a:round/>
            <a:headEnd/>
            <a:tailEnd/>
          </a:ln>
        </p:spPr>
        <p:txBody>
          <a:bodyPr wrap="square" lIns="0" tIns="43236" rIns="0" bIns="43236">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57" name="Line 7"/>
          <p:cNvSpPr>
            <a:spLocks noChangeShapeType="1"/>
          </p:cNvSpPr>
          <p:nvPr/>
        </p:nvSpPr>
        <p:spPr bwMode="auto">
          <a:xfrm>
            <a:off x="5715000" y="1384929"/>
            <a:ext cx="609600" cy="0"/>
          </a:xfrm>
          <a:prstGeom prst="line">
            <a:avLst/>
          </a:prstGeom>
          <a:noFill/>
          <a:ln w="9525">
            <a:solidFill>
              <a:srgbClr val="000000"/>
            </a:solidFill>
            <a:round/>
            <a:headEnd/>
            <a:tailEnd/>
          </a:ln>
        </p:spPr>
        <p:txBody>
          <a:bodyPr wrap="square">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58" name="Text Box 8"/>
          <p:cNvSpPr txBox="1">
            <a:spLocks noChangeArrowheads="1"/>
          </p:cNvSpPr>
          <p:nvPr/>
        </p:nvSpPr>
        <p:spPr bwMode="auto">
          <a:xfrm>
            <a:off x="7454900" y="1753229"/>
            <a:ext cx="0" cy="190500"/>
          </a:xfrm>
          <a:prstGeom prst="rect">
            <a:avLst/>
          </a:prstGeom>
          <a:noFill/>
          <a:ln w="9525" algn="ctr">
            <a:noFill/>
            <a:miter lim="800000"/>
            <a:headEnd/>
            <a:tailEnd/>
          </a:ln>
        </p:spPr>
        <p:txBody>
          <a:bodyPr wrap="none" lIns="0" tIns="43232" rIns="0" bIns="43232">
            <a:spAutoFit/>
          </a:bodyPr>
          <a:lstStyle/>
          <a:p>
            <a:pPr algn="ctr" defTabSz="865188" eaLnBrk="0" fontAlgn="base" hangingPunct="0">
              <a:lnSpc>
                <a:spcPct val="105000"/>
              </a:lnSpc>
              <a:spcBef>
                <a:spcPct val="0"/>
              </a:spcBef>
              <a:spcAft>
                <a:spcPct val="0"/>
              </a:spcAft>
            </a:pPr>
            <a:endParaRPr lang="en-US" sz="700" b="1" dirty="0">
              <a:solidFill>
                <a:srgbClr val="3333CC"/>
              </a:solidFill>
              <a:latin typeface="Arial Narrow" pitchFamily="-92" charset="0"/>
            </a:endParaRPr>
          </a:p>
        </p:txBody>
      </p:sp>
      <p:sp>
        <p:nvSpPr>
          <p:cNvPr id="59" name="Line 9"/>
          <p:cNvSpPr>
            <a:spLocks noChangeShapeType="1"/>
          </p:cNvSpPr>
          <p:nvPr/>
        </p:nvSpPr>
        <p:spPr bwMode="auto">
          <a:xfrm>
            <a:off x="7646988" y="1364291"/>
            <a:ext cx="0" cy="0"/>
          </a:xfrm>
          <a:prstGeom prst="line">
            <a:avLst/>
          </a:prstGeom>
          <a:noFill/>
          <a:ln w="9525">
            <a:noFill/>
            <a:round/>
            <a:headEnd/>
            <a:tailEnd/>
          </a:ln>
        </p:spPr>
        <p:txBody>
          <a:bodyPr lIns="0" tIns="48184" rIns="0" bIns="48184">
            <a:spAutoFit/>
          </a:bodyPr>
          <a:lstStyle/>
          <a:p>
            <a:pPr eaLnBrk="0" fontAlgn="base" hangingPunct="0">
              <a:lnSpc>
                <a:spcPct val="90000"/>
              </a:lnSpc>
              <a:spcBef>
                <a:spcPct val="10000"/>
              </a:spcBef>
              <a:spcAft>
                <a:spcPct val="0"/>
              </a:spcAft>
            </a:pPr>
            <a:endParaRPr lang="en-US" sz="1600" b="1" dirty="0">
              <a:solidFill>
                <a:srgbClr val="000000"/>
              </a:solidFill>
              <a:latin typeface="Times New Roman" pitchFamily="-92" charset="0"/>
            </a:endParaRPr>
          </a:p>
        </p:txBody>
      </p:sp>
      <p:sp>
        <p:nvSpPr>
          <p:cNvPr id="60" name="Text Box 10"/>
          <p:cNvSpPr txBox="1">
            <a:spLocks noChangeArrowheads="1"/>
          </p:cNvSpPr>
          <p:nvPr/>
        </p:nvSpPr>
        <p:spPr bwMode="auto">
          <a:xfrm>
            <a:off x="6172200" y="762000"/>
            <a:ext cx="1981200" cy="1401514"/>
          </a:xfrm>
          <a:prstGeom prst="rect">
            <a:avLst/>
          </a:prstGeom>
          <a:solidFill>
            <a:srgbClr val="CCFFFF"/>
          </a:solidFill>
          <a:ln w="9525" algn="ctr">
            <a:solidFill>
              <a:srgbClr val="000000"/>
            </a:solidFill>
            <a:miter lim="800000"/>
            <a:headEnd/>
            <a:tailEnd/>
          </a:ln>
        </p:spPr>
        <p:txBody>
          <a:bodyPr wrap="square" lIns="0" tIns="43232" rIns="0" bIns="43232">
            <a:spAutoFit/>
          </a:bodyPr>
          <a:lstStyle/>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200" b="1" i="0" u="sng" strike="noStrike" kern="0" cap="none" spc="0" normalizeH="0" baseline="0" noProof="0" dirty="0" smtClean="0">
                <a:ln>
                  <a:noFill/>
                </a:ln>
                <a:solidFill>
                  <a:srgbClr val="3333CC"/>
                </a:solidFill>
                <a:effectLst/>
                <a:uLnTx/>
                <a:uFillTx/>
                <a:latin typeface="Arial Narrow" pitchFamily="-92" charset="0"/>
              </a:rPr>
              <a:t>Director’s Office Staff</a:t>
            </a:r>
            <a:endParaRPr kumimoji="0" lang="en-US" sz="1200" b="0" i="0" u="none" strike="noStrike" kern="0" cap="none" spc="0" normalizeH="0" baseline="0" noProof="0" dirty="0" smtClean="0">
              <a:ln>
                <a:noFill/>
              </a:ln>
              <a:solidFill>
                <a:srgbClr val="3333CC"/>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400" b="0" i="0" u="none" strike="noStrike" kern="0" cap="none" spc="0" normalizeH="0" baseline="0" noProof="0" dirty="0" smtClean="0">
              <a:ln>
                <a:noFill/>
              </a:ln>
              <a:solidFill>
                <a:srgbClr val="003366"/>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
                <a:srgbClr val="FF3300"/>
              </a:buClr>
              <a:buSzTx/>
              <a:buFont typeface="Symbol" pitchFamily="-92" charset="2"/>
              <a:buNone/>
              <a:tabLst/>
              <a:defRPr/>
            </a:pPr>
            <a:r>
              <a:rPr kumimoji="0" lang="en-US" sz="1000" b="1" i="0" u="none" strike="noStrike" kern="0" cap="none" spc="0" normalizeH="0" baseline="0" noProof="0" dirty="0" smtClean="0">
                <a:ln>
                  <a:noFill/>
                </a:ln>
                <a:solidFill>
                  <a:srgbClr val="3333CC"/>
                </a:solidFill>
                <a:effectLst/>
                <a:uLnTx/>
                <a:uFillTx/>
                <a:latin typeface="Arial Narrow" pitchFamily="-92" charset="0"/>
              </a:rPr>
              <a:t>Joanne Wolfe, Financial Advisor</a:t>
            </a:r>
          </a:p>
          <a:p>
            <a:pPr marL="0" marR="0" lvl="0" indent="0" algn="ctr" defTabSz="865188" eaLnBrk="0" fontAlgn="base" latinLnBrk="0" hangingPunct="0">
              <a:lnSpc>
                <a:spcPct val="105000"/>
              </a:lnSpc>
              <a:spcBef>
                <a:spcPct val="0"/>
              </a:spcBef>
              <a:spcAft>
                <a:spcPct val="0"/>
              </a:spcAft>
              <a:buClr>
                <a:srgbClr val="FF3300"/>
              </a:buClr>
              <a:buSzTx/>
              <a:buFont typeface="Symbol" pitchFamily="-92" charset="2"/>
              <a:buNone/>
              <a:tabLst/>
              <a:defRPr/>
            </a:pPr>
            <a:endParaRPr kumimoji="0" lang="en-US" sz="400" b="1" i="0"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3333CC"/>
                </a:solidFill>
                <a:effectLst/>
                <a:uLnTx/>
                <a:uFillTx/>
                <a:latin typeface="Arial Narrow" pitchFamily="-92" charset="0"/>
              </a:rPr>
              <a:t>Cathy Hanlin, Program Analyst</a:t>
            </a: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400" b="1" i="0" u="none" strike="noStrike" kern="0" cap="none" spc="0" normalizeH="0" baseline="0" noProof="0" dirty="0" smtClean="0">
                <a:ln>
                  <a:noFill/>
                </a:ln>
                <a:solidFill>
                  <a:srgbClr val="000000"/>
                </a:solidFill>
                <a:effectLst/>
                <a:uLnTx/>
                <a:uFillTx/>
                <a:latin typeface="Arial Narrow" pitchFamily="-92" charset="0"/>
              </a:rPr>
              <a:t> </a:t>
            </a: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3333CC"/>
                </a:solidFill>
                <a:effectLst/>
                <a:uLnTx/>
                <a:uFillTx/>
                <a:latin typeface="Arial Narrow" pitchFamily="-92" charset="0"/>
              </a:rPr>
              <a:t>Brenda May, Program Analyst</a:t>
            </a:r>
            <a:endParaRPr kumimoji="0" lang="en-US" sz="1000" b="0" i="0" u="none" strike="noStrike" kern="0" cap="none" spc="0" normalizeH="0" baseline="0" noProof="0" dirty="0" smtClean="0">
              <a:ln>
                <a:noFill/>
              </a:ln>
              <a:solidFill>
                <a:srgbClr val="3333CC"/>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400" b="0" i="0" u="none" strike="noStrike" kern="0" cap="none" spc="0" normalizeH="0" baseline="0" noProof="0" dirty="0" smtClean="0">
              <a:ln>
                <a:noFill/>
              </a:ln>
              <a:solidFill>
                <a:srgbClr val="3333CC"/>
              </a:solidFill>
              <a:effectLst/>
              <a:uLnTx/>
              <a:uFillTx/>
              <a:latin typeface="Arial Narrow" pitchFamily="-92" charset="0"/>
            </a:endParaRPr>
          </a:p>
          <a:p>
            <a:pPr marL="0" marR="0" lvl="0" indent="0" algn="ctr" defTabSz="865188"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3333CC"/>
                </a:solidFill>
                <a:effectLst/>
                <a:uLnTx/>
                <a:uFillTx/>
                <a:latin typeface="Arial Narrow" pitchFamily="-92" charset="0"/>
              </a:rPr>
              <a:t>Kyungseon Joo, IPA</a:t>
            </a:r>
            <a:endParaRPr kumimoji="0" lang="en-US" sz="4000" b="1" i="0" u="none" strike="noStrike" kern="0" cap="none" spc="0" normalizeH="0" baseline="0" noProof="0" dirty="0" smtClean="0">
              <a:ln>
                <a:noFill/>
              </a:ln>
              <a:solidFill>
                <a:srgbClr val="3333CC"/>
              </a:solidFill>
              <a:effectLst/>
              <a:uLnTx/>
              <a:uFillTx/>
              <a:latin typeface="Arial Narrow" pitchFamily="-92" charset="0"/>
            </a:endParaRPr>
          </a:p>
          <a:p>
            <a:pPr marL="0" marR="0" lvl="0" indent="0" algn="ctr" defTabSz="865188" eaLnBrk="0" fontAlgn="base" latinLnBrk="0" hangingPunct="0">
              <a:lnSpc>
                <a:spcPct val="100000"/>
              </a:lnSpc>
              <a:spcBef>
                <a:spcPct val="0"/>
              </a:spcBef>
              <a:spcAft>
                <a:spcPct val="0"/>
              </a:spcAft>
              <a:buClrTx/>
              <a:buSzTx/>
              <a:buFontTx/>
              <a:buNone/>
              <a:tabLst/>
              <a:defRPr/>
            </a:pPr>
            <a:endParaRPr kumimoji="0" lang="en-US" sz="400" b="1" i="0" u="none" strike="noStrike" kern="0" cap="none" spc="0" normalizeH="0" baseline="0" noProof="0" dirty="0" smtClean="0">
              <a:ln>
                <a:noFill/>
              </a:ln>
              <a:solidFill>
                <a:srgbClr val="3333CC"/>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000" b="1" i="1" u="none" strike="noStrike" kern="0" cap="none" spc="0" normalizeH="0" baseline="0" noProof="0" dirty="0" smtClean="0">
                <a:ln>
                  <a:noFill/>
                </a:ln>
                <a:solidFill>
                  <a:srgbClr val="3333CC"/>
                </a:solidFill>
                <a:effectLst/>
                <a:uLnTx/>
                <a:uFillTx/>
                <a:latin typeface="Arial Narrow" pitchFamily="-92" charset="0"/>
              </a:rPr>
              <a:t>Gulshan Rai (A), Technical Advisor</a:t>
            </a:r>
          </a:p>
        </p:txBody>
      </p:sp>
      <p:cxnSp>
        <p:nvCxnSpPr>
          <p:cNvPr id="61" name="AutoShape 11"/>
          <p:cNvCxnSpPr>
            <a:cxnSpLocks noChangeShapeType="1"/>
          </p:cNvCxnSpPr>
          <p:nvPr/>
        </p:nvCxnSpPr>
        <p:spPr bwMode="auto">
          <a:xfrm flipH="1" flipV="1">
            <a:off x="5562600" y="3221666"/>
            <a:ext cx="1524000" cy="1447800"/>
          </a:xfrm>
          <a:prstGeom prst="straightConnector1">
            <a:avLst/>
          </a:prstGeom>
          <a:noFill/>
          <a:ln w="12700">
            <a:noFill/>
            <a:round/>
            <a:headEnd/>
            <a:tailEnd/>
          </a:ln>
        </p:spPr>
      </p:cxnSp>
      <p:sp>
        <p:nvSpPr>
          <p:cNvPr id="62" name="Rectangle 13"/>
          <p:cNvSpPr>
            <a:spLocks noChangeArrowheads="1"/>
          </p:cNvSpPr>
          <p:nvPr/>
        </p:nvSpPr>
        <p:spPr bwMode="auto">
          <a:xfrm>
            <a:off x="1219200" y="770198"/>
            <a:ext cx="4572000" cy="1194988"/>
          </a:xfrm>
          <a:prstGeom prst="rect">
            <a:avLst/>
          </a:prstGeom>
          <a:solidFill>
            <a:srgbClr val="B7B7B7"/>
          </a:solidFill>
          <a:ln w="12700">
            <a:solidFill>
              <a:srgbClr val="000000"/>
            </a:solidFill>
            <a:miter lim="800000"/>
            <a:headEnd/>
            <a:tailEnd/>
          </a:ln>
          <a:effectLst>
            <a:outerShdw dist="53882" dir="18900000" algn="ctr" rotWithShape="0">
              <a:srgbClr val="3333CC"/>
            </a:outerShdw>
          </a:effectLst>
        </p:spPr>
        <p:txBody>
          <a:bodyPr wrap="none" lIns="0" tIns="43232" rIns="0" bIns="43232" anchor="ctr"/>
          <a:lstStyle/>
          <a:p>
            <a:pPr marL="0" marR="0" lvl="0" indent="0" algn="ctr" defTabSz="865188"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rgbClr val="000000"/>
              </a:solidFill>
              <a:effectLst/>
              <a:uLnTx/>
              <a:uFillTx/>
              <a:latin typeface="Times New Roman" pitchFamily="-92" charset="0"/>
            </a:endParaRPr>
          </a:p>
        </p:txBody>
      </p:sp>
      <p:sp>
        <p:nvSpPr>
          <p:cNvPr id="63" name="Text Box 14"/>
          <p:cNvSpPr txBox="1">
            <a:spLocks noChangeArrowheads="1"/>
          </p:cNvSpPr>
          <p:nvPr/>
        </p:nvSpPr>
        <p:spPr bwMode="auto">
          <a:xfrm>
            <a:off x="1431924" y="1294011"/>
            <a:ext cx="4054475" cy="488957"/>
          </a:xfrm>
          <a:prstGeom prst="rect">
            <a:avLst/>
          </a:prstGeom>
          <a:noFill/>
          <a:ln w="9525">
            <a:noFill/>
            <a:miter lim="800000"/>
            <a:headEnd/>
            <a:tailEnd/>
          </a:ln>
        </p:spPr>
        <p:txBody>
          <a:bodyPr lIns="0" tIns="43232" rIns="0" bIns="43232">
            <a:spAutoFit/>
          </a:bodyPr>
          <a:lstStyle/>
          <a:p>
            <a:pPr algn="ctr" defTabSz="865188" eaLnBrk="0" fontAlgn="base" hangingPunct="0">
              <a:lnSpc>
                <a:spcPct val="90000"/>
              </a:lnSpc>
              <a:spcBef>
                <a:spcPct val="0"/>
              </a:spcBef>
              <a:spcAft>
                <a:spcPct val="0"/>
              </a:spcAft>
            </a:pPr>
            <a:r>
              <a:rPr lang="en-US" sz="1300" b="1" dirty="0" smtClean="0">
                <a:solidFill>
                  <a:srgbClr val="000000"/>
                </a:solidFill>
                <a:latin typeface="Arial Narrow" pitchFamily="-92" charset="0"/>
              </a:rPr>
              <a:t>Timothy J. Hallman, Associate </a:t>
            </a:r>
            <a:r>
              <a:rPr lang="en-US" sz="1300" b="1" dirty="0">
                <a:solidFill>
                  <a:srgbClr val="000000"/>
                </a:solidFill>
                <a:latin typeface="Arial Narrow" pitchFamily="-92" charset="0"/>
              </a:rPr>
              <a:t>Director</a:t>
            </a:r>
          </a:p>
          <a:p>
            <a:pPr algn="ctr" defTabSz="865188" eaLnBrk="0" fontAlgn="base" hangingPunct="0">
              <a:lnSpc>
                <a:spcPct val="90000"/>
              </a:lnSpc>
              <a:spcBef>
                <a:spcPct val="0"/>
              </a:spcBef>
              <a:spcAft>
                <a:spcPct val="0"/>
              </a:spcAft>
            </a:pPr>
            <a:endParaRPr lang="en-US" sz="600" b="1" dirty="0">
              <a:solidFill>
                <a:srgbClr val="000000"/>
              </a:solidFill>
              <a:latin typeface="Arial Narrow" pitchFamily="-92" charset="0"/>
            </a:endParaRPr>
          </a:p>
          <a:p>
            <a:pPr algn="ctr" defTabSz="865188" eaLnBrk="0" fontAlgn="base" hangingPunct="0">
              <a:lnSpc>
                <a:spcPct val="90000"/>
              </a:lnSpc>
              <a:spcBef>
                <a:spcPct val="0"/>
              </a:spcBef>
              <a:spcAft>
                <a:spcPct val="0"/>
              </a:spcAft>
            </a:pPr>
            <a:r>
              <a:rPr lang="en-US" sz="1000" b="1" dirty="0" smtClean="0">
                <a:solidFill>
                  <a:srgbClr val="000000"/>
                </a:solidFill>
                <a:latin typeface="Arial Narrow" pitchFamily="-92" charset="0"/>
              </a:rPr>
              <a:t>Sonya Carter, Administrative Specialist</a:t>
            </a:r>
          </a:p>
        </p:txBody>
      </p:sp>
      <p:sp>
        <p:nvSpPr>
          <p:cNvPr id="64" name="Text Box 15"/>
          <p:cNvSpPr txBox="1">
            <a:spLocks noChangeArrowheads="1"/>
          </p:cNvSpPr>
          <p:nvPr/>
        </p:nvSpPr>
        <p:spPr bwMode="auto">
          <a:xfrm>
            <a:off x="1499191" y="808744"/>
            <a:ext cx="4130675" cy="400050"/>
          </a:xfrm>
          <a:prstGeom prst="rect">
            <a:avLst/>
          </a:prstGeom>
          <a:noFill/>
          <a:ln w="9525">
            <a:noFill/>
            <a:miter lim="800000"/>
            <a:headEnd/>
            <a:tailEnd/>
          </a:ln>
          <a:effectLst/>
        </p:spPr>
        <p:txBody>
          <a:bodyPr lIns="0" tIns="43232" rIns="0" bIns="43232">
            <a:spAutoFit/>
          </a:bodyPr>
          <a:lstStyle/>
          <a:p>
            <a:pPr algn="ctr" defTabSz="865188" eaLnBrk="0" fontAlgn="base" hangingPunct="0">
              <a:spcBef>
                <a:spcPct val="0"/>
              </a:spcBef>
              <a:spcAft>
                <a:spcPct val="0"/>
              </a:spcAft>
              <a:defRPr/>
            </a:pPr>
            <a:r>
              <a:rPr lang="en-US" sz="2100" b="1" dirty="0">
                <a:solidFill>
                  <a:srgbClr val="3333CC"/>
                </a:solidFill>
                <a:effectLst>
                  <a:outerShdw blurRad="38100" dist="38100" dir="2700000" algn="tl">
                    <a:srgbClr val="C0C0C0"/>
                  </a:outerShdw>
                </a:effectLst>
                <a:latin typeface="Arial Narrow" pitchFamily="-92" charset="0"/>
              </a:rPr>
              <a:t>Office of Nuclear Physics</a:t>
            </a:r>
            <a:endParaRPr lang="en-US" sz="2100" b="1" dirty="0">
              <a:solidFill>
                <a:srgbClr val="3333CC"/>
              </a:solidFill>
              <a:effectLst>
                <a:outerShdw blurRad="38100" dist="38100" dir="2700000" algn="tl">
                  <a:srgbClr val="C0C0C0"/>
                </a:outerShdw>
              </a:effectLst>
              <a:latin typeface="Arial" charset="0"/>
            </a:endParaRPr>
          </a:p>
        </p:txBody>
      </p:sp>
      <p:sp>
        <p:nvSpPr>
          <p:cNvPr id="65" name="Line 16"/>
          <p:cNvSpPr>
            <a:spLocks noChangeShapeType="1"/>
          </p:cNvSpPr>
          <p:nvPr/>
        </p:nvSpPr>
        <p:spPr bwMode="auto">
          <a:xfrm>
            <a:off x="1857375" y="1230170"/>
            <a:ext cx="3354387" cy="0"/>
          </a:xfrm>
          <a:prstGeom prst="line">
            <a:avLst/>
          </a:prstGeom>
          <a:noFill/>
          <a:ln w="9525">
            <a:solidFill>
              <a:srgbClr val="000000"/>
            </a:solidFill>
            <a:round/>
            <a:headEnd/>
            <a:tailEnd/>
          </a:ln>
        </p:spPr>
        <p:txBody>
          <a:bodyPr wrap="none" lIns="0" rIns="0" anchor="ct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66" name="Rectangle 18"/>
          <p:cNvSpPr>
            <a:spLocks noChangeArrowheads="1"/>
          </p:cNvSpPr>
          <p:nvPr/>
        </p:nvSpPr>
        <p:spPr bwMode="auto">
          <a:xfrm>
            <a:off x="718729" y="4592337"/>
            <a:ext cx="2468880" cy="449083"/>
          </a:xfrm>
          <a:prstGeom prst="rect">
            <a:avLst/>
          </a:prstGeom>
          <a:solidFill>
            <a:srgbClr val="E1E1E1"/>
          </a:solidFill>
          <a:ln w="12700">
            <a:solidFill>
              <a:srgbClr val="000000"/>
            </a:solidFill>
            <a:miter lim="800000"/>
            <a:headEnd/>
            <a:tailEnd/>
          </a:ln>
        </p:spPr>
        <p:txBody>
          <a:bodyPr lIns="0" tIns="42030" rIns="0" bIns="42030">
            <a:spAutoFit/>
          </a:bodyPr>
          <a:lstStyle/>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Nuclear Theory </a:t>
            </a:r>
          </a:p>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George Fai</a:t>
            </a:r>
            <a:endParaRPr kumimoji="0" lang="en-US" sz="1000" b="0" i="0" u="none" strike="noStrike" kern="0" cap="none" spc="0" normalizeH="0" baseline="0" noProof="0" dirty="0" smtClean="0">
              <a:ln>
                <a:noFill/>
              </a:ln>
              <a:solidFill>
                <a:srgbClr val="000000"/>
              </a:solidFill>
              <a:effectLst/>
              <a:uLnTx/>
              <a:uFillTx/>
              <a:latin typeface="Arial Narrow" pitchFamily="-92" charset="0"/>
            </a:endParaRPr>
          </a:p>
        </p:txBody>
      </p:sp>
      <p:sp>
        <p:nvSpPr>
          <p:cNvPr id="67" name="Line 19"/>
          <p:cNvSpPr>
            <a:spLocks noChangeShapeType="1"/>
          </p:cNvSpPr>
          <p:nvPr/>
        </p:nvSpPr>
        <p:spPr bwMode="auto">
          <a:xfrm>
            <a:off x="1841500" y="2408866"/>
            <a:ext cx="3175" cy="122238"/>
          </a:xfrm>
          <a:prstGeom prst="line">
            <a:avLst/>
          </a:prstGeom>
          <a:noFill/>
          <a:ln w="9525">
            <a:solidFill>
              <a:srgbClr val="000000"/>
            </a:solidFill>
            <a:round/>
            <a:headEnd/>
            <a:tailEnd/>
          </a:ln>
        </p:spPr>
        <p:txBody>
          <a:bodyPr lIns="0" tIns="48184" rIns="0" bIns="48184">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68" name="Rectangle 20"/>
          <p:cNvSpPr>
            <a:spLocks noChangeArrowheads="1"/>
          </p:cNvSpPr>
          <p:nvPr/>
        </p:nvSpPr>
        <p:spPr bwMode="auto">
          <a:xfrm>
            <a:off x="339887" y="2078666"/>
            <a:ext cx="3383280" cy="762000"/>
          </a:xfrm>
          <a:prstGeom prst="rect">
            <a:avLst/>
          </a:prstGeom>
          <a:solidFill>
            <a:srgbClr val="CECECE"/>
          </a:solidFill>
          <a:ln w="12700">
            <a:solidFill>
              <a:srgbClr val="000000"/>
            </a:solidFill>
            <a:miter lim="800000"/>
            <a:headEnd/>
            <a:tailEnd/>
          </a:ln>
        </p:spPr>
        <p:txBody>
          <a:bodyPr lIns="0" tIns="43232" rIns="0" bIns="43232"/>
          <a:lstStyle/>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200" b="1" i="0" u="sng" strike="noStrike" kern="0" cap="none" spc="0" normalizeH="0" baseline="0" noProof="0" dirty="0" smtClean="0">
                <a:ln>
                  <a:noFill/>
                </a:ln>
                <a:solidFill>
                  <a:srgbClr val="3333CC"/>
                </a:solidFill>
                <a:effectLst/>
                <a:uLnTx/>
                <a:uFillTx/>
                <a:latin typeface="Arial Narrow" pitchFamily="-92" charset="0"/>
              </a:rPr>
              <a:t>Physics Research Division</a:t>
            </a:r>
            <a:r>
              <a:rPr kumimoji="0" lang="en-US" sz="1000" b="1" i="0" u="sng" strike="noStrike" kern="0" cap="none" spc="0" normalizeH="0" baseline="0" noProof="0" dirty="0" smtClean="0">
                <a:ln>
                  <a:noFill/>
                </a:ln>
                <a:solidFill>
                  <a:srgbClr val="3333CC"/>
                </a:solidFill>
                <a:effectLst/>
                <a:uLnTx/>
                <a:uFillTx/>
                <a:latin typeface="Arial Narrow" pitchFamily="-92" charset="0"/>
              </a:rPr>
              <a:t>      </a:t>
            </a: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600" b="0" i="0" u="none" strike="noStrike" kern="0" cap="none" spc="0" normalizeH="0" baseline="0" noProof="0" dirty="0" smtClean="0">
              <a:ln>
                <a:noFill/>
              </a:ln>
              <a:solidFill>
                <a:srgbClr val="3333CC"/>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100" b="1" i="1" u="none" strike="noStrike" kern="0" cap="none" spc="0" normalizeH="0" baseline="0" noProof="0" dirty="0" smtClean="0">
                <a:ln>
                  <a:noFill/>
                </a:ln>
                <a:solidFill>
                  <a:srgbClr val="000000"/>
                </a:solidFill>
                <a:effectLst/>
                <a:uLnTx/>
                <a:uFillTx/>
                <a:latin typeface="Arial Narrow" pitchFamily="-92" charset="0"/>
                <a:cs typeface="Arial" charset="0"/>
              </a:rPr>
              <a:t>Timothy J. Hallman (A)</a:t>
            </a: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400" b="1" i="1"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Christine Izzo, Program  Support Specialist</a:t>
            </a: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1000" b="1" i="0" u="none" strike="noStrike" kern="0" cap="none" spc="0" normalizeH="0" baseline="0" noProof="0" dirty="0" smtClean="0">
              <a:ln>
                <a:noFill/>
              </a:ln>
              <a:solidFill>
                <a:srgbClr val="FF3300"/>
              </a:solidFill>
              <a:effectLst/>
              <a:uLnTx/>
              <a:uFillTx/>
              <a:latin typeface="Arial Narrow" pitchFamily="-92" charset="0"/>
            </a:endParaRPr>
          </a:p>
        </p:txBody>
      </p:sp>
      <p:sp>
        <p:nvSpPr>
          <p:cNvPr id="69" name="Rectangle 21"/>
          <p:cNvSpPr>
            <a:spLocks noChangeArrowheads="1"/>
          </p:cNvSpPr>
          <p:nvPr/>
        </p:nvSpPr>
        <p:spPr bwMode="auto">
          <a:xfrm>
            <a:off x="4543969" y="2202611"/>
            <a:ext cx="3383280" cy="1164017"/>
          </a:xfrm>
          <a:prstGeom prst="rect">
            <a:avLst/>
          </a:prstGeom>
          <a:solidFill>
            <a:srgbClr val="D1D1D1"/>
          </a:solidFill>
          <a:ln w="12700">
            <a:solidFill>
              <a:srgbClr val="000000"/>
            </a:solidFill>
            <a:miter lim="800000"/>
            <a:headEnd/>
            <a:tailEnd/>
          </a:ln>
        </p:spPr>
        <p:txBody>
          <a:bodyPr lIns="0" tIns="43232" rIns="0" bIns="43232" anchor="t" anchorCtr="1"/>
          <a:lstStyle/>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200" b="1" i="0" u="sng" strike="noStrike" kern="0" cap="none" spc="0" normalizeH="0" baseline="0" noProof="0" dirty="0" smtClean="0">
                <a:ln>
                  <a:noFill/>
                </a:ln>
                <a:solidFill>
                  <a:srgbClr val="3333CC"/>
                </a:solidFill>
                <a:effectLst/>
                <a:uLnTx/>
                <a:uFillTx/>
                <a:latin typeface="Arial Narrow" pitchFamily="-92" charset="0"/>
              </a:rPr>
              <a:t>Facilities &amp; Project Management Division</a:t>
            </a: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600" b="0" i="0" u="none" strike="noStrike" kern="0" cap="none" spc="0" normalizeH="0" baseline="0" noProof="0" dirty="0" smtClean="0">
              <a:ln>
                <a:noFill/>
              </a:ln>
              <a:solidFill>
                <a:srgbClr val="3333CC"/>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100" b="1" i="0" u="none" strike="noStrike" kern="0" cap="none" spc="0" normalizeH="0" baseline="0" noProof="0" dirty="0" smtClean="0">
                <a:ln>
                  <a:noFill/>
                </a:ln>
                <a:solidFill>
                  <a:srgbClr val="000000"/>
                </a:solidFill>
                <a:effectLst/>
                <a:uLnTx/>
                <a:uFillTx/>
                <a:latin typeface="Arial Narrow" pitchFamily="-92" charset="0"/>
                <a:cs typeface="Arial" charset="0"/>
              </a:rPr>
              <a:t>Jehanne Gillo, Director </a:t>
            </a: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400" b="1" i="0"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Cassie Dukes, Program Support Specialist</a:t>
            </a:r>
            <a:endParaRPr kumimoji="0" lang="en-US" sz="400" b="1" i="0"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400" b="1" i="0" u="none" strike="noStrike" kern="0" cap="none" spc="0" normalizeH="0" baseline="0" noProof="0" dirty="0" smtClean="0">
                <a:ln>
                  <a:noFill/>
                </a:ln>
                <a:solidFill>
                  <a:srgbClr val="000000"/>
                </a:solidFill>
                <a:effectLst/>
                <a:uLnTx/>
                <a:uFillTx/>
                <a:latin typeface="Arial Narrow" pitchFamily="-92" charset="0"/>
              </a:rPr>
              <a:t> </a:t>
            </a:r>
          </a:p>
          <a:p>
            <a:pPr marL="0" marR="0" lvl="0" indent="0" algn="ctr" defTabSz="865188" eaLnBrk="0" fontAlgn="base" latinLnBrk="0" hangingPunct="0">
              <a:lnSpc>
                <a:spcPct val="105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Luisa Romero, Isotope Program Analyst</a:t>
            </a:r>
            <a:endParaRPr kumimoji="0" lang="en-US" sz="400" b="1" i="0"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400" b="1" i="0"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1000" b="1" i="0"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1000" b="1" i="0"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1000" b="1" i="0" u="none"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05000"/>
              </a:lnSpc>
              <a:spcBef>
                <a:spcPct val="0"/>
              </a:spcBef>
              <a:spcAft>
                <a:spcPct val="0"/>
              </a:spcAft>
              <a:buClrTx/>
              <a:buSzTx/>
              <a:buFontTx/>
              <a:buNone/>
              <a:tabLst/>
              <a:defRPr/>
            </a:pPr>
            <a:endParaRPr kumimoji="0" lang="en-US" sz="1000" b="1" i="0" u="none" strike="noStrike" kern="0" cap="none" spc="0" normalizeH="0" baseline="0" noProof="0" dirty="0" smtClean="0">
              <a:ln>
                <a:noFill/>
              </a:ln>
              <a:solidFill>
                <a:srgbClr val="000000"/>
              </a:solidFill>
              <a:effectLst/>
              <a:uLnTx/>
              <a:uFillTx/>
              <a:latin typeface="Arial Narrow" pitchFamily="-92" charset="0"/>
            </a:endParaRPr>
          </a:p>
        </p:txBody>
      </p:sp>
      <p:sp>
        <p:nvSpPr>
          <p:cNvPr id="70" name="Line 22"/>
          <p:cNvSpPr>
            <a:spLocks noChangeShapeType="1"/>
          </p:cNvSpPr>
          <p:nvPr/>
        </p:nvSpPr>
        <p:spPr bwMode="auto">
          <a:xfrm>
            <a:off x="1857375" y="2985129"/>
            <a:ext cx="0" cy="150812"/>
          </a:xfrm>
          <a:prstGeom prst="line">
            <a:avLst/>
          </a:prstGeom>
          <a:noFill/>
          <a:ln w="9525">
            <a:solidFill>
              <a:srgbClr val="000000"/>
            </a:solidFill>
            <a:round/>
            <a:headEnd/>
            <a:tailEnd/>
          </a:ln>
        </p:spPr>
        <p:txBody>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71" name="Text Box 23"/>
          <p:cNvSpPr txBox="1">
            <a:spLocks noChangeArrowheads="1"/>
          </p:cNvSpPr>
          <p:nvPr/>
        </p:nvSpPr>
        <p:spPr bwMode="auto">
          <a:xfrm>
            <a:off x="713091" y="2898448"/>
            <a:ext cx="2468880" cy="451511"/>
          </a:xfrm>
          <a:prstGeom prst="rect">
            <a:avLst/>
          </a:prstGeom>
          <a:solidFill>
            <a:srgbClr val="E1E1E1"/>
          </a:solidFill>
          <a:ln w="12700" algn="ctr">
            <a:solidFill>
              <a:srgbClr val="000000"/>
            </a:solidFill>
            <a:prstDash val="solid"/>
            <a:miter lim="800000"/>
            <a:headEnd/>
            <a:tailEnd/>
          </a:ln>
        </p:spPr>
        <p:txBody>
          <a:bodyPr lIns="0" tIns="43232" rIns="0" bIns="43232">
            <a:spAutoFit/>
          </a:bodyPr>
          <a:lstStyle/>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Medium Energy Nuclear Physics</a:t>
            </a:r>
          </a:p>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Gulshan Rai</a:t>
            </a:r>
          </a:p>
        </p:txBody>
      </p:sp>
      <p:sp>
        <p:nvSpPr>
          <p:cNvPr id="72" name="Rectangle 24"/>
          <p:cNvSpPr>
            <a:spLocks noChangeArrowheads="1"/>
          </p:cNvSpPr>
          <p:nvPr/>
        </p:nvSpPr>
        <p:spPr bwMode="auto">
          <a:xfrm>
            <a:off x="711802" y="4042245"/>
            <a:ext cx="2468880" cy="449083"/>
          </a:xfrm>
          <a:prstGeom prst="rect">
            <a:avLst/>
          </a:prstGeom>
          <a:solidFill>
            <a:srgbClr val="E1E1E1"/>
          </a:solidFill>
          <a:ln w="12700">
            <a:solidFill>
              <a:srgbClr val="000000"/>
            </a:solidFill>
            <a:miter lim="800000"/>
            <a:headEnd/>
            <a:tailEnd/>
          </a:ln>
        </p:spPr>
        <p:txBody>
          <a:bodyPr lIns="0" tIns="42030" rIns="0" bIns="42030">
            <a:spAutoFit/>
          </a:bodyPr>
          <a:lstStyle/>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Low Energy Nuclear Physics</a:t>
            </a:r>
            <a:endParaRPr kumimoji="0" lang="en-US" sz="1000" b="1" i="0" u="sng"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Cyrus Baktash  </a:t>
            </a:r>
            <a:endParaRPr kumimoji="0" lang="en-US" sz="1000" b="1" i="0" u="none" strike="noStrike" kern="0" cap="none" spc="0" normalizeH="0" baseline="0" noProof="0" dirty="0" smtClean="0">
              <a:ln>
                <a:noFill/>
              </a:ln>
              <a:solidFill>
                <a:srgbClr val="0000FF"/>
              </a:solidFill>
              <a:effectLst/>
              <a:uLnTx/>
              <a:uFillTx/>
              <a:latin typeface="Arial Narrow" pitchFamily="-92" charset="0"/>
            </a:endParaRPr>
          </a:p>
        </p:txBody>
      </p:sp>
      <p:sp>
        <p:nvSpPr>
          <p:cNvPr id="73" name="Rectangle 25"/>
          <p:cNvSpPr>
            <a:spLocks noChangeArrowheads="1"/>
          </p:cNvSpPr>
          <p:nvPr/>
        </p:nvSpPr>
        <p:spPr bwMode="auto">
          <a:xfrm>
            <a:off x="3642360" y="4876800"/>
            <a:ext cx="2468880" cy="592712"/>
          </a:xfrm>
          <a:prstGeom prst="rect">
            <a:avLst/>
          </a:prstGeom>
          <a:solidFill>
            <a:srgbClr val="E1E1E1"/>
          </a:solidFill>
          <a:ln w="12700">
            <a:solidFill>
              <a:srgbClr val="000000"/>
            </a:solidFill>
            <a:miter lim="800000"/>
            <a:headEnd/>
            <a:tailEnd/>
          </a:ln>
        </p:spPr>
        <p:txBody>
          <a:bodyPr lIns="0" tIns="42030" rIns="0" bIns="42030">
            <a:spAutoFit/>
          </a:bodyPr>
          <a:lstStyle/>
          <a:p>
            <a:pPr marL="0" marR="0" lvl="0" indent="0" algn="ctr" defTabSz="865188" eaLnBrk="0" fontAlgn="base" latinLnBrk="0" hangingPunct="0">
              <a:lnSpc>
                <a:spcPct val="110000"/>
              </a:lnSpc>
              <a:spcBef>
                <a:spcPts val="0"/>
              </a:spcBef>
              <a:spcAft>
                <a:spcPts val="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Advanced Technology R &amp; D </a:t>
            </a:r>
            <a:endParaRPr kumimoji="0" lang="en-US" sz="1000" b="1" i="0" u="sng" strike="noStrike" kern="0" cap="none" spc="0" normalizeH="0" baseline="0" noProof="0" dirty="0" smtClean="0">
              <a:ln>
                <a:noFill/>
              </a:ln>
              <a:solidFill>
                <a:srgbClr val="000000"/>
              </a:solidFill>
              <a:effectLst/>
              <a:uLnTx/>
              <a:uFillTx/>
              <a:latin typeface="Arial Narrow" pitchFamily="-92" charset="0"/>
            </a:endParaRPr>
          </a:p>
          <a:p>
            <a:pPr marL="0" marR="0" lvl="0" indent="0" algn="ctr" defTabSz="865188" eaLnBrk="0" fontAlgn="base" latinLnBrk="0" hangingPunct="0">
              <a:lnSpc>
                <a:spcPct val="11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Manouchehr Farkhondeh</a:t>
            </a:r>
          </a:p>
          <a:p>
            <a:pPr marL="0" marR="0" lvl="0" indent="0" algn="ctr" defTabSz="865188" eaLnBrk="0" fontAlgn="base" latinLnBrk="0" hangingPunct="0">
              <a:lnSpc>
                <a:spcPct val="110000"/>
              </a:lnSpc>
              <a:spcBef>
                <a:spcPts val="0"/>
              </a:spcBef>
              <a:spcAft>
                <a:spcPts val="0"/>
              </a:spcAft>
              <a:buClrTx/>
              <a:buSzTx/>
              <a:buFontTx/>
              <a:buNone/>
              <a:tabLst/>
              <a:defRPr/>
            </a:pPr>
            <a:endParaRPr kumimoji="0" lang="en-US" sz="1000" b="1" i="0" u="none" strike="noStrike" kern="0" cap="none" spc="0" normalizeH="0" baseline="0" noProof="0" dirty="0" smtClean="0">
              <a:ln>
                <a:noFill/>
              </a:ln>
              <a:solidFill>
                <a:srgbClr val="000000"/>
              </a:solidFill>
              <a:effectLst/>
              <a:uLnTx/>
              <a:uFillTx/>
              <a:latin typeface="Arial Narrow" pitchFamily="-92" charset="0"/>
            </a:endParaRPr>
          </a:p>
        </p:txBody>
      </p:sp>
      <p:sp>
        <p:nvSpPr>
          <p:cNvPr id="74" name="Rectangle 27"/>
          <p:cNvSpPr>
            <a:spLocks noChangeArrowheads="1"/>
          </p:cNvSpPr>
          <p:nvPr/>
        </p:nvSpPr>
        <p:spPr bwMode="auto">
          <a:xfrm>
            <a:off x="3658985" y="4343400"/>
            <a:ext cx="2438400" cy="423435"/>
          </a:xfrm>
          <a:prstGeom prst="rect">
            <a:avLst/>
          </a:prstGeom>
          <a:solidFill>
            <a:srgbClr val="E1E1E1"/>
          </a:solidFill>
          <a:ln w="12700">
            <a:solidFill>
              <a:srgbClr val="000000"/>
            </a:solidFill>
            <a:miter lim="800000"/>
            <a:headEnd/>
            <a:tailEnd/>
          </a:ln>
        </p:spPr>
        <p:txBody>
          <a:bodyPr wrap="square" lIns="0" tIns="42030" rIns="0" bIns="42030">
            <a:spAutoFit/>
          </a:bodyPr>
          <a:lstStyle/>
          <a:p>
            <a:pPr marL="0" marR="0" lvl="0" indent="0" algn="ctr" defTabSz="865188" eaLnBrk="0" fontAlgn="base" latinLnBrk="0" hangingPunct="0">
              <a:lnSpc>
                <a:spcPct val="110000"/>
              </a:lnSpc>
              <a:spcBef>
                <a:spcPct val="0"/>
              </a:spcBef>
              <a:spcAft>
                <a:spcPct val="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Nuclear Physics Instrumentation</a:t>
            </a:r>
          </a:p>
          <a:p>
            <a:pPr marL="0" marR="0" lvl="0" indent="0" algn="ctr" defTabSz="865188" eaLnBrk="0" fontAlgn="base" latinLnBrk="0" hangingPunct="0">
              <a:lnSpc>
                <a:spcPct val="11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Elizabeth Bartosz</a:t>
            </a:r>
          </a:p>
        </p:txBody>
      </p:sp>
      <p:sp>
        <p:nvSpPr>
          <p:cNvPr id="75" name="Text Box 28"/>
          <p:cNvSpPr txBox="1">
            <a:spLocks noChangeArrowheads="1"/>
          </p:cNvSpPr>
          <p:nvPr/>
        </p:nvSpPr>
        <p:spPr bwMode="auto">
          <a:xfrm>
            <a:off x="3643745" y="3467189"/>
            <a:ext cx="2468880" cy="779806"/>
          </a:xfrm>
          <a:prstGeom prst="rect">
            <a:avLst/>
          </a:prstGeom>
          <a:solidFill>
            <a:srgbClr val="E1E1E1"/>
          </a:solidFill>
          <a:ln w="12700" algn="ctr">
            <a:solidFill>
              <a:srgbClr val="000000"/>
            </a:solidFill>
            <a:miter lim="800000"/>
            <a:headEnd/>
            <a:tailEnd/>
          </a:ln>
        </p:spPr>
        <p:txBody>
          <a:bodyPr wrap="square" lIns="0" tIns="43232" rIns="0" bIns="43232">
            <a:spAutoFit/>
          </a:bodyPr>
          <a:lstStyle/>
          <a:p>
            <a:pPr marL="0" marR="0" lvl="0" indent="0" algn="ctr" defTabSz="865188" eaLnBrk="0" fontAlgn="base" latinLnBrk="0" hangingPunct="0">
              <a:lnSpc>
                <a:spcPct val="110000"/>
              </a:lnSpc>
              <a:spcBef>
                <a:spcPct val="10000"/>
              </a:spcBef>
              <a:spcAft>
                <a:spcPct val="1000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Nuclear Physics Facilities</a:t>
            </a:r>
            <a:endParaRPr kumimoji="0" lang="en-US" sz="1000" b="1" i="0" u="sng" strike="noStrike" kern="0" cap="none" spc="0" normalizeH="0" baseline="0" noProof="0" dirty="0" smtClean="0">
              <a:ln>
                <a:noFill/>
              </a:ln>
              <a:solidFill>
                <a:srgbClr val="FF0000"/>
              </a:solidFill>
              <a:effectLst/>
              <a:uLnTx/>
              <a:uFillTx/>
              <a:latin typeface="Arial Narrow" pitchFamily="-92" charset="0"/>
            </a:endParaRPr>
          </a:p>
          <a:p>
            <a:pPr marL="0" marR="0" lvl="0" indent="0" algn="ctr" defTabSz="865188" eaLnBrk="0" fontAlgn="base" latinLnBrk="0" hangingPunct="0">
              <a:lnSpc>
                <a:spcPct val="110000"/>
              </a:lnSpc>
              <a:spcBef>
                <a:spcPct val="10000"/>
              </a:spcBef>
              <a:spcAft>
                <a:spcPct val="10000"/>
              </a:spcAft>
              <a:buClrTx/>
              <a:buSzTx/>
              <a:buFontTx/>
              <a:buNone/>
              <a:tabLst/>
              <a:defRPr/>
            </a:pPr>
            <a:r>
              <a:rPr kumimoji="0" lang="en-US" sz="1000" b="1" i="1" u="none" strike="noStrike" kern="0" cap="none" spc="0" normalizeH="0" baseline="0" noProof="0" dirty="0" smtClean="0">
                <a:ln>
                  <a:noFill/>
                </a:ln>
                <a:solidFill>
                  <a:srgbClr val="000000"/>
                </a:solidFill>
                <a:effectLst/>
                <a:uLnTx/>
                <a:uFillTx/>
                <a:latin typeface="Arial Narrow" pitchFamily="-92" charset="0"/>
              </a:rPr>
              <a:t>Jehanne Gillo (A)</a:t>
            </a:r>
          </a:p>
          <a:p>
            <a:pPr marL="0" marR="0" lvl="0" indent="0" algn="ctr" defTabSz="865188" eaLnBrk="0" fontAlgn="base"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Michelle Shinn (Detailee)</a:t>
            </a:r>
          </a:p>
          <a:p>
            <a:pPr marL="0" marR="0" lvl="0" indent="0" algn="ctr" defTabSz="865188" eaLnBrk="0" fontAlgn="base"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James Sowinski</a:t>
            </a:r>
          </a:p>
        </p:txBody>
      </p:sp>
      <p:sp>
        <p:nvSpPr>
          <p:cNvPr id="76" name="Rectangle 30"/>
          <p:cNvSpPr>
            <a:spLocks noChangeArrowheads="1"/>
          </p:cNvSpPr>
          <p:nvPr/>
        </p:nvSpPr>
        <p:spPr bwMode="auto">
          <a:xfrm rot="10800000" flipV="1">
            <a:off x="3643424" y="5562600"/>
            <a:ext cx="2468880" cy="644008"/>
          </a:xfrm>
          <a:prstGeom prst="rect">
            <a:avLst/>
          </a:prstGeom>
          <a:solidFill>
            <a:srgbClr val="E1E1E1"/>
          </a:solidFill>
          <a:ln w="12700">
            <a:solidFill>
              <a:srgbClr val="000000"/>
            </a:solidFill>
            <a:miter lim="800000"/>
            <a:headEnd/>
            <a:tailEnd/>
          </a:ln>
        </p:spPr>
        <p:txBody>
          <a:bodyPr wrap="square" lIns="0" tIns="42030" rIns="0" bIns="42030">
            <a:spAutoFit/>
          </a:bodyPr>
          <a:lstStyle/>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Nuclear Physics Major Initiatives</a:t>
            </a:r>
          </a:p>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James Hawkins</a:t>
            </a:r>
          </a:p>
          <a:p>
            <a:pPr marL="0" marR="0" lvl="0" indent="0" algn="ctr" defTabSz="865188" eaLnBrk="0" fontAlgn="base" latinLnBrk="0" hangingPunct="0">
              <a:lnSpc>
                <a:spcPct val="110000"/>
              </a:lnSpc>
              <a:spcBef>
                <a:spcPts val="120"/>
              </a:spcBef>
              <a:spcAft>
                <a:spcPts val="120"/>
              </a:spcAft>
              <a:buClrTx/>
              <a:buSzTx/>
              <a:buFontTx/>
              <a:buNone/>
              <a:tabLst/>
              <a:defRPr/>
            </a:pPr>
            <a:endParaRPr kumimoji="0" lang="en-US" sz="1000" b="1" i="0" u="none" strike="noStrike" kern="0" cap="none" spc="0" normalizeH="0" baseline="0" noProof="0" dirty="0" smtClean="0">
              <a:ln>
                <a:noFill/>
              </a:ln>
              <a:solidFill>
                <a:srgbClr val="000000"/>
              </a:solidFill>
              <a:effectLst/>
              <a:uLnTx/>
              <a:uFillTx/>
              <a:latin typeface="Arial Narrow" pitchFamily="-92" charset="0"/>
            </a:endParaRPr>
          </a:p>
        </p:txBody>
      </p:sp>
      <p:sp>
        <p:nvSpPr>
          <p:cNvPr id="77" name="Line 31"/>
          <p:cNvSpPr>
            <a:spLocks noChangeShapeType="1"/>
          </p:cNvSpPr>
          <p:nvPr/>
        </p:nvSpPr>
        <p:spPr bwMode="auto">
          <a:xfrm>
            <a:off x="5133975" y="1384929"/>
            <a:ext cx="381000" cy="0"/>
          </a:xfrm>
          <a:prstGeom prst="line">
            <a:avLst/>
          </a:prstGeom>
          <a:noFill/>
          <a:ln w="12700">
            <a:noFill/>
            <a:round/>
            <a:headEnd/>
            <a:tailEnd/>
          </a:ln>
        </p:spPr>
        <p:txBody>
          <a:bodyPr>
            <a:spAutoFit/>
          </a:bodyPr>
          <a:lstStyle/>
          <a:p>
            <a:pPr eaLnBrk="0" fontAlgn="base" hangingPunct="0">
              <a:lnSpc>
                <a:spcPct val="90000"/>
              </a:lnSpc>
              <a:spcBef>
                <a:spcPct val="10000"/>
              </a:spcBef>
              <a:spcAft>
                <a:spcPct val="0"/>
              </a:spcAft>
            </a:pPr>
            <a:endParaRPr lang="en-US" sz="1600" b="1" dirty="0">
              <a:solidFill>
                <a:srgbClr val="000000"/>
              </a:solidFill>
              <a:latin typeface="Times New Roman" pitchFamily="-92" charset="0"/>
            </a:endParaRPr>
          </a:p>
        </p:txBody>
      </p:sp>
      <p:sp>
        <p:nvSpPr>
          <p:cNvPr id="78" name="Line 32"/>
          <p:cNvSpPr>
            <a:spLocks noChangeShapeType="1"/>
          </p:cNvSpPr>
          <p:nvPr/>
        </p:nvSpPr>
        <p:spPr bwMode="auto">
          <a:xfrm>
            <a:off x="5057775" y="1384929"/>
            <a:ext cx="457200" cy="0"/>
          </a:xfrm>
          <a:prstGeom prst="line">
            <a:avLst/>
          </a:prstGeom>
          <a:noFill/>
          <a:ln w="12700">
            <a:noFill/>
            <a:round/>
            <a:headEnd/>
            <a:tailEnd/>
          </a:ln>
        </p:spPr>
        <p:txBody>
          <a:bodyPr>
            <a:spAutoFit/>
          </a:bodyPr>
          <a:lstStyle/>
          <a:p>
            <a:pPr eaLnBrk="0" fontAlgn="base" hangingPunct="0">
              <a:lnSpc>
                <a:spcPct val="90000"/>
              </a:lnSpc>
              <a:spcBef>
                <a:spcPct val="10000"/>
              </a:spcBef>
              <a:spcAft>
                <a:spcPct val="0"/>
              </a:spcAft>
            </a:pPr>
            <a:endParaRPr lang="en-US" sz="1600" b="1" dirty="0">
              <a:solidFill>
                <a:srgbClr val="000000"/>
              </a:solidFill>
              <a:latin typeface="Times New Roman" pitchFamily="-92" charset="0"/>
            </a:endParaRPr>
          </a:p>
        </p:txBody>
      </p:sp>
      <p:sp>
        <p:nvSpPr>
          <p:cNvPr id="79" name="Line 33"/>
          <p:cNvSpPr>
            <a:spLocks noChangeShapeType="1"/>
          </p:cNvSpPr>
          <p:nvPr/>
        </p:nvSpPr>
        <p:spPr bwMode="auto">
          <a:xfrm>
            <a:off x="5943600" y="1384929"/>
            <a:ext cx="457200" cy="0"/>
          </a:xfrm>
          <a:prstGeom prst="line">
            <a:avLst/>
          </a:prstGeom>
          <a:noFill/>
          <a:ln w="12700">
            <a:noFill/>
            <a:round/>
            <a:headEnd/>
            <a:tailEnd/>
          </a:ln>
        </p:spPr>
        <p:txBody>
          <a:bodyPr>
            <a:spAutoFit/>
          </a:bodyPr>
          <a:lstStyle/>
          <a:p>
            <a:pPr eaLnBrk="0" fontAlgn="base" hangingPunct="0">
              <a:lnSpc>
                <a:spcPct val="90000"/>
              </a:lnSpc>
              <a:spcBef>
                <a:spcPct val="10000"/>
              </a:spcBef>
              <a:spcAft>
                <a:spcPct val="0"/>
              </a:spcAft>
            </a:pPr>
            <a:endParaRPr lang="en-US" sz="1600" b="1" dirty="0">
              <a:solidFill>
                <a:srgbClr val="000000"/>
              </a:solidFill>
              <a:latin typeface="Times New Roman" pitchFamily="-92" charset="0"/>
            </a:endParaRPr>
          </a:p>
        </p:txBody>
      </p:sp>
      <p:sp>
        <p:nvSpPr>
          <p:cNvPr id="80" name="Line 34"/>
          <p:cNvSpPr>
            <a:spLocks noChangeShapeType="1"/>
          </p:cNvSpPr>
          <p:nvPr/>
        </p:nvSpPr>
        <p:spPr bwMode="auto">
          <a:xfrm>
            <a:off x="3076575" y="1918329"/>
            <a:ext cx="0" cy="531812"/>
          </a:xfrm>
          <a:prstGeom prst="line">
            <a:avLst/>
          </a:prstGeom>
          <a:noFill/>
          <a:ln w="12700">
            <a:noFill/>
            <a:round/>
            <a:headEnd/>
            <a:tailEnd/>
          </a:ln>
        </p:spPr>
        <p:txBody>
          <a:bodyPr>
            <a:spAutoFit/>
          </a:bodyPr>
          <a:lstStyle/>
          <a:p>
            <a:pPr eaLnBrk="0" fontAlgn="base" hangingPunct="0">
              <a:lnSpc>
                <a:spcPct val="90000"/>
              </a:lnSpc>
              <a:spcBef>
                <a:spcPct val="10000"/>
              </a:spcBef>
              <a:spcAft>
                <a:spcPct val="0"/>
              </a:spcAft>
            </a:pPr>
            <a:endParaRPr lang="en-US" sz="1600" b="1" dirty="0">
              <a:solidFill>
                <a:srgbClr val="000000"/>
              </a:solidFill>
              <a:latin typeface="Times New Roman" pitchFamily="-92" charset="0"/>
            </a:endParaRPr>
          </a:p>
        </p:txBody>
      </p:sp>
      <p:sp>
        <p:nvSpPr>
          <p:cNvPr id="81" name="Line 37"/>
          <p:cNvSpPr>
            <a:spLocks noChangeShapeType="1"/>
          </p:cNvSpPr>
          <p:nvPr/>
        </p:nvSpPr>
        <p:spPr bwMode="auto">
          <a:xfrm>
            <a:off x="1628775" y="2831141"/>
            <a:ext cx="0" cy="77788"/>
          </a:xfrm>
          <a:prstGeom prst="line">
            <a:avLst/>
          </a:prstGeom>
          <a:noFill/>
          <a:ln w="12700">
            <a:noFill/>
            <a:round/>
            <a:headEnd/>
            <a:tailEnd/>
          </a:ln>
        </p:spPr>
        <p:txBody>
          <a:bodyPr>
            <a:spAutoFit/>
          </a:bodyPr>
          <a:lstStyle/>
          <a:p>
            <a:pPr eaLnBrk="0" fontAlgn="base" hangingPunct="0">
              <a:lnSpc>
                <a:spcPct val="90000"/>
              </a:lnSpc>
              <a:spcBef>
                <a:spcPct val="10000"/>
              </a:spcBef>
              <a:spcAft>
                <a:spcPct val="0"/>
              </a:spcAft>
            </a:pPr>
            <a:endParaRPr lang="en-US" sz="1600" b="1" dirty="0">
              <a:solidFill>
                <a:srgbClr val="000000"/>
              </a:solidFill>
              <a:latin typeface="Times New Roman" pitchFamily="-92" charset="0"/>
            </a:endParaRPr>
          </a:p>
        </p:txBody>
      </p:sp>
      <p:sp>
        <p:nvSpPr>
          <p:cNvPr id="82" name="Line 40"/>
          <p:cNvSpPr>
            <a:spLocks noChangeShapeType="1"/>
          </p:cNvSpPr>
          <p:nvPr/>
        </p:nvSpPr>
        <p:spPr bwMode="auto">
          <a:xfrm>
            <a:off x="1628775" y="3593141"/>
            <a:ext cx="0" cy="0"/>
          </a:xfrm>
          <a:prstGeom prst="line">
            <a:avLst/>
          </a:prstGeom>
          <a:noFill/>
          <a:ln w="3175">
            <a:solidFill>
              <a:srgbClr val="000000"/>
            </a:solidFill>
            <a:round/>
            <a:headEnd/>
            <a:tailEnd/>
          </a:ln>
        </p:spPr>
        <p:txBody>
          <a:bodyPr>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83" name="Line 41"/>
          <p:cNvSpPr>
            <a:spLocks noChangeShapeType="1"/>
          </p:cNvSpPr>
          <p:nvPr/>
        </p:nvSpPr>
        <p:spPr bwMode="auto">
          <a:xfrm>
            <a:off x="4448175" y="5728329"/>
            <a:ext cx="0" cy="0"/>
          </a:xfrm>
          <a:prstGeom prst="line">
            <a:avLst/>
          </a:prstGeom>
          <a:noFill/>
          <a:ln w="3175">
            <a:solidFill>
              <a:srgbClr val="000000"/>
            </a:solidFill>
            <a:round/>
            <a:headEnd/>
            <a:tailEnd/>
          </a:ln>
        </p:spPr>
        <p:txBody>
          <a:bodyPr>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84" name="Line 42"/>
          <p:cNvSpPr>
            <a:spLocks noChangeShapeType="1"/>
          </p:cNvSpPr>
          <p:nvPr/>
        </p:nvSpPr>
        <p:spPr bwMode="auto">
          <a:xfrm>
            <a:off x="4448175" y="5728329"/>
            <a:ext cx="0" cy="0"/>
          </a:xfrm>
          <a:prstGeom prst="line">
            <a:avLst/>
          </a:prstGeom>
          <a:noFill/>
          <a:ln w="3175">
            <a:solidFill>
              <a:srgbClr val="000000"/>
            </a:solidFill>
            <a:round/>
            <a:headEnd/>
            <a:tailEnd/>
          </a:ln>
        </p:spPr>
        <p:txBody>
          <a:bodyPr>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85" name="Line 43"/>
          <p:cNvSpPr>
            <a:spLocks noChangeShapeType="1"/>
          </p:cNvSpPr>
          <p:nvPr/>
        </p:nvSpPr>
        <p:spPr bwMode="auto">
          <a:xfrm>
            <a:off x="4448175" y="5728329"/>
            <a:ext cx="0" cy="0"/>
          </a:xfrm>
          <a:prstGeom prst="line">
            <a:avLst/>
          </a:prstGeom>
          <a:noFill/>
          <a:ln w="3175">
            <a:solidFill>
              <a:srgbClr val="000000"/>
            </a:solidFill>
            <a:round/>
            <a:headEnd/>
            <a:tailEnd/>
          </a:ln>
        </p:spPr>
        <p:txBody>
          <a:bodyPr>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86" name="Rectangle 53"/>
          <p:cNvSpPr>
            <a:spLocks noChangeArrowheads="1"/>
          </p:cNvSpPr>
          <p:nvPr/>
        </p:nvSpPr>
        <p:spPr bwMode="auto">
          <a:xfrm>
            <a:off x="713091" y="3467189"/>
            <a:ext cx="2468880" cy="496110"/>
          </a:xfrm>
          <a:prstGeom prst="rect">
            <a:avLst/>
          </a:prstGeom>
          <a:solidFill>
            <a:srgbClr val="E1E1E1"/>
          </a:solidFill>
          <a:ln w="12700">
            <a:solidFill>
              <a:srgbClr val="000000"/>
            </a:solidFill>
            <a:miter lim="800000"/>
            <a:headEnd/>
            <a:tailEnd/>
          </a:ln>
        </p:spPr>
        <p:txBody>
          <a:bodyPr lIns="0" tIns="42030" rIns="0" bIns="42030">
            <a:normAutofit/>
          </a:bodyPr>
          <a:lstStyle/>
          <a:p>
            <a:pPr marL="0" marR="0" lvl="0" indent="0" algn="ctr" defTabSz="865188" eaLnBrk="0" fontAlgn="base" latinLnBrk="0" hangingPunct="0">
              <a:lnSpc>
                <a:spcPct val="110000"/>
              </a:lnSpc>
              <a:spcBef>
                <a:spcPct val="10000"/>
              </a:spcBef>
              <a:spcAft>
                <a:spcPct val="1000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Heavy Ion Nuclear Physics</a:t>
            </a:r>
            <a:endParaRPr kumimoji="0" lang="en-US" sz="1000" b="1" i="0" u="sng" strike="noStrike" kern="0" cap="none" spc="0" normalizeH="0" baseline="0" noProof="0" dirty="0" smtClean="0">
              <a:ln>
                <a:noFill/>
              </a:ln>
              <a:solidFill>
                <a:srgbClr val="FF3300"/>
              </a:solidFill>
              <a:effectLst/>
              <a:uLnTx/>
              <a:uFillTx/>
              <a:latin typeface="Arial Narrow" pitchFamily="-92" charset="0"/>
            </a:endParaRPr>
          </a:p>
          <a:p>
            <a:pPr marL="0" marR="0" lvl="0" indent="0" algn="ctr" defTabSz="865188" eaLnBrk="0" fontAlgn="base" latinLnBrk="0" hangingPunct="0">
              <a:lnSpc>
                <a:spcPct val="110000"/>
              </a:lnSpc>
              <a:spcBef>
                <a:spcPct val="10000"/>
              </a:spcBef>
              <a:spcAft>
                <a:spcPct val="10000"/>
              </a:spcAft>
              <a:buClr>
                <a:srgbClr val="FF3300"/>
              </a:buClr>
              <a:buSzTx/>
              <a:buFont typeface="Times New Roman" pitchFamily="-92" charset="0"/>
              <a:buNone/>
              <a:tabLst/>
              <a:defRPr/>
            </a:pPr>
            <a:r>
              <a:rPr kumimoji="0" lang="en-US" sz="1000" b="1" i="1" u="none" strike="noStrike" kern="0" cap="none" spc="0" normalizeH="0" baseline="0" noProof="0" dirty="0" smtClean="0">
                <a:ln>
                  <a:noFill/>
                </a:ln>
                <a:solidFill>
                  <a:srgbClr val="000000"/>
                </a:solidFill>
                <a:effectLst/>
                <a:uLnTx/>
                <a:uFillTx/>
                <a:latin typeface="Arial Narrow" pitchFamily="-92" charset="0"/>
              </a:rPr>
              <a:t>James Sowinski (A)</a:t>
            </a:r>
          </a:p>
          <a:p>
            <a:pPr marL="0" marR="0" lvl="0" indent="0" algn="ctr" defTabSz="865188" eaLnBrk="0" fontAlgn="base" latinLnBrk="0" hangingPunct="0">
              <a:lnSpc>
                <a:spcPct val="110000"/>
              </a:lnSpc>
              <a:spcBef>
                <a:spcPct val="10000"/>
              </a:spcBef>
              <a:spcAft>
                <a:spcPct val="10000"/>
              </a:spcAft>
              <a:buClr>
                <a:srgbClr val="FF3300"/>
              </a:buClr>
              <a:buSzTx/>
              <a:buFont typeface="Times New Roman" pitchFamily="-92" charset="0"/>
              <a:buNone/>
              <a:tabLst/>
              <a:defRPr/>
            </a:pPr>
            <a:endParaRPr kumimoji="0" lang="en-US" sz="1000" b="1" i="0" u="none" strike="noStrike" kern="0" cap="none" spc="0" normalizeH="0" baseline="0" noProof="0" dirty="0" smtClean="0">
              <a:ln>
                <a:noFill/>
              </a:ln>
              <a:solidFill>
                <a:srgbClr val="000000"/>
              </a:solidFill>
              <a:effectLst/>
              <a:uLnTx/>
              <a:uFillTx/>
              <a:latin typeface="Arial Narrow" pitchFamily="-92" charset="0"/>
            </a:endParaRPr>
          </a:p>
        </p:txBody>
      </p:sp>
      <p:sp>
        <p:nvSpPr>
          <p:cNvPr id="87" name="Text Box 59"/>
          <p:cNvSpPr txBox="1">
            <a:spLocks noChangeArrowheads="1"/>
          </p:cNvSpPr>
          <p:nvPr/>
        </p:nvSpPr>
        <p:spPr bwMode="auto">
          <a:xfrm>
            <a:off x="6370320" y="3467189"/>
            <a:ext cx="2438400" cy="596550"/>
          </a:xfrm>
          <a:prstGeom prst="rect">
            <a:avLst/>
          </a:prstGeom>
          <a:solidFill>
            <a:srgbClr val="E1E1E1"/>
          </a:solidFill>
          <a:ln w="12700" algn="ctr">
            <a:solidFill>
              <a:srgbClr val="000000"/>
            </a:solidFill>
            <a:miter lim="800000"/>
            <a:headEnd/>
            <a:tailEnd/>
          </a:ln>
        </p:spPr>
        <p:txBody>
          <a:bodyPr wrap="square" lIns="0" tIns="43232" rIns="0" bIns="43232">
            <a:spAutoFit/>
          </a:bodyPr>
          <a:lstStyle/>
          <a:p>
            <a:pPr marL="0" marR="0" lvl="0" indent="0" algn="ctr" defTabSz="865188" eaLnBrk="0" fontAlgn="base" latinLnBrk="0" hangingPunct="0">
              <a:lnSpc>
                <a:spcPct val="110000"/>
              </a:lnSpc>
              <a:spcBef>
                <a:spcPts val="0"/>
              </a:spcBef>
              <a:spcAft>
                <a:spcPts val="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Isotope Facilities</a:t>
            </a:r>
          </a:p>
          <a:p>
            <a:pPr marL="0" marR="0" lvl="0" indent="0" algn="ctr" defTabSz="865188" eaLnBrk="0" fontAlgn="base" latinLnBrk="0" hangingPunct="0">
              <a:lnSpc>
                <a:spcPct val="11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Marc Garland</a:t>
            </a:r>
          </a:p>
          <a:p>
            <a:pPr marL="0" marR="0" lvl="0" indent="0" algn="ctr" defTabSz="865188" eaLnBrk="0" fontAlgn="base" latinLnBrk="0" hangingPunct="0">
              <a:lnSpc>
                <a:spcPct val="110000"/>
              </a:lnSpc>
              <a:spcBef>
                <a:spcPct val="10000"/>
              </a:spcBef>
              <a:spcAft>
                <a:spcPct val="10000"/>
              </a:spcAft>
              <a:buClrTx/>
              <a:buSzTx/>
              <a:buFontTx/>
              <a:buNone/>
              <a:tabLst/>
              <a:defRPr/>
            </a:pPr>
            <a:endParaRPr kumimoji="0" lang="en-US" sz="1000" b="1" i="0" u="none" strike="noStrike" kern="0" cap="none" spc="0" normalizeH="0" baseline="0" noProof="0" dirty="0" smtClean="0">
              <a:ln>
                <a:noFill/>
              </a:ln>
              <a:solidFill>
                <a:srgbClr val="000000"/>
              </a:solidFill>
              <a:effectLst/>
              <a:uLnTx/>
              <a:uFillTx/>
              <a:latin typeface="Arial Narrow" pitchFamily="-92" charset="0"/>
            </a:endParaRPr>
          </a:p>
        </p:txBody>
      </p:sp>
      <p:sp>
        <p:nvSpPr>
          <p:cNvPr id="88" name="Text Box 73"/>
          <p:cNvSpPr txBox="1">
            <a:spLocks noChangeArrowheads="1"/>
          </p:cNvSpPr>
          <p:nvPr/>
        </p:nvSpPr>
        <p:spPr bwMode="auto">
          <a:xfrm>
            <a:off x="6375631" y="4191568"/>
            <a:ext cx="2468880" cy="610529"/>
          </a:xfrm>
          <a:prstGeom prst="rect">
            <a:avLst/>
          </a:prstGeom>
          <a:solidFill>
            <a:srgbClr val="E1E1E1"/>
          </a:solidFill>
          <a:ln w="12700" algn="ctr">
            <a:solidFill>
              <a:srgbClr val="000000"/>
            </a:solidFill>
            <a:miter lim="800000"/>
            <a:headEnd/>
            <a:tailEnd/>
          </a:ln>
        </p:spPr>
        <p:txBody>
          <a:bodyPr wrap="square" lIns="0" tIns="43232" rIns="0" bIns="43232">
            <a:spAutoFit/>
          </a:bodyPr>
          <a:lstStyle/>
          <a:p>
            <a:pPr marL="0" marR="0" lvl="0" indent="0" algn="ctr" defTabSz="865188" eaLnBrk="0" fontAlgn="base" latinLnBrk="0" hangingPunct="0">
              <a:lnSpc>
                <a:spcPct val="110000"/>
              </a:lnSpc>
              <a:spcBef>
                <a:spcPts val="0"/>
              </a:spcBef>
              <a:spcAft>
                <a:spcPts val="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Isotope R&amp;D</a:t>
            </a:r>
          </a:p>
          <a:p>
            <a:pPr marL="0" marR="0" lvl="0" indent="0" algn="ctr" defTabSz="865188" eaLnBrk="0" fontAlgn="base" latinLnBrk="0" hangingPunct="0">
              <a:lnSpc>
                <a:spcPct val="11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Dennis Phillips</a:t>
            </a:r>
          </a:p>
          <a:p>
            <a:pPr marL="0" marR="0" lvl="0" indent="0" algn="ctr" defTabSz="865188" eaLnBrk="0" fontAlgn="base" latinLnBrk="0" hangingPunct="0">
              <a:lnSpc>
                <a:spcPct val="110000"/>
              </a:lnSpc>
              <a:spcBef>
                <a:spcPct val="10000"/>
              </a:spcBef>
              <a:spcAft>
                <a:spcPct val="10000"/>
              </a:spcAft>
              <a:buClrTx/>
              <a:buSzTx/>
              <a:buFontTx/>
              <a:buNone/>
              <a:tabLst/>
              <a:defRPr/>
            </a:pPr>
            <a:endParaRPr kumimoji="0" lang="en-US" sz="1000" b="1" i="0" u="none" strike="noStrike" kern="0" cap="none" spc="0" normalizeH="0" baseline="0" noProof="0" dirty="0" smtClean="0">
              <a:ln>
                <a:noFill/>
              </a:ln>
              <a:solidFill>
                <a:srgbClr val="FF3300"/>
              </a:solidFill>
              <a:effectLst/>
              <a:uLnTx/>
              <a:uFillTx/>
              <a:latin typeface="Arial Narrow" pitchFamily="-92" charset="0"/>
            </a:endParaRPr>
          </a:p>
        </p:txBody>
      </p:sp>
      <p:sp>
        <p:nvSpPr>
          <p:cNvPr id="89" name="Text Box 23"/>
          <p:cNvSpPr txBox="1">
            <a:spLocks noChangeArrowheads="1"/>
          </p:cNvSpPr>
          <p:nvPr/>
        </p:nvSpPr>
        <p:spPr bwMode="auto">
          <a:xfrm>
            <a:off x="732584" y="5160859"/>
            <a:ext cx="2468880" cy="451511"/>
          </a:xfrm>
          <a:prstGeom prst="rect">
            <a:avLst/>
          </a:prstGeom>
          <a:solidFill>
            <a:srgbClr val="E1E1E1"/>
          </a:solidFill>
          <a:ln w="12700" algn="ctr">
            <a:solidFill>
              <a:srgbClr val="000000"/>
            </a:solidFill>
            <a:miter lim="800000"/>
            <a:headEnd/>
            <a:tailEnd/>
          </a:ln>
        </p:spPr>
        <p:txBody>
          <a:bodyPr lIns="0" tIns="43232" rIns="0" bIns="43232">
            <a:spAutoFit/>
          </a:bodyPr>
          <a:lstStyle/>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Nuclear Data and Nuclear Theory Computing</a:t>
            </a:r>
          </a:p>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Ted Barnes </a:t>
            </a:r>
          </a:p>
        </p:txBody>
      </p:sp>
      <p:sp>
        <p:nvSpPr>
          <p:cNvPr id="90" name="Rectangle 56"/>
          <p:cNvSpPr>
            <a:spLocks noChangeArrowheads="1"/>
          </p:cNvSpPr>
          <p:nvPr/>
        </p:nvSpPr>
        <p:spPr bwMode="auto">
          <a:xfrm>
            <a:off x="1524000" y="5888666"/>
            <a:ext cx="762000" cy="304800"/>
          </a:xfrm>
          <a:prstGeom prst="rect">
            <a:avLst/>
          </a:prstGeom>
          <a:noFill/>
          <a:ln w="9525" algn="ctr">
            <a:noFill/>
            <a:round/>
            <a:headEnd/>
            <a:tailEnd/>
          </a:ln>
        </p:spPr>
        <p:txBody>
          <a:bodyPr/>
          <a:lstStyle/>
          <a:p>
            <a:pPr eaLnBrk="0" fontAlgn="base" hangingPunct="0">
              <a:lnSpc>
                <a:spcPct val="90000"/>
              </a:lnSpc>
              <a:spcBef>
                <a:spcPct val="10000"/>
              </a:spcBef>
              <a:spcAft>
                <a:spcPct val="0"/>
              </a:spcAft>
              <a:tabLst>
                <a:tab pos="2971800" algn="l"/>
              </a:tabLst>
            </a:pPr>
            <a:endParaRPr lang="en-US" sz="1600" b="1" dirty="0">
              <a:solidFill>
                <a:srgbClr val="000000"/>
              </a:solidFill>
              <a:latin typeface="Times New Roman" pitchFamily="-92" charset="0"/>
            </a:endParaRPr>
          </a:p>
        </p:txBody>
      </p:sp>
      <p:sp>
        <p:nvSpPr>
          <p:cNvPr id="91" name="Rectangle 57"/>
          <p:cNvSpPr>
            <a:spLocks noChangeArrowheads="1"/>
          </p:cNvSpPr>
          <p:nvPr/>
        </p:nvSpPr>
        <p:spPr bwMode="auto">
          <a:xfrm>
            <a:off x="685800" y="5812466"/>
            <a:ext cx="1905000" cy="457200"/>
          </a:xfrm>
          <a:prstGeom prst="rect">
            <a:avLst/>
          </a:prstGeom>
          <a:noFill/>
          <a:ln w="9525" algn="ctr">
            <a:noFill/>
            <a:round/>
            <a:headEnd/>
            <a:tailEnd/>
          </a:ln>
        </p:spPr>
        <p:txBody>
          <a:bodyPr/>
          <a:lstStyle/>
          <a:p>
            <a:pPr eaLnBrk="0" fontAlgn="base" hangingPunct="0">
              <a:lnSpc>
                <a:spcPct val="90000"/>
              </a:lnSpc>
              <a:spcBef>
                <a:spcPct val="10000"/>
              </a:spcBef>
              <a:spcAft>
                <a:spcPct val="0"/>
              </a:spcAft>
              <a:tabLst>
                <a:tab pos="2971800" algn="l"/>
              </a:tabLst>
            </a:pPr>
            <a:endParaRPr lang="en-US" sz="1000" b="1" dirty="0">
              <a:solidFill>
                <a:srgbClr val="000000"/>
              </a:solidFill>
              <a:latin typeface="Times New Roman" pitchFamily="-92" charset="0"/>
            </a:endParaRPr>
          </a:p>
        </p:txBody>
      </p:sp>
      <p:sp>
        <p:nvSpPr>
          <p:cNvPr id="92" name="Text Box 73"/>
          <p:cNvSpPr txBox="1">
            <a:spLocks noChangeArrowheads="1"/>
          </p:cNvSpPr>
          <p:nvPr/>
        </p:nvSpPr>
        <p:spPr bwMode="auto">
          <a:xfrm>
            <a:off x="6412548" y="4920243"/>
            <a:ext cx="2468880" cy="656695"/>
          </a:xfrm>
          <a:prstGeom prst="rect">
            <a:avLst/>
          </a:prstGeom>
          <a:solidFill>
            <a:srgbClr val="E1E1E1"/>
          </a:solidFill>
          <a:ln w="12700" algn="ctr">
            <a:solidFill>
              <a:srgbClr val="000000"/>
            </a:solidFill>
            <a:miter lim="800000"/>
            <a:headEnd/>
            <a:tailEnd/>
          </a:ln>
        </p:spPr>
        <p:txBody>
          <a:bodyPr lIns="0" tIns="43232" rIns="0" bIns="43232">
            <a:spAutoFit/>
          </a:bodyPr>
          <a:lstStyle/>
          <a:p>
            <a:pPr marL="0" marR="0" lvl="0" indent="0" algn="ctr" defTabSz="865188" eaLnBrk="0" fontAlgn="base" latinLnBrk="0" hangingPunct="0">
              <a:lnSpc>
                <a:spcPct val="110000"/>
              </a:lnSpc>
              <a:spcBef>
                <a:spcPct val="10000"/>
              </a:spcBef>
              <a:spcAft>
                <a:spcPct val="1000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Stable Isotopes and Accountable Material </a:t>
            </a:r>
          </a:p>
          <a:p>
            <a:pPr marL="0" marR="0" lvl="0" indent="0" algn="ctr" defTabSz="865188" eaLnBrk="0" fontAlgn="base" latinLnBrk="0" hangingPunct="0">
              <a:lnSpc>
                <a:spcPct val="110000"/>
              </a:lnSpc>
              <a:spcBef>
                <a:spcPct val="10000"/>
              </a:spcBef>
              <a:spcAft>
                <a:spcPct val="1000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Arial Narrow" pitchFamily="-92" charset="0"/>
              </a:rPr>
              <a:t>Joel Grimm</a:t>
            </a:r>
          </a:p>
          <a:p>
            <a:pPr marL="0" marR="0" lvl="0" indent="0" algn="ctr" defTabSz="865188" eaLnBrk="0" fontAlgn="base" latinLnBrk="0" hangingPunct="0">
              <a:lnSpc>
                <a:spcPct val="110000"/>
              </a:lnSpc>
              <a:spcBef>
                <a:spcPct val="10000"/>
              </a:spcBef>
              <a:spcAft>
                <a:spcPct val="10000"/>
              </a:spcAft>
              <a:buClrTx/>
              <a:buSzTx/>
              <a:buFontTx/>
              <a:buNone/>
              <a:tabLst/>
              <a:defRPr/>
            </a:pPr>
            <a:endParaRPr kumimoji="0" lang="en-US" sz="1000" b="1" i="0" u="none" strike="noStrike" kern="0" cap="none" spc="0" normalizeH="0" baseline="0" noProof="0" dirty="0" smtClean="0">
              <a:ln>
                <a:noFill/>
              </a:ln>
              <a:solidFill>
                <a:srgbClr val="FF3300"/>
              </a:solidFill>
              <a:effectLst/>
              <a:uLnTx/>
              <a:uFillTx/>
              <a:latin typeface="Arial Narrow" pitchFamily="-92" charset="0"/>
            </a:endParaRPr>
          </a:p>
        </p:txBody>
      </p:sp>
      <p:sp>
        <p:nvSpPr>
          <p:cNvPr id="93" name="Text Box 23"/>
          <p:cNvSpPr txBox="1">
            <a:spLocks noChangeArrowheads="1"/>
          </p:cNvSpPr>
          <p:nvPr/>
        </p:nvSpPr>
        <p:spPr bwMode="auto">
          <a:xfrm>
            <a:off x="732584" y="5726862"/>
            <a:ext cx="2468880" cy="451511"/>
          </a:xfrm>
          <a:prstGeom prst="rect">
            <a:avLst/>
          </a:prstGeom>
          <a:solidFill>
            <a:srgbClr val="E1E1E1"/>
          </a:solidFill>
          <a:ln w="12700" algn="ctr">
            <a:solidFill>
              <a:srgbClr val="000000"/>
            </a:solidFill>
            <a:miter lim="800000"/>
            <a:headEnd/>
            <a:tailEnd/>
          </a:ln>
        </p:spPr>
        <p:txBody>
          <a:bodyPr lIns="0" tIns="43232" rIns="0" bIns="43232">
            <a:spAutoFit/>
          </a:bodyPr>
          <a:lstStyle/>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0" u="sng" strike="noStrike" kern="0" cap="none" spc="0" normalizeH="0" baseline="0" noProof="0" dirty="0" smtClean="0">
                <a:ln>
                  <a:noFill/>
                </a:ln>
                <a:solidFill>
                  <a:srgbClr val="3333CC"/>
                </a:solidFill>
                <a:effectLst/>
                <a:uLnTx/>
                <a:uFillTx/>
                <a:latin typeface="Arial Narrow" pitchFamily="-92" charset="0"/>
              </a:rPr>
              <a:t>Fundamental Symmetries</a:t>
            </a:r>
          </a:p>
          <a:p>
            <a:pPr marL="0" marR="0" lvl="0" indent="0" algn="ctr" defTabSz="865188" eaLnBrk="0" fontAlgn="base" latinLnBrk="0" hangingPunct="0">
              <a:lnSpc>
                <a:spcPct val="110000"/>
              </a:lnSpc>
              <a:spcBef>
                <a:spcPts val="120"/>
              </a:spcBef>
              <a:spcAft>
                <a:spcPts val="120"/>
              </a:spcAft>
              <a:buClrTx/>
              <a:buSzTx/>
              <a:buFontTx/>
              <a:buNone/>
              <a:tabLst/>
              <a:defRPr/>
            </a:pPr>
            <a:r>
              <a:rPr kumimoji="0" lang="en-US" sz="1000" b="1" i="1" u="none" strike="noStrike" kern="0" cap="none" spc="0" normalizeH="0" baseline="0" noProof="0" dirty="0" smtClean="0">
                <a:ln>
                  <a:noFill/>
                </a:ln>
                <a:solidFill>
                  <a:srgbClr val="000000"/>
                </a:solidFill>
                <a:effectLst/>
                <a:uLnTx/>
                <a:uFillTx/>
                <a:latin typeface="Arial Narrow" pitchFamily="-92" charset="0"/>
              </a:rPr>
              <a:t>Cyrus Baktash (A)</a:t>
            </a:r>
          </a:p>
        </p:txBody>
      </p:sp>
      <p:sp>
        <p:nvSpPr>
          <p:cNvPr id="94" name="Line 3"/>
          <p:cNvSpPr>
            <a:spLocks noChangeShapeType="1"/>
          </p:cNvSpPr>
          <p:nvPr/>
        </p:nvSpPr>
        <p:spPr bwMode="auto">
          <a:xfrm>
            <a:off x="2009875" y="5624239"/>
            <a:ext cx="0" cy="91810"/>
          </a:xfrm>
          <a:prstGeom prst="line">
            <a:avLst/>
          </a:prstGeom>
          <a:noFill/>
          <a:ln w="9525">
            <a:solidFill>
              <a:srgbClr val="000000"/>
            </a:solidFill>
            <a:round/>
            <a:headEnd/>
            <a:tailEnd/>
          </a:ln>
        </p:spPr>
        <p:txBody>
          <a:bodyPr wrap="square" lIns="0" tIns="43236" rIns="0" bIns="43236">
            <a:spAutoFit/>
          </a:bodyPr>
          <a:lstStyle/>
          <a:p>
            <a:pPr marL="0" marR="0" lvl="0" indent="0" defTabSz="914400" eaLnBrk="0" fontAlgn="base" latinLnBrk="0" hangingPunct="0">
              <a:lnSpc>
                <a:spcPct val="90000"/>
              </a:lnSpc>
              <a:spcBef>
                <a:spcPct val="1000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Times New Roman" pitchFamily="-92" charset="0"/>
            </a:endParaRPr>
          </a:p>
        </p:txBody>
      </p:sp>
      <p:sp>
        <p:nvSpPr>
          <p:cNvPr id="95" name="TextBox 94"/>
          <p:cNvSpPr txBox="1"/>
          <p:nvPr/>
        </p:nvSpPr>
        <p:spPr>
          <a:xfrm>
            <a:off x="3505200" y="4233208"/>
            <a:ext cx="5545370" cy="193899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000" dirty="0">
                <a:latin typeface="Arial" pitchFamily="34" charset="0"/>
                <a:cs typeface="Arial" pitchFamily="34" charset="0"/>
              </a:rPr>
              <a:t>Current open searches for Heavy </a:t>
            </a:r>
            <a:r>
              <a:rPr lang="en-US" sz="2000" dirty="0" smtClean="0">
                <a:latin typeface="Arial" pitchFamily="34" charset="0"/>
                <a:cs typeface="Arial" pitchFamily="34" charset="0"/>
              </a:rPr>
              <a:t>Ion </a:t>
            </a:r>
            <a:r>
              <a:rPr lang="en-US" sz="2000" dirty="0">
                <a:latin typeface="Arial" pitchFamily="34" charset="0"/>
                <a:cs typeface="Arial" pitchFamily="34" charset="0"/>
              </a:rPr>
              <a:t>and new Fundamental Symmetries PM positions.  Research Division Director Search to open soon.</a:t>
            </a:r>
          </a:p>
          <a:p>
            <a:r>
              <a:rPr lang="en-US" sz="2000" dirty="0">
                <a:latin typeface="Arial" pitchFamily="34" charset="0"/>
                <a:cs typeface="Arial" pitchFamily="34" charset="0"/>
              </a:rPr>
              <a:t>Opportunities exist to work in our office as a </a:t>
            </a:r>
            <a:r>
              <a:rPr lang="en-US" sz="2000" dirty="0" err="1">
                <a:latin typeface="Arial" pitchFamily="34" charset="0"/>
                <a:cs typeface="Arial" pitchFamily="34" charset="0"/>
              </a:rPr>
              <a:t>detailee</a:t>
            </a:r>
            <a:r>
              <a:rPr lang="en-US" sz="2000" dirty="0">
                <a:latin typeface="Arial" pitchFamily="34" charset="0"/>
                <a:cs typeface="Arial" pitchFamily="34" charset="0"/>
              </a:rPr>
              <a:t> </a:t>
            </a:r>
            <a:r>
              <a:rPr lang="en-US" sz="2000" dirty="0" smtClean="0">
                <a:latin typeface="Arial" pitchFamily="34" charset="0"/>
                <a:cs typeface="Arial" pitchFamily="34" charset="0"/>
              </a:rPr>
              <a:t>or </a:t>
            </a:r>
            <a:r>
              <a:rPr lang="en-US" sz="2000" dirty="0">
                <a:latin typeface="Arial" pitchFamily="34" charset="0"/>
                <a:cs typeface="Arial" pitchFamily="34" charset="0"/>
              </a:rPr>
              <a:t>IPA for a year or longer.</a:t>
            </a:r>
          </a:p>
        </p:txBody>
      </p:sp>
    </p:spTree>
    <p:extLst>
      <p:ext uri="{BB962C8B-B14F-4D97-AF65-F5344CB8AC3E}">
        <p14:creationId xmlns:p14="http://schemas.microsoft.com/office/powerpoint/2010/main" xmlns="" val="36499942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838200"/>
            <a:ext cx="8763000" cy="5259388"/>
          </a:xfrm>
        </p:spPr>
        <p:txBody>
          <a:bodyPr/>
          <a:lstStyle/>
          <a:p>
            <a:pPr marL="171450" indent="-171450">
              <a:buClr>
                <a:srgbClr val="106636"/>
              </a:buClr>
            </a:pPr>
            <a:r>
              <a:rPr lang="en-US" dirty="0">
                <a:solidFill>
                  <a:schemeClr val="tx1"/>
                </a:solidFill>
              </a:rPr>
              <a:t>Nuclear Science continues to produce exciting physics</a:t>
            </a:r>
          </a:p>
          <a:p>
            <a:pPr marL="171450" indent="-171450">
              <a:buClr>
                <a:srgbClr val="106636"/>
              </a:buClr>
            </a:pPr>
            <a:r>
              <a:rPr lang="en-US" dirty="0" smtClean="0">
                <a:solidFill>
                  <a:schemeClr val="tx1"/>
                </a:solidFill>
              </a:rPr>
              <a:t>The </a:t>
            </a:r>
            <a:r>
              <a:rPr lang="en-US" dirty="0">
                <a:solidFill>
                  <a:schemeClr val="tx1"/>
                </a:solidFill>
              </a:rPr>
              <a:t>US HI program benefits strongly </a:t>
            </a:r>
            <a:r>
              <a:rPr lang="en-US" dirty="0" smtClean="0">
                <a:solidFill>
                  <a:schemeClr val="tx1"/>
                </a:solidFill>
              </a:rPr>
              <a:t>from participation in physics at the LHC.</a:t>
            </a:r>
            <a:endParaRPr lang="en-US" dirty="0">
              <a:solidFill>
                <a:schemeClr val="tx1"/>
              </a:solidFill>
            </a:endParaRPr>
          </a:p>
          <a:p>
            <a:pPr marL="571500" lvl="1" indent="-171450">
              <a:buClr>
                <a:srgbClr val="106636"/>
              </a:buClr>
              <a:buFont typeface="Arial" panose="020B0604020202020204" pitchFamily="34" charset="0"/>
              <a:buChar char="•"/>
            </a:pPr>
            <a:r>
              <a:rPr lang="en-US" dirty="0" smtClean="0">
                <a:solidFill>
                  <a:schemeClr val="tx1"/>
                </a:solidFill>
              </a:rPr>
              <a:t>RHIC and the LHC provide complementary tools to explore the Quark Gluon Plasma and </a:t>
            </a:r>
            <a:r>
              <a:rPr lang="en-US" dirty="0" err="1" smtClean="0">
                <a:solidFill>
                  <a:schemeClr val="tx1"/>
                </a:solidFill>
              </a:rPr>
              <a:t>partonic</a:t>
            </a:r>
            <a:r>
              <a:rPr lang="en-US" dirty="0" smtClean="0">
                <a:solidFill>
                  <a:schemeClr val="tx1"/>
                </a:solidFill>
              </a:rPr>
              <a:t> structure of the nucleus</a:t>
            </a:r>
          </a:p>
          <a:p>
            <a:pPr marL="571500" lvl="1" indent="-171450">
              <a:buClr>
                <a:srgbClr val="106636"/>
              </a:buClr>
              <a:buFont typeface="Arial" panose="020B0604020202020204" pitchFamily="34" charset="0"/>
              <a:buChar char="•"/>
            </a:pPr>
            <a:r>
              <a:rPr lang="en-US" dirty="0">
                <a:solidFill>
                  <a:schemeClr val="tx1"/>
                </a:solidFill>
              </a:rPr>
              <a:t>New results </a:t>
            </a:r>
            <a:r>
              <a:rPr lang="en-US" dirty="0" smtClean="0">
                <a:solidFill>
                  <a:schemeClr val="tx1"/>
                </a:solidFill>
              </a:rPr>
              <a:t>from </a:t>
            </a:r>
            <a:r>
              <a:rPr lang="en-US" dirty="0">
                <a:solidFill>
                  <a:schemeClr val="tx1"/>
                </a:solidFill>
              </a:rPr>
              <a:t>RHIC and the LHC continue to be surprising  and exciting</a:t>
            </a:r>
          </a:p>
          <a:p>
            <a:pPr marL="571500" lvl="1" indent="-171450">
              <a:buClr>
                <a:srgbClr val="106636"/>
              </a:buClr>
              <a:buFont typeface="Arial" panose="020B0604020202020204" pitchFamily="34" charset="0"/>
              <a:buChar char="•"/>
            </a:pPr>
            <a:r>
              <a:rPr lang="en-US" dirty="0">
                <a:solidFill>
                  <a:schemeClr val="tx1"/>
                </a:solidFill>
              </a:rPr>
              <a:t>We look forward to the upcoming RHIC runs and return of  the LHC to operation at higher energy</a:t>
            </a:r>
            <a:r>
              <a:rPr lang="en-US" dirty="0" smtClean="0">
                <a:solidFill>
                  <a:schemeClr val="tx1"/>
                </a:solidFill>
              </a:rPr>
              <a:t>.</a:t>
            </a:r>
          </a:p>
          <a:p>
            <a:pPr marL="171450" indent="-171450">
              <a:buClr>
                <a:srgbClr val="106636"/>
              </a:buClr>
            </a:pPr>
            <a:r>
              <a:rPr lang="en-US" dirty="0" smtClean="0">
                <a:solidFill>
                  <a:schemeClr val="tx1"/>
                </a:solidFill>
              </a:rPr>
              <a:t>We are continuing to invest in the future of Nuclear Science</a:t>
            </a:r>
          </a:p>
          <a:p>
            <a:pPr marL="171450" indent="-171450">
              <a:buClr>
                <a:srgbClr val="106636"/>
              </a:buClr>
            </a:pPr>
            <a:r>
              <a:rPr lang="en-US" dirty="0">
                <a:solidFill>
                  <a:schemeClr val="tx1"/>
                </a:solidFill>
              </a:rPr>
              <a:t>The future of nuclear science in the United States continues to be rich with science </a:t>
            </a:r>
            <a:r>
              <a:rPr lang="en-US" dirty="0" smtClean="0">
                <a:solidFill>
                  <a:schemeClr val="tx1"/>
                </a:solidFill>
              </a:rPr>
              <a:t>opportunities and we look forward to the guidance to be provided in the next Long Range Plan.</a:t>
            </a:r>
            <a:endParaRPr lang="en-US" dirty="0">
              <a:solidFill>
                <a:schemeClr val="tx1"/>
              </a:solidFill>
            </a:endParaRPr>
          </a:p>
          <a:p>
            <a:pPr marL="0" indent="0">
              <a:buClr>
                <a:srgbClr val="106636"/>
              </a:buClr>
              <a:buNone/>
            </a:pPr>
            <a:endParaRPr lang="en-US" dirty="0">
              <a:solidFill>
                <a:schemeClr val="tx1"/>
              </a:solidFill>
            </a:endParaRPr>
          </a:p>
        </p:txBody>
      </p:sp>
      <p:sp>
        <p:nvSpPr>
          <p:cNvPr id="3" name="Title 2"/>
          <p:cNvSpPr>
            <a:spLocks noGrp="1"/>
          </p:cNvSpPr>
          <p:nvPr>
            <p:ph type="title"/>
          </p:nvPr>
        </p:nvSpPr>
        <p:spPr/>
        <p:txBody>
          <a:bodyPr/>
          <a:lstStyle/>
          <a:p>
            <a:r>
              <a:rPr lang="en-US" dirty="0" smtClean="0"/>
              <a:t>Concluding Perspective</a:t>
            </a:r>
            <a:endParaRPr lang="en-US" dirty="0"/>
          </a:p>
        </p:txBody>
      </p:sp>
      <p:sp>
        <p:nvSpPr>
          <p:cNvPr id="4" name="Slide Number Placeholder 3"/>
          <p:cNvSpPr>
            <a:spLocks noGrp="1"/>
          </p:cNvSpPr>
          <p:nvPr>
            <p:ph type="sldNum" sz="quarter" idx="10"/>
          </p:nvPr>
        </p:nvSpPr>
        <p:spPr/>
        <p:txBody>
          <a:bodyPr/>
          <a:lstStyle/>
          <a:p>
            <a:pPr>
              <a:defRPr/>
            </a:pPr>
            <a:fld id="{0E35970C-66DA-42B4-8591-6E363A3B576E}" type="slidenum">
              <a:rPr lang="en-US" smtClean="0"/>
              <a:pPr>
                <a:defRPr/>
              </a:pPr>
              <a:t>31</a:t>
            </a:fld>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Low Energy Nuclear Physics </a:t>
            </a:r>
            <a:endParaRPr lang="en-US" dirty="0"/>
          </a:p>
        </p:txBody>
      </p:sp>
      <p:sp>
        <p:nvSpPr>
          <p:cNvPr id="4" name="Slide Number Placeholder 3"/>
          <p:cNvSpPr>
            <a:spLocks noGrp="1"/>
          </p:cNvSpPr>
          <p:nvPr>
            <p:ph type="sldNum" sz="quarter" idx="10"/>
          </p:nvPr>
        </p:nvSpPr>
        <p:spPr/>
        <p:txBody>
          <a:bodyPr/>
          <a:lstStyle/>
          <a:p>
            <a:pPr>
              <a:defRPr/>
            </a:pPr>
            <a:fld id="{0E35970C-66DA-42B4-8591-6E363A3B576E}" type="slidenum">
              <a:rPr lang="en-US" smtClean="0"/>
              <a:pPr>
                <a:defRPr/>
              </a:pPr>
              <a:t>4</a:t>
            </a:fld>
            <a:endParaRPr lang="en-US"/>
          </a:p>
        </p:txBody>
      </p:sp>
      <p:pic>
        <p:nvPicPr>
          <p:cNvPr id="5" name="Picture 4"/>
          <p:cNvPicPr>
            <a:picLocks noChangeAspect="1" noChangeArrowheads="1"/>
          </p:cNvPicPr>
          <p:nvPr/>
        </p:nvPicPr>
        <p:blipFill>
          <a:blip r:embed="rId2" cstate="print"/>
          <a:srcRect/>
          <a:stretch>
            <a:fillRect/>
          </a:stretch>
        </p:blipFill>
        <p:spPr bwMode="auto">
          <a:xfrm>
            <a:off x="3581400" y="838200"/>
            <a:ext cx="4983161" cy="3276600"/>
          </a:xfrm>
          <a:prstGeom prst="rect">
            <a:avLst/>
          </a:prstGeom>
          <a:noFill/>
          <a:ln w="9525">
            <a:noFill/>
            <a:miter lim="800000"/>
            <a:headEnd/>
            <a:tailEnd/>
          </a:ln>
        </p:spPr>
      </p:pic>
      <p:sp>
        <p:nvSpPr>
          <p:cNvPr id="6" name="Rectangle 4"/>
          <p:cNvSpPr txBox="1">
            <a:spLocks noChangeAspect="1" noChangeArrowheads="1"/>
          </p:cNvSpPr>
          <p:nvPr/>
        </p:nvSpPr>
        <p:spPr bwMode="auto">
          <a:xfrm>
            <a:off x="76200" y="990600"/>
            <a:ext cx="38100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173736" marR="0" lvl="0" indent="-173736" algn="l" defTabSz="914400" rtl="0" eaLnBrk="0" fontAlgn="base" latinLnBrk="0" hangingPunct="0">
              <a:lnSpc>
                <a:spcPct val="100000"/>
              </a:lnSpc>
              <a:spcBef>
                <a:spcPts val="0"/>
              </a:spcBef>
              <a:spcAft>
                <a:spcPts val="600"/>
              </a:spcAft>
              <a:buClrTx/>
              <a:buSzTx/>
              <a:buFont typeface="Wingdings" pitchFamily="2" charset="2"/>
              <a:buChar char="§"/>
              <a:tabLst/>
              <a:defRPr/>
            </a:pPr>
            <a:r>
              <a:rPr kumimoji="0" lang="en-US" sz="16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Nuclear Structure</a:t>
            </a:r>
          </a:p>
          <a:p>
            <a:pPr marL="356616" marR="0" lvl="1" indent="-173736" algn="l" defTabSz="914400" rtl="0" eaLnBrk="0" fontAlgn="base" latinLnBrk="0" hangingPunct="0">
              <a:lnSpc>
                <a:spcPct val="100000"/>
              </a:lnSpc>
              <a:spcBef>
                <a:spcPts val="0"/>
              </a:spcBef>
              <a:spcAft>
                <a:spcPts val="600"/>
              </a:spcAft>
              <a:buClrTx/>
              <a:buSzTx/>
              <a:buFont typeface="Arial" charset="0"/>
              <a:buNone/>
              <a:tabLst/>
              <a:defRPr/>
            </a:pPr>
            <a:r>
              <a:rPr kumimoji="0" lang="en-US" sz="1600" b="0" i="0" u="none" strike="noStrike" kern="1200" cap="none" spc="0" normalizeH="0" baseline="0" noProof="0" dirty="0" smtClean="0">
                <a:ln>
                  <a:noFill/>
                </a:ln>
                <a:solidFill>
                  <a:srgbClr val="404040"/>
                </a:solidFill>
                <a:effectLst/>
                <a:uLnTx/>
                <a:uFillTx/>
                <a:latin typeface="Arial" pitchFamily="34" charset="0"/>
                <a:ea typeface="+mn-ea"/>
                <a:cs typeface="Arial" pitchFamily="34" charset="0"/>
              </a:rPr>
              <a:t>Explore the limits of existence and study new phenomena</a:t>
            </a:r>
          </a:p>
          <a:p>
            <a:pPr marL="356616" marR="0" lvl="1" indent="-173736" algn="l" defTabSz="914400" rtl="0" eaLnBrk="0" fontAlgn="base" latinLnBrk="0" hangingPunct="0">
              <a:lnSpc>
                <a:spcPct val="100000"/>
              </a:lnSpc>
              <a:spcBef>
                <a:spcPts val="0"/>
              </a:spcBef>
              <a:spcAft>
                <a:spcPts val="600"/>
              </a:spcAft>
              <a:buClrTx/>
              <a:buSzTx/>
              <a:buFont typeface="Arial" charset="0"/>
              <a:buNone/>
              <a:tabLst/>
              <a:defRPr/>
            </a:pPr>
            <a:r>
              <a:rPr kumimoji="0" lang="en-US" sz="1600" b="0" i="0" u="none" strike="noStrike" kern="1200" cap="none" spc="0" normalizeH="0" baseline="0" noProof="0" dirty="0" smtClean="0">
                <a:ln>
                  <a:noFill/>
                </a:ln>
                <a:solidFill>
                  <a:srgbClr val="404040"/>
                </a:solidFill>
                <a:effectLst/>
                <a:uLnTx/>
                <a:uFillTx/>
                <a:latin typeface="Arial" pitchFamily="34" charset="0"/>
                <a:ea typeface="+mn-ea"/>
                <a:cs typeface="Arial" pitchFamily="34" charset="0"/>
              </a:rPr>
              <a:t>Possibility of a broadly applicable model of nuclei and how they interact</a:t>
            </a:r>
          </a:p>
          <a:p>
            <a:pPr marL="356616" marR="0" lvl="1" indent="-173736" algn="l" defTabSz="914400" rtl="0" eaLnBrk="0" fontAlgn="base" latinLnBrk="0" hangingPunct="0">
              <a:lnSpc>
                <a:spcPct val="100000"/>
              </a:lnSpc>
              <a:spcBef>
                <a:spcPts val="0"/>
              </a:spcBef>
              <a:spcAft>
                <a:spcPts val="600"/>
              </a:spcAft>
              <a:buClrTx/>
              <a:buSzTx/>
              <a:buFont typeface="Arial" charset="0"/>
              <a:buNone/>
              <a:tabLst/>
              <a:defRPr/>
            </a:pPr>
            <a:r>
              <a:rPr kumimoji="0" lang="en-US" sz="1600" b="0" i="0" u="none" strike="noStrike" kern="1200" cap="none" spc="0" normalizeH="0" baseline="0" noProof="0" dirty="0" smtClean="0">
                <a:ln>
                  <a:noFill/>
                </a:ln>
                <a:solidFill>
                  <a:srgbClr val="404040"/>
                </a:solidFill>
                <a:effectLst/>
                <a:uLnTx/>
                <a:uFillTx/>
                <a:latin typeface="Arial" pitchFamily="34" charset="0"/>
                <a:ea typeface="+mn-ea"/>
                <a:cs typeface="Arial" pitchFamily="34" charset="0"/>
              </a:rPr>
              <a:t>Probing neutron skins</a:t>
            </a:r>
          </a:p>
          <a:p>
            <a:pPr marL="356616" marR="0" lvl="1" indent="-173736" algn="l" defTabSz="914400" rtl="0" eaLnBrk="0" fontAlgn="base" latinLnBrk="0" hangingPunct="0">
              <a:lnSpc>
                <a:spcPct val="100000"/>
              </a:lnSpc>
              <a:spcBef>
                <a:spcPts val="0"/>
              </a:spcBef>
              <a:spcAft>
                <a:spcPts val="600"/>
              </a:spcAft>
              <a:buClrTx/>
              <a:buSzTx/>
              <a:buFont typeface="Arial" charset="0"/>
              <a:buNone/>
              <a:tabLst/>
              <a:defRPr/>
            </a:pPr>
            <a:r>
              <a:rPr kumimoji="0" lang="en-US" sz="1600" b="0" i="0" u="none" strike="noStrike" kern="1200" cap="none" spc="0" normalizeH="0" baseline="0" noProof="0" dirty="0" smtClean="0">
                <a:ln>
                  <a:noFill/>
                </a:ln>
                <a:solidFill>
                  <a:srgbClr val="404040"/>
                </a:solidFill>
                <a:effectLst/>
                <a:uLnTx/>
                <a:uFillTx/>
                <a:latin typeface="Arial" pitchFamily="34" charset="0"/>
                <a:ea typeface="+mn-ea"/>
                <a:cs typeface="Arial" pitchFamily="34" charset="0"/>
              </a:rPr>
              <a:t>Synthesis of </a:t>
            </a:r>
            <a:r>
              <a:rPr kumimoji="0" lang="en-US" sz="1600" b="0" i="0" u="none" strike="noStrike" kern="1200" cap="none" spc="0" normalizeH="0" baseline="0" noProof="0" dirty="0" err="1" smtClean="0">
                <a:ln>
                  <a:noFill/>
                </a:ln>
                <a:solidFill>
                  <a:srgbClr val="404040"/>
                </a:solidFill>
                <a:effectLst/>
                <a:uLnTx/>
                <a:uFillTx/>
                <a:latin typeface="Arial" pitchFamily="34" charset="0"/>
                <a:ea typeface="+mn-ea"/>
                <a:cs typeface="Arial" pitchFamily="34" charset="0"/>
              </a:rPr>
              <a:t>superheavy</a:t>
            </a:r>
            <a:r>
              <a:rPr kumimoji="0" lang="en-US" sz="1600" b="0" i="0" u="none" strike="noStrike" kern="1200" cap="none" spc="0" normalizeH="0" baseline="0" noProof="0" dirty="0" smtClean="0">
                <a:ln>
                  <a:noFill/>
                </a:ln>
                <a:solidFill>
                  <a:srgbClr val="404040"/>
                </a:solidFill>
                <a:effectLst/>
                <a:uLnTx/>
                <a:uFillTx/>
                <a:latin typeface="Arial" pitchFamily="34" charset="0"/>
                <a:ea typeface="+mn-ea"/>
                <a:cs typeface="Arial" pitchFamily="34" charset="0"/>
              </a:rPr>
              <a:t> elements</a:t>
            </a:r>
          </a:p>
          <a:p>
            <a:pPr marL="173736" marR="0" lvl="0" indent="-173736" algn="l" defTabSz="914400" rtl="0" eaLnBrk="0" fontAlgn="base" latinLnBrk="0" hangingPunct="0">
              <a:lnSpc>
                <a:spcPct val="100000"/>
              </a:lnSpc>
              <a:spcBef>
                <a:spcPts val="0"/>
              </a:spcBef>
              <a:spcAft>
                <a:spcPts val="600"/>
              </a:spcAft>
              <a:buClrTx/>
              <a:buSzTx/>
              <a:buFont typeface="Wingdings" pitchFamily="2" charset="2"/>
              <a:buChar char="§"/>
              <a:tabLst/>
              <a:defRPr/>
            </a:pPr>
            <a:r>
              <a:rPr kumimoji="0" lang="en-US" sz="16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Nuclear Astrophysics</a:t>
            </a:r>
          </a:p>
          <a:p>
            <a:pPr marL="356616" marR="0" lvl="1" indent="-173736" algn="l" defTabSz="914400" rtl="0" eaLnBrk="0" fontAlgn="base" latinLnBrk="0" hangingPunct="0">
              <a:lnSpc>
                <a:spcPct val="100000"/>
              </a:lnSpc>
              <a:spcBef>
                <a:spcPts val="0"/>
              </a:spcBef>
              <a:spcAft>
                <a:spcPts val="600"/>
              </a:spcAft>
              <a:buClrTx/>
              <a:buSzTx/>
              <a:buFont typeface="Arial" charset="0"/>
              <a:buNone/>
              <a:tabLst/>
              <a:defRPr/>
            </a:pPr>
            <a:r>
              <a:rPr kumimoji="0" lang="en-US" sz="1600" b="0" i="0" u="none" strike="noStrike" kern="1200" cap="none" spc="0" normalizeH="0" baseline="0" noProof="0" dirty="0" smtClean="0">
                <a:ln>
                  <a:noFill/>
                </a:ln>
                <a:solidFill>
                  <a:srgbClr val="404040"/>
                </a:solidFill>
                <a:effectLst/>
                <a:uLnTx/>
                <a:uFillTx/>
                <a:latin typeface="Arial" pitchFamily="34" charset="0"/>
                <a:ea typeface="+mn-ea"/>
                <a:cs typeface="Arial" pitchFamily="34" charset="0"/>
              </a:rPr>
              <a:t>The origin of the heavy elements</a:t>
            </a:r>
          </a:p>
          <a:p>
            <a:pPr marL="356616" marR="0" lvl="1" indent="-173736" algn="l" defTabSz="914400" rtl="0" eaLnBrk="0" fontAlgn="base" latinLnBrk="0" hangingPunct="0">
              <a:lnSpc>
                <a:spcPct val="100000"/>
              </a:lnSpc>
              <a:spcBef>
                <a:spcPts val="0"/>
              </a:spcBef>
              <a:spcAft>
                <a:spcPts val="600"/>
              </a:spcAft>
              <a:buClrTx/>
              <a:buSzTx/>
              <a:buFont typeface="Arial" charset="0"/>
              <a:buNone/>
              <a:tabLst/>
              <a:defRPr/>
            </a:pPr>
            <a:r>
              <a:rPr kumimoji="0" lang="en-US" sz="1600" b="0" i="0" u="none" strike="noStrike" kern="1200" cap="none" spc="0" normalizeH="0" baseline="0" noProof="0" dirty="0" smtClean="0">
                <a:ln>
                  <a:noFill/>
                </a:ln>
                <a:solidFill>
                  <a:srgbClr val="404040"/>
                </a:solidFill>
                <a:effectLst/>
                <a:uLnTx/>
                <a:uFillTx/>
                <a:latin typeface="Arial" pitchFamily="34" charset="0"/>
                <a:ea typeface="+mn-ea"/>
                <a:cs typeface="Arial" pitchFamily="34" charset="0"/>
              </a:rPr>
              <a:t>Explosive </a:t>
            </a:r>
            <a:r>
              <a:rPr kumimoji="0" lang="en-US" sz="1600" b="0" i="0" u="none" strike="noStrike" kern="1200" cap="none" spc="0" normalizeH="0" baseline="0" noProof="0" dirty="0" err="1" smtClean="0">
                <a:ln>
                  <a:noFill/>
                </a:ln>
                <a:solidFill>
                  <a:srgbClr val="404040"/>
                </a:solidFill>
                <a:effectLst/>
                <a:uLnTx/>
                <a:uFillTx/>
                <a:latin typeface="Arial" pitchFamily="34" charset="0"/>
                <a:ea typeface="+mn-ea"/>
                <a:cs typeface="Arial" pitchFamily="34" charset="0"/>
              </a:rPr>
              <a:t>nucleosynthesis</a:t>
            </a:r>
            <a:endParaRPr kumimoji="0" lang="en-US" sz="1600" b="0" i="0" u="none" strike="noStrike" kern="1200" cap="none" spc="0" normalizeH="0" baseline="0" noProof="0" dirty="0" smtClean="0">
              <a:ln>
                <a:noFill/>
              </a:ln>
              <a:solidFill>
                <a:srgbClr val="404040"/>
              </a:solidFill>
              <a:effectLst/>
              <a:uLnTx/>
              <a:uFillTx/>
              <a:latin typeface="Arial" pitchFamily="34" charset="0"/>
              <a:ea typeface="+mn-ea"/>
              <a:cs typeface="Arial" pitchFamily="34" charset="0"/>
            </a:endParaRPr>
          </a:p>
          <a:p>
            <a:pPr marL="356616" marR="0" lvl="1" indent="-173736" algn="l" defTabSz="914400" rtl="0" eaLnBrk="0" fontAlgn="base" latinLnBrk="0" hangingPunct="0">
              <a:lnSpc>
                <a:spcPct val="100000"/>
              </a:lnSpc>
              <a:spcBef>
                <a:spcPts val="0"/>
              </a:spcBef>
              <a:spcAft>
                <a:spcPts val="600"/>
              </a:spcAft>
              <a:buClrTx/>
              <a:buSzTx/>
              <a:buFont typeface="Arial" charset="0"/>
              <a:buNone/>
              <a:tabLst/>
              <a:defRPr/>
            </a:pPr>
            <a:r>
              <a:rPr kumimoji="0" lang="en-US" sz="1600" b="0" i="0" u="none" strike="noStrike" kern="1200" cap="none" spc="0" normalizeH="0" baseline="0" noProof="0" dirty="0" smtClean="0">
                <a:ln>
                  <a:noFill/>
                </a:ln>
                <a:solidFill>
                  <a:srgbClr val="404040"/>
                </a:solidFill>
                <a:effectLst/>
                <a:uLnTx/>
                <a:uFillTx/>
                <a:latin typeface="Arial" pitchFamily="34" charset="0"/>
                <a:ea typeface="+mn-ea"/>
                <a:cs typeface="Arial" pitchFamily="34" charset="0"/>
              </a:rPr>
              <a:t>Composition of neutron star crusts</a:t>
            </a:r>
          </a:p>
          <a:p>
            <a:pPr marL="173736" marR="0" lvl="0" indent="-173736" algn="l" defTabSz="914400" rtl="0" eaLnBrk="0" fontAlgn="base" latinLnBrk="0" hangingPunct="0">
              <a:lnSpc>
                <a:spcPct val="100000"/>
              </a:lnSpc>
              <a:spcBef>
                <a:spcPts val="0"/>
              </a:spcBef>
              <a:spcAft>
                <a:spcPts val="600"/>
              </a:spcAft>
              <a:buClrTx/>
              <a:buSzTx/>
              <a:buFont typeface="Wingdings" pitchFamily="2" charset="2"/>
              <a:buChar char="§"/>
              <a:tabLst/>
              <a:defRPr/>
            </a:pPr>
            <a:r>
              <a:rPr kumimoji="0" lang="en-US" sz="16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Fundamental Symmetries</a:t>
            </a:r>
          </a:p>
          <a:p>
            <a:pPr marL="356616" marR="0" lvl="1" indent="-173736" algn="l" defTabSz="914400" rtl="0" eaLnBrk="0" fontAlgn="base" latinLnBrk="0" hangingPunct="0">
              <a:lnSpc>
                <a:spcPct val="100000"/>
              </a:lnSpc>
              <a:spcBef>
                <a:spcPts val="0"/>
              </a:spcBef>
              <a:spcAft>
                <a:spcPts val="600"/>
              </a:spcAft>
              <a:buClrTx/>
              <a:buSzTx/>
              <a:buFont typeface="Arial" charset="0"/>
              <a:buNone/>
              <a:tabLst/>
              <a:defRPr/>
            </a:pPr>
            <a:r>
              <a:rPr kumimoji="0" lang="en-US" sz="1600" b="0" i="0" u="none" strike="noStrike" kern="1200" cap="none" spc="0" normalizeH="0" baseline="0" noProof="0" dirty="0" smtClean="0">
                <a:ln>
                  <a:noFill/>
                </a:ln>
                <a:solidFill>
                  <a:srgbClr val="404040"/>
                </a:solidFill>
                <a:effectLst/>
                <a:uLnTx/>
                <a:uFillTx/>
                <a:latin typeface="Arial" pitchFamily="34" charset="0"/>
                <a:ea typeface="+mn-ea"/>
                <a:cs typeface="Arial" pitchFamily="34" charset="0"/>
              </a:rPr>
              <a:t>Tests of fundamental symmetries, Atomic EDMs, Weak Charge, Neutrino-less</a:t>
            </a:r>
            <a:r>
              <a:rPr kumimoji="0" lang="en-US" sz="1600" b="0" i="0" u="none" strike="noStrike" kern="1200" cap="none" spc="0" normalizeH="0" noProof="0" dirty="0" smtClean="0">
                <a:ln>
                  <a:noFill/>
                </a:ln>
                <a:solidFill>
                  <a:srgbClr val="404040"/>
                </a:solidFill>
                <a:effectLst/>
                <a:uLnTx/>
                <a:uFillTx/>
                <a:latin typeface="Arial" pitchFamily="34" charset="0"/>
                <a:ea typeface="+mn-ea"/>
                <a:cs typeface="Arial" pitchFamily="34" charset="0"/>
              </a:rPr>
              <a:t> Double Beta Decay</a:t>
            </a:r>
            <a:endParaRPr kumimoji="0" lang="en-US" sz="1600" b="0" i="0" u="none" strike="noStrike" kern="1200" cap="none" spc="0" normalizeH="0" baseline="0" noProof="0" dirty="0" smtClean="0">
              <a:ln>
                <a:noFill/>
              </a:ln>
              <a:solidFill>
                <a:srgbClr val="404040"/>
              </a:solidFill>
              <a:effectLst/>
              <a:uLnTx/>
              <a:uFillTx/>
              <a:latin typeface="Arial" pitchFamily="34" charset="0"/>
              <a:ea typeface="+mn-ea"/>
              <a:cs typeface="Arial" pitchFamily="34" charset="0"/>
            </a:endParaRPr>
          </a:p>
        </p:txBody>
      </p:sp>
      <p:sp>
        <p:nvSpPr>
          <p:cNvPr id="8" name="TextBox 7"/>
          <p:cNvSpPr txBox="1"/>
          <p:nvPr/>
        </p:nvSpPr>
        <p:spPr>
          <a:xfrm>
            <a:off x="4191000" y="4170164"/>
            <a:ext cx="1981200" cy="2154436"/>
          </a:xfrm>
          <a:prstGeom prst="rect">
            <a:avLst/>
          </a:prstGeom>
          <a:solidFill>
            <a:schemeClr val="tx2">
              <a:lumMod val="20000"/>
              <a:lumOff val="80000"/>
              <a:alpha val="51000"/>
            </a:schemeClr>
          </a:solidFill>
        </p:spPr>
        <p:txBody>
          <a:bodyPr wrap="square" rtlCol="0">
            <a:spAutoFit/>
          </a:bodyPr>
          <a:lstStyle/>
          <a:p>
            <a:r>
              <a:rPr lang="en-US" b="1" dirty="0" err="1" smtClean="0"/>
              <a:t>Majorana</a:t>
            </a:r>
            <a:r>
              <a:rPr lang="en-US" b="1" dirty="0" smtClean="0"/>
              <a:t> </a:t>
            </a:r>
            <a:r>
              <a:rPr lang="en-US" b="1" dirty="0" smtClean="0"/>
              <a:t>Demonstrator – </a:t>
            </a:r>
            <a:r>
              <a:rPr lang="en-US" b="1" dirty="0" smtClean="0"/>
              <a:t>0</a:t>
            </a:r>
            <a:r>
              <a:rPr lang="en-US" b="1" dirty="0" smtClean="0">
                <a:latin typeface="Symbol" pitchFamily="18" charset="2"/>
              </a:rPr>
              <a:t>n</a:t>
            </a:r>
            <a:r>
              <a:rPr lang="en-US" b="1" dirty="0" smtClean="0"/>
              <a:t>2</a:t>
            </a:r>
            <a:r>
              <a:rPr lang="en-US" b="1" dirty="0" smtClean="0">
                <a:latin typeface="Symbol" pitchFamily="18" charset="2"/>
              </a:rPr>
              <a:t>b</a:t>
            </a:r>
            <a:r>
              <a:rPr lang="en-US" b="1" dirty="0" smtClean="0"/>
              <a:t> decay</a:t>
            </a:r>
          </a:p>
          <a:p>
            <a:r>
              <a:rPr lang="en-US" sz="1600" dirty="0" smtClean="0"/>
              <a:t>First string of </a:t>
            </a:r>
            <a:r>
              <a:rPr lang="en-US" sz="1600" dirty="0" err="1" smtClean="0"/>
              <a:t>Ge</a:t>
            </a:r>
            <a:r>
              <a:rPr lang="en-US" sz="1600" dirty="0" smtClean="0"/>
              <a:t> </a:t>
            </a:r>
            <a:r>
              <a:rPr lang="en-US" sz="1600" dirty="0" smtClean="0"/>
              <a:t>detectors.  </a:t>
            </a:r>
            <a:r>
              <a:rPr lang="en-US" sz="1600" dirty="0" smtClean="0"/>
              <a:t>One of many demonstration projects in NP and HEP.</a:t>
            </a:r>
            <a:endParaRPr lang="en-US" sz="1600"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00296" y="4179106"/>
            <a:ext cx="1829304" cy="24502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z="1200" smtClean="0"/>
              <a:pPr>
                <a:defRPr/>
              </a:pPr>
              <a:t>5</a:t>
            </a:fld>
            <a:endParaRPr lang="en-US" sz="1200" dirty="0"/>
          </a:p>
        </p:txBody>
      </p:sp>
      <p:sp>
        <p:nvSpPr>
          <p:cNvPr id="28" name="Rectangle 2"/>
          <p:cNvSpPr>
            <a:spLocks noGrp="1" noChangeArrowheads="1"/>
          </p:cNvSpPr>
          <p:nvPr>
            <p:ph type="title"/>
          </p:nvPr>
        </p:nvSpPr>
        <p:spPr>
          <a:xfrm>
            <a:off x="914400" y="0"/>
            <a:ext cx="7086600" cy="723900"/>
          </a:xfrm>
        </p:spPr>
        <p:txBody>
          <a:bodyPr/>
          <a:lstStyle/>
          <a:p>
            <a:pPr eaLnBrk="1" hangingPunct="1">
              <a:defRPr/>
            </a:pPr>
            <a:r>
              <a:rPr lang="en-US" dirty="0" smtClean="0">
                <a:solidFill>
                  <a:srgbClr val="336600"/>
                </a:solidFill>
              </a:rPr>
              <a:t>Nuclear Theory – Spans the entire NP program</a:t>
            </a:r>
            <a:endParaRPr lang="en-US" i="0" dirty="0" smtClean="0">
              <a:solidFill>
                <a:srgbClr val="336600"/>
              </a:solidFill>
              <a:effectLst/>
            </a:endParaRPr>
          </a:p>
        </p:txBody>
      </p:sp>
      <p:pic>
        <p:nvPicPr>
          <p:cNvPr id="13" name="Picture 12"/>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573990" y="1025259"/>
            <a:ext cx="7731810" cy="4480191"/>
          </a:xfrm>
          <a:prstGeom prst="rect">
            <a:avLst/>
          </a:prstGeom>
        </p:spPr>
      </p:pic>
      <p:sp>
        <p:nvSpPr>
          <p:cNvPr id="6" name="TextBox 12"/>
          <p:cNvSpPr txBox="1">
            <a:spLocks noChangeArrowheads="1"/>
          </p:cNvSpPr>
          <p:nvPr/>
        </p:nvSpPr>
        <p:spPr bwMode="auto">
          <a:xfrm>
            <a:off x="286284" y="4038600"/>
            <a:ext cx="4285716" cy="156965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432" tIns="45716" rIns="91432" bIns="45716">
            <a:spAutoFit/>
          </a:bodyPr>
          <a:lstStyle/>
          <a:p>
            <a:pPr marL="171450" indent="-171450">
              <a:buFont typeface="Arial" panose="020B0604020202020204" pitchFamily="34" charset="0"/>
              <a:buChar char="•"/>
            </a:pPr>
            <a:r>
              <a:rPr lang="en-US" sz="1600" b="1" dirty="0" smtClean="0">
                <a:solidFill>
                  <a:prstClr val="white"/>
                </a:solidFill>
                <a:latin typeface="Arial" pitchFamily="34" charset="0"/>
                <a:cs typeface="Arial" pitchFamily="34" charset="0"/>
              </a:rPr>
              <a:t>Substantial mass ejection</a:t>
            </a:r>
          </a:p>
          <a:p>
            <a:pPr marL="171450" indent="-171450">
              <a:buFont typeface="Arial" panose="020B0604020202020204" pitchFamily="34" charset="0"/>
              <a:buChar char="•"/>
            </a:pPr>
            <a:r>
              <a:rPr lang="en-US" sz="1600" b="1" dirty="0" smtClean="0">
                <a:solidFill>
                  <a:prstClr val="white"/>
                </a:solidFill>
                <a:latin typeface="Arial" pitchFamily="34" charset="0"/>
                <a:cs typeface="Arial" pitchFamily="34" charset="0"/>
              </a:rPr>
              <a:t>Mass distribution of r-process nuclei depends on neutrino irradiation</a:t>
            </a:r>
          </a:p>
          <a:p>
            <a:pPr marL="171450" indent="-171450">
              <a:buFont typeface="Arial" panose="020B0604020202020204" pitchFamily="34" charset="0"/>
              <a:buChar char="•"/>
            </a:pPr>
            <a:r>
              <a:rPr lang="en-US" sz="1600" b="1" dirty="0" smtClean="0">
                <a:solidFill>
                  <a:prstClr val="white"/>
                </a:solidFill>
                <a:latin typeface="Arial" pitchFamily="34" charset="0"/>
                <a:cs typeface="Arial" pitchFamily="34" charset="0"/>
              </a:rPr>
              <a:t>Sensitivity to resulting remnant, massive neutron star or black hole</a:t>
            </a:r>
          </a:p>
          <a:p>
            <a:pPr marL="171450" indent="-171450">
              <a:buFont typeface="Arial" panose="020B0604020202020204" pitchFamily="34" charset="0"/>
              <a:buChar char="•"/>
            </a:pPr>
            <a:r>
              <a:rPr lang="en-US" sz="1600" b="1" dirty="0" smtClean="0">
                <a:solidFill>
                  <a:prstClr val="white"/>
                </a:solidFill>
                <a:latin typeface="Arial" pitchFamily="34" charset="0"/>
                <a:cs typeface="Arial" pitchFamily="34" charset="0"/>
              </a:rPr>
              <a:t>LBNL, Fernandez 2013, 2014</a:t>
            </a:r>
            <a:endParaRPr lang="en-US" sz="1600" b="1" dirty="0">
              <a:solidFill>
                <a:prstClr val="white"/>
              </a:solidFill>
              <a:latin typeface="Arial" pitchFamily="34" charset="0"/>
              <a:cs typeface="Arial" pitchFamily="34" charset="0"/>
            </a:endParaRPr>
          </a:p>
        </p:txBody>
      </p:sp>
      <p:sp>
        <p:nvSpPr>
          <p:cNvPr id="7" name="TextBox 12"/>
          <p:cNvSpPr txBox="1">
            <a:spLocks noChangeArrowheads="1"/>
          </p:cNvSpPr>
          <p:nvPr/>
        </p:nvSpPr>
        <p:spPr bwMode="auto">
          <a:xfrm>
            <a:off x="4644390" y="4084320"/>
            <a:ext cx="4107180" cy="206209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432" tIns="45716" rIns="91432" bIns="45716">
            <a:spAutoFit/>
          </a:bodyPr>
          <a:lstStyle/>
          <a:p>
            <a:pPr marL="171450" indent="-171450">
              <a:buFont typeface="Arial" panose="020B0604020202020204" pitchFamily="34" charset="0"/>
              <a:buChar char="•"/>
            </a:pPr>
            <a:r>
              <a:rPr lang="en-US" sz="1600" b="1" dirty="0" smtClean="0">
                <a:solidFill>
                  <a:prstClr val="white"/>
                </a:solidFill>
                <a:latin typeface="Arial" pitchFamily="34" charset="0"/>
                <a:cs typeface="Arial" pitchFamily="34" charset="0"/>
              </a:rPr>
              <a:t>Decay of ejected isotopes produces a super-nova like transient</a:t>
            </a:r>
          </a:p>
          <a:p>
            <a:pPr marL="171450" indent="-171450">
              <a:buFont typeface="Arial" panose="020B0604020202020204" pitchFamily="34" charset="0"/>
              <a:buChar char="•"/>
            </a:pPr>
            <a:r>
              <a:rPr lang="en-US" sz="1600" b="1" dirty="0" smtClean="0">
                <a:solidFill>
                  <a:prstClr val="white"/>
                </a:solidFill>
                <a:latin typeface="Arial" pitchFamily="34" charset="0"/>
                <a:cs typeface="Arial" pitchFamily="34" charset="0"/>
              </a:rPr>
              <a:t>Brightness and color constrain the mass and composition of ejected isotopes</a:t>
            </a:r>
          </a:p>
          <a:p>
            <a:pPr marL="171450" indent="-171450">
              <a:buFont typeface="Arial" panose="020B0604020202020204" pitchFamily="34" charset="0"/>
              <a:buChar char="•"/>
            </a:pPr>
            <a:r>
              <a:rPr lang="en-US" sz="1600" b="1" dirty="0" smtClean="0">
                <a:solidFill>
                  <a:prstClr val="white"/>
                </a:solidFill>
                <a:latin typeface="Arial" pitchFamily="34" charset="0"/>
                <a:cs typeface="Arial" pitchFamily="34" charset="0"/>
              </a:rPr>
              <a:t>Hubble observation may indicate large amount of A&gt;130 r-process nuclei</a:t>
            </a:r>
          </a:p>
          <a:p>
            <a:pPr marL="171450" indent="-171450">
              <a:buFont typeface="Arial" panose="020B0604020202020204" pitchFamily="34" charset="0"/>
              <a:buChar char="•"/>
            </a:pPr>
            <a:r>
              <a:rPr lang="en-US" sz="1600" b="1" dirty="0" smtClean="0">
                <a:solidFill>
                  <a:prstClr val="white"/>
                </a:solidFill>
                <a:latin typeface="Arial" pitchFamily="34" charset="0"/>
                <a:cs typeface="Arial" pitchFamily="34" charset="0"/>
              </a:rPr>
              <a:t>LBNL, Kasen; Kasen and Barnes 2013</a:t>
            </a:r>
            <a:endParaRPr lang="en-US" sz="1600" b="1" dirty="0">
              <a:solidFill>
                <a:prstClr val="white"/>
              </a:solidFill>
              <a:latin typeface="Arial" pitchFamily="34" charset="0"/>
              <a:cs typeface="Arial" pitchFamily="34" charset="0"/>
            </a:endParaRPr>
          </a:p>
        </p:txBody>
      </p:sp>
      <p:sp>
        <p:nvSpPr>
          <p:cNvPr id="2" name="TextBox 1"/>
          <p:cNvSpPr txBox="1"/>
          <p:nvPr/>
        </p:nvSpPr>
        <p:spPr>
          <a:xfrm>
            <a:off x="381000" y="788253"/>
            <a:ext cx="8176260" cy="830997"/>
          </a:xfrm>
          <a:prstGeom prst="rect">
            <a:avLst/>
          </a:prstGeom>
          <a:solidFill>
            <a:schemeClr val="bg1"/>
          </a:solidFill>
        </p:spPr>
        <p:txBody>
          <a:bodyPr wrap="square" rtlCol="0">
            <a:spAutoFit/>
          </a:bodyPr>
          <a:lstStyle/>
          <a:p>
            <a:r>
              <a:rPr lang="en-US" sz="2400" dirty="0" smtClean="0">
                <a:latin typeface="Arial" panose="020B0604020202020204" pitchFamily="34" charset="0"/>
                <a:cs typeface="Arial" panose="020B0604020202020204" pitchFamily="34" charset="0"/>
              </a:rPr>
              <a:t>Example from Astrophysics – Neutron STAR Mergers – </a:t>
            </a:r>
          </a:p>
          <a:p>
            <a:r>
              <a:rPr lang="en-US" sz="2400" dirty="0" smtClean="0">
                <a:latin typeface="Arial" panose="020B0604020202020204" pitchFamily="34" charset="0"/>
                <a:cs typeface="Arial" panose="020B0604020202020204" pitchFamily="34" charset="0"/>
              </a:rPr>
              <a:t>Universe’s largest Nucleus-Nucleus Collision</a:t>
            </a:r>
            <a:endParaRPr lang="en-US" sz="2400" dirty="0"/>
          </a:p>
        </p:txBody>
      </p:sp>
    </p:spTree>
    <p:extLst>
      <p:ext uri="{BB962C8B-B14F-4D97-AF65-F5344CB8AC3E}">
        <p14:creationId xmlns:p14="http://schemas.microsoft.com/office/powerpoint/2010/main" xmlns="" val="66048566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E35970C-66DA-42B4-8591-6E363A3B576E}" type="slidenum">
              <a:rPr lang="en-US" smtClean="0"/>
              <a:pPr>
                <a:defRPr/>
              </a:pPr>
              <a:t>6</a:t>
            </a:fld>
            <a:endParaRPr lang="en-US"/>
          </a:p>
        </p:txBody>
      </p:sp>
      <p:sp>
        <p:nvSpPr>
          <p:cNvPr id="3" name="Title 2"/>
          <p:cNvSpPr>
            <a:spLocks noGrp="1"/>
          </p:cNvSpPr>
          <p:nvPr>
            <p:ph type="title" idx="4294967295"/>
          </p:nvPr>
        </p:nvSpPr>
        <p:spPr>
          <a:xfrm>
            <a:off x="0" y="-219075"/>
            <a:ext cx="9144000" cy="1143000"/>
          </a:xfrm>
        </p:spPr>
        <p:txBody>
          <a:bodyPr/>
          <a:lstStyle/>
          <a:p>
            <a:r>
              <a:rPr lang="en-US" dirty="0" smtClean="0"/>
              <a:t>New Equipment and techniques provide critical input</a:t>
            </a:r>
            <a:endParaRPr lang="en-US" dirty="0"/>
          </a:p>
        </p:txBody>
      </p:sp>
      <p:pic>
        <p:nvPicPr>
          <p:cNvPr id="5" name="Picture 4"/>
          <p:cNvPicPr/>
          <p:nvPr/>
        </p:nvPicPr>
        <p:blipFill>
          <a:blip r:embed="rId2" cstate="print">
            <a:extLst>
              <a:ext uri="{28A0092B-C50C-407E-A947-70E740481C1C}">
                <a14:useLocalDpi xmlns:a14="http://schemas.microsoft.com/office/drawing/2010/main" xmlns=""/>
              </a:ext>
            </a:extLst>
          </a:blip>
          <a:stretch>
            <a:fillRect/>
          </a:stretch>
        </p:blipFill>
        <p:spPr>
          <a:xfrm>
            <a:off x="283883" y="990600"/>
            <a:ext cx="2608252" cy="2420467"/>
          </a:xfrm>
          <a:prstGeom prst="rect">
            <a:avLst/>
          </a:prstGeom>
          <a:ln>
            <a:solidFill>
              <a:srgbClr val="3366FF"/>
            </a:solidFill>
          </a:ln>
          <a:effectLst>
            <a:outerShdw blurRad="50800" dist="38100" dir="2400000" algn="tl" rotWithShape="0">
              <a:srgbClr val="000000">
                <a:alpha val="43000"/>
              </a:srgbClr>
            </a:outerShdw>
          </a:effectLst>
        </p:spPr>
      </p:pic>
      <p:sp>
        <p:nvSpPr>
          <p:cNvPr id="6" name="Text Box 2"/>
          <p:cNvSpPr txBox="1"/>
          <p:nvPr/>
        </p:nvSpPr>
        <p:spPr>
          <a:xfrm>
            <a:off x="164354" y="3505200"/>
            <a:ext cx="2727782" cy="827108"/>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effectLst/>
                <a:ea typeface="ＭＳ 明朝"/>
                <a:cs typeface="Times New Roman"/>
              </a:rPr>
              <a:t>GRETINA detector modules surrounding the beam pipe at the National Superconducting Cyclotron Laboratory, Michigan State University</a:t>
            </a:r>
          </a:p>
        </p:txBody>
      </p:sp>
      <p:sp>
        <p:nvSpPr>
          <p:cNvPr id="7" name="Rectangle 6"/>
          <p:cNvSpPr/>
          <p:nvPr/>
        </p:nvSpPr>
        <p:spPr>
          <a:xfrm>
            <a:off x="3048000" y="914400"/>
            <a:ext cx="5964517" cy="1908215"/>
          </a:xfrm>
          <a:prstGeom prst="rect">
            <a:avLst/>
          </a:prstGeom>
        </p:spPr>
        <p:txBody>
          <a:bodyPr wrap="square">
            <a:spAutoFit/>
          </a:bodyPr>
          <a:lstStyle/>
          <a:p>
            <a:r>
              <a:rPr lang="en-US" sz="2800" dirty="0" smtClean="0">
                <a:solidFill>
                  <a:srgbClr val="0000FF"/>
                </a:solidFill>
              </a:rPr>
              <a:t>GRETINA</a:t>
            </a:r>
            <a:r>
              <a:rPr lang="en-US" sz="2800" dirty="0" smtClean="0"/>
              <a:t> </a:t>
            </a:r>
            <a:r>
              <a:rPr lang="en-US" sz="2400" dirty="0" smtClean="0"/>
              <a:t>Gamma-Ray </a:t>
            </a:r>
            <a:r>
              <a:rPr lang="en-US" sz="2400" dirty="0"/>
              <a:t>Energy Tracking Array</a:t>
            </a:r>
            <a:endParaRPr lang="en-US" sz="2400" dirty="0" smtClean="0"/>
          </a:p>
          <a:p>
            <a:r>
              <a:rPr lang="en-US" dirty="0" smtClean="0"/>
              <a:t>In </a:t>
            </a:r>
            <a:r>
              <a:rPr lang="en-US" dirty="0"/>
              <a:t>its first science campaign at NSCL, GRETINA’s high peak efficiency and excellent position and energy resolution has proven a powerful combination for a broad range of measurements to study the forces that control nuclear properties and the synthesis of elements in the universe.</a:t>
            </a:r>
            <a:r>
              <a:rPr lang="en-US" b="1" i="1" dirty="0"/>
              <a:t> </a:t>
            </a:r>
          </a:p>
        </p:txBody>
      </p:sp>
      <p:sp>
        <p:nvSpPr>
          <p:cNvPr id="8" name="Rectangle 7"/>
          <p:cNvSpPr/>
          <p:nvPr/>
        </p:nvSpPr>
        <p:spPr>
          <a:xfrm>
            <a:off x="2971800" y="2895600"/>
            <a:ext cx="6040717" cy="3416320"/>
          </a:xfrm>
          <a:prstGeom prst="rect">
            <a:avLst/>
          </a:prstGeom>
        </p:spPr>
        <p:txBody>
          <a:bodyPr wrap="square">
            <a:spAutoFit/>
          </a:bodyPr>
          <a:lstStyle/>
          <a:p>
            <a:r>
              <a:rPr lang="en-US" b="1" dirty="0"/>
              <a:t> GRETINA “fixes” a key astrophysical reaction.  </a:t>
            </a:r>
            <a:endParaRPr lang="en-US" b="1" baseline="30000" dirty="0" smtClean="0"/>
          </a:p>
          <a:p>
            <a:r>
              <a:rPr lang="en-US" baseline="30000" dirty="0" smtClean="0"/>
              <a:t>56</a:t>
            </a:r>
            <a:r>
              <a:rPr lang="en-US" dirty="0" smtClean="0"/>
              <a:t>Ni </a:t>
            </a:r>
            <a:r>
              <a:rPr lang="en-US" dirty="0"/>
              <a:t>is an important waiting point in the </a:t>
            </a:r>
            <a:r>
              <a:rPr lang="en-US" dirty="0" err="1"/>
              <a:t>rp</a:t>
            </a:r>
            <a:r>
              <a:rPr lang="en-US" dirty="0"/>
              <a:t> </a:t>
            </a:r>
            <a:r>
              <a:rPr lang="en-US" dirty="0" smtClean="0"/>
              <a:t>process, influencing </a:t>
            </a:r>
            <a:r>
              <a:rPr lang="en-US" dirty="0"/>
              <a:t>the energy production and hence the observed light </a:t>
            </a:r>
            <a:r>
              <a:rPr lang="en-US" dirty="0" smtClean="0"/>
              <a:t>curves during an x-ray burst. </a:t>
            </a:r>
            <a:r>
              <a:rPr lang="en-US" dirty="0"/>
              <a:t>The delay imposed by </a:t>
            </a:r>
            <a:r>
              <a:rPr lang="en-US" baseline="30000" dirty="0"/>
              <a:t>56</a:t>
            </a:r>
            <a:r>
              <a:rPr lang="en-US" dirty="0"/>
              <a:t>Ni on </a:t>
            </a:r>
            <a:r>
              <a:rPr lang="en-US" dirty="0" smtClean="0"/>
              <a:t>the </a:t>
            </a:r>
            <a:r>
              <a:rPr lang="en-US" dirty="0" err="1" smtClean="0"/>
              <a:t>rp</a:t>
            </a:r>
            <a:r>
              <a:rPr lang="en-US" dirty="0" smtClean="0"/>
              <a:t> process </a:t>
            </a:r>
            <a:r>
              <a:rPr lang="en-US" dirty="0"/>
              <a:t>is determined by its effective lifetime against proton capture, which depends and the </a:t>
            </a:r>
            <a:r>
              <a:rPr lang="en-US" baseline="30000" dirty="0"/>
              <a:t>57</a:t>
            </a:r>
            <a:r>
              <a:rPr lang="en-US" dirty="0"/>
              <a:t>Cu(p,</a:t>
            </a:r>
            <a:r>
              <a:rPr lang="en-US" dirty="0">
                <a:sym typeface="Symbol"/>
              </a:rPr>
              <a:t></a:t>
            </a:r>
            <a:r>
              <a:rPr lang="en-US" dirty="0"/>
              <a:t>)</a:t>
            </a:r>
            <a:r>
              <a:rPr lang="en-US" baseline="30000" dirty="0"/>
              <a:t>58</a:t>
            </a:r>
            <a:r>
              <a:rPr lang="en-US" dirty="0"/>
              <a:t>Zn reaction rate. </a:t>
            </a:r>
            <a:r>
              <a:rPr lang="en-US" dirty="0" smtClean="0"/>
              <a:t>GRETINA was </a:t>
            </a:r>
            <a:r>
              <a:rPr lang="en-US" dirty="0"/>
              <a:t>used to precisely determine the energies of critical excited states in </a:t>
            </a:r>
            <a:r>
              <a:rPr lang="en-US" baseline="30000" dirty="0"/>
              <a:t>58</a:t>
            </a:r>
            <a:r>
              <a:rPr lang="en-US" dirty="0"/>
              <a:t>Zn. This result reduced the uncertainty in the </a:t>
            </a:r>
            <a:r>
              <a:rPr lang="en-US" baseline="30000" dirty="0"/>
              <a:t>57</a:t>
            </a:r>
            <a:r>
              <a:rPr lang="en-US" dirty="0"/>
              <a:t>Cu(p,</a:t>
            </a:r>
            <a:r>
              <a:rPr lang="en-US" dirty="0">
                <a:sym typeface="Symbol"/>
              </a:rPr>
              <a:t></a:t>
            </a:r>
            <a:r>
              <a:rPr lang="en-US" dirty="0"/>
              <a:t>)</a:t>
            </a:r>
            <a:r>
              <a:rPr lang="en-US" baseline="30000" dirty="0"/>
              <a:t>58</a:t>
            </a:r>
            <a:r>
              <a:rPr lang="en-US" dirty="0"/>
              <a:t>Zn reaction rate by several order of magnitude and essentially eliminates this uncertainty from x-ray burst models. </a:t>
            </a:r>
            <a:endParaRPr lang="en-US" dirty="0">
              <a:latin typeface="Arial"/>
              <a:cs typeface="Arial"/>
            </a:endParaRPr>
          </a:p>
          <a:p>
            <a:r>
              <a:rPr lang="en-US" i="1" dirty="0" smtClean="0">
                <a:cs typeface="Arial"/>
              </a:rPr>
              <a:t>(</a:t>
            </a:r>
            <a:r>
              <a:rPr lang="en-US" i="1" dirty="0">
                <a:cs typeface="Arial"/>
              </a:rPr>
              <a:t>C. Langer et al. Phys. Rev. </a:t>
            </a:r>
            <a:r>
              <a:rPr lang="en-US" i="1" dirty="0" err="1">
                <a:cs typeface="Arial"/>
              </a:rPr>
              <a:t>Lett</a:t>
            </a:r>
            <a:r>
              <a:rPr lang="en-US" i="1" dirty="0">
                <a:cs typeface="Arial"/>
              </a:rPr>
              <a:t>. </a:t>
            </a:r>
            <a:r>
              <a:rPr lang="en-US" b="1" i="1" dirty="0">
                <a:cs typeface="Arial"/>
              </a:rPr>
              <a:t>113</a:t>
            </a:r>
            <a:r>
              <a:rPr lang="en-US" i="1" dirty="0">
                <a:cs typeface="Arial"/>
              </a:rPr>
              <a:t>, 032502 (2014))</a:t>
            </a:r>
            <a:r>
              <a:rPr lang="en-US" dirty="0">
                <a:cs typeface="Arial"/>
              </a:rPr>
              <a:t>. </a:t>
            </a:r>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0078" t="10842" r="5863" b="11891"/>
          <a:stretch/>
        </p:blipFill>
        <p:spPr bwMode="auto">
          <a:xfrm>
            <a:off x="613845" y="4419600"/>
            <a:ext cx="1828800" cy="17373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3653423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ATLAS floor plan-Jan08"/>
          <p:cNvPicPr>
            <a:picLocks noChangeAspect="1" noChangeArrowheads="1"/>
          </p:cNvPicPr>
          <p:nvPr/>
        </p:nvPicPr>
        <p:blipFill>
          <a:blip r:embed="rId2" cstate="print"/>
          <a:srcRect/>
          <a:stretch>
            <a:fillRect/>
          </a:stretch>
        </p:blipFill>
        <p:spPr bwMode="auto">
          <a:xfrm>
            <a:off x="242887" y="857250"/>
            <a:ext cx="8755176" cy="5329238"/>
          </a:xfrm>
          <a:prstGeom prst="rect">
            <a:avLst/>
          </a:prstGeom>
          <a:noFill/>
        </p:spPr>
      </p:pic>
      <p:sp>
        <p:nvSpPr>
          <p:cNvPr id="10" name="Title 1"/>
          <p:cNvSpPr txBox="1">
            <a:spLocks/>
          </p:cNvSpPr>
          <p:nvPr/>
        </p:nvSpPr>
        <p:spPr bwMode="auto">
          <a:xfrm>
            <a:off x="485774" y="266700"/>
            <a:ext cx="7954963" cy="378565"/>
          </a:xfrm>
          <a:prstGeom prst="rect">
            <a:avLst/>
          </a:prstGeom>
          <a:noFill/>
          <a:ln w="9525">
            <a:noFill/>
            <a:miter lim="800000"/>
            <a:headEnd/>
            <a:tailEnd/>
          </a:ln>
        </p:spPr>
        <p:txBody>
          <a:bodyPr tIns="0">
            <a:spAutoFit/>
          </a:bodyPr>
          <a:lstStyle/>
          <a:p>
            <a:pPr algn="ctr">
              <a:lnSpc>
                <a:spcPct val="90000"/>
              </a:lnSpc>
              <a:defRPr/>
            </a:pPr>
            <a:r>
              <a:rPr lang="en-US" sz="2400" b="1" kern="0" dirty="0" smtClean="0">
                <a:solidFill>
                  <a:srgbClr val="106636"/>
                </a:solidFill>
                <a:latin typeface="Arial" pitchFamily="34" charset="0"/>
                <a:ea typeface="+mj-ea"/>
                <a:cs typeface="Arial" pitchFamily="34" charset="0"/>
              </a:rPr>
              <a:t>Argonne Tandem </a:t>
            </a:r>
            <a:r>
              <a:rPr lang="en-US" sz="2400" b="1" kern="0" dirty="0" err="1" smtClean="0">
                <a:solidFill>
                  <a:srgbClr val="106636"/>
                </a:solidFill>
                <a:latin typeface="Arial" pitchFamily="34" charset="0"/>
                <a:ea typeface="+mj-ea"/>
                <a:cs typeface="Arial" pitchFamily="34" charset="0"/>
              </a:rPr>
              <a:t>Linac</a:t>
            </a:r>
            <a:r>
              <a:rPr lang="en-US" sz="2400" b="1" kern="0" dirty="0" smtClean="0">
                <a:solidFill>
                  <a:srgbClr val="106636"/>
                </a:solidFill>
                <a:latin typeface="Arial" pitchFamily="34" charset="0"/>
                <a:ea typeface="+mj-ea"/>
                <a:cs typeface="Arial" pitchFamily="34" charset="0"/>
              </a:rPr>
              <a:t> Accelerator System Layout</a:t>
            </a:r>
            <a:endParaRPr lang="en-US" sz="2400" b="1" kern="0" dirty="0">
              <a:solidFill>
                <a:srgbClr val="106636"/>
              </a:solidFill>
              <a:latin typeface="Arial" pitchFamily="34" charset="0"/>
              <a:ea typeface="+mj-ea"/>
              <a:cs typeface="Arial" pitchFamily="34" charset="0"/>
            </a:endParaRPr>
          </a:p>
        </p:txBody>
      </p:sp>
      <p:sp>
        <p:nvSpPr>
          <p:cNvPr id="16" name="Slide Number Placeholder 2"/>
          <p:cNvSpPr>
            <a:spLocks noGrp="1"/>
          </p:cNvSpPr>
          <p:nvPr>
            <p:ph type="sldNum" sz="quarter" idx="4294967295"/>
          </p:nvPr>
        </p:nvSpPr>
        <p:spPr>
          <a:xfrm>
            <a:off x="8304420" y="6416815"/>
            <a:ext cx="415925" cy="277811"/>
          </a:xfrm>
          <a:prstGeom prst="rect">
            <a:avLst/>
          </a:prstGeom>
        </p:spPr>
        <p:txBody>
          <a:bodyPr/>
          <a:lstStyle/>
          <a:p>
            <a:fld id="{68F455FD-F83C-4433-AE11-4D89943CC4D6}" type="slidenum">
              <a:rPr lang="en-US" sz="1200" smtClean="0">
                <a:solidFill>
                  <a:srgbClr val="106636"/>
                </a:solidFill>
              </a:rPr>
              <a:pPr/>
              <a:t>7</a:t>
            </a:fld>
            <a:endParaRPr lang="en-US" sz="1200" dirty="0">
              <a:solidFill>
                <a:srgbClr val="106636"/>
              </a:solidFill>
            </a:endParaRPr>
          </a:p>
        </p:txBody>
      </p:sp>
      <p:sp>
        <p:nvSpPr>
          <p:cNvPr id="6" name="TextBox 12"/>
          <p:cNvSpPr txBox="1">
            <a:spLocks noChangeArrowheads="1"/>
          </p:cNvSpPr>
          <p:nvPr/>
        </p:nvSpPr>
        <p:spPr bwMode="auto">
          <a:xfrm>
            <a:off x="286284" y="1378811"/>
            <a:ext cx="4285716" cy="83098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432" tIns="45716" rIns="91432" bIns="45716">
            <a:spAutoFit/>
          </a:bodyPr>
          <a:lstStyle/>
          <a:p>
            <a:r>
              <a:rPr lang="en-US" sz="1600" b="1" dirty="0">
                <a:solidFill>
                  <a:prstClr val="white"/>
                </a:solidFill>
                <a:latin typeface="Arial" pitchFamily="34" charset="0"/>
                <a:cs typeface="Arial" pitchFamily="34" charset="0"/>
              </a:rPr>
              <a:t>A Unique Premier Stable Beam Facility</a:t>
            </a:r>
          </a:p>
          <a:p>
            <a:r>
              <a:rPr lang="en-US" sz="1600" b="1" dirty="0">
                <a:solidFill>
                  <a:prstClr val="white"/>
                </a:solidFill>
                <a:latin typeface="Arial" pitchFamily="34" charset="0"/>
                <a:cs typeface="Arial" pitchFamily="34" charset="0"/>
              </a:rPr>
              <a:t>For research on Nuclear Structure &amp;</a:t>
            </a:r>
          </a:p>
          <a:p>
            <a:r>
              <a:rPr lang="en-US" sz="1600" b="1" dirty="0">
                <a:solidFill>
                  <a:prstClr val="white"/>
                </a:solidFill>
                <a:latin typeface="Arial" pitchFamily="34" charset="0"/>
                <a:cs typeface="Arial" pitchFamily="34" charset="0"/>
              </a:rPr>
              <a:t>Nuclear Astrophysics</a:t>
            </a:r>
          </a:p>
        </p:txBody>
      </p:sp>
      <p:sp>
        <p:nvSpPr>
          <p:cNvPr id="7" name="TextBox 12"/>
          <p:cNvSpPr txBox="1">
            <a:spLocks noChangeArrowheads="1"/>
          </p:cNvSpPr>
          <p:nvPr/>
        </p:nvSpPr>
        <p:spPr bwMode="auto">
          <a:xfrm>
            <a:off x="4419600" y="5757454"/>
            <a:ext cx="2895600" cy="33854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432" tIns="45716" rIns="91432" bIns="45716">
            <a:spAutoFit/>
          </a:bodyPr>
          <a:lstStyle/>
          <a:p>
            <a:r>
              <a:rPr lang="en-US" sz="1600" b="1" dirty="0" smtClean="0">
                <a:solidFill>
                  <a:prstClr val="white"/>
                </a:solidFill>
                <a:latin typeface="Arial" pitchFamily="34" charset="0"/>
                <a:cs typeface="Arial" pitchFamily="34" charset="0"/>
              </a:rPr>
              <a:t>First SRF ion beams in 1978</a:t>
            </a:r>
            <a:endParaRPr lang="en-US" sz="1600" b="1" dirty="0">
              <a:solidFill>
                <a:prstClr val="white"/>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Recent ATLAS </a:t>
            </a:r>
            <a:r>
              <a:rPr lang="en-US" b="1" dirty="0"/>
              <a:t>Upgrade </a:t>
            </a:r>
            <a:r>
              <a:rPr lang="en-US" b="1" dirty="0" smtClean="0"/>
              <a:t>Projects</a:t>
            </a:r>
            <a:endParaRPr lang="en-US" b="1" dirty="0"/>
          </a:p>
        </p:txBody>
      </p:sp>
      <p:sp>
        <p:nvSpPr>
          <p:cNvPr id="3" name="Content Placeholder 2"/>
          <p:cNvSpPr>
            <a:spLocks noGrp="1"/>
          </p:cNvSpPr>
          <p:nvPr/>
        </p:nvSpPr>
        <p:spPr bwMode="auto">
          <a:xfrm>
            <a:off x="631872" y="787624"/>
            <a:ext cx="7470379" cy="469106"/>
          </a:xfrm>
          <a:prstGeom prst="rect">
            <a:avLst/>
          </a:prstGeom>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F497D"/>
              </a:buClr>
              <a:buFont typeface="Wingdings"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800">
                <a:solidFill>
                  <a:schemeClr val="tx1"/>
                </a:solidFill>
                <a:latin typeface="+mn-lt"/>
              </a:defRPr>
            </a:lvl2pPr>
            <a:lvl3pPr marL="1143000" indent="-228600" algn="l" rtl="0" eaLnBrk="0" fontAlgn="base" hangingPunct="0">
              <a:spcBef>
                <a:spcPct val="20000"/>
              </a:spcBef>
              <a:spcAft>
                <a:spcPct val="0"/>
              </a:spcAft>
              <a:buClr>
                <a:srgbClr val="1F497D"/>
              </a:buClr>
              <a:buChar char="•"/>
              <a:defRPr>
                <a:solidFill>
                  <a:schemeClr val="tx1"/>
                </a:solidFill>
                <a:latin typeface="+mn-lt"/>
              </a:defRPr>
            </a:lvl3pPr>
            <a:lvl4pPr marL="1600200" indent="-228600" algn="l" rtl="0" eaLnBrk="0" fontAlgn="base" hangingPunct="0">
              <a:spcBef>
                <a:spcPct val="20000"/>
              </a:spcBef>
              <a:spcAft>
                <a:spcPct val="0"/>
              </a:spcAft>
              <a:buClr>
                <a:srgbClr val="1F497D"/>
              </a:buClr>
              <a:buChar char="–"/>
              <a:defRPr sz="1600">
                <a:solidFill>
                  <a:schemeClr val="tx1"/>
                </a:solidFill>
                <a:latin typeface="+mn-lt"/>
              </a:defRPr>
            </a:lvl4pPr>
            <a:lvl5pPr marL="2057400" indent="-228600" algn="l" rtl="0" eaLnBrk="0" fontAlgn="base" hangingPunct="0">
              <a:spcBef>
                <a:spcPct val="20000"/>
              </a:spcBef>
              <a:spcAft>
                <a:spcPct val="0"/>
              </a:spcAft>
              <a:buClr>
                <a:srgbClr val="1F497D"/>
              </a:buClr>
              <a:buFont typeface="Arial" charset="0"/>
              <a:buChar char="»"/>
              <a:defRPr sz="1400">
                <a:solidFill>
                  <a:schemeClr val="tx1"/>
                </a:solidFill>
                <a:latin typeface="+mn-lt"/>
              </a:defRPr>
            </a:lvl5pPr>
            <a:lvl6pPr marL="2514600" indent="-228600" algn="l" rtl="0" fontAlgn="base">
              <a:spcBef>
                <a:spcPct val="20000"/>
              </a:spcBef>
              <a:spcAft>
                <a:spcPct val="0"/>
              </a:spcAft>
              <a:buClr>
                <a:srgbClr val="1F497D"/>
              </a:buClr>
              <a:buFont typeface="Arial" charset="0"/>
              <a:buChar char="»"/>
              <a:defRPr sz="1400">
                <a:solidFill>
                  <a:schemeClr val="tx1"/>
                </a:solidFill>
                <a:latin typeface="+mn-lt"/>
              </a:defRPr>
            </a:lvl6pPr>
            <a:lvl7pPr marL="2971800" indent="-228600" algn="l" rtl="0" fontAlgn="base">
              <a:spcBef>
                <a:spcPct val="20000"/>
              </a:spcBef>
              <a:spcAft>
                <a:spcPct val="0"/>
              </a:spcAft>
              <a:buClr>
                <a:srgbClr val="1F497D"/>
              </a:buClr>
              <a:buFont typeface="Arial" charset="0"/>
              <a:buChar char="»"/>
              <a:defRPr sz="1400">
                <a:solidFill>
                  <a:schemeClr val="tx1"/>
                </a:solidFill>
                <a:latin typeface="+mn-lt"/>
              </a:defRPr>
            </a:lvl7pPr>
            <a:lvl8pPr marL="3429000" indent="-228600" algn="l" rtl="0" fontAlgn="base">
              <a:spcBef>
                <a:spcPct val="20000"/>
              </a:spcBef>
              <a:spcAft>
                <a:spcPct val="0"/>
              </a:spcAft>
              <a:buClr>
                <a:srgbClr val="1F497D"/>
              </a:buClr>
              <a:buFont typeface="Arial" charset="0"/>
              <a:buChar char="»"/>
              <a:defRPr sz="1400">
                <a:solidFill>
                  <a:schemeClr val="tx1"/>
                </a:solidFill>
                <a:latin typeface="+mn-lt"/>
              </a:defRPr>
            </a:lvl8pPr>
            <a:lvl9pPr marL="3886200" indent="-228600" algn="l" rtl="0" fontAlgn="base">
              <a:spcBef>
                <a:spcPct val="20000"/>
              </a:spcBef>
              <a:spcAft>
                <a:spcPct val="0"/>
              </a:spcAft>
              <a:buClr>
                <a:srgbClr val="1F497D"/>
              </a:buClr>
              <a:buFont typeface="Arial" charset="0"/>
              <a:buChar char="»"/>
              <a:defRPr sz="1400">
                <a:solidFill>
                  <a:schemeClr val="tx1"/>
                </a:solidFill>
                <a:latin typeface="+mn-lt"/>
              </a:defRPr>
            </a:lvl9pPr>
          </a:lstStyle>
          <a:p>
            <a:pPr marL="0" indent="0" algn="ctr">
              <a:buNone/>
            </a:pPr>
            <a:r>
              <a:rPr lang="en-US" altLang="en-US" sz="1300" dirty="0">
                <a:solidFill>
                  <a:schemeClr val="bg1"/>
                </a:solidFill>
                <a:latin typeface="Arial" panose="020B0604020202020204" pitchFamily="34" charset="0"/>
                <a:cs typeface="Arial" panose="020B0604020202020204" pitchFamily="34" charset="0"/>
              </a:rPr>
              <a:t>New RFQ Accelerator Section for PII </a:t>
            </a:r>
            <a:r>
              <a:rPr lang="en-US" altLang="en-US" sz="1300" dirty="0" smtClean="0">
                <a:solidFill>
                  <a:schemeClr val="bg1"/>
                </a:solidFill>
                <a:latin typeface="Arial" panose="020B0604020202020204" pitchFamily="34" charset="0"/>
                <a:cs typeface="Arial" panose="020B0604020202020204" pitchFamily="34" charset="0"/>
              </a:rPr>
              <a:t>Linac (ARRA-funded)</a:t>
            </a:r>
            <a:r>
              <a:rPr lang="en-US" altLang="en-US" sz="1300" dirty="0">
                <a:solidFill>
                  <a:schemeClr val="bg1"/>
                </a:solidFill>
                <a:latin typeface="Arial" panose="020B0604020202020204" pitchFamily="34" charset="0"/>
                <a:cs typeface="Arial" panose="020B0604020202020204" pitchFamily="34" charset="0"/>
              </a:rPr>
              <a:t>, Replacement of First Booster Cryostat </a:t>
            </a:r>
            <a:r>
              <a:rPr lang="en-US" altLang="en-US" sz="1300" dirty="0" smtClean="0">
                <a:solidFill>
                  <a:schemeClr val="bg1"/>
                </a:solidFill>
                <a:latin typeface="Arial" panose="020B0604020202020204" pitchFamily="34" charset="0"/>
                <a:cs typeface="Arial" panose="020B0604020202020204" pitchFamily="34" charset="0"/>
              </a:rPr>
              <a:t>Module </a:t>
            </a:r>
            <a:r>
              <a:rPr lang="en-US" altLang="en-US" sz="1300" dirty="0">
                <a:solidFill>
                  <a:schemeClr val="bg1"/>
                </a:solidFill>
                <a:latin typeface="Arial" panose="020B0604020202020204" pitchFamily="34" charset="0"/>
                <a:cs typeface="Arial" panose="020B0604020202020204" pitchFamily="34" charset="0"/>
              </a:rPr>
              <a:t>&amp; Liquid Helium Upgrade </a:t>
            </a:r>
            <a:r>
              <a:rPr lang="en-US" altLang="en-US" sz="1300" dirty="0" smtClean="0">
                <a:solidFill>
                  <a:schemeClr val="bg1"/>
                </a:solidFill>
                <a:latin typeface="Arial" panose="020B0604020202020204" pitchFamily="34" charset="0"/>
                <a:cs typeface="Arial" panose="020B0604020202020204" pitchFamily="34" charset="0"/>
              </a:rPr>
              <a:t>(ARRA-funded), and Electron Beam Ion Source (EBIS)</a:t>
            </a:r>
          </a:p>
        </p:txBody>
      </p:sp>
      <p:grpSp>
        <p:nvGrpSpPr>
          <p:cNvPr id="5" name="Group 4"/>
          <p:cNvGrpSpPr/>
          <p:nvPr/>
        </p:nvGrpSpPr>
        <p:grpSpPr>
          <a:xfrm>
            <a:off x="216296" y="1402935"/>
            <a:ext cx="3072134" cy="2139949"/>
            <a:chOff x="-657225" y="1402937"/>
            <a:chExt cx="3072134" cy="2139949"/>
          </a:xfrm>
        </p:grpSpPr>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8069" b="10014"/>
            <a:stretch/>
          </p:blipFill>
          <p:spPr bwMode="auto">
            <a:xfrm>
              <a:off x="-657225" y="1402937"/>
              <a:ext cx="3072134" cy="21399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1983753" y="3317048"/>
              <a:ext cx="431156" cy="225838"/>
            </a:xfrm>
            <a:prstGeom prst="rect">
              <a:avLst/>
            </a:prstGeom>
            <a:solidFill>
              <a:schemeClr val="tx2">
                <a:lumMod val="40000"/>
                <a:lumOff val="60000"/>
              </a:schemeClr>
            </a:solidFill>
          </p:spPr>
          <p:txBody>
            <a:bodyPr wrap="none" lIns="86493" tIns="43247" rIns="86493" bIns="43247" rtlCol="0">
              <a:spAutoFit/>
            </a:bodyPr>
            <a:lstStyle/>
            <a:p>
              <a:r>
                <a:rPr lang="en-US" sz="900" b="1" dirty="0" smtClean="0">
                  <a:solidFill>
                    <a:prstClr val="black"/>
                  </a:solidFill>
                  <a:latin typeface="Arial" pitchFamily="34" charset="0"/>
                  <a:cs typeface="Arial" pitchFamily="34" charset="0"/>
                </a:rPr>
                <a:t>2013</a:t>
              </a:r>
              <a:endParaRPr lang="en-US" sz="900" b="1" dirty="0">
                <a:solidFill>
                  <a:prstClr val="black"/>
                </a:solidFill>
                <a:latin typeface="Arial" pitchFamily="34" charset="0"/>
                <a:cs typeface="Arial" pitchFamily="34" charset="0"/>
              </a:endParaRPr>
            </a:p>
          </p:txBody>
        </p:sp>
      </p:grpSp>
      <p:sp>
        <p:nvSpPr>
          <p:cNvPr id="9" name="TextBox 65"/>
          <p:cNvSpPr txBox="1">
            <a:spLocks noChangeArrowheads="1"/>
          </p:cNvSpPr>
          <p:nvPr/>
        </p:nvSpPr>
        <p:spPr bwMode="auto">
          <a:xfrm>
            <a:off x="3209121" y="1671784"/>
            <a:ext cx="931665" cy="246221"/>
          </a:xfrm>
          <a:prstGeom prst="rect">
            <a:avLst/>
          </a:prstGeom>
          <a:solidFill>
            <a:schemeClr val="bg1">
              <a:alpha val="5098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0"/>
              </a:spcBef>
              <a:buClrTx/>
              <a:buFontTx/>
              <a:buNone/>
            </a:pPr>
            <a:r>
              <a:rPr lang="en-US" altLang="en-US" sz="1000" i="1" dirty="0" smtClean="0">
                <a:latin typeface="Arial" charset="0"/>
              </a:rPr>
              <a:t>60 </a:t>
            </a:r>
            <a:r>
              <a:rPr lang="en-US" altLang="en-US" sz="1000" i="1" dirty="0">
                <a:latin typeface="Arial" charset="0"/>
              </a:rPr>
              <a:t>MHz RFQ</a:t>
            </a:r>
          </a:p>
        </p:txBody>
      </p:sp>
      <p:grpSp>
        <p:nvGrpSpPr>
          <p:cNvPr id="6" name="Group 5"/>
          <p:cNvGrpSpPr/>
          <p:nvPr/>
        </p:nvGrpSpPr>
        <p:grpSpPr>
          <a:xfrm>
            <a:off x="283103" y="3865576"/>
            <a:ext cx="4223943" cy="2320705"/>
            <a:chOff x="4325356" y="1312558"/>
            <a:chExt cx="4223943" cy="2320705"/>
          </a:xfrm>
        </p:grpSpPr>
        <p:pic>
          <p:nvPicPr>
            <p:cNvPr id="14342" name="Picture 6"/>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529" t="9224" r="7064" b="17021"/>
            <a:stretch/>
          </p:blipFill>
          <p:spPr bwMode="auto">
            <a:xfrm>
              <a:off x="4325356" y="1312558"/>
              <a:ext cx="4223943" cy="23207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7816779" y="3407425"/>
              <a:ext cx="732520" cy="225838"/>
            </a:xfrm>
            <a:prstGeom prst="rect">
              <a:avLst/>
            </a:prstGeom>
            <a:solidFill>
              <a:schemeClr val="tx2">
                <a:lumMod val="40000"/>
                <a:lumOff val="60000"/>
              </a:schemeClr>
            </a:solidFill>
          </p:spPr>
          <p:txBody>
            <a:bodyPr wrap="none" lIns="86493" tIns="43247" rIns="86493" bIns="43247" rtlCol="0">
              <a:spAutoFit/>
            </a:bodyPr>
            <a:lstStyle/>
            <a:p>
              <a:r>
                <a:rPr lang="en-US" sz="900" b="1" dirty="0" smtClean="0">
                  <a:solidFill>
                    <a:prstClr val="black"/>
                  </a:solidFill>
                  <a:latin typeface="Arial" pitchFamily="34" charset="0"/>
                  <a:cs typeface="Arial" pitchFamily="34" charset="0"/>
                </a:rPr>
                <a:t>June 2013</a:t>
              </a:r>
              <a:endParaRPr lang="en-US" sz="900" b="1" dirty="0">
                <a:solidFill>
                  <a:prstClr val="black"/>
                </a:solidFill>
                <a:latin typeface="Arial" pitchFamily="34" charset="0"/>
                <a:cs typeface="Arial" pitchFamily="34" charset="0"/>
              </a:endParaRPr>
            </a:p>
          </p:txBody>
        </p:sp>
      </p:grpSp>
      <p:sp>
        <p:nvSpPr>
          <p:cNvPr id="4" name="Rectangle 3"/>
          <p:cNvSpPr/>
          <p:nvPr/>
        </p:nvSpPr>
        <p:spPr>
          <a:xfrm>
            <a:off x="1057275" y="3680221"/>
            <a:ext cx="2933254" cy="246221"/>
          </a:xfrm>
          <a:prstGeom prst="rect">
            <a:avLst/>
          </a:prstGeom>
        </p:spPr>
        <p:txBody>
          <a:bodyPr wrap="square">
            <a:spAutoFit/>
          </a:bodyPr>
          <a:lstStyle/>
          <a:p>
            <a:r>
              <a:rPr lang="en-US" altLang="en-US" sz="1000" i="1" dirty="0" smtClean="0">
                <a:latin typeface="Arial" panose="020B0604020202020204" pitchFamily="34" charset="0"/>
                <a:cs typeface="Arial" panose="020B0604020202020204" pitchFamily="34" charset="0"/>
              </a:rPr>
              <a:t>Assembly </a:t>
            </a:r>
            <a:r>
              <a:rPr lang="en-US" altLang="en-US" sz="1000" i="1" dirty="0">
                <a:latin typeface="Arial" panose="020B0604020202020204" pitchFamily="34" charset="0"/>
                <a:cs typeface="Arial" panose="020B0604020202020204" pitchFamily="34" charset="0"/>
              </a:rPr>
              <a:t>stand </a:t>
            </a:r>
            <a:r>
              <a:rPr lang="en-US" altLang="en-US" sz="1000" i="1" dirty="0" smtClean="0">
                <a:latin typeface="Arial" panose="020B0604020202020204" pitchFamily="34" charset="0"/>
                <a:cs typeface="Arial" panose="020B0604020202020204" pitchFamily="34" charset="0"/>
              </a:rPr>
              <a:t>for the 72 MHz </a:t>
            </a:r>
            <a:r>
              <a:rPr lang="en-US" altLang="en-US" sz="1000" i="1" dirty="0" err="1" smtClean="0">
                <a:latin typeface="Arial" panose="020B0604020202020204" pitchFamily="34" charset="0"/>
                <a:cs typeface="Arial" panose="020B0604020202020204" pitchFamily="34" charset="0"/>
              </a:rPr>
              <a:t>Cryomodule</a:t>
            </a:r>
            <a:endParaRPr lang="en-US" sz="1000" i="1" dirty="0">
              <a:latin typeface="Arial" panose="020B0604020202020204" pitchFamily="34" charset="0"/>
              <a:cs typeface="Arial" panose="020B0604020202020204" pitchFamily="34" charset="0"/>
            </a:endParaRPr>
          </a:p>
        </p:txBody>
      </p:sp>
      <p:sp>
        <p:nvSpPr>
          <p:cNvPr id="7" name="Rectangle 6"/>
          <p:cNvSpPr/>
          <p:nvPr/>
        </p:nvSpPr>
        <p:spPr>
          <a:xfrm>
            <a:off x="4507046" y="4038600"/>
            <a:ext cx="971552" cy="2092881"/>
          </a:xfrm>
          <a:prstGeom prst="rect">
            <a:avLst/>
          </a:prstGeom>
        </p:spPr>
        <p:txBody>
          <a:bodyPr wrap="square">
            <a:spAutoFit/>
          </a:bodyPr>
          <a:lstStyle/>
          <a:p>
            <a:r>
              <a:rPr lang="en-US" sz="1000" i="1" dirty="0" smtClean="0">
                <a:latin typeface="Arial" panose="020B0604020202020204" pitchFamily="34" charset="0"/>
                <a:cs typeface="Arial" panose="020B0604020202020204" pitchFamily="34" charset="0"/>
              </a:rPr>
              <a:t>First </a:t>
            </a:r>
            <a:r>
              <a:rPr lang="en-US" sz="1000" i="1" dirty="0">
                <a:latin typeface="Arial" panose="020B0604020202020204" pitchFamily="34" charset="0"/>
                <a:cs typeface="Arial" panose="020B0604020202020204" pitchFamily="34" charset="0"/>
              </a:rPr>
              <a:t>Beam </a:t>
            </a:r>
            <a:r>
              <a:rPr lang="en-US" sz="1000" i="1" dirty="0" smtClean="0">
                <a:latin typeface="Arial" panose="020B0604020202020204" pitchFamily="34" charset="0"/>
                <a:cs typeface="Arial" panose="020B0604020202020204" pitchFamily="34" charset="0"/>
              </a:rPr>
              <a:t>delivered </a:t>
            </a:r>
            <a:r>
              <a:rPr lang="en-US" sz="1000" i="1" dirty="0">
                <a:latin typeface="Arial" panose="020B0604020202020204" pitchFamily="34" charset="0"/>
                <a:cs typeface="Arial" panose="020B0604020202020204" pitchFamily="34" charset="0"/>
              </a:rPr>
              <a:t>with the 72 MHz Intensity Upgrade </a:t>
            </a:r>
            <a:r>
              <a:rPr lang="en-US" sz="1000" i="1" dirty="0" err="1" smtClean="0">
                <a:latin typeface="Arial" panose="020B0604020202020204" pitchFamily="34" charset="0"/>
                <a:cs typeface="Arial" panose="020B0604020202020204" pitchFamily="34" charset="0"/>
              </a:rPr>
              <a:t>Cryomodule</a:t>
            </a:r>
            <a:r>
              <a:rPr lang="en-US" sz="1000" i="1" dirty="0" smtClean="0">
                <a:latin typeface="Arial" panose="020B0604020202020204" pitchFamily="34" charset="0"/>
                <a:cs typeface="Arial" panose="020B0604020202020204" pitchFamily="34" charset="0"/>
              </a:rPr>
              <a:t> (enclosed in the tunnel).</a:t>
            </a:r>
          </a:p>
          <a:p>
            <a:r>
              <a:rPr lang="en-US" sz="1000" i="1" dirty="0" smtClean="0">
                <a:latin typeface="Arial" panose="020B0604020202020204" pitchFamily="34" charset="0"/>
                <a:cs typeface="Arial" panose="020B0604020202020204" pitchFamily="34" charset="0"/>
              </a:rPr>
              <a:t>Record setting gradient for ion beams – 40-60 MV/m</a:t>
            </a:r>
            <a:endParaRPr lang="en-US" sz="1000" i="1" dirty="0">
              <a:latin typeface="Arial" panose="020B0604020202020204" pitchFamily="34" charset="0"/>
              <a:cs typeface="Arial" panose="020B0604020202020204" pitchFamily="34" charset="0"/>
            </a:endParaRPr>
          </a:p>
        </p:txBody>
      </p:sp>
      <p:grpSp>
        <p:nvGrpSpPr>
          <p:cNvPr id="10" name="Group 9"/>
          <p:cNvGrpSpPr/>
          <p:nvPr/>
        </p:nvGrpSpPr>
        <p:grpSpPr>
          <a:xfrm>
            <a:off x="5486400" y="3728513"/>
            <a:ext cx="3552825" cy="2457768"/>
            <a:chOff x="65409" y="3633263"/>
            <a:chExt cx="3552825" cy="2457768"/>
          </a:xfrm>
        </p:grpSpPr>
        <p:pic>
          <p:nvPicPr>
            <p:cNvPr id="14340" name="Picture 4"/>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5226"/>
            <a:stretch/>
          </p:blipFill>
          <p:spPr bwMode="auto">
            <a:xfrm>
              <a:off x="65409" y="3633263"/>
              <a:ext cx="3552825" cy="24420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TextBox 15"/>
            <p:cNvSpPr txBox="1"/>
            <p:nvPr/>
          </p:nvSpPr>
          <p:spPr>
            <a:xfrm>
              <a:off x="65409" y="5865193"/>
              <a:ext cx="668400" cy="225838"/>
            </a:xfrm>
            <a:prstGeom prst="rect">
              <a:avLst/>
            </a:prstGeom>
            <a:solidFill>
              <a:schemeClr val="tx2">
                <a:lumMod val="40000"/>
                <a:lumOff val="60000"/>
              </a:schemeClr>
            </a:solidFill>
          </p:spPr>
          <p:txBody>
            <a:bodyPr wrap="none" lIns="86493" tIns="43247" rIns="86493" bIns="43247" rtlCol="0">
              <a:spAutoFit/>
            </a:bodyPr>
            <a:lstStyle/>
            <a:p>
              <a:r>
                <a:rPr lang="en-US" sz="900" b="1" dirty="0" smtClean="0">
                  <a:solidFill>
                    <a:prstClr val="black"/>
                  </a:solidFill>
                  <a:latin typeface="Arial" pitchFamily="34" charset="0"/>
                  <a:cs typeface="Arial" pitchFamily="34" charset="0"/>
                </a:rPr>
                <a:t>Feb 2014</a:t>
              </a:r>
              <a:endParaRPr lang="en-US" sz="900" b="1" dirty="0">
                <a:solidFill>
                  <a:prstClr val="black"/>
                </a:solidFill>
                <a:latin typeface="Arial" pitchFamily="34" charset="0"/>
                <a:cs typeface="Arial" pitchFamily="34" charset="0"/>
              </a:endParaRPr>
            </a:p>
          </p:txBody>
        </p:sp>
      </p:grpSp>
      <p:sp>
        <p:nvSpPr>
          <p:cNvPr id="18" name="Rectangle 17"/>
          <p:cNvSpPr/>
          <p:nvPr/>
        </p:nvSpPr>
        <p:spPr>
          <a:xfrm>
            <a:off x="3844219" y="2295573"/>
            <a:ext cx="1045686" cy="707886"/>
          </a:xfrm>
          <a:prstGeom prst="rect">
            <a:avLst/>
          </a:prstGeom>
        </p:spPr>
        <p:txBody>
          <a:bodyPr wrap="square">
            <a:spAutoFit/>
          </a:bodyPr>
          <a:lstStyle/>
          <a:p>
            <a:pPr algn="r"/>
            <a:r>
              <a:rPr lang="en-US" sz="1000" i="1" dirty="0" smtClean="0">
                <a:latin typeface="Arial" panose="020B0604020202020204" pitchFamily="34" charset="0"/>
                <a:cs typeface="Arial" panose="020B0604020202020204" pitchFamily="34" charset="0"/>
              </a:rPr>
              <a:t>EBIS: will </a:t>
            </a:r>
            <a:r>
              <a:rPr lang="en-US" sz="1000" i="1" dirty="0">
                <a:latin typeface="Arial" panose="020B0604020202020204" pitchFamily="34" charset="0"/>
                <a:cs typeface="Arial" panose="020B0604020202020204" pitchFamily="34" charset="0"/>
              </a:rPr>
              <a:t>be installed on-line in 2015</a:t>
            </a:r>
          </a:p>
          <a:p>
            <a:pPr algn="r"/>
            <a:r>
              <a:rPr lang="en-US" sz="1000" i="1" dirty="0" smtClean="0">
                <a:latin typeface="Arial" panose="020B0604020202020204" pitchFamily="34" charset="0"/>
                <a:cs typeface="Arial" panose="020B0604020202020204" pitchFamily="34" charset="0"/>
              </a:rPr>
              <a:t> </a:t>
            </a:r>
            <a:endParaRPr lang="en-US" sz="1000" i="1" dirty="0">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89904" y="1323975"/>
            <a:ext cx="3904781" cy="2342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Content Placeholder 2"/>
          <p:cNvSpPr>
            <a:spLocks noGrp="1"/>
          </p:cNvSpPr>
          <p:nvPr/>
        </p:nvSpPr>
        <p:spPr bwMode="auto">
          <a:xfrm>
            <a:off x="3302676" y="2819400"/>
            <a:ext cx="1650324" cy="862569"/>
          </a:xfrm>
          <a:prstGeom prst="rect">
            <a:avLst/>
          </a:prstGeom>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F497D"/>
              </a:buClr>
              <a:buFont typeface="Wingdings" pitchFamily="2" charset="2"/>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800">
                <a:solidFill>
                  <a:schemeClr val="tx1"/>
                </a:solidFill>
                <a:latin typeface="+mn-lt"/>
              </a:defRPr>
            </a:lvl2pPr>
            <a:lvl3pPr marL="1143000" indent="-228600" algn="l" rtl="0" eaLnBrk="0" fontAlgn="base" hangingPunct="0">
              <a:spcBef>
                <a:spcPct val="20000"/>
              </a:spcBef>
              <a:spcAft>
                <a:spcPct val="0"/>
              </a:spcAft>
              <a:buClr>
                <a:srgbClr val="1F497D"/>
              </a:buClr>
              <a:buChar char="•"/>
              <a:defRPr>
                <a:solidFill>
                  <a:schemeClr val="tx1"/>
                </a:solidFill>
                <a:latin typeface="+mn-lt"/>
              </a:defRPr>
            </a:lvl3pPr>
            <a:lvl4pPr marL="1600200" indent="-228600" algn="l" rtl="0" eaLnBrk="0" fontAlgn="base" hangingPunct="0">
              <a:spcBef>
                <a:spcPct val="20000"/>
              </a:spcBef>
              <a:spcAft>
                <a:spcPct val="0"/>
              </a:spcAft>
              <a:buClr>
                <a:srgbClr val="1F497D"/>
              </a:buClr>
              <a:buChar char="–"/>
              <a:defRPr sz="1600">
                <a:solidFill>
                  <a:schemeClr val="tx1"/>
                </a:solidFill>
                <a:latin typeface="+mn-lt"/>
              </a:defRPr>
            </a:lvl4pPr>
            <a:lvl5pPr marL="2057400" indent="-228600" algn="l" rtl="0" eaLnBrk="0" fontAlgn="base" hangingPunct="0">
              <a:spcBef>
                <a:spcPct val="20000"/>
              </a:spcBef>
              <a:spcAft>
                <a:spcPct val="0"/>
              </a:spcAft>
              <a:buClr>
                <a:srgbClr val="1F497D"/>
              </a:buClr>
              <a:buFont typeface="Arial" charset="0"/>
              <a:buChar char="»"/>
              <a:defRPr sz="1400">
                <a:solidFill>
                  <a:schemeClr val="tx1"/>
                </a:solidFill>
                <a:latin typeface="+mn-lt"/>
              </a:defRPr>
            </a:lvl5pPr>
            <a:lvl6pPr marL="2514600" indent="-228600" algn="l" rtl="0" fontAlgn="base">
              <a:spcBef>
                <a:spcPct val="20000"/>
              </a:spcBef>
              <a:spcAft>
                <a:spcPct val="0"/>
              </a:spcAft>
              <a:buClr>
                <a:srgbClr val="1F497D"/>
              </a:buClr>
              <a:buFont typeface="Arial" charset="0"/>
              <a:buChar char="»"/>
              <a:defRPr sz="1400">
                <a:solidFill>
                  <a:schemeClr val="tx1"/>
                </a:solidFill>
                <a:latin typeface="+mn-lt"/>
              </a:defRPr>
            </a:lvl6pPr>
            <a:lvl7pPr marL="2971800" indent="-228600" algn="l" rtl="0" fontAlgn="base">
              <a:spcBef>
                <a:spcPct val="20000"/>
              </a:spcBef>
              <a:spcAft>
                <a:spcPct val="0"/>
              </a:spcAft>
              <a:buClr>
                <a:srgbClr val="1F497D"/>
              </a:buClr>
              <a:buFont typeface="Arial" charset="0"/>
              <a:buChar char="»"/>
              <a:defRPr sz="1400">
                <a:solidFill>
                  <a:schemeClr val="tx1"/>
                </a:solidFill>
                <a:latin typeface="+mn-lt"/>
              </a:defRPr>
            </a:lvl7pPr>
            <a:lvl8pPr marL="3429000" indent="-228600" algn="l" rtl="0" fontAlgn="base">
              <a:spcBef>
                <a:spcPct val="20000"/>
              </a:spcBef>
              <a:spcAft>
                <a:spcPct val="0"/>
              </a:spcAft>
              <a:buClr>
                <a:srgbClr val="1F497D"/>
              </a:buClr>
              <a:buFont typeface="Arial" charset="0"/>
              <a:buChar char="»"/>
              <a:defRPr sz="1400">
                <a:solidFill>
                  <a:schemeClr val="tx1"/>
                </a:solidFill>
                <a:latin typeface="+mn-lt"/>
              </a:defRPr>
            </a:lvl8pPr>
            <a:lvl9pPr marL="3886200" indent="-228600" algn="l" rtl="0" fontAlgn="base">
              <a:spcBef>
                <a:spcPct val="20000"/>
              </a:spcBef>
              <a:spcAft>
                <a:spcPct val="0"/>
              </a:spcAft>
              <a:buClr>
                <a:srgbClr val="1F497D"/>
              </a:buClr>
              <a:buFont typeface="Arial" charset="0"/>
              <a:buChar char="»"/>
              <a:defRPr sz="1400">
                <a:solidFill>
                  <a:schemeClr val="tx1"/>
                </a:solidFill>
                <a:latin typeface="+mn-lt"/>
              </a:defRPr>
            </a:lvl9pPr>
          </a:lstStyle>
          <a:p>
            <a:pPr marL="0" indent="0" algn="ctr">
              <a:buNone/>
            </a:pPr>
            <a:r>
              <a:rPr lang="en-US" altLang="en-US" sz="1300" dirty="0" smtClean="0">
                <a:solidFill>
                  <a:schemeClr val="bg1"/>
                </a:solidFill>
                <a:latin typeface="Arial" panose="020B0604020202020204" pitchFamily="34" charset="0"/>
                <a:cs typeface="Arial" panose="020B0604020202020204" pitchFamily="34" charset="0"/>
              </a:rPr>
              <a:t>Fruitful collaboration on SRF with HEP here at ANL and FNAL</a:t>
            </a:r>
          </a:p>
        </p:txBody>
      </p:sp>
      <p:sp>
        <p:nvSpPr>
          <p:cNvPr id="20" name="Slide Number Placeholder 3"/>
          <p:cNvSpPr>
            <a:spLocks noGrp="1"/>
          </p:cNvSpPr>
          <p:nvPr>
            <p:ph type="sldNum" sz="quarter" idx="4294967295"/>
          </p:nvPr>
        </p:nvSpPr>
        <p:spPr>
          <a:xfrm>
            <a:off x="8413750" y="6351588"/>
            <a:ext cx="381000" cy="365125"/>
          </a:xfrm>
          <a:prstGeom prst="rect">
            <a:avLst/>
          </a:prstGeom>
        </p:spPr>
        <p:txBody>
          <a:bodyPr/>
          <a:lstStyle/>
          <a:p>
            <a:pPr algn="r"/>
            <a:fld id="{8F7F0FD8-C4D8-4FC8-ACE5-C8022F3C3BAB}" type="slidenum">
              <a:rPr lang="en-US" sz="1200">
                <a:solidFill>
                  <a:srgbClr val="106636"/>
                </a:solidFill>
                <a:latin typeface="Arial" pitchFamily="34" charset="0"/>
                <a:cs typeface="Arial" pitchFamily="34" charset="0"/>
              </a:rPr>
              <a:pPr algn="r"/>
              <a:t>8</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xmlns="" val="338825182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stretch>
            <a:fillRect/>
          </a:stretch>
        </p:blipFill>
        <p:spPr>
          <a:xfrm>
            <a:off x="256673" y="1108254"/>
            <a:ext cx="4703346" cy="2894367"/>
          </a:xfrm>
          <a:prstGeom prst="rect">
            <a:avLst/>
          </a:prstGeom>
        </p:spPr>
      </p:pic>
      <p:sp>
        <p:nvSpPr>
          <p:cNvPr id="5" name="TextBox 4"/>
          <p:cNvSpPr txBox="1"/>
          <p:nvPr/>
        </p:nvSpPr>
        <p:spPr>
          <a:xfrm>
            <a:off x="138022" y="0"/>
            <a:ext cx="8871284" cy="73473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n-US" sz="2000" b="1" dirty="0" smtClean="0">
                <a:solidFill>
                  <a:srgbClr val="106636"/>
                </a:solidFill>
                <a:latin typeface="Arial" pitchFamily="34" charset="0"/>
                <a:ea typeface="+mj-ea"/>
                <a:cs typeface="Arial" pitchFamily="34" charset="0"/>
              </a:rPr>
              <a:t>Research Focus of the Facility for Rare Isotope Beams </a:t>
            </a:r>
          </a:p>
        </p:txBody>
      </p:sp>
      <p:sp>
        <p:nvSpPr>
          <p:cNvPr id="9" name="TextBox 8"/>
          <p:cNvSpPr txBox="1"/>
          <p:nvPr/>
        </p:nvSpPr>
        <p:spPr>
          <a:xfrm>
            <a:off x="449179" y="766012"/>
            <a:ext cx="4732421" cy="338554"/>
          </a:xfrm>
          <a:prstGeom prst="rect">
            <a:avLst/>
          </a:prstGeom>
          <a:noFill/>
        </p:spPr>
        <p:txBody>
          <a:bodyPr wrap="square" rtlCol="0">
            <a:spAutoFit/>
          </a:bodyPr>
          <a:lstStyle/>
          <a:p>
            <a:r>
              <a:rPr lang="en-US" sz="1600" dirty="0" smtClean="0">
                <a:latin typeface="Arial Narrow" pitchFamily="34" charset="0"/>
              </a:rPr>
              <a:t>Existing National Superconducting Cyclotron Laboratory</a:t>
            </a:r>
            <a:endParaRPr lang="en-US" sz="1600" dirty="0">
              <a:latin typeface="Arial Narrow" pitchFamily="34" charset="0"/>
            </a:endParaRPr>
          </a:p>
        </p:txBody>
      </p:sp>
      <p:sp>
        <p:nvSpPr>
          <p:cNvPr id="19" name="Rectangle 4"/>
          <p:cNvSpPr txBox="1">
            <a:spLocks noChangeAspect="1" noChangeArrowheads="1"/>
          </p:cNvSpPr>
          <p:nvPr/>
        </p:nvSpPr>
        <p:spPr>
          <a:xfrm>
            <a:off x="5537200" y="870286"/>
            <a:ext cx="3382211" cy="5329664"/>
          </a:xfrm>
          <a:prstGeom prst="rect">
            <a:avLst/>
          </a:prstGeom>
          <a:ln>
            <a:noFill/>
          </a:ln>
        </p:spPr>
        <p:txBody>
          <a:bodyPr wrap="square">
            <a:spAutoFit/>
          </a:bodyPr>
          <a:lstStyle/>
          <a:p>
            <a:pPr marR="0" lvl="0" algn="l" defTabSz="914400" rtl="0" eaLnBrk="0" fontAlgn="base" latinLnBrk="0" hangingPunct="0">
              <a:lnSpc>
                <a:spcPct val="100000"/>
              </a:lnSpc>
              <a:spcBef>
                <a:spcPts val="0"/>
              </a:spcBef>
              <a:spcAft>
                <a:spcPts val="0"/>
              </a:spcAft>
              <a:buClrTx/>
              <a:buSzTx/>
              <a:buFont typeface="Arial" charset="0"/>
              <a:buNone/>
              <a:tabLst/>
              <a:defRPr/>
            </a:pPr>
            <a:r>
              <a:rPr lang="en-US" sz="1600" b="1" dirty="0" smtClean="0">
                <a:latin typeface="Arial" pitchFamily="34" charset="0"/>
                <a:cs typeface="Arial" pitchFamily="34" charset="0"/>
              </a:rPr>
              <a:t>FRIB will increase the n</a:t>
            </a:r>
            <a:r>
              <a:rPr kumimoji="0" lang="en-US" sz="1600" b="1" i="0" u="none" strike="noStrike" kern="1200" cap="none" spc="0" normalizeH="0" baseline="0" noProof="0" dirty="0" smtClean="0">
                <a:ln>
                  <a:noFill/>
                </a:ln>
                <a:effectLst/>
                <a:uLnTx/>
                <a:uFillTx/>
                <a:latin typeface="Arial" pitchFamily="34" charset="0"/>
                <a:cs typeface="Arial" pitchFamily="34" charset="0"/>
              </a:rPr>
              <a:t>umber of isotopes</a:t>
            </a:r>
            <a:r>
              <a:rPr kumimoji="0" lang="en-US" sz="1600" b="1" i="0" u="none" strike="noStrike" kern="1200" cap="none" spc="0" normalizeH="0" noProof="0" dirty="0" smtClean="0">
                <a:ln>
                  <a:noFill/>
                </a:ln>
                <a:effectLst/>
                <a:uLnTx/>
                <a:uFillTx/>
                <a:latin typeface="Arial" pitchFamily="34" charset="0"/>
                <a:cs typeface="Arial" pitchFamily="34" charset="0"/>
              </a:rPr>
              <a:t> with known properties from ~2,000 observed over </a:t>
            </a:r>
            <a:r>
              <a:rPr lang="en-US" sz="1600" b="1" dirty="0" smtClean="0">
                <a:latin typeface="Arial" pitchFamily="34" charset="0"/>
                <a:cs typeface="Arial" pitchFamily="34" charset="0"/>
              </a:rPr>
              <a:t>the last century to ~5,000 and will provide world-leading capabilities for research on:</a:t>
            </a:r>
          </a:p>
          <a:p>
            <a:pPr marL="173736" marR="0" lvl="0" indent="-173736" algn="l" defTabSz="914400" rtl="0" eaLnBrk="0" fontAlgn="base" latinLnBrk="0" hangingPunct="0">
              <a:lnSpc>
                <a:spcPct val="100000"/>
              </a:lnSpc>
              <a:spcBef>
                <a:spcPts val="0"/>
              </a:spcBef>
              <a:spcAft>
                <a:spcPts val="0"/>
              </a:spcAft>
              <a:buClrTx/>
              <a:buSzTx/>
              <a:buFont typeface="Arial" charset="0"/>
              <a:buNone/>
              <a:tabLst/>
              <a:defRPr/>
            </a:pPr>
            <a:endParaRPr kumimoji="0" lang="en-US" sz="800" i="0" u="none" strike="noStrike" kern="1200" cap="none" spc="0" normalizeH="0" baseline="0" noProof="0" dirty="0" smtClean="0">
              <a:ln>
                <a:noFill/>
              </a:ln>
              <a:effectLst/>
              <a:uLnTx/>
              <a:uFillTx/>
              <a:latin typeface="Arial" pitchFamily="34" charset="0"/>
              <a:cs typeface="Arial" pitchFamily="34" charset="0"/>
            </a:endParaRPr>
          </a:p>
          <a:p>
            <a:pPr marL="173736" marR="0" lvl="0" indent="-173736" algn="l" defTabSz="914400" rtl="0" eaLnBrk="0" fontAlgn="base" latinLnBrk="0" hangingPunct="0">
              <a:lnSpc>
                <a:spcPct val="100000"/>
              </a:lnSpc>
              <a:spcBef>
                <a:spcPts val="0"/>
              </a:spcBef>
              <a:spcAft>
                <a:spcPts val="400"/>
              </a:spcAft>
              <a:buClrTx/>
              <a:buSzTx/>
              <a:tabLst/>
              <a:defRPr/>
            </a:pPr>
            <a:r>
              <a:rPr kumimoji="0" lang="en-US" sz="1600" b="1" i="0" strike="noStrike" kern="1200" cap="none" spc="0" normalizeH="0" baseline="0" noProof="0" dirty="0" smtClean="0">
                <a:ln>
                  <a:noFill/>
                </a:ln>
                <a:effectLst/>
                <a:uLnTx/>
                <a:uFillTx/>
                <a:latin typeface="Arial" pitchFamily="34" charset="0"/>
                <a:cs typeface="Arial" pitchFamily="34" charset="0"/>
              </a:rPr>
              <a:t>Nuclear Structure</a:t>
            </a:r>
          </a:p>
          <a:p>
            <a:pPr marL="356616" marR="0" lvl="1" indent="-173736" algn="l" defTabSz="914400" rtl="0" eaLnBrk="0" fontAlgn="base" latinLnBrk="0" hangingPunct="0">
              <a:lnSpc>
                <a:spcPct val="100000"/>
              </a:lnSpc>
              <a:spcBef>
                <a:spcPts val="0"/>
              </a:spcBef>
              <a:spcAft>
                <a:spcPts val="400"/>
              </a:spcAft>
              <a:buClrTx/>
              <a:buSzTx/>
              <a:buFont typeface="Wingdings" pitchFamily="2" charset="2"/>
              <a:buChar char="§"/>
              <a:tabLst/>
              <a:defRPr/>
            </a:pPr>
            <a:r>
              <a:rPr kumimoji="0" lang="en-US" sz="1200" i="0" strike="noStrike" kern="1200" cap="none" spc="0" normalizeH="0" baseline="0" noProof="0" dirty="0" smtClean="0">
                <a:ln>
                  <a:noFill/>
                </a:ln>
                <a:effectLst/>
                <a:uLnTx/>
                <a:uFillTx/>
                <a:latin typeface="Arial" pitchFamily="34" charset="0"/>
                <a:cs typeface="Arial" pitchFamily="34" charset="0"/>
              </a:rPr>
              <a:t>The</a:t>
            </a:r>
            <a:r>
              <a:rPr kumimoji="0" lang="en-US" sz="1200" i="0" strike="noStrike" kern="1200" cap="none" spc="0" normalizeH="0" noProof="0" dirty="0" smtClean="0">
                <a:ln>
                  <a:noFill/>
                </a:ln>
                <a:effectLst/>
                <a:uLnTx/>
                <a:uFillTx/>
                <a:latin typeface="Arial" pitchFamily="34" charset="0"/>
                <a:cs typeface="Arial" pitchFamily="34" charset="0"/>
              </a:rPr>
              <a:t> ultimate </a:t>
            </a:r>
            <a:r>
              <a:rPr kumimoji="0" lang="en-US" sz="1200" i="0" strike="noStrike" kern="1200" cap="none" spc="0" normalizeH="0" baseline="0" noProof="0" dirty="0" smtClean="0">
                <a:ln>
                  <a:noFill/>
                </a:ln>
                <a:effectLst/>
                <a:uLnTx/>
                <a:uFillTx/>
                <a:latin typeface="Arial" pitchFamily="34" charset="0"/>
                <a:cs typeface="Arial" pitchFamily="34" charset="0"/>
              </a:rPr>
              <a:t>limits of existence for nuclei</a:t>
            </a:r>
          </a:p>
          <a:p>
            <a:pPr marL="356616" marR="0" lvl="1" indent="-173736" algn="l" defTabSz="914400" rtl="0" eaLnBrk="0" fontAlgn="base" latinLnBrk="0" hangingPunct="0">
              <a:lnSpc>
                <a:spcPct val="100000"/>
              </a:lnSpc>
              <a:spcBef>
                <a:spcPts val="0"/>
              </a:spcBef>
              <a:spcAft>
                <a:spcPts val="400"/>
              </a:spcAft>
              <a:buClrTx/>
              <a:buSzTx/>
              <a:buFont typeface="Wingdings" pitchFamily="2" charset="2"/>
              <a:buChar char="§"/>
              <a:tabLst/>
              <a:defRPr/>
            </a:pPr>
            <a:r>
              <a:rPr lang="en-US" sz="1200" dirty="0" smtClean="0">
                <a:latin typeface="Arial" pitchFamily="34" charset="0"/>
                <a:cs typeface="Arial" pitchFamily="34" charset="0"/>
              </a:rPr>
              <a:t>Nuclei which have</a:t>
            </a:r>
            <a:r>
              <a:rPr kumimoji="0" lang="en-US" sz="1200" i="0" strike="noStrike" kern="1200" cap="none" spc="0" normalizeH="0" baseline="0" noProof="0" dirty="0" smtClean="0">
                <a:ln>
                  <a:noFill/>
                </a:ln>
                <a:effectLst/>
                <a:uLnTx/>
                <a:uFillTx/>
                <a:latin typeface="Arial" pitchFamily="34" charset="0"/>
                <a:cs typeface="Arial" pitchFamily="34" charset="0"/>
              </a:rPr>
              <a:t> neutron skins</a:t>
            </a:r>
          </a:p>
          <a:p>
            <a:pPr marL="356616" marR="0" lvl="1" indent="-173736" algn="l" defTabSz="914400" rtl="0" eaLnBrk="0" fontAlgn="base" latinLnBrk="0" hangingPunct="0">
              <a:lnSpc>
                <a:spcPct val="100000"/>
              </a:lnSpc>
              <a:spcBef>
                <a:spcPts val="0"/>
              </a:spcBef>
              <a:spcAft>
                <a:spcPts val="600"/>
              </a:spcAft>
              <a:buClrTx/>
              <a:buSzTx/>
              <a:buFont typeface="Wingdings" pitchFamily="2" charset="2"/>
              <a:buChar char="§"/>
              <a:tabLst/>
              <a:defRPr/>
            </a:pPr>
            <a:r>
              <a:rPr kumimoji="0" lang="en-US" sz="1200" i="0" strike="noStrike" kern="1200" cap="none" spc="0" normalizeH="0" baseline="0" noProof="0" dirty="0" smtClean="0">
                <a:ln>
                  <a:noFill/>
                </a:ln>
                <a:effectLst/>
                <a:uLnTx/>
                <a:uFillTx/>
                <a:latin typeface="Arial" pitchFamily="34" charset="0"/>
                <a:cs typeface="Arial" pitchFamily="34" charset="0"/>
              </a:rPr>
              <a:t>The synthesis of super heavy elements</a:t>
            </a:r>
          </a:p>
          <a:p>
            <a:pPr marL="173736" marR="0" lvl="0" indent="-173736" algn="l" defTabSz="914400" rtl="0" eaLnBrk="0" fontAlgn="base" latinLnBrk="0" hangingPunct="0">
              <a:lnSpc>
                <a:spcPct val="100000"/>
              </a:lnSpc>
              <a:spcBef>
                <a:spcPts val="0"/>
              </a:spcBef>
              <a:spcAft>
                <a:spcPts val="400"/>
              </a:spcAft>
              <a:buClrTx/>
              <a:buSzTx/>
              <a:tabLst/>
              <a:defRPr/>
            </a:pPr>
            <a:r>
              <a:rPr kumimoji="0" lang="en-US" sz="1600" b="1" i="0" strike="noStrike" kern="1200" cap="none" spc="0" normalizeH="0" baseline="0" noProof="0" dirty="0" smtClean="0">
                <a:ln>
                  <a:noFill/>
                </a:ln>
                <a:effectLst/>
                <a:uLnTx/>
                <a:uFillTx/>
                <a:latin typeface="Arial" pitchFamily="34" charset="0"/>
                <a:cs typeface="Arial" pitchFamily="34" charset="0"/>
              </a:rPr>
              <a:t>Nuclear Astrophysics</a:t>
            </a:r>
          </a:p>
          <a:p>
            <a:pPr marL="356616" marR="0" lvl="1" indent="-173736" algn="l" defTabSz="914400" rtl="0" eaLnBrk="0" fontAlgn="base" latinLnBrk="0" hangingPunct="0">
              <a:lnSpc>
                <a:spcPct val="100000"/>
              </a:lnSpc>
              <a:spcBef>
                <a:spcPts val="0"/>
              </a:spcBef>
              <a:spcAft>
                <a:spcPts val="400"/>
              </a:spcAft>
              <a:buClrTx/>
              <a:buSzTx/>
              <a:buFont typeface="Wingdings" pitchFamily="2" charset="2"/>
              <a:buChar char="§"/>
              <a:tabLst/>
              <a:defRPr/>
            </a:pPr>
            <a:r>
              <a:rPr kumimoji="0" lang="en-US" sz="1200" i="0" strike="noStrike" kern="1200" cap="none" spc="0" normalizeH="0" baseline="0" noProof="0" dirty="0" smtClean="0">
                <a:ln>
                  <a:noFill/>
                </a:ln>
                <a:effectLst/>
                <a:uLnTx/>
                <a:uFillTx/>
                <a:latin typeface="Arial" pitchFamily="34" charset="0"/>
                <a:cs typeface="Arial" pitchFamily="34" charset="0"/>
              </a:rPr>
              <a:t>The origin of the heavy elements and explosive </a:t>
            </a:r>
            <a:r>
              <a:rPr kumimoji="0" lang="en-US" sz="1200" i="0" strike="noStrike" kern="1200" cap="none" spc="0" normalizeH="0" baseline="0" noProof="0" dirty="0" err="1" smtClean="0">
                <a:ln>
                  <a:noFill/>
                </a:ln>
                <a:effectLst/>
                <a:uLnTx/>
                <a:uFillTx/>
                <a:latin typeface="Arial" pitchFamily="34" charset="0"/>
                <a:cs typeface="Arial" pitchFamily="34" charset="0"/>
              </a:rPr>
              <a:t>nucleo</a:t>
            </a:r>
            <a:r>
              <a:rPr kumimoji="0" lang="en-US" sz="1200" i="0" strike="noStrike" kern="1200" cap="none" spc="0" normalizeH="0" baseline="0" noProof="0" dirty="0" smtClean="0">
                <a:ln>
                  <a:noFill/>
                </a:ln>
                <a:effectLst/>
                <a:uLnTx/>
                <a:uFillTx/>
                <a:latin typeface="Arial" pitchFamily="34" charset="0"/>
                <a:cs typeface="Arial" pitchFamily="34" charset="0"/>
              </a:rPr>
              <a:t>-synthesis</a:t>
            </a:r>
          </a:p>
          <a:p>
            <a:pPr marL="356616" marR="0" lvl="1" indent="-173736" algn="l" defTabSz="914400" rtl="0" eaLnBrk="0" fontAlgn="base" latinLnBrk="0" hangingPunct="0">
              <a:lnSpc>
                <a:spcPct val="100000"/>
              </a:lnSpc>
              <a:spcBef>
                <a:spcPts val="0"/>
              </a:spcBef>
              <a:spcAft>
                <a:spcPts val="600"/>
              </a:spcAft>
              <a:buClrTx/>
              <a:buSzTx/>
              <a:buFont typeface="Wingdings" pitchFamily="2" charset="2"/>
              <a:buChar char="§"/>
              <a:tabLst/>
              <a:defRPr/>
            </a:pPr>
            <a:r>
              <a:rPr kumimoji="0" lang="en-US" sz="1200" i="0" strike="noStrike" kern="1200" cap="none" spc="0" normalizeH="0" baseline="0" noProof="0" dirty="0" smtClean="0">
                <a:ln>
                  <a:noFill/>
                </a:ln>
                <a:effectLst/>
                <a:uLnTx/>
                <a:uFillTx/>
                <a:latin typeface="Arial" pitchFamily="34" charset="0"/>
                <a:cs typeface="Arial" pitchFamily="34" charset="0"/>
              </a:rPr>
              <a:t>Composition of neutron star crusts</a:t>
            </a:r>
            <a:endParaRPr kumimoji="0" lang="en-US" sz="1400" i="0" strike="noStrike" kern="1200" cap="none" spc="0" normalizeH="0" baseline="0" noProof="0" dirty="0" smtClean="0">
              <a:ln>
                <a:noFill/>
              </a:ln>
              <a:effectLst/>
              <a:uLnTx/>
              <a:uFillTx/>
              <a:latin typeface="Arial" pitchFamily="34" charset="0"/>
              <a:cs typeface="Arial" pitchFamily="34" charset="0"/>
            </a:endParaRPr>
          </a:p>
          <a:p>
            <a:pPr marL="173736" marR="0" lvl="0" indent="-173736" algn="l" defTabSz="914400" rtl="0" eaLnBrk="0" fontAlgn="base" latinLnBrk="0" hangingPunct="0">
              <a:lnSpc>
                <a:spcPct val="100000"/>
              </a:lnSpc>
              <a:spcBef>
                <a:spcPts val="0"/>
              </a:spcBef>
              <a:spcAft>
                <a:spcPts val="400"/>
              </a:spcAft>
              <a:buClrTx/>
              <a:buSzTx/>
              <a:tabLst/>
              <a:defRPr/>
            </a:pPr>
            <a:r>
              <a:rPr kumimoji="0" lang="en-US" sz="1600" b="1" i="0" strike="noStrike" kern="1200" cap="none" spc="0" normalizeH="0" baseline="0" noProof="0" dirty="0" smtClean="0">
                <a:ln>
                  <a:noFill/>
                </a:ln>
                <a:effectLst/>
                <a:uLnTx/>
                <a:uFillTx/>
                <a:latin typeface="Arial" pitchFamily="34" charset="0"/>
                <a:cs typeface="Arial" pitchFamily="34" charset="0"/>
              </a:rPr>
              <a:t>Fundamental Symmetries</a:t>
            </a:r>
          </a:p>
          <a:p>
            <a:pPr marL="356616" marR="0" lvl="1" indent="-173736" algn="l" defTabSz="914400" rtl="0" eaLnBrk="0" fontAlgn="base" latinLnBrk="0" hangingPunct="0">
              <a:lnSpc>
                <a:spcPct val="100000"/>
              </a:lnSpc>
              <a:spcBef>
                <a:spcPts val="0"/>
              </a:spcBef>
              <a:spcAft>
                <a:spcPts val="400"/>
              </a:spcAft>
              <a:buClrTx/>
              <a:buSzTx/>
              <a:buFont typeface="Wingdings" pitchFamily="2" charset="2"/>
              <a:buChar char="§"/>
              <a:tabLst/>
              <a:defRPr/>
            </a:pPr>
            <a:r>
              <a:rPr kumimoji="0" lang="en-US" sz="1200" i="0" strike="noStrike" kern="1200" cap="none" spc="0" normalizeH="0" baseline="0" noProof="0" dirty="0" smtClean="0">
                <a:ln>
                  <a:noFill/>
                </a:ln>
                <a:effectLst/>
                <a:uLnTx/>
                <a:uFillTx/>
                <a:latin typeface="Arial" pitchFamily="34" charset="0"/>
                <a:cs typeface="Arial" pitchFamily="34" charset="0"/>
              </a:rPr>
              <a:t>Tests of fundamental symmetries, Atomic EDMs, Weak Charge</a:t>
            </a:r>
          </a:p>
          <a:p>
            <a:pPr marL="356616" marR="0" lvl="1" indent="-173736" algn="l" defTabSz="914400" rtl="0" eaLnBrk="0" fontAlgn="base" latinLnBrk="0" hangingPunct="0">
              <a:lnSpc>
                <a:spcPct val="100000"/>
              </a:lnSpc>
              <a:spcBef>
                <a:spcPts val="0"/>
              </a:spcBef>
              <a:spcAft>
                <a:spcPts val="600"/>
              </a:spcAft>
              <a:buClrTx/>
              <a:buSzTx/>
              <a:buFont typeface="Arial" charset="0"/>
              <a:buChar char="–"/>
              <a:tabLst/>
              <a:defRPr/>
            </a:pPr>
            <a:endParaRPr lang="en-US" sz="600" dirty="0" smtClean="0">
              <a:latin typeface="Arial" pitchFamily="34" charset="0"/>
              <a:cs typeface="Arial" pitchFamily="34" charset="0"/>
            </a:endParaRPr>
          </a:p>
          <a:p>
            <a:pPr marL="0" lvl="1" indent="-173736" eaLnBrk="0" hangingPunct="0">
              <a:spcBef>
                <a:spcPts val="0"/>
              </a:spcBef>
              <a:spcAft>
                <a:spcPts val="600"/>
              </a:spcAft>
            </a:pPr>
            <a:r>
              <a:rPr lang="en-US" sz="1600" b="1" dirty="0" smtClean="0">
                <a:latin typeface="Arial" pitchFamily="34" charset="0"/>
                <a:cs typeface="Arial" pitchFamily="34" charset="0"/>
              </a:rPr>
              <a:t>T</a:t>
            </a:r>
            <a:r>
              <a:rPr kumimoji="0" lang="en-US" sz="1600" b="1" i="0" u="none" strike="noStrike" kern="1200" cap="none" spc="0" normalizeH="0" baseline="0" noProof="0" dirty="0" smtClean="0">
                <a:ln>
                  <a:noFill/>
                </a:ln>
                <a:effectLst/>
                <a:uLnTx/>
                <a:uFillTx/>
                <a:latin typeface="Arial" pitchFamily="34" charset="0"/>
                <a:cs typeface="Arial" pitchFamily="34" charset="0"/>
              </a:rPr>
              <a:t>his research will</a:t>
            </a:r>
            <a:r>
              <a:rPr kumimoji="0" lang="en-US" sz="1600" b="1" i="0" u="none" strike="noStrike" kern="1200" cap="none" spc="0" normalizeH="0" noProof="0" dirty="0" smtClean="0">
                <a:ln>
                  <a:noFill/>
                </a:ln>
                <a:effectLst/>
                <a:uLnTx/>
                <a:uFillTx/>
                <a:latin typeface="Arial" pitchFamily="34" charset="0"/>
                <a:cs typeface="Arial" pitchFamily="34" charset="0"/>
              </a:rPr>
              <a:t> provide the basis for </a:t>
            </a:r>
            <a:r>
              <a:rPr lang="en-US" sz="1600" b="1" noProof="0" dirty="0" smtClean="0">
                <a:latin typeface="Arial" pitchFamily="34" charset="0"/>
                <a:cs typeface="Arial" pitchFamily="34" charset="0"/>
              </a:rPr>
              <a:t>a</a:t>
            </a:r>
            <a:r>
              <a:rPr lang="en-US" sz="1600" b="1" dirty="0" smtClean="0">
                <a:latin typeface="Arial" pitchFamily="34" charset="0"/>
                <a:cs typeface="Arial" pitchFamily="34" charset="0"/>
              </a:rPr>
              <a:t> model of nuclei and how they interact.</a:t>
            </a:r>
            <a:endParaRPr kumimoji="0" lang="en-US" sz="1600" b="1" i="0" u="none" strike="noStrike" kern="1200" cap="none" spc="0" normalizeH="0" baseline="0" noProof="0" dirty="0" smtClean="0">
              <a:ln>
                <a:noFill/>
              </a:ln>
              <a:effectLst/>
              <a:uLnTx/>
              <a:uFillTx/>
              <a:latin typeface="Arial" pitchFamily="34" charset="0"/>
              <a:cs typeface="Arial" pitchFamily="34" charset="0"/>
            </a:endParaRPr>
          </a:p>
        </p:txBody>
      </p:sp>
      <p:pic>
        <p:nvPicPr>
          <p:cNvPr id="26" name="Content Placeholder 5" descr="hallway_MLeitner_york.jpg"/>
          <p:cNvPicPr>
            <a:picLocks noChangeAspect="1"/>
          </p:cNvPicPr>
          <p:nvPr/>
        </p:nvPicPr>
        <p:blipFill>
          <a:blip r:embed="rId3" cstate="print"/>
          <a:stretch>
            <a:fillRect/>
          </a:stretch>
        </p:blipFill>
        <p:spPr bwMode="auto">
          <a:xfrm>
            <a:off x="465220" y="4124954"/>
            <a:ext cx="3737811" cy="2093174"/>
          </a:xfrm>
          <a:prstGeom prst="rect">
            <a:avLst/>
          </a:prstGeom>
          <a:noFill/>
          <a:ln w="9525">
            <a:noFill/>
            <a:miter lim="800000"/>
            <a:headEnd/>
            <a:tailEnd/>
          </a:ln>
        </p:spPr>
      </p:pic>
      <p:sp>
        <p:nvSpPr>
          <p:cNvPr id="27" name="Content Placeholder 3"/>
          <p:cNvSpPr txBox="1">
            <a:spLocks/>
          </p:cNvSpPr>
          <p:nvPr/>
        </p:nvSpPr>
        <p:spPr>
          <a:xfrm>
            <a:off x="3296653" y="5132288"/>
            <a:ext cx="2507648" cy="1218900"/>
          </a:xfrm>
          <a:prstGeom prst="rect">
            <a:avLst/>
          </a:prstGeom>
        </p:spPr>
        <p:txBody>
          <a:bodyPr lIns="91424" tIns="45712" rIns="91424" bIns="45712"/>
          <a:lstStyle/>
          <a:p>
            <a:pPr marL="180146" indent="-180146" defTabSz="803150" eaLnBrk="0" hangingPunct="0">
              <a:lnSpc>
                <a:spcPct val="90000"/>
              </a:lnSpc>
              <a:spcBef>
                <a:spcPts val="1206"/>
              </a:spcBef>
              <a:buSzPct val="100000"/>
            </a:pPr>
            <a:r>
              <a:rPr lang="en-US" kern="0" dirty="0" smtClean="0">
                <a:solidFill>
                  <a:srgbClr val="064308"/>
                </a:solidFill>
                <a:latin typeface="Arial Narrow" pitchFamily="34" charset="0"/>
                <a:ea typeface="ＭＳ Ｐゴシック" pitchFamily="-65" charset="-128"/>
                <a:cs typeface="ＭＳ Ｐゴシック" pitchFamily="-65" charset="-128"/>
              </a:rPr>
              <a:t>Tunnel is</a:t>
            </a:r>
          </a:p>
          <a:p>
            <a:pPr marL="361950" lvl="1" indent="-184150" defTabSz="803150" eaLnBrk="0" hangingPunct="0">
              <a:lnSpc>
                <a:spcPct val="90000"/>
              </a:lnSpc>
              <a:spcBef>
                <a:spcPts val="201"/>
              </a:spcBef>
              <a:buSzPct val="100000"/>
              <a:buFont typeface="Wingdings" pitchFamily="2" charset="2"/>
              <a:buChar char="§"/>
            </a:pPr>
            <a:r>
              <a:rPr lang="en-US" sz="1600" kern="0" dirty="0" smtClean="0">
                <a:latin typeface="Arial Narrow" pitchFamily="34" charset="0"/>
                <a:ea typeface="ＭＳ Ｐゴシック" charset="-128"/>
                <a:cs typeface="ＭＳ Ｐゴシック"/>
              </a:rPr>
              <a:t>550 ft long</a:t>
            </a:r>
          </a:p>
          <a:p>
            <a:pPr marL="361950" lvl="1" indent="-184150" defTabSz="803150" eaLnBrk="0" hangingPunct="0">
              <a:lnSpc>
                <a:spcPct val="90000"/>
              </a:lnSpc>
              <a:spcBef>
                <a:spcPts val="201"/>
              </a:spcBef>
              <a:buSzPct val="100000"/>
              <a:buFont typeface="Wingdings" pitchFamily="2" charset="2"/>
              <a:buChar char="§"/>
            </a:pPr>
            <a:r>
              <a:rPr lang="en-US" sz="1600" kern="0" dirty="0" smtClean="0">
                <a:latin typeface="Arial Narrow" pitchFamily="34" charset="0"/>
                <a:ea typeface="ＭＳ Ｐゴシック" charset="-128"/>
                <a:cs typeface="ＭＳ Ｐゴシック"/>
              </a:rPr>
              <a:t>70 ft wide</a:t>
            </a:r>
          </a:p>
          <a:p>
            <a:pPr marL="361950" lvl="1" indent="-184150" defTabSz="803150" eaLnBrk="0" hangingPunct="0">
              <a:lnSpc>
                <a:spcPct val="90000"/>
              </a:lnSpc>
              <a:spcBef>
                <a:spcPts val="201"/>
              </a:spcBef>
              <a:buSzPct val="100000"/>
              <a:buFont typeface="Wingdings" pitchFamily="2" charset="2"/>
              <a:buChar char="§"/>
            </a:pPr>
            <a:r>
              <a:rPr lang="en-US" sz="1600" kern="0" dirty="0" smtClean="0">
                <a:latin typeface="Arial Narrow" pitchFamily="34" charset="0"/>
                <a:ea typeface="ＭＳ Ｐゴシック" charset="-128"/>
                <a:cs typeface="ＭＳ Ｐゴシック"/>
              </a:rPr>
              <a:t>25 ft underground</a:t>
            </a:r>
          </a:p>
          <a:p>
            <a:pPr marL="180146" indent="-180146" defTabSz="803150" eaLnBrk="0" hangingPunct="0">
              <a:lnSpc>
                <a:spcPct val="90000"/>
              </a:lnSpc>
              <a:spcBef>
                <a:spcPts val="1206"/>
              </a:spcBef>
              <a:buSzPct val="100000"/>
              <a:buFont typeface="Wingdings" pitchFamily="2" charset="2"/>
              <a:buChar char="§"/>
            </a:pPr>
            <a:endParaRPr lang="en-US" kern="0" dirty="0">
              <a:solidFill>
                <a:srgbClr val="064308"/>
              </a:solidFill>
              <a:latin typeface="Arial Narrow" pitchFamily="34" charset="0"/>
              <a:ea typeface="ＭＳ Ｐゴシック" pitchFamily="-65" charset="-128"/>
              <a:cs typeface="ＭＳ Ｐゴシック" pitchFamily="-65" charset="-128"/>
            </a:endParaRPr>
          </a:p>
        </p:txBody>
      </p:sp>
      <p:sp>
        <p:nvSpPr>
          <p:cNvPr id="28" name="TextBox 27"/>
          <p:cNvSpPr txBox="1"/>
          <p:nvPr/>
        </p:nvSpPr>
        <p:spPr>
          <a:xfrm>
            <a:off x="208547" y="4074695"/>
            <a:ext cx="2723053" cy="369332"/>
          </a:xfrm>
          <a:prstGeom prst="rect">
            <a:avLst/>
          </a:prstGeom>
          <a:noFill/>
        </p:spPr>
        <p:txBody>
          <a:bodyPr wrap="none" rtlCol="0">
            <a:spAutoFit/>
          </a:bodyPr>
          <a:lstStyle/>
          <a:p>
            <a:r>
              <a:rPr lang="en-US" dirty="0" smtClean="0">
                <a:latin typeface="Arial Narrow" pitchFamily="34" charset="0"/>
              </a:rPr>
              <a:t>New FRIB Linear Accelerator</a:t>
            </a:r>
            <a:endParaRPr lang="en-US" dirty="0">
              <a:latin typeface="Arial Narrow" pitchFamily="34" charset="0"/>
            </a:endParaRPr>
          </a:p>
        </p:txBody>
      </p:sp>
      <p:cxnSp>
        <p:nvCxnSpPr>
          <p:cNvPr id="29" name="Straight Arrow Connector 28"/>
          <p:cNvCxnSpPr/>
          <p:nvPr/>
        </p:nvCxnSpPr>
        <p:spPr>
          <a:xfrm flipV="1">
            <a:off x="2807368" y="3721770"/>
            <a:ext cx="192506" cy="52938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807368" y="4219074"/>
            <a:ext cx="368969" cy="19250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535905" y="4731168"/>
            <a:ext cx="685800" cy="184666"/>
          </a:xfrm>
          <a:prstGeom prst="rect">
            <a:avLst/>
          </a:prstGeom>
          <a:noFill/>
        </p:spPr>
        <p:txBody>
          <a:bodyPr wrap="square" lIns="0" tIns="0" rIns="0" bIns="0" rtlCol="0">
            <a:spAutoFit/>
          </a:bodyPr>
          <a:lstStyle/>
          <a:p>
            <a:r>
              <a:rPr lang="en-US" sz="1200" dirty="0" smtClean="0"/>
              <a:t>Front End</a:t>
            </a:r>
          </a:p>
        </p:txBody>
      </p:sp>
      <p:cxnSp>
        <p:nvCxnSpPr>
          <p:cNvPr id="42" name="Straight Arrow Connector 41"/>
          <p:cNvCxnSpPr/>
          <p:nvPr/>
        </p:nvCxnSpPr>
        <p:spPr>
          <a:xfrm flipH="1" flipV="1">
            <a:off x="3737811" y="4443663"/>
            <a:ext cx="745957" cy="37699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029326" y="5800474"/>
            <a:ext cx="1905000" cy="461665"/>
          </a:xfrm>
          <a:prstGeom prst="rect">
            <a:avLst/>
          </a:prstGeom>
          <a:noFill/>
        </p:spPr>
        <p:txBody>
          <a:bodyPr wrap="square" rtlCol="0">
            <a:spAutoFit/>
          </a:bodyPr>
          <a:lstStyle/>
          <a:p>
            <a:r>
              <a:rPr lang="en-US" sz="1200" dirty="0" smtClean="0"/>
              <a:t>Beam Delivery </a:t>
            </a:r>
          </a:p>
          <a:p>
            <a:r>
              <a:rPr lang="en-US" sz="1200" dirty="0" smtClean="0"/>
              <a:t>System</a:t>
            </a:r>
            <a:endParaRPr lang="en-US" sz="1200" dirty="0"/>
          </a:p>
        </p:txBody>
      </p:sp>
      <p:cxnSp>
        <p:nvCxnSpPr>
          <p:cNvPr id="46" name="Straight Arrow Connector 45"/>
          <p:cNvCxnSpPr/>
          <p:nvPr/>
        </p:nvCxnSpPr>
        <p:spPr>
          <a:xfrm flipH="1" flipV="1">
            <a:off x="1042737" y="5662863"/>
            <a:ext cx="994611" cy="32084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684421" y="1850858"/>
            <a:ext cx="729687" cy="338554"/>
          </a:xfrm>
          <a:prstGeom prst="rect">
            <a:avLst/>
          </a:prstGeom>
          <a:noFill/>
        </p:spPr>
        <p:txBody>
          <a:bodyPr wrap="none" rtlCol="0">
            <a:spAutoFit/>
          </a:bodyPr>
          <a:lstStyle/>
          <a:p>
            <a:r>
              <a:rPr lang="en-US" sz="1600" dirty="0" smtClean="0"/>
              <a:t>NSCL</a:t>
            </a:r>
            <a:endParaRPr lang="en-US" sz="1600" dirty="0"/>
          </a:p>
        </p:txBody>
      </p:sp>
      <p:sp>
        <p:nvSpPr>
          <p:cNvPr id="55" name="Slide Number Placeholder 3"/>
          <p:cNvSpPr>
            <a:spLocks noGrp="1"/>
          </p:cNvSpPr>
          <p:nvPr>
            <p:ph type="sldNum" sz="quarter" idx="12"/>
          </p:nvPr>
        </p:nvSpPr>
        <p:spPr>
          <a:xfrm>
            <a:off x="8413750" y="6351588"/>
            <a:ext cx="381000" cy="365125"/>
          </a:xfrm>
        </p:spPr>
        <p:txBody>
          <a:bodyPr/>
          <a:lstStyle/>
          <a:p>
            <a:fld id="{8F7F0FD8-C4D8-4FC8-ACE5-C8022F3C3BAB}" type="slidenum">
              <a:rPr lang="en-US" smtClean="0"/>
              <a:pPr/>
              <a:t>9</a:t>
            </a:fld>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9748</TotalTime>
  <Words>2973</Words>
  <Application>Microsoft Office PowerPoint</Application>
  <PresentationFormat>On-screen Show (4:3)</PresentationFormat>
  <Paragraphs>447</Paragraphs>
  <Slides>31</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1_Office Theme</vt:lpstr>
      <vt:lpstr>Equation</vt:lpstr>
      <vt:lpstr>DOE ONP Perspective  </vt:lpstr>
      <vt:lpstr>Nuclear Physics’ Mission</vt:lpstr>
      <vt:lpstr>NP has Five/Six Subprograms</vt:lpstr>
      <vt:lpstr>Low Energy Nuclear Physics </vt:lpstr>
      <vt:lpstr>Nuclear Theory – Spans the entire NP program</vt:lpstr>
      <vt:lpstr>New Equipment and techniques provide critical input</vt:lpstr>
      <vt:lpstr>Slide 7</vt:lpstr>
      <vt:lpstr>Recent ATLAS Upgrade Projects</vt:lpstr>
      <vt:lpstr>Slide 9</vt:lpstr>
      <vt:lpstr>Slide 10</vt:lpstr>
      <vt:lpstr>Isotope Program Mission</vt:lpstr>
      <vt:lpstr>Slide 12</vt:lpstr>
      <vt:lpstr>Slide 13</vt:lpstr>
      <vt:lpstr>Slide 14</vt:lpstr>
      <vt:lpstr>Slide 15</vt:lpstr>
      <vt:lpstr>Slide 16</vt:lpstr>
      <vt:lpstr>Complimentary Results from RHIC and LHC</vt:lpstr>
      <vt:lpstr>RHIC: Record Integrated Luminosity and Polarization</vt:lpstr>
      <vt:lpstr>Triangular flow</vt:lpstr>
      <vt:lpstr>Creating Quark-Gluon Plasma Droplets (Easy as 1,2,3) </vt:lpstr>
      <vt:lpstr>Further investigations of flow</vt:lpstr>
      <vt:lpstr>Jets at LHC and RHIC</vt:lpstr>
      <vt:lpstr>Dark photon limit (PHENIX)</vt:lpstr>
      <vt:lpstr>RHIC the only collider with polarized beams</vt:lpstr>
      <vt:lpstr>Some Recent and Ongoing Investments in Heavy Ions</vt:lpstr>
      <vt:lpstr>NSAC Long Range Plan Process Underway</vt:lpstr>
      <vt:lpstr>EIC science: Understanding the glue that binds us all</vt:lpstr>
      <vt:lpstr>Nuclear Physics FY 2015 Budget Status</vt:lpstr>
      <vt:lpstr>Slide 29</vt:lpstr>
      <vt:lpstr>Slide 30</vt:lpstr>
      <vt:lpstr>Concluding Perspective</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Sowinski</dc:creator>
  <cp:lastModifiedBy>Jim</cp:lastModifiedBy>
  <cp:revision>302</cp:revision>
  <cp:lastPrinted>2013-11-05T22:21:24Z</cp:lastPrinted>
  <dcterms:created xsi:type="dcterms:W3CDTF">2012-05-18T15:38:01Z</dcterms:created>
  <dcterms:modified xsi:type="dcterms:W3CDTF">2014-11-13T16:25:43Z</dcterms:modified>
</cp:coreProperties>
</file>