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72" r:id="rId3"/>
    <p:sldMasterId id="2147483689" r:id="rId4"/>
    <p:sldMasterId id="2147483701" r:id="rId5"/>
  </p:sldMasterIdLst>
  <p:notesMasterIdLst>
    <p:notesMasterId r:id="rId25"/>
  </p:notesMasterIdLst>
  <p:handoutMasterIdLst>
    <p:handoutMasterId r:id="rId26"/>
  </p:handoutMasterIdLst>
  <p:sldIdLst>
    <p:sldId id="275" r:id="rId6"/>
    <p:sldId id="283" r:id="rId7"/>
    <p:sldId id="294" r:id="rId8"/>
    <p:sldId id="297" r:id="rId9"/>
    <p:sldId id="288" r:id="rId10"/>
    <p:sldId id="298" r:id="rId11"/>
    <p:sldId id="299" r:id="rId12"/>
    <p:sldId id="289" r:id="rId13"/>
    <p:sldId id="290" r:id="rId14"/>
    <p:sldId id="291" r:id="rId15"/>
    <p:sldId id="292" r:id="rId16"/>
    <p:sldId id="268" r:id="rId17"/>
    <p:sldId id="266" r:id="rId18"/>
    <p:sldId id="274" r:id="rId19"/>
    <p:sldId id="277" r:id="rId20"/>
    <p:sldId id="276" r:id="rId21"/>
    <p:sldId id="296" r:id="rId22"/>
    <p:sldId id="280" r:id="rId23"/>
    <p:sldId id="27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964" autoAdjust="0"/>
    <p:restoredTop sz="99842" autoAdjust="0"/>
  </p:normalViewPr>
  <p:slideViewPr>
    <p:cSldViewPr snapToGrid="0" snapToObjects="1">
      <p:cViewPr varScale="1">
        <p:scale>
          <a:sx n="98" d="100"/>
          <a:sy n="98" d="100"/>
        </p:scale>
        <p:origin x="-128" y="-112"/>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01DF25-095C-A246-89AD-199FAC80889A}" type="datetimeFigureOut">
              <a:rPr lang="en-US" smtClean="0"/>
              <a:t>14/11/14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8A80F6-5BEC-4942-A5E4-B160FAB2CA49}" type="slidenum">
              <a:rPr lang="en-US" smtClean="0"/>
              <a:t>‹#›</a:t>
            </a:fld>
            <a:endParaRPr lang="en-US"/>
          </a:p>
        </p:txBody>
      </p:sp>
    </p:spTree>
    <p:extLst>
      <p:ext uri="{BB962C8B-B14F-4D97-AF65-F5344CB8AC3E}">
        <p14:creationId xmlns:p14="http://schemas.microsoft.com/office/powerpoint/2010/main" val="4120348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7BABE0-DA0E-6546-AE8D-EA70E81C30DB}" type="datetimeFigureOut">
              <a:rPr lang="en-US" smtClean="0"/>
              <a:t>14/11/14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F88C99-DC53-654D-BDD0-89F7836E4146}" type="slidenum">
              <a:rPr lang="en-US" smtClean="0"/>
              <a:t>‹#›</a:t>
            </a:fld>
            <a:endParaRPr lang="en-US"/>
          </a:p>
        </p:txBody>
      </p:sp>
    </p:spTree>
    <p:extLst>
      <p:ext uri="{BB962C8B-B14F-4D97-AF65-F5344CB8AC3E}">
        <p14:creationId xmlns:p14="http://schemas.microsoft.com/office/powerpoint/2010/main" val="392832804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5604DCD-C511-4B12-9DBB-AC80DD19A492}"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2391429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lvl1pPr algn="r">
              <a:defRPr>
                <a:solidFill>
                  <a:schemeClr val="tx1">
                    <a:lumMod val="50000"/>
                    <a:lumOff val="50000"/>
                  </a:schemeClr>
                </a:solidFill>
              </a:defRPr>
            </a:lvl1pPr>
          </a:lstStyle>
          <a:p>
            <a:fld id="{1A47E6AC-FDE1-7247-B948-118CD67EE316}" type="slidenum">
              <a:rPr lang="en-US" smtClean="0"/>
              <a:pPr/>
              <a:t>‹#›</a:t>
            </a:fld>
            <a:endParaRPr lang="en-US" dirty="0"/>
          </a:p>
        </p:txBody>
      </p:sp>
    </p:spTree>
    <p:extLst>
      <p:ext uri="{BB962C8B-B14F-4D97-AF65-F5344CB8AC3E}">
        <p14:creationId xmlns:p14="http://schemas.microsoft.com/office/powerpoint/2010/main" val="1573620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57440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951353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362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16229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43779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66120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26624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7737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71714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726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3116229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9153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74404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135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rgbClr val="104282"/>
        </a:solidFill>
        <a:effectLst/>
      </p:bgPr>
    </p:bg>
    <p:spTree>
      <p:nvGrpSpPr>
        <p:cNvPr id="1" name=""/>
        <p:cNvGrpSpPr/>
        <p:nvPr/>
      </p:nvGrpSpPr>
      <p:grpSpPr>
        <a:xfrm>
          <a:off x="0" y="0"/>
          <a:ext cx="0" cy="0"/>
          <a:chOff x="0" y="0"/>
          <a:chExt cx="0" cy="0"/>
        </a:xfrm>
      </p:grpSpPr>
      <p:pic>
        <p:nvPicPr>
          <p:cNvPr id="5" name="Image 4" descr="logooutline.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12000" y="2181663"/>
            <a:ext cx="2520000" cy="2494674"/>
          </a:xfrm>
          <a:prstGeom prst="rect">
            <a:avLst/>
          </a:prstGeom>
        </p:spPr>
      </p:pic>
    </p:spTree>
    <p:extLst>
      <p:ext uri="{BB962C8B-B14F-4D97-AF65-F5344CB8AC3E}">
        <p14:creationId xmlns:p14="http://schemas.microsoft.com/office/powerpoint/2010/main" val="1281295827"/>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Diapositive de titre">
    <p:bg>
      <p:bgPr>
        <a:solidFill>
          <a:srgbClr val="104282"/>
        </a:solidFill>
        <a:effectLst/>
      </p:bgPr>
    </p:bg>
    <p:spTree>
      <p:nvGrpSpPr>
        <p:cNvPr id="1" name=""/>
        <p:cNvGrpSpPr/>
        <p:nvPr/>
      </p:nvGrpSpPr>
      <p:grpSpPr>
        <a:xfrm>
          <a:off x="0" y="0"/>
          <a:ext cx="0" cy="0"/>
          <a:chOff x="0" y="0"/>
          <a:chExt cx="0" cy="0"/>
        </a:xfrm>
      </p:grpSpPr>
      <p:pic>
        <p:nvPicPr>
          <p:cNvPr id="3" name="Image 2" descr="LOGOfin.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96267" y="2703284"/>
            <a:ext cx="1172455" cy="1467041"/>
          </a:xfrm>
          <a:prstGeom prst="rect">
            <a:avLst/>
          </a:prstGeom>
        </p:spPr>
      </p:pic>
    </p:spTree>
    <p:extLst>
      <p:ext uri="{BB962C8B-B14F-4D97-AF65-F5344CB8AC3E}">
        <p14:creationId xmlns:p14="http://schemas.microsoft.com/office/powerpoint/2010/main" val="170009048"/>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Image 2" descr="LOGO-60-shadow.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825660" y="1053046"/>
            <a:ext cx="5492679" cy="4748942"/>
          </a:xfrm>
          <a:prstGeom prst="rect">
            <a:avLst/>
          </a:prstGeom>
        </p:spPr>
      </p:pic>
    </p:spTree>
    <p:extLst>
      <p:ext uri="{BB962C8B-B14F-4D97-AF65-F5344CB8AC3E}">
        <p14:creationId xmlns:p14="http://schemas.microsoft.com/office/powerpoint/2010/main" val="839599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5_Diapositive de titre">
    <p:bg>
      <p:bgPr>
        <a:solidFill>
          <a:schemeClr val="tx1"/>
        </a:solidFill>
        <a:effectLst/>
      </p:bgPr>
    </p:bg>
    <p:spTree>
      <p:nvGrpSpPr>
        <p:cNvPr id="1" name=""/>
        <p:cNvGrpSpPr/>
        <p:nvPr/>
      </p:nvGrpSpPr>
      <p:grpSpPr>
        <a:xfrm>
          <a:off x="0" y="0"/>
          <a:ext cx="0" cy="0"/>
          <a:chOff x="0" y="0"/>
          <a:chExt cx="0" cy="0"/>
        </a:xfrm>
      </p:grpSpPr>
      <p:pic>
        <p:nvPicPr>
          <p:cNvPr id="2" name="Picture 1" descr="LogoOutlin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12000" y="2169000"/>
            <a:ext cx="2520000" cy="2520000"/>
          </a:xfrm>
          <a:prstGeom prst="rect">
            <a:avLst/>
          </a:prstGeom>
        </p:spPr>
      </p:pic>
    </p:spTree>
    <p:extLst>
      <p:ext uri="{BB962C8B-B14F-4D97-AF65-F5344CB8AC3E}">
        <p14:creationId xmlns:p14="http://schemas.microsoft.com/office/powerpoint/2010/main" val="2655320504"/>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Diapositive de titre">
    <p:bg>
      <p:bgRef idx="1001">
        <a:schemeClr val="bg1"/>
      </p:bgRef>
    </p:bg>
    <p:spTree>
      <p:nvGrpSpPr>
        <p:cNvPr id="1" name=""/>
        <p:cNvGrpSpPr/>
        <p:nvPr/>
      </p:nvGrpSpPr>
      <p:grpSpPr>
        <a:xfrm>
          <a:off x="0" y="0"/>
          <a:ext cx="0" cy="0"/>
          <a:chOff x="0" y="0"/>
          <a:chExt cx="0" cy="0"/>
        </a:xfrm>
      </p:grpSpPr>
      <p:pic>
        <p:nvPicPr>
          <p:cNvPr id="5" name="Image 4" descr="logoBadgeWe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953090" y="2878269"/>
            <a:ext cx="1221946" cy="1535841"/>
          </a:xfrm>
          <a:prstGeom prst="rect">
            <a:avLst/>
          </a:prstGeom>
        </p:spPr>
      </p:pic>
    </p:spTree>
    <p:extLst>
      <p:ext uri="{BB962C8B-B14F-4D97-AF65-F5344CB8AC3E}">
        <p14:creationId xmlns:p14="http://schemas.microsoft.com/office/powerpoint/2010/main" val="127740997"/>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40E1B-7B35-4273-863B-313F2EF13AFC}" type="datetime1">
              <a:rPr lang="en-US" smtClean="0">
                <a:solidFill>
                  <a:srgbClr val="0055A0">
                    <a:tint val="75000"/>
                  </a:srgbClr>
                </a:solidFill>
              </a:rPr>
              <a:pPr/>
              <a:t>14/11/14</a:t>
            </a:fld>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
        <p:nvSpPr>
          <p:cNvPr id="10" name="Titre 1"/>
          <p:cNvSpPr txBox="1">
            <a:spLocks/>
          </p:cNvSpPr>
          <p:nvPr userDrawn="1"/>
        </p:nvSpPr>
        <p:spPr>
          <a:xfrm>
            <a:off x="457199" y="1972062"/>
            <a:ext cx="4236081" cy="471352"/>
          </a:xfrm>
          <a:prstGeom prst="rect">
            <a:avLst/>
          </a:prstGeom>
        </p:spPr>
        <p:txBody>
          <a:bodyPr vert="horz" lIns="45720" tIns="0" rIns="45720" bIns="0" anchor="t">
            <a:normAutofit/>
          </a:bodyPr>
          <a:lstStyle>
            <a:lvl1pPr algn="l" rtl="0" eaLnBrk="1" latinLnBrk="0" hangingPunct="1">
              <a:spcBef>
                <a:spcPct val="0"/>
              </a:spcBef>
              <a:buNone/>
              <a:defRPr kumimoji="0" sz="1800" b="1" kern="1200">
                <a:solidFill>
                  <a:schemeClr val="tx1"/>
                </a:solidFill>
                <a:latin typeface="+mj-lt"/>
                <a:ea typeface="+mj-ea"/>
                <a:cs typeface="+mj-cs"/>
              </a:defRPr>
            </a:lvl1pPr>
          </a:lstStyle>
          <a:p>
            <a:pPr defTabSz="914400"/>
            <a:endParaRPr lang="en-US" dirty="0">
              <a:solidFill>
                <a:srgbClr val="0055A0"/>
              </a:solidFill>
              <a:latin typeface="Arial"/>
            </a:endParaRPr>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31995300"/>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444814"/>
            <a:ext cx="8226854" cy="940443"/>
          </a:xfrm>
        </p:spPr>
        <p:txBody>
          <a:bodyPr/>
          <a:lstStyle>
            <a:lvl1pPr algn="l">
              <a:defRPr/>
            </a:lvl1pPr>
          </a:lstStyle>
          <a:p>
            <a:r>
              <a:rPr kumimoji="0" lang="en-US" smtClean="0"/>
              <a:t>Click to edit Master title style</a:t>
            </a:r>
            <a:endParaRPr kumimoji="0" lang="en-US"/>
          </a:p>
        </p:txBody>
      </p:sp>
      <p:sp>
        <p:nvSpPr>
          <p:cNvPr id="11" name="Espace réservé du texte 2"/>
          <p:cNvSpPr>
            <a:spLocks noGrp="1"/>
          </p:cNvSpPr>
          <p:nvPr>
            <p:ph type="body" idx="10"/>
          </p:nvPr>
        </p:nvSpPr>
        <p:spPr>
          <a:xfrm>
            <a:off x="457200" y="3391124"/>
            <a:ext cx="2743200" cy="419653"/>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330196408"/>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639704" y="6492875"/>
            <a:ext cx="5672667"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743779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Espace réservé du contenu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EB1543-CCD0-4FCD-A136-FBA13A8F8C9A}" type="datetime1">
              <a:rPr lang="en-US" smtClean="0">
                <a:solidFill>
                  <a:srgbClr val="0055A0">
                    <a:tint val="75000"/>
                  </a:srgbClr>
                </a:solidFill>
              </a:rPr>
              <a:pPr/>
              <a:t>14/11/14</a:t>
            </a:fld>
            <a:endParaRPr lang="en-US" dirty="0">
              <a:solidFill>
                <a:srgbClr val="0055A0">
                  <a:tint val="75000"/>
                </a:srgbClr>
              </a:solidFill>
            </a:endParaRPr>
          </a:p>
        </p:txBody>
      </p:sp>
      <p:sp>
        <p:nvSpPr>
          <p:cNvPr id="8"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9"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499244984"/>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Espace réservé du contenu 2"/>
          <p:cNvSpPr>
            <a:spLocks noGrp="1"/>
          </p:cNvSpPr>
          <p:nvPr>
            <p:ph sz="half" idx="1"/>
          </p:nvPr>
        </p:nvSpPr>
        <p:spPr>
          <a:xfrm>
            <a:off x="457200" y="1600201"/>
            <a:ext cx="3657600" cy="4350384"/>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Espace réservé du contenu 3"/>
          <p:cNvSpPr>
            <a:spLocks noGrp="1"/>
          </p:cNvSpPr>
          <p:nvPr>
            <p:ph sz="half" idx="2"/>
          </p:nvPr>
        </p:nvSpPr>
        <p:spPr>
          <a:xfrm>
            <a:off x="4267200" y="1600200"/>
            <a:ext cx="3657600" cy="4350385"/>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1D7B9-1FA8-463D-8AAF-BE2D8F63A75A}" type="datetime1">
              <a:rPr lang="en-US" smtClean="0">
                <a:solidFill>
                  <a:srgbClr val="0055A0">
                    <a:tint val="75000"/>
                  </a:srgbClr>
                </a:solidFill>
              </a:rPr>
              <a:pPr/>
              <a:t>14/11/14</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3731473000"/>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893977"/>
          </a:xfrm>
        </p:spPr>
        <p:txBody>
          <a:bodyPr anchor="ctr"/>
          <a:lstStyle>
            <a:lvl1pPr>
              <a:defRPr/>
            </a:lvl1pPr>
          </a:lstStyle>
          <a:p>
            <a:r>
              <a:rPr kumimoji="0" lang="en-US" smtClean="0"/>
              <a:t>Click to edit Master title style</a:t>
            </a:r>
            <a:endParaRPr kumimoji="0" lang="en-US"/>
          </a:p>
        </p:txBody>
      </p:sp>
      <p:sp>
        <p:nvSpPr>
          <p:cNvPr id="3" name="Espace réservé du texte 2"/>
          <p:cNvSpPr>
            <a:spLocks noGrp="1"/>
          </p:cNvSpPr>
          <p:nvPr>
            <p:ph type="body" idx="1"/>
          </p:nvPr>
        </p:nvSpPr>
        <p:spPr>
          <a:xfrm>
            <a:off x="457200" y="5101967"/>
            <a:ext cx="4040188"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Espace réservé du texte 3"/>
          <p:cNvSpPr>
            <a:spLocks noGrp="1"/>
          </p:cNvSpPr>
          <p:nvPr>
            <p:ph type="body" sz="half" idx="3"/>
          </p:nvPr>
        </p:nvSpPr>
        <p:spPr>
          <a:xfrm>
            <a:off x="4645025" y="5101967"/>
            <a:ext cx="4041775"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Espace réservé du contenu 4"/>
          <p:cNvSpPr>
            <a:spLocks noGrp="1"/>
          </p:cNvSpPr>
          <p:nvPr>
            <p:ph sz="quarter" idx="2"/>
          </p:nvPr>
        </p:nvSpPr>
        <p:spPr>
          <a:xfrm>
            <a:off x="457200" y="1269777"/>
            <a:ext cx="4040188"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Espace réservé du contenu 5"/>
          <p:cNvSpPr>
            <a:spLocks noGrp="1"/>
          </p:cNvSpPr>
          <p:nvPr>
            <p:ph sz="quarter" idx="4"/>
          </p:nvPr>
        </p:nvSpPr>
        <p:spPr>
          <a:xfrm>
            <a:off x="4645025" y="1269777"/>
            <a:ext cx="4041775" cy="3686655"/>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965EE-E114-44A2-AB91-7E301FE3046D}" type="datetime1">
              <a:rPr lang="en-US" smtClean="0">
                <a:solidFill>
                  <a:srgbClr val="0055A0">
                    <a:tint val="75000"/>
                  </a:srgbClr>
                </a:solidFill>
              </a:rPr>
              <a:pPr/>
              <a:t>14/11/14</a:t>
            </a:fld>
            <a:endParaRPr lang="en-US" dirty="0">
              <a:solidFill>
                <a:srgbClr val="0055A0">
                  <a:tint val="75000"/>
                </a:srgbClr>
              </a:solidFill>
            </a:endParaRPr>
          </a:p>
        </p:txBody>
      </p:sp>
      <p:sp>
        <p:nvSpPr>
          <p:cNvPr id="11" name="Footer Placeholder 2"/>
          <p:cNvSpPr>
            <a:spLocks noGrp="1"/>
          </p:cNvSpPr>
          <p:nvPr>
            <p:ph type="ftr" sz="quarter" idx="11"/>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2" name="Slide Number Placeholder 3"/>
          <p:cNvSpPr>
            <a:spLocks noGrp="1"/>
          </p:cNvSpPr>
          <p:nvPr>
            <p:ph type="sldNum" sz="quarter" idx="12"/>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68800982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D53F7-AD1D-4F33-A84D-D4BD701D5D79}" type="datetime1">
              <a:rPr lang="en-US" smtClean="0">
                <a:solidFill>
                  <a:srgbClr val="0055A0">
                    <a:tint val="75000"/>
                  </a:srgbClr>
                </a:solidFill>
              </a:rPr>
              <a:pPr/>
              <a:t>14/11/14</a:t>
            </a:fld>
            <a:endParaRPr lang="en-US" dirty="0">
              <a:solidFill>
                <a:srgbClr val="0055A0">
                  <a:tint val="75000"/>
                </a:srgbClr>
              </a:solidFill>
            </a:endParaRPr>
          </a:p>
        </p:txBody>
      </p:sp>
      <p:sp>
        <p:nvSpPr>
          <p:cNvPr id="6"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7"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1828899931"/>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tx1"/>
                </a:solidFill>
              </a:defRPr>
            </a:lvl1pPr>
          </a:lstStyle>
          <a:p>
            <a:r>
              <a:rPr kumimoji="0" lang="en-US" smtClean="0"/>
              <a:t>Click to edit Master title style</a:t>
            </a:r>
            <a:endParaRPr kumimoji="0" lang="en-US" dirty="0"/>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FEE9C-B1FA-445D-A82C-B56B4331885D}" type="datetime1">
              <a:rPr lang="en-US" smtClean="0">
                <a:solidFill>
                  <a:srgbClr val="0055A0">
                    <a:tint val="75000"/>
                  </a:srgbClr>
                </a:solidFill>
              </a:rPr>
              <a:pPr/>
              <a:t>14/11/14</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4054302210"/>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tx1"/>
                </a:solidFill>
              </a:defRPr>
            </a:lvl1pPr>
          </a:lstStyle>
          <a:p>
            <a:r>
              <a:rPr kumimoji="0" lang="en-US" smtClean="0"/>
              <a:t>Click to edit Master title style</a:t>
            </a:r>
            <a:endParaRPr kumimoji="0" lang="en-US"/>
          </a:p>
        </p:txBody>
      </p:sp>
      <p:sp>
        <p:nvSpPr>
          <p:cNvPr id="3" name="Espace réservé pour une image  2"/>
          <p:cNvSpPr>
            <a:spLocks noGrp="1"/>
          </p:cNvSpPr>
          <p:nvPr>
            <p:ph type="pic" idx="1"/>
          </p:nvPr>
        </p:nvSpPr>
        <p:spPr>
          <a:xfrm>
            <a:off x="558797" y="802197"/>
            <a:ext cx="4759514" cy="4759514"/>
          </a:xfrm>
          <a:prstGeom prst="ellipse">
            <a:avLst/>
          </a:prstGeom>
          <a:solidFill>
            <a:srgbClr val="FFFFFF"/>
          </a:solidFill>
          <a:ln>
            <a:noFill/>
          </a:ln>
        </p:spPr>
        <p:style>
          <a:lnRef idx="2">
            <a:schemeClr val="accent2">
              <a:shade val="50000"/>
            </a:schemeClr>
          </a:lnRef>
          <a:fillRef idx="1">
            <a:schemeClr val="accent2"/>
          </a:fillRef>
          <a:effectRef idx="0">
            <a:schemeClr val="accent2"/>
          </a:effectRef>
          <a:fontRef idx="none"/>
        </p:style>
        <p:txBody>
          <a:bodyPr/>
          <a:lstStyle>
            <a:lvl1pPr marL="0" indent="0">
              <a:buNone/>
              <a:defRPr sz="3200"/>
            </a:lvl1pPr>
          </a:lstStyle>
          <a:p>
            <a:r>
              <a:rPr kumimoji="0" lang="en-US" smtClean="0"/>
              <a:t>Click icon to add picture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Date Placeholder 1"/>
          <p:cNvSpPr>
            <a:spLocks noGrp="1"/>
          </p:cNvSpPr>
          <p:nvPr>
            <p:ph type="dt" sz="half" idx="10"/>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D81A43-A9F6-4907-BCB4-40A2B78D9B66}" type="datetime1">
              <a:rPr lang="en-US" smtClean="0">
                <a:solidFill>
                  <a:srgbClr val="0055A0">
                    <a:tint val="75000"/>
                  </a:srgbClr>
                </a:solidFill>
              </a:rPr>
              <a:pPr/>
              <a:t>14/11/14</a:t>
            </a:fld>
            <a:endParaRPr lang="en-US" dirty="0">
              <a:solidFill>
                <a:srgbClr val="0055A0">
                  <a:tint val="75000"/>
                </a:srgbClr>
              </a:solidFill>
            </a:endParaRPr>
          </a:p>
        </p:txBody>
      </p:sp>
      <p:sp>
        <p:nvSpPr>
          <p:cNvPr id="9"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55A0">
                    <a:tint val="75000"/>
                  </a:srgbClr>
                </a:solidFill>
              </a:rPr>
              <a:t>SPC/1030 - FC/5826 - CERN/3117</a:t>
            </a:r>
            <a:endParaRPr lang="en-US" dirty="0">
              <a:solidFill>
                <a:srgbClr val="0055A0">
                  <a:tint val="75000"/>
                </a:srgbClr>
              </a:solidFill>
            </a:endParaRPr>
          </a:p>
        </p:txBody>
      </p:sp>
      <p:sp>
        <p:nvSpPr>
          <p:cNvPr id="10"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391-D411-FE40-AAD7-861AE5233E0E}" type="slidenum">
              <a:rPr lang="en-US" smtClean="0">
                <a:solidFill>
                  <a:srgbClr val="0055A0">
                    <a:tint val="75000"/>
                  </a:srgbClr>
                </a:solidFill>
              </a:rPr>
              <a:pPr/>
              <a:t>‹#›</a:t>
            </a:fld>
            <a:endParaRPr lang="en-US" dirty="0">
              <a:solidFill>
                <a:srgbClr val="0055A0">
                  <a:tint val="75000"/>
                </a:srgbClr>
              </a:solidFill>
            </a:endParaRPr>
          </a:p>
        </p:txBody>
      </p:sp>
    </p:spTree>
    <p:extLst>
      <p:ext uri="{BB962C8B-B14F-4D97-AF65-F5344CB8AC3E}">
        <p14:creationId xmlns:p14="http://schemas.microsoft.com/office/powerpoint/2010/main" val="501172983"/>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234322410"/>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3061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4824" indent="0" algn="ctr">
              <a:buNone/>
              <a:defRPr/>
            </a:lvl2pPr>
            <a:lvl3pPr marL="909663" indent="0" algn="ctr">
              <a:buNone/>
              <a:defRPr/>
            </a:lvl3pPr>
            <a:lvl4pPr marL="1364493" indent="0" algn="ctr">
              <a:buNone/>
              <a:defRPr/>
            </a:lvl4pPr>
            <a:lvl5pPr marL="1819322" indent="0" algn="ctr">
              <a:buNone/>
              <a:defRPr/>
            </a:lvl5pPr>
            <a:lvl6pPr marL="2274152" indent="0" algn="ctr">
              <a:buNone/>
              <a:defRPr/>
            </a:lvl6pPr>
            <a:lvl7pPr marL="2728990" indent="0" algn="ctr">
              <a:buNone/>
              <a:defRPr/>
            </a:lvl7pPr>
            <a:lvl8pPr marL="3183808" indent="0" algn="ctr">
              <a:buNone/>
              <a:defRPr/>
            </a:lvl8pPr>
            <a:lvl9pPr marL="3638648"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8429998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9426767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39"/>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lvl1pPr>
            <a:lvl2pPr marL="454824" indent="0">
              <a:buNone/>
              <a:defRPr sz="1800"/>
            </a:lvl2pPr>
            <a:lvl3pPr marL="909663" indent="0">
              <a:buNone/>
              <a:defRPr sz="1600"/>
            </a:lvl3pPr>
            <a:lvl4pPr marL="1364493" indent="0">
              <a:buNone/>
              <a:defRPr sz="1400"/>
            </a:lvl4pPr>
            <a:lvl5pPr marL="1819322" indent="0">
              <a:buNone/>
              <a:defRPr sz="1400"/>
            </a:lvl5pPr>
            <a:lvl6pPr marL="2274152" indent="0">
              <a:buNone/>
              <a:defRPr sz="1400"/>
            </a:lvl6pPr>
            <a:lvl7pPr marL="2728990" indent="0">
              <a:buNone/>
              <a:defRPr sz="1400"/>
            </a:lvl7pPr>
            <a:lvl8pPr marL="3183808" indent="0">
              <a:buNone/>
              <a:defRPr sz="1400"/>
            </a:lvl8pPr>
            <a:lvl9pPr marL="3638648"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60115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066120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40925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4824" indent="0">
              <a:buNone/>
              <a:defRPr sz="2000" b="1"/>
            </a:lvl2pPr>
            <a:lvl3pPr marL="909663" indent="0">
              <a:buNone/>
              <a:defRPr sz="1800" b="1"/>
            </a:lvl3pPr>
            <a:lvl4pPr marL="1364493" indent="0">
              <a:buNone/>
              <a:defRPr sz="1600" b="1"/>
            </a:lvl4pPr>
            <a:lvl5pPr marL="1819322" indent="0">
              <a:buNone/>
              <a:defRPr sz="1600" b="1"/>
            </a:lvl5pPr>
            <a:lvl6pPr marL="2274152" indent="0">
              <a:buNone/>
              <a:defRPr sz="1600" b="1"/>
            </a:lvl6pPr>
            <a:lvl7pPr marL="2728990" indent="0">
              <a:buNone/>
              <a:defRPr sz="1600" b="1"/>
            </a:lvl7pPr>
            <a:lvl8pPr marL="3183808" indent="0">
              <a:buNone/>
              <a:defRPr sz="1600" b="1"/>
            </a:lvl8pPr>
            <a:lvl9pPr marL="36386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535114"/>
            <a:ext cx="4041775" cy="639762"/>
          </a:xfrm>
        </p:spPr>
        <p:txBody>
          <a:bodyPr anchor="b"/>
          <a:lstStyle>
            <a:lvl1pPr marL="0" indent="0">
              <a:buNone/>
              <a:defRPr sz="2400" b="1"/>
            </a:lvl1pPr>
            <a:lvl2pPr marL="454824" indent="0">
              <a:buNone/>
              <a:defRPr sz="2000" b="1"/>
            </a:lvl2pPr>
            <a:lvl3pPr marL="909663" indent="0">
              <a:buNone/>
              <a:defRPr sz="1800" b="1"/>
            </a:lvl3pPr>
            <a:lvl4pPr marL="1364493" indent="0">
              <a:buNone/>
              <a:defRPr sz="1600" b="1"/>
            </a:lvl4pPr>
            <a:lvl5pPr marL="1819322" indent="0">
              <a:buNone/>
              <a:defRPr sz="1600" b="1"/>
            </a:lvl5pPr>
            <a:lvl6pPr marL="2274152" indent="0">
              <a:buNone/>
              <a:defRPr sz="1600" b="1"/>
            </a:lvl6pPr>
            <a:lvl7pPr marL="2728990" indent="0">
              <a:buNone/>
              <a:defRPr sz="1600" b="1"/>
            </a:lvl7pPr>
            <a:lvl8pPr marL="3183808" indent="0">
              <a:buNone/>
              <a:defRPr sz="1600" b="1"/>
            </a:lvl8pPr>
            <a:lvl9pPr marL="36386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3999626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34478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08151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4"/>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28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14"/>
            <a:ext cx="3008313" cy="4691063"/>
          </a:xfrm>
        </p:spPr>
        <p:txBody>
          <a:bodyPr/>
          <a:lstStyle>
            <a:lvl1pPr marL="0" indent="0">
              <a:buNone/>
              <a:defRPr sz="1400"/>
            </a:lvl1pPr>
            <a:lvl2pPr marL="454824" indent="0">
              <a:buNone/>
              <a:defRPr sz="1200"/>
            </a:lvl2pPr>
            <a:lvl3pPr marL="909663" indent="0">
              <a:buNone/>
              <a:defRPr sz="1000"/>
            </a:lvl3pPr>
            <a:lvl4pPr marL="1364493" indent="0">
              <a:buNone/>
              <a:defRPr sz="900"/>
            </a:lvl4pPr>
            <a:lvl5pPr marL="1819322" indent="0">
              <a:buNone/>
              <a:defRPr sz="900"/>
            </a:lvl5pPr>
            <a:lvl6pPr marL="2274152" indent="0">
              <a:buNone/>
              <a:defRPr sz="900"/>
            </a:lvl6pPr>
            <a:lvl7pPr marL="2728990" indent="0">
              <a:buNone/>
              <a:defRPr sz="900"/>
            </a:lvl7pPr>
            <a:lvl8pPr marL="3183808" indent="0">
              <a:buNone/>
              <a:defRPr sz="900"/>
            </a:lvl8pPr>
            <a:lvl9pPr marL="363864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14630844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24" indent="0">
              <a:buNone/>
              <a:defRPr sz="2800"/>
            </a:lvl2pPr>
            <a:lvl3pPr marL="909663" indent="0">
              <a:buNone/>
              <a:defRPr sz="2400"/>
            </a:lvl3pPr>
            <a:lvl4pPr marL="1364493" indent="0">
              <a:buNone/>
              <a:defRPr sz="2000"/>
            </a:lvl4pPr>
            <a:lvl5pPr marL="1819322" indent="0">
              <a:buNone/>
              <a:defRPr sz="2000"/>
            </a:lvl5pPr>
            <a:lvl6pPr marL="2274152" indent="0">
              <a:buNone/>
              <a:defRPr sz="2000"/>
            </a:lvl6pPr>
            <a:lvl7pPr marL="2728990" indent="0">
              <a:buNone/>
              <a:defRPr sz="2000"/>
            </a:lvl7pPr>
            <a:lvl8pPr marL="3183808" indent="0">
              <a:buNone/>
              <a:defRPr sz="2000"/>
            </a:lvl8pPr>
            <a:lvl9pPr marL="3638648"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24" indent="0">
              <a:buNone/>
              <a:defRPr sz="1200"/>
            </a:lvl2pPr>
            <a:lvl3pPr marL="909663" indent="0">
              <a:buNone/>
              <a:defRPr sz="1000"/>
            </a:lvl3pPr>
            <a:lvl4pPr marL="1364493" indent="0">
              <a:buNone/>
              <a:defRPr sz="900"/>
            </a:lvl4pPr>
            <a:lvl5pPr marL="1819322" indent="0">
              <a:buNone/>
              <a:defRPr sz="900"/>
            </a:lvl5pPr>
            <a:lvl6pPr marL="2274152" indent="0">
              <a:buNone/>
              <a:defRPr sz="900"/>
            </a:lvl6pPr>
            <a:lvl7pPr marL="2728990" indent="0">
              <a:buNone/>
              <a:defRPr sz="900"/>
            </a:lvl7pPr>
            <a:lvl8pPr marL="3183808" indent="0">
              <a:buNone/>
              <a:defRPr sz="900"/>
            </a:lvl8pPr>
            <a:lvl9pPr marL="3638648"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8963588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41221113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87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87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ea typeface="ＭＳ Ｐゴシック" pitchFamily="34" charset="-128"/>
              </a:defRPr>
            </a:lvl1pPr>
          </a:lstStyle>
          <a:p>
            <a:pPr>
              <a:defRPr/>
            </a:pPr>
            <a:endParaRPr lang="en-GB">
              <a:latin typeface="Arial"/>
            </a:endParaRPr>
          </a:p>
        </p:txBody>
      </p:sp>
    </p:spTree>
    <p:extLst>
      <p:ext uri="{BB962C8B-B14F-4D97-AF65-F5344CB8AC3E}">
        <p14:creationId xmlns:p14="http://schemas.microsoft.com/office/powerpoint/2010/main" val="2795826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858104"/>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639704" y="6492875"/>
            <a:ext cx="5672667"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0266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639704" y="6492875"/>
            <a:ext cx="5672667"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24773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639704" y="6492875"/>
            <a:ext cx="5672667"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417171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1287266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639704" y="6492875"/>
            <a:ext cx="567266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775214" y="6483579"/>
            <a:ext cx="2133600" cy="365125"/>
          </a:xfrm>
          <a:prstGeom prst="rect">
            <a:avLst/>
          </a:prstGeom>
        </p:spPr>
        <p:txBody>
          <a:bodyPr/>
          <a:lstStyle/>
          <a:p>
            <a:fld id="{1A47E6AC-FDE1-7247-B948-118CD67EE316}" type="slidenum">
              <a:rPr lang="en-US" smtClean="0"/>
              <a:t>‹#›</a:t>
            </a:fld>
            <a:endParaRPr lang="en-US"/>
          </a:p>
        </p:txBody>
      </p:sp>
    </p:spTree>
    <p:extLst>
      <p:ext uri="{BB962C8B-B14F-4D97-AF65-F5344CB8AC3E}">
        <p14:creationId xmlns:p14="http://schemas.microsoft.com/office/powerpoint/2010/main" val="20891539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theme" Target="../theme/theme3.xml"/><Relationship Id="rId16" Type="http://schemas.openxmlformats.org/officeDocument/2006/relationships/image" Target="../media/image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theme" Target="../theme/theme5.xml"/><Relationship Id="rId3" Type="http://schemas.openxmlformats.org/officeDocument/2006/relationships/image" Target="../media/image9.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8029" y="171157"/>
            <a:ext cx="7118856" cy="66170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5777" y="1144863"/>
            <a:ext cx="8683037" cy="53387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5625" y="944245"/>
            <a:ext cx="9149625" cy="18541"/>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pic>
        <p:nvPicPr>
          <p:cNvPr id="13" name="Picture 12" descr="350px-CERN_logo.svg.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960" y="51764"/>
            <a:ext cx="804069" cy="781096"/>
          </a:xfrm>
          <a:prstGeom prst="rect">
            <a:avLst/>
          </a:prstGeom>
        </p:spPr>
      </p:pic>
      <p:sp>
        <p:nvSpPr>
          <p:cNvPr id="14" name="Slide Number Placeholder 5"/>
          <p:cNvSpPr>
            <a:spLocks noGrp="1"/>
          </p:cNvSpPr>
          <p:nvPr>
            <p:ph type="sldNum" sz="quarter" idx="4"/>
          </p:nvPr>
        </p:nvSpPr>
        <p:spPr>
          <a:xfrm>
            <a:off x="6775214" y="6483579"/>
            <a:ext cx="2133600" cy="365125"/>
          </a:xfrm>
          <a:prstGeom prst="rect">
            <a:avLst/>
          </a:prstGeom>
        </p:spPr>
        <p:txBody>
          <a:bodyPr/>
          <a:lstStyle>
            <a:lvl1pPr algn="r">
              <a:defRPr>
                <a:solidFill>
                  <a:schemeClr val="tx1">
                    <a:lumMod val="50000"/>
                    <a:lumOff val="50000"/>
                  </a:schemeClr>
                </a:solidFill>
              </a:defRPr>
            </a:lvl1pPr>
          </a:lstStyle>
          <a:p>
            <a:fld id="{1A47E6AC-FDE1-7247-B948-118CD67EE316}" type="slidenum">
              <a:rPr lang="en-US" smtClean="0"/>
              <a:pPr/>
              <a:t>‹#›</a:t>
            </a:fld>
            <a:endParaRPr lang="en-US" dirty="0"/>
          </a:p>
        </p:txBody>
      </p:sp>
      <p:pic>
        <p:nvPicPr>
          <p:cNvPr id="15" name="Picture 14" descr="US Flag Flying.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15334" y="0"/>
            <a:ext cx="1228666" cy="917234"/>
          </a:xfrm>
          <a:prstGeom prst="rect">
            <a:avLst/>
          </a:prstGeom>
        </p:spPr>
      </p:pic>
    </p:spTree>
    <p:extLst>
      <p:ext uri="{BB962C8B-B14F-4D97-AF65-F5344CB8AC3E}">
        <p14:creationId xmlns:p14="http://schemas.microsoft.com/office/powerpoint/2010/main" val="1275725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600" kern="1200">
          <a:solidFill>
            <a:srgbClr val="3366FF"/>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rgbClr val="FF0000"/>
        </a:buClr>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Clr>
          <a:srgbClr val="FF0000"/>
        </a:buClr>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Clr>
          <a:srgbClr val="FF0000"/>
        </a:buClr>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Clr>
          <a:srgbClr val="FF0000"/>
        </a:buClr>
        <a:buFont typeface="Wingdings" charset="2"/>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4513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EB77C-FC97-7C4F-935C-8A7409D9D69C}" type="datetimeFigureOut">
              <a:rPr lang="en-US" smtClean="0">
                <a:solidFill>
                  <a:prstClr val="black">
                    <a:tint val="75000"/>
                  </a:prstClr>
                </a:solidFill>
                <a:latin typeface="Calibri"/>
              </a:rPr>
              <a:pPr/>
              <a:t>14/11/14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7E6AC-FDE1-7247-B948-118CD67EE31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572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33492"/>
            <a:ext cx="8226854" cy="940443"/>
          </a:xfrm>
          <a:prstGeom prst="rect">
            <a:avLst/>
          </a:prstGeom>
        </p:spPr>
        <p:txBody>
          <a:bodyPr vert="horz" lIns="45720" rIns="45720" anchor="ctr">
            <a:normAutofit/>
          </a:bodyPr>
          <a:lstStyle/>
          <a:p>
            <a:r>
              <a:rPr kumimoji="0" lang="fr-CH" dirty="0" smtClean="0"/>
              <a:t>Cliquez et modifiez le titre</a:t>
            </a:r>
            <a:endParaRPr kumimoji="0" lang="en-US" dirty="0"/>
          </a:p>
        </p:txBody>
      </p:sp>
      <p:sp>
        <p:nvSpPr>
          <p:cNvPr id="30" name="Espace réservé du texte 29"/>
          <p:cNvSpPr>
            <a:spLocks noGrp="1"/>
          </p:cNvSpPr>
          <p:nvPr>
            <p:ph type="body" idx="1"/>
          </p:nvPr>
        </p:nvSpPr>
        <p:spPr>
          <a:xfrm>
            <a:off x="457200" y="1325606"/>
            <a:ext cx="8226854" cy="4667421"/>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2" name="Date Placeholder 1"/>
          <p:cNvSpPr>
            <a:spLocks noGrp="1"/>
          </p:cNvSpPr>
          <p:nvPr>
            <p:ph type="dt" sz="half" idx="2"/>
          </p:nvPr>
        </p:nvSpPr>
        <p:spPr>
          <a:xfrm>
            <a:off x="2969335" y="63623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1807460-F3A9-48DD-A974-54C5F8853FB9}" type="datetime1">
              <a:rPr lang="en-US" smtClean="0">
                <a:solidFill>
                  <a:srgbClr val="0055A0">
                    <a:tint val="75000"/>
                  </a:srgbClr>
                </a:solidFill>
                <a:latin typeface="Arial"/>
                <a:ea typeface="ＭＳ Ｐゴシック" pitchFamily="-112" charset="-128"/>
                <a:cs typeface="ＭＳ Ｐゴシック" pitchFamily="-112" charset="-128"/>
              </a:rPr>
              <a:pPr defTabSz="914400"/>
              <a:t>14/11/14</a:t>
            </a:fld>
            <a:endParaRPr lang="en-US" dirty="0">
              <a:solidFill>
                <a:srgbClr val="0055A0">
                  <a:tint val="75000"/>
                </a:srgbClr>
              </a:solidFill>
              <a:latin typeface="Arial"/>
              <a:ea typeface="ＭＳ Ｐゴシック" pitchFamily="-112" charset="-128"/>
              <a:cs typeface="ＭＳ Ｐゴシック" pitchFamily="-112" charset="-128"/>
            </a:endParaRPr>
          </a:p>
        </p:txBody>
      </p:sp>
      <p:sp>
        <p:nvSpPr>
          <p:cNvPr id="3" name="Footer Placeholder 2"/>
          <p:cNvSpPr>
            <a:spLocks noGrp="1"/>
          </p:cNvSpPr>
          <p:nvPr>
            <p:ph type="ftr" sz="quarter" idx="3"/>
          </p:nvPr>
        </p:nvSpPr>
        <p:spPr>
          <a:xfrm>
            <a:off x="5182756"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srgbClr val="0055A0">
                    <a:tint val="75000"/>
                  </a:srgbClr>
                </a:solidFill>
                <a:latin typeface="Arial"/>
                <a:ea typeface="ＭＳ Ｐゴシック" pitchFamily="-112" charset="-128"/>
                <a:cs typeface="ＭＳ Ｐゴシック" pitchFamily="-112" charset="-128"/>
              </a:rPr>
              <a:t>SPC/1030 - FC/5826 - CERN/3117</a:t>
            </a:r>
            <a:endParaRPr lang="en-US" dirty="0">
              <a:solidFill>
                <a:srgbClr val="0055A0">
                  <a:tint val="75000"/>
                </a:srgbClr>
              </a:solidFill>
              <a:latin typeface="Arial"/>
              <a:ea typeface="ＭＳ Ｐゴシック" pitchFamily="-112" charset="-128"/>
              <a:cs typeface="ＭＳ Ｐゴシック" pitchFamily="-112" charset="-128"/>
            </a:endParaRPr>
          </a:p>
        </p:txBody>
      </p:sp>
      <p:sp>
        <p:nvSpPr>
          <p:cNvPr id="4" name="Slide Number Placeholder 3"/>
          <p:cNvSpPr>
            <a:spLocks noGrp="1"/>
          </p:cNvSpPr>
          <p:nvPr>
            <p:ph type="sldNum" sz="quarter" idx="4"/>
          </p:nvPr>
        </p:nvSpPr>
        <p:spPr>
          <a:xfrm>
            <a:off x="8185376" y="6356350"/>
            <a:ext cx="501424"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17918391-D411-FE40-AAD7-861AE5233E0E}" type="slidenum">
              <a:rPr lang="en-US" smtClean="0">
                <a:solidFill>
                  <a:srgbClr val="0055A0">
                    <a:tint val="75000"/>
                  </a:srgbClr>
                </a:solidFill>
                <a:latin typeface="Arial"/>
                <a:ea typeface="ＭＳ Ｐゴシック" pitchFamily="-112" charset="-128"/>
                <a:cs typeface="ＭＳ Ｐゴシック" pitchFamily="-112" charset="-128"/>
              </a:rPr>
              <a:pPr defTabSz="914400"/>
              <a:t>‹#›</a:t>
            </a:fld>
            <a:endParaRPr lang="en-US" dirty="0">
              <a:solidFill>
                <a:srgbClr val="0055A0">
                  <a:tint val="75000"/>
                </a:srgbClr>
              </a:solidFill>
              <a:latin typeface="Arial"/>
              <a:ea typeface="ＭＳ Ｐゴシック" pitchFamily="-112" charset="-128"/>
              <a:cs typeface="ＭＳ Ｐゴシック" pitchFamily="-112" charset="-128"/>
            </a:endParaRPr>
          </a:p>
        </p:txBody>
      </p:sp>
      <p:pic>
        <p:nvPicPr>
          <p:cNvPr id="8" name="Image 7" descr="LOGO-60-CERN.png"/>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301069" y="5986682"/>
            <a:ext cx="2016681" cy="871318"/>
          </a:xfrm>
          <a:prstGeom prst="rect">
            <a:avLst/>
          </a:prstGeom>
        </p:spPr>
      </p:pic>
    </p:spTree>
    <p:extLst>
      <p:ext uri="{BB962C8B-B14F-4D97-AF65-F5344CB8AC3E}">
        <p14:creationId xmlns:p14="http://schemas.microsoft.com/office/powerpoint/2010/main" val="14942037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tx1"/>
        </a:buClr>
        <a:buSzPct val="80000"/>
        <a:buFont typeface="Arial"/>
        <a:buChar char="•"/>
        <a:defRPr kumimoji="0" sz="3000" kern="1200">
          <a:solidFill>
            <a:schemeClr val="tx1"/>
          </a:solidFill>
          <a:latin typeface="+mn-lt"/>
          <a:ea typeface="+mn-ea"/>
          <a:cs typeface="+mn-cs"/>
        </a:defRPr>
      </a:lvl1pPr>
      <a:lvl2pPr marL="905256" indent="-457200" algn="l" rtl="0" eaLnBrk="1" latinLnBrk="0" hangingPunct="1">
        <a:spcBef>
          <a:spcPct val="20000"/>
        </a:spcBef>
        <a:buClr>
          <a:schemeClr val="tx1"/>
        </a:buClr>
        <a:buSzPct val="90000"/>
        <a:buFont typeface="Arial"/>
        <a:buChar char="•"/>
        <a:defRPr kumimoji="0" sz="2600" kern="1200">
          <a:solidFill>
            <a:schemeClr val="tx1"/>
          </a:solidFill>
          <a:latin typeface="+mn-lt"/>
          <a:ea typeface="+mn-ea"/>
          <a:cs typeface="+mn-cs"/>
        </a:defRPr>
      </a:lvl2pPr>
      <a:lvl3pPr marL="1092708" indent="-342900" algn="l" rtl="0" eaLnBrk="1" latinLnBrk="0" hangingPunct="1">
        <a:spcBef>
          <a:spcPct val="20000"/>
        </a:spcBef>
        <a:buClr>
          <a:schemeClr val="tx1"/>
        </a:buClr>
        <a:buSzPct val="85000"/>
        <a:buFont typeface="Arial"/>
        <a:buChar char="•"/>
        <a:defRPr kumimoji="0" sz="2400" kern="1200">
          <a:solidFill>
            <a:schemeClr val="tx1"/>
          </a:solidFill>
          <a:latin typeface="+mn-lt"/>
          <a:ea typeface="+mn-ea"/>
          <a:cs typeface="+mn-cs"/>
        </a:defRPr>
      </a:lvl3pPr>
      <a:lvl4pPr marL="1385316" indent="-342900" algn="l" rtl="0" eaLnBrk="1" latinLnBrk="0" hangingPunct="1">
        <a:spcBef>
          <a:spcPct val="20000"/>
        </a:spcBef>
        <a:buClr>
          <a:schemeClr val="tx1"/>
        </a:buClr>
        <a:buSzPct val="90000"/>
        <a:buFont typeface="Arial"/>
        <a:buChar char="•"/>
        <a:defRPr kumimoji="0" sz="2000" kern="1200">
          <a:solidFill>
            <a:schemeClr val="tx1"/>
          </a:solidFill>
          <a:latin typeface="+mn-lt"/>
          <a:ea typeface="+mn-ea"/>
          <a:cs typeface="+mn-cs"/>
        </a:defRPr>
      </a:lvl4pPr>
      <a:lvl5pPr marL="1650492" indent="-342900" algn="l" rtl="0" eaLnBrk="1" latinLnBrk="0" hangingPunct="1">
        <a:spcBef>
          <a:spcPct val="20000"/>
        </a:spcBef>
        <a:buClr>
          <a:schemeClr val="tx1"/>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0920" tIns="45462" rIns="90920" bIns="45462" numCol="1" anchor="ctr" anchorCtr="0" compatLnSpc="1">
            <a:prstTxWarp prst="textNoShape">
              <a:avLst/>
            </a:prstTxWarp>
          </a:bodyPr>
          <a:lstStyle/>
          <a:p>
            <a:pPr lvl="0"/>
            <a:r>
              <a:rPr lang="en-GB" smtClean="0"/>
              <a:t>Click to edit Master title style</a:t>
            </a:r>
          </a:p>
        </p:txBody>
      </p:sp>
      <p:sp>
        <p:nvSpPr>
          <p:cNvPr id="5123"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0920" tIns="45462" rIns="90920" bIns="4546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11365" name="Rectangle 5"/>
          <p:cNvSpPr>
            <a:spLocks noGrp="1" noChangeArrowheads="1"/>
          </p:cNvSpPr>
          <p:nvPr>
            <p:ph type="ftr" sz="quarter" idx="3"/>
          </p:nvPr>
        </p:nvSpPr>
        <p:spPr bwMode="auto">
          <a:xfrm>
            <a:off x="468450" y="6165850"/>
            <a:ext cx="8207375" cy="476250"/>
          </a:xfrm>
          <a:prstGeom prst="rect">
            <a:avLst/>
          </a:prstGeom>
          <a:noFill/>
          <a:ln w="9525">
            <a:noFill/>
            <a:miter lim="800000"/>
            <a:headEnd/>
            <a:tailEnd/>
          </a:ln>
          <a:effectLst/>
        </p:spPr>
        <p:txBody>
          <a:bodyPr vert="horz" wrap="square" lIns="90920" tIns="45462" rIns="90920" bIns="45462" numCol="1" anchor="t" anchorCtr="0" compatLnSpc="1">
            <a:prstTxWarp prst="textNoShape">
              <a:avLst/>
            </a:prstTxWarp>
          </a:bodyPr>
          <a:lstStyle>
            <a:lvl1pPr algn="ctr">
              <a:defRPr sz="1400">
                <a:solidFill>
                  <a:srgbClr val="000000"/>
                </a:solidFill>
                <a:latin typeface="+mn-lt"/>
                <a:ea typeface="ＭＳ Ｐゴシック" pitchFamily="-112" charset="-128"/>
              </a:defRPr>
            </a:lvl1pPr>
          </a:lstStyle>
          <a:p>
            <a:pPr defTabSz="914400" fontAlgn="base">
              <a:spcBef>
                <a:spcPct val="0"/>
              </a:spcBef>
              <a:spcAft>
                <a:spcPct val="0"/>
              </a:spcAft>
              <a:defRPr/>
            </a:pPr>
            <a:endParaRPr lang="en-GB">
              <a:latin typeface="Arial"/>
              <a:cs typeface="ＭＳ Ｐゴシック" pitchFamily="-112" charset="-128"/>
            </a:endParaRPr>
          </a:p>
        </p:txBody>
      </p:sp>
    </p:spTree>
    <p:extLst>
      <p:ext uri="{BB962C8B-B14F-4D97-AF65-F5344CB8AC3E}">
        <p14:creationId xmlns:p14="http://schemas.microsoft.com/office/powerpoint/2010/main" val="5314782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4824" algn="ctr" rtl="0" fontAlgn="base">
        <a:spcBef>
          <a:spcPct val="0"/>
        </a:spcBef>
        <a:spcAft>
          <a:spcPct val="0"/>
        </a:spcAft>
        <a:defRPr sz="4400">
          <a:solidFill>
            <a:schemeClr val="tx2"/>
          </a:solidFill>
          <a:latin typeface="Arial" charset="0"/>
        </a:defRPr>
      </a:lvl6pPr>
      <a:lvl7pPr marL="909663" algn="ctr" rtl="0" fontAlgn="base">
        <a:spcBef>
          <a:spcPct val="0"/>
        </a:spcBef>
        <a:spcAft>
          <a:spcPct val="0"/>
        </a:spcAft>
        <a:defRPr sz="4400">
          <a:solidFill>
            <a:schemeClr val="tx2"/>
          </a:solidFill>
          <a:latin typeface="Arial" charset="0"/>
        </a:defRPr>
      </a:lvl7pPr>
      <a:lvl8pPr marL="1364493" algn="ctr" rtl="0" fontAlgn="base">
        <a:spcBef>
          <a:spcPct val="0"/>
        </a:spcBef>
        <a:spcAft>
          <a:spcPct val="0"/>
        </a:spcAft>
        <a:defRPr sz="4400">
          <a:solidFill>
            <a:schemeClr val="tx2"/>
          </a:solidFill>
          <a:latin typeface="Arial" charset="0"/>
        </a:defRPr>
      </a:lvl8pPr>
      <a:lvl9pPr marL="1819322" algn="ctr" rtl="0" fontAlgn="base">
        <a:spcBef>
          <a:spcPct val="0"/>
        </a:spcBef>
        <a:spcAft>
          <a:spcPct val="0"/>
        </a:spcAft>
        <a:defRPr sz="4400">
          <a:solidFill>
            <a:schemeClr val="tx2"/>
          </a:solidFill>
          <a:latin typeface="Arial" charset="0"/>
        </a:defRPr>
      </a:lvl9pPr>
    </p:titleStyle>
    <p:bodyStyle>
      <a:lvl1pPr marL="339621" indent="-339621" algn="l" rtl="0" eaLnBrk="0" fontAlgn="base" hangingPunct="0">
        <a:spcBef>
          <a:spcPct val="20000"/>
        </a:spcBef>
        <a:spcAft>
          <a:spcPct val="0"/>
        </a:spcAft>
        <a:buChar char="•"/>
        <a:defRPr sz="3200">
          <a:solidFill>
            <a:schemeClr val="tx1"/>
          </a:solidFill>
          <a:latin typeface="+mn-lt"/>
          <a:ea typeface="+mn-ea"/>
          <a:cs typeface="+mn-cs"/>
        </a:defRPr>
      </a:lvl1pPr>
      <a:lvl2pPr marL="737679" indent="-282758" algn="l" rtl="0" eaLnBrk="0" fontAlgn="base" hangingPunct="0">
        <a:spcBef>
          <a:spcPct val="20000"/>
        </a:spcBef>
        <a:spcAft>
          <a:spcPct val="0"/>
        </a:spcAft>
        <a:buChar char="–"/>
        <a:defRPr sz="2800">
          <a:solidFill>
            <a:schemeClr val="tx1"/>
          </a:solidFill>
          <a:latin typeface="+mn-lt"/>
        </a:defRPr>
      </a:lvl2pPr>
      <a:lvl3pPr marL="1135755" indent="-225889" algn="l" rtl="0" eaLnBrk="0" fontAlgn="base" hangingPunct="0">
        <a:spcBef>
          <a:spcPct val="20000"/>
        </a:spcBef>
        <a:spcAft>
          <a:spcPct val="0"/>
        </a:spcAft>
        <a:buChar char="•"/>
        <a:defRPr sz="2400">
          <a:solidFill>
            <a:schemeClr val="tx1"/>
          </a:solidFill>
          <a:latin typeface="+mn-lt"/>
        </a:defRPr>
      </a:lvl3pPr>
      <a:lvl4pPr marL="1590662" indent="-225889" algn="l" rtl="0" eaLnBrk="0" fontAlgn="base" hangingPunct="0">
        <a:spcBef>
          <a:spcPct val="20000"/>
        </a:spcBef>
        <a:spcAft>
          <a:spcPct val="0"/>
        </a:spcAft>
        <a:buChar char="–"/>
        <a:defRPr sz="2000">
          <a:solidFill>
            <a:schemeClr val="tx1"/>
          </a:solidFill>
          <a:latin typeface="+mn-lt"/>
        </a:defRPr>
      </a:lvl4pPr>
      <a:lvl5pPr marL="2045607" indent="-225889" algn="l" rtl="0" eaLnBrk="0" fontAlgn="base" hangingPunct="0">
        <a:spcBef>
          <a:spcPct val="20000"/>
        </a:spcBef>
        <a:spcAft>
          <a:spcPct val="0"/>
        </a:spcAft>
        <a:buChar char="»"/>
        <a:defRPr sz="2000">
          <a:solidFill>
            <a:schemeClr val="tx1"/>
          </a:solidFill>
          <a:latin typeface="+mn-lt"/>
        </a:defRPr>
      </a:lvl5pPr>
      <a:lvl6pPr marL="2501569" indent="-227413" algn="l" rtl="0" fontAlgn="base">
        <a:spcBef>
          <a:spcPct val="20000"/>
        </a:spcBef>
        <a:spcAft>
          <a:spcPct val="0"/>
        </a:spcAft>
        <a:buChar char="»"/>
        <a:defRPr sz="2000">
          <a:solidFill>
            <a:schemeClr val="tx1"/>
          </a:solidFill>
          <a:latin typeface="+mn-lt"/>
        </a:defRPr>
      </a:lvl6pPr>
      <a:lvl7pPr marL="2956398" indent="-227413" algn="l" rtl="0" fontAlgn="base">
        <a:spcBef>
          <a:spcPct val="20000"/>
        </a:spcBef>
        <a:spcAft>
          <a:spcPct val="0"/>
        </a:spcAft>
        <a:buChar char="»"/>
        <a:defRPr sz="2000">
          <a:solidFill>
            <a:schemeClr val="tx1"/>
          </a:solidFill>
          <a:latin typeface="+mn-lt"/>
        </a:defRPr>
      </a:lvl7pPr>
      <a:lvl8pPr marL="3411228" indent="-227413" algn="l" rtl="0" fontAlgn="base">
        <a:spcBef>
          <a:spcPct val="20000"/>
        </a:spcBef>
        <a:spcAft>
          <a:spcPct val="0"/>
        </a:spcAft>
        <a:buChar char="»"/>
        <a:defRPr sz="2000">
          <a:solidFill>
            <a:schemeClr val="tx1"/>
          </a:solidFill>
          <a:latin typeface="+mn-lt"/>
        </a:defRPr>
      </a:lvl8pPr>
      <a:lvl9pPr marL="3866061" indent="-227413" algn="l" rtl="0" fontAlgn="base">
        <a:spcBef>
          <a:spcPct val="20000"/>
        </a:spcBef>
        <a:spcAft>
          <a:spcPct val="0"/>
        </a:spcAft>
        <a:buChar char="»"/>
        <a:defRPr sz="2000">
          <a:solidFill>
            <a:schemeClr val="tx1"/>
          </a:solidFill>
          <a:latin typeface="+mn-lt"/>
        </a:defRPr>
      </a:lvl9pPr>
    </p:bodyStyle>
    <p:otherStyle>
      <a:defPPr>
        <a:defRPr lang="en-US"/>
      </a:defPPr>
      <a:lvl1pPr marL="0" algn="l" defTabSz="909663" rtl="0" eaLnBrk="1" latinLnBrk="0" hangingPunct="1">
        <a:defRPr sz="1800" kern="1200">
          <a:solidFill>
            <a:schemeClr val="tx1"/>
          </a:solidFill>
          <a:latin typeface="+mn-lt"/>
          <a:ea typeface="+mn-ea"/>
          <a:cs typeface="+mn-cs"/>
        </a:defRPr>
      </a:lvl1pPr>
      <a:lvl2pPr marL="454824" algn="l" defTabSz="909663" rtl="0" eaLnBrk="1" latinLnBrk="0" hangingPunct="1">
        <a:defRPr sz="1800" kern="1200">
          <a:solidFill>
            <a:schemeClr val="tx1"/>
          </a:solidFill>
          <a:latin typeface="+mn-lt"/>
          <a:ea typeface="+mn-ea"/>
          <a:cs typeface="+mn-cs"/>
        </a:defRPr>
      </a:lvl2pPr>
      <a:lvl3pPr marL="909663" algn="l" defTabSz="909663" rtl="0" eaLnBrk="1" latinLnBrk="0" hangingPunct="1">
        <a:defRPr sz="1800" kern="1200">
          <a:solidFill>
            <a:schemeClr val="tx1"/>
          </a:solidFill>
          <a:latin typeface="+mn-lt"/>
          <a:ea typeface="+mn-ea"/>
          <a:cs typeface="+mn-cs"/>
        </a:defRPr>
      </a:lvl3pPr>
      <a:lvl4pPr marL="1364493" algn="l" defTabSz="909663" rtl="0" eaLnBrk="1" latinLnBrk="0" hangingPunct="1">
        <a:defRPr sz="1800" kern="1200">
          <a:solidFill>
            <a:schemeClr val="tx1"/>
          </a:solidFill>
          <a:latin typeface="+mn-lt"/>
          <a:ea typeface="+mn-ea"/>
          <a:cs typeface="+mn-cs"/>
        </a:defRPr>
      </a:lvl4pPr>
      <a:lvl5pPr marL="1819322" algn="l" defTabSz="909663" rtl="0" eaLnBrk="1" latinLnBrk="0" hangingPunct="1">
        <a:defRPr sz="1800" kern="1200">
          <a:solidFill>
            <a:schemeClr val="tx1"/>
          </a:solidFill>
          <a:latin typeface="+mn-lt"/>
          <a:ea typeface="+mn-ea"/>
          <a:cs typeface="+mn-cs"/>
        </a:defRPr>
      </a:lvl5pPr>
      <a:lvl6pPr marL="2274152" algn="l" defTabSz="909663" rtl="0" eaLnBrk="1" latinLnBrk="0" hangingPunct="1">
        <a:defRPr sz="1800" kern="1200">
          <a:solidFill>
            <a:schemeClr val="tx1"/>
          </a:solidFill>
          <a:latin typeface="+mn-lt"/>
          <a:ea typeface="+mn-ea"/>
          <a:cs typeface="+mn-cs"/>
        </a:defRPr>
      </a:lvl6pPr>
      <a:lvl7pPr marL="2728990" algn="l" defTabSz="909663" rtl="0" eaLnBrk="1" latinLnBrk="0" hangingPunct="1">
        <a:defRPr sz="1800" kern="1200">
          <a:solidFill>
            <a:schemeClr val="tx1"/>
          </a:solidFill>
          <a:latin typeface="+mn-lt"/>
          <a:ea typeface="+mn-ea"/>
          <a:cs typeface="+mn-cs"/>
        </a:defRPr>
      </a:lvl7pPr>
      <a:lvl8pPr marL="3183808" algn="l" defTabSz="909663" rtl="0" eaLnBrk="1" latinLnBrk="0" hangingPunct="1">
        <a:defRPr sz="1800" kern="1200">
          <a:solidFill>
            <a:schemeClr val="tx1"/>
          </a:solidFill>
          <a:latin typeface="+mn-lt"/>
          <a:ea typeface="+mn-ea"/>
          <a:cs typeface="+mn-cs"/>
        </a:defRPr>
      </a:lvl8pPr>
      <a:lvl9pPr marL="3638648" algn="l" defTabSz="9096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CH" smtClean="0"/>
              <a:t>Cliquez et modifiez le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CH" dirty="0" smtClean="0"/>
              <a:t>Cliquez pour modifier les styles du texte du masque</a:t>
            </a:r>
          </a:p>
          <a:p>
            <a:pPr lvl="1" eaLnBrk="1" latinLnBrk="0" hangingPunct="1"/>
            <a:r>
              <a:rPr kumimoji="0" lang="fr-CH" dirty="0" smtClean="0"/>
              <a:t>Deuxième niveau</a:t>
            </a:r>
          </a:p>
          <a:p>
            <a:pPr lvl="2" eaLnBrk="1" latinLnBrk="0" hangingPunct="1"/>
            <a:r>
              <a:rPr kumimoji="0" lang="fr-CH" dirty="0" smtClean="0"/>
              <a:t>Troisième niveau</a:t>
            </a:r>
          </a:p>
          <a:p>
            <a:pPr lvl="3" eaLnBrk="1" latinLnBrk="0" hangingPunct="1"/>
            <a:r>
              <a:rPr kumimoji="0" lang="fr-CH" dirty="0" smtClean="0"/>
              <a:t>Quatrième niveau</a:t>
            </a:r>
          </a:p>
          <a:p>
            <a:pPr lvl="4" eaLnBrk="1" latinLnBrk="0" hangingPunct="1"/>
            <a:r>
              <a:rPr kumimoji="0" lang="fr-CH" dirty="0" smtClean="0"/>
              <a:t>Cinquième niveau</a:t>
            </a:r>
            <a:endParaRPr kumimoji="0" lang="en-US" dirty="0"/>
          </a:p>
        </p:txBody>
      </p:sp>
      <p:sp>
        <p:nvSpPr>
          <p:cNvPr id="6" name="Slide Number Placeholder 5"/>
          <p:cNvSpPr>
            <a:spLocks noGrp="1"/>
          </p:cNvSpPr>
          <p:nvPr>
            <p:ph type="sldNum" sz="quarter" idx="4"/>
          </p:nvPr>
        </p:nvSpPr>
        <p:spPr>
          <a:xfrm>
            <a:off x="8172400" y="6356822"/>
            <a:ext cx="792088" cy="365125"/>
          </a:xfrm>
          <a:prstGeom prst="rect">
            <a:avLst/>
          </a:prstGeom>
        </p:spPr>
        <p:txBody>
          <a:bodyPr/>
          <a:lstStyle>
            <a:lvl1pPr>
              <a:defRPr sz="1400">
                <a:solidFill>
                  <a:schemeClr val="bg1"/>
                </a:solidFill>
              </a:defRPr>
            </a:lvl1pPr>
          </a:lstStyle>
          <a:p>
            <a:pPr defTabSz="914400"/>
            <a:fld id="{6501926D-BD55-4F99-B46D-3C231A52E354}" type="slidenum">
              <a:rPr lang="en-GB" smtClean="0">
                <a:solidFill>
                  <a:srgbClr val="FFFFFF"/>
                </a:solidFill>
                <a:latin typeface="Arial"/>
                <a:ea typeface="ＭＳ Ｐゴシック" pitchFamily="-112" charset="-128"/>
                <a:cs typeface="ＭＳ Ｐゴシック" pitchFamily="-112" charset="-128"/>
              </a:rPr>
              <a:pPr defTabSz="914400"/>
              <a:t>‹#›</a:t>
            </a:fld>
            <a:endParaRPr lang="en-GB" dirty="0">
              <a:solidFill>
                <a:srgbClr val="FFFFFF"/>
              </a:solidFill>
              <a:latin typeface="Arial"/>
              <a:ea typeface="ＭＳ Ｐゴシック" pitchFamily="-112" charset="-128"/>
              <a:cs typeface="ＭＳ Ｐゴシック" pitchFamily="-112" charset="-128"/>
            </a:endParaRPr>
          </a:p>
        </p:txBody>
      </p:sp>
      <p:sp>
        <p:nvSpPr>
          <p:cNvPr id="8" name="Footer Placeholder 4"/>
          <p:cNvSpPr>
            <a:spLocks noGrp="1"/>
          </p:cNvSpPr>
          <p:nvPr>
            <p:ph type="ftr" sz="quarter" idx="3"/>
          </p:nvPr>
        </p:nvSpPr>
        <p:spPr>
          <a:xfrm>
            <a:off x="3995936" y="6338550"/>
            <a:ext cx="3888432" cy="365125"/>
          </a:xfrm>
          <a:prstGeom prst="rect">
            <a:avLst/>
          </a:prstGeom>
        </p:spPr>
        <p:txBody>
          <a:bodyPr/>
          <a:lstStyle>
            <a:lvl1pPr>
              <a:defRPr>
                <a:solidFill>
                  <a:schemeClr val="bg1"/>
                </a:solidFill>
              </a:defRPr>
            </a:lvl1pPr>
          </a:lstStyle>
          <a:p>
            <a:pPr defTabSz="914400"/>
            <a:endParaRPr lang="en-GB" dirty="0">
              <a:solidFill>
                <a:srgbClr val="FFFFFF"/>
              </a:solidFill>
              <a:latin typeface="Arial"/>
              <a:ea typeface="ＭＳ Ｐゴシック" pitchFamily="-112" charset="-128"/>
              <a:cs typeface="ＭＳ Ｐゴシック" pitchFamily="-112" charset="-128"/>
            </a:endParaRPr>
          </a:p>
        </p:txBody>
      </p:sp>
      <p:pic>
        <p:nvPicPr>
          <p:cNvPr id="7" name="Image 4" descr="bande-01.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157663"/>
            <a:ext cx="9144000" cy="707202"/>
          </a:xfrm>
          <a:prstGeom prst="rect">
            <a:avLst/>
          </a:prstGeom>
        </p:spPr>
      </p:pic>
      <p:sp>
        <p:nvSpPr>
          <p:cNvPr id="11" name="TextBox 10"/>
          <p:cNvSpPr txBox="1"/>
          <p:nvPr/>
        </p:nvSpPr>
        <p:spPr>
          <a:xfrm>
            <a:off x="715840" y="6266289"/>
            <a:ext cx="5368328" cy="246221"/>
          </a:xfrm>
          <a:prstGeom prst="rect">
            <a:avLst/>
          </a:prstGeom>
          <a:noFill/>
        </p:spPr>
        <p:txBody>
          <a:bodyPr wrap="square" rtlCol="0">
            <a:spAutoFit/>
          </a:bodyPr>
          <a:lstStyle/>
          <a:p>
            <a:pPr defTabSz="914400"/>
            <a:r>
              <a:rPr lang="en-GB" sz="1000" dirty="0" smtClean="0">
                <a:solidFill>
                  <a:srgbClr val="FFFFFF"/>
                </a:solidFill>
                <a:latin typeface="Arial"/>
                <a:ea typeface="ＭＳ Ｐゴシック" pitchFamily="-112" charset="-128"/>
                <a:cs typeface="ＭＳ Ｐゴシック" pitchFamily="-112" charset="-128"/>
              </a:rPr>
              <a:t>The CERN  LHC Roadmap</a:t>
            </a:r>
          </a:p>
        </p:txBody>
      </p:sp>
    </p:spTree>
    <p:extLst>
      <p:ext uri="{BB962C8B-B14F-4D97-AF65-F5344CB8AC3E}">
        <p14:creationId xmlns:p14="http://schemas.microsoft.com/office/powerpoint/2010/main" val="1051386772"/>
      </p:ext>
    </p:extLst>
  </p:cSld>
  <p:clrMap bg1="lt1" tx1="dk1" bg2="lt2" tx2="dk2" accent1="accent1" accent2="accent2" accent3="accent3" accent4="accent4" accent5="accent5" accent6="accent6" hlink="hlink" folHlink="folHlink"/>
  <p:sldLayoutIdLst>
    <p:sldLayoutId id="2147483702" r:id="rId1"/>
  </p:sldLayoutIdLst>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rtl="0" eaLnBrk="1" latinLnBrk="0" hangingPunct="1">
        <a:spcBef>
          <a:spcPct val="0"/>
        </a:spcBef>
        <a:buNone/>
        <a:defRPr kumimoji="0" sz="3600" kern="1200">
          <a:solidFill>
            <a:schemeClr val="tx1"/>
          </a:solidFill>
          <a:latin typeface="+mj-lt"/>
          <a:ea typeface="+mj-ea"/>
          <a:cs typeface="+mj-cs"/>
        </a:defRPr>
      </a:lvl1pPr>
    </p:titleStyle>
    <p:bodyStyle>
      <a:lvl1pPr marL="493776" indent="-457200" algn="l" rtl="0" eaLnBrk="1" latinLnBrk="0" hangingPunct="1">
        <a:spcBef>
          <a:spcPct val="20000"/>
        </a:spcBef>
        <a:buClr>
          <a:schemeClr val="accent1"/>
        </a:buClr>
        <a:buSzPct val="80000"/>
        <a:buFont typeface="Arial"/>
        <a:buChar char="•"/>
        <a:defRPr kumimoji="0" sz="2400" kern="1200">
          <a:solidFill>
            <a:schemeClr val="tx1"/>
          </a:solidFill>
          <a:latin typeface="+mn-lt"/>
          <a:ea typeface="+mn-ea"/>
          <a:cs typeface="+mn-cs"/>
        </a:defRPr>
      </a:lvl1pPr>
      <a:lvl2pPr marL="905256" indent="-457200" algn="l" rtl="0" eaLnBrk="1" latinLnBrk="0" hangingPunct="1">
        <a:spcBef>
          <a:spcPct val="20000"/>
        </a:spcBef>
        <a:buClr>
          <a:schemeClr val="accent1"/>
        </a:buClr>
        <a:buSzPct val="90000"/>
        <a:buFont typeface="Arial"/>
        <a:buChar char="•"/>
        <a:defRPr kumimoji="0" sz="2000" kern="1200">
          <a:solidFill>
            <a:schemeClr val="tx1"/>
          </a:solidFill>
          <a:latin typeface="+mn-lt"/>
          <a:ea typeface="+mn-ea"/>
          <a:cs typeface="+mn-cs"/>
        </a:defRPr>
      </a:lvl2pPr>
      <a:lvl3pPr marL="1092708" indent="-342900" algn="l" rtl="0" eaLnBrk="1" latinLnBrk="0" hangingPunct="1">
        <a:spcBef>
          <a:spcPct val="20000"/>
        </a:spcBef>
        <a:buClr>
          <a:schemeClr val="accent2"/>
        </a:buClr>
        <a:buSzPct val="85000"/>
        <a:buFont typeface="Arial"/>
        <a:buChar char="•"/>
        <a:defRPr kumimoji="0" sz="1800" kern="1200">
          <a:solidFill>
            <a:schemeClr val="tx1"/>
          </a:solidFill>
          <a:latin typeface="+mn-lt"/>
          <a:ea typeface="+mn-ea"/>
          <a:cs typeface="+mn-cs"/>
        </a:defRPr>
      </a:lvl3pPr>
      <a:lvl4pPr marL="1385316" indent="-342900" algn="l" rtl="0" eaLnBrk="1" latinLnBrk="0" hangingPunct="1">
        <a:spcBef>
          <a:spcPct val="20000"/>
        </a:spcBef>
        <a:buClr>
          <a:schemeClr val="accent3"/>
        </a:buClr>
        <a:buSzPct val="90000"/>
        <a:buFont typeface="Arial"/>
        <a:buChar char="•"/>
        <a:defRPr kumimoji="0" sz="1600" kern="1200">
          <a:solidFill>
            <a:schemeClr val="tx1"/>
          </a:solidFill>
          <a:latin typeface="+mn-lt"/>
          <a:ea typeface="+mn-ea"/>
          <a:cs typeface="+mn-cs"/>
        </a:defRPr>
      </a:lvl4pPr>
      <a:lvl5pPr marL="1650492" indent="-342900" algn="l" rtl="0" eaLnBrk="1" latinLnBrk="0" hangingPunct="1">
        <a:spcBef>
          <a:spcPct val="20000"/>
        </a:spcBef>
        <a:buClr>
          <a:schemeClr val="accent4"/>
        </a:buClr>
        <a:buSzPct val="100000"/>
        <a:buFont typeface="Arial"/>
        <a:buChar char="•"/>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ng"/><Relationship Id="rId3"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1.xml"/><Relationship Id="rId3"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3.png"/><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656481"/>
            <a:ext cx="9144000" cy="2939079"/>
          </a:xfrm>
        </p:spPr>
        <p:txBody>
          <a:bodyPr>
            <a:normAutofit lnSpcReduction="10000"/>
          </a:bodyPr>
          <a:lstStyle/>
          <a:p>
            <a:pPr>
              <a:lnSpc>
                <a:spcPct val="110000"/>
              </a:lnSpc>
            </a:pPr>
            <a:r>
              <a:rPr lang="en-US" sz="4000" dirty="0" smtClean="0"/>
              <a:t>CERN-US Relations</a:t>
            </a:r>
            <a:br>
              <a:rPr lang="en-US" sz="4000" dirty="0" smtClean="0"/>
            </a:br>
            <a:r>
              <a:rPr lang="en-US" sz="4000" dirty="0" smtClean="0"/>
              <a:t>and the LHC Program</a:t>
            </a:r>
          </a:p>
          <a:p>
            <a:pPr>
              <a:lnSpc>
                <a:spcPct val="200000"/>
              </a:lnSpc>
            </a:pPr>
            <a:r>
              <a:rPr lang="en-US" sz="2400" dirty="0" smtClean="0"/>
              <a:t>Rüdiger Voss</a:t>
            </a:r>
          </a:p>
          <a:p>
            <a:pPr>
              <a:lnSpc>
                <a:spcPct val="80000"/>
              </a:lnSpc>
            </a:pPr>
            <a:r>
              <a:rPr lang="en-US" sz="2400" dirty="0" smtClean="0"/>
              <a:t>Head of International Relations, CERN</a:t>
            </a:r>
          </a:p>
          <a:p>
            <a:pPr>
              <a:lnSpc>
                <a:spcPct val="120000"/>
              </a:lnSpc>
            </a:pPr>
            <a:r>
              <a:rPr lang="en-US" sz="2400" dirty="0" smtClean="0"/>
              <a:t>USLU</a:t>
            </a:r>
            <a:r>
              <a:rPr lang="en-US" sz="2400" dirty="0" smtClean="0">
                <a:solidFill>
                  <a:srgbClr val="FF0000"/>
                </a:solidFill>
              </a:rPr>
              <a:t>A</a:t>
            </a:r>
            <a:r>
              <a:rPr lang="en-US" sz="2400" dirty="0" smtClean="0"/>
              <a:t> Annual Meeting, Argonne| November 12-14, 2014</a:t>
            </a:r>
          </a:p>
        </p:txBody>
      </p:sp>
      <p:pic>
        <p:nvPicPr>
          <p:cNvPr id="4" name="Picture 3" descr="350px-CERN_logo.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75644"/>
            <a:ext cx="2135344" cy="2074334"/>
          </a:xfrm>
          <a:prstGeom prst="rect">
            <a:avLst/>
          </a:prstGeom>
        </p:spPr>
      </p:pic>
      <p:pic>
        <p:nvPicPr>
          <p:cNvPr id="5" name="Picture 4" descr="u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0228" y="1275644"/>
            <a:ext cx="3942172" cy="2074334"/>
          </a:xfrm>
          <a:prstGeom prst="rect">
            <a:avLst/>
          </a:prstGeom>
        </p:spPr>
      </p:pic>
    </p:spTree>
    <p:extLst>
      <p:ext uri="{BB962C8B-B14F-4D97-AF65-F5344CB8AC3E}">
        <p14:creationId xmlns:p14="http://schemas.microsoft.com/office/powerpoint/2010/main" val="32773734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60"/>
            <a:ext cx="9144000" cy="5724588"/>
          </a:xfrm>
          <a:prstGeom prst="rect">
            <a:avLst/>
          </a:prstGeom>
        </p:spPr>
        <p:txBody>
          <a:bodyPr wrap="square" lIns="91380" tIns="45692" rIns="91380" bIns="45692">
            <a:spAutoFit/>
          </a:bodyPr>
          <a:lstStyle/>
          <a:p>
            <a:pPr eaLnBrk="1" hangingPunct="1"/>
            <a:endParaRPr lang="en-GB" sz="1800" dirty="0">
              <a:solidFill>
                <a:srgbClr val="0C377B"/>
              </a:solidFill>
              <a:latin typeface="Arial"/>
            </a:endParaRPr>
          </a:p>
          <a:p>
            <a:pPr eaLnBrk="1" hangingPunct="1"/>
            <a:r>
              <a:rPr lang="en-GB" sz="2800" b="1" dirty="0">
                <a:solidFill>
                  <a:srgbClr val="0C377B"/>
                </a:solidFill>
                <a:latin typeface="Arial"/>
              </a:rPr>
              <a:t>European Strategy for Particle Physics </a:t>
            </a:r>
          </a:p>
          <a:p>
            <a:pPr eaLnBrk="1" hangingPunct="1"/>
            <a:endParaRPr lang="en-GB" sz="2000" b="1" dirty="0">
              <a:solidFill>
                <a:srgbClr val="0C377B"/>
              </a:solidFill>
              <a:latin typeface="Arial"/>
            </a:endParaRPr>
          </a:p>
          <a:p>
            <a:pPr eaLnBrk="1" hangingPunct="1"/>
            <a:r>
              <a:rPr lang="en-GB" sz="2000" b="1" dirty="0" smtClean="0">
                <a:solidFill>
                  <a:srgbClr val="0C377B"/>
                </a:solidFill>
                <a:latin typeface="Arial"/>
              </a:rPr>
              <a:t>The intensity frontier</a:t>
            </a:r>
            <a:endParaRPr lang="en-GB" sz="2000" b="1" dirty="0">
              <a:solidFill>
                <a:srgbClr val="0C377B"/>
              </a:solidFill>
              <a:latin typeface="Arial"/>
            </a:endParaRPr>
          </a:p>
          <a:p>
            <a:pPr eaLnBrk="1" hangingPunct="1"/>
            <a:endParaRPr lang="en-GB" sz="2000" dirty="0">
              <a:solidFill>
                <a:srgbClr val="0C377B"/>
              </a:solidFill>
              <a:latin typeface="Arial"/>
            </a:endParaRPr>
          </a:p>
          <a:p>
            <a:pPr eaLnBrk="1" hangingPunct="1"/>
            <a:r>
              <a:rPr lang="en-GB" sz="2000" dirty="0">
                <a:solidFill>
                  <a:srgbClr val="0C377B"/>
                </a:solidFill>
                <a:latin typeface="Arial"/>
              </a:rPr>
              <a:t>After careful analysis of many possible large-scale scientific activities requiring significant resources, sizeable collaborations and sustained commitment, the following four activities have been identified as carrying the highest priority.</a:t>
            </a:r>
          </a:p>
          <a:p>
            <a:pPr eaLnBrk="1" hangingPunct="1"/>
            <a:endParaRPr lang="en-GB" sz="2000" dirty="0">
              <a:solidFill>
                <a:srgbClr val="0C377B"/>
              </a:solidFill>
              <a:latin typeface="Arial"/>
            </a:endParaRPr>
          </a:p>
          <a:p>
            <a:pPr eaLnBrk="1" hangingPunct="1"/>
            <a:endParaRPr lang="en-GB" sz="2000" dirty="0">
              <a:solidFill>
                <a:srgbClr val="0C377B"/>
              </a:solidFill>
              <a:latin typeface="Arial"/>
            </a:endParaRPr>
          </a:p>
          <a:p>
            <a:pPr eaLnBrk="1" hangingPunct="1"/>
            <a:r>
              <a:rPr lang="en-GB" sz="2000" dirty="0">
                <a:solidFill>
                  <a:srgbClr val="0C377B"/>
                </a:solidFill>
                <a:latin typeface="Arial"/>
              </a:rPr>
              <a:t>f) Rapid progress in neutrino oscillation physics, with significant European involvement, has established a strong scientific case for a long-baseline neutrino programme exploring CP violation and the mass hierarchy in the neutrino sector.</a:t>
            </a:r>
          </a:p>
          <a:p>
            <a:pPr eaLnBrk="1" hangingPunct="1"/>
            <a:r>
              <a:rPr lang="en-GB" sz="2000" b="1" i="1" dirty="0">
                <a:solidFill>
                  <a:srgbClr val="C00000"/>
                </a:solidFill>
                <a:latin typeface="Arial"/>
              </a:rPr>
              <a:t>CERN should </a:t>
            </a:r>
            <a:r>
              <a:rPr lang="en-GB" sz="2000" b="1" i="1" u="sng" dirty="0">
                <a:solidFill>
                  <a:srgbClr val="C00000"/>
                </a:solidFill>
                <a:latin typeface="Arial"/>
              </a:rPr>
              <a:t>develop a neutrino programme to pave the way for a substantial European role in future long-baseline experiments</a:t>
            </a:r>
            <a:r>
              <a:rPr lang="en-GB" sz="2000" b="1" i="1" dirty="0">
                <a:solidFill>
                  <a:srgbClr val="C00000"/>
                </a:solidFill>
                <a:latin typeface="Arial"/>
              </a:rPr>
              <a:t>. Europe should explore the possibility of major participation in leading long-baseline neutrino projects in the US and Japan</a:t>
            </a:r>
            <a:r>
              <a:rPr lang="en-GB" sz="2000" b="1" i="1" dirty="0">
                <a:solidFill>
                  <a:srgbClr val="0C377B"/>
                </a:solidFill>
                <a:latin typeface="Arial"/>
              </a:rPr>
              <a:t>.</a:t>
            </a:r>
          </a:p>
        </p:txBody>
      </p:sp>
      <p:sp>
        <p:nvSpPr>
          <p:cNvPr id="3" name="Slide Number Placeholder 2"/>
          <p:cNvSpPr>
            <a:spLocks noGrp="1"/>
          </p:cNvSpPr>
          <p:nvPr>
            <p:ph type="sldNum" sz="quarter" idx="4"/>
          </p:nvPr>
        </p:nvSpPr>
        <p:spPr/>
        <p:txBody>
          <a:bodyPr/>
          <a:lstStyle/>
          <a:p>
            <a:fld id="{17918391-D411-FE40-AAD7-861AE5233E0E}" type="slidenum">
              <a:rPr lang="en-US" smtClean="0">
                <a:solidFill>
                  <a:srgbClr val="0055A0">
                    <a:tint val="75000"/>
                  </a:srgbClr>
                </a:solidFill>
              </a:rPr>
              <a:pPr/>
              <a:t>10</a:t>
            </a:fld>
            <a:endParaRPr lang="en-US" dirty="0">
              <a:solidFill>
                <a:srgbClr val="0055A0">
                  <a:tint val="75000"/>
                </a:srgbClr>
              </a:solidFill>
            </a:endParaRPr>
          </a:p>
        </p:txBody>
      </p:sp>
    </p:spTree>
    <p:extLst>
      <p:ext uri="{BB962C8B-B14F-4D97-AF65-F5344CB8AC3E}">
        <p14:creationId xmlns:p14="http://schemas.microsoft.com/office/powerpoint/2010/main" val="14845630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Neutrino Platform </a:t>
            </a:r>
            <a:endParaRPr lang="en-GB" dirty="0"/>
          </a:p>
        </p:txBody>
      </p:sp>
      <p:sp>
        <p:nvSpPr>
          <p:cNvPr id="3" name="Content Placeholder 2"/>
          <p:cNvSpPr>
            <a:spLocks noGrp="1"/>
          </p:cNvSpPr>
          <p:nvPr>
            <p:ph idx="1"/>
          </p:nvPr>
        </p:nvSpPr>
        <p:spPr/>
        <p:txBody>
          <a:bodyPr>
            <a:normAutofit fontScale="92500" lnSpcReduction="20000"/>
          </a:bodyPr>
          <a:lstStyle/>
          <a:p>
            <a:pPr marL="36576" indent="0">
              <a:buNone/>
            </a:pPr>
            <a:r>
              <a:rPr lang="en-US" sz="2400" dirty="0"/>
              <a:t>Create a platform to pave the way for a European contribution in a neutrino facility in the US or </a:t>
            </a:r>
            <a:r>
              <a:rPr lang="en-US" sz="2400" dirty="0" smtClean="0"/>
              <a:t>Asia</a:t>
            </a:r>
          </a:p>
          <a:p>
            <a:pPr marL="36576" indent="0">
              <a:buNone/>
            </a:pPr>
            <a:endParaRPr lang="en-US" sz="2400" dirty="0"/>
          </a:p>
          <a:p>
            <a:pPr marL="36576" indent="0">
              <a:buNone/>
            </a:pPr>
            <a:r>
              <a:rPr lang="en-US" sz="2400" dirty="0" smtClean="0"/>
              <a:t>Financial scenario with an allocation to allow for </a:t>
            </a:r>
          </a:p>
          <a:p>
            <a:pPr lvl="1"/>
            <a:r>
              <a:rPr lang="en-US" sz="2000" dirty="0" smtClean="0"/>
              <a:t>Extension of the experimental area of the SPS complex (North Area) </a:t>
            </a:r>
            <a:endParaRPr lang="en-GB" sz="2000" dirty="0"/>
          </a:p>
          <a:p>
            <a:pPr lvl="1"/>
            <a:r>
              <a:rPr lang="en-US" sz="2000" dirty="0" smtClean="0"/>
              <a:t>(liquid argon) detector R&amp;D for neutrino experiments</a:t>
            </a:r>
          </a:p>
          <a:p>
            <a:pPr lvl="1"/>
            <a:r>
              <a:rPr lang="en-US" sz="2000" dirty="0" smtClean="0"/>
              <a:t>Preparing detectors at CERN for transport to US</a:t>
            </a:r>
          </a:p>
          <a:p>
            <a:pPr marL="448056" lvl="1" indent="0">
              <a:buNone/>
            </a:pPr>
            <a:endParaRPr lang="en-US" sz="2000" dirty="0"/>
          </a:p>
          <a:p>
            <a:pPr marL="36576" indent="0" algn="just">
              <a:buNone/>
            </a:pPr>
            <a:endParaRPr lang="en-GB" sz="1700" dirty="0">
              <a:solidFill>
                <a:schemeClr val="accent1">
                  <a:lumMod val="25000"/>
                </a:schemeClr>
              </a:solidFill>
            </a:endParaRPr>
          </a:p>
          <a:p>
            <a:pPr marL="36576" indent="0" algn="just">
              <a:buNone/>
            </a:pPr>
            <a:r>
              <a:rPr lang="en-GB" sz="2200" b="1" dirty="0" smtClean="0">
                <a:solidFill>
                  <a:schemeClr val="accent1">
                    <a:lumMod val="25000"/>
                  </a:schemeClr>
                </a:solidFill>
              </a:rPr>
              <a:t>P 5 Recommendation </a:t>
            </a:r>
            <a:r>
              <a:rPr lang="en-GB" sz="2200" b="1" dirty="0">
                <a:solidFill>
                  <a:schemeClr val="accent1">
                    <a:lumMod val="25000"/>
                  </a:schemeClr>
                </a:solidFill>
              </a:rPr>
              <a:t>13: </a:t>
            </a:r>
            <a:r>
              <a:rPr lang="en-GB" sz="2200" dirty="0">
                <a:solidFill>
                  <a:schemeClr val="accent1">
                    <a:lumMod val="25000"/>
                  </a:schemeClr>
                </a:solidFill>
              </a:rPr>
              <a:t>Form a new international </a:t>
            </a:r>
            <a:r>
              <a:rPr lang="en-GB" sz="2200" dirty="0" smtClean="0">
                <a:solidFill>
                  <a:schemeClr val="accent1">
                    <a:lumMod val="25000"/>
                  </a:schemeClr>
                </a:solidFill>
              </a:rPr>
              <a:t>collaboration </a:t>
            </a:r>
            <a:r>
              <a:rPr lang="en-US" sz="2200" dirty="0" smtClean="0">
                <a:solidFill>
                  <a:schemeClr val="accent1">
                    <a:lumMod val="25000"/>
                  </a:schemeClr>
                </a:solidFill>
              </a:rPr>
              <a:t>to </a:t>
            </a:r>
            <a:r>
              <a:rPr lang="en-US" sz="2200" dirty="0">
                <a:solidFill>
                  <a:schemeClr val="accent1">
                    <a:lumMod val="25000"/>
                  </a:schemeClr>
                </a:solidFill>
              </a:rPr>
              <a:t>design and execute a highly capable Long-Baseline </a:t>
            </a:r>
            <a:r>
              <a:rPr lang="en-US" sz="2200" dirty="0" smtClean="0">
                <a:solidFill>
                  <a:schemeClr val="accent1">
                    <a:lumMod val="25000"/>
                  </a:schemeClr>
                </a:solidFill>
              </a:rPr>
              <a:t>Neutrino Facility </a:t>
            </a:r>
            <a:r>
              <a:rPr lang="en-US" sz="2200" dirty="0">
                <a:solidFill>
                  <a:schemeClr val="accent1">
                    <a:lumMod val="25000"/>
                  </a:schemeClr>
                </a:solidFill>
              </a:rPr>
              <a:t>(LBNF) hosted by the U.S. To proceed, a project </a:t>
            </a:r>
            <a:r>
              <a:rPr lang="en-US" sz="2200" dirty="0" smtClean="0">
                <a:solidFill>
                  <a:schemeClr val="accent1">
                    <a:lumMod val="25000"/>
                  </a:schemeClr>
                </a:solidFill>
              </a:rPr>
              <a:t>plan and </a:t>
            </a:r>
            <a:r>
              <a:rPr lang="en-US" sz="2200" dirty="0">
                <a:solidFill>
                  <a:schemeClr val="accent1">
                    <a:lumMod val="25000"/>
                  </a:schemeClr>
                </a:solidFill>
              </a:rPr>
              <a:t>identified resources must exist to meet the </a:t>
            </a:r>
            <a:r>
              <a:rPr lang="en-US" sz="2200" dirty="0" smtClean="0">
                <a:solidFill>
                  <a:schemeClr val="accent1">
                    <a:lumMod val="25000"/>
                  </a:schemeClr>
                </a:solidFill>
              </a:rPr>
              <a:t>minimum requirements </a:t>
            </a:r>
            <a:r>
              <a:rPr lang="en-US" sz="2200" dirty="0">
                <a:solidFill>
                  <a:schemeClr val="accent1">
                    <a:lumMod val="25000"/>
                  </a:schemeClr>
                </a:solidFill>
              </a:rPr>
              <a:t>in the text. </a:t>
            </a:r>
            <a:r>
              <a:rPr lang="en-US" sz="2200" b="1" dirty="0">
                <a:solidFill>
                  <a:srgbClr val="C00000"/>
                </a:solidFill>
              </a:rPr>
              <a:t>LBNF is the highest-priority </a:t>
            </a:r>
            <a:r>
              <a:rPr lang="en-US" sz="2200" b="1" dirty="0" smtClean="0">
                <a:solidFill>
                  <a:srgbClr val="C00000"/>
                </a:solidFill>
              </a:rPr>
              <a:t>large </a:t>
            </a:r>
            <a:r>
              <a:rPr lang="en-GB" sz="2200" b="1" dirty="0" smtClean="0">
                <a:solidFill>
                  <a:srgbClr val="C00000"/>
                </a:solidFill>
              </a:rPr>
              <a:t>project </a:t>
            </a:r>
            <a:r>
              <a:rPr lang="en-GB" sz="2200" b="1" dirty="0">
                <a:solidFill>
                  <a:srgbClr val="C00000"/>
                </a:solidFill>
              </a:rPr>
              <a:t>in its timeframe.</a:t>
            </a:r>
            <a:endParaRPr lang="en-US" sz="2200" b="1" dirty="0" smtClean="0">
              <a:solidFill>
                <a:srgbClr val="C00000"/>
              </a:solidFill>
            </a:endParaRPr>
          </a:p>
          <a:p>
            <a:endParaRPr lang="en-US" sz="2400" dirty="0" smtClean="0"/>
          </a:p>
        </p:txBody>
      </p:sp>
      <p:sp>
        <p:nvSpPr>
          <p:cNvPr id="4" name="Slide Number Placeholder 3"/>
          <p:cNvSpPr>
            <a:spLocks noGrp="1"/>
          </p:cNvSpPr>
          <p:nvPr>
            <p:ph type="sldNum" sz="quarter" idx="4"/>
          </p:nvPr>
        </p:nvSpPr>
        <p:spPr/>
        <p:txBody>
          <a:bodyPr/>
          <a:lstStyle/>
          <a:p>
            <a:fld id="{D7E68DF5-0392-4632-B9C0-78097B73ACCF}" type="slidenum">
              <a:rPr lang="en-GB" smtClean="0">
                <a:solidFill>
                  <a:srgbClr val="0055A0">
                    <a:tint val="75000"/>
                  </a:srgbClr>
                </a:solidFill>
              </a:rPr>
              <a:pPr/>
              <a:t>11</a:t>
            </a:fld>
            <a:endParaRPr lang="en-GB">
              <a:solidFill>
                <a:srgbClr val="0055A0">
                  <a:tint val="75000"/>
                </a:srgbClr>
              </a:solidFill>
            </a:endParaRPr>
          </a:p>
        </p:txBody>
      </p:sp>
    </p:spTree>
    <p:extLst>
      <p:ext uri="{BB962C8B-B14F-4D97-AF65-F5344CB8AC3E}">
        <p14:creationId xmlns:p14="http://schemas.microsoft.com/office/powerpoint/2010/main" val="22698166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GB" dirty="0" smtClean="0">
                <a:solidFill>
                  <a:srgbClr val="0055A0"/>
                </a:solidFill>
                <a:latin typeface="Arial" pitchFamily="34" charset="0"/>
              </a:rPr>
              <a:t>With</a:t>
            </a:r>
          </a:p>
          <a:p>
            <a:pPr lvl="1"/>
            <a:r>
              <a:rPr lang="en-GB" dirty="0" smtClean="0">
                <a:solidFill>
                  <a:srgbClr val="0055A0"/>
                </a:solidFill>
                <a:latin typeface="Arial" pitchFamily="34" charset="0"/>
              </a:rPr>
              <a:t>the </a:t>
            </a:r>
            <a:r>
              <a:rPr lang="en-GB" dirty="0">
                <a:solidFill>
                  <a:srgbClr val="0055A0"/>
                </a:solidFill>
                <a:latin typeface="Arial" pitchFamily="34" charset="0"/>
              </a:rPr>
              <a:t>European </a:t>
            </a:r>
            <a:r>
              <a:rPr lang="en-GB" dirty="0" smtClean="0">
                <a:solidFill>
                  <a:srgbClr val="0055A0"/>
                </a:solidFill>
                <a:latin typeface="Arial" pitchFamily="34" charset="0"/>
              </a:rPr>
              <a:t>Strategy Update, </a:t>
            </a:r>
            <a:r>
              <a:rPr lang="en-GB" dirty="0">
                <a:solidFill>
                  <a:srgbClr val="0055A0"/>
                </a:solidFill>
                <a:latin typeface="Arial" pitchFamily="34" charset="0"/>
              </a:rPr>
              <a:t>approved by </a:t>
            </a:r>
            <a:r>
              <a:rPr lang="en-GB" dirty="0" smtClean="0">
                <a:solidFill>
                  <a:srgbClr val="0055A0"/>
                </a:solidFill>
                <a:latin typeface="Arial" pitchFamily="34" charset="0"/>
              </a:rPr>
              <a:t>the CERN Council </a:t>
            </a:r>
            <a:r>
              <a:rPr lang="en-GB" dirty="0">
                <a:solidFill>
                  <a:srgbClr val="0055A0"/>
                </a:solidFill>
                <a:latin typeface="Arial" pitchFamily="34" charset="0"/>
              </a:rPr>
              <a:t>May </a:t>
            </a:r>
            <a:r>
              <a:rPr lang="en-GB" dirty="0" smtClean="0">
                <a:solidFill>
                  <a:srgbClr val="0055A0"/>
                </a:solidFill>
                <a:latin typeface="Arial" pitchFamily="34" charset="0"/>
              </a:rPr>
              <a:t>in 2013</a:t>
            </a:r>
            <a:r>
              <a:rPr lang="en-GB" dirty="0">
                <a:solidFill>
                  <a:srgbClr val="0055A0"/>
                </a:solidFill>
                <a:latin typeface="Arial" pitchFamily="34" charset="0"/>
              </a:rPr>
              <a:t>,</a:t>
            </a:r>
          </a:p>
          <a:p>
            <a:pPr lvl="1"/>
            <a:r>
              <a:rPr lang="en-GB" dirty="0" smtClean="0">
                <a:solidFill>
                  <a:srgbClr val="0055A0"/>
                </a:solidFill>
                <a:latin typeface="Arial" pitchFamily="34" charset="0"/>
              </a:rPr>
              <a:t>the </a:t>
            </a:r>
            <a:r>
              <a:rPr lang="en-GB" dirty="0">
                <a:solidFill>
                  <a:srgbClr val="0055A0"/>
                </a:solidFill>
                <a:latin typeface="Arial" pitchFamily="34" charset="0"/>
              </a:rPr>
              <a:t>P5 recommendations, approved by HEPAP in the US,</a:t>
            </a:r>
          </a:p>
          <a:p>
            <a:pPr lvl="1"/>
            <a:r>
              <a:rPr lang="en-GB" dirty="0" smtClean="0">
                <a:solidFill>
                  <a:srgbClr val="0055A0"/>
                </a:solidFill>
                <a:latin typeface="Arial" pitchFamily="34" charset="0"/>
              </a:rPr>
              <a:t>the </a:t>
            </a:r>
            <a:r>
              <a:rPr lang="en-GB" dirty="0">
                <a:solidFill>
                  <a:srgbClr val="0055A0"/>
                </a:solidFill>
                <a:latin typeface="Arial" pitchFamily="34" charset="0"/>
              </a:rPr>
              <a:t>Japanese roadmap </a:t>
            </a:r>
          </a:p>
          <a:p>
            <a:r>
              <a:rPr lang="en-GB" dirty="0" smtClean="0">
                <a:solidFill>
                  <a:srgbClr val="0055A0"/>
                </a:solidFill>
                <a:latin typeface="Arial" pitchFamily="34" charset="0"/>
              </a:rPr>
              <a:t>we </a:t>
            </a:r>
            <a:r>
              <a:rPr lang="en-GB" dirty="0">
                <a:solidFill>
                  <a:srgbClr val="0055A0"/>
                </a:solidFill>
                <a:latin typeface="Arial" pitchFamily="34" charset="0"/>
              </a:rPr>
              <a:t>have </a:t>
            </a:r>
            <a:r>
              <a:rPr lang="en-GB" dirty="0" smtClean="0">
                <a:solidFill>
                  <a:srgbClr val="0055A0"/>
                </a:solidFill>
                <a:latin typeface="Arial" pitchFamily="34" charset="0"/>
              </a:rPr>
              <a:t>developed for </a:t>
            </a:r>
            <a:r>
              <a:rPr lang="en-GB" dirty="0">
                <a:solidFill>
                  <a:srgbClr val="0055A0"/>
                </a:solidFill>
                <a:latin typeface="Arial" pitchFamily="34" charset="0"/>
              </a:rPr>
              <a:t>the first </a:t>
            </a:r>
            <a:r>
              <a:rPr lang="en-GB" dirty="0" smtClean="0">
                <a:solidFill>
                  <a:srgbClr val="0055A0"/>
                </a:solidFill>
                <a:latin typeface="Arial" pitchFamily="34" charset="0"/>
              </a:rPr>
              <a:t>time </a:t>
            </a:r>
            <a:r>
              <a:rPr lang="en-GB" dirty="0">
                <a:solidFill>
                  <a:srgbClr val="0055A0"/>
                </a:solidFill>
                <a:latin typeface="Arial" pitchFamily="34" charset="0"/>
              </a:rPr>
              <a:t>a </a:t>
            </a:r>
            <a:r>
              <a:rPr lang="en-GB" dirty="0" smtClean="0">
                <a:solidFill>
                  <a:srgbClr val="0055A0"/>
                </a:solidFill>
                <a:latin typeface="Arial" pitchFamily="34" charset="0"/>
              </a:rPr>
              <a:t>cross-region vision </a:t>
            </a:r>
            <a:r>
              <a:rPr lang="en-GB" dirty="0">
                <a:solidFill>
                  <a:srgbClr val="0055A0"/>
                </a:solidFill>
                <a:latin typeface="Arial" pitchFamily="34" charset="0"/>
              </a:rPr>
              <a:t>for our </a:t>
            </a:r>
            <a:r>
              <a:rPr lang="en-GB" dirty="0" smtClean="0">
                <a:solidFill>
                  <a:srgbClr val="0055A0"/>
                </a:solidFill>
                <a:latin typeface="Arial" pitchFamily="34" charset="0"/>
              </a:rPr>
              <a:t>field</a:t>
            </a:r>
          </a:p>
          <a:p>
            <a:r>
              <a:rPr lang="en-GB" dirty="0" smtClean="0">
                <a:solidFill>
                  <a:srgbClr val="0055A0"/>
                </a:solidFill>
                <a:latin typeface="Arial" pitchFamily="34" charset="0"/>
              </a:rPr>
              <a:t>CERN and US will play a major role in this global endeavour</a:t>
            </a:r>
          </a:p>
          <a:p>
            <a:endParaRPr lang="en-GB" dirty="0">
              <a:solidFill>
                <a:srgbClr val="0055A0"/>
              </a:solidFill>
              <a:latin typeface="Arial" pitchFamily="34" charset="0"/>
            </a:endParaRPr>
          </a:p>
          <a:p>
            <a:endParaRPr lang="en-GB" dirty="0">
              <a:solidFill>
                <a:srgbClr val="0055A0"/>
              </a:solidFill>
              <a:latin typeface="Arial" pitchFamily="34" charset="0"/>
            </a:endParaRPr>
          </a:p>
        </p:txBody>
      </p:sp>
      <p:sp>
        <p:nvSpPr>
          <p:cNvPr id="4" name="Slide Number Placeholder 3"/>
          <p:cNvSpPr>
            <a:spLocks noGrp="1"/>
          </p:cNvSpPr>
          <p:nvPr>
            <p:ph type="sldNum" sz="quarter" idx="12"/>
          </p:nvPr>
        </p:nvSpPr>
        <p:spPr/>
        <p:txBody>
          <a:bodyPr/>
          <a:lstStyle/>
          <a:p>
            <a:fld id="{1A47E6AC-FDE1-7247-B948-118CD67EE316}" type="slidenum">
              <a:rPr lang="en-US" smtClean="0"/>
              <a:t>12</a:t>
            </a:fld>
            <a:endParaRPr lang="en-US"/>
          </a:p>
        </p:txBody>
      </p:sp>
    </p:spTree>
    <p:extLst>
      <p:ext uri="{BB962C8B-B14F-4D97-AF65-F5344CB8AC3E}">
        <p14:creationId xmlns:p14="http://schemas.microsoft.com/office/powerpoint/2010/main" val="406632246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near future: LHC upgrades</a:t>
            </a:r>
            <a:endParaRPr lang="en-US" dirty="0"/>
          </a:p>
        </p:txBody>
      </p:sp>
      <p:sp>
        <p:nvSpPr>
          <p:cNvPr id="3" name="Content Placeholder 2"/>
          <p:cNvSpPr>
            <a:spLocks noGrp="1"/>
          </p:cNvSpPr>
          <p:nvPr>
            <p:ph idx="1"/>
          </p:nvPr>
        </p:nvSpPr>
        <p:spPr/>
        <p:txBody>
          <a:bodyPr>
            <a:normAutofit/>
          </a:bodyPr>
          <a:lstStyle/>
          <a:p>
            <a:r>
              <a:rPr lang="en-US" dirty="0" smtClean="0"/>
              <a:t>HL-LHC now formal part of European </a:t>
            </a:r>
            <a:r>
              <a:rPr lang="en-US" dirty="0"/>
              <a:t>S</a:t>
            </a:r>
            <a:r>
              <a:rPr lang="en-US" dirty="0" smtClean="0"/>
              <a:t>trategy and approved MTP 2014-2018</a:t>
            </a:r>
          </a:p>
          <a:p>
            <a:r>
              <a:rPr lang="en-US" dirty="0" smtClean="0"/>
              <a:t>Significant US contributions to accelerator upgrades, presently at R&amp;D stage:</a:t>
            </a:r>
          </a:p>
          <a:p>
            <a:pPr lvl="1"/>
            <a:r>
              <a:rPr lang="en-US" dirty="0" smtClean="0"/>
              <a:t>USLARP (BNL, </a:t>
            </a:r>
            <a:r>
              <a:rPr lang="en-US" dirty="0" err="1" smtClean="0"/>
              <a:t>Fermilab</a:t>
            </a:r>
            <a:r>
              <a:rPr lang="en-US" dirty="0" smtClean="0"/>
              <a:t>, LBNL, SLAC): post-</a:t>
            </a:r>
            <a:r>
              <a:rPr lang="en-US" dirty="0" err="1" smtClean="0"/>
              <a:t>NbTi</a:t>
            </a:r>
            <a:r>
              <a:rPr lang="en-US" dirty="0" smtClean="0"/>
              <a:t> technologies, accelerator physics and commissioning</a:t>
            </a:r>
          </a:p>
          <a:p>
            <a:pPr lvl="1"/>
            <a:r>
              <a:rPr lang="en-US" dirty="0" smtClean="0"/>
              <a:t>Participation in FP7 </a:t>
            </a:r>
            <a:r>
              <a:rPr lang="en-US" dirty="0" err="1" smtClean="0"/>
              <a:t>EuCARD</a:t>
            </a:r>
            <a:r>
              <a:rPr lang="en-US" dirty="0" smtClean="0"/>
              <a:t> high luminosity project</a:t>
            </a:r>
          </a:p>
          <a:p>
            <a:r>
              <a:rPr lang="en-US" dirty="0" smtClean="0"/>
              <a:t>CERN welcomes</a:t>
            </a:r>
            <a:r>
              <a:rPr lang="en-US" dirty="0"/>
              <a:t> </a:t>
            </a:r>
            <a:r>
              <a:rPr lang="en-US" dirty="0" smtClean="0"/>
              <a:t>a participation in detector and Grid computing upgrades commensurate with the size of the US community</a:t>
            </a:r>
          </a:p>
        </p:txBody>
      </p:sp>
      <p:sp>
        <p:nvSpPr>
          <p:cNvPr id="4" name="Slide Number Placeholder 3"/>
          <p:cNvSpPr>
            <a:spLocks noGrp="1"/>
          </p:cNvSpPr>
          <p:nvPr>
            <p:ph type="sldNum" sz="quarter" idx="12"/>
          </p:nvPr>
        </p:nvSpPr>
        <p:spPr/>
        <p:txBody>
          <a:bodyPr/>
          <a:lstStyle/>
          <a:p>
            <a:fld id="{1A47E6AC-FDE1-7247-B948-118CD67EE316}" type="slidenum">
              <a:rPr lang="en-US" smtClean="0"/>
              <a:t>13</a:t>
            </a:fld>
            <a:endParaRPr lang="en-US"/>
          </a:p>
        </p:txBody>
      </p:sp>
    </p:spTree>
    <p:extLst>
      <p:ext uri="{BB962C8B-B14F-4D97-AF65-F5344CB8AC3E}">
        <p14:creationId xmlns:p14="http://schemas.microsoft.com/office/powerpoint/2010/main" val="4218829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formal framework</a:t>
            </a:r>
            <a:endParaRPr lang="en-US" dirty="0"/>
          </a:p>
        </p:txBody>
      </p:sp>
      <p:sp>
        <p:nvSpPr>
          <p:cNvPr id="3" name="Content Placeholder 2"/>
          <p:cNvSpPr>
            <a:spLocks noGrp="1"/>
          </p:cNvSpPr>
          <p:nvPr>
            <p:ph idx="1"/>
          </p:nvPr>
        </p:nvSpPr>
        <p:spPr>
          <a:xfrm>
            <a:off x="225777" y="1144862"/>
            <a:ext cx="8683037" cy="5419973"/>
          </a:xfrm>
        </p:spPr>
        <p:txBody>
          <a:bodyPr>
            <a:normAutofit/>
          </a:bodyPr>
          <a:lstStyle/>
          <a:p>
            <a:r>
              <a:rPr lang="en-US" dirty="0" smtClean="0"/>
              <a:t>US have Observer status at CERN</a:t>
            </a:r>
          </a:p>
          <a:p>
            <a:pPr lvl="1"/>
            <a:r>
              <a:rPr lang="en-US" dirty="0" smtClean="0"/>
              <a:t>Granted in recognition of significant in-kind contributions to LHC</a:t>
            </a:r>
          </a:p>
          <a:p>
            <a:pPr lvl="1"/>
            <a:r>
              <a:rPr lang="en-US" i="1" dirty="0" smtClean="0"/>
              <a:t>Status quo </a:t>
            </a:r>
            <a:r>
              <a:rPr lang="en-US" dirty="0" smtClean="0"/>
              <a:t>– to be phased out under new membership policy</a:t>
            </a:r>
          </a:p>
          <a:p>
            <a:r>
              <a:rPr lang="en-US" dirty="0" smtClean="0"/>
              <a:t>CERN-DOE-NSF Co-operation agreement on LHC activities (ICA-US-0058)</a:t>
            </a:r>
          </a:p>
          <a:p>
            <a:pPr lvl="1"/>
            <a:r>
              <a:rPr lang="en-US" dirty="0" smtClean="0"/>
              <a:t>Signed December 8, 1997 for 20 years duration</a:t>
            </a:r>
          </a:p>
          <a:p>
            <a:pPr lvl="1"/>
            <a:r>
              <a:rPr lang="en-US" dirty="0" smtClean="0"/>
              <a:t>Protocol on accelerator co-operation (expired) and on co-operation on ATLAS and CMS detectors (P026/LHC, concluded December 19, 1997 for 20 y)</a:t>
            </a:r>
          </a:p>
        </p:txBody>
      </p:sp>
      <p:sp>
        <p:nvSpPr>
          <p:cNvPr id="4" name="Slide Number Placeholder 3"/>
          <p:cNvSpPr>
            <a:spLocks noGrp="1"/>
          </p:cNvSpPr>
          <p:nvPr>
            <p:ph type="sldNum" sz="quarter" idx="12"/>
          </p:nvPr>
        </p:nvSpPr>
        <p:spPr/>
        <p:txBody>
          <a:bodyPr/>
          <a:lstStyle/>
          <a:p>
            <a:fld id="{1A47E6AC-FDE1-7247-B948-118CD67EE316}" type="slidenum">
              <a:rPr lang="en-US" smtClean="0"/>
              <a:t>14</a:t>
            </a:fld>
            <a:endParaRPr lang="en-US"/>
          </a:p>
        </p:txBody>
      </p:sp>
    </p:spTree>
    <p:extLst>
      <p:ext uri="{BB962C8B-B14F-4D97-AF65-F5344CB8AC3E}">
        <p14:creationId xmlns:p14="http://schemas.microsoft.com/office/powerpoint/2010/main" val="29989877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Accelerator Protocol II</a:t>
            </a:r>
            <a:endParaRPr lang="en-US" dirty="0"/>
          </a:p>
        </p:txBody>
      </p:sp>
      <p:sp>
        <p:nvSpPr>
          <p:cNvPr id="3" name="Content Placeholder 2"/>
          <p:cNvSpPr>
            <a:spLocks noGrp="1"/>
          </p:cNvSpPr>
          <p:nvPr>
            <p:ph idx="1"/>
          </p:nvPr>
        </p:nvSpPr>
        <p:spPr/>
        <p:txBody>
          <a:bodyPr>
            <a:normAutofit/>
          </a:bodyPr>
          <a:lstStyle/>
          <a:p>
            <a:r>
              <a:rPr lang="en-US" dirty="0" smtClean="0"/>
              <a:t>‘Stop-gap’ protocol to present ICA for continued collaboration on LHC accelerator science, including injector complex</a:t>
            </a:r>
          </a:p>
          <a:p>
            <a:pPr lvl="1"/>
            <a:r>
              <a:rPr lang="en-US" dirty="0" smtClean="0"/>
              <a:t>In particular, formal framework for CERN-USLARP collaboration</a:t>
            </a:r>
          </a:p>
          <a:p>
            <a:r>
              <a:rPr lang="en-US" dirty="0" smtClean="0"/>
              <a:t>Signed by CERN and DOE in July 2014</a:t>
            </a:r>
          </a:p>
          <a:p>
            <a:r>
              <a:rPr lang="en-US" dirty="0" smtClean="0"/>
              <a:t>Paves the way for Accelerator Protocol III</a:t>
            </a:r>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15</a:t>
            </a:fld>
            <a:endParaRPr lang="en-US"/>
          </a:p>
        </p:txBody>
      </p:sp>
    </p:spTree>
    <p:extLst>
      <p:ext uri="{BB962C8B-B14F-4D97-AF65-F5344CB8AC3E}">
        <p14:creationId xmlns:p14="http://schemas.microsoft.com/office/powerpoint/2010/main" val="15849535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CERN-US Co-operation Agreement</a:t>
            </a:r>
            <a:endParaRPr lang="en-US" dirty="0"/>
          </a:p>
        </p:txBody>
      </p:sp>
      <p:sp>
        <p:nvSpPr>
          <p:cNvPr id="3" name="Content Placeholder 2"/>
          <p:cNvSpPr>
            <a:spLocks noGrp="1"/>
          </p:cNvSpPr>
          <p:nvPr>
            <p:ph idx="1"/>
          </p:nvPr>
        </p:nvSpPr>
        <p:spPr/>
        <p:txBody>
          <a:bodyPr>
            <a:normAutofit/>
          </a:bodyPr>
          <a:lstStyle/>
          <a:p>
            <a:r>
              <a:rPr lang="en-US" dirty="0" smtClean="0"/>
              <a:t>CERN, DOE and NSF agreed to work on a new Co-operation Agreement, to replace present ICA expiring in 2017</a:t>
            </a:r>
          </a:p>
          <a:p>
            <a:r>
              <a:rPr lang="en-US" dirty="0" smtClean="0"/>
              <a:t>All parties agree on principle of an open-ended “umbrella” agreement</a:t>
            </a:r>
          </a:p>
          <a:p>
            <a:r>
              <a:rPr lang="en-US" dirty="0" smtClean="0"/>
              <a:t>Intense work in 2014, language nearly agreed upon</a:t>
            </a:r>
          </a:p>
          <a:p>
            <a:pPr lvl="1"/>
            <a:r>
              <a:rPr lang="en-US" dirty="0" smtClean="0"/>
              <a:t>Sign early 2015?</a:t>
            </a:r>
          </a:p>
          <a:p>
            <a:r>
              <a:rPr lang="en-US" dirty="0" smtClean="0"/>
              <a:t>“Old” (1997) will continue in parallel until 2017</a:t>
            </a:r>
            <a:endParaRPr lang="en-US" dirty="0"/>
          </a:p>
          <a:p>
            <a:pPr lvl="1"/>
            <a:r>
              <a:rPr lang="en-US" dirty="0" smtClean="0"/>
              <a:t>Required to maintain present Experiment Protocol</a:t>
            </a:r>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16</a:t>
            </a:fld>
            <a:endParaRPr lang="en-US"/>
          </a:p>
        </p:txBody>
      </p:sp>
    </p:spTree>
    <p:extLst>
      <p:ext uri="{BB962C8B-B14F-4D97-AF65-F5344CB8AC3E}">
        <p14:creationId xmlns:p14="http://schemas.microsoft.com/office/powerpoint/2010/main" val="151564023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CERN-US Co-operation Agreement</a:t>
            </a:r>
            <a:endParaRPr lang="en-US" dirty="0"/>
          </a:p>
        </p:txBody>
      </p:sp>
      <p:sp>
        <p:nvSpPr>
          <p:cNvPr id="3" name="Content Placeholder 2"/>
          <p:cNvSpPr>
            <a:spLocks noGrp="1"/>
          </p:cNvSpPr>
          <p:nvPr>
            <p:ph idx="1"/>
          </p:nvPr>
        </p:nvSpPr>
        <p:spPr/>
        <p:txBody>
          <a:bodyPr>
            <a:normAutofit/>
          </a:bodyPr>
          <a:lstStyle/>
          <a:p>
            <a:r>
              <a:rPr lang="en-US" dirty="0"/>
              <a:t>Under </a:t>
            </a:r>
            <a:r>
              <a:rPr lang="en-US" dirty="0" smtClean="0"/>
              <a:t>the umbrella, collaborative </a:t>
            </a:r>
            <a:r>
              <a:rPr lang="en-US" dirty="0"/>
              <a:t>projects </a:t>
            </a:r>
            <a:r>
              <a:rPr lang="en-US" dirty="0" smtClean="0"/>
              <a:t>and actions are </a:t>
            </a:r>
            <a:r>
              <a:rPr lang="en-US" dirty="0"/>
              <a:t>implemented through Protocols </a:t>
            </a:r>
          </a:p>
          <a:p>
            <a:pPr lvl="1"/>
            <a:r>
              <a:rPr lang="en-US" dirty="0"/>
              <a:t>Enhanced flexibility</a:t>
            </a:r>
          </a:p>
          <a:p>
            <a:pPr lvl="1"/>
            <a:r>
              <a:rPr lang="en-US" dirty="0"/>
              <a:t>Focus on scientific and technical </a:t>
            </a:r>
            <a:r>
              <a:rPr lang="en-US" dirty="0" smtClean="0"/>
              <a:t>aspects</a:t>
            </a:r>
          </a:p>
          <a:p>
            <a:r>
              <a:rPr lang="en-US" dirty="0" smtClean="0"/>
              <a:t>Planned:</a:t>
            </a:r>
          </a:p>
          <a:p>
            <a:pPr lvl="1"/>
            <a:r>
              <a:rPr lang="en-US" dirty="0" smtClean="0"/>
              <a:t>Accelerator Protocol III on US in-kind contributions to HL-LHC</a:t>
            </a:r>
          </a:p>
          <a:p>
            <a:pPr lvl="1"/>
            <a:r>
              <a:rPr lang="en-US" dirty="0" smtClean="0"/>
              <a:t>Neutrino Protocol: European gateway into LBNF</a:t>
            </a:r>
          </a:p>
          <a:p>
            <a:pPr lvl="1"/>
            <a:r>
              <a:rPr lang="en-US" dirty="0" smtClean="0"/>
              <a:t>Experiments Protocol II (from end-2017)</a:t>
            </a:r>
          </a:p>
          <a:p>
            <a:endParaRPr lang="en-US" dirty="0"/>
          </a:p>
          <a:p>
            <a:endParaRPr lang="en-US" dirty="0"/>
          </a:p>
        </p:txBody>
      </p:sp>
      <p:sp>
        <p:nvSpPr>
          <p:cNvPr id="4" name="Slide Number Placeholder 3"/>
          <p:cNvSpPr>
            <a:spLocks noGrp="1"/>
          </p:cNvSpPr>
          <p:nvPr>
            <p:ph type="sldNum" sz="quarter" idx="12"/>
          </p:nvPr>
        </p:nvSpPr>
        <p:spPr/>
        <p:txBody>
          <a:bodyPr/>
          <a:lstStyle/>
          <a:p>
            <a:fld id="{1A47E6AC-FDE1-7247-B948-118CD67EE316}" type="slidenum">
              <a:rPr lang="en-US" smtClean="0"/>
              <a:t>17</a:t>
            </a:fld>
            <a:endParaRPr lang="en-US"/>
          </a:p>
        </p:txBody>
      </p:sp>
    </p:spTree>
    <p:extLst>
      <p:ext uri="{BB962C8B-B14F-4D97-AF65-F5344CB8AC3E}">
        <p14:creationId xmlns:p14="http://schemas.microsoft.com/office/powerpoint/2010/main" val="34575012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29" y="171157"/>
            <a:ext cx="6912856" cy="661703"/>
          </a:xfrm>
        </p:spPr>
        <p:txBody>
          <a:bodyPr>
            <a:normAutofit fontScale="90000"/>
          </a:bodyPr>
          <a:lstStyle/>
          <a:p>
            <a:r>
              <a:rPr lang="en-US" dirty="0" smtClean="0"/>
              <a:t>The US, an Associate Member of CERN?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Beyond new ICA, Associate </a:t>
            </a:r>
            <a:r>
              <a:rPr lang="en-US" dirty="0" smtClean="0"/>
              <a:t>Membership of the US </a:t>
            </a:r>
            <a:r>
              <a:rPr lang="en-US" dirty="0" smtClean="0"/>
              <a:t>remains a </a:t>
            </a:r>
            <a:r>
              <a:rPr lang="en-US" dirty="0" smtClean="0"/>
              <a:t>strategic objective of CERN Council &amp; Management</a:t>
            </a:r>
          </a:p>
          <a:p>
            <a:r>
              <a:rPr lang="en-US" dirty="0" smtClean="0"/>
              <a:t>Seeking opportunities for high-level discussions</a:t>
            </a:r>
          </a:p>
          <a:p>
            <a:pPr lvl="1"/>
            <a:r>
              <a:rPr lang="en-US" dirty="0" smtClean="0"/>
              <a:t>Invited </a:t>
            </a:r>
            <a:r>
              <a:rPr lang="en-US" dirty="0" smtClean="0"/>
              <a:t>Secretary </a:t>
            </a:r>
            <a:r>
              <a:rPr lang="en-US" dirty="0" smtClean="0"/>
              <a:t>of Energy to CERN</a:t>
            </a:r>
          </a:p>
          <a:p>
            <a:pPr lvl="1"/>
            <a:r>
              <a:rPr lang="en-US" dirty="0" smtClean="0"/>
              <a:t>Still w</a:t>
            </a:r>
            <a:r>
              <a:rPr lang="en-US" dirty="0" smtClean="0"/>
              <a:t>aiting </a:t>
            </a:r>
            <a:r>
              <a:rPr lang="en-US" dirty="0" smtClean="0"/>
              <a:t>for new Director of DOE Office of Science to be </a:t>
            </a:r>
            <a:r>
              <a:rPr lang="en-US" dirty="0" smtClean="0"/>
              <a:t>confirmed…</a:t>
            </a:r>
            <a:endParaRPr lang="en-US" dirty="0" smtClean="0"/>
          </a:p>
          <a:p>
            <a:r>
              <a:rPr lang="en-US" dirty="0"/>
              <a:t>S</a:t>
            </a:r>
            <a:r>
              <a:rPr lang="en-US" dirty="0" smtClean="0"/>
              <a:t>upport from the community will be essential</a:t>
            </a:r>
          </a:p>
          <a:p>
            <a:pPr lvl="1"/>
            <a:r>
              <a:rPr lang="en-US" dirty="0" smtClean="0"/>
              <a:t>See opinion </a:t>
            </a:r>
            <a:r>
              <a:rPr lang="en-US" dirty="0" smtClean="0"/>
              <a:t>articles in “Physics Today” by Burton Richter and Chris </a:t>
            </a:r>
            <a:r>
              <a:rPr lang="en-US" dirty="0" err="1" smtClean="0"/>
              <a:t>Quigg</a:t>
            </a:r>
            <a:endParaRPr lang="en-US" dirty="0"/>
          </a:p>
          <a:p>
            <a:pPr lvl="1"/>
            <a:r>
              <a:rPr lang="en-US" dirty="0" smtClean="0"/>
              <a:t>We sense that the idea is gaining widespread support in the US community</a:t>
            </a:r>
          </a:p>
          <a:p>
            <a:pPr lvl="1"/>
            <a:endParaRPr lang="en-US" dirty="0" smtClean="0"/>
          </a:p>
        </p:txBody>
      </p:sp>
      <p:sp>
        <p:nvSpPr>
          <p:cNvPr id="4" name="Slide Number Placeholder 3"/>
          <p:cNvSpPr>
            <a:spLocks noGrp="1"/>
          </p:cNvSpPr>
          <p:nvPr>
            <p:ph type="sldNum" sz="quarter" idx="12"/>
          </p:nvPr>
        </p:nvSpPr>
        <p:spPr/>
        <p:txBody>
          <a:bodyPr/>
          <a:lstStyle/>
          <a:p>
            <a:fld id="{1A47E6AC-FDE1-7247-B948-118CD67EE316}" type="slidenum">
              <a:rPr lang="en-US" smtClean="0"/>
              <a:t>18</a:t>
            </a:fld>
            <a:endParaRPr lang="en-US"/>
          </a:p>
        </p:txBody>
      </p:sp>
    </p:spTree>
    <p:extLst>
      <p:ext uri="{BB962C8B-B14F-4D97-AF65-F5344CB8AC3E}">
        <p14:creationId xmlns:p14="http://schemas.microsoft.com/office/powerpoint/2010/main" val="380183818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5777" y="1144863"/>
            <a:ext cx="8683037" cy="5338716"/>
          </a:xfrm>
        </p:spPr>
        <p:txBody>
          <a:bodyPr>
            <a:normAutofit/>
          </a:bodyPr>
          <a:lstStyle/>
          <a:p>
            <a:r>
              <a:rPr lang="en-US" dirty="0" smtClean="0"/>
              <a:t>The US-CERN partnership in building and operating the LHC has become a solid backbone of a successful scientific and technological collaboration of unprecedented, global dimension</a:t>
            </a:r>
          </a:p>
          <a:p>
            <a:pPr lvl="1"/>
            <a:r>
              <a:rPr lang="en-US" dirty="0" smtClean="0"/>
              <a:t>Now underpinned by coherent cross-continent roadmaps</a:t>
            </a:r>
          </a:p>
          <a:p>
            <a:r>
              <a:rPr lang="en-US" dirty="0" smtClean="0"/>
              <a:t>CERN wants this partnership to continue and to expand, while strengthening at the same time the institutional links with the US</a:t>
            </a:r>
          </a:p>
        </p:txBody>
      </p:sp>
      <p:sp>
        <p:nvSpPr>
          <p:cNvPr id="4" name="Slide Number Placeholder 3"/>
          <p:cNvSpPr>
            <a:spLocks noGrp="1"/>
          </p:cNvSpPr>
          <p:nvPr>
            <p:ph type="sldNum" sz="quarter" idx="12"/>
          </p:nvPr>
        </p:nvSpPr>
        <p:spPr/>
        <p:txBody>
          <a:bodyPr/>
          <a:lstStyle/>
          <a:p>
            <a:fld id="{1A47E6AC-FDE1-7247-B948-118CD67EE316}" type="slidenum">
              <a:rPr lang="en-US" smtClean="0"/>
              <a:t>19</a:t>
            </a:fld>
            <a:endParaRPr lang="en-US"/>
          </a:p>
        </p:txBody>
      </p:sp>
    </p:spTree>
    <p:extLst>
      <p:ext uri="{BB962C8B-B14F-4D97-AF65-F5344CB8AC3E}">
        <p14:creationId xmlns:p14="http://schemas.microsoft.com/office/powerpoint/2010/main" val="278835759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From the P5 report	</a:t>
            </a:r>
            <a:endParaRPr lang="en-GB" dirty="0"/>
          </a:p>
        </p:txBody>
      </p:sp>
      <p:sp>
        <p:nvSpPr>
          <p:cNvPr id="3" name="Slide Number Placeholder 2"/>
          <p:cNvSpPr>
            <a:spLocks noGrp="1"/>
          </p:cNvSpPr>
          <p:nvPr>
            <p:ph type="sldNum" sz="quarter" idx="4"/>
          </p:nvPr>
        </p:nvSpPr>
        <p:spPr/>
        <p:txBody>
          <a:bodyPr/>
          <a:lstStyle/>
          <a:p>
            <a:fld id="{D7E68DF5-0392-4632-B9C0-78097B73ACCF}" type="slidenum">
              <a:rPr lang="en-GB" smtClean="0">
                <a:solidFill>
                  <a:srgbClr val="0055A0">
                    <a:tint val="75000"/>
                  </a:srgbClr>
                </a:solidFill>
              </a:rPr>
              <a:pPr/>
              <a:t>2</a:t>
            </a:fld>
            <a:endParaRPr lang="en-GB">
              <a:solidFill>
                <a:srgbClr val="0055A0">
                  <a:tint val="75000"/>
                </a:srgbClr>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588224" y="219372"/>
            <a:ext cx="1300743" cy="1698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411760" y="1628800"/>
            <a:ext cx="3150096" cy="4401205"/>
          </a:xfrm>
          <a:prstGeom prst="rect">
            <a:avLst/>
          </a:prstGeom>
        </p:spPr>
        <p:txBody>
          <a:bodyPr wrap="square">
            <a:spAutoFit/>
          </a:bodyPr>
          <a:lstStyle/>
          <a:p>
            <a:pPr defTabSz="914400"/>
            <a:r>
              <a:rPr lang="en-US" sz="2000" b="1" dirty="0">
                <a:solidFill>
                  <a:srgbClr val="DDDDDD">
                    <a:lumMod val="25000"/>
                  </a:srgbClr>
                </a:solidFill>
                <a:latin typeface="Arial"/>
                <a:ea typeface="ＭＳ Ｐゴシック" pitchFamily="-112" charset="-128"/>
                <a:cs typeface="ＭＳ Ｐゴシック" pitchFamily="-112" charset="-128"/>
              </a:rPr>
              <a:t>Recommendation 10: </a:t>
            </a:r>
            <a:r>
              <a:rPr lang="en-US" sz="2000" dirty="0">
                <a:solidFill>
                  <a:srgbClr val="DDDDDD">
                    <a:lumMod val="25000"/>
                  </a:srgbClr>
                </a:solidFill>
                <a:latin typeface="Arial"/>
                <a:ea typeface="ＭＳ Ｐゴシック" pitchFamily="-112" charset="-128"/>
                <a:cs typeface="ＭＳ Ｐゴシック" pitchFamily="-112" charset="-128"/>
              </a:rPr>
              <a:t>Complete the LHC phase-1 upgrades and</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continue the strong collaboration in the LHC with the phase-2</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(HL-LHC) upgrades of the accelerator and both general-purpose</a:t>
            </a:r>
          </a:p>
          <a:p>
            <a:pPr defTabSz="914400"/>
            <a:r>
              <a:rPr lang="en-US" sz="2000" dirty="0">
                <a:solidFill>
                  <a:srgbClr val="DDDDDD">
                    <a:lumMod val="25000"/>
                  </a:srgbClr>
                </a:solidFill>
                <a:latin typeface="Arial"/>
                <a:ea typeface="ＭＳ Ｐゴシック" pitchFamily="-112" charset="-128"/>
                <a:cs typeface="ＭＳ Ｐゴシック" pitchFamily="-112" charset="-128"/>
              </a:rPr>
              <a:t>experiments (ATLAS and CMS). </a:t>
            </a:r>
            <a:r>
              <a:rPr lang="en-US" sz="2000" b="1" dirty="0">
                <a:solidFill>
                  <a:srgbClr val="C00000"/>
                </a:solidFill>
                <a:latin typeface="Arial"/>
                <a:ea typeface="ＭＳ Ｐゴシック" pitchFamily="-112" charset="-128"/>
                <a:cs typeface="ＭＳ Ｐゴシック" pitchFamily="-112" charset="-128"/>
              </a:rPr>
              <a:t>The LHC upgrades constitute</a:t>
            </a:r>
          </a:p>
          <a:p>
            <a:pPr defTabSz="914400"/>
            <a:r>
              <a:rPr lang="en-US" sz="2000" b="1" dirty="0">
                <a:solidFill>
                  <a:srgbClr val="C00000"/>
                </a:solidFill>
                <a:latin typeface="Arial"/>
                <a:ea typeface="ＭＳ Ｐゴシック" pitchFamily="-112" charset="-128"/>
                <a:cs typeface="ＭＳ Ｐゴシック" pitchFamily="-112" charset="-128"/>
              </a:rPr>
              <a:t>our highest-priority near-term large project.</a:t>
            </a:r>
            <a:endParaRPr lang="en-GB" sz="2000" b="1" dirty="0">
              <a:solidFill>
                <a:srgbClr val="C00000"/>
              </a:solidFill>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38341512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0" y="228640"/>
            <a:ext cx="9044152" cy="5393728"/>
          </a:xfrm>
          <a:prstGeom prst="rect">
            <a:avLst/>
          </a:prstGeom>
        </p:spPr>
        <p:txBody>
          <a:bodyPr wrap="square" lIns="91380" tIns="45692" rIns="91380" bIns="45692">
            <a:spAutoFit/>
          </a:bodyPr>
          <a:lstStyle/>
          <a:p>
            <a:pPr eaLnBrk="1" hangingPunct="1"/>
            <a:r>
              <a:rPr lang="en-GB" sz="2800" b="1" dirty="0">
                <a:solidFill>
                  <a:srgbClr val="0C377B"/>
                </a:solidFill>
                <a:latin typeface="Arial"/>
              </a:rPr>
              <a:t>European Strategy for Particle Physics </a:t>
            </a:r>
          </a:p>
          <a:p>
            <a:pPr eaLnBrk="1" hangingPunct="1"/>
            <a:endParaRPr lang="en-GB" sz="1800" b="1" dirty="0">
              <a:solidFill>
                <a:srgbClr val="0C377B"/>
              </a:solidFill>
              <a:latin typeface="Arial"/>
            </a:endParaRPr>
          </a:p>
          <a:p>
            <a:pPr eaLnBrk="1" hangingPunct="1"/>
            <a:r>
              <a:rPr lang="en-GB" sz="1800" b="1" dirty="0" smtClean="0">
                <a:solidFill>
                  <a:srgbClr val="0C377B"/>
                </a:solidFill>
                <a:latin typeface="Arial"/>
              </a:rPr>
              <a:t>The LHC</a:t>
            </a:r>
          </a:p>
          <a:p>
            <a:pPr eaLnBrk="1" hangingPunct="1"/>
            <a:endParaRPr lang="en-GB" sz="1800" dirty="0">
              <a:solidFill>
                <a:srgbClr val="0C377B"/>
              </a:solidFill>
              <a:latin typeface="Arial"/>
            </a:endParaRPr>
          </a:p>
          <a:p>
            <a:pPr eaLnBrk="1" hangingPunct="1"/>
            <a:r>
              <a:rPr lang="en-GB" sz="1800" dirty="0">
                <a:solidFill>
                  <a:srgbClr val="0C377B"/>
                </a:solidFill>
                <a:latin typeface="Arial"/>
              </a:rPr>
              <a:t>After careful analysis of many possible large-scale scientific activities requiring significant resources, sizeable collaborations and sustained commitment, the following four activities have been identified as carrying the highest priority.</a:t>
            </a:r>
          </a:p>
          <a:p>
            <a:pPr eaLnBrk="1" hangingPunct="1"/>
            <a:endParaRPr lang="en-GB" sz="1800" dirty="0">
              <a:solidFill>
                <a:srgbClr val="0C377B"/>
              </a:solidFill>
              <a:latin typeface="Arial"/>
            </a:endParaRPr>
          </a:p>
          <a:p>
            <a:pPr eaLnBrk="1" hangingPunct="1"/>
            <a:r>
              <a:rPr lang="en-GB" sz="1800" dirty="0">
                <a:solidFill>
                  <a:srgbClr val="0C377B"/>
                </a:solidFill>
                <a:latin typeface="Arial"/>
              </a:rPr>
              <a:t>c) The discovery of the Higgs boson is the start of a major programme of work to measure this particle’s properties with the highest possible precision for testing the validity of the Standard Model and to search for further new physics at the energy frontier. The LHC is in a unique position to pursue this programme</a:t>
            </a:r>
            <a:r>
              <a:rPr lang="en-GB" sz="1800" dirty="0" smtClean="0">
                <a:solidFill>
                  <a:srgbClr val="0C377B"/>
                </a:solidFill>
                <a:latin typeface="Arial"/>
              </a:rPr>
              <a:t>.</a:t>
            </a:r>
          </a:p>
          <a:p>
            <a:pPr eaLnBrk="1" hangingPunct="1"/>
            <a:endParaRPr lang="en-GB" sz="1800" dirty="0">
              <a:solidFill>
                <a:srgbClr val="0C377B"/>
              </a:solidFill>
              <a:latin typeface="Arial"/>
            </a:endParaRPr>
          </a:p>
          <a:p>
            <a:pPr eaLnBrk="1" hangingPunct="1"/>
            <a:r>
              <a:rPr lang="en-GB" sz="1800" b="1" i="1" u="sng" dirty="0">
                <a:solidFill>
                  <a:srgbClr val="FF0000"/>
                </a:solidFill>
                <a:latin typeface="Arial"/>
              </a:rPr>
              <a:t>Europe’s top priority </a:t>
            </a:r>
            <a:r>
              <a:rPr lang="en-GB" sz="1800" b="1" i="1" dirty="0">
                <a:solidFill>
                  <a:srgbClr val="FF0000"/>
                </a:solidFill>
                <a:latin typeface="Arial"/>
              </a:rPr>
              <a:t>should be the exploitation of the full potential of the LHC, including the high-luminosity upgrade of the machine and detectors with a view to collecting ten times more data than in the initial design, by around 2030. This upgrade programme will also provide further exciting opportunities for the study of flavour physics and the quark-gluon plasma.</a:t>
            </a:r>
          </a:p>
          <a:p>
            <a:pPr eaLnBrk="1" hangingPunct="1"/>
            <a:endParaRPr lang="en-GB" sz="1050" dirty="0">
              <a:solidFill>
                <a:srgbClr val="0C377B"/>
              </a:solidFill>
              <a:latin typeface="Arial"/>
            </a:endParaRPr>
          </a:p>
        </p:txBody>
      </p:sp>
      <p:sp>
        <p:nvSpPr>
          <p:cNvPr id="3" name="Slide Number Placeholder 2"/>
          <p:cNvSpPr>
            <a:spLocks noGrp="1"/>
          </p:cNvSpPr>
          <p:nvPr>
            <p:ph type="sldNum" sz="quarter" idx="4"/>
          </p:nvPr>
        </p:nvSpPr>
        <p:spPr/>
        <p:txBody>
          <a:bodyPr/>
          <a:lstStyle/>
          <a:p>
            <a:fld id="{17918391-D411-FE40-AAD7-861AE5233E0E}" type="slidenum">
              <a:rPr lang="en-US" smtClean="0">
                <a:solidFill>
                  <a:srgbClr val="0055A0">
                    <a:tint val="75000"/>
                  </a:srgbClr>
                </a:solidFill>
              </a:rPr>
              <a:pPr/>
              <a:t>3</a:t>
            </a:fld>
            <a:endParaRPr lang="en-US" dirty="0">
              <a:solidFill>
                <a:srgbClr val="0055A0">
                  <a:tint val="75000"/>
                </a:srgbClr>
              </a:solidFill>
            </a:endParaRPr>
          </a:p>
        </p:txBody>
      </p:sp>
    </p:spTree>
    <p:extLst>
      <p:ext uri="{BB962C8B-B14F-4D97-AF65-F5344CB8AC3E}">
        <p14:creationId xmlns:p14="http://schemas.microsoft.com/office/powerpoint/2010/main" val="3613056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8396" y="2641679"/>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2</a:t>
            </a:r>
            <a:endParaRPr lang="en-GB" dirty="0">
              <a:solidFill>
                <a:srgbClr val="FFFFFF"/>
              </a:solidFill>
              <a:latin typeface="Arial"/>
              <a:ea typeface="ＭＳ Ｐゴシック" pitchFamily="-112" charset="-128"/>
              <a:cs typeface="ＭＳ Ｐゴシック" pitchFamily="-112" charset="-128"/>
            </a:endParaRPr>
          </a:p>
        </p:txBody>
      </p:sp>
      <p:sp>
        <p:nvSpPr>
          <p:cNvPr id="7" name="TextBox 6"/>
          <p:cNvSpPr txBox="1"/>
          <p:nvPr/>
        </p:nvSpPr>
        <p:spPr>
          <a:xfrm>
            <a:off x="7636813" y="2641679"/>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3</a:t>
            </a:r>
            <a:endParaRPr lang="en-GB" dirty="0">
              <a:solidFill>
                <a:srgbClr val="FFFFFF"/>
              </a:solidFill>
              <a:latin typeface="Arial"/>
              <a:ea typeface="ＭＳ Ｐゴシック" pitchFamily="-112" charset="-128"/>
              <a:cs typeface="ＭＳ Ｐゴシック" pitchFamily="-112" charset="-128"/>
            </a:endParaRPr>
          </a:p>
        </p:txBody>
      </p:sp>
      <p:sp>
        <p:nvSpPr>
          <p:cNvPr id="8" name="TextBox 7"/>
          <p:cNvSpPr txBox="1"/>
          <p:nvPr/>
        </p:nvSpPr>
        <p:spPr>
          <a:xfrm>
            <a:off x="6556693" y="4085413"/>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4</a:t>
            </a:r>
            <a:endParaRPr lang="en-GB" dirty="0">
              <a:solidFill>
                <a:srgbClr val="FFFFFF"/>
              </a:solidFill>
              <a:latin typeface="Arial"/>
              <a:ea typeface="ＭＳ Ｐゴシック" pitchFamily="-112" charset="-128"/>
              <a:cs typeface="ＭＳ Ｐゴシック" pitchFamily="-112" charset="-128"/>
            </a:endParaRPr>
          </a:p>
        </p:txBody>
      </p:sp>
      <p:sp>
        <p:nvSpPr>
          <p:cNvPr id="9" name="TextBox 8"/>
          <p:cNvSpPr txBox="1"/>
          <p:nvPr/>
        </p:nvSpPr>
        <p:spPr>
          <a:xfrm>
            <a:off x="5404565" y="2641679"/>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2</a:t>
            </a:r>
            <a:endParaRPr lang="en-GB" dirty="0">
              <a:solidFill>
                <a:srgbClr val="FFFFFF"/>
              </a:solidFill>
              <a:latin typeface="Arial"/>
              <a:ea typeface="ＭＳ Ｐゴシック" pitchFamily="-112" charset="-128"/>
              <a:cs typeface="ＭＳ Ｐゴシック" pitchFamily="-112" charset="-128"/>
            </a:endParaRPr>
          </a:p>
        </p:txBody>
      </p:sp>
      <p:sp>
        <p:nvSpPr>
          <p:cNvPr id="10" name="TextBox 9"/>
          <p:cNvSpPr txBox="1"/>
          <p:nvPr/>
        </p:nvSpPr>
        <p:spPr>
          <a:xfrm>
            <a:off x="3527948" y="4085413"/>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a:t>
            </a:r>
            <a:r>
              <a:rPr lang="en-GB" dirty="0">
                <a:solidFill>
                  <a:srgbClr val="FFFFFF"/>
                </a:solidFill>
                <a:latin typeface="Arial"/>
                <a:ea typeface="ＭＳ Ｐゴシック" pitchFamily="-112" charset="-128"/>
                <a:cs typeface="ＭＳ Ｐゴシック" pitchFamily="-112" charset="-128"/>
              </a:rPr>
              <a:t>3</a:t>
            </a:r>
          </a:p>
        </p:txBody>
      </p:sp>
      <p:sp>
        <p:nvSpPr>
          <p:cNvPr id="11" name="TextBox 10"/>
          <p:cNvSpPr txBox="1"/>
          <p:nvPr/>
        </p:nvSpPr>
        <p:spPr>
          <a:xfrm>
            <a:off x="1516133" y="5510067"/>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4</a:t>
            </a:r>
            <a:endParaRPr lang="en-GB" dirty="0">
              <a:solidFill>
                <a:srgbClr val="FFFFFF"/>
              </a:solidFill>
              <a:latin typeface="Arial"/>
              <a:ea typeface="ＭＳ Ｐゴシック" pitchFamily="-112" charset="-128"/>
              <a:cs typeface="ＭＳ Ｐゴシック" pitchFamily="-112" charset="-128"/>
            </a:endParaRPr>
          </a:p>
        </p:txBody>
      </p:sp>
      <p:sp>
        <p:nvSpPr>
          <p:cNvPr id="12" name="TextBox 11"/>
          <p:cNvSpPr txBox="1"/>
          <p:nvPr/>
        </p:nvSpPr>
        <p:spPr>
          <a:xfrm>
            <a:off x="5734141" y="5510067"/>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5</a:t>
            </a:r>
            <a:endParaRPr lang="en-GB" dirty="0">
              <a:solidFill>
                <a:srgbClr val="FFFFFF"/>
              </a:solidFill>
              <a:latin typeface="Arial"/>
              <a:ea typeface="ＭＳ Ｐゴシック" pitchFamily="-112" charset="-128"/>
              <a:cs typeface="ＭＳ Ｐゴシック" pitchFamily="-112" charset="-128"/>
            </a:endParaRPr>
          </a:p>
        </p:txBody>
      </p:sp>
      <p:sp>
        <p:nvSpPr>
          <p:cNvPr id="13" name="TextBox 12"/>
          <p:cNvSpPr txBox="1"/>
          <p:nvPr/>
        </p:nvSpPr>
        <p:spPr>
          <a:xfrm>
            <a:off x="3706165" y="5510067"/>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5</a:t>
            </a:r>
            <a:endParaRPr lang="en-GB" dirty="0">
              <a:solidFill>
                <a:srgbClr val="FFFFFF"/>
              </a:solidFill>
              <a:latin typeface="Arial"/>
              <a:ea typeface="ＭＳ Ｐゴシック" pitchFamily="-112" charset="-128"/>
              <a:cs typeface="ＭＳ Ｐゴシック" pitchFamily="-112" charset="-128"/>
            </a:endParaRPr>
          </a:p>
        </p:txBody>
      </p:sp>
      <p:sp>
        <p:nvSpPr>
          <p:cNvPr id="15" name="TextBox 14"/>
          <p:cNvSpPr txBox="1"/>
          <p:nvPr/>
        </p:nvSpPr>
        <p:spPr>
          <a:xfrm>
            <a:off x="207009" y="664163"/>
            <a:ext cx="6186287" cy="923330"/>
          </a:xfrm>
          <a:prstGeom prst="rect">
            <a:avLst/>
          </a:prstGeom>
          <a:noFill/>
        </p:spPr>
        <p:txBody>
          <a:bodyPr wrap="square" rtlCol="0">
            <a:spAutoFit/>
          </a:bodyPr>
          <a:lstStyle/>
          <a:p>
            <a:pPr defTabSz="914400">
              <a:tabLst>
                <a:tab pos="536575" algn="l"/>
                <a:tab pos="2963863" algn="l"/>
                <a:tab pos="3311525" algn="l"/>
              </a:tabLst>
            </a:pPr>
            <a:r>
              <a:rPr lang="en-GB" dirty="0" smtClean="0">
                <a:solidFill>
                  <a:srgbClr val="0C377B"/>
                </a:solidFill>
                <a:latin typeface="Arial"/>
                <a:ea typeface="ＭＳ Ｐゴシック" pitchFamily="-112" charset="-128"/>
                <a:cs typeface="ＭＳ Ｐゴシック" pitchFamily="-112" charset="-128"/>
              </a:rPr>
              <a:t>LS2 	starting in </a:t>
            </a:r>
            <a:r>
              <a:rPr lang="en-GB" dirty="0" smtClean="0">
                <a:solidFill>
                  <a:srgbClr val="FF0000"/>
                </a:solidFill>
                <a:latin typeface="Arial"/>
                <a:ea typeface="ＭＳ Ｐゴシック" pitchFamily="-112" charset="-128"/>
                <a:cs typeface="ＭＳ Ｐゴシック" pitchFamily="-112" charset="-128"/>
              </a:rPr>
              <a:t>2018 (July)	</a:t>
            </a:r>
            <a:r>
              <a:rPr lang="en-GB" dirty="0" smtClean="0">
                <a:solidFill>
                  <a:srgbClr val="0C377B"/>
                </a:solidFill>
                <a:latin typeface="Arial"/>
                <a:ea typeface="ＭＳ Ｐゴシック" pitchFamily="-112" charset="-128"/>
                <a:cs typeface="ＭＳ Ｐゴシック" pitchFamily="-112" charset="-128"/>
              </a:rPr>
              <a:t>=&gt; 	</a:t>
            </a:r>
            <a:r>
              <a:rPr lang="en-GB" dirty="0" smtClean="0">
                <a:solidFill>
                  <a:srgbClr val="FF0000"/>
                </a:solidFill>
                <a:latin typeface="Arial"/>
                <a:ea typeface="ＭＳ Ｐゴシック" pitchFamily="-112" charset="-128"/>
                <a:cs typeface="ＭＳ Ｐゴシック" pitchFamily="-112" charset="-128"/>
              </a:rPr>
              <a:t>18 </a:t>
            </a:r>
            <a:r>
              <a:rPr lang="en-GB" dirty="0" smtClean="0">
                <a:solidFill>
                  <a:srgbClr val="0C377B"/>
                </a:solidFill>
                <a:latin typeface="Arial"/>
                <a:ea typeface="ＭＳ Ｐゴシック" pitchFamily="-112" charset="-128"/>
                <a:cs typeface="ＭＳ Ｐゴシック" pitchFamily="-112" charset="-128"/>
              </a:rPr>
              <a:t>months + 3 months BC </a:t>
            </a:r>
          </a:p>
          <a:p>
            <a:pPr defTabSz="914400">
              <a:tabLst>
                <a:tab pos="536575" algn="l"/>
                <a:tab pos="2963863" algn="l"/>
                <a:tab pos="3311525" algn="l"/>
              </a:tabLst>
            </a:pPr>
            <a:r>
              <a:rPr lang="en-GB" dirty="0" smtClean="0">
                <a:solidFill>
                  <a:srgbClr val="0C377B"/>
                </a:solidFill>
                <a:latin typeface="Arial"/>
                <a:ea typeface="ＭＳ Ｐゴシック" pitchFamily="-112" charset="-128"/>
                <a:cs typeface="ＭＳ Ｐゴシック" pitchFamily="-112" charset="-128"/>
              </a:rPr>
              <a:t>LS3	LHC: starting in 2023 	=&gt;	</a:t>
            </a:r>
            <a:r>
              <a:rPr lang="en-GB" dirty="0" smtClean="0">
                <a:solidFill>
                  <a:srgbClr val="FF0000"/>
                </a:solidFill>
                <a:latin typeface="Arial"/>
                <a:ea typeface="ＭＳ Ｐゴシック" pitchFamily="-112" charset="-128"/>
                <a:cs typeface="ＭＳ Ｐゴシック" pitchFamily="-112" charset="-128"/>
              </a:rPr>
              <a:t>30</a:t>
            </a:r>
            <a:r>
              <a:rPr lang="en-GB" dirty="0" smtClean="0">
                <a:solidFill>
                  <a:srgbClr val="0C377B"/>
                </a:solidFill>
                <a:latin typeface="Arial"/>
                <a:ea typeface="ＭＳ Ｐゴシック" pitchFamily="-112" charset="-128"/>
                <a:cs typeface="ＭＳ Ｐゴシック" pitchFamily="-112" charset="-128"/>
              </a:rPr>
              <a:t> months + 3 months BC</a:t>
            </a:r>
          </a:p>
          <a:p>
            <a:pPr defTabSz="914400">
              <a:tabLst>
                <a:tab pos="536575" algn="l"/>
                <a:tab pos="2963863" algn="l"/>
                <a:tab pos="3311525" algn="l"/>
              </a:tabLst>
            </a:pPr>
            <a:r>
              <a:rPr lang="en-GB" dirty="0">
                <a:solidFill>
                  <a:srgbClr val="0C377B"/>
                </a:solidFill>
                <a:latin typeface="Arial"/>
                <a:ea typeface="ＭＳ Ｐゴシック" pitchFamily="-112" charset="-128"/>
                <a:cs typeface="ＭＳ Ｐゴシック" pitchFamily="-112" charset="-128"/>
              </a:rPr>
              <a:t>	I</a:t>
            </a:r>
            <a:r>
              <a:rPr lang="en-GB" dirty="0" smtClean="0">
                <a:solidFill>
                  <a:srgbClr val="0C377B"/>
                </a:solidFill>
                <a:latin typeface="Arial"/>
                <a:ea typeface="ＭＳ Ｐゴシック" pitchFamily="-112" charset="-128"/>
                <a:cs typeface="ＭＳ Ｐゴシック" pitchFamily="-112" charset="-128"/>
              </a:rPr>
              <a:t>njectors: in 2024</a:t>
            </a:r>
            <a:r>
              <a:rPr lang="en-GB" dirty="0">
                <a:solidFill>
                  <a:srgbClr val="0C377B"/>
                </a:solidFill>
                <a:latin typeface="Arial"/>
                <a:ea typeface="ＭＳ Ｐゴシック" pitchFamily="-112" charset="-128"/>
                <a:cs typeface="ＭＳ Ｐゴシック" pitchFamily="-112" charset="-128"/>
              </a:rPr>
              <a:t>	</a:t>
            </a:r>
            <a:r>
              <a:rPr lang="en-GB" dirty="0" smtClean="0">
                <a:solidFill>
                  <a:srgbClr val="0C377B"/>
                </a:solidFill>
                <a:latin typeface="Arial"/>
                <a:ea typeface="ＭＳ Ｐゴシック" pitchFamily="-112" charset="-128"/>
                <a:cs typeface="ＭＳ Ｐゴシック" pitchFamily="-112" charset="-128"/>
              </a:rPr>
              <a:t>=&gt;</a:t>
            </a:r>
            <a:r>
              <a:rPr lang="en-GB" dirty="0">
                <a:solidFill>
                  <a:srgbClr val="0C377B"/>
                </a:solidFill>
                <a:latin typeface="Arial"/>
                <a:ea typeface="ＭＳ Ｐゴシック" pitchFamily="-112" charset="-128"/>
                <a:cs typeface="ＭＳ Ｐゴシック" pitchFamily="-112" charset="-128"/>
              </a:rPr>
              <a:t>	</a:t>
            </a:r>
            <a:r>
              <a:rPr lang="en-GB" dirty="0" smtClean="0">
                <a:solidFill>
                  <a:srgbClr val="FF0000"/>
                </a:solidFill>
                <a:latin typeface="Arial"/>
                <a:ea typeface="ＭＳ Ｐゴシック" pitchFamily="-112" charset="-128"/>
                <a:cs typeface="ＭＳ Ｐゴシック" pitchFamily="-112" charset="-128"/>
              </a:rPr>
              <a:t>13</a:t>
            </a:r>
            <a:r>
              <a:rPr lang="en-GB" dirty="0" smtClean="0">
                <a:solidFill>
                  <a:srgbClr val="0C377B"/>
                </a:solidFill>
                <a:latin typeface="Arial"/>
                <a:ea typeface="ＭＳ Ｐゴシック" pitchFamily="-112" charset="-128"/>
                <a:cs typeface="ＭＳ Ｐゴシック" pitchFamily="-112" charset="-128"/>
              </a:rPr>
              <a:t> months + 3 months BC</a:t>
            </a:r>
            <a:endParaRPr lang="en-GB" dirty="0">
              <a:solidFill>
                <a:srgbClr val="0C377B"/>
              </a:solidFill>
              <a:latin typeface="Arial"/>
              <a:ea typeface="ＭＳ Ｐゴシック" pitchFamily="-112" charset="-128"/>
              <a:cs typeface="ＭＳ Ｐゴシック" pitchFamily="-112" charset="-128"/>
            </a:endParaRPr>
          </a:p>
        </p:txBody>
      </p:sp>
      <p:sp>
        <p:nvSpPr>
          <p:cNvPr id="16" name="TextBox 15"/>
          <p:cNvSpPr txBox="1"/>
          <p:nvPr/>
        </p:nvSpPr>
        <p:spPr>
          <a:xfrm>
            <a:off x="755576" y="104401"/>
            <a:ext cx="4063933" cy="461665"/>
          </a:xfrm>
          <a:prstGeom prst="rect">
            <a:avLst/>
          </a:prstGeom>
          <a:solidFill>
            <a:schemeClr val="tx2">
              <a:lumMod val="60000"/>
              <a:lumOff val="40000"/>
            </a:schemeClr>
          </a:solidFill>
        </p:spPr>
        <p:txBody>
          <a:bodyPr wrap="none" rtlCol="0">
            <a:spAutoFit/>
          </a:bodyPr>
          <a:lstStyle/>
          <a:p>
            <a:pPr defTabSz="914400"/>
            <a:r>
              <a:rPr lang="en-GB" sz="2400" b="1" dirty="0" smtClean="0">
                <a:solidFill>
                  <a:srgbClr val="FFFFFF"/>
                </a:solidFill>
                <a:latin typeface="Arial"/>
                <a:ea typeface="ＭＳ Ｐゴシック" pitchFamily="-112" charset="-128"/>
                <a:cs typeface="ＭＳ Ｐゴシック" pitchFamily="-112" charset="-128"/>
              </a:rPr>
              <a:t>LHC schedule beyond LS1</a:t>
            </a:r>
            <a:endParaRPr lang="en-GB" sz="2400" b="1" dirty="0">
              <a:solidFill>
                <a:srgbClr val="FFFFFF"/>
              </a:solidFill>
              <a:latin typeface="Arial"/>
              <a:ea typeface="ＭＳ Ｐゴシック" pitchFamily="-112" charset="-128"/>
              <a:cs typeface="ＭＳ Ｐゴシック" pitchFamily="-112" charset="-128"/>
            </a:endParaRPr>
          </a:p>
        </p:txBody>
      </p:sp>
      <p:grpSp>
        <p:nvGrpSpPr>
          <p:cNvPr id="17" name="Group 16"/>
          <p:cNvGrpSpPr/>
          <p:nvPr/>
        </p:nvGrpSpPr>
        <p:grpSpPr>
          <a:xfrm>
            <a:off x="6681022" y="566066"/>
            <a:ext cx="2355474" cy="1152846"/>
            <a:chOff x="6988333" y="1114770"/>
            <a:chExt cx="2025247" cy="903687"/>
          </a:xfrm>
        </p:grpSpPr>
        <p:grpSp>
          <p:nvGrpSpPr>
            <p:cNvPr id="18" name="Group 17"/>
            <p:cNvGrpSpPr/>
            <p:nvPr/>
          </p:nvGrpSpPr>
          <p:grpSpPr>
            <a:xfrm>
              <a:off x="7067911" y="1141217"/>
              <a:ext cx="1866091" cy="850793"/>
              <a:chOff x="7236296" y="15245"/>
              <a:chExt cx="1866091" cy="850793"/>
            </a:xfrm>
          </p:grpSpPr>
          <p:sp>
            <p:nvSpPr>
              <p:cNvPr id="20" name="Rectangle 19"/>
              <p:cNvSpPr/>
              <p:nvPr/>
            </p:nvSpPr>
            <p:spPr>
              <a:xfrm>
                <a:off x="7236296" y="68139"/>
                <a:ext cx="224295" cy="150949"/>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sz="1200">
                  <a:solidFill>
                    <a:srgbClr val="FFFFFF"/>
                  </a:solidFill>
                  <a:latin typeface="Arial"/>
                </a:endParaRPr>
              </a:p>
            </p:txBody>
          </p:sp>
          <p:sp>
            <p:nvSpPr>
              <p:cNvPr id="21" name="Rectangle 20"/>
              <p:cNvSpPr/>
              <p:nvPr/>
            </p:nvSpPr>
            <p:spPr>
              <a:xfrm>
                <a:off x="7236296" y="256825"/>
                <a:ext cx="224295" cy="150949"/>
              </a:xfrm>
              <a:prstGeom prst="rect">
                <a:avLst/>
              </a:prstGeom>
              <a:solidFill>
                <a:srgbClr val="FF3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sz="1200">
                  <a:solidFill>
                    <a:srgbClr val="FFFFFF"/>
                  </a:solidFill>
                  <a:latin typeface="Arial"/>
                </a:endParaRPr>
              </a:p>
            </p:txBody>
          </p:sp>
          <p:sp>
            <p:nvSpPr>
              <p:cNvPr id="22" name="Rectangle 21"/>
              <p:cNvSpPr/>
              <p:nvPr/>
            </p:nvSpPr>
            <p:spPr>
              <a:xfrm>
                <a:off x="7236296" y="461945"/>
                <a:ext cx="224295" cy="150949"/>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sz="1200">
                  <a:solidFill>
                    <a:srgbClr val="FFFFFF"/>
                  </a:solidFill>
                  <a:latin typeface="Arial"/>
                </a:endParaRPr>
              </a:p>
            </p:txBody>
          </p:sp>
          <p:sp>
            <p:nvSpPr>
              <p:cNvPr id="23" name="Rectangle 22"/>
              <p:cNvSpPr/>
              <p:nvPr/>
            </p:nvSpPr>
            <p:spPr>
              <a:xfrm>
                <a:off x="7236296" y="671934"/>
                <a:ext cx="224295" cy="150949"/>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sz="1200">
                  <a:solidFill>
                    <a:srgbClr val="FFFFFF"/>
                  </a:solidFill>
                  <a:latin typeface="Arial"/>
                </a:endParaRPr>
              </a:p>
            </p:txBody>
          </p:sp>
          <p:grpSp>
            <p:nvGrpSpPr>
              <p:cNvPr id="24" name="Group 23"/>
              <p:cNvGrpSpPr/>
              <p:nvPr/>
            </p:nvGrpSpPr>
            <p:grpSpPr>
              <a:xfrm>
                <a:off x="7460591" y="15245"/>
                <a:ext cx="1641796" cy="850793"/>
                <a:chOff x="7460591" y="68139"/>
                <a:chExt cx="1641796" cy="850793"/>
              </a:xfrm>
            </p:grpSpPr>
            <p:sp>
              <p:nvSpPr>
                <p:cNvPr id="25" name="TextBox 24"/>
                <p:cNvSpPr txBox="1"/>
                <p:nvPr/>
              </p:nvSpPr>
              <p:spPr>
                <a:xfrm>
                  <a:off x="7460591" y="440642"/>
                  <a:ext cx="1641796" cy="276999"/>
                </a:xfrm>
                <a:prstGeom prst="rect">
                  <a:avLst/>
                </a:prstGeom>
                <a:noFill/>
              </p:spPr>
              <p:txBody>
                <a:bodyPr wrap="none" rtlCol="0">
                  <a:spAutoFit/>
                </a:bodyPr>
                <a:lstStyle/>
                <a:p>
                  <a:pPr defTabSz="914400"/>
                  <a:r>
                    <a:rPr lang="en-GB" sz="1200" dirty="0" smtClean="0">
                      <a:solidFill>
                        <a:srgbClr val="0C377B"/>
                      </a:solidFill>
                      <a:latin typeface="Arial"/>
                      <a:ea typeface="ＭＳ Ｐゴシック" pitchFamily="-112" charset="-128"/>
                      <a:cs typeface="ＭＳ Ｐゴシック" pitchFamily="-112" charset="-128"/>
                    </a:rPr>
                    <a:t>Beam commissioning</a:t>
                  </a:r>
                  <a:endParaRPr lang="en-GB" sz="1200" dirty="0">
                    <a:solidFill>
                      <a:srgbClr val="0C377B"/>
                    </a:solidFill>
                    <a:latin typeface="Arial"/>
                    <a:ea typeface="ＭＳ Ｐゴシック" pitchFamily="-112" charset="-128"/>
                    <a:cs typeface="ＭＳ Ｐゴシック" pitchFamily="-112" charset="-128"/>
                  </a:endParaRPr>
                </a:p>
              </p:txBody>
            </p:sp>
            <p:sp>
              <p:nvSpPr>
                <p:cNvPr id="26" name="TextBox 25"/>
                <p:cNvSpPr txBox="1"/>
                <p:nvPr/>
              </p:nvSpPr>
              <p:spPr>
                <a:xfrm>
                  <a:off x="7460591" y="641933"/>
                  <a:ext cx="1156663" cy="276999"/>
                </a:xfrm>
                <a:prstGeom prst="rect">
                  <a:avLst/>
                </a:prstGeom>
                <a:noFill/>
              </p:spPr>
              <p:txBody>
                <a:bodyPr wrap="none" rtlCol="0">
                  <a:spAutoFit/>
                </a:bodyPr>
                <a:lstStyle/>
                <a:p>
                  <a:pPr defTabSz="914400"/>
                  <a:r>
                    <a:rPr lang="en-GB" sz="1200" dirty="0" smtClean="0">
                      <a:solidFill>
                        <a:srgbClr val="0C377B"/>
                      </a:solidFill>
                      <a:latin typeface="Arial"/>
                      <a:ea typeface="ＭＳ Ｐゴシック" pitchFamily="-112" charset="-128"/>
                      <a:cs typeface="ＭＳ Ｐゴシック" pitchFamily="-112" charset="-128"/>
                    </a:rPr>
                    <a:t>Technical stop</a:t>
                  </a:r>
                  <a:endParaRPr lang="en-GB" sz="1200" dirty="0">
                    <a:solidFill>
                      <a:srgbClr val="0C377B"/>
                    </a:solidFill>
                    <a:latin typeface="Arial"/>
                    <a:ea typeface="ＭＳ Ｐゴシック" pitchFamily="-112" charset="-128"/>
                    <a:cs typeface="ＭＳ Ｐゴシック" pitchFamily="-112" charset="-128"/>
                  </a:endParaRPr>
                </a:p>
              </p:txBody>
            </p:sp>
            <p:sp>
              <p:nvSpPr>
                <p:cNvPr id="27" name="TextBox 26"/>
                <p:cNvSpPr txBox="1"/>
                <p:nvPr/>
              </p:nvSpPr>
              <p:spPr>
                <a:xfrm>
                  <a:off x="7460591" y="246120"/>
                  <a:ext cx="865943" cy="276999"/>
                </a:xfrm>
                <a:prstGeom prst="rect">
                  <a:avLst/>
                </a:prstGeom>
                <a:noFill/>
              </p:spPr>
              <p:txBody>
                <a:bodyPr wrap="none" rtlCol="0">
                  <a:spAutoFit/>
                </a:bodyPr>
                <a:lstStyle/>
                <a:p>
                  <a:pPr defTabSz="914400"/>
                  <a:r>
                    <a:rPr lang="en-GB" sz="1200" dirty="0" smtClean="0">
                      <a:solidFill>
                        <a:srgbClr val="0C377B"/>
                      </a:solidFill>
                      <a:latin typeface="Arial"/>
                      <a:ea typeface="ＭＳ Ｐゴシック" pitchFamily="-112" charset="-128"/>
                      <a:cs typeface="ＭＳ Ｐゴシック" pitchFamily="-112" charset="-128"/>
                    </a:rPr>
                    <a:t>Shutdown</a:t>
                  </a:r>
                  <a:endParaRPr lang="en-GB" sz="1200" dirty="0">
                    <a:solidFill>
                      <a:srgbClr val="0C377B"/>
                    </a:solidFill>
                    <a:latin typeface="Arial"/>
                    <a:ea typeface="ＭＳ Ｐゴシック" pitchFamily="-112" charset="-128"/>
                    <a:cs typeface="ＭＳ Ｐゴシック" pitchFamily="-112" charset="-128"/>
                  </a:endParaRPr>
                </a:p>
              </p:txBody>
            </p:sp>
            <p:sp>
              <p:nvSpPr>
                <p:cNvPr id="28" name="TextBox 27"/>
                <p:cNvSpPr txBox="1"/>
                <p:nvPr/>
              </p:nvSpPr>
              <p:spPr>
                <a:xfrm>
                  <a:off x="7460591" y="68139"/>
                  <a:ext cx="713657" cy="276999"/>
                </a:xfrm>
                <a:prstGeom prst="rect">
                  <a:avLst/>
                </a:prstGeom>
                <a:noFill/>
              </p:spPr>
              <p:txBody>
                <a:bodyPr wrap="none" rtlCol="0">
                  <a:spAutoFit/>
                </a:bodyPr>
                <a:lstStyle/>
                <a:p>
                  <a:pPr defTabSz="914400"/>
                  <a:r>
                    <a:rPr lang="en-GB" sz="1200" dirty="0" smtClean="0">
                      <a:solidFill>
                        <a:srgbClr val="0C377B"/>
                      </a:solidFill>
                      <a:latin typeface="Arial"/>
                      <a:ea typeface="ＭＳ Ｐゴシック" pitchFamily="-112" charset="-128"/>
                      <a:cs typeface="ＭＳ Ｐゴシック" pitchFamily="-112" charset="-128"/>
                    </a:rPr>
                    <a:t>Physics</a:t>
                  </a:r>
                  <a:endParaRPr lang="en-GB" sz="1200" dirty="0">
                    <a:solidFill>
                      <a:srgbClr val="0C377B"/>
                    </a:solidFill>
                    <a:latin typeface="Arial"/>
                    <a:ea typeface="ＭＳ Ｐゴシック" pitchFamily="-112" charset="-128"/>
                    <a:cs typeface="ＭＳ Ｐゴシック" pitchFamily="-112" charset="-128"/>
                  </a:endParaRPr>
                </a:p>
              </p:txBody>
            </p:sp>
          </p:grpSp>
        </p:grpSp>
        <p:sp>
          <p:nvSpPr>
            <p:cNvPr id="19" name="Rectangle 18"/>
            <p:cNvSpPr/>
            <p:nvPr/>
          </p:nvSpPr>
          <p:spPr>
            <a:xfrm>
              <a:off x="6988333" y="1114770"/>
              <a:ext cx="2025247" cy="903687"/>
            </a:xfrm>
            <a:prstGeom prst="rect">
              <a:avLst/>
            </a:prstGeom>
            <a:noFill/>
            <a:ln w="1905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srgbClr val="FFFFFF"/>
                </a:solidFill>
                <a:latin typeface="Arial"/>
              </a:endParaRPr>
            </a:p>
          </p:txBody>
        </p:sp>
      </p:grpSp>
      <p:grpSp>
        <p:nvGrpSpPr>
          <p:cNvPr id="29" name="Group 28"/>
          <p:cNvGrpSpPr/>
          <p:nvPr/>
        </p:nvGrpSpPr>
        <p:grpSpPr>
          <a:xfrm>
            <a:off x="-108520" y="1671191"/>
            <a:ext cx="8688471" cy="4464496"/>
            <a:chOff x="349395" y="2018457"/>
            <a:chExt cx="8262087" cy="4464496"/>
          </a:xfrm>
        </p:grpSpPr>
        <p:pic>
          <p:nvPicPr>
            <p:cNvPr id="3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9395" y="2018457"/>
              <a:ext cx="8262087"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2740253" y="2893791"/>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2</a:t>
              </a:r>
              <a:endParaRPr lang="en-GB" dirty="0">
                <a:solidFill>
                  <a:srgbClr val="FFFFFF"/>
                </a:solidFill>
                <a:latin typeface="Arial"/>
                <a:ea typeface="ＭＳ Ｐゴシック" pitchFamily="-112" charset="-128"/>
                <a:cs typeface="ＭＳ Ｐゴシック" pitchFamily="-112" charset="-128"/>
              </a:endParaRPr>
            </a:p>
          </p:txBody>
        </p:sp>
        <p:sp>
          <p:nvSpPr>
            <p:cNvPr id="32" name="TextBox 31"/>
            <p:cNvSpPr txBox="1"/>
            <p:nvPr/>
          </p:nvSpPr>
          <p:spPr>
            <a:xfrm>
              <a:off x="7714627" y="2893791"/>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3</a:t>
              </a:r>
              <a:endParaRPr lang="en-GB" dirty="0">
                <a:solidFill>
                  <a:srgbClr val="FFFFFF"/>
                </a:solidFill>
                <a:latin typeface="Arial"/>
                <a:ea typeface="ＭＳ Ｐゴシック" pitchFamily="-112" charset="-128"/>
                <a:cs typeface="ＭＳ Ｐゴシック" pitchFamily="-112" charset="-128"/>
              </a:endParaRPr>
            </a:p>
          </p:txBody>
        </p:sp>
        <p:sp>
          <p:nvSpPr>
            <p:cNvPr id="33" name="TextBox 32"/>
            <p:cNvSpPr txBox="1"/>
            <p:nvPr/>
          </p:nvSpPr>
          <p:spPr>
            <a:xfrm>
              <a:off x="6588224" y="4227302"/>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4</a:t>
              </a:r>
              <a:endParaRPr lang="en-GB" dirty="0">
                <a:solidFill>
                  <a:srgbClr val="FFFFFF"/>
                </a:solidFill>
                <a:latin typeface="Arial"/>
                <a:ea typeface="ＭＳ Ｐゴシック" pitchFamily="-112" charset="-128"/>
                <a:cs typeface="ＭＳ Ｐゴシック" pitchFamily="-112" charset="-128"/>
              </a:endParaRPr>
            </a:p>
          </p:txBody>
        </p:sp>
        <p:sp>
          <p:nvSpPr>
            <p:cNvPr id="34" name="TextBox 33"/>
            <p:cNvSpPr txBox="1"/>
            <p:nvPr/>
          </p:nvSpPr>
          <p:spPr>
            <a:xfrm>
              <a:off x="5436096" y="2783568"/>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2</a:t>
              </a:r>
              <a:endParaRPr lang="en-GB" dirty="0">
                <a:solidFill>
                  <a:srgbClr val="FFFFFF"/>
                </a:solidFill>
                <a:latin typeface="Arial"/>
                <a:ea typeface="ＭＳ Ｐゴシック" pitchFamily="-112" charset="-128"/>
                <a:cs typeface="ＭＳ Ｐゴシック" pitchFamily="-112" charset="-128"/>
              </a:endParaRPr>
            </a:p>
          </p:txBody>
        </p:sp>
        <p:sp>
          <p:nvSpPr>
            <p:cNvPr id="35" name="TextBox 34"/>
            <p:cNvSpPr txBox="1"/>
            <p:nvPr/>
          </p:nvSpPr>
          <p:spPr>
            <a:xfrm>
              <a:off x="3559479" y="4227302"/>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a:t>
              </a:r>
              <a:r>
                <a:rPr lang="en-GB" dirty="0">
                  <a:solidFill>
                    <a:srgbClr val="FFFFFF"/>
                  </a:solidFill>
                  <a:latin typeface="Arial"/>
                  <a:ea typeface="ＭＳ Ｐゴシック" pitchFamily="-112" charset="-128"/>
                  <a:cs typeface="ＭＳ Ｐゴシック" pitchFamily="-112" charset="-128"/>
                </a:rPr>
                <a:t>3</a:t>
              </a:r>
            </a:p>
          </p:txBody>
        </p:sp>
        <p:sp>
          <p:nvSpPr>
            <p:cNvPr id="36" name="TextBox 35"/>
            <p:cNvSpPr txBox="1"/>
            <p:nvPr/>
          </p:nvSpPr>
          <p:spPr>
            <a:xfrm>
              <a:off x="1547664" y="5651956"/>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4</a:t>
              </a:r>
              <a:endParaRPr lang="en-GB" dirty="0">
                <a:solidFill>
                  <a:srgbClr val="FFFFFF"/>
                </a:solidFill>
                <a:latin typeface="Arial"/>
                <a:ea typeface="ＭＳ Ｐゴシック" pitchFamily="-112" charset="-128"/>
                <a:cs typeface="ＭＳ Ｐゴシック" pitchFamily="-112" charset="-128"/>
              </a:endParaRPr>
            </a:p>
          </p:txBody>
        </p:sp>
        <p:sp>
          <p:nvSpPr>
            <p:cNvPr id="37" name="TextBox 36"/>
            <p:cNvSpPr txBox="1"/>
            <p:nvPr/>
          </p:nvSpPr>
          <p:spPr>
            <a:xfrm>
              <a:off x="5765672" y="5651956"/>
              <a:ext cx="659155"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LS 5</a:t>
              </a:r>
              <a:endParaRPr lang="en-GB" dirty="0">
                <a:solidFill>
                  <a:srgbClr val="FFFFFF"/>
                </a:solidFill>
                <a:latin typeface="Arial"/>
                <a:ea typeface="ＭＳ Ｐゴシック" pitchFamily="-112" charset="-128"/>
                <a:cs typeface="ＭＳ Ｐゴシック" pitchFamily="-112" charset="-128"/>
              </a:endParaRPr>
            </a:p>
          </p:txBody>
        </p:sp>
        <p:sp>
          <p:nvSpPr>
            <p:cNvPr id="38" name="TextBox 37"/>
            <p:cNvSpPr txBox="1"/>
            <p:nvPr/>
          </p:nvSpPr>
          <p:spPr>
            <a:xfrm>
              <a:off x="3737696" y="5651956"/>
              <a:ext cx="800219" cy="369332"/>
            </a:xfrm>
            <a:prstGeom prst="rect">
              <a:avLst/>
            </a:prstGeom>
            <a:noFill/>
          </p:spPr>
          <p:txBody>
            <a:bodyPr wrap="none" rtlCol="0">
              <a:spAutoFit/>
            </a:bodyPr>
            <a:lstStyle/>
            <a:p>
              <a:pPr defTabSz="914400"/>
              <a:r>
                <a:rPr lang="en-GB" dirty="0" smtClean="0">
                  <a:solidFill>
                    <a:srgbClr val="FFFFFF"/>
                  </a:solidFill>
                  <a:latin typeface="Arial"/>
                  <a:ea typeface="ＭＳ Ｐゴシック" pitchFamily="-112" charset="-128"/>
                  <a:cs typeface="ＭＳ Ｐゴシック" pitchFamily="-112" charset="-128"/>
                </a:rPr>
                <a:t>Run 5</a:t>
              </a:r>
              <a:endParaRPr lang="en-GB" dirty="0">
                <a:solidFill>
                  <a:srgbClr val="FFFFFF"/>
                </a:solidFill>
                <a:latin typeface="Arial"/>
                <a:ea typeface="ＭＳ Ｐゴシック" pitchFamily="-112" charset="-128"/>
                <a:cs typeface="ＭＳ Ｐゴシック" pitchFamily="-112" charset="-128"/>
              </a:endParaRPr>
            </a:p>
          </p:txBody>
        </p:sp>
      </p:grpSp>
      <p:sp>
        <p:nvSpPr>
          <p:cNvPr id="39" name="TextBox 38"/>
          <p:cNvSpPr txBox="1"/>
          <p:nvPr/>
        </p:nvSpPr>
        <p:spPr>
          <a:xfrm>
            <a:off x="35090" y="5827910"/>
            <a:ext cx="3249608" cy="261610"/>
          </a:xfrm>
          <a:prstGeom prst="rect">
            <a:avLst/>
          </a:prstGeom>
          <a:noFill/>
        </p:spPr>
        <p:txBody>
          <a:bodyPr wrap="none" rtlCol="0">
            <a:spAutoFit/>
          </a:bodyPr>
          <a:lstStyle/>
          <a:p>
            <a:pPr defTabSz="914400"/>
            <a:r>
              <a:rPr lang="en-GB" sz="1100" b="1" dirty="0">
                <a:solidFill>
                  <a:srgbClr val="0C377B"/>
                </a:solidFill>
                <a:latin typeface="Arial"/>
                <a:ea typeface="ＭＳ Ｐゴシック" pitchFamily="-112" charset="-128"/>
                <a:cs typeface="ＭＳ Ｐゴシック" pitchFamily="-112" charset="-128"/>
              </a:rPr>
              <a:t>(</a:t>
            </a:r>
            <a:r>
              <a:rPr lang="en-GB" sz="1100" b="1" dirty="0" smtClean="0">
                <a:solidFill>
                  <a:srgbClr val="0C377B"/>
                </a:solidFill>
                <a:latin typeface="Arial"/>
                <a:ea typeface="ＭＳ Ｐゴシック" pitchFamily="-112" charset="-128"/>
                <a:cs typeface="ＭＳ Ｐゴシック" pitchFamily="-112" charset="-128"/>
              </a:rPr>
              <a:t>Extended) Year End Technical Stop: (E)YETS</a:t>
            </a:r>
            <a:endParaRPr lang="en-GB" sz="1100" b="1" dirty="0">
              <a:solidFill>
                <a:srgbClr val="0C377B"/>
              </a:solidFill>
              <a:latin typeface="Arial"/>
              <a:ea typeface="ＭＳ Ｐゴシック" pitchFamily="-112" charset="-128"/>
              <a:cs typeface="ＭＳ Ｐゴシック" pitchFamily="-112" charset="-128"/>
            </a:endParaRPr>
          </a:p>
        </p:txBody>
      </p:sp>
      <p:sp>
        <p:nvSpPr>
          <p:cNvPr id="2" name="Rectangle 1"/>
          <p:cNvSpPr/>
          <p:nvPr/>
        </p:nvSpPr>
        <p:spPr>
          <a:xfrm>
            <a:off x="3250804" y="2416604"/>
            <a:ext cx="603050" cy="246221"/>
          </a:xfrm>
          <a:prstGeom prst="rect">
            <a:avLst/>
          </a:prstGeom>
        </p:spPr>
        <p:txBody>
          <a:bodyPr wrap="none">
            <a:spAutoFit/>
          </a:bodyPr>
          <a:lstStyle/>
          <a:p>
            <a:pPr defTabSz="914400"/>
            <a:r>
              <a:rPr lang="en-GB" sz="1000" b="1" dirty="0">
                <a:solidFill>
                  <a:srgbClr val="FFFFFF"/>
                </a:solidFill>
                <a:latin typeface="Arial"/>
                <a:ea typeface="ＭＳ Ｐゴシック" pitchFamily="-112" charset="-128"/>
                <a:cs typeface="ＭＳ Ｐゴシック" pitchFamily="-112" charset="-128"/>
              </a:rPr>
              <a:t>EYETS</a:t>
            </a:r>
          </a:p>
        </p:txBody>
      </p:sp>
      <p:sp>
        <p:nvSpPr>
          <p:cNvPr id="3" name="Rectangle 2"/>
          <p:cNvSpPr/>
          <p:nvPr/>
        </p:nvSpPr>
        <p:spPr>
          <a:xfrm>
            <a:off x="6772717" y="2962275"/>
            <a:ext cx="332933" cy="2507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GB">
              <a:solidFill>
                <a:srgbClr val="FFFFFF"/>
              </a:solidFill>
              <a:latin typeface="Arial"/>
            </a:endParaRPr>
          </a:p>
        </p:txBody>
      </p:sp>
      <p:sp>
        <p:nvSpPr>
          <p:cNvPr id="40" name="Rectangle 39"/>
          <p:cNvSpPr/>
          <p:nvPr/>
        </p:nvSpPr>
        <p:spPr>
          <a:xfrm>
            <a:off x="2175288" y="2422468"/>
            <a:ext cx="518091" cy="246221"/>
          </a:xfrm>
          <a:prstGeom prst="rect">
            <a:avLst/>
          </a:prstGeom>
        </p:spPr>
        <p:txBody>
          <a:bodyPr wrap="none">
            <a:spAutoFit/>
          </a:bodyPr>
          <a:lstStyle/>
          <a:p>
            <a:pPr defTabSz="914400"/>
            <a:r>
              <a:rPr lang="en-GB" sz="1000" b="1" dirty="0" smtClean="0">
                <a:solidFill>
                  <a:srgbClr val="FFFFFF"/>
                </a:solidFill>
                <a:latin typeface="Arial"/>
                <a:ea typeface="ＭＳ Ｐゴシック" pitchFamily="-112" charset="-128"/>
                <a:cs typeface="ＭＳ Ｐゴシック" pitchFamily="-112" charset="-128"/>
              </a:rPr>
              <a:t>YETS</a:t>
            </a:r>
            <a:endParaRPr lang="en-GB" sz="1000" b="1" dirty="0">
              <a:solidFill>
                <a:srgbClr val="FFFFFF"/>
              </a:solidFill>
              <a:latin typeface="Arial"/>
              <a:ea typeface="ＭＳ Ｐゴシック" pitchFamily="-112" charset="-128"/>
              <a:cs typeface="ＭＳ Ｐゴシック" pitchFamily="-112" charset="-128"/>
            </a:endParaRPr>
          </a:p>
        </p:txBody>
      </p:sp>
      <p:sp>
        <p:nvSpPr>
          <p:cNvPr id="41" name="Rectangle 40"/>
          <p:cNvSpPr/>
          <p:nvPr/>
        </p:nvSpPr>
        <p:spPr>
          <a:xfrm>
            <a:off x="4275913" y="2414632"/>
            <a:ext cx="518091" cy="246221"/>
          </a:xfrm>
          <a:prstGeom prst="rect">
            <a:avLst/>
          </a:prstGeom>
        </p:spPr>
        <p:txBody>
          <a:bodyPr wrap="none">
            <a:spAutoFit/>
          </a:bodyPr>
          <a:lstStyle/>
          <a:p>
            <a:pPr defTabSz="914400"/>
            <a:r>
              <a:rPr lang="en-GB" sz="1000" b="1" dirty="0" smtClean="0">
                <a:solidFill>
                  <a:srgbClr val="FFFFFF"/>
                </a:solidFill>
                <a:latin typeface="Arial"/>
                <a:ea typeface="ＭＳ Ｐゴシック" pitchFamily="-112" charset="-128"/>
                <a:cs typeface="ＭＳ Ｐゴシック" pitchFamily="-112" charset="-128"/>
              </a:rPr>
              <a:t>YETS</a:t>
            </a:r>
            <a:endParaRPr lang="en-GB" sz="1000" b="1" dirty="0">
              <a:solidFill>
                <a:srgbClr val="FFFFFF"/>
              </a:solidFill>
              <a:latin typeface="Arial"/>
              <a:ea typeface="ＭＳ Ｐゴシック" pitchFamily="-112" charset="-128"/>
              <a:cs typeface="ＭＳ Ｐゴシック" pitchFamily="-112" charset="-128"/>
            </a:endParaRPr>
          </a:p>
        </p:txBody>
      </p:sp>
      <p:sp>
        <p:nvSpPr>
          <p:cNvPr id="42" name="Rectangle 41"/>
          <p:cNvSpPr/>
          <p:nvPr/>
        </p:nvSpPr>
        <p:spPr>
          <a:xfrm>
            <a:off x="7377767" y="2433682"/>
            <a:ext cx="518091" cy="246221"/>
          </a:xfrm>
          <a:prstGeom prst="rect">
            <a:avLst/>
          </a:prstGeom>
        </p:spPr>
        <p:txBody>
          <a:bodyPr wrap="none">
            <a:spAutoFit/>
          </a:bodyPr>
          <a:lstStyle/>
          <a:p>
            <a:pPr defTabSz="914400"/>
            <a:r>
              <a:rPr lang="en-GB" sz="1000" b="1" dirty="0" smtClean="0">
                <a:solidFill>
                  <a:srgbClr val="FFFFFF"/>
                </a:solidFill>
                <a:latin typeface="Arial"/>
                <a:ea typeface="ＭＳ Ｐゴシック" pitchFamily="-112" charset="-128"/>
                <a:cs typeface="ＭＳ Ｐゴシック" pitchFamily="-112" charset="-128"/>
              </a:rPr>
              <a:t>YETS</a:t>
            </a:r>
            <a:endParaRPr lang="en-GB" sz="1000" b="1" dirty="0">
              <a:solidFill>
                <a:srgbClr val="FFFFFF"/>
              </a:solidFill>
              <a:latin typeface="Arial"/>
              <a:ea typeface="ＭＳ Ｐゴシック" pitchFamily="-112" charset="-128"/>
              <a:cs typeface="ＭＳ Ｐゴシック" pitchFamily="-112" charset="-128"/>
            </a:endParaRPr>
          </a:p>
        </p:txBody>
      </p:sp>
      <p:sp>
        <p:nvSpPr>
          <p:cNvPr id="43" name="Rectangle 42"/>
          <p:cNvSpPr/>
          <p:nvPr/>
        </p:nvSpPr>
        <p:spPr>
          <a:xfrm>
            <a:off x="1172766" y="3867891"/>
            <a:ext cx="518091" cy="246221"/>
          </a:xfrm>
          <a:prstGeom prst="rect">
            <a:avLst/>
          </a:prstGeom>
        </p:spPr>
        <p:txBody>
          <a:bodyPr wrap="none">
            <a:spAutoFit/>
          </a:bodyPr>
          <a:lstStyle/>
          <a:p>
            <a:pPr defTabSz="914400"/>
            <a:r>
              <a:rPr lang="en-GB" sz="1000" b="1" dirty="0" smtClean="0">
                <a:solidFill>
                  <a:srgbClr val="0C377B"/>
                </a:solidFill>
                <a:latin typeface="Arial"/>
                <a:ea typeface="ＭＳ Ｐゴシック" pitchFamily="-112" charset="-128"/>
                <a:cs typeface="ＭＳ Ｐゴシック" pitchFamily="-112" charset="-128"/>
              </a:rPr>
              <a:t>Y</a:t>
            </a:r>
            <a:r>
              <a:rPr lang="en-GB" sz="1000" b="1" dirty="0" smtClean="0">
                <a:solidFill>
                  <a:srgbClr val="FFFFFF"/>
                </a:solidFill>
                <a:latin typeface="Arial"/>
                <a:ea typeface="ＭＳ Ｐゴシック" pitchFamily="-112" charset="-128"/>
                <a:cs typeface="ＭＳ Ｐゴシック" pitchFamily="-112" charset="-128"/>
              </a:rPr>
              <a:t>ETS</a:t>
            </a:r>
            <a:endParaRPr lang="en-GB" sz="1000" b="1" dirty="0">
              <a:solidFill>
                <a:srgbClr val="FFFFFF"/>
              </a:solidFill>
              <a:latin typeface="Arial"/>
              <a:ea typeface="ＭＳ Ｐゴシック" pitchFamily="-112" charset="-128"/>
              <a:cs typeface="ＭＳ Ｐゴシック" pitchFamily="-112" charset="-128"/>
            </a:endParaRPr>
          </a:p>
        </p:txBody>
      </p:sp>
      <p:sp>
        <p:nvSpPr>
          <p:cNvPr id="44" name="Rectangle 43"/>
          <p:cNvSpPr/>
          <p:nvPr/>
        </p:nvSpPr>
        <p:spPr>
          <a:xfrm>
            <a:off x="2156684" y="4114112"/>
            <a:ext cx="518091" cy="246221"/>
          </a:xfrm>
          <a:prstGeom prst="rect">
            <a:avLst/>
          </a:prstGeom>
        </p:spPr>
        <p:txBody>
          <a:bodyPr wrap="none">
            <a:spAutoFit/>
          </a:bodyPr>
          <a:lstStyle/>
          <a:p>
            <a:pPr defTabSz="914400"/>
            <a:r>
              <a:rPr lang="en-GB" sz="1000" b="1" dirty="0" smtClean="0">
                <a:solidFill>
                  <a:srgbClr val="FFFFFF"/>
                </a:solidFill>
                <a:latin typeface="Arial"/>
                <a:ea typeface="ＭＳ Ｐゴシック" pitchFamily="-112" charset="-128"/>
                <a:cs typeface="ＭＳ Ｐゴシック" pitchFamily="-112" charset="-128"/>
              </a:rPr>
              <a:t>YETS</a:t>
            </a:r>
            <a:endParaRPr lang="en-GB" sz="1000" b="1" dirty="0">
              <a:solidFill>
                <a:srgbClr val="FFFFFF"/>
              </a:solidFill>
              <a:latin typeface="Arial"/>
              <a:ea typeface="ＭＳ Ｐゴシック" pitchFamily="-112" charset="-128"/>
              <a:cs typeface="ＭＳ Ｐゴシック" pitchFamily="-112" charset="-128"/>
            </a:endParaRPr>
          </a:p>
        </p:txBody>
      </p:sp>
      <p:sp>
        <p:nvSpPr>
          <p:cNvPr id="4" name="TextBox 3"/>
          <p:cNvSpPr txBox="1"/>
          <p:nvPr/>
        </p:nvSpPr>
        <p:spPr>
          <a:xfrm>
            <a:off x="1461921" y="4270079"/>
            <a:ext cx="987771" cy="369332"/>
          </a:xfrm>
          <a:prstGeom prst="rect">
            <a:avLst/>
          </a:prstGeom>
          <a:noFill/>
          <a:ln w="57150">
            <a:solidFill>
              <a:srgbClr val="00B0F0"/>
            </a:solidFill>
          </a:ln>
        </p:spPr>
        <p:txBody>
          <a:bodyPr wrap="none" rtlCol="0">
            <a:spAutoFit/>
          </a:bodyPr>
          <a:lstStyle/>
          <a:p>
            <a:pPr defTabSz="914400"/>
            <a:r>
              <a:rPr lang="fr-CH" b="1" dirty="0" smtClean="0">
                <a:solidFill>
                  <a:srgbClr val="0C377B">
                    <a:lumMod val="60000"/>
                    <a:lumOff val="40000"/>
                  </a:srgbClr>
                </a:solidFill>
                <a:latin typeface="Arial"/>
                <a:ea typeface="ＭＳ Ｐゴシック" pitchFamily="-112" charset="-128"/>
                <a:cs typeface="ＭＳ Ｐゴシック" pitchFamily="-112" charset="-128"/>
              </a:rPr>
              <a:t>300 fb</a:t>
            </a:r>
            <a:r>
              <a:rPr lang="fr-CH" b="1" baseline="30000" dirty="0" smtClean="0">
                <a:solidFill>
                  <a:srgbClr val="0C377B">
                    <a:lumMod val="60000"/>
                    <a:lumOff val="40000"/>
                  </a:srgbClr>
                </a:solidFill>
                <a:latin typeface="Arial"/>
                <a:ea typeface="ＭＳ Ｐゴシック" pitchFamily="-112" charset="-128"/>
                <a:cs typeface="ＭＳ Ｐゴシック" pitchFamily="-112" charset="-128"/>
              </a:rPr>
              <a:t>-1</a:t>
            </a:r>
            <a:endParaRPr lang="fr-FR" b="1" baseline="30000" dirty="0">
              <a:solidFill>
                <a:srgbClr val="0C377B">
                  <a:lumMod val="60000"/>
                  <a:lumOff val="40000"/>
                </a:srgbClr>
              </a:solidFill>
              <a:latin typeface="Arial"/>
              <a:ea typeface="ＭＳ Ｐゴシック" pitchFamily="-112" charset="-128"/>
              <a:cs typeface="ＭＳ Ｐゴシック" pitchFamily="-112" charset="-128"/>
            </a:endParaRPr>
          </a:p>
        </p:txBody>
      </p:sp>
      <p:sp>
        <p:nvSpPr>
          <p:cNvPr id="45" name="TextBox 44"/>
          <p:cNvSpPr txBox="1"/>
          <p:nvPr/>
        </p:nvSpPr>
        <p:spPr>
          <a:xfrm>
            <a:off x="8021934" y="5766355"/>
            <a:ext cx="1180131" cy="369332"/>
          </a:xfrm>
          <a:prstGeom prst="rect">
            <a:avLst/>
          </a:prstGeom>
          <a:noFill/>
          <a:ln w="57150">
            <a:solidFill>
              <a:srgbClr val="00B0F0"/>
            </a:solidFill>
          </a:ln>
        </p:spPr>
        <p:txBody>
          <a:bodyPr wrap="none" rtlCol="0">
            <a:spAutoFit/>
          </a:bodyPr>
          <a:lstStyle/>
          <a:p>
            <a:pPr defTabSz="914400"/>
            <a:r>
              <a:rPr lang="fr-CH" b="1" dirty="0" smtClean="0">
                <a:solidFill>
                  <a:srgbClr val="0C377B">
                    <a:lumMod val="60000"/>
                    <a:lumOff val="40000"/>
                  </a:srgbClr>
                </a:solidFill>
                <a:latin typeface="Arial"/>
                <a:ea typeface="ＭＳ Ｐゴシック" pitchFamily="-112" charset="-128"/>
                <a:cs typeface="ＭＳ Ｐゴシック" pitchFamily="-112" charset="-128"/>
              </a:rPr>
              <a:t>3’000 fb</a:t>
            </a:r>
            <a:r>
              <a:rPr lang="fr-CH" b="1" baseline="30000" dirty="0" smtClean="0">
                <a:solidFill>
                  <a:srgbClr val="0C377B">
                    <a:lumMod val="60000"/>
                    <a:lumOff val="40000"/>
                  </a:srgbClr>
                </a:solidFill>
                <a:latin typeface="Arial"/>
                <a:ea typeface="ＭＳ Ｐゴシック" pitchFamily="-112" charset="-128"/>
                <a:cs typeface="ＭＳ Ｐゴシック" pitchFamily="-112" charset="-128"/>
              </a:rPr>
              <a:t>-1</a:t>
            </a:r>
            <a:endParaRPr lang="fr-FR" b="1" baseline="30000" dirty="0">
              <a:solidFill>
                <a:srgbClr val="0C377B">
                  <a:lumMod val="60000"/>
                  <a:lumOff val="40000"/>
                </a:srgbClr>
              </a:solidFill>
              <a:latin typeface="Arial"/>
              <a:ea typeface="ＭＳ Ｐゴシック" pitchFamily="-112" charset="-128"/>
              <a:cs typeface="ＭＳ Ｐゴシック" pitchFamily="-112" charset="-128"/>
            </a:endParaRPr>
          </a:p>
        </p:txBody>
      </p:sp>
      <p:sp>
        <p:nvSpPr>
          <p:cNvPr id="46" name="TextBox 45"/>
          <p:cNvSpPr txBox="1"/>
          <p:nvPr/>
        </p:nvSpPr>
        <p:spPr>
          <a:xfrm>
            <a:off x="50602" y="1844824"/>
            <a:ext cx="859531" cy="369332"/>
          </a:xfrm>
          <a:prstGeom prst="rect">
            <a:avLst/>
          </a:prstGeom>
          <a:noFill/>
          <a:ln w="57150">
            <a:solidFill>
              <a:srgbClr val="00B0F0"/>
            </a:solidFill>
          </a:ln>
        </p:spPr>
        <p:txBody>
          <a:bodyPr wrap="none" rtlCol="0">
            <a:spAutoFit/>
          </a:bodyPr>
          <a:lstStyle/>
          <a:p>
            <a:pPr defTabSz="914400"/>
            <a:r>
              <a:rPr lang="fr-CH" b="1" dirty="0" smtClean="0">
                <a:solidFill>
                  <a:srgbClr val="0C377B">
                    <a:lumMod val="60000"/>
                    <a:lumOff val="40000"/>
                  </a:srgbClr>
                </a:solidFill>
                <a:latin typeface="Arial"/>
                <a:ea typeface="ＭＳ Ｐゴシック" pitchFamily="-112" charset="-128"/>
                <a:cs typeface="ＭＳ Ｐゴシック" pitchFamily="-112" charset="-128"/>
              </a:rPr>
              <a:t>30 fb</a:t>
            </a:r>
            <a:r>
              <a:rPr lang="fr-CH" b="1" baseline="30000" dirty="0" smtClean="0">
                <a:solidFill>
                  <a:srgbClr val="0C377B">
                    <a:lumMod val="60000"/>
                    <a:lumOff val="40000"/>
                  </a:srgbClr>
                </a:solidFill>
                <a:latin typeface="Arial"/>
                <a:ea typeface="ＭＳ Ｐゴシック" pitchFamily="-112" charset="-128"/>
                <a:cs typeface="ＭＳ Ｐゴシック" pitchFamily="-112" charset="-128"/>
              </a:rPr>
              <a:t>-1</a:t>
            </a:r>
            <a:endParaRPr lang="fr-FR" b="1" baseline="30000" dirty="0">
              <a:solidFill>
                <a:srgbClr val="0C377B">
                  <a:lumMod val="60000"/>
                  <a:lumOff val="40000"/>
                </a:srgbClr>
              </a:solidFill>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737626535"/>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50" y="152441"/>
            <a:ext cx="9044152" cy="5755365"/>
          </a:xfrm>
          <a:prstGeom prst="rect">
            <a:avLst/>
          </a:prstGeom>
        </p:spPr>
        <p:txBody>
          <a:bodyPr wrap="square" lIns="91380" tIns="45692" rIns="91380" bIns="45692">
            <a:spAutoFit/>
          </a:bodyPr>
          <a:lstStyle/>
          <a:p>
            <a:pPr eaLnBrk="1" hangingPunct="1"/>
            <a:r>
              <a:rPr lang="en-GB" sz="2800" b="1" dirty="0">
                <a:solidFill>
                  <a:srgbClr val="0C377B"/>
                </a:solidFill>
                <a:latin typeface="Arial"/>
              </a:rPr>
              <a:t>European Strategy for Particle Physics </a:t>
            </a:r>
          </a:p>
          <a:p>
            <a:pPr eaLnBrk="1" hangingPunct="1"/>
            <a:endParaRPr lang="en-GB" sz="2000" b="1" dirty="0">
              <a:solidFill>
                <a:srgbClr val="0C377B"/>
              </a:solidFill>
              <a:latin typeface="Arial"/>
            </a:endParaRPr>
          </a:p>
          <a:p>
            <a:pPr eaLnBrk="1" hangingPunct="1"/>
            <a:r>
              <a:rPr lang="en-GB" sz="2000" b="1" dirty="0" smtClean="0">
                <a:solidFill>
                  <a:srgbClr val="0C377B"/>
                </a:solidFill>
                <a:latin typeface="Arial"/>
              </a:rPr>
              <a:t>The energy frontier</a:t>
            </a:r>
            <a:endParaRPr lang="en-GB" sz="2000" b="1" dirty="0">
              <a:solidFill>
                <a:srgbClr val="0C377B"/>
              </a:solidFill>
              <a:latin typeface="Arial"/>
            </a:endParaRPr>
          </a:p>
          <a:p>
            <a:pPr eaLnBrk="1" hangingPunct="1"/>
            <a:endParaRPr lang="en-GB" sz="2000" dirty="0">
              <a:solidFill>
                <a:srgbClr val="0C377B"/>
              </a:solidFill>
              <a:latin typeface="Arial"/>
            </a:endParaRPr>
          </a:p>
          <a:p>
            <a:pPr eaLnBrk="1" hangingPunct="1"/>
            <a:r>
              <a:rPr lang="en-GB" sz="2000" dirty="0">
                <a:solidFill>
                  <a:srgbClr val="0C377B"/>
                </a:solidFill>
                <a:latin typeface="Arial"/>
              </a:rPr>
              <a:t>After careful analysis of many possible large-scale scientific activities requiring significant resources, sizeable collaborations and sustained commitment, the following four activities have been identified as carrying the highest priority.</a:t>
            </a:r>
          </a:p>
          <a:p>
            <a:pPr eaLnBrk="1" hangingPunct="1"/>
            <a:endParaRPr lang="en-GB" sz="2000" dirty="0">
              <a:solidFill>
                <a:srgbClr val="0C377B"/>
              </a:solidFill>
              <a:latin typeface="Arial"/>
            </a:endParaRPr>
          </a:p>
          <a:p>
            <a:pPr eaLnBrk="1" hangingPunct="1"/>
            <a:r>
              <a:rPr lang="en-GB" sz="2000" dirty="0">
                <a:solidFill>
                  <a:srgbClr val="0C377B"/>
                </a:solidFill>
                <a:latin typeface="Arial"/>
              </a:rPr>
              <a:t>d) To stay at the forefront of particle physics, Europe needs to be in a position to propose an ambitious post-LHC accelerator project at CERN by the time of the next Strategy update, when physics results from the LHC running at 14 </a:t>
            </a:r>
            <a:r>
              <a:rPr lang="en-GB" sz="2000" dirty="0" err="1">
                <a:solidFill>
                  <a:srgbClr val="0C377B"/>
                </a:solidFill>
                <a:latin typeface="Arial"/>
              </a:rPr>
              <a:t>TeV</a:t>
            </a:r>
            <a:r>
              <a:rPr lang="en-GB" sz="2000" dirty="0">
                <a:solidFill>
                  <a:srgbClr val="0C377B"/>
                </a:solidFill>
                <a:latin typeface="Arial"/>
              </a:rPr>
              <a:t> will be available. </a:t>
            </a:r>
            <a:r>
              <a:rPr lang="en-GB" sz="2000" b="1" i="1" dirty="0">
                <a:solidFill>
                  <a:srgbClr val="FF0000"/>
                </a:solidFill>
                <a:latin typeface="Arial"/>
              </a:rPr>
              <a:t>CERN should undertake </a:t>
            </a:r>
            <a:r>
              <a:rPr lang="en-GB" sz="2000" b="1" i="1" u="sng" dirty="0">
                <a:solidFill>
                  <a:srgbClr val="FF0000"/>
                </a:solidFill>
                <a:latin typeface="Arial"/>
              </a:rPr>
              <a:t>design studies for accelerator projects in a global context, with emphasis on proton-proton and electron-positron high energy frontier machines</a:t>
            </a:r>
            <a:r>
              <a:rPr lang="en-GB" sz="2000" b="1" i="1" dirty="0">
                <a:solidFill>
                  <a:srgbClr val="FF0000"/>
                </a:solidFill>
                <a:latin typeface="Arial"/>
              </a:rPr>
              <a:t>. These design studies should be coupled to a vigorous accelerator  R&amp;D programme, including high-field magnets and high-gradient accelerating structures, in collaboration with national institutes, laboratories and universities worldwide.</a:t>
            </a:r>
          </a:p>
        </p:txBody>
      </p:sp>
      <p:sp>
        <p:nvSpPr>
          <p:cNvPr id="3" name="Slide Number Placeholder 2"/>
          <p:cNvSpPr>
            <a:spLocks noGrp="1"/>
          </p:cNvSpPr>
          <p:nvPr>
            <p:ph type="sldNum" sz="quarter" idx="4"/>
          </p:nvPr>
        </p:nvSpPr>
        <p:spPr/>
        <p:txBody>
          <a:bodyPr/>
          <a:lstStyle/>
          <a:p>
            <a:fld id="{17918391-D411-FE40-AAD7-861AE5233E0E}" type="slidenum">
              <a:rPr lang="en-US" smtClean="0">
                <a:solidFill>
                  <a:srgbClr val="0055A0">
                    <a:tint val="75000"/>
                  </a:srgbClr>
                </a:solidFill>
              </a:rPr>
              <a:pPr/>
              <a:t>5</a:t>
            </a:fld>
            <a:endParaRPr lang="en-US" dirty="0">
              <a:solidFill>
                <a:srgbClr val="0055A0">
                  <a:tint val="75000"/>
                </a:srgbClr>
              </a:solidFill>
            </a:endParaRPr>
          </a:p>
        </p:txBody>
      </p:sp>
    </p:spTree>
    <p:extLst>
      <p:ext uri="{BB962C8B-B14F-4D97-AF65-F5344CB8AC3E}">
        <p14:creationId xmlns:p14="http://schemas.microsoft.com/office/powerpoint/2010/main" val="2580084358"/>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90277" y="1480419"/>
            <a:ext cx="8718550" cy="2452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6200000">
            <a:off x="4405919" y="2285857"/>
            <a:ext cx="800098" cy="369275"/>
          </a:xfrm>
          <a:prstGeom prst="rect">
            <a:avLst/>
          </a:prstGeom>
          <a:noFill/>
        </p:spPr>
        <p:txBody>
          <a:bodyPr wrap="none" lIns="91380" tIns="45692" rIns="91380" bIns="45692" rtlCol="0">
            <a:spAutoFit/>
          </a:bodyPr>
          <a:lstStyle/>
          <a:p>
            <a:pPr defTabSz="914400"/>
            <a:r>
              <a:rPr lang="en-GB" b="1" dirty="0" smtClean="0">
                <a:solidFill>
                  <a:srgbClr val="FF0000"/>
                </a:solidFill>
                <a:latin typeface="Arial"/>
                <a:ea typeface="ＭＳ Ｐゴシック" pitchFamily="-112" charset="-128"/>
                <a:cs typeface="ＭＳ Ｐゴシック" pitchFamily="-112" charset="-128"/>
              </a:rPr>
              <a:t>today</a:t>
            </a:r>
            <a:endParaRPr lang="en-GB" b="1" dirty="0">
              <a:solidFill>
                <a:srgbClr val="FF0000"/>
              </a:solidFill>
              <a:latin typeface="Arial"/>
              <a:ea typeface="ＭＳ Ｐゴシック" pitchFamily="-112" charset="-128"/>
              <a:cs typeface="ＭＳ Ｐゴシック" pitchFamily="-112" charset="-128"/>
            </a:endParaRPr>
          </a:p>
        </p:txBody>
      </p:sp>
      <p:sp>
        <p:nvSpPr>
          <p:cNvPr id="8" name="Rectangle 7"/>
          <p:cNvSpPr/>
          <p:nvPr/>
        </p:nvSpPr>
        <p:spPr>
          <a:xfrm>
            <a:off x="229750" y="116712"/>
            <a:ext cx="8701528" cy="1138773"/>
          </a:xfrm>
          <a:prstGeom prst="rect">
            <a:avLst/>
          </a:prstGeom>
          <a:solidFill>
            <a:schemeClr val="tx1">
              <a:lumMod val="60000"/>
              <a:lumOff val="40000"/>
            </a:schemeClr>
          </a:solidFill>
        </p:spPr>
        <p:txBody>
          <a:bodyPr wrap="square" lIns="91380" tIns="45692" rIns="91380" bIns="45692">
            <a:spAutoFit/>
          </a:bodyPr>
          <a:lstStyle/>
          <a:p>
            <a:pPr defTabSz="914400"/>
            <a:r>
              <a:rPr lang="en-GB" sz="2000" i="1" dirty="0" smtClean="0">
                <a:solidFill>
                  <a:srgbClr val="FFFFFF"/>
                </a:solidFill>
                <a:latin typeface="Times-Italic"/>
                <a:ea typeface="ＭＳ Ｐゴシック" pitchFamily="-112" charset="-128"/>
                <a:cs typeface="ＭＳ Ｐゴシック" pitchFamily="-112" charset="-128"/>
              </a:rPr>
              <a:t>European Strategy: “CERN </a:t>
            </a:r>
            <a:r>
              <a:rPr lang="en-GB" sz="2000" i="1" dirty="0">
                <a:solidFill>
                  <a:srgbClr val="FFFFFF"/>
                </a:solidFill>
                <a:latin typeface="Times-Italic"/>
                <a:ea typeface="ＭＳ Ｐゴシック" pitchFamily="-112" charset="-128"/>
                <a:cs typeface="ＭＳ Ｐゴシック" pitchFamily="-112" charset="-128"/>
              </a:rPr>
              <a:t>should undertake design studies for accelerator projects in a global context, with emphasis on</a:t>
            </a:r>
            <a:r>
              <a:rPr lang="en-GB" sz="2000" b="1" i="1" dirty="0">
                <a:solidFill>
                  <a:srgbClr val="FFFFFF"/>
                </a:solidFill>
                <a:latin typeface="Times-Italic"/>
                <a:ea typeface="ＭＳ Ｐゴシック" pitchFamily="-112" charset="-128"/>
                <a:cs typeface="ＭＳ Ｐゴシック" pitchFamily="-112" charset="-128"/>
              </a:rPr>
              <a:t> </a:t>
            </a:r>
            <a:r>
              <a:rPr lang="en-GB" sz="2400" b="1" i="1" dirty="0">
                <a:solidFill>
                  <a:srgbClr val="FFFFFF"/>
                </a:solidFill>
                <a:latin typeface="Times-Italic"/>
                <a:ea typeface="ＭＳ Ｐゴシック" pitchFamily="-112" charset="-128"/>
                <a:cs typeface="ＭＳ Ｐゴシック" pitchFamily="-112" charset="-128"/>
              </a:rPr>
              <a:t>proton-proton</a:t>
            </a:r>
            <a:r>
              <a:rPr lang="en-GB" sz="2000" i="1" dirty="0">
                <a:solidFill>
                  <a:srgbClr val="FFFFFF"/>
                </a:solidFill>
                <a:latin typeface="Times-Italic"/>
                <a:ea typeface="ＭＳ Ｐゴシック" pitchFamily="-112" charset="-128"/>
                <a:cs typeface="ＭＳ Ｐゴシック" pitchFamily="-112" charset="-128"/>
              </a:rPr>
              <a:t> and electron- positron </a:t>
            </a:r>
            <a:r>
              <a:rPr lang="en-GB" sz="2400" b="1" i="1" dirty="0">
                <a:solidFill>
                  <a:srgbClr val="FFFFFF"/>
                </a:solidFill>
                <a:latin typeface="Times-Italic"/>
                <a:ea typeface="ＭＳ Ｐゴシック" pitchFamily="-112" charset="-128"/>
                <a:cs typeface="ＭＳ Ｐゴシック" pitchFamily="-112" charset="-128"/>
              </a:rPr>
              <a:t>high-energy frontier machines</a:t>
            </a:r>
            <a:r>
              <a:rPr lang="en-GB" sz="2000" b="1" i="1" dirty="0">
                <a:solidFill>
                  <a:srgbClr val="FFFFFF"/>
                </a:solidFill>
                <a:latin typeface="Times-Italic"/>
                <a:ea typeface="ＭＳ Ｐゴシック" pitchFamily="-112" charset="-128"/>
                <a:cs typeface="ＭＳ Ｐゴシック" pitchFamily="-112" charset="-128"/>
              </a:rPr>
              <a:t>.”</a:t>
            </a:r>
            <a:endParaRPr lang="en-GB" sz="2000" b="1" dirty="0">
              <a:solidFill>
                <a:srgbClr val="FFFFFF"/>
              </a:solidFill>
              <a:latin typeface="Arial"/>
              <a:ea typeface="ＭＳ Ｐゴシック" pitchFamily="-112" charset="-128"/>
              <a:cs typeface="ＭＳ Ｐゴシック" pitchFamily="-112" charset="-128"/>
            </a:endParaRPr>
          </a:p>
        </p:txBody>
      </p:sp>
      <p:pic>
        <p:nvPicPr>
          <p:cNvPr id="9"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787"/>
          <a:stretch/>
        </p:blipFill>
        <p:spPr bwMode="auto">
          <a:xfrm>
            <a:off x="4761515" y="3854076"/>
            <a:ext cx="4237707" cy="72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72703" y="3394073"/>
            <a:ext cx="1402948" cy="523220"/>
          </a:xfrm>
          <a:prstGeom prst="rect">
            <a:avLst/>
          </a:prstGeom>
          <a:noFill/>
        </p:spPr>
        <p:txBody>
          <a:bodyPr wrap="none" lIns="91380" tIns="45692" rIns="91380" bIns="45692" rtlCol="0">
            <a:spAutoFit/>
          </a:bodyPr>
          <a:lstStyle/>
          <a:p>
            <a:pPr defTabSz="914400"/>
            <a:r>
              <a:rPr lang="en-GB" sz="2800" b="1" dirty="0">
                <a:solidFill>
                  <a:srgbClr val="0C377B"/>
                </a:solidFill>
                <a:latin typeface="Arial"/>
                <a:ea typeface="ＭＳ Ｐゴシック" pitchFamily="-112" charset="-128"/>
                <a:cs typeface="ＭＳ Ｐゴシック" pitchFamily="-112" charset="-128"/>
              </a:rPr>
              <a:t>Project</a:t>
            </a:r>
          </a:p>
        </p:txBody>
      </p:sp>
      <p:sp>
        <p:nvSpPr>
          <p:cNvPr id="10" name="TextBox 9"/>
          <p:cNvSpPr txBox="1"/>
          <p:nvPr/>
        </p:nvSpPr>
        <p:spPr>
          <a:xfrm>
            <a:off x="3851920" y="4514306"/>
            <a:ext cx="5056906" cy="461665"/>
          </a:xfrm>
          <a:prstGeom prst="rect">
            <a:avLst/>
          </a:prstGeom>
          <a:noFill/>
        </p:spPr>
        <p:txBody>
          <a:bodyPr wrap="square" lIns="91380" tIns="45692" rIns="91380" bIns="45692" rtlCol="0">
            <a:spAutoFit/>
          </a:bodyPr>
          <a:lstStyle/>
          <a:p>
            <a:pPr marL="1427862" indent="-1427862" defTabSz="914400"/>
            <a:r>
              <a:rPr lang="en-GB" sz="2400" b="1" dirty="0">
                <a:solidFill>
                  <a:srgbClr val="FF0000"/>
                </a:solidFill>
                <a:latin typeface="Arial"/>
                <a:ea typeface="ＭＳ Ｐゴシック" pitchFamily="-112" charset="-128"/>
                <a:cs typeface="ＭＳ Ｐゴシック" pitchFamily="-112" charset="-128"/>
              </a:rPr>
              <a:t>FCC Study : p-p towards 100 </a:t>
            </a:r>
            <a:r>
              <a:rPr lang="en-GB" sz="2400" b="1" dirty="0" err="1">
                <a:solidFill>
                  <a:srgbClr val="FF0000"/>
                </a:solidFill>
                <a:latin typeface="Arial"/>
                <a:ea typeface="ＭＳ Ｐゴシック" pitchFamily="-112" charset="-128"/>
                <a:cs typeface="ＭＳ Ｐゴシック" pitchFamily="-112" charset="-128"/>
              </a:rPr>
              <a:t>TeV</a:t>
            </a:r>
            <a:endParaRPr lang="en-GB" b="1" dirty="0">
              <a:solidFill>
                <a:srgbClr val="FF0000"/>
              </a:solidFill>
              <a:latin typeface="Arial"/>
              <a:ea typeface="ＭＳ Ｐゴシック" pitchFamily="-112" charset="-128"/>
              <a:cs typeface="ＭＳ Ｐゴシック" pitchFamily="-112" charset="-128"/>
            </a:endParaRPr>
          </a:p>
        </p:txBody>
      </p:sp>
      <p:sp>
        <p:nvSpPr>
          <p:cNvPr id="5" name="TextBox 4"/>
          <p:cNvSpPr txBox="1"/>
          <p:nvPr/>
        </p:nvSpPr>
        <p:spPr>
          <a:xfrm>
            <a:off x="1312468" y="4973059"/>
            <a:ext cx="3678138" cy="646274"/>
          </a:xfrm>
          <a:prstGeom prst="rect">
            <a:avLst/>
          </a:prstGeom>
          <a:noFill/>
        </p:spPr>
        <p:txBody>
          <a:bodyPr wrap="square" lIns="91380" tIns="45692" rIns="91380" bIns="45692" rtlCol="0">
            <a:spAutoFit/>
          </a:bodyPr>
          <a:lstStyle/>
          <a:p>
            <a:pPr marL="1789589" indent="-1789589" defTabSz="914400"/>
            <a:r>
              <a:rPr lang="en-GB" b="1" dirty="0" smtClean="0">
                <a:solidFill>
                  <a:srgbClr val="0C377B"/>
                </a:solidFill>
                <a:latin typeface="Arial"/>
                <a:ea typeface="ＭＳ Ｐゴシック" pitchFamily="-112" charset="-128"/>
                <a:cs typeface="ＭＳ Ｐゴシック" pitchFamily="-112" charset="-128"/>
              </a:rPr>
              <a:t>Kick-off meeting: February 2014 (Univ. Geneva)</a:t>
            </a:r>
            <a:endParaRPr lang="en-GB" b="1" dirty="0">
              <a:solidFill>
                <a:srgbClr val="0C377B"/>
              </a:solidFill>
              <a:latin typeface="Arial"/>
              <a:ea typeface="ＭＳ Ｐゴシック" pitchFamily="-112" charset="-128"/>
              <a:cs typeface="ＭＳ Ｐゴシック" pitchFamily="-112" charset="-128"/>
            </a:endParaRPr>
          </a:p>
        </p:txBody>
      </p:sp>
      <p:sp>
        <p:nvSpPr>
          <p:cNvPr id="3" name="Rectangle 2"/>
          <p:cNvSpPr/>
          <p:nvPr/>
        </p:nvSpPr>
        <p:spPr>
          <a:xfrm>
            <a:off x="3879451" y="5619333"/>
            <a:ext cx="4612160" cy="461665"/>
          </a:xfrm>
          <a:prstGeom prst="rect">
            <a:avLst/>
          </a:prstGeom>
        </p:spPr>
        <p:txBody>
          <a:bodyPr wrap="none" lIns="91380" tIns="45692" rIns="91380" bIns="45692">
            <a:spAutoFit/>
          </a:bodyPr>
          <a:lstStyle/>
          <a:p>
            <a:pPr defTabSz="914400"/>
            <a:r>
              <a:rPr lang="en-GB" sz="2400" b="1" dirty="0">
                <a:solidFill>
                  <a:srgbClr val="0055A0"/>
                </a:solidFill>
                <a:latin typeface="Arial"/>
                <a:ea typeface="ＭＳ Ｐゴシック" pitchFamily="-112" charset="-128"/>
                <a:cs typeface="ＭＳ Ｐゴシック" pitchFamily="-112" charset="-128"/>
              </a:rPr>
              <a:t>FCC: Future Circular Colliders</a:t>
            </a:r>
            <a:endParaRPr lang="fr-FR" sz="2400" dirty="0">
              <a:solidFill>
                <a:srgbClr val="0055A0"/>
              </a:solidFill>
              <a:latin typeface="Arial"/>
              <a:ea typeface="ＭＳ Ｐゴシック" pitchFamily="-112" charset="-128"/>
              <a:cs typeface="ＭＳ Ｐゴシック" pitchFamily="-112" charset="-128"/>
            </a:endParaRPr>
          </a:p>
        </p:txBody>
      </p:sp>
      <p:cxnSp>
        <p:nvCxnSpPr>
          <p:cNvPr id="6" name="Straight Connector 5"/>
          <p:cNvCxnSpPr/>
          <p:nvPr/>
        </p:nvCxnSpPr>
        <p:spPr>
          <a:xfrm>
            <a:off x="4972173" y="1910562"/>
            <a:ext cx="0" cy="2556743"/>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4"/>
          </p:nvPr>
        </p:nvSpPr>
        <p:spPr/>
        <p:txBody>
          <a:bodyPr/>
          <a:lstStyle/>
          <a:p>
            <a:fld id="{17918391-D411-FE40-AAD7-861AE5233E0E}" type="slidenum">
              <a:rPr lang="en-US" smtClean="0">
                <a:solidFill>
                  <a:srgbClr val="0055A0">
                    <a:tint val="75000"/>
                  </a:srgbClr>
                </a:solidFill>
              </a:rPr>
              <a:pPr/>
              <a:t>6</a:t>
            </a:fld>
            <a:endParaRPr lang="en-US" dirty="0">
              <a:solidFill>
                <a:srgbClr val="0055A0">
                  <a:tint val="75000"/>
                </a:srgbClr>
              </a:solidFill>
            </a:endParaRPr>
          </a:p>
        </p:txBody>
      </p:sp>
    </p:spTree>
    <p:extLst>
      <p:ext uri="{BB962C8B-B14F-4D97-AF65-F5344CB8AC3E}">
        <p14:creationId xmlns:p14="http://schemas.microsoft.com/office/powerpoint/2010/main" val="1371802609"/>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5568" r="-173"/>
          <a:stretch/>
        </p:blipFill>
        <p:spPr>
          <a:xfrm>
            <a:off x="4248000" y="966072"/>
            <a:ext cx="4896000" cy="5184992"/>
          </a:xfrm>
          <a:prstGeom prst="rect">
            <a:avLst/>
          </a:prstGeom>
        </p:spPr>
      </p:pic>
      <p:sp>
        <p:nvSpPr>
          <p:cNvPr id="7" name="TextBox 6"/>
          <p:cNvSpPr txBox="1"/>
          <p:nvPr/>
        </p:nvSpPr>
        <p:spPr>
          <a:xfrm>
            <a:off x="1" y="-32389"/>
            <a:ext cx="9143999" cy="1008000"/>
          </a:xfrm>
          <a:prstGeom prst="rect">
            <a:avLst/>
          </a:prstGeom>
          <a:solidFill>
            <a:srgbClr val="002060"/>
          </a:solidFill>
        </p:spPr>
        <p:txBody>
          <a:bodyPr wrap="square" tIns="0" bIns="0" rtlCol="0" anchor="ctr">
            <a:spAutoFit/>
          </a:bodyPr>
          <a:lstStyle/>
          <a:p>
            <a:pPr algn="ctr" defTabSz="914400">
              <a:defRPr/>
            </a:pPr>
            <a:r>
              <a:rPr lang="en-GB" sz="3200" b="1" kern="0" dirty="0" smtClean="0">
                <a:solidFill>
                  <a:srgbClr val="FFFF00"/>
                </a:solidFill>
                <a:latin typeface="Arial"/>
                <a:ea typeface="ＭＳ Ｐゴシック" pitchFamily="-112" charset="-128"/>
                <a:cs typeface="Calibri" pitchFamily="34" charset="0"/>
              </a:rPr>
              <a:t>Future Circular Collider Study - SCOPE </a:t>
            </a:r>
          </a:p>
          <a:p>
            <a:pPr algn="ctr" defTabSz="914400">
              <a:defRPr/>
            </a:pPr>
            <a:r>
              <a:rPr lang="en-GB" sz="2800" b="1" kern="0" dirty="0" smtClean="0">
                <a:solidFill>
                  <a:srgbClr val="FFFF00"/>
                </a:solidFill>
                <a:latin typeface="Arial"/>
                <a:ea typeface="ＭＳ Ｐゴシック" pitchFamily="-112" charset="-128"/>
                <a:cs typeface="Calibri" pitchFamily="34" charset="0"/>
              </a:rPr>
              <a:t>CDR and cost review for the next ESU (2018)</a:t>
            </a:r>
          </a:p>
        </p:txBody>
      </p:sp>
      <p:sp>
        <p:nvSpPr>
          <p:cNvPr id="8" name="Rectangle 7"/>
          <p:cNvSpPr/>
          <p:nvPr/>
        </p:nvSpPr>
        <p:spPr>
          <a:xfrm>
            <a:off x="89920" y="1115343"/>
            <a:ext cx="4147504" cy="5032147"/>
          </a:xfrm>
          <a:prstGeom prst="rect">
            <a:avLst/>
          </a:prstGeom>
          <a:solidFill>
            <a:schemeClr val="bg1"/>
          </a:solidFill>
        </p:spPr>
        <p:txBody>
          <a:bodyPr wrap="square">
            <a:spAutoFit/>
          </a:bodyPr>
          <a:lstStyle/>
          <a:p>
            <a:pPr defTabSz="914400">
              <a:spcBef>
                <a:spcPts val="1200"/>
              </a:spcBef>
              <a:defRPr/>
            </a:pPr>
            <a:r>
              <a:rPr lang="en-US" sz="2400" b="1" kern="0" dirty="0" smtClean="0">
                <a:solidFill>
                  <a:srgbClr val="0C377B"/>
                </a:solidFill>
                <a:latin typeface="Arial"/>
                <a:ea typeface="ＭＳ Ｐゴシック" pitchFamily="-112" charset="-128"/>
                <a:cs typeface="Calibri" pitchFamily="34" charset="0"/>
              </a:rPr>
              <a:t>Forming an </a:t>
            </a:r>
            <a:r>
              <a:rPr lang="en-US" sz="2400" b="1" u="sng" kern="0" dirty="0" smtClean="0">
                <a:solidFill>
                  <a:srgbClr val="C00000"/>
                </a:solidFill>
                <a:latin typeface="Arial"/>
                <a:ea typeface="ＭＳ Ｐゴシック" pitchFamily="-112" charset="-128"/>
                <a:cs typeface="Calibri" pitchFamily="34" charset="0"/>
              </a:rPr>
              <a:t>international collaboration </a:t>
            </a:r>
            <a:r>
              <a:rPr lang="en-US" sz="2400" b="1" kern="0" dirty="0" smtClean="0">
                <a:solidFill>
                  <a:srgbClr val="0C377B"/>
                </a:solidFill>
                <a:latin typeface="Arial"/>
                <a:ea typeface="ＭＳ Ｐゴシック" pitchFamily="-112" charset="-128"/>
                <a:cs typeface="Calibri" pitchFamily="34" charset="0"/>
              </a:rPr>
              <a:t>to study: </a:t>
            </a:r>
          </a:p>
          <a:p>
            <a:pPr marL="342900" indent="-342900" defTabSz="914400">
              <a:spcBef>
                <a:spcPts val="1200"/>
              </a:spcBef>
              <a:buFont typeface="Arial" panose="020B0604020202020204" pitchFamily="34" charset="0"/>
              <a:buChar char="•"/>
              <a:defRPr/>
            </a:pPr>
            <a:r>
              <a:rPr lang="en-US" sz="2400" b="1" i="1" kern="0" dirty="0" smtClean="0">
                <a:solidFill>
                  <a:srgbClr val="0C377B"/>
                </a:solidFill>
                <a:latin typeface="Arial"/>
                <a:ea typeface="ＭＳ Ｐゴシック" pitchFamily="-112" charset="-128"/>
                <a:cs typeface="Calibri" pitchFamily="34" charset="0"/>
              </a:rPr>
              <a:t>pp</a:t>
            </a:r>
            <a:r>
              <a:rPr lang="en-US" sz="2400" b="1" kern="0" dirty="0" smtClean="0">
                <a:solidFill>
                  <a:srgbClr val="0C377B"/>
                </a:solidFill>
                <a:latin typeface="Arial"/>
                <a:ea typeface="ＭＳ Ｐゴシック" pitchFamily="-112" charset="-128"/>
                <a:cs typeface="Calibri" pitchFamily="34" charset="0"/>
              </a:rPr>
              <a:t>-collider (</a:t>
            </a:r>
            <a:r>
              <a:rPr lang="en-US" sz="2400" b="1" i="1" kern="0" dirty="0" smtClean="0">
                <a:solidFill>
                  <a:srgbClr val="0C377B"/>
                </a:solidFill>
                <a:latin typeface="Arial"/>
                <a:ea typeface="ＭＳ Ｐゴシック" pitchFamily="-112" charset="-128"/>
                <a:cs typeface="Calibri" pitchFamily="34" charset="0"/>
              </a:rPr>
              <a:t>FCC-</a:t>
            </a:r>
            <a:r>
              <a:rPr lang="en-US" sz="2400" b="1" i="1" kern="0" dirty="0" err="1" smtClean="0">
                <a:solidFill>
                  <a:srgbClr val="0C377B"/>
                </a:solidFill>
                <a:latin typeface="Arial"/>
                <a:ea typeface="ＭＳ Ｐゴシック" pitchFamily="-112" charset="-128"/>
                <a:cs typeface="Calibri" pitchFamily="34" charset="0"/>
              </a:rPr>
              <a:t>hh</a:t>
            </a:r>
            <a:r>
              <a:rPr lang="en-US" sz="2400" b="1" kern="0" dirty="0" smtClean="0">
                <a:solidFill>
                  <a:srgbClr val="0C377B"/>
                </a:solidFill>
                <a:latin typeface="Arial"/>
                <a:ea typeface="ＭＳ Ｐゴシック" pitchFamily="-112" charset="-128"/>
                <a:cs typeface="Calibri" pitchFamily="34" charset="0"/>
              </a:rPr>
              <a:t>)       </a:t>
            </a:r>
            <a:r>
              <a:rPr lang="en-US" sz="2400" kern="0" dirty="0" smtClean="0">
                <a:solidFill>
                  <a:srgbClr val="0C377B"/>
                </a:solidFill>
                <a:latin typeface="Arial"/>
                <a:ea typeface="ＭＳ Ｐゴシック" pitchFamily="-112" charset="-128"/>
                <a:cs typeface="Calibri" pitchFamily="34" charset="0"/>
                <a:sym typeface="Wingdings" panose="05000000000000000000" pitchFamily="2" charset="2"/>
              </a:rPr>
              <a:t> </a:t>
            </a:r>
            <a:r>
              <a:rPr lang="en-US" sz="2400" kern="0" dirty="0" smtClean="0">
                <a:solidFill>
                  <a:srgbClr val="0C377B"/>
                </a:solidFill>
                <a:latin typeface="Arial"/>
                <a:ea typeface="ＭＳ Ｐゴシック" pitchFamily="-112" charset="-128"/>
                <a:cs typeface="Calibri" pitchFamily="34" charset="0"/>
              </a:rPr>
              <a:t>defining infrastructure requirements </a:t>
            </a:r>
          </a:p>
          <a:p>
            <a:pPr marL="342900" indent="-342900" defTabSz="914400">
              <a:spcBef>
                <a:spcPts val="1200"/>
              </a:spcBef>
              <a:buFont typeface="Arial" panose="020B0604020202020204" pitchFamily="34" charset="0"/>
              <a:buChar char="•"/>
              <a:defRPr/>
            </a:pPr>
            <a:endParaRPr lang="en-US" sz="2000" b="1" i="1" kern="0" dirty="0" smtClean="0">
              <a:solidFill>
                <a:srgbClr val="0C377B"/>
              </a:solidFill>
              <a:latin typeface="Arial"/>
              <a:ea typeface="ＭＳ Ｐゴシック" pitchFamily="-112" charset="-128"/>
              <a:cs typeface="Calibri" pitchFamily="34" charset="0"/>
            </a:endParaRPr>
          </a:p>
          <a:p>
            <a:pPr marL="342900" indent="-342900" defTabSz="914400">
              <a:spcBef>
                <a:spcPts val="1200"/>
              </a:spcBef>
              <a:buFont typeface="Arial" panose="020B0604020202020204" pitchFamily="34" charset="0"/>
              <a:buChar char="•"/>
              <a:defRPr/>
            </a:pPr>
            <a:endParaRPr lang="en-US" sz="100" b="1" i="1" kern="0" dirty="0">
              <a:solidFill>
                <a:srgbClr val="0C377B"/>
              </a:solidFill>
              <a:latin typeface="Arial"/>
              <a:ea typeface="ＭＳ Ｐゴシック" pitchFamily="-112" charset="-128"/>
              <a:cs typeface="Calibri" pitchFamily="34" charset="0"/>
            </a:endParaRPr>
          </a:p>
          <a:p>
            <a:pPr marL="342900" indent="-342900" defTabSz="914400">
              <a:spcBef>
                <a:spcPts val="1200"/>
              </a:spcBef>
              <a:buFont typeface="Arial" panose="020B0604020202020204" pitchFamily="34" charset="0"/>
              <a:buChar char="•"/>
              <a:defRPr/>
            </a:pPr>
            <a:r>
              <a:rPr lang="en-US" sz="2400" b="1" i="1" kern="0" dirty="0" err="1" smtClean="0">
                <a:solidFill>
                  <a:srgbClr val="0C377B"/>
                </a:solidFill>
                <a:latin typeface="Arial"/>
                <a:ea typeface="ＭＳ Ｐゴシック" pitchFamily="-112" charset="-128"/>
                <a:cs typeface="Calibri" pitchFamily="34" charset="0"/>
              </a:rPr>
              <a:t>e</a:t>
            </a:r>
            <a:r>
              <a:rPr lang="en-US" sz="2400" b="1" kern="0" baseline="30000" dirty="0" err="1" smtClean="0">
                <a:solidFill>
                  <a:srgbClr val="0C377B"/>
                </a:solidFill>
                <a:latin typeface="Arial"/>
                <a:ea typeface="ＭＳ Ｐゴシック" pitchFamily="-112" charset="-128"/>
                <a:cs typeface="Calibri" pitchFamily="34" charset="0"/>
              </a:rPr>
              <a:t>+</a:t>
            </a:r>
            <a:r>
              <a:rPr lang="en-US" sz="2400" b="1" i="1" kern="0" dirty="0" err="1" smtClean="0">
                <a:solidFill>
                  <a:srgbClr val="0C377B"/>
                </a:solidFill>
                <a:latin typeface="Arial"/>
                <a:ea typeface="ＭＳ Ｐゴシック" pitchFamily="-112" charset="-128"/>
                <a:cs typeface="Calibri" pitchFamily="34" charset="0"/>
              </a:rPr>
              <a:t>e</a:t>
            </a:r>
            <a:r>
              <a:rPr lang="en-US" sz="2400" b="1" kern="0" baseline="30000" dirty="0" smtClean="0">
                <a:solidFill>
                  <a:srgbClr val="0C377B"/>
                </a:solidFill>
                <a:latin typeface="Arial"/>
                <a:ea typeface="ＭＳ Ｐゴシック" pitchFamily="-112" charset="-128"/>
                <a:cs typeface="Calibri" pitchFamily="34" charset="0"/>
              </a:rPr>
              <a:t>-</a:t>
            </a:r>
            <a:r>
              <a:rPr lang="en-US" sz="2400" b="1" kern="0" dirty="0" smtClean="0">
                <a:solidFill>
                  <a:srgbClr val="0C377B"/>
                </a:solidFill>
                <a:latin typeface="Arial"/>
                <a:ea typeface="ＭＳ Ｐゴシック" pitchFamily="-112" charset="-128"/>
                <a:cs typeface="Calibri" pitchFamily="34" charset="0"/>
              </a:rPr>
              <a:t> </a:t>
            </a:r>
            <a:r>
              <a:rPr lang="en-US" sz="2400" b="1" kern="0" dirty="0">
                <a:solidFill>
                  <a:srgbClr val="0C377B"/>
                </a:solidFill>
                <a:latin typeface="Arial"/>
                <a:ea typeface="ＭＳ Ｐゴシック" pitchFamily="-112" charset="-128"/>
                <a:cs typeface="Calibri" pitchFamily="34" charset="0"/>
              </a:rPr>
              <a:t>collider </a:t>
            </a:r>
            <a:r>
              <a:rPr lang="en-US" sz="2400" b="1" kern="0" dirty="0" smtClean="0">
                <a:solidFill>
                  <a:srgbClr val="0C377B"/>
                </a:solidFill>
                <a:latin typeface="Arial"/>
                <a:ea typeface="ＭＳ Ｐゴシック" pitchFamily="-112" charset="-128"/>
                <a:cs typeface="Calibri" pitchFamily="34" charset="0"/>
              </a:rPr>
              <a:t>(</a:t>
            </a:r>
            <a:r>
              <a:rPr lang="en-US" sz="2400" b="1" i="1" kern="0" dirty="0" smtClean="0">
                <a:solidFill>
                  <a:srgbClr val="0C377B"/>
                </a:solidFill>
                <a:latin typeface="Arial"/>
                <a:ea typeface="ＭＳ Ｐゴシック" pitchFamily="-112" charset="-128"/>
                <a:cs typeface="Calibri" pitchFamily="34" charset="0"/>
              </a:rPr>
              <a:t>FCC-</a:t>
            </a:r>
            <a:r>
              <a:rPr lang="en-US" sz="2400" b="1" i="1" kern="0" dirty="0" err="1" smtClean="0">
                <a:solidFill>
                  <a:srgbClr val="0C377B"/>
                </a:solidFill>
                <a:latin typeface="Arial"/>
                <a:ea typeface="ＭＳ Ｐゴシック" pitchFamily="-112" charset="-128"/>
                <a:cs typeface="Calibri" pitchFamily="34" charset="0"/>
              </a:rPr>
              <a:t>ee</a:t>
            </a:r>
            <a:r>
              <a:rPr lang="en-US" sz="2400" b="1" kern="0" dirty="0" smtClean="0">
                <a:solidFill>
                  <a:srgbClr val="0C377B"/>
                </a:solidFill>
                <a:latin typeface="Arial"/>
                <a:ea typeface="ＭＳ Ｐゴシック" pitchFamily="-112" charset="-128"/>
                <a:cs typeface="Calibri" pitchFamily="34" charset="0"/>
              </a:rPr>
              <a:t>) </a:t>
            </a:r>
            <a:r>
              <a:rPr lang="en-US" sz="2400" kern="0" dirty="0" smtClean="0">
                <a:solidFill>
                  <a:srgbClr val="0C377B"/>
                </a:solidFill>
                <a:latin typeface="Arial"/>
                <a:ea typeface="ＭＳ Ｐゴシック" pitchFamily="-112" charset="-128"/>
                <a:cs typeface="Calibri" pitchFamily="34" charset="0"/>
              </a:rPr>
              <a:t>as potential intermediate step</a:t>
            </a:r>
          </a:p>
          <a:p>
            <a:pPr marL="342900" indent="-342900" defTabSz="914400">
              <a:spcBef>
                <a:spcPts val="1200"/>
              </a:spcBef>
              <a:buFont typeface="Arial" panose="020B0604020202020204" pitchFamily="34" charset="0"/>
              <a:buChar char="•"/>
              <a:defRPr/>
            </a:pPr>
            <a:r>
              <a:rPr lang="en-US" sz="2400" i="1" kern="0" dirty="0" smtClean="0">
                <a:solidFill>
                  <a:srgbClr val="0C377B"/>
                </a:solidFill>
                <a:latin typeface="Arial"/>
                <a:ea typeface="ＭＳ Ｐゴシック" pitchFamily="-112" charset="-128"/>
                <a:cs typeface="Calibri" pitchFamily="34" charset="0"/>
              </a:rPr>
              <a:t>p-e</a:t>
            </a:r>
            <a:r>
              <a:rPr lang="en-US" sz="2400" kern="0" dirty="0" smtClean="0">
                <a:solidFill>
                  <a:srgbClr val="0C377B"/>
                </a:solidFill>
                <a:latin typeface="Arial"/>
                <a:ea typeface="ＭＳ Ｐゴシック" pitchFamily="-112" charset="-128"/>
                <a:cs typeface="Calibri" pitchFamily="34" charset="0"/>
              </a:rPr>
              <a:t> (</a:t>
            </a:r>
            <a:r>
              <a:rPr lang="en-US" sz="2400" i="1" kern="0" dirty="0" smtClean="0">
                <a:solidFill>
                  <a:srgbClr val="0C377B"/>
                </a:solidFill>
                <a:latin typeface="Arial"/>
                <a:ea typeface="ＭＳ Ｐゴシック" pitchFamily="-112" charset="-128"/>
                <a:cs typeface="Calibri" pitchFamily="34" charset="0"/>
              </a:rPr>
              <a:t>FCC-he</a:t>
            </a:r>
            <a:r>
              <a:rPr lang="en-US" sz="2400" kern="0" dirty="0" smtClean="0">
                <a:solidFill>
                  <a:srgbClr val="0C377B"/>
                </a:solidFill>
                <a:latin typeface="Arial"/>
                <a:ea typeface="ＭＳ Ｐゴシック" pitchFamily="-112" charset="-128"/>
                <a:cs typeface="Calibri" pitchFamily="34" charset="0"/>
              </a:rPr>
              <a:t>) option</a:t>
            </a:r>
          </a:p>
          <a:p>
            <a:pPr marL="285750" indent="-285750" defTabSz="914400">
              <a:spcBef>
                <a:spcPts val="1200"/>
              </a:spcBef>
              <a:buFont typeface="Arial" panose="020B0604020202020204" pitchFamily="34" charset="0"/>
              <a:buChar char="•"/>
              <a:defRPr/>
            </a:pPr>
            <a:r>
              <a:rPr lang="en-US" sz="2400" b="1" kern="0" dirty="0" smtClean="0">
                <a:solidFill>
                  <a:srgbClr val="0C377B"/>
                </a:solidFill>
                <a:latin typeface="Arial"/>
                <a:ea typeface="ＭＳ Ｐゴシック" pitchFamily="-112" charset="-128"/>
                <a:cs typeface="Calibri" pitchFamily="34" charset="0"/>
              </a:rPr>
              <a:t>80-100 </a:t>
            </a:r>
            <a:r>
              <a:rPr lang="en-US" sz="2400" b="1" kern="0" dirty="0">
                <a:solidFill>
                  <a:srgbClr val="0C377B"/>
                </a:solidFill>
                <a:latin typeface="Arial"/>
                <a:ea typeface="ＭＳ Ｐゴシック" pitchFamily="-112" charset="-128"/>
                <a:cs typeface="Calibri" pitchFamily="34" charset="0"/>
              </a:rPr>
              <a:t>km </a:t>
            </a:r>
            <a:r>
              <a:rPr lang="en-US" sz="2400" b="1" kern="0" dirty="0" smtClean="0">
                <a:solidFill>
                  <a:srgbClr val="0C377B"/>
                </a:solidFill>
                <a:latin typeface="Arial"/>
                <a:ea typeface="ＭＳ Ｐゴシック" pitchFamily="-112" charset="-128"/>
                <a:cs typeface="Calibri" pitchFamily="34" charset="0"/>
              </a:rPr>
              <a:t>infrastructure </a:t>
            </a:r>
            <a:r>
              <a:rPr lang="en-US" sz="2400" kern="0" dirty="0">
                <a:solidFill>
                  <a:srgbClr val="0C377B"/>
                </a:solidFill>
                <a:latin typeface="Arial"/>
                <a:ea typeface="ＭＳ Ｐゴシック" pitchFamily="-112" charset="-128"/>
                <a:cs typeface="Calibri" pitchFamily="34" charset="0"/>
              </a:rPr>
              <a:t>in Geneva </a:t>
            </a:r>
            <a:r>
              <a:rPr lang="en-US" sz="2400" kern="0" dirty="0" smtClean="0">
                <a:solidFill>
                  <a:srgbClr val="0C377B"/>
                </a:solidFill>
                <a:latin typeface="Arial"/>
                <a:ea typeface="ＭＳ Ｐゴシック" pitchFamily="-112" charset="-128"/>
                <a:cs typeface="Calibri" pitchFamily="34" charset="0"/>
              </a:rPr>
              <a:t>area</a:t>
            </a:r>
          </a:p>
        </p:txBody>
      </p:sp>
      <p:sp>
        <p:nvSpPr>
          <p:cNvPr id="9" name="TextBox 8"/>
          <p:cNvSpPr txBox="1"/>
          <p:nvPr/>
        </p:nvSpPr>
        <p:spPr>
          <a:xfrm>
            <a:off x="153136" y="3123384"/>
            <a:ext cx="3833552" cy="707886"/>
          </a:xfrm>
          <a:prstGeom prst="rect">
            <a:avLst/>
          </a:prstGeom>
          <a:solidFill>
            <a:srgbClr val="FFFFFF"/>
          </a:solidFill>
          <a:ln w="19050" cap="flat" cmpd="sng" algn="ctr">
            <a:solidFill>
              <a:srgbClr val="B2B2B2"/>
            </a:solidFill>
            <a:prstDash val="solid"/>
          </a:ln>
          <a:effectLst/>
        </p:spPr>
        <p:txBody>
          <a:bodyPr wrap="square" rtlCol="0">
            <a:spAutoFit/>
          </a:bodyPr>
          <a:lstStyle/>
          <a:p>
            <a:pPr defTabSz="914400">
              <a:defRPr/>
            </a:pPr>
            <a:r>
              <a:rPr lang="fr-CH" sz="2000" b="1" kern="0" dirty="0" smtClean="0">
                <a:solidFill>
                  <a:srgbClr val="CC0000"/>
                </a:solidFill>
                <a:latin typeface="Arial"/>
                <a:ea typeface="ＭＳ Ｐゴシック" pitchFamily="-112" charset="-128"/>
                <a:cs typeface="ＭＳ Ｐゴシック" pitchFamily="-112" charset="-128"/>
              </a:rPr>
              <a:t>~16 T </a:t>
            </a:r>
            <a:r>
              <a:rPr lang="fr-CH" sz="2000" b="1" kern="0" dirty="0" smtClean="0">
                <a:solidFill>
                  <a:srgbClr val="CC0000"/>
                </a:solidFill>
                <a:latin typeface="Arial"/>
                <a:ea typeface="ＭＳ Ｐゴシック" pitchFamily="-112" charset="-128"/>
                <a:cs typeface="ＭＳ Ｐゴシック" pitchFamily="-112" charset="-128"/>
                <a:sym typeface="Symbol"/>
              </a:rPr>
              <a:t> 100 </a:t>
            </a:r>
            <a:r>
              <a:rPr lang="fr-CH" sz="2000" b="1" kern="0" dirty="0" err="1" smtClean="0">
                <a:solidFill>
                  <a:srgbClr val="CC0000"/>
                </a:solidFill>
                <a:latin typeface="Arial"/>
                <a:ea typeface="ＭＳ Ｐゴシック" pitchFamily="-112" charset="-128"/>
                <a:cs typeface="ＭＳ Ｐゴシック" pitchFamily="-112" charset="-128"/>
                <a:sym typeface="Symbol"/>
              </a:rPr>
              <a:t>TeV</a:t>
            </a:r>
            <a:r>
              <a:rPr lang="fr-CH" sz="2000" b="1" kern="0" dirty="0" smtClean="0">
                <a:solidFill>
                  <a:srgbClr val="CC0000"/>
                </a:solidFill>
                <a:latin typeface="Arial"/>
                <a:ea typeface="ＭＳ Ｐゴシック" pitchFamily="-112" charset="-128"/>
                <a:cs typeface="ＭＳ Ｐゴシック" pitchFamily="-112" charset="-128"/>
                <a:sym typeface="Symbol"/>
              </a:rPr>
              <a:t> </a:t>
            </a:r>
            <a:r>
              <a:rPr lang="fr-CH" sz="2000" b="1" i="1" kern="0" dirty="0" smtClean="0">
                <a:solidFill>
                  <a:srgbClr val="CC0000"/>
                </a:solidFill>
                <a:latin typeface="Arial"/>
                <a:ea typeface="ＭＳ Ｐゴシック" pitchFamily="-112" charset="-128"/>
                <a:cs typeface="ＭＳ Ｐゴシック" pitchFamily="-112" charset="-128"/>
                <a:sym typeface="Symbol"/>
              </a:rPr>
              <a:t>pp</a:t>
            </a:r>
            <a:r>
              <a:rPr lang="fr-CH" sz="2000" b="1" kern="0" dirty="0" smtClean="0">
                <a:solidFill>
                  <a:srgbClr val="CC0000"/>
                </a:solidFill>
                <a:latin typeface="Arial"/>
                <a:ea typeface="ＭＳ Ｐゴシック" pitchFamily="-112" charset="-128"/>
                <a:cs typeface="ＭＳ Ｐゴシック" pitchFamily="-112" charset="-128"/>
                <a:sym typeface="Symbol"/>
              </a:rPr>
              <a:t> in 100 km</a:t>
            </a:r>
          </a:p>
          <a:p>
            <a:pPr defTabSz="914400">
              <a:defRPr/>
            </a:pPr>
            <a:r>
              <a:rPr lang="fr-CH" sz="2000" b="1" kern="0" dirty="0" smtClean="0">
                <a:solidFill>
                  <a:srgbClr val="CC0000"/>
                </a:solidFill>
                <a:latin typeface="Arial"/>
                <a:ea typeface="ＭＳ Ｐゴシック" pitchFamily="-112" charset="-128"/>
                <a:cs typeface="ＭＳ Ｐゴシック" pitchFamily="-112" charset="-128"/>
                <a:sym typeface="Symbol"/>
              </a:rPr>
              <a:t>~20 T  100 </a:t>
            </a:r>
            <a:r>
              <a:rPr lang="fr-CH" sz="2000" b="1" kern="0" dirty="0" err="1" smtClean="0">
                <a:solidFill>
                  <a:srgbClr val="CC0000"/>
                </a:solidFill>
                <a:latin typeface="Arial"/>
                <a:ea typeface="ＭＳ Ｐゴシック" pitchFamily="-112" charset="-128"/>
                <a:cs typeface="ＭＳ Ｐゴシック" pitchFamily="-112" charset="-128"/>
                <a:sym typeface="Symbol"/>
              </a:rPr>
              <a:t>TeV</a:t>
            </a:r>
            <a:r>
              <a:rPr lang="fr-CH" sz="2000" b="1" kern="0" dirty="0" smtClean="0">
                <a:solidFill>
                  <a:srgbClr val="CC0000"/>
                </a:solidFill>
                <a:latin typeface="Arial"/>
                <a:ea typeface="ＭＳ Ｐゴシック" pitchFamily="-112" charset="-128"/>
                <a:cs typeface="ＭＳ Ｐゴシック" pitchFamily="-112" charset="-128"/>
                <a:sym typeface="Symbol"/>
              </a:rPr>
              <a:t> </a:t>
            </a:r>
            <a:r>
              <a:rPr lang="fr-CH" sz="2000" b="1" i="1" kern="0" dirty="0" smtClean="0">
                <a:solidFill>
                  <a:srgbClr val="CC0000"/>
                </a:solidFill>
                <a:latin typeface="Arial"/>
                <a:ea typeface="ＭＳ Ｐゴシック" pitchFamily="-112" charset="-128"/>
                <a:cs typeface="ＭＳ Ｐゴシック" pitchFamily="-112" charset="-128"/>
                <a:sym typeface="Symbol"/>
              </a:rPr>
              <a:t>pp</a:t>
            </a:r>
            <a:r>
              <a:rPr lang="fr-CH" sz="2000" b="1" kern="0" dirty="0" smtClean="0">
                <a:solidFill>
                  <a:srgbClr val="CC0000"/>
                </a:solidFill>
                <a:latin typeface="Arial"/>
                <a:ea typeface="ＭＳ Ｐゴシック" pitchFamily="-112" charset="-128"/>
                <a:cs typeface="ＭＳ Ｐゴシック" pitchFamily="-112" charset="-128"/>
                <a:sym typeface="Symbol"/>
              </a:rPr>
              <a:t> in 80 km</a:t>
            </a:r>
          </a:p>
        </p:txBody>
      </p:sp>
      <p:sp>
        <p:nvSpPr>
          <p:cNvPr id="3" name="Slide Number Placeholder 2"/>
          <p:cNvSpPr>
            <a:spLocks noGrp="1"/>
          </p:cNvSpPr>
          <p:nvPr>
            <p:ph type="sldNum" sz="quarter" idx="4"/>
          </p:nvPr>
        </p:nvSpPr>
        <p:spPr/>
        <p:txBody>
          <a:bodyPr/>
          <a:lstStyle/>
          <a:p>
            <a:fld id="{17918391-D411-FE40-AAD7-861AE5233E0E}" type="slidenum">
              <a:rPr lang="en-US" smtClean="0">
                <a:solidFill>
                  <a:srgbClr val="0055A0">
                    <a:tint val="75000"/>
                  </a:srgbClr>
                </a:solidFill>
              </a:rPr>
              <a:pPr/>
              <a:t>7</a:t>
            </a:fld>
            <a:endParaRPr lang="en-US" dirty="0">
              <a:solidFill>
                <a:srgbClr val="0055A0">
                  <a:tint val="75000"/>
                </a:srgbClr>
              </a:solidFill>
            </a:endParaRPr>
          </a:p>
        </p:txBody>
      </p:sp>
    </p:spTree>
    <p:extLst>
      <p:ext uri="{BB962C8B-B14F-4D97-AF65-F5344CB8AC3E}">
        <p14:creationId xmlns:p14="http://schemas.microsoft.com/office/powerpoint/2010/main" val="678245785"/>
      </p:ext>
    </p:extLst>
  </p:cSld>
  <p:clrMapOvr>
    <a:masterClrMapping/>
  </p:clrMapOvr>
  <mc:AlternateContent xmlns:mc="http://schemas.openxmlformats.org/markup-compatibility/2006" xmlns:p14="http://schemas.microsoft.com/office/powerpoint/2010/main">
    <mc:Choice Requires="p14">
      <p:transition spd="med">
        <p14:prism isContent="1"/>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1006"/>
            <a:ext cx="9144000" cy="5386033"/>
          </a:xfrm>
          <a:prstGeom prst="rect">
            <a:avLst/>
          </a:prstGeom>
        </p:spPr>
        <p:txBody>
          <a:bodyPr wrap="square" lIns="91380" tIns="45692" rIns="91380" bIns="45692">
            <a:spAutoFit/>
          </a:bodyPr>
          <a:lstStyle/>
          <a:p>
            <a:pPr eaLnBrk="1" hangingPunct="1"/>
            <a:r>
              <a:rPr lang="en-GB" sz="2800" b="1" dirty="0">
                <a:solidFill>
                  <a:srgbClr val="0C377B"/>
                </a:solidFill>
                <a:latin typeface="Arial"/>
              </a:rPr>
              <a:t>European Strategy for Particle Physics </a:t>
            </a:r>
          </a:p>
          <a:p>
            <a:pPr eaLnBrk="1" hangingPunct="1"/>
            <a:endParaRPr lang="en-GB" sz="2000" b="1" dirty="0">
              <a:solidFill>
                <a:srgbClr val="0C377B"/>
              </a:solidFill>
              <a:latin typeface="Arial"/>
            </a:endParaRPr>
          </a:p>
          <a:p>
            <a:pPr eaLnBrk="1" hangingPunct="1"/>
            <a:r>
              <a:rPr lang="en-GB" sz="2000" b="1" dirty="0" smtClean="0">
                <a:solidFill>
                  <a:srgbClr val="0C377B"/>
                </a:solidFill>
                <a:latin typeface="Arial"/>
              </a:rPr>
              <a:t>The ILC</a:t>
            </a:r>
          </a:p>
          <a:p>
            <a:pPr eaLnBrk="1" hangingPunct="1"/>
            <a:endParaRPr lang="en-GB" sz="2000" dirty="0">
              <a:solidFill>
                <a:srgbClr val="0C377B"/>
              </a:solidFill>
              <a:latin typeface="Arial"/>
            </a:endParaRPr>
          </a:p>
          <a:p>
            <a:pPr eaLnBrk="1" hangingPunct="1"/>
            <a:r>
              <a:rPr lang="en-GB" sz="2000" dirty="0">
                <a:solidFill>
                  <a:srgbClr val="0C377B"/>
                </a:solidFill>
                <a:latin typeface="Arial"/>
              </a:rPr>
              <a:t>After careful analysis of many possible large-scale scientific activities requiring significant resources, sizeable collaborations and sustained commitment, the following four activities have been identified as carrying the highest priority.</a:t>
            </a:r>
          </a:p>
          <a:p>
            <a:pPr eaLnBrk="1" hangingPunct="1"/>
            <a:endParaRPr lang="en-GB" sz="1800" dirty="0">
              <a:solidFill>
                <a:srgbClr val="0C377B"/>
              </a:solidFill>
              <a:latin typeface="Arial"/>
            </a:endParaRPr>
          </a:p>
          <a:p>
            <a:pPr eaLnBrk="1" hangingPunct="1"/>
            <a:r>
              <a:rPr lang="en-GB" sz="2000" dirty="0">
                <a:solidFill>
                  <a:srgbClr val="0C377B"/>
                </a:solidFill>
                <a:latin typeface="Arial"/>
              </a:rPr>
              <a:t>e) There is a strong scientific case for an electron-positron collider, complementary to the LHC, that can study the properties of the Higgs boson and other particles with unprecedented precision and whose energy can be upgraded. </a:t>
            </a:r>
            <a:r>
              <a:rPr lang="en-GB" sz="2000" dirty="0">
                <a:solidFill>
                  <a:srgbClr val="C00000"/>
                </a:solidFill>
                <a:latin typeface="Arial"/>
              </a:rPr>
              <a:t>The Technical Design Report of the International Linear Collider (ILC)  has been completed</a:t>
            </a:r>
            <a:r>
              <a:rPr lang="en-GB" sz="2000" dirty="0">
                <a:solidFill>
                  <a:srgbClr val="0C377B"/>
                </a:solidFill>
                <a:latin typeface="Arial"/>
              </a:rPr>
              <a:t>, with large European participation. The initiative from the Japanese particle physics community to host the ILC in Japan is most welcome,  and European groups are eager to participate. </a:t>
            </a:r>
            <a:r>
              <a:rPr lang="en-GB" sz="2000" b="1" i="1" dirty="0">
                <a:solidFill>
                  <a:srgbClr val="C00000"/>
                </a:solidFill>
                <a:latin typeface="Arial"/>
              </a:rPr>
              <a:t>Europe looks forward to a proposal from Japan to discuss a possible participation</a:t>
            </a:r>
            <a:r>
              <a:rPr lang="en-GB" sz="2000" b="1" i="1" dirty="0">
                <a:solidFill>
                  <a:srgbClr val="0C377B"/>
                </a:solidFill>
                <a:latin typeface="Arial"/>
              </a:rPr>
              <a:t>.</a:t>
            </a:r>
          </a:p>
          <a:p>
            <a:pPr eaLnBrk="1" hangingPunct="1"/>
            <a:endParaRPr lang="en-GB" sz="1800" dirty="0">
              <a:solidFill>
                <a:srgbClr val="0C377B"/>
              </a:solidFill>
              <a:latin typeface="Arial"/>
            </a:endParaRPr>
          </a:p>
        </p:txBody>
      </p:sp>
      <p:sp>
        <p:nvSpPr>
          <p:cNvPr id="3" name="TextBox 2"/>
          <p:cNvSpPr txBox="1"/>
          <p:nvPr/>
        </p:nvSpPr>
        <p:spPr>
          <a:xfrm rot="20533657">
            <a:off x="883308" y="1974833"/>
            <a:ext cx="6631823" cy="1569604"/>
          </a:xfrm>
          <a:prstGeom prst="rect">
            <a:avLst/>
          </a:prstGeom>
          <a:solidFill>
            <a:srgbClr val="FFFF00"/>
          </a:solidFill>
        </p:spPr>
        <p:txBody>
          <a:bodyPr wrap="none" lIns="91380" tIns="45692" rIns="91380" bIns="45692" rtlCol="0">
            <a:spAutoFit/>
          </a:bodyPr>
          <a:lstStyle/>
          <a:p>
            <a:pPr eaLnBrk="1" hangingPunct="1"/>
            <a:r>
              <a:rPr lang="en-GB" sz="3200" dirty="0">
                <a:solidFill>
                  <a:srgbClr val="0C377B"/>
                </a:solidFill>
                <a:latin typeface="Arial"/>
              </a:rPr>
              <a:t>At CERN ILC efforts continue </a:t>
            </a:r>
          </a:p>
          <a:p>
            <a:pPr eaLnBrk="1" hangingPunct="1"/>
            <a:r>
              <a:rPr lang="en-GB" sz="3200" dirty="0">
                <a:solidFill>
                  <a:srgbClr val="0C377B"/>
                </a:solidFill>
                <a:latin typeface="Arial"/>
              </a:rPr>
              <a:t>in the framework of the LC efforts.</a:t>
            </a:r>
          </a:p>
          <a:p>
            <a:pPr eaLnBrk="1" hangingPunct="1"/>
            <a:r>
              <a:rPr lang="en-GB" sz="3200" dirty="0">
                <a:solidFill>
                  <a:srgbClr val="0C377B"/>
                </a:solidFill>
                <a:latin typeface="Arial"/>
              </a:rPr>
              <a:t>Hosting LCC </a:t>
            </a:r>
            <a:r>
              <a:rPr lang="en-GB" sz="3200" dirty="0" smtClean="0">
                <a:solidFill>
                  <a:srgbClr val="0C377B"/>
                </a:solidFill>
                <a:latin typeface="Arial"/>
              </a:rPr>
              <a:t>Director(ate) </a:t>
            </a:r>
            <a:r>
              <a:rPr lang="en-GB" sz="3200" dirty="0">
                <a:solidFill>
                  <a:srgbClr val="0C377B"/>
                </a:solidFill>
                <a:latin typeface="Arial"/>
              </a:rPr>
              <a:t>at CERN</a:t>
            </a:r>
          </a:p>
        </p:txBody>
      </p:sp>
      <p:sp>
        <p:nvSpPr>
          <p:cNvPr id="5" name="Slide Number Placeholder 4"/>
          <p:cNvSpPr>
            <a:spLocks noGrp="1"/>
          </p:cNvSpPr>
          <p:nvPr>
            <p:ph type="sldNum" sz="quarter" idx="4"/>
          </p:nvPr>
        </p:nvSpPr>
        <p:spPr/>
        <p:txBody>
          <a:bodyPr/>
          <a:lstStyle/>
          <a:p>
            <a:fld id="{17918391-D411-FE40-AAD7-861AE5233E0E}" type="slidenum">
              <a:rPr lang="en-US" smtClean="0">
                <a:solidFill>
                  <a:srgbClr val="0055A0">
                    <a:tint val="75000"/>
                  </a:srgbClr>
                </a:solidFill>
              </a:rPr>
              <a:pPr/>
              <a:t>8</a:t>
            </a:fld>
            <a:endParaRPr lang="en-US" dirty="0">
              <a:solidFill>
                <a:srgbClr val="0055A0">
                  <a:tint val="75000"/>
                </a:srgbClr>
              </a:solidFill>
            </a:endParaRPr>
          </a:p>
        </p:txBody>
      </p:sp>
    </p:spTree>
    <p:extLst>
      <p:ext uri="{BB962C8B-B14F-4D97-AF65-F5344CB8AC3E}">
        <p14:creationId xmlns:p14="http://schemas.microsoft.com/office/powerpoint/2010/main" val="1196011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640960" cy="940443"/>
          </a:xfrm>
        </p:spPr>
        <p:txBody>
          <a:bodyPr>
            <a:noAutofit/>
          </a:bodyPr>
          <a:lstStyle/>
          <a:p>
            <a:r>
              <a:rPr lang="en-US" sz="4000" dirty="0" smtClean="0"/>
              <a:t>P5 on Linear Collider(s)</a:t>
            </a:r>
            <a:endParaRPr lang="en-GB" sz="2800" dirty="0"/>
          </a:p>
        </p:txBody>
      </p:sp>
      <p:sp>
        <p:nvSpPr>
          <p:cNvPr id="3" name="Content Placeholder 2"/>
          <p:cNvSpPr>
            <a:spLocks noGrp="1"/>
          </p:cNvSpPr>
          <p:nvPr>
            <p:ph idx="1"/>
          </p:nvPr>
        </p:nvSpPr>
        <p:spPr/>
        <p:txBody>
          <a:bodyPr>
            <a:normAutofit/>
          </a:bodyPr>
          <a:lstStyle/>
          <a:p>
            <a:pPr marL="36576" indent="0">
              <a:buNone/>
            </a:pPr>
            <a:r>
              <a:rPr lang="en-US" sz="2000" dirty="0" smtClean="0"/>
              <a:t>Continue </a:t>
            </a:r>
            <a:r>
              <a:rPr lang="en-US" sz="2000" dirty="0"/>
              <a:t>working on the technical design report for CLIC and common research on ILC (machine and detectors</a:t>
            </a:r>
            <a:r>
              <a:rPr lang="en-US" sz="2000" dirty="0" smtClean="0"/>
              <a:t>)</a:t>
            </a:r>
          </a:p>
          <a:p>
            <a:pPr marL="36576" indent="0">
              <a:buNone/>
            </a:pPr>
            <a:r>
              <a:rPr lang="en-US" sz="2000" dirty="0"/>
              <a:t>	</a:t>
            </a:r>
            <a:r>
              <a:rPr lang="en-US" sz="2000" b="1" dirty="0" smtClean="0">
                <a:solidFill>
                  <a:schemeClr val="accent1">
                    <a:lumMod val="25000"/>
                  </a:schemeClr>
                </a:solidFill>
              </a:rPr>
              <a:t>P5</a:t>
            </a:r>
            <a:r>
              <a:rPr lang="en-US" sz="2000" dirty="0" smtClean="0">
                <a:solidFill>
                  <a:schemeClr val="accent1">
                    <a:lumMod val="25000"/>
                  </a:schemeClr>
                </a:solidFill>
              </a:rPr>
              <a:t> </a:t>
            </a:r>
            <a:r>
              <a:rPr lang="en-US" sz="2000" b="1" dirty="0" smtClean="0">
                <a:solidFill>
                  <a:schemeClr val="accent1">
                    <a:lumMod val="25000"/>
                  </a:schemeClr>
                </a:solidFill>
              </a:rPr>
              <a:t>Recommendation </a:t>
            </a:r>
            <a:r>
              <a:rPr lang="en-US" sz="2000" b="1" dirty="0">
                <a:solidFill>
                  <a:schemeClr val="accent1">
                    <a:lumMod val="25000"/>
                  </a:schemeClr>
                </a:solidFill>
              </a:rPr>
              <a:t>11: </a:t>
            </a:r>
            <a:r>
              <a:rPr lang="en-US" sz="2000" dirty="0">
                <a:solidFill>
                  <a:schemeClr val="accent1">
                    <a:lumMod val="25000"/>
                  </a:schemeClr>
                </a:solidFill>
              </a:rPr>
              <a:t>Motivated by the strong scientific </a:t>
            </a:r>
            <a:r>
              <a:rPr lang="en-US" sz="2000" dirty="0" smtClean="0">
                <a:solidFill>
                  <a:schemeClr val="accent1">
                    <a:lumMod val="25000"/>
                  </a:schemeClr>
                </a:solidFill>
              </a:rPr>
              <a:t>importance of </a:t>
            </a:r>
            <a:r>
              <a:rPr lang="en-US" sz="2000" dirty="0">
                <a:solidFill>
                  <a:schemeClr val="accent1">
                    <a:lumMod val="25000"/>
                  </a:schemeClr>
                </a:solidFill>
              </a:rPr>
              <a:t>the ILC and the recent </a:t>
            </a:r>
            <a:r>
              <a:rPr lang="en-US" sz="2000" dirty="0" smtClean="0">
                <a:solidFill>
                  <a:schemeClr val="accent1">
                    <a:lumMod val="25000"/>
                  </a:schemeClr>
                </a:solidFill>
              </a:rPr>
              <a:t>initiative </a:t>
            </a:r>
            <a:r>
              <a:rPr lang="en-US" sz="2000" dirty="0">
                <a:solidFill>
                  <a:schemeClr val="accent1">
                    <a:lumMod val="25000"/>
                  </a:schemeClr>
                </a:solidFill>
              </a:rPr>
              <a:t>in Japan to host </a:t>
            </a:r>
            <a:r>
              <a:rPr lang="en-US" sz="2000" dirty="0" smtClean="0">
                <a:solidFill>
                  <a:schemeClr val="accent1">
                    <a:lumMod val="25000"/>
                  </a:schemeClr>
                </a:solidFill>
              </a:rPr>
              <a:t>it, the </a:t>
            </a:r>
            <a:r>
              <a:rPr lang="en-US" sz="2000" dirty="0">
                <a:solidFill>
                  <a:schemeClr val="accent1">
                    <a:lumMod val="25000"/>
                  </a:schemeClr>
                </a:solidFill>
              </a:rPr>
              <a:t>U.S. should </a:t>
            </a:r>
            <a:r>
              <a:rPr lang="en-US" sz="2000" b="1" dirty="0">
                <a:solidFill>
                  <a:srgbClr val="C00000"/>
                </a:solidFill>
              </a:rPr>
              <a:t>engage in modest and appropriate levels of </a:t>
            </a:r>
            <a:r>
              <a:rPr lang="en-US" sz="2000" b="1" dirty="0" smtClean="0">
                <a:solidFill>
                  <a:srgbClr val="C00000"/>
                </a:solidFill>
              </a:rPr>
              <a:t>ILC accelerator </a:t>
            </a:r>
            <a:r>
              <a:rPr lang="en-US" sz="2000" b="1" dirty="0">
                <a:solidFill>
                  <a:srgbClr val="C00000"/>
                </a:solidFill>
              </a:rPr>
              <a:t>and detector design </a:t>
            </a:r>
            <a:r>
              <a:rPr lang="en-US" sz="2000" dirty="0">
                <a:solidFill>
                  <a:schemeClr val="accent1">
                    <a:lumMod val="25000"/>
                  </a:schemeClr>
                </a:solidFill>
              </a:rPr>
              <a:t>in areas where the U.S. </a:t>
            </a:r>
            <a:r>
              <a:rPr lang="en-US" sz="2000" dirty="0" smtClean="0">
                <a:solidFill>
                  <a:schemeClr val="accent1">
                    <a:lumMod val="25000"/>
                  </a:schemeClr>
                </a:solidFill>
              </a:rPr>
              <a:t>can contribute </a:t>
            </a:r>
            <a:r>
              <a:rPr lang="en-US" sz="2000" dirty="0">
                <a:solidFill>
                  <a:schemeClr val="accent1">
                    <a:lumMod val="25000"/>
                  </a:schemeClr>
                </a:solidFill>
              </a:rPr>
              <a:t>critical </a:t>
            </a:r>
            <a:r>
              <a:rPr lang="en-US" sz="2000" dirty="0" smtClean="0">
                <a:solidFill>
                  <a:schemeClr val="accent1">
                    <a:lumMod val="25000"/>
                  </a:schemeClr>
                </a:solidFill>
              </a:rPr>
              <a:t>expertise. </a:t>
            </a:r>
            <a:r>
              <a:rPr lang="en-US" sz="2000" b="1" dirty="0" smtClean="0">
                <a:solidFill>
                  <a:srgbClr val="C00000"/>
                </a:solidFill>
              </a:rPr>
              <a:t>Consider </a:t>
            </a:r>
            <a:r>
              <a:rPr lang="en-US" sz="2000" b="1" dirty="0">
                <a:solidFill>
                  <a:srgbClr val="C00000"/>
                </a:solidFill>
              </a:rPr>
              <a:t>higher </a:t>
            </a:r>
            <a:r>
              <a:rPr lang="en-US" sz="2000" b="1" dirty="0" smtClean="0">
                <a:solidFill>
                  <a:srgbClr val="C00000"/>
                </a:solidFill>
              </a:rPr>
              <a:t>levels </a:t>
            </a:r>
            <a:r>
              <a:rPr lang="en-US" sz="2000" b="1" dirty="0">
                <a:solidFill>
                  <a:srgbClr val="C00000"/>
                </a:solidFill>
              </a:rPr>
              <a:t>of </a:t>
            </a:r>
            <a:r>
              <a:rPr lang="en-US" sz="2000" b="1" dirty="0" smtClean="0">
                <a:solidFill>
                  <a:srgbClr val="C00000"/>
                </a:solidFill>
              </a:rPr>
              <a:t>collaboration </a:t>
            </a:r>
            <a:r>
              <a:rPr lang="en-GB" sz="2000" b="1" dirty="0" smtClean="0">
                <a:solidFill>
                  <a:srgbClr val="C00000"/>
                </a:solidFill>
              </a:rPr>
              <a:t>if </a:t>
            </a:r>
            <a:r>
              <a:rPr lang="en-GB" sz="2000" b="1" dirty="0">
                <a:solidFill>
                  <a:srgbClr val="C00000"/>
                </a:solidFill>
              </a:rPr>
              <a:t>ILC proceeds</a:t>
            </a:r>
            <a:r>
              <a:rPr lang="en-GB" sz="2000" b="1" dirty="0" smtClean="0">
                <a:solidFill>
                  <a:srgbClr val="C00000"/>
                </a:solidFill>
              </a:rPr>
              <a:t>.</a:t>
            </a:r>
          </a:p>
          <a:p>
            <a:pPr marL="36576" indent="0">
              <a:buNone/>
            </a:pPr>
            <a:endParaRPr lang="en-US" sz="1300" dirty="0" smtClean="0"/>
          </a:p>
          <a:p>
            <a:pPr marL="36576" indent="0">
              <a:buNone/>
            </a:pPr>
            <a:r>
              <a:rPr lang="en-US" sz="2000" dirty="0" smtClean="0"/>
              <a:t>This parallel research (CLIC and ILC) aims to be ready to decide on the way forward at the </a:t>
            </a:r>
            <a:r>
              <a:rPr lang="en-US" sz="2000" dirty="0"/>
              <a:t>time of the next European Strategy update (around 2018)</a:t>
            </a:r>
            <a:endParaRPr lang="en-GB" sz="2000" dirty="0"/>
          </a:p>
          <a:p>
            <a:pPr marL="36576" indent="0">
              <a:buNone/>
            </a:pPr>
            <a:endParaRPr lang="en-US" sz="2000" dirty="0" smtClean="0"/>
          </a:p>
        </p:txBody>
      </p:sp>
      <p:sp>
        <p:nvSpPr>
          <p:cNvPr id="4" name="Slide Number Placeholder 3"/>
          <p:cNvSpPr>
            <a:spLocks noGrp="1"/>
          </p:cNvSpPr>
          <p:nvPr>
            <p:ph type="sldNum" sz="quarter" idx="4"/>
          </p:nvPr>
        </p:nvSpPr>
        <p:spPr/>
        <p:txBody>
          <a:bodyPr/>
          <a:lstStyle/>
          <a:p>
            <a:fld id="{D7E68DF5-0392-4632-B9C0-78097B73ACCF}" type="slidenum">
              <a:rPr lang="en-GB" smtClean="0">
                <a:solidFill>
                  <a:srgbClr val="0055A0">
                    <a:tint val="75000"/>
                  </a:srgbClr>
                </a:solidFill>
              </a:rPr>
              <a:pPr/>
              <a:t>9</a:t>
            </a:fld>
            <a:endParaRPr lang="en-GB">
              <a:solidFill>
                <a:srgbClr val="0055A0">
                  <a:tint val="75000"/>
                </a:srgbClr>
              </a:solidFill>
            </a:endParaRPr>
          </a:p>
        </p:txBody>
      </p:sp>
    </p:spTree>
    <p:extLst>
      <p:ext uri="{BB962C8B-B14F-4D97-AF65-F5344CB8AC3E}">
        <p14:creationId xmlns:p14="http://schemas.microsoft.com/office/powerpoint/2010/main" val="2271178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2013 Annual Progress Report CERN-SPC-1025-CERN-FC-5802-CERN-3102">
  <a:themeElements>
    <a:clrScheme name="CERN 1">
      <a:dk1>
        <a:srgbClr val="0055A0"/>
      </a:dk1>
      <a:lt1>
        <a:sysClr val="window" lastClr="FFFFFF"/>
      </a:lt1>
      <a:dk2>
        <a:srgbClr val="0055A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FC5643-CERN3027 - Scale of contributions">
  <a:themeElements>
    <a:clrScheme name="Personnalisée 4">
      <a:dk1>
        <a:srgbClr val="0C377B"/>
      </a:dk1>
      <a:lt1>
        <a:srgbClr val="FFFFFF"/>
      </a:lt1>
      <a:dk2>
        <a:srgbClr val="0C377B"/>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1066</TotalTime>
  <Words>1615</Words>
  <Application>Microsoft Macintosh PowerPoint</Application>
  <PresentationFormat>On-screen Show (4:3)</PresentationFormat>
  <Paragraphs>182</Paragraphs>
  <Slides>19</Slides>
  <Notes>1</Notes>
  <HiddenSlides>0</HiddenSlides>
  <MMClips>0</MMClips>
  <ScaleCrop>false</ScaleCrop>
  <HeadingPairs>
    <vt:vector size="4" baseType="variant">
      <vt:variant>
        <vt:lpstr>Theme</vt:lpstr>
      </vt:variant>
      <vt:variant>
        <vt:i4>5</vt:i4>
      </vt:variant>
      <vt:variant>
        <vt:lpstr>Slide Titles</vt:lpstr>
      </vt:variant>
      <vt:variant>
        <vt:i4>19</vt:i4>
      </vt:variant>
    </vt:vector>
  </HeadingPairs>
  <TitlesOfParts>
    <vt:vector size="24" baseType="lpstr">
      <vt:lpstr>Office Theme</vt:lpstr>
      <vt:lpstr>1_Office Theme</vt:lpstr>
      <vt:lpstr>1_2013 Annual Progress Report CERN-SPC-1025-CERN-FC-5802-CERN-3102</vt:lpstr>
      <vt:lpstr>28_Default Design</vt:lpstr>
      <vt:lpstr>FC5643-CERN3027 - Scale of contributions</vt:lpstr>
      <vt:lpstr>PowerPoint Presentation</vt:lpstr>
      <vt:lpstr>From the P5 report </vt:lpstr>
      <vt:lpstr>PowerPoint Presentation</vt:lpstr>
      <vt:lpstr>PowerPoint Presentation</vt:lpstr>
      <vt:lpstr>PowerPoint Presentation</vt:lpstr>
      <vt:lpstr>PowerPoint Presentation</vt:lpstr>
      <vt:lpstr>PowerPoint Presentation</vt:lpstr>
      <vt:lpstr>PowerPoint Presentation</vt:lpstr>
      <vt:lpstr>P5 on Linear Collider(s)</vt:lpstr>
      <vt:lpstr>PowerPoint Presentation</vt:lpstr>
      <vt:lpstr>Neutrino Platform </vt:lpstr>
      <vt:lpstr>Summary:</vt:lpstr>
      <vt:lpstr>The near future: LHC upgrades</vt:lpstr>
      <vt:lpstr>Today’s formal framework</vt:lpstr>
      <vt:lpstr>Accelerator Protocol II</vt:lpstr>
      <vt:lpstr>New CERN-US Co-operation Agreement</vt:lpstr>
      <vt:lpstr>New CERN-US Co-operation Agreement</vt:lpstr>
      <vt:lpstr>The US, an Associate Member of CERN?</vt:lpstr>
      <vt:lpstr>Conclusions</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Rüdiger Voss</dc:creator>
  <cp:lastModifiedBy>Rüdiger Voss</cp:lastModifiedBy>
  <cp:revision>105</cp:revision>
  <dcterms:created xsi:type="dcterms:W3CDTF">2011-11-03T14:51:47Z</dcterms:created>
  <dcterms:modified xsi:type="dcterms:W3CDTF">2014-11-14T14:02:30Z</dcterms:modified>
</cp:coreProperties>
</file>