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0" r:id="rId3"/>
    <p:sldId id="269" r:id="rId4"/>
    <p:sldId id="261" r:id="rId5"/>
    <p:sldId id="266" r:id="rId6"/>
    <p:sldId id="273" r:id="rId7"/>
    <p:sldId id="258" r:id="rId8"/>
    <p:sldId id="259" r:id="rId9"/>
    <p:sldId id="275" r:id="rId10"/>
    <p:sldId id="276" r:id="rId11"/>
    <p:sldId id="278" r:id="rId12"/>
    <p:sldId id="264" r:id="rId13"/>
    <p:sldId id="272" r:id="rId14"/>
    <p:sldId id="271" r:id="rId15"/>
    <p:sldId id="27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6B77"/>
    <a:srgbClr val="46FBEA"/>
    <a:srgbClr val="3092A2"/>
    <a:srgbClr val="2FA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1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D55D7-D355-D741-A8C7-B8F7E8FCF96A}" type="datetimeFigureOut">
              <a:rPr lang="en-US" smtClean="0"/>
              <a:t>11/6/14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7AC68-6762-E44D-9D15-3A4F40C80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39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D3E45-2996-004C-AAB2-23846D182C91}" type="datetimeFigureOut">
              <a:rPr lang="en-US" smtClean="0"/>
              <a:t>11/6/14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1039D-564E-5549-B778-9D0CB8832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911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(10/22/13 15:16) -----</a:t>
            </a:r>
          </a:p>
          <a:p>
            <a:r>
              <a:rPr lang="en-US"/>
              <a:t>high pt hadron label</a:t>
            </a:r>
          </a:p>
          <a:p>
            <a:r>
              <a:rPr lang="en-US"/>
              <a:t>move hard scattering</a:t>
            </a:r>
          </a:p>
          <a:p>
            <a:r>
              <a:rPr lang="en-US"/>
              <a:t>question mark in title</a:t>
            </a:r>
          </a:p>
          <a:p>
            <a:r>
              <a:rPr lang="en-US"/>
              <a:t>subscripts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BFF1B-0D86-244D-BA79-CBC0B7282F6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106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(6/24/13 14:33) -----</a:t>
            </a:r>
          </a:p>
          <a:p>
            <a:r>
              <a:rPr lang="en-US"/>
              <a:t>fix to match 3</a:t>
            </a:r>
          </a:p>
          <a:p>
            <a:r>
              <a:rPr lang="en-US"/>
              <a:t>hadronic correction -&gt; show in more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F923F-BFA4-3A4B-A334-5D1CE27F48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1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(10/22/13 15:16) -----</a:t>
            </a:r>
          </a:p>
          <a:p>
            <a:r>
              <a:rPr lang="en-US"/>
              <a:t>diagrams</a:t>
            </a:r>
          </a:p>
          <a:p>
            <a:r>
              <a:rPr lang="en-US"/>
              <a:t>switch diagram order</a:t>
            </a:r>
          </a:p>
          <a:p>
            <a:r>
              <a:rPr lang="en-US"/>
              <a:t>pT on x axis</a:t>
            </a:r>
          </a:p>
          <a:p>
            <a:r>
              <a:rPr lang="en-US"/>
              <a:t>energy loss --&gt; energy deposition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BFF1B-0D86-244D-BA79-CBC0B7282F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87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(5/29/14 15:02) -----</a:t>
            </a:r>
          </a:p>
          <a:p>
            <a:r>
              <a:rPr lang="en-US"/>
              <a:t>define jT</a:t>
            </a:r>
          </a:p>
          <a:p>
            <a:r>
              <a:rPr lang="en-US"/>
              <a:t>remove circle from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AEB4F-896C-044B-AA95-C0E2AE64E9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80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(5/29/14 15:02) -----</a:t>
            </a:r>
          </a:p>
          <a:p>
            <a:r>
              <a:rPr lang="en-US"/>
              <a:t>check wording of agreement</a:t>
            </a:r>
          </a:p>
          <a:p>
            <a:r>
              <a:rPr lang="en-US"/>
              <a:t>what is the red curve?</a:t>
            </a:r>
          </a:p>
          <a:p>
            <a:r>
              <a:rPr lang="en-US"/>
              <a:t>pythia is black curve and above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AEB4F-896C-044B-AA95-C0E2AE64E9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69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(6/24/13 16:47) -----</a:t>
            </a:r>
          </a:p>
          <a:p>
            <a:r>
              <a:rPr lang="en-US"/>
              <a:t>PRB -&gt; PLB</a:t>
            </a:r>
          </a:p>
          <a:p>
            <a:r>
              <a:rPr lang="en-US"/>
              <a:t>mention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F923F-BFA4-3A4B-A334-5D1CE27F48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2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798" y="0"/>
            <a:ext cx="7848600" cy="879276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912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63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218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477000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0" y="6553200"/>
            <a:ext cx="1981200" cy="304800"/>
          </a:xfrm>
        </p:spPr>
        <p:txBody>
          <a:bodyPr/>
          <a:lstStyle>
            <a:lvl1pPr>
              <a:defRPr/>
            </a:lvl1pPr>
          </a:lstStyle>
          <a:p>
            <a:fld id="{B9DA9245-44E9-DB49-B023-BDCB33880871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02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8251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329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121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28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21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46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970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41211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9931"/>
            <a:ext cx="8229600" cy="7256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9627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490957"/>
            <a:ext cx="9144000" cy="365760"/>
          </a:xfrm>
          <a:prstGeom prst="rect">
            <a:avLst/>
          </a:prstGeom>
          <a:solidFill>
            <a:srgbClr val="30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8713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r>
              <a:rPr lang="en-US" smtClean="0">
                <a:latin typeface="Arial"/>
              </a:rPr>
              <a:t>Jets in ALICE</a:t>
            </a:r>
            <a:endParaRPr lang="en-US" dirty="0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6438713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r>
              <a:rPr lang="en-US" smtClean="0">
                <a:latin typeface="Arial"/>
              </a:rPr>
              <a:t>Megan Connors </a:t>
            </a:r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6438713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FFFFFF"/>
                </a:solidFill>
              </a:defRPr>
            </a:lvl1pPr>
          </a:lstStyle>
          <a:p>
            <a:pPr defTabSz="914400"/>
            <a:fld id="{D739C4FB-7D33-419B-8833-D1372BFD11C8}" type="slidenum">
              <a:rPr lang="en-US" smtClean="0">
                <a:latin typeface="Arial"/>
              </a:rPr>
              <a:pPr defTabSz="914400"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57200" y="858856"/>
            <a:ext cx="8229600" cy="105079"/>
          </a:xfrm>
          <a:prstGeom prst="rect">
            <a:avLst/>
          </a:prstGeom>
          <a:solidFill>
            <a:srgbClr val="309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17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rgbClr val="3092A2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3092A2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rgbClr val="3092A2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rgbClr val="3092A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rgbClr val="3092A2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emf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0624" y="1034100"/>
            <a:ext cx="5744119" cy="38118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60" y="95671"/>
            <a:ext cx="8902840" cy="694300"/>
          </a:xfrm>
        </p:spPr>
        <p:txBody>
          <a:bodyPr/>
          <a:lstStyle/>
          <a:p>
            <a:r>
              <a:rPr lang="en-US" dirty="0" smtClean="0"/>
              <a:t>Jet Results from ALICE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400" y="5015297"/>
            <a:ext cx="8327600" cy="1752600"/>
          </a:xfrm>
        </p:spPr>
        <p:txBody>
          <a:bodyPr/>
          <a:lstStyle/>
          <a:p>
            <a:pPr algn="ctr"/>
            <a:r>
              <a:rPr lang="en-US" dirty="0" smtClean="0"/>
              <a:t>Megan Connors (Yale University)</a:t>
            </a:r>
          </a:p>
          <a:p>
            <a:pPr algn="ctr"/>
            <a:r>
              <a:rPr lang="en-US" dirty="0" smtClean="0"/>
              <a:t>US LHC Users Meeting</a:t>
            </a:r>
          </a:p>
          <a:p>
            <a:pPr algn="ctr"/>
            <a:r>
              <a:rPr lang="en-US" dirty="0" smtClean="0"/>
              <a:t>November 14, 2014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08357" y="4858118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6" y="4966405"/>
            <a:ext cx="1098125" cy="136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446952" y="4913682"/>
            <a:ext cx="1209459" cy="1463398"/>
            <a:chOff x="1016522" y="858458"/>
            <a:chExt cx="3212577" cy="4339782"/>
          </a:xfrm>
        </p:grpSpPr>
        <p:sp>
          <p:nvSpPr>
            <p:cNvPr id="12" name="Rectangle 11"/>
            <p:cNvSpPr/>
            <p:nvPr/>
          </p:nvSpPr>
          <p:spPr>
            <a:xfrm>
              <a:off x="1039056" y="858458"/>
              <a:ext cx="3190043" cy="43397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-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522" y="903162"/>
              <a:ext cx="3190043" cy="319004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5815" y="4042540"/>
              <a:ext cx="2374900" cy="1155700"/>
            </a:xfrm>
            <a:prstGeom prst="rect">
              <a:avLst/>
            </a:prstGeom>
          </p:spPr>
        </p:pic>
      </p:grpSp>
      <p:pic>
        <p:nvPicPr>
          <p:cNvPr id="5" name="Picture 4" descr="headshot_hotquark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33" y="4966405"/>
            <a:ext cx="1533185" cy="180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3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Λ</a:t>
            </a:r>
            <a:r>
              <a:rPr lang="en-US" dirty="0"/>
              <a:t>/K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  <a:r>
              <a:rPr lang="en-US" dirty="0"/>
              <a:t> Ratio </a:t>
            </a:r>
            <a:r>
              <a:rPr lang="en-US" dirty="0" smtClean="0"/>
              <a:t>Compared to PYTHIA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48" y="941815"/>
            <a:ext cx="8538352" cy="1542973"/>
          </a:xfrm>
        </p:spPr>
        <p:txBody>
          <a:bodyPr>
            <a:normAutofit/>
          </a:bodyPr>
          <a:lstStyle/>
          <a:p>
            <a:r>
              <a:rPr lang="en-US" dirty="0" smtClean="0"/>
              <a:t>Ratio within the </a:t>
            </a:r>
            <a:r>
              <a:rPr lang="en-US" dirty="0" smtClean="0">
                <a:solidFill>
                  <a:srgbClr val="FF0000"/>
                </a:solidFill>
              </a:rPr>
              <a:t>jet</a:t>
            </a:r>
            <a:r>
              <a:rPr lang="en-US" dirty="0" smtClean="0"/>
              <a:t> consistent with </a:t>
            </a:r>
            <a:r>
              <a:rPr lang="en-US" dirty="0" smtClean="0">
                <a:solidFill>
                  <a:srgbClr val="FF0000"/>
                </a:solidFill>
              </a:rPr>
              <a:t>PYTHIA </a:t>
            </a:r>
          </a:p>
          <a:p>
            <a:r>
              <a:rPr lang="en-US" dirty="0" smtClean="0"/>
              <a:t>Increased inclusive </a:t>
            </a:r>
            <a:r>
              <a:rPr lang="en-US" dirty="0" err="1"/>
              <a:t>Λ</a:t>
            </a:r>
            <a:r>
              <a:rPr lang="en-US" dirty="0"/>
              <a:t>/K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  <a:r>
              <a:rPr lang="en-US" dirty="0"/>
              <a:t> ratio </a:t>
            </a:r>
            <a:r>
              <a:rPr lang="en-US" dirty="0" smtClean="0"/>
              <a:t>due to UE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8" y="1922951"/>
            <a:ext cx="7598775" cy="441127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10</a:t>
            </a:fld>
            <a:endParaRPr lang="en-US"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5453" y="5964893"/>
            <a:ext cx="164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Charged Jets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</a:t>
            </a:r>
            <a:r>
              <a:rPr lang="en-US" dirty="0" smtClean="0"/>
              <a:t>ALICE Capabilities </a:t>
            </a:r>
            <a:r>
              <a:rPr lang="en-US" dirty="0" smtClean="0"/>
              <a:t>in Run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0770" y="1020917"/>
            <a:ext cx="4965695" cy="4876800"/>
          </a:xfrm>
        </p:spPr>
        <p:txBody>
          <a:bodyPr/>
          <a:lstStyle/>
          <a:p>
            <a:r>
              <a:rPr lang="en-US" dirty="0" smtClean="0"/>
              <a:t>New </a:t>
            </a:r>
            <a:r>
              <a:rPr lang="en-US" dirty="0" err="1" smtClean="0"/>
              <a:t>DCal</a:t>
            </a:r>
            <a:r>
              <a:rPr lang="en-US" dirty="0" smtClean="0"/>
              <a:t> calorimeter</a:t>
            </a:r>
            <a:endParaRPr lang="en-US" dirty="0" smtClean="0"/>
          </a:p>
          <a:p>
            <a:pPr lvl="1"/>
            <a:r>
              <a:rPr lang="en-US" sz="2400" dirty="0" smtClean="0"/>
              <a:t>Increased </a:t>
            </a:r>
            <a:r>
              <a:rPr lang="en-US" sz="2400" dirty="0"/>
              <a:t>acceptance for jets </a:t>
            </a:r>
          </a:p>
          <a:p>
            <a:pPr lvl="1"/>
            <a:r>
              <a:rPr lang="en-US" sz="2400" dirty="0"/>
              <a:t>Allows for di-jet </a:t>
            </a:r>
            <a:r>
              <a:rPr lang="en-US" sz="2400" dirty="0" smtClean="0"/>
              <a:t>observables</a:t>
            </a:r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35039" y="2473851"/>
            <a:ext cx="4572000" cy="3420000"/>
          </a:xfrm>
          <a:prstGeom prst="rect">
            <a:avLst/>
          </a:prstGeom>
        </p:spPr>
      </p:pic>
      <p:sp>
        <p:nvSpPr>
          <p:cNvPr id="5" name="TextShape 5"/>
          <p:cNvSpPr txBox="1"/>
          <p:nvPr/>
        </p:nvSpPr>
        <p:spPr>
          <a:xfrm>
            <a:off x="2500674" y="5966706"/>
            <a:ext cx="2971800" cy="512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3000" b="1" dirty="0" err="1">
                <a:solidFill>
                  <a:srgbClr val="000080"/>
                </a:solidFill>
                <a:latin typeface="Times New Roman"/>
                <a:ea typeface="UXRJYY+Arial"/>
              </a:rPr>
              <a:t>Δη</a:t>
            </a:r>
            <a:r>
              <a:rPr lang="en-US" sz="3000" b="1" dirty="0">
                <a:solidFill>
                  <a:srgbClr val="000080"/>
                </a:solidFill>
                <a:latin typeface="Times New Roman"/>
                <a:ea typeface="UXRJYY+Arial"/>
              </a:rPr>
              <a:t>=1.4,Δφ=60º </a:t>
            </a:r>
            <a:endParaRPr dirty="0"/>
          </a:p>
        </p:txBody>
      </p:sp>
      <p:sp>
        <p:nvSpPr>
          <p:cNvPr id="6" name="TextShape 6"/>
          <p:cNvSpPr txBox="1"/>
          <p:nvPr/>
        </p:nvSpPr>
        <p:spPr>
          <a:xfrm>
            <a:off x="5614214" y="5985924"/>
            <a:ext cx="4022640" cy="5126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3000" b="1" dirty="0" smtClean="0">
                <a:solidFill>
                  <a:srgbClr val="000080"/>
                </a:solidFill>
                <a:latin typeface="Times New Roman"/>
                <a:ea typeface="UXRJYY+Arial"/>
              </a:rPr>
              <a:t>Ready for Run II</a:t>
            </a:r>
            <a:endParaRPr dirty="0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-141601" y="4571279"/>
            <a:ext cx="2642635" cy="224231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020250" y="2416370"/>
            <a:ext cx="1800396" cy="30480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235611" y="5459659"/>
            <a:ext cx="3378603" cy="23497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783255" y="4411620"/>
            <a:ext cx="1376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DCal</a:t>
            </a:r>
            <a:endParaRPr lang="en-US" sz="4000" b="1" dirty="0"/>
          </a:p>
        </p:txBody>
      </p:sp>
      <p:pic>
        <p:nvPicPr>
          <p:cNvPr id="11" name="Picture 10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1480439"/>
            <a:ext cx="3160154" cy="2025348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11</a:t>
            </a:fld>
            <a:endParaRPr lang="en-US"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14449" y="1775631"/>
            <a:ext cx="1752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EMCal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4734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471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Jet quenching observed in central </a:t>
            </a:r>
            <a:r>
              <a:rPr lang="en-US" dirty="0" err="1" smtClean="0">
                <a:solidFill>
                  <a:srgbClr val="3366FF"/>
                </a:solidFill>
              </a:rPr>
              <a:t>Pb-Pb</a:t>
            </a:r>
            <a:r>
              <a:rPr lang="en-US" dirty="0" smtClean="0">
                <a:solidFill>
                  <a:srgbClr val="3366FF"/>
                </a:solidFill>
              </a:rPr>
              <a:t> collisions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p-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>
                <a:solidFill>
                  <a:srgbClr val="FF0000"/>
                </a:solidFill>
              </a:rPr>
              <a:t> consistent with model calculations for 5.02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eed 5.02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pp</a:t>
            </a:r>
            <a:r>
              <a:rPr lang="en-US" dirty="0" smtClean="0"/>
              <a:t> data to reduce uncertainties</a:t>
            </a:r>
          </a:p>
          <a:p>
            <a:pPr lvl="1"/>
            <a:r>
              <a:rPr lang="en-US" dirty="0" smtClean="0">
                <a:solidFill>
                  <a:srgbClr val="3366FF"/>
                </a:solidFill>
              </a:rPr>
              <a:t>CNM effects cannot account for strong suppression of </a:t>
            </a:r>
            <a:r>
              <a:rPr lang="en-US" dirty="0" err="1" smtClean="0">
                <a:solidFill>
                  <a:srgbClr val="3366FF"/>
                </a:solidFill>
              </a:rPr>
              <a:t>Pb-Pb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</a:p>
          <a:p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dirty="0" smtClean="0">
                <a:solidFill>
                  <a:srgbClr val="FF0000"/>
                </a:solidFill>
              </a:rPr>
              <a:t>et substructure or particle ratios in p-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>
                <a:solidFill>
                  <a:srgbClr val="FF0000"/>
                </a:solidFill>
              </a:rPr>
              <a:t> collisions consistent with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r>
              <a:rPr lang="en-US" dirty="0" smtClean="0">
                <a:solidFill>
                  <a:srgbClr val="FF0000"/>
                </a:solidFill>
              </a:rPr>
              <a:t> expectations 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Energy loss models reproduce </a:t>
            </a:r>
            <a:r>
              <a:rPr lang="en-US" dirty="0" err="1" smtClean="0">
                <a:solidFill>
                  <a:srgbClr val="3366FF"/>
                </a:solidFill>
              </a:rPr>
              <a:t>Pb-Pb</a:t>
            </a:r>
            <a:r>
              <a:rPr lang="en-US" dirty="0" smtClean="0">
                <a:solidFill>
                  <a:srgbClr val="3366FF"/>
                </a:solidFill>
              </a:rPr>
              <a:t> suppression</a:t>
            </a:r>
          </a:p>
          <a:p>
            <a:pPr lvl="1"/>
            <a:r>
              <a:rPr lang="en-US" dirty="0" smtClean="0"/>
              <a:t>Additional observables will provide more constraints to energy loss models</a:t>
            </a:r>
          </a:p>
          <a:p>
            <a:r>
              <a:rPr lang="en-US" dirty="0" smtClean="0">
                <a:solidFill>
                  <a:srgbClr val="2FA296"/>
                </a:solidFill>
              </a:rPr>
              <a:t>Looking forward to measuring jets in Run II </a:t>
            </a:r>
          </a:p>
          <a:p>
            <a:pPr lvl="1"/>
            <a:r>
              <a:rPr lang="en-US" dirty="0" smtClean="0"/>
              <a:t>Increased </a:t>
            </a:r>
            <a:r>
              <a:rPr lang="en-US" dirty="0"/>
              <a:t>energy and </a:t>
            </a:r>
            <a:r>
              <a:rPr lang="en-US" dirty="0" smtClean="0"/>
              <a:t>statistics</a:t>
            </a:r>
          </a:p>
          <a:p>
            <a:pPr lvl="1"/>
            <a:r>
              <a:rPr lang="en-US" dirty="0" smtClean="0"/>
              <a:t>New (di-)jet capabilities with the </a:t>
            </a:r>
            <a:r>
              <a:rPr lang="en-US" dirty="0" err="1" smtClean="0"/>
              <a:t>DCal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12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77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13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890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Jet </a:t>
            </a:r>
            <a:r>
              <a:rPr lang="en-US" dirty="0"/>
              <a:t>Cross-Section (</a:t>
            </a:r>
            <a:r>
              <a:rPr lang="en-US" dirty="0" err="1"/>
              <a:t>pp</a:t>
            </a:r>
            <a:r>
              <a:rPr lang="en-US" dirty="0"/>
              <a:t>)</a:t>
            </a:r>
            <a:br>
              <a:rPr lang="en-US" dirty="0"/>
            </a:br>
            <a:r>
              <a:rPr lang="en-US" sz="2800" dirty="0"/>
              <a:t>√s = 2.76 </a:t>
            </a:r>
            <a:r>
              <a:rPr lang="en-US" sz="2800" dirty="0" err="1"/>
              <a:t>TeV</a:t>
            </a:r>
            <a:r>
              <a:rPr lang="en-US" sz="2800" dirty="0"/>
              <a:t>, R = </a:t>
            </a:r>
            <a:r>
              <a:rPr lang="en-US" sz="2800" dirty="0" smtClean="0"/>
              <a:t>0.2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Megan Connors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14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23732" y="1455747"/>
            <a:ext cx="4894875" cy="4452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Important reference</a:t>
            </a:r>
            <a:r>
              <a:rPr lang="en-US" sz="3200" dirty="0" smtClean="0">
                <a:solidFill>
                  <a:srgbClr val="2C7C9F"/>
                </a:solidFill>
              </a:rPr>
              <a:t> for </a:t>
            </a:r>
            <a:r>
              <a:rPr lang="en-US" sz="3200" dirty="0" err="1" smtClean="0">
                <a:solidFill>
                  <a:srgbClr val="2C7C9F"/>
                </a:solidFill>
              </a:rPr>
              <a:t>Pb-Pb</a:t>
            </a:r>
            <a:r>
              <a:rPr lang="en-US" sz="3200" dirty="0" smtClean="0">
                <a:solidFill>
                  <a:srgbClr val="2C7C9F"/>
                </a:solidFill>
              </a:rPr>
              <a:t> collisions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solidFill>
                  <a:srgbClr val="2C7C9F"/>
                </a:solidFill>
              </a:rPr>
              <a:t>Good agreement between data and </a:t>
            </a:r>
          </a:p>
          <a:p>
            <a:pPr>
              <a:spcBef>
                <a:spcPct val="20000"/>
              </a:spcBef>
              <a:defRPr/>
            </a:pPr>
            <a:r>
              <a:rPr lang="en-US" sz="3200" dirty="0">
                <a:solidFill>
                  <a:srgbClr val="2C7C9F"/>
                </a:solidFill>
              </a:rPr>
              <a:t>	</a:t>
            </a:r>
            <a:r>
              <a:rPr lang="en-US" sz="3200" dirty="0" smtClean="0">
                <a:solidFill>
                  <a:srgbClr val="2C7C9F"/>
                </a:solidFill>
              </a:rPr>
              <a:t>NLO calculations</a:t>
            </a:r>
            <a:r>
              <a:rPr lang="en-US" sz="3200" b="1" dirty="0" smtClean="0">
                <a:solidFill>
                  <a:srgbClr val="2C7C9F"/>
                </a:solidFill>
              </a:rPr>
              <a:t> </a:t>
            </a:r>
            <a:endParaRPr lang="en-US" sz="3200" dirty="0">
              <a:solidFill>
                <a:srgbClr val="2C7C9F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 smtClean="0">
                <a:solidFill>
                  <a:srgbClr val="2C7C9F"/>
                </a:solidFill>
              </a:rPr>
              <a:t>Many orders of magnitude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 smtClean="0">
                <a:solidFill>
                  <a:srgbClr val="2C7C9F"/>
                </a:solidFill>
              </a:rPr>
              <a:t>Jets are a well </a:t>
            </a:r>
            <a:r>
              <a:rPr lang="en-US" sz="2800" b="1" dirty="0" smtClean="0">
                <a:solidFill>
                  <a:srgbClr val="FF0000"/>
                </a:solidFill>
              </a:rPr>
              <a:t>calibrated probe </a:t>
            </a:r>
            <a:r>
              <a:rPr lang="en-US" sz="2800" dirty="0" smtClean="0">
                <a:solidFill>
                  <a:srgbClr val="2C7C9F"/>
                </a:solidFill>
              </a:rPr>
              <a:t>for the QGP</a:t>
            </a:r>
          </a:p>
        </p:txBody>
      </p:sp>
      <p:pic>
        <p:nvPicPr>
          <p:cNvPr id="10" name="Picture 9" descr="scienc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10"/>
          <a:stretch/>
        </p:blipFill>
        <p:spPr>
          <a:xfrm>
            <a:off x="47283" y="1793708"/>
            <a:ext cx="4476554" cy="3757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83" y="1270488"/>
            <a:ext cx="3490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arXiv:</a:t>
            </a:r>
            <a:r>
              <a:rPr lang="en-US" sz="1400" dirty="0" smtClean="0">
                <a:solidFill>
                  <a:srgbClr val="000000"/>
                </a:solidFill>
              </a:rPr>
              <a:t>1301.3475</a:t>
            </a:r>
          </a:p>
          <a:p>
            <a:r>
              <a:rPr lang="cs-CZ" sz="1400" dirty="0" smtClean="0">
                <a:solidFill>
                  <a:srgbClr val="000000"/>
                </a:solidFill>
              </a:rPr>
              <a:t>PLB</a:t>
            </a:r>
            <a:r>
              <a:rPr lang="cs-CZ" sz="1400" dirty="0">
                <a:solidFill>
                  <a:srgbClr val="000000"/>
                </a:solidFill>
              </a:rPr>
              <a:t>: 10.1016/j.physletb.2013.04.026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95" y="5639370"/>
            <a:ext cx="4909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Hadronization</a:t>
            </a:r>
            <a:r>
              <a:rPr lang="en-US" sz="2400" b="1" dirty="0" smtClean="0">
                <a:solidFill>
                  <a:srgbClr val="FF0000"/>
                </a:solidFill>
              </a:rPr>
              <a:t> needed </a:t>
            </a:r>
            <a:r>
              <a:rPr lang="en-US" sz="2400" dirty="0" smtClean="0"/>
              <a:t>for theory-data agreement!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03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Agreement with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agreement with </a:t>
            </a:r>
            <a:r>
              <a:rPr lang="en-US" dirty="0"/>
              <a:t>e</a:t>
            </a:r>
            <a:r>
              <a:rPr lang="en-US" dirty="0" smtClean="0"/>
              <a:t>nergy loss models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0494"/>
            <a:ext cx="9144000" cy="469750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15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171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a Jet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0437" y="1285285"/>
            <a:ext cx="4843563" cy="51534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</a:t>
            </a:r>
            <a:r>
              <a:rPr lang="en-US" dirty="0" smtClean="0"/>
              <a:t>ollimated spray of particles 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riginating from a hard scattering</a:t>
            </a:r>
          </a:p>
          <a:p>
            <a:pPr lvl="1"/>
            <a:r>
              <a:rPr lang="en-US" dirty="0" smtClean="0"/>
              <a:t>Radiation of </a:t>
            </a:r>
            <a:r>
              <a:rPr lang="en-US" dirty="0" smtClean="0"/>
              <a:t>soft gluons and quarks</a:t>
            </a:r>
          </a:p>
          <a:p>
            <a:pPr lvl="1"/>
            <a:r>
              <a:rPr lang="en-US" dirty="0" err="1" smtClean="0"/>
              <a:t>Hadronization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Defined by the </a:t>
            </a:r>
            <a:r>
              <a:rPr lang="en-US" dirty="0" smtClean="0"/>
              <a:t>jet </a:t>
            </a:r>
            <a:r>
              <a:rPr lang="en-US" dirty="0" smtClean="0"/>
              <a:t>finder</a:t>
            </a:r>
          </a:p>
          <a:p>
            <a:pPr lvl="1"/>
            <a:r>
              <a:rPr lang="en-US" dirty="0" smtClean="0"/>
              <a:t>Anti-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r>
              <a:rPr lang="en-US" dirty="0" smtClean="0"/>
              <a:t>Useful probe to study QGP</a:t>
            </a:r>
          </a:p>
          <a:p>
            <a:pPr lvl="1"/>
            <a:r>
              <a:rPr lang="en-US" dirty="0" smtClean="0"/>
              <a:t>Experimentally and </a:t>
            </a:r>
            <a:r>
              <a:rPr lang="en-US" dirty="0" smtClean="0"/>
              <a:t>theoretically </a:t>
            </a:r>
            <a:endParaRPr lang="en-US" dirty="0" smtClean="0"/>
          </a:p>
          <a:p>
            <a:pPr lvl="1"/>
            <a:r>
              <a:rPr lang="en-US" dirty="0" smtClean="0"/>
              <a:t>Reflects hard scattered </a:t>
            </a:r>
            <a:r>
              <a:rPr lang="en-US" dirty="0" err="1" smtClean="0"/>
              <a:t>parton</a:t>
            </a:r>
            <a:r>
              <a:rPr lang="en-US" dirty="0" smtClean="0"/>
              <a:t> kinematics </a:t>
            </a:r>
          </a:p>
          <a:p>
            <a:pPr lvl="1"/>
            <a:r>
              <a:rPr lang="en-US" dirty="0" smtClean="0"/>
              <a:t>Scattering occurs prior to QGP </a:t>
            </a:r>
            <a:r>
              <a:rPr lang="en-US" dirty="0" smtClean="0"/>
              <a:t>formation</a:t>
            </a:r>
          </a:p>
          <a:p>
            <a:pPr lvl="1"/>
            <a:r>
              <a:rPr lang="en-US" dirty="0" err="1" smtClean="0"/>
              <a:t>Partons</a:t>
            </a:r>
            <a:r>
              <a:rPr lang="en-US" dirty="0" smtClean="0"/>
              <a:t> traverse the QGP and lose energy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81E4-3E40-F742-B444-8D2CEDE51876}" type="slidenum">
              <a:rPr lang="en-US" smtClean="0">
                <a:latin typeface="Arial"/>
              </a:rPr>
              <a:pPr/>
              <a:t>2</a:t>
            </a:fld>
            <a:endParaRPr lang="en-US">
              <a:latin typeface="Arial"/>
            </a:endParaRPr>
          </a:p>
        </p:txBody>
      </p:sp>
      <p:pic>
        <p:nvPicPr>
          <p:cNvPr id="5" name="Picture 4" descr="JetPi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/>
          <a:stretch/>
        </p:blipFill>
        <p:spPr>
          <a:xfrm>
            <a:off x="0" y="1571928"/>
            <a:ext cx="4369112" cy="37687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32798" y="2810921"/>
            <a:ext cx="1351885" cy="3686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3896" y="3289148"/>
            <a:ext cx="192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dirty="0">
                <a:solidFill>
                  <a:srgbClr val="292934"/>
                </a:solidFill>
                <a:latin typeface="Arial"/>
              </a:rPr>
              <a:t>Hard Scattering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62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65" y="107576"/>
            <a:ext cx="8694834" cy="795536"/>
          </a:xfrm>
        </p:spPr>
        <p:txBody>
          <a:bodyPr/>
          <a:lstStyle/>
          <a:p>
            <a:r>
              <a:rPr lang="en-US" dirty="0" smtClean="0"/>
              <a:t>Jets at ALICE</a:t>
            </a:r>
            <a:endParaRPr lang="en-US" dirty="0"/>
          </a:p>
        </p:txBody>
      </p:sp>
      <p:pic>
        <p:nvPicPr>
          <p:cNvPr id="6" name="Content Placeholder 8" descr="ALICE.pd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199" y="1014533"/>
            <a:ext cx="5915961" cy="3749554"/>
          </a:xfrm>
        </p:spPr>
      </p:pic>
      <p:pic>
        <p:nvPicPr>
          <p:cNvPr id="10" name="Picture 9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723" y="350984"/>
            <a:ext cx="3160154" cy="20253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9256" y="5628815"/>
            <a:ext cx="1442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Neutral </a:t>
            </a:r>
          </a:p>
          <a:p>
            <a:r>
              <a:rPr lang="en-US" sz="2400" b="1" i="1" dirty="0" smtClean="0"/>
              <a:t>particles</a:t>
            </a:r>
            <a:endParaRPr lang="en-US" sz="2400" b="1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16852" y="6122817"/>
            <a:ext cx="30240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454917" y="5394869"/>
            <a:ext cx="1" cy="3511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5992160" y="2842934"/>
            <a:ext cx="3131718" cy="23455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solidFill>
                  <a:schemeClr val="tx1"/>
                </a:solidFill>
              </a:rPr>
              <a:t>EMCal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is a </a:t>
            </a:r>
            <a:r>
              <a:rPr lang="en-US" dirty="0" err="1">
                <a:solidFill>
                  <a:schemeClr val="tx1"/>
                </a:solidFill>
              </a:rPr>
              <a:t>Pb</a:t>
            </a:r>
            <a:r>
              <a:rPr lang="en-US" dirty="0">
                <a:solidFill>
                  <a:schemeClr val="tx1"/>
                </a:solidFill>
              </a:rPr>
              <a:t>-scintillator sampling calorimeter which covers: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|</a:t>
            </a:r>
            <a:r>
              <a:rPr lang="en-US" sz="20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η</a:t>
            </a:r>
            <a:r>
              <a:rPr lang="en-US" sz="2000" dirty="0">
                <a:solidFill>
                  <a:schemeClr val="tx1"/>
                </a:solidFill>
              </a:rPr>
              <a:t>| &lt; 0.7, 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1.4 </a:t>
            </a:r>
            <a:r>
              <a:rPr lang="en-US" sz="2000" dirty="0">
                <a:solidFill>
                  <a:schemeClr val="tx1"/>
                </a:solidFill>
              </a:rPr>
              <a:t>&lt; </a:t>
            </a:r>
            <a:r>
              <a:rPr lang="en-US" sz="2000" dirty="0" err="1">
                <a:solidFill>
                  <a:schemeClr val="tx1"/>
                </a:solidFill>
                <a:latin typeface="Symbol" charset="2"/>
                <a:cs typeface="Symbol" charset="2"/>
              </a:rPr>
              <a:t>ϕ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&lt;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π</a:t>
            </a:r>
            <a:endParaRPr lang="en-US" sz="20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Megan Connors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E84F4-6271-5545-82DE-A1ADB9D35166}" type="slidenum">
              <a:rPr lang="en-US" smtClean="0"/>
              <a:t>3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0" y="4765260"/>
            <a:ext cx="35189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Tracking:</a:t>
            </a:r>
          </a:p>
          <a:p>
            <a:r>
              <a:rPr lang="en-US" sz="2400" dirty="0" smtClean="0"/>
              <a:t>|</a:t>
            </a:r>
            <a:r>
              <a:rPr lang="en-US" sz="2400" dirty="0" err="1"/>
              <a:t>η</a:t>
            </a:r>
            <a:r>
              <a:rPr lang="en-US" sz="2400" dirty="0" smtClean="0"/>
              <a:t>|&lt; 0.9, 0&lt;</a:t>
            </a:r>
            <a:r>
              <a:rPr lang="en-US" sz="2400" dirty="0" err="1">
                <a:latin typeface="Symbol" charset="2"/>
                <a:cs typeface="Symbol" charset="2"/>
              </a:rPr>
              <a:t>ϕ</a:t>
            </a:r>
            <a:r>
              <a:rPr lang="en-US" sz="2400" dirty="0" smtClean="0"/>
              <a:t>&lt;2</a:t>
            </a:r>
            <a:r>
              <a:rPr lang="en-US" sz="2400" dirty="0" smtClean="0">
                <a:latin typeface="Symbol" charset="2"/>
                <a:cs typeface="Symbol" charset="2"/>
              </a:rPr>
              <a:t>π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TPC: gas drift detector</a:t>
            </a:r>
          </a:p>
          <a:p>
            <a:r>
              <a:rPr lang="en-US" sz="2400" dirty="0" smtClean="0"/>
              <a:t>ITS: silicon detector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73451" y="6116430"/>
            <a:ext cx="59559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69046" y="5570437"/>
            <a:ext cx="175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0000"/>
                </a:solidFill>
              </a:rPr>
              <a:t>Charged </a:t>
            </a:r>
          </a:p>
          <a:p>
            <a:r>
              <a:rPr lang="en-US" sz="2400" b="1" i="1" dirty="0" smtClean="0">
                <a:solidFill>
                  <a:srgbClr val="000000"/>
                </a:solidFill>
              </a:rPr>
              <a:t>particles</a:t>
            </a:r>
            <a:endParaRPr lang="en-US" sz="2400" b="1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35206" y="5714289"/>
            <a:ext cx="1113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C7C9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JET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C7C9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049423" y="6118018"/>
            <a:ext cx="3734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60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</a:t>
            </a:r>
            <a:r>
              <a:rPr lang="en-US" dirty="0" err="1" smtClean="0"/>
              <a:t>Pb-Pb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81E4-3E40-F742-B444-8D2CEDE51876}" type="slidenum">
              <a:rPr lang="en-US" smtClean="0"/>
              <a:t>4</a:t>
            </a:fld>
            <a:endParaRPr lang="en-US"/>
          </a:p>
        </p:txBody>
      </p:sp>
      <p:cxnSp>
        <p:nvCxnSpPr>
          <p:cNvPr id="7" name="Elbow Connector 6"/>
          <p:cNvCxnSpPr/>
          <p:nvPr/>
        </p:nvCxnSpPr>
        <p:spPr bwMode="auto">
          <a:xfrm>
            <a:off x="3106179" y="3506269"/>
            <a:ext cx="1629792" cy="1874703"/>
          </a:xfrm>
          <a:prstGeom prst="bentConnector3">
            <a:avLst>
              <a:gd name="adj1" fmla="val 61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3123975" y="4314299"/>
            <a:ext cx="1611996" cy="188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42"/>
          <p:cNvSpPr txBox="1">
            <a:spLocks noChangeArrowheads="1"/>
          </p:cNvSpPr>
          <p:nvPr/>
        </p:nvSpPr>
        <p:spPr bwMode="auto">
          <a:xfrm>
            <a:off x="2837726" y="4125500"/>
            <a:ext cx="281872" cy="449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" charset="0"/>
              </a:rPr>
              <a:t>1</a:t>
            </a:r>
          </a:p>
        </p:txBody>
      </p:sp>
      <p:sp>
        <p:nvSpPr>
          <p:cNvPr id="11" name="Arc 10"/>
          <p:cNvSpPr/>
          <p:nvPr/>
        </p:nvSpPr>
        <p:spPr bwMode="auto">
          <a:xfrm>
            <a:off x="3168464" y="4565391"/>
            <a:ext cx="1775124" cy="534282"/>
          </a:xfrm>
          <a:prstGeom prst="arc">
            <a:avLst>
              <a:gd name="adj1" fmla="val 11642370"/>
              <a:gd name="adj2" fmla="val 20866426"/>
            </a:avLst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/>
          </a:p>
        </p:txBody>
      </p:sp>
      <p:graphicFrame>
        <p:nvGraphicFramePr>
          <p:cNvPr id="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488985"/>
              </p:ext>
            </p:extLst>
          </p:nvPr>
        </p:nvGraphicFramePr>
        <p:xfrm>
          <a:off x="2445310" y="3475931"/>
          <a:ext cx="500063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4" imgW="254000" imgH="228600" progId="Equation.3">
                  <p:embed/>
                </p:oleObj>
              </mc:Choice>
              <mc:Fallback>
                <p:oleObj name="Equation" r:id="rId4" imgW="254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5310" y="3475931"/>
                        <a:ext cx="500063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34"/>
          <p:cNvGrpSpPr>
            <a:grpSpLocks/>
          </p:cNvGrpSpPr>
          <p:nvPr/>
        </p:nvGrpSpPr>
        <p:grpSpPr bwMode="auto">
          <a:xfrm>
            <a:off x="336703" y="3520478"/>
            <a:ext cx="2578923" cy="2001936"/>
            <a:chOff x="5678329" y="2158407"/>
            <a:chExt cx="2689799" cy="1956960"/>
          </a:xfrm>
        </p:grpSpPr>
        <p:cxnSp>
          <p:nvCxnSpPr>
            <p:cNvPr id="14" name="Elbow Connector 13"/>
            <p:cNvCxnSpPr/>
            <p:nvPr/>
          </p:nvCxnSpPr>
          <p:spPr>
            <a:xfrm rot="16200000" flipH="1">
              <a:off x="5571540" y="2265196"/>
              <a:ext cx="1956960" cy="1743381"/>
            </a:xfrm>
            <a:prstGeom prst="bentConnector3">
              <a:avLst>
                <a:gd name="adj1" fmla="val 10108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>
              <a:off x="6156251" y="2190150"/>
              <a:ext cx="1190834" cy="1445897"/>
            </a:xfrm>
            <a:custGeom>
              <a:avLst/>
              <a:gdLst>
                <a:gd name="connsiteX0" fmla="*/ 0 w 808075"/>
                <a:gd name="connsiteY0" fmla="*/ 0 h 808074"/>
                <a:gd name="connsiteX1" fmla="*/ 42531 w 808075"/>
                <a:gd name="connsiteY1" fmla="*/ 212651 h 808074"/>
                <a:gd name="connsiteX2" fmla="*/ 138224 w 808075"/>
                <a:gd name="connsiteY2" fmla="*/ 393405 h 808074"/>
                <a:gd name="connsiteX3" fmla="*/ 287079 w 808075"/>
                <a:gd name="connsiteY3" fmla="*/ 574158 h 808074"/>
                <a:gd name="connsiteX4" fmla="*/ 467833 w 808075"/>
                <a:gd name="connsiteY4" fmla="*/ 669851 h 808074"/>
                <a:gd name="connsiteX5" fmla="*/ 680484 w 808075"/>
                <a:gd name="connsiteY5" fmla="*/ 754911 h 808074"/>
                <a:gd name="connsiteX6" fmla="*/ 808075 w 808075"/>
                <a:gd name="connsiteY6" fmla="*/ 808074 h 808074"/>
                <a:gd name="connsiteX7" fmla="*/ 808075 w 808075"/>
                <a:gd name="connsiteY7" fmla="*/ 808074 h 8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8075" h="808074">
                  <a:moveTo>
                    <a:pt x="0" y="0"/>
                  </a:moveTo>
                  <a:cubicBezTo>
                    <a:pt x="9747" y="73541"/>
                    <a:pt x="19494" y="147083"/>
                    <a:pt x="42531" y="212651"/>
                  </a:cubicBezTo>
                  <a:cubicBezTo>
                    <a:pt x="65568" y="278219"/>
                    <a:pt x="97466" y="333154"/>
                    <a:pt x="138224" y="393405"/>
                  </a:cubicBezTo>
                  <a:cubicBezTo>
                    <a:pt x="178982" y="453656"/>
                    <a:pt x="232144" y="528084"/>
                    <a:pt x="287079" y="574158"/>
                  </a:cubicBezTo>
                  <a:cubicBezTo>
                    <a:pt x="342014" y="620232"/>
                    <a:pt x="402265" y="639725"/>
                    <a:pt x="467833" y="669851"/>
                  </a:cubicBezTo>
                  <a:cubicBezTo>
                    <a:pt x="533401" y="699977"/>
                    <a:pt x="623777" y="731874"/>
                    <a:pt x="680484" y="754911"/>
                  </a:cubicBezTo>
                  <a:cubicBezTo>
                    <a:pt x="737191" y="777948"/>
                    <a:pt x="808075" y="808074"/>
                    <a:pt x="808075" y="808074"/>
                  </a:cubicBezTo>
                  <a:lnTo>
                    <a:pt x="808075" y="808074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872038" y="2201261"/>
              <a:ext cx="1389307" cy="1595088"/>
            </a:xfrm>
            <a:custGeom>
              <a:avLst/>
              <a:gdLst>
                <a:gd name="connsiteX0" fmla="*/ 0 w 808075"/>
                <a:gd name="connsiteY0" fmla="*/ 0 h 808074"/>
                <a:gd name="connsiteX1" fmla="*/ 42531 w 808075"/>
                <a:gd name="connsiteY1" fmla="*/ 212651 h 808074"/>
                <a:gd name="connsiteX2" fmla="*/ 138224 w 808075"/>
                <a:gd name="connsiteY2" fmla="*/ 393405 h 808074"/>
                <a:gd name="connsiteX3" fmla="*/ 287079 w 808075"/>
                <a:gd name="connsiteY3" fmla="*/ 574158 h 808074"/>
                <a:gd name="connsiteX4" fmla="*/ 467833 w 808075"/>
                <a:gd name="connsiteY4" fmla="*/ 669851 h 808074"/>
                <a:gd name="connsiteX5" fmla="*/ 680484 w 808075"/>
                <a:gd name="connsiteY5" fmla="*/ 754911 h 808074"/>
                <a:gd name="connsiteX6" fmla="*/ 808075 w 808075"/>
                <a:gd name="connsiteY6" fmla="*/ 808074 h 808074"/>
                <a:gd name="connsiteX7" fmla="*/ 808075 w 808075"/>
                <a:gd name="connsiteY7" fmla="*/ 808074 h 8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8075" h="808074">
                  <a:moveTo>
                    <a:pt x="0" y="0"/>
                  </a:moveTo>
                  <a:cubicBezTo>
                    <a:pt x="9747" y="73541"/>
                    <a:pt x="19494" y="147083"/>
                    <a:pt x="42531" y="212651"/>
                  </a:cubicBezTo>
                  <a:cubicBezTo>
                    <a:pt x="65568" y="278219"/>
                    <a:pt x="97466" y="333154"/>
                    <a:pt x="138224" y="393405"/>
                  </a:cubicBezTo>
                  <a:cubicBezTo>
                    <a:pt x="178982" y="453656"/>
                    <a:pt x="232144" y="528084"/>
                    <a:pt x="287079" y="574158"/>
                  </a:cubicBezTo>
                  <a:cubicBezTo>
                    <a:pt x="342014" y="620232"/>
                    <a:pt x="402265" y="639725"/>
                    <a:pt x="467833" y="669851"/>
                  </a:cubicBezTo>
                  <a:cubicBezTo>
                    <a:pt x="533401" y="699977"/>
                    <a:pt x="623777" y="731874"/>
                    <a:pt x="680484" y="754911"/>
                  </a:cubicBezTo>
                  <a:cubicBezTo>
                    <a:pt x="737191" y="777948"/>
                    <a:pt x="808075" y="808074"/>
                    <a:pt x="808075" y="808074"/>
                  </a:cubicBezTo>
                  <a:lnTo>
                    <a:pt x="808075" y="808074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6400808" y="2707088"/>
              <a:ext cx="624222" cy="44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err="1">
                  <a:solidFill>
                    <a:srgbClr val="0070C0"/>
                  </a:solidFill>
                  <a:latin typeface="Calibri" charset="0"/>
                </a:rPr>
                <a:t>p+p</a:t>
              </a:r>
              <a:endParaRPr lang="en-US" sz="2800" dirty="0">
                <a:solidFill>
                  <a:srgbClr val="0070C0"/>
                </a:solidFill>
                <a:latin typeface="Calibri" charset="0"/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5740106" y="3366607"/>
              <a:ext cx="694298" cy="463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Calibri" charset="0"/>
                </a:rPr>
                <a:t>A+A</a:t>
              </a:r>
              <a:endParaRPr lang="en-US" sz="280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6248347" y="2158407"/>
              <a:ext cx="1452815" cy="36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Energy shift?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6979028" y="3074744"/>
              <a:ext cx="1389100" cy="36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Calibri" charset="0"/>
                </a:rPr>
                <a:t>Absorption?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0800000">
              <a:off x="5867275" y="2361563"/>
              <a:ext cx="30485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6" idx="5"/>
            </p:cNvCxnSpPr>
            <p:nvPr/>
          </p:nvCxnSpPr>
          <p:spPr>
            <a:xfrm rot="5400000">
              <a:off x="6923196" y="3570973"/>
              <a:ext cx="23966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58" y="2096517"/>
            <a:ext cx="4781752" cy="1485855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395933" y="1311652"/>
            <a:ext cx="4322014" cy="1119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Is AA simply a superposition of </a:t>
            </a:r>
            <a:r>
              <a:rPr lang="en-US" dirty="0" err="1" smtClean="0"/>
              <a:t>pp</a:t>
            </a:r>
            <a:r>
              <a:rPr lang="en-US" dirty="0" smtClean="0"/>
              <a:t> collisions?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994034" y="2586756"/>
            <a:ext cx="2692766" cy="3890244"/>
          </a:xfrm>
        </p:spPr>
        <p:txBody>
          <a:bodyPr/>
          <a:lstStyle/>
          <a:p>
            <a:r>
              <a:rPr lang="en-US" dirty="0" smtClean="0"/>
              <a:t>Energy density subtracted event-by-event</a:t>
            </a:r>
          </a:p>
          <a:p>
            <a:r>
              <a:rPr lang="en-US" dirty="0" smtClean="0"/>
              <a:t>Unfold for detector effects and background fluctuations</a:t>
            </a:r>
            <a:endParaRPr lang="en-US" dirty="0"/>
          </a:p>
        </p:txBody>
      </p:sp>
      <p:pic>
        <p:nvPicPr>
          <p:cNvPr id="28" name="Picture 27"/>
          <p:cNvPicPr>
            <a:picLocks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8989" y="0"/>
            <a:ext cx="3625011" cy="2463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8527" y="5522414"/>
            <a:ext cx="3064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=1 implies yes!</a:t>
            </a:r>
          </a:p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&lt; 1 implies energy loss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94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</a:t>
            </a:r>
            <a:r>
              <a:rPr lang="en-US" dirty="0" err="1" smtClean="0"/>
              <a:t>Pb-Pb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7606" y="1025020"/>
            <a:ext cx="4436393" cy="21640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Central </a:t>
            </a:r>
            <a:r>
              <a:rPr lang="en-US" dirty="0" err="1" smtClean="0"/>
              <a:t>Pb-Pb</a:t>
            </a:r>
            <a:r>
              <a:rPr lang="en-US" dirty="0" smtClean="0"/>
              <a:t> collisions</a:t>
            </a:r>
          </a:p>
          <a:p>
            <a:r>
              <a:rPr lang="en-US" dirty="0" smtClean="0"/>
              <a:t>Jet Quenching!</a:t>
            </a:r>
          </a:p>
          <a:p>
            <a:r>
              <a:rPr lang="en-US" dirty="0" smtClean="0"/>
              <a:t>Suppression observed relative to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coll</a:t>
            </a:r>
            <a:r>
              <a:rPr lang="en-US" dirty="0" smtClean="0"/>
              <a:t> </a:t>
            </a:r>
            <a:r>
              <a:rPr lang="en-US" dirty="0" smtClean="0"/>
              <a:t>scaled </a:t>
            </a:r>
            <a:r>
              <a:rPr lang="en-US" dirty="0" err="1" smtClean="0"/>
              <a:t>pp</a:t>
            </a:r>
            <a:endParaRPr lang="en-US" dirty="0" smtClean="0"/>
          </a:p>
          <a:p>
            <a:r>
              <a:rPr lang="en-US" dirty="0" smtClean="0"/>
              <a:t>Good agreement with energy loss models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360"/>
            <a:ext cx="4707607" cy="4599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744" r="50201"/>
          <a:stretch/>
        </p:blipFill>
        <p:spPr>
          <a:xfrm>
            <a:off x="4990867" y="3166739"/>
            <a:ext cx="3479095" cy="327519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5</a:t>
            </a:fld>
            <a:endParaRPr lang="en-US"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52800" y="4612855"/>
            <a:ext cx="1081330" cy="4679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0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Jets in p-</a:t>
            </a:r>
            <a:r>
              <a:rPr lang="en-US" dirty="0" err="1" smtClean="0"/>
              <a:t>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460"/>
            <a:ext cx="7984011" cy="2365126"/>
          </a:xfrm>
        </p:spPr>
        <p:txBody>
          <a:bodyPr/>
          <a:lstStyle/>
          <a:p>
            <a:r>
              <a:rPr lang="en-US" dirty="0" smtClean="0"/>
              <a:t>Could some of the suppression observed in </a:t>
            </a:r>
            <a:r>
              <a:rPr lang="en-US" dirty="0" err="1" smtClean="0"/>
              <a:t>Pb-Pb</a:t>
            </a:r>
            <a:r>
              <a:rPr lang="en-US" dirty="0" smtClean="0"/>
              <a:t> result from Cold Nuclear Matter (CNM) effects?</a:t>
            </a:r>
            <a:endParaRPr lang="en-US" dirty="0"/>
          </a:p>
          <a:p>
            <a:r>
              <a:rPr lang="en-US" dirty="0" smtClean="0"/>
              <a:t>Is multiplicity dependence of particle ratios observed in p-</a:t>
            </a:r>
            <a:r>
              <a:rPr lang="en-US" dirty="0" err="1" smtClean="0"/>
              <a:t>Pb</a:t>
            </a:r>
            <a:r>
              <a:rPr lang="en-US" dirty="0" smtClean="0"/>
              <a:t> present in the </a:t>
            </a:r>
            <a:r>
              <a:rPr lang="en-US" dirty="0" smtClean="0"/>
              <a:t>jet fragmentation?</a:t>
            </a:r>
            <a:endParaRPr lang="en-US" dirty="0" smtClean="0"/>
          </a:p>
          <a:p>
            <a:r>
              <a:rPr lang="en-US" dirty="0" smtClean="0"/>
              <a:t>Is the fragmentation behavior of jets different in p-</a:t>
            </a:r>
            <a:r>
              <a:rPr lang="en-US" dirty="0" err="1" smtClean="0"/>
              <a:t>Pb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338" y="3566981"/>
            <a:ext cx="3324932" cy="2651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37"/>
          <a:stretch/>
        </p:blipFill>
        <p:spPr>
          <a:xfrm>
            <a:off x="596596" y="3566981"/>
            <a:ext cx="4429700" cy="29705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6596" y="4187215"/>
            <a:ext cx="585058" cy="1060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6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729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p-</a:t>
            </a:r>
            <a:r>
              <a:rPr lang="en-US" dirty="0" err="1" smtClean="0"/>
              <a:t>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137937"/>
            <a:ext cx="5128680" cy="530077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Motivation: Quantify CNM effects in </a:t>
            </a:r>
            <a:r>
              <a:rPr lang="en-US" dirty="0" err="1" smtClean="0"/>
              <a:t>Pb-Pb</a:t>
            </a:r>
            <a:r>
              <a:rPr lang="en-US" dirty="0" smtClean="0"/>
              <a:t> jet quenching observation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Spread of results from MC references shows uncertainty on </a:t>
            </a:r>
            <a:r>
              <a:rPr lang="en-US" dirty="0" err="1" smtClean="0"/>
              <a:t>pp</a:t>
            </a:r>
            <a:r>
              <a:rPr lang="en-US" dirty="0" smtClean="0"/>
              <a:t> reference</a:t>
            </a:r>
          </a:p>
          <a:p>
            <a:r>
              <a:rPr lang="en-US" dirty="0" smtClean="0"/>
              <a:t>Consistent with no </a:t>
            </a:r>
            <a:r>
              <a:rPr lang="en-US" dirty="0" smtClean="0"/>
              <a:t>CNM effects</a:t>
            </a:r>
            <a:endParaRPr lang="en-US" dirty="0" smtClean="0"/>
          </a:p>
          <a:p>
            <a:pPr lvl="1"/>
            <a:r>
              <a:rPr lang="en-US" dirty="0"/>
              <a:t>Suppression in </a:t>
            </a:r>
            <a:r>
              <a:rPr lang="en-US" dirty="0" err="1"/>
              <a:t>Pb-Pb</a:t>
            </a:r>
            <a:r>
              <a:rPr lang="en-US" dirty="0"/>
              <a:t> not a CNM </a:t>
            </a:r>
            <a:r>
              <a:rPr lang="en-US" dirty="0" smtClean="0"/>
              <a:t>effect</a:t>
            </a:r>
            <a:endParaRPr lang="en-US" dirty="0" smtClean="0"/>
          </a:p>
          <a:p>
            <a:pPr lvl="1"/>
            <a:r>
              <a:rPr lang="en-US" dirty="0" smtClean="0"/>
              <a:t>Need </a:t>
            </a:r>
            <a:r>
              <a:rPr lang="en-US" dirty="0" smtClean="0"/>
              <a:t>to reduce uncertainties with </a:t>
            </a:r>
            <a:r>
              <a:rPr lang="en-US" dirty="0" err="1" smtClean="0"/>
              <a:t>pp</a:t>
            </a:r>
            <a:r>
              <a:rPr lang="en-US" dirty="0" smtClean="0"/>
              <a:t> data</a:t>
            </a:r>
          </a:p>
          <a:p>
            <a:pPr lvl="1"/>
            <a:r>
              <a:rPr lang="en-US" dirty="0" smtClean="0"/>
              <a:t>Baseline </a:t>
            </a:r>
            <a:r>
              <a:rPr lang="en-US" dirty="0"/>
              <a:t>for Run II </a:t>
            </a:r>
            <a:r>
              <a:rPr lang="en-US" dirty="0" err="1"/>
              <a:t>Pb-Pb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FE552-B422-224D-B595-6B429A8F59DA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 descr="2014-May-14-R2_Data_MC_prelim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94" y="475206"/>
            <a:ext cx="4043220" cy="5924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085611"/>
            <a:ext cx="3683000" cy="170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6369" y="2182061"/>
            <a:ext cx="2223686" cy="646331"/>
          </a:xfrm>
          <a:prstGeom prst="rect">
            <a:avLst/>
          </a:prstGeom>
          <a:solidFill>
            <a:srgbClr val="46FBEA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pp</a:t>
            </a:r>
            <a:r>
              <a:rPr lang="en-US" dirty="0" smtClean="0"/>
              <a:t> data at 5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Compare to MC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81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Fragmentation Properties in p-</a:t>
            </a:r>
            <a:r>
              <a:rPr lang="en-US" dirty="0" err="1" smtClean="0"/>
              <a:t>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8419" y="2830113"/>
            <a:ext cx="4198026" cy="790326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No </a:t>
            </a:r>
            <a:r>
              <a:rPr lang="en-US" dirty="0">
                <a:solidFill>
                  <a:srgbClr val="3366FF"/>
                </a:solidFill>
              </a:rPr>
              <a:t>modification </a:t>
            </a:r>
            <a:r>
              <a:rPr lang="en-US" dirty="0">
                <a:solidFill>
                  <a:srgbClr val="000000"/>
                </a:solidFill>
              </a:rPr>
              <a:t>of the jet sub-structure </a:t>
            </a:r>
            <a:r>
              <a:rPr lang="en-US" dirty="0" smtClean="0">
                <a:solidFill>
                  <a:srgbClr val="3366FF"/>
                </a:solidFill>
              </a:rPr>
              <a:t>observed</a:t>
            </a:r>
          </a:p>
          <a:p>
            <a:pPr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2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</p:spPr>
        <p:txBody>
          <a:bodyPr/>
          <a:lstStyle/>
          <a:p>
            <a:r>
              <a:rPr lang="en-US" smtClean="0"/>
              <a:t>Megan Connors </a:t>
            </a:r>
            <a:endParaRPr lang="en-US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</p:spPr>
        <p:txBody>
          <a:bodyPr/>
          <a:lstStyle/>
          <a:p>
            <a:fld id="{DC0FE552-B422-224D-B595-6B429A8F59DA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 descr="2014-May-15-JSR_prelim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" r="6008"/>
          <a:stretch/>
        </p:blipFill>
        <p:spPr>
          <a:xfrm>
            <a:off x="26977" y="809009"/>
            <a:ext cx="4644950" cy="308057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00163" y="1443329"/>
            <a:ext cx="1315466" cy="125788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32811" y="1731793"/>
            <a:ext cx="674712" cy="67704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14947" y="1855987"/>
            <a:ext cx="71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R=0.2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32811" y="2331880"/>
            <a:ext cx="71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R=0.4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224701" flipV="1">
            <a:off x="1602330" y="3752414"/>
            <a:ext cx="0" cy="2414054"/>
          </a:xfrm>
          <a:prstGeom prst="line">
            <a:avLst/>
          </a:prstGeom>
          <a:ln w="41275">
            <a:solidFill>
              <a:srgbClr val="FF0000"/>
            </a:solidFill>
            <a:prstDash val="sysDot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224701" flipV="1">
            <a:off x="1226794" y="4147604"/>
            <a:ext cx="345177" cy="1990016"/>
          </a:xfrm>
          <a:prstGeom prst="line">
            <a:avLst/>
          </a:prstGeom>
          <a:ln w="31750">
            <a:solidFill>
              <a:srgbClr val="3366FF"/>
            </a:solidFill>
            <a:prstDash val="soli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224701" flipH="1" flipV="1">
            <a:off x="822145" y="4096726"/>
            <a:ext cx="426131" cy="1302831"/>
          </a:xfrm>
          <a:prstGeom prst="line">
            <a:avLst/>
          </a:prstGeom>
          <a:ln w="31750">
            <a:solidFill>
              <a:srgbClr val="3366FF"/>
            </a:solidFill>
            <a:prstDash val="soli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669738" y="4477289"/>
            <a:ext cx="3914" cy="516844"/>
          </a:xfrm>
          <a:prstGeom prst="line">
            <a:avLst/>
          </a:prstGeom>
          <a:ln w="19050">
            <a:solidFill>
              <a:schemeClr val="tx1"/>
            </a:solidFill>
            <a:prstDash val="soli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53144" y="4919531"/>
            <a:ext cx="0" cy="347217"/>
          </a:xfrm>
          <a:prstGeom prst="line">
            <a:avLst/>
          </a:prstGeom>
          <a:ln w="19050">
            <a:solidFill>
              <a:schemeClr val="tx1"/>
            </a:solidFill>
            <a:prstDash val="solid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Content Placeholder 2"/>
          <p:cNvSpPr txBox="1">
            <a:spLocks/>
          </p:cNvSpPr>
          <p:nvPr/>
        </p:nvSpPr>
        <p:spPr>
          <a:xfrm>
            <a:off x="-11900" y="4952496"/>
            <a:ext cx="3589170" cy="15639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Wingdings" charset="2"/>
              <a:buChar char="q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Clr>
                <a:srgbClr val="3092A2"/>
              </a:buClr>
            </a:pPr>
            <a:r>
              <a:rPr lang="en-US" dirty="0" smtClean="0">
                <a:solidFill>
                  <a:srgbClr val="000000"/>
                </a:solidFill>
              </a:rPr>
              <a:t>Data </a:t>
            </a:r>
            <a:r>
              <a:rPr lang="en-US" dirty="0" smtClean="0">
                <a:solidFill>
                  <a:srgbClr val="000000"/>
                </a:solidFill>
              </a:rPr>
              <a:t>is best described by PYTHIA with angular ordering</a:t>
            </a:r>
          </a:p>
          <a:p>
            <a:pPr>
              <a:buClr>
                <a:srgbClr val="3092A2"/>
              </a:buClr>
            </a:pP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1828797" y="447728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/>
              <a:t>j</a:t>
            </a:r>
            <a:r>
              <a:rPr lang="en-US" b="1" baseline="-25000" dirty="0" err="1" smtClean="0"/>
              <a:t>T</a:t>
            </a:r>
            <a:endParaRPr lang="en-US" b="1" baseline="-25000" dirty="0"/>
          </a:p>
        </p:txBody>
      </p:sp>
      <p:pic>
        <p:nvPicPr>
          <p:cNvPr id="55" name="Picture 54" descr="2014-May-30-p-pb_jt_pythia_tw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47" y="3769003"/>
            <a:ext cx="5527853" cy="3119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345" y="4210400"/>
            <a:ext cx="109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charged hadrons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0175" y="450215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jet axis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latin typeface="Arial"/>
              </a:rPr>
              <a:t>Jets in ALICE</a:t>
            </a:r>
            <a:endParaRPr lang="en-US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3555" y="2340031"/>
            <a:ext cx="271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5F6B77"/>
                </a:solidFill>
              </a:rPr>
              <a:t>PLB </a:t>
            </a:r>
            <a:r>
              <a:rPr lang="hu-HU" dirty="0">
                <a:solidFill>
                  <a:srgbClr val="5F6B77"/>
                </a:solidFill>
              </a:rPr>
              <a:t>722 (2013) 262-272</a:t>
            </a:r>
            <a:endParaRPr lang="en-US" dirty="0">
              <a:solidFill>
                <a:srgbClr val="5F6B77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828293" y="1170315"/>
            <a:ext cx="3315707" cy="1238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rgbClr val="3092A2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rgbClr val="3092A2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rgbClr val="3092A2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rgbClr val="3092A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rgbClr val="3092A2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p-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>
                <a:solidFill>
                  <a:srgbClr val="FF0000"/>
                </a:solidFill>
              </a:rPr>
              <a:t> ratio</a:t>
            </a:r>
            <a:r>
              <a:rPr lang="en-US" dirty="0" smtClean="0">
                <a:solidFill>
                  <a:srgbClr val="000000"/>
                </a:solidFill>
              </a:rPr>
              <a:t> consistent with </a:t>
            </a:r>
            <a:r>
              <a:rPr lang="en-US" dirty="0" err="1" smtClean="0">
                <a:solidFill>
                  <a:srgbClr val="000000"/>
                </a:solidFill>
              </a:rPr>
              <a:t>pp</a:t>
            </a:r>
            <a:r>
              <a:rPr lang="en-US" dirty="0" smtClean="0">
                <a:solidFill>
                  <a:srgbClr val="000000"/>
                </a:solidFill>
              </a:rPr>
              <a:t> collisions at 2.76 </a:t>
            </a:r>
            <a:r>
              <a:rPr lang="en-US" dirty="0" err="1" smtClean="0">
                <a:solidFill>
                  <a:srgbClr val="000000"/>
                </a:solidFill>
              </a:rPr>
              <a:t>TeV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716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Λ</a:t>
            </a:r>
            <a:r>
              <a:rPr lang="en-US" dirty="0"/>
              <a:t>/K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  <a:r>
              <a:rPr lang="en-US" dirty="0"/>
              <a:t> </a:t>
            </a:r>
            <a:r>
              <a:rPr lang="en-US" dirty="0" smtClean="0"/>
              <a:t>Multiplicity Dependence in p-</a:t>
            </a:r>
            <a:r>
              <a:rPr lang="en-US" dirty="0" err="1" smtClean="0"/>
              <a:t>Pb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4923"/>
            <a:ext cx="8557330" cy="5503753"/>
          </a:xfrm>
        </p:spPr>
        <p:txBody>
          <a:bodyPr>
            <a:normAutofit/>
          </a:bodyPr>
          <a:lstStyle/>
          <a:p>
            <a:r>
              <a:rPr lang="en-US" dirty="0" smtClean="0"/>
              <a:t>Multiplicity dependence observed for inclusive </a:t>
            </a:r>
            <a:r>
              <a:rPr lang="en-US" dirty="0"/>
              <a:t> </a:t>
            </a:r>
            <a:r>
              <a:rPr lang="en-US" dirty="0" err="1"/>
              <a:t>Λ</a:t>
            </a:r>
            <a:r>
              <a:rPr lang="en-US" dirty="0"/>
              <a:t>/K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No multiplicity dependence </a:t>
            </a:r>
            <a:r>
              <a:rPr lang="en-US" dirty="0" smtClean="0"/>
              <a:t>for</a:t>
            </a:r>
            <a:r>
              <a:rPr lang="en-US" dirty="0" smtClean="0"/>
              <a:t> </a:t>
            </a:r>
            <a:r>
              <a:rPr lang="en-US" dirty="0" err="1"/>
              <a:t>Λ</a:t>
            </a:r>
            <a:r>
              <a:rPr lang="en-US" dirty="0"/>
              <a:t>/K</a:t>
            </a:r>
            <a:r>
              <a:rPr lang="en-US" baseline="30000" dirty="0"/>
              <a:t>0</a:t>
            </a:r>
            <a:r>
              <a:rPr lang="en-US" baseline="-25000" dirty="0"/>
              <a:t>s</a:t>
            </a:r>
            <a:r>
              <a:rPr lang="en-US" dirty="0"/>
              <a:t> </a:t>
            </a:r>
            <a:r>
              <a:rPr lang="en-US" dirty="0" smtClean="0"/>
              <a:t>ratio in jets</a:t>
            </a:r>
          </a:p>
          <a:p>
            <a:r>
              <a:rPr lang="en-US" dirty="0"/>
              <a:t>Ratio within the jet lower than inclusive ratio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56" y="2322873"/>
            <a:ext cx="6655422" cy="4225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1505" y="2307661"/>
            <a:ext cx="194596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High Multiplicity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7599" y="2294413"/>
            <a:ext cx="189937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Low Multiplicity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28263" y="2857675"/>
            <a:ext cx="910236" cy="233961"/>
          </a:xfrm>
          <a:prstGeom prst="roundRect">
            <a:avLst/>
          </a:prstGeom>
          <a:noFill/>
          <a:ln w="38100" cmpd="sng"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602352" y="2857675"/>
            <a:ext cx="647905" cy="233961"/>
          </a:xfrm>
          <a:prstGeom prst="roundRect">
            <a:avLst/>
          </a:prstGeom>
          <a:noFill/>
          <a:ln w="38100" cmpd="sng"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Jets in ALICE</a:t>
            </a:r>
            <a:endParaRPr lang="en-US">
              <a:latin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</a:rPr>
              <a:t>Megan Connors </a:t>
            </a:r>
            <a:endParaRPr lang="en-US">
              <a:latin typeface="Arial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latin typeface="Arial"/>
              </a:rPr>
              <a:pPr/>
              <a:t>9</a:t>
            </a:fld>
            <a:endParaRPr lang="en-US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4345442"/>
            <a:ext cx="164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Charged Jets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79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14046</TotalTime>
  <Words>907</Words>
  <Application>Microsoft Macintosh PowerPoint</Application>
  <PresentationFormat>On-screen Show (4:3)</PresentationFormat>
  <Paragraphs>200</Paragraphs>
  <Slides>15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Clarity</vt:lpstr>
      <vt:lpstr>Equation</vt:lpstr>
      <vt:lpstr>Jet Results from ALICE</vt:lpstr>
      <vt:lpstr>Defining a Jet</vt:lpstr>
      <vt:lpstr>Jets at ALICE</vt:lpstr>
      <vt:lpstr>Jets in Pb-Pb</vt:lpstr>
      <vt:lpstr>Jets in Pb-Pb</vt:lpstr>
      <vt:lpstr>Motivation for Jets in p-Pb</vt:lpstr>
      <vt:lpstr>Jets in p-Pb</vt:lpstr>
      <vt:lpstr>Fragmentation Properties in p-Pb</vt:lpstr>
      <vt:lpstr>Λ/K0s Multiplicity Dependence in p-Pb</vt:lpstr>
      <vt:lpstr>Λ/K0s Ratio Compared to PYTHIA</vt:lpstr>
      <vt:lpstr>New ALICE Capabilities in Run II</vt:lpstr>
      <vt:lpstr>Summary</vt:lpstr>
      <vt:lpstr>PowerPoint Presentation</vt:lpstr>
      <vt:lpstr>Jet Cross-Section (pp) √s = 2.76 TeV, R = 0.2</vt:lpstr>
      <vt:lpstr>Agreement with Models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Latest Jet Results from ALICE</dc:title>
  <dc:creator>Megan Connors</dc:creator>
  <cp:lastModifiedBy>Megan Connors</cp:lastModifiedBy>
  <cp:revision>31</cp:revision>
  <dcterms:created xsi:type="dcterms:W3CDTF">2014-11-03T19:12:33Z</dcterms:created>
  <dcterms:modified xsi:type="dcterms:W3CDTF">2014-11-13T19:00:09Z</dcterms:modified>
</cp:coreProperties>
</file>