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82" r:id="rId2"/>
  </p:sldMasterIdLst>
  <p:notesMasterIdLst>
    <p:notesMasterId r:id="rId10"/>
  </p:notesMasterIdLst>
  <p:sldIdLst>
    <p:sldId id="438" r:id="rId3"/>
    <p:sldId id="384" r:id="rId4"/>
    <p:sldId id="385" r:id="rId5"/>
    <p:sldId id="386" r:id="rId6"/>
    <p:sldId id="387" r:id="rId7"/>
    <p:sldId id="388" r:id="rId8"/>
    <p:sldId id="389" r:id="rId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EE13"/>
    <a:srgbClr val="000086"/>
    <a:srgbClr val="CCFFFF"/>
    <a:srgbClr val="000099"/>
    <a:srgbClr val="800000"/>
    <a:srgbClr val="000083"/>
    <a:srgbClr val="000074"/>
    <a:srgbClr val="71FFFF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2" autoAdjust="0"/>
    <p:restoredTop sz="94660"/>
  </p:normalViewPr>
  <p:slideViewPr>
    <p:cSldViewPr>
      <p:cViewPr>
        <p:scale>
          <a:sx n="137" d="100"/>
          <a:sy n="137" d="100"/>
        </p:scale>
        <p:origin x="774" y="71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B2E5-D583-448C-8749-C225EAE9E87D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19C2D-2472-48CA-B0D5-A3EED847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D03D3-798D-40BA-B797-E34D3A76902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341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F9ED664-D0D9-4563-ABC4-632C67A46B8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F4C8-B83A-47E5-9D7E-6BC6FA04FE83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B5F20C-BE76-4881-9CF6-7A9EC9A78C8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E36503-BC35-4E88-A1FA-AEB6F9329ABB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53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C16C9F-0BE7-48AD-9EA4-FA6AC15BF311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6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2BCD87-9A74-4408-BA5D-EE2D4BD8521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BC49A7A-7364-47BF-99B7-7C58939AE863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0C704D4-D4D7-4051-8488-931A1E774467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31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331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46E9F4-F70B-4F4A-8A34-01340375BB15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F4C8-B83A-47E5-9D7E-6BC6FA04FE8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B5F20C-BE76-4881-9CF6-7A9EC9A78C8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E36503-BC35-4E88-A1FA-AEB6F9329ABB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53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C16C9F-0BE7-48AD-9EA4-FA6AC15BF311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9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F4C8-B83A-47E5-9D7E-6BC6FA04FE83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B5F20C-BE76-4881-9CF6-7A9EC9A78C8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E36503-BC35-4E88-A1FA-AEB6F9329ABB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53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C16C9F-0BE7-48AD-9EA4-FA6AC15BF311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3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F4C8-B83A-47E5-9D7E-6BC6FA04FE83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B5F20C-BE76-4881-9CF6-7A9EC9A78C8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E36503-BC35-4E88-A1FA-AEB6F9329ABB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53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C16C9F-0BE7-48AD-9EA4-FA6AC15BF311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1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FF4C8-B83A-47E5-9D7E-6BC6FA04FE83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4B5F20C-BE76-4881-9CF6-7A9EC9A78C87}" type="slidenum"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EE36503-BC35-4E88-A1FA-AEB6F9329ABB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36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536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C16C9F-0BE7-48AD-9EA4-FA6AC15BF311}" type="slidenum">
              <a:rPr 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9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91B548-801C-497B-AAFD-057203FC4B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8AD0-8DBE-4DAC-B68B-A738423797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7" y="304800"/>
            <a:ext cx="2125663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3" y="304800"/>
            <a:ext cx="6224589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CB0E43-A8C6-4D9D-89C1-D975FCF237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F644A2-FC29-4701-BAA6-FB5C27879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3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5EF5E-C8CF-47B7-922D-E6F1324EF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2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86328-CD8B-41F6-B698-A66227F3BC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4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D1090C-4BAD-4347-A0FF-8FF8A6C75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31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CCA8CA-169D-4165-87EF-6B510A31E2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44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0B6D1-1FE3-49ED-A6D2-D96234212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7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266F9F-116A-4E2C-94D4-55E19599B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10510" y="0"/>
            <a:ext cx="2220310" cy="10063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288925" indent="-288925" defTabSz="1503363" fontAlgn="base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5260975" algn="l"/>
                <a:tab pos="6118225" algn="l"/>
                <a:tab pos="8912225" algn="l"/>
              </a:tabLst>
            </a:pPr>
            <a:endParaRPr lang="en-US" sz="1900" b="1" smtClean="0">
              <a:solidFill>
                <a:srgbClr val="10253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648" y="-15651"/>
            <a:ext cx="1119352" cy="10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36CA6F-28BD-4BDD-A170-EADBBF33C5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2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39087-B05E-4FFF-8CC2-4B9B8D7FE2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E349BC-9C77-4345-AF6F-B4D3FF48A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6DC824-FC2E-487A-ACD2-F22369F2C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63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8" y="274643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31CDA8-5C87-4214-822F-5E18B709C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73B5E-B871-4AF9-A5F8-74E54AF446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3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133851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031073-3BFA-425E-8EAB-36EF693925F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83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83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24C319-9CA0-4743-A9D1-57CEBC9C27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3F074-93C4-4634-873F-72646475DF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6DA2E8-7898-4632-9AC0-17683A857D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6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7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1FD141-3896-486F-92AB-61B0CA7ECA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978359-0527-40F6-A3BE-1FF413F55E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04800"/>
            <a:ext cx="779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03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400800"/>
            <a:ext cx="123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b="0"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FAC63C3-FB9C-4A71-8977-FD31AECC2778}" type="slidenum">
              <a:rPr lang="en-US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03941" name="Line 5"/>
          <p:cNvSpPr>
            <a:spLocks noChangeShapeType="1"/>
          </p:cNvSpPr>
          <p:nvPr/>
        </p:nvSpPr>
        <p:spPr bwMode="auto">
          <a:xfrm>
            <a:off x="742950" y="1295400"/>
            <a:ext cx="8420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03942" name="Line 6"/>
          <p:cNvSpPr>
            <a:spLocks noChangeShapeType="1"/>
          </p:cNvSpPr>
          <p:nvPr/>
        </p:nvSpPr>
        <p:spPr bwMode="auto">
          <a:xfrm>
            <a:off x="742950" y="6400800"/>
            <a:ext cx="842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r"/>
              <a:defRPr/>
            </a:pPr>
            <a:endParaRPr lang="en-US" sz="2000" b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03943" name="Text Box 7"/>
          <p:cNvSpPr txBox="1">
            <a:spLocks noChangeArrowheads="1"/>
          </p:cNvSpPr>
          <p:nvPr/>
        </p:nvSpPr>
        <p:spPr bwMode="auto">
          <a:xfrm>
            <a:off x="8331199" y="120650"/>
            <a:ext cx="9144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>
              <a:solidFill>
                <a:srgbClr val="FFFFFF"/>
              </a:solidFill>
              <a:latin typeface="FermiLgo" pitchFamily="2" charset="0"/>
              <a:cs typeface="Arial" pitchFamily="34" charset="0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4400" y="76200"/>
            <a:ext cx="132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b="0">
                <a:solidFill>
                  <a:srgbClr val="000000">
                    <a:tint val="75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b="0">
                <a:solidFill>
                  <a:srgbClr val="000000">
                    <a:tint val="75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6000" y="635637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 b="0">
                <a:solidFill>
                  <a:srgbClr val="000000">
                    <a:tint val="75000"/>
                  </a:srgbClr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85FE3BF-E5CC-4257-BD05-B997E1024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usluo_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"/>
            <a:ext cx="1733550" cy="76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65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fermilab-uec.org/mediaWiki/images/1/11/IMG_24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4" r="27025" b="4597"/>
          <a:stretch/>
        </p:blipFill>
        <p:spPr bwMode="auto">
          <a:xfrm>
            <a:off x="8305800" y="975360"/>
            <a:ext cx="1524000" cy="2273763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-1" r="193" b="70085"/>
          <a:stretch/>
        </p:blipFill>
        <p:spPr>
          <a:xfrm>
            <a:off x="155890" y="116890"/>
            <a:ext cx="9673910" cy="87371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Picture 11" descr="vertic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786" y="3254566"/>
            <a:ext cx="2320013" cy="172769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5315" t="2306" r="1677" b="5501"/>
          <a:stretch/>
        </p:blipFill>
        <p:spPr>
          <a:xfrm>
            <a:off x="7518708" y="4982263"/>
            <a:ext cx="2332862" cy="176234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386" y="1003176"/>
            <a:ext cx="2546368" cy="218110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026" name="Picture 2" descr="http://science.energy.gov/%7E/media/_/images/laboratories/argonne/argonne-national-laboratory-aeria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50" y="1021754"/>
            <a:ext cx="3612854" cy="216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WEBjTkQ1jPhcBuE6GUfw4dzJHoFKpxrH6wdE4tbyzGSfo1W0-0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54" y="1003176"/>
            <a:ext cx="472440" cy="4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xample content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8" y="3238944"/>
            <a:ext cx="2614080" cy="1685159"/>
          </a:xfrm>
          <a:prstGeom prst="rect">
            <a:avLst/>
          </a:prstGeom>
          <a:noFill/>
          <a:ln w="19050">
            <a:solidFill>
              <a:srgbClr val="FFEE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cdsweb.cern.ch/record/1459463/files/Fig1-gammagamma_run194108_evt564224000_ispy_3d-annotated-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8907" y="4982263"/>
            <a:ext cx="2548154" cy="1723542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737754" y="3215437"/>
            <a:ext cx="4750261" cy="3490367"/>
          </a:xfrm>
          <a:prstGeom prst="rect">
            <a:avLst/>
          </a:prstGeom>
          <a:gradFill rotWithShape="1">
            <a:gsLst>
              <a:gs pos="0">
                <a:srgbClr val="000036"/>
              </a:gs>
              <a:gs pos="50000">
                <a:srgbClr val="000064"/>
              </a:gs>
              <a:gs pos="100000">
                <a:srgbClr val="000036"/>
              </a:gs>
            </a:gsLst>
            <a:lin ang="0" scaled="1"/>
          </a:gradFill>
          <a:ln w="22225">
            <a:solidFill>
              <a:srgbClr val="FFC000"/>
            </a:solidFill>
            <a:miter lim="800000"/>
            <a:headEnd/>
            <a:tailEnd/>
          </a:ln>
        </p:spPr>
        <p:txBody>
          <a:bodyPr wrap="square" tIns="182880">
            <a:noAutofit/>
          </a:bodyPr>
          <a:lstStyle/>
          <a:p>
            <a:pPr algn="ctr" fontAlgn="base"/>
            <a:endParaRPr lang="en-US" sz="12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fontAlgn="base">
              <a:spcAft>
                <a:spcPts val="1200"/>
              </a:spcAft>
            </a:pPr>
            <a:r>
              <a:rPr lang="en-US" sz="3200" b="1" dirty="0" smtClean="0">
                <a:solidFill>
                  <a:srgbClr val="FFEE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US </a:t>
            </a:r>
            <a:r>
              <a:rPr lang="en-US" sz="3200" b="1" dirty="0" smtClean="0">
                <a:solidFill>
                  <a:srgbClr val="FFEE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LUA </a:t>
            </a:r>
            <a:r>
              <a:rPr lang="en-US" sz="3200" b="1" dirty="0">
                <a:solidFill>
                  <a:srgbClr val="FFEE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Annual </a:t>
            </a:r>
            <a:r>
              <a:rPr lang="en-US" sz="3200" b="1" dirty="0" smtClean="0">
                <a:solidFill>
                  <a:srgbClr val="FFEE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Meeting</a:t>
            </a:r>
            <a:endParaRPr lang="en-US" sz="3200" b="1" dirty="0">
              <a:solidFill>
                <a:srgbClr val="FFEE1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fontAlgn="base">
              <a:spcAft>
                <a:spcPts val="1200"/>
              </a:spcAft>
            </a:pPr>
            <a:r>
              <a:rPr lang="en-US" sz="3200" b="1" dirty="0" smtClean="0">
                <a:solidFill>
                  <a:srgbClr val="FFEE1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Agenda</a:t>
            </a:r>
            <a:endParaRPr lang="en-US" sz="2000" b="1" dirty="0" smtClean="0">
              <a:solidFill>
                <a:srgbClr val="FFEE1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fontAlgn="base"/>
            <a:endParaRPr lang="en-US" b="1" dirty="0">
              <a:solidFill>
                <a:srgbClr val="FFEE13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fontAlgn="base"/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Argonne National Lab            </a:t>
            </a:r>
            <a:b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November 12-14, 2014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153" y="3249122"/>
            <a:ext cx="2593601" cy="345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25976"/>
          <a:stretch/>
        </p:blipFill>
        <p:spPr bwMode="auto">
          <a:xfrm>
            <a:off x="6386104" y="1003176"/>
            <a:ext cx="1919696" cy="221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4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 txBox="1">
            <a:spLocks noGrp="1"/>
          </p:cNvSpPr>
          <p:nvPr/>
        </p:nvSpPr>
        <p:spPr bwMode="auto">
          <a:xfrm>
            <a:off x="7099300" y="519750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488" y="1371600"/>
            <a:ext cx="10641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u"/>
              <a:tabLst>
                <a:tab pos="1311275" algn="l"/>
                <a:tab pos="3433763" algn="l"/>
                <a:tab pos="6118225" algn="l"/>
                <a:tab pos="8912225" algn="l"/>
              </a:tabLst>
            </a:pPr>
            <a:endParaRPr lang="en-US" sz="3100">
              <a:solidFill>
                <a:srgbClr val="000066"/>
              </a:solidFill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1828800" y="62872"/>
            <a:ext cx="5986132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Annual US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LUA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Meeting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2014 Thursday November 13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Agenda</a:t>
            </a:r>
            <a:endParaRPr lang="en-US" sz="2600" b="1" dirty="0">
              <a:solidFill>
                <a:srgbClr val="1F497D"/>
              </a:solidFill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000064"/>
              </a:solidFill>
              <a:latin typeface="Arial" pitchFamily="34" charset="0"/>
            </a:endParaRPr>
          </a:p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srgbClr val="1F497D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5" y="843119"/>
            <a:ext cx="9677395" cy="602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</a:rPr>
              <a:t>  </a:t>
            </a:r>
            <a:r>
              <a:rPr lang="en-US" sz="1900" b="1" dirty="0">
                <a:solidFill>
                  <a:srgbClr val="000066"/>
                </a:solidFill>
              </a:rPr>
              <a:t>9:00 – 9:10 		Welcome to </a:t>
            </a:r>
            <a:r>
              <a:rPr lang="en-US" sz="1900" b="1" dirty="0" smtClean="0">
                <a:solidFill>
                  <a:srgbClr val="000066"/>
                </a:solidFill>
              </a:rPr>
              <a:t>Argonne</a:t>
            </a:r>
            <a:r>
              <a:rPr lang="en-US" sz="1900" b="1" dirty="0">
                <a:solidFill>
                  <a:srgbClr val="000066"/>
                </a:solidFill>
              </a:rPr>
              <a:t>	               	</a:t>
            </a:r>
            <a:r>
              <a:rPr lang="en-US" sz="1900" b="1" dirty="0" err="1" smtClean="0">
                <a:solidFill>
                  <a:srgbClr val="000066"/>
                </a:solidFill>
              </a:rPr>
              <a:t>Rik</a:t>
            </a:r>
            <a:r>
              <a:rPr lang="en-US" sz="1900" b="1" dirty="0" smtClean="0">
                <a:solidFill>
                  <a:srgbClr val="000066"/>
                </a:solidFill>
              </a:rPr>
              <a:t> Yoshida (Argonne) 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 9:10 – 9:40  	US </a:t>
            </a:r>
            <a:r>
              <a:rPr lang="en-US" sz="1900" b="1" dirty="0" smtClean="0">
                <a:solidFill>
                  <a:srgbClr val="000066"/>
                </a:solidFill>
              </a:rPr>
              <a:t>LUA </a:t>
            </a:r>
            <a:r>
              <a:rPr lang="en-US" sz="1900" b="1" dirty="0">
                <a:solidFill>
                  <a:srgbClr val="000066"/>
                </a:solidFill>
              </a:rPr>
              <a:t>Chair’s Report	                	Harvey Newman (Caltech)</a:t>
            </a: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 9:40 – 10:10   	Status and Outlook of the LHC	               	</a:t>
            </a:r>
            <a:r>
              <a:rPr lang="en-US" sz="1900" b="1" dirty="0" smtClean="0">
                <a:solidFill>
                  <a:srgbClr val="000066"/>
                </a:solidFill>
              </a:rPr>
              <a:t>Giulia </a:t>
            </a:r>
            <a:r>
              <a:rPr lang="en-US" sz="1900" b="1" dirty="0" err="1" smtClean="0">
                <a:solidFill>
                  <a:srgbClr val="000066"/>
                </a:solidFill>
              </a:rPr>
              <a:t>Papotti</a:t>
            </a:r>
            <a:r>
              <a:rPr lang="en-US" sz="1900" b="1" dirty="0" smtClean="0">
                <a:solidFill>
                  <a:srgbClr val="000066"/>
                </a:solidFill>
              </a:rPr>
              <a:t> (CERN)</a:t>
            </a: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10:10 </a:t>
            </a:r>
            <a:r>
              <a:rPr lang="en-US" sz="1900" b="1" dirty="0">
                <a:solidFill>
                  <a:srgbClr val="000066"/>
                </a:solidFill>
              </a:rPr>
              <a:t>– 10:35 	LARP	 </a:t>
            </a:r>
            <a:r>
              <a:rPr lang="en-US" sz="1900" b="1" dirty="0" smtClean="0">
                <a:solidFill>
                  <a:srgbClr val="000066"/>
                </a:solidFill>
              </a:rPr>
              <a:t>                                                               Eric </a:t>
            </a:r>
            <a:r>
              <a:rPr lang="en-US" sz="1900" b="1" dirty="0" err="1" smtClean="0">
                <a:solidFill>
                  <a:srgbClr val="000066"/>
                </a:solidFill>
              </a:rPr>
              <a:t>Prebys</a:t>
            </a:r>
            <a:r>
              <a:rPr lang="en-US" sz="1900" b="1" dirty="0" smtClean="0">
                <a:solidFill>
                  <a:srgbClr val="000066"/>
                </a:solidFill>
              </a:rPr>
              <a:t> (</a:t>
            </a:r>
            <a:r>
              <a:rPr lang="en-US" sz="1900" b="1" dirty="0" err="1" smtClean="0">
                <a:solidFill>
                  <a:srgbClr val="000066"/>
                </a:solidFill>
              </a:rPr>
              <a:t>Fermilab</a:t>
            </a:r>
            <a:r>
              <a:rPr lang="en-US" sz="1900" b="1" dirty="0" smtClean="0">
                <a:solidFill>
                  <a:srgbClr val="000066"/>
                </a:solidFill>
              </a:rPr>
              <a:t>)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10:35 – 11:00                        COFFEE BREAK </a:t>
            </a: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11:00 – 11:30  	ATLAS  	Highlights and </a:t>
            </a:r>
            <a:r>
              <a:rPr lang="en-US" sz="1900" b="1" dirty="0" smtClean="0">
                <a:solidFill>
                  <a:srgbClr val="000066"/>
                </a:solidFill>
              </a:rPr>
              <a:t>Outlook</a:t>
            </a:r>
            <a:r>
              <a:rPr lang="en-US" sz="1900" b="1" dirty="0">
                <a:solidFill>
                  <a:srgbClr val="000066"/>
                </a:solidFill>
              </a:rPr>
              <a:t> </a:t>
            </a:r>
            <a:r>
              <a:rPr lang="en-US" sz="1900" b="1" dirty="0" smtClean="0">
                <a:solidFill>
                  <a:srgbClr val="000066"/>
                </a:solidFill>
              </a:rPr>
              <a:t>                    Chip Brock (Michigan State)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11:30 – 12:00  	CMS 	Highlights and Outlook        	</a:t>
            </a:r>
            <a:r>
              <a:rPr lang="en-US" sz="1900" b="1" dirty="0" err="1" smtClean="0">
                <a:solidFill>
                  <a:srgbClr val="000066"/>
                </a:solidFill>
              </a:rPr>
              <a:t>Tiziano</a:t>
            </a:r>
            <a:r>
              <a:rPr lang="en-US" sz="1900" b="1" dirty="0" smtClean="0">
                <a:solidFill>
                  <a:srgbClr val="000066"/>
                </a:solidFill>
              </a:rPr>
              <a:t> </a:t>
            </a:r>
            <a:r>
              <a:rPr lang="en-US" sz="1900" b="1" dirty="0" err="1" smtClean="0">
                <a:solidFill>
                  <a:srgbClr val="000066"/>
                </a:solidFill>
              </a:rPr>
              <a:t>Camporesi</a:t>
            </a:r>
            <a:r>
              <a:rPr lang="en-US" sz="1900" b="1" dirty="0" smtClean="0">
                <a:solidFill>
                  <a:srgbClr val="000066"/>
                </a:solidFill>
              </a:rPr>
              <a:t> (CERN)</a:t>
            </a: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12:00 </a:t>
            </a:r>
            <a:r>
              <a:rPr lang="en-US" sz="1900" b="1" dirty="0">
                <a:solidFill>
                  <a:srgbClr val="000066"/>
                </a:solidFill>
              </a:rPr>
              <a:t>– 12:30  	</a:t>
            </a:r>
            <a:r>
              <a:rPr lang="en-US" sz="1900" b="1" dirty="0" err="1">
                <a:solidFill>
                  <a:srgbClr val="000066"/>
                </a:solidFill>
              </a:rPr>
              <a:t>LHCb</a:t>
            </a:r>
            <a:r>
              <a:rPr lang="en-US" sz="1900" b="1" dirty="0">
                <a:solidFill>
                  <a:srgbClr val="000066"/>
                </a:solidFill>
              </a:rPr>
              <a:t> 	Highlights and Upgrades		</a:t>
            </a:r>
            <a:r>
              <a:rPr lang="en-US" sz="1900" b="1" dirty="0" smtClean="0">
                <a:solidFill>
                  <a:srgbClr val="000066"/>
                </a:solidFill>
              </a:rPr>
              <a:t>Mike </a:t>
            </a:r>
            <a:r>
              <a:rPr lang="en-US" sz="1900" b="1" dirty="0" err="1" smtClean="0">
                <a:solidFill>
                  <a:srgbClr val="000066"/>
                </a:solidFill>
              </a:rPr>
              <a:t>Sokoloff</a:t>
            </a:r>
            <a:r>
              <a:rPr lang="en-US" sz="1900" b="1" dirty="0" smtClean="0">
                <a:solidFill>
                  <a:srgbClr val="000066"/>
                </a:solidFill>
              </a:rPr>
              <a:t> (Cincinnati)</a:t>
            </a: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12:30 </a:t>
            </a:r>
            <a:r>
              <a:rPr lang="en-US" sz="1900" b="1" dirty="0">
                <a:solidFill>
                  <a:srgbClr val="000066"/>
                </a:solidFill>
              </a:rPr>
              <a:t>– 1:30                           LUNCH </a:t>
            </a:r>
            <a:endParaRPr lang="en-US" sz="1900" b="1" dirty="0" smtClean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  1:30 – 1:45        GROUP PHOTO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 </a:t>
            </a:r>
            <a:r>
              <a:rPr lang="en-US" sz="1900" b="1" dirty="0" smtClean="0">
                <a:solidFill>
                  <a:srgbClr val="000066"/>
                </a:solidFill>
              </a:rPr>
              <a:t>1:45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2:15        </a:t>
            </a:r>
            <a:r>
              <a:rPr lang="en-US" sz="1900" b="1" dirty="0">
                <a:solidFill>
                  <a:srgbClr val="000066"/>
                </a:solidFill>
              </a:rPr>
              <a:t>	ALICE   	Highlights and Upgrades	</a:t>
            </a:r>
            <a:r>
              <a:rPr lang="en-US" sz="1900" b="1" dirty="0" smtClean="0">
                <a:solidFill>
                  <a:srgbClr val="000066"/>
                </a:solidFill>
              </a:rPr>
              <a:t>                  Peter Jacobs (LBNL)</a:t>
            </a:r>
            <a:r>
              <a:rPr lang="en-US" sz="1900" b="1" dirty="0">
                <a:solidFill>
                  <a:srgbClr val="000066"/>
                </a:solidFill>
              </a:rPr>
              <a:t>	</a:t>
            </a:r>
            <a:endParaRPr lang="en-US" sz="1900" b="1" dirty="0" smtClean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  2:15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2:40       </a:t>
            </a:r>
            <a:r>
              <a:rPr lang="en-US" sz="1900" b="1" dirty="0">
                <a:solidFill>
                  <a:srgbClr val="000066"/>
                </a:solidFill>
              </a:rPr>
              <a:t>	CMS 	Upgrade Program		</a:t>
            </a:r>
            <a:r>
              <a:rPr lang="en-US" sz="1900" b="1" dirty="0" smtClean="0">
                <a:solidFill>
                  <a:srgbClr val="000066"/>
                </a:solidFill>
              </a:rPr>
              <a:t>Jeremy Mans (Minnesota)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  2:40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3:05       </a:t>
            </a:r>
            <a:r>
              <a:rPr lang="en-US" sz="1900" b="1" dirty="0">
                <a:solidFill>
                  <a:srgbClr val="000066"/>
                </a:solidFill>
              </a:rPr>
              <a:t>	ATLAS 	Upgrade Program                             	</a:t>
            </a:r>
            <a:r>
              <a:rPr lang="en-US" sz="1900" b="1" dirty="0" err="1" smtClean="0">
                <a:solidFill>
                  <a:srgbClr val="000066"/>
                </a:solidFill>
              </a:rPr>
              <a:t>Anadi</a:t>
            </a:r>
            <a:r>
              <a:rPr lang="en-US" sz="1900" b="1" dirty="0" smtClean="0">
                <a:solidFill>
                  <a:srgbClr val="000066"/>
                </a:solidFill>
              </a:rPr>
              <a:t> </a:t>
            </a:r>
            <a:r>
              <a:rPr lang="en-US" sz="1900" b="1" dirty="0" err="1" smtClean="0">
                <a:solidFill>
                  <a:srgbClr val="000066"/>
                </a:solidFill>
              </a:rPr>
              <a:t>Canepa</a:t>
            </a:r>
            <a:r>
              <a:rPr lang="en-US" sz="1900" b="1" dirty="0" smtClean="0">
                <a:solidFill>
                  <a:srgbClr val="000066"/>
                </a:solidFill>
              </a:rPr>
              <a:t> (TRIUMF)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ct val="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 </a:t>
            </a:r>
            <a:r>
              <a:rPr lang="en-US" sz="1900" b="1" dirty="0" smtClean="0">
                <a:solidFill>
                  <a:srgbClr val="000066"/>
                </a:solidFill>
              </a:rPr>
              <a:t>3:05 – 4:05                                                                                       Ken Bloom (Nebraska)</a:t>
            </a:r>
            <a:endParaRPr lang="en-US" sz="1900" b="1" dirty="0">
              <a:solidFill>
                <a:srgbClr val="000066"/>
              </a:solidFill>
            </a:endParaRPr>
          </a:p>
          <a:p>
            <a:pPr marL="347663" indent="-347663" defTabSz="1503363" fontAlgn="base">
              <a:lnSpc>
                <a:spcPct val="87000"/>
              </a:lnSpc>
              <a:spcBef>
                <a:spcPts val="600"/>
              </a:spcBef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 </a:t>
            </a:r>
            <a:r>
              <a:rPr lang="en-US" sz="1900" b="1" dirty="0" smtClean="0">
                <a:solidFill>
                  <a:srgbClr val="000066"/>
                </a:solidFill>
              </a:rPr>
              <a:t>4:05 – 4:25                      </a:t>
            </a:r>
            <a:r>
              <a:rPr lang="en-US" sz="1900" b="1" dirty="0">
                <a:solidFill>
                  <a:srgbClr val="000066"/>
                </a:solidFill>
              </a:rPr>
              <a:t>AFTERNOON BREAK</a:t>
            </a:r>
          </a:p>
          <a:p>
            <a:pPr marL="288925" indent="-288925" defTabSz="1503363" fontAlgn="base">
              <a:lnSpc>
                <a:spcPct val="87000"/>
              </a:lnSpc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   4:25 – 4:50       Supporting Young Physicists                             </a:t>
            </a:r>
            <a:r>
              <a:rPr lang="en-US" sz="1900" b="1" dirty="0" err="1" smtClean="0">
                <a:solidFill>
                  <a:srgbClr val="002060"/>
                </a:solidFill>
              </a:rPr>
              <a:t>Usha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en-US" sz="1900" b="1" dirty="0" err="1" smtClean="0">
                <a:solidFill>
                  <a:srgbClr val="002060"/>
                </a:solidFill>
              </a:rPr>
              <a:t>Mallik</a:t>
            </a:r>
            <a:r>
              <a:rPr lang="en-US" sz="1900" b="1" dirty="0" smtClean="0">
                <a:solidFill>
                  <a:srgbClr val="002060"/>
                </a:solidFill>
              </a:rPr>
              <a:t> (Iowa) 	</a:t>
            </a:r>
          </a:p>
          <a:p>
            <a:pPr marL="288925" indent="-288925" defTabSz="1503363" fontAlgn="base">
              <a:lnSpc>
                <a:spcPct val="87000"/>
              </a:lnSpc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   4:50 – 5:15 	   DOE Office of HEP Report                                  </a:t>
            </a:r>
            <a:r>
              <a:rPr lang="en-US" sz="1900" b="1" dirty="0" err="1" smtClean="0">
                <a:solidFill>
                  <a:srgbClr val="002060"/>
                </a:solidFill>
              </a:rPr>
              <a:t>Abid</a:t>
            </a:r>
            <a:r>
              <a:rPr lang="en-US" sz="1900" b="1" dirty="0" smtClean="0">
                <a:solidFill>
                  <a:srgbClr val="002060"/>
                </a:solidFill>
              </a:rPr>
              <a:t> </a:t>
            </a:r>
            <a:r>
              <a:rPr lang="en-US" sz="1900" b="1" dirty="0" err="1" smtClean="0">
                <a:solidFill>
                  <a:srgbClr val="002060"/>
                </a:solidFill>
              </a:rPr>
              <a:t>Patwa</a:t>
            </a:r>
            <a:r>
              <a:rPr lang="en-US" sz="1900" b="1" dirty="0" smtClean="0">
                <a:solidFill>
                  <a:srgbClr val="002060"/>
                </a:solidFill>
              </a:rPr>
              <a:t> (DOE/HEP)                  </a:t>
            </a:r>
          </a:p>
          <a:p>
            <a:pPr marL="288925" indent="-288925" defTabSz="1503363" fontAlgn="base">
              <a:lnSpc>
                <a:spcPct val="87000"/>
              </a:lnSpc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   5:15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5:40   </a:t>
            </a:r>
            <a:r>
              <a:rPr lang="en-US" sz="1900" b="1" dirty="0">
                <a:solidFill>
                  <a:srgbClr val="002060"/>
                </a:solidFill>
              </a:rPr>
              <a:t>	   NSF EPP Office Report                                  </a:t>
            </a:r>
            <a:r>
              <a:rPr lang="en-US" sz="1900" b="1" dirty="0" smtClean="0">
                <a:solidFill>
                  <a:srgbClr val="002060"/>
                </a:solidFill>
              </a:rPr>
              <a:t>      Jim Shank (NSF)     </a:t>
            </a:r>
            <a:endParaRPr lang="en-US" sz="1900" b="1" dirty="0">
              <a:solidFill>
                <a:srgbClr val="002060"/>
              </a:solidFill>
            </a:endParaRPr>
          </a:p>
          <a:p>
            <a:pPr marL="288925" indent="-288925" defTabSz="1503363" fontAlgn="base">
              <a:lnSpc>
                <a:spcPct val="87000"/>
              </a:lnSpc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230938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2060"/>
                </a:solidFill>
              </a:rPr>
              <a:t>   </a:t>
            </a:r>
            <a:r>
              <a:rPr lang="en-US" sz="1900" b="1" dirty="0" smtClean="0">
                <a:solidFill>
                  <a:srgbClr val="002060"/>
                </a:solidFill>
              </a:rPr>
              <a:t>5:40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6:05       </a:t>
            </a:r>
            <a:r>
              <a:rPr lang="en-US" sz="1900" b="1" dirty="0">
                <a:solidFill>
                  <a:srgbClr val="002060"/>
                </a:solidFill>
              </a:rPr>
              <a:t>DOE Office of NP Report                                 	 </a:t>
            </a:r>
            <a:r>
              <a:rPr lang="en-US" sz="1900" b="1" dirty="0" smtClean="0">
                <a:solidFill>
                  <a:srgbClr val="002060"/>
                </a:solidFill>
              </a:rPr>
              <a:t>Jim </a:t>
            </a:r>
            <a:r>
              <a:rPr lang="en-US" sz="1900" b="1" dirty="0" err="1" smtClean="0">
                <a:solidFill>
                  <a:srgbClr val="002060"/>
                </a:solidFill>
              </a:rPr>
              <a:t>Sowinski</a:t>
            </a:r>
            <a:r>
              <a:rPr lang="en-US" sz="1900" b="1" dirty="0" smtClean="0">
                <a:solidFill>
                  <a:srgbClr val="002060"/>
                </a:solidFill>
              </a:rPr>
              <a:t> (DOE/NP)</a:t>
            </a:r>
          </a:p>
          <a:p>
            <a:pPr marL="288925" indent="-288925" defTabSz="1503363" fontAlgn="base">
              <a:lnSpc>
                <a:spcPct val="87000"/>
              </a:lnSpc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230938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</a:rPr>
              <a:t>  6:05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6:45 </a:t>
            </a:r>
            <a:r>
              <a:rPr lang="en-US" sz="1900" b="1" dirty="0">
                <a:solidFill>
                  <a:srgbClr val="002060"/>
                </a:solidFill>
              </a:rPr>
              <a:t>	</a:t>
            </a:r>
            <a:r>
              <a:rPr lang="en-US" sz="1900" b="1" dirty="0" smtClean="0">
                <a:solidFill>
                  <a:srgbClr val="002060"/>
                </a:solidFill>
              </a:rPr>
              <a:t>   The Dark Matter and Higgs Sectors                </a:t>
            </a:r>
            <a:r>
              <a:rPr lang="en-US" sz="1900" b="1" dirty="0" err="1" smtClean="0">
                <a:solidFill>
                  <a:srgbClr val="002060"/>
                </a:solidFill>
              </a:rPr>
              <a:t>Jiji</a:t>
            </a:r>
            <a:r>
              <a:rPr lang="en-US" sz="1900" b="1" dirty="0" smtClean="0">
                <a:solidFill>
                  <a:srgbClr val="002060"/>
                </a:solidFill>
              </a:rPr>
              <a:t> Fan (Syracuse)</a:t>
            </a:r>
          </a:p>
          <a:p>
            <a:pPr marL="288925" indent="-288925" defTabSz="1503363" fontAlgn="base">
              <a:lnSpc>
                <a:spcPct val="87000"/>
              </a:lnSpc>
              <a:spcAft>
                <a:spcPts val="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230938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smtClean="0">
                <a:solidFill>
                  <a:srgbClr val="000066"/>
                </a:solidFill>
              </a:rPr>
              <a:t>  7:15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8:30       Conference Dinner;  </a:t>
            </a:r>
            <a:r>
              <a:rPr lang="en-US" sz="1900" b="1" dirty="0">
                <a:solidFill>
                  <a:srgbClr val="000066"/>
                </a:solidFill>
              </a:rPr>
              <a:t>Cocktail at </a:t>
            </a:r>
            <a:r>
              <a:rPr lang="en-US" sz="1900" b="1" dirty="0" smtClean="0">
                <a:solidFill>
                  <a:srgbClr val="000066"/>
                </a:solidFill>
              </a:rPr>
              <a:t>6:50</a:t>
            </a:r>
            <a:endParaRPr lang="en-US" sz="2000" b="1" dirty="0">
              <a:solidFill>
                <a:srgbClr val="000066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7400" y="4469673"/>
            <a:ext cx="4343400" cy="355482"/>
          </a:xfrm>
          <a:prstGeom prst="rect">
            <a:avLst/>
          </a:prstGeom>
          <a:solidFill>
            <a:srgbClr val="000066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</a:pPr>
            <a:r>
              <a:rPr lang="en-US" altLang="en-US" b="1" dirty="0">
                <a:solidFill>
                  <a:srgbClr val="FFFFFF"/>
                </a:solidFill>
                <a:latin typeface="Arial" pitchFamily="34" charset="0"/>
              </a:rPr>
              <a:t>   Young Physicists’ Lightning Round  1</a:t>
            </a:r>
          </a:p>
        </p:txBody>
      </p:sp>
    </p:spTree>
    <p:extLst>
      <p:ext uri="{BB962C8B-B14F-4D97-AF65-F5344CB8AC3E}">
        <p14:creationId xmlns:p14="http://schemas.microsoft.com/office/powerpoint/2010/main" val="18987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 txBox="1">
            <a:spLocks noGrp="1"/>
          </p:cNvSpPr>
          <p:nvPr/>
        </p:nvSpPr>
        <p:spPr bwMode="auto">
          <a:xfrm>
            <a:off x="7099300" y="6356380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7053DF4B-ED5F-47CC-9F7C-2D1E9E93AE8B}" type="slidenum">
              <a:rPr lang="en-US" sz="1200">
                <a:solidFill>
                  <a:srgbClr val="5F5F5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5F5F5F"/>
              </a:solidFill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828800" y="15875"/>
            <a:ext cx="7924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    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Annual US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LUA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Meeting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2014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/>
            </a:r>
            <a:br>
              <a:rPr lang="en-US" sz="2600" b="1" dirty="0">
                <a:solidFill>
                  <a:srgbClr val="000064"/>
                </a:solidFill>
                <a:latin typeface="Arial" pitchFamily="34" charset="0"/>
              </a:rPr>
            </a:b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               Friday November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14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Agenda</a:t>
            </a:r>
            <a:endParaRPr lang="en-US" sz="2600" b="1" dirty="0">
              <a:solidFill>
                <a:srgbClr val="1F497D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90488" y="1371600"/>
            <a:ext cx="10641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u"/>
              <a:tabLst>
                <a:tab pos="1311275" algn="l"/>
                <a:tab pos="3433763" algn="l"/>
                <a:tab pos="6118225" algn="l"/>
                <a:tab pos="8912225" algn="l"/>
              </a:tabLst>
            </a:pPr>
            <a:endParaRPr lang="en-US" sz="3100">
              <a:solidFill>
                <a:srgbClr val="000066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38200"/>
            <a:ext cx="990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8:30 – </a:t>
            </a:r>
            <a:r>
              <a:rPr lang="en-US" sz="1900" b="1" dirty="0" smtClean="0">
                <a:solidFill>
                  <a:srgbClr val="000066"/>
                </a:solidFill>
              </a:rPr>
              <a:t>8:50      Intr</a:t>
            </a:r>
            <a:r>
              <a:rPr lang="en-US" sz="1900" b="1" dirty="0" smtClean="0">
                <a:solidFill>
                  <a:srgbClr val="002060"/>
                </a:solidFill>
              </a:rPr>
              <a:t>oduction</a:t>
            </a:r>
            <a:r>
              <a:rPr lang="en-US" sz="1900" b="1" dirty="0">
                <a:solidFill>
                  <a:srgbClr val="002060"/>
                </a:solidFill>
              </a:rPr>
              <a:t>; </a:t>
            </a:r>
            <a:r>
              <a:rPr lang="en-US" sz="1900" b="1" dirty="0" smtClean="0">
                <a:solidFill>
                  <a:srgbClr val="002060"/>
                </a:solidFill>
              </a:rPr>
              <a:t>2014 </a:t>
            </a:r>
            <a:r>
              <a:rPr lang="en-US" sz="1900" b="1" dirty="0">
                <a:solidFill>
                  <a:srgbClr val="002060"/>
                </a:solidFill>
              </a:rPr>
              <a:t>Trip to Washington    	Harvey Newman (Caltech)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8:50 – 9:20      US LUEC Committee Reports         	 Committee Chairs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9:20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10:32</a:t>
            </a:r>
            <a:endParaRPr lang="en-US" sz="1900" b="1" dirty="0">
              <a:solidFill>
                <a:srgbClr val="002060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10:32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10:55                                                      </a:t>
            </a:r>
            <a:r>
              <a:rPr lang="en-US" sz="1900" b="1" dirty="0">
                <a:solidFill>
                  <a:srgbClr val="002060"/>
                </a:solidFill>
              </a:rPr>
              <a:t>COFFEE BREAK 	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10:55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11:15  </a:t>
            </a:r>
            <a:r>
              <a:rPr lang="en-US" sz="1900" b="1" dirty="0" smtClean="0">
                <a:solidFill>
                  <a:srgbClr val="002060"/>
                </a:solidFill>
              </a:rPr>
              <a:t>US </a:t>
            </a:r>
            <a:r>
              <a:rPr lang="en-US" sz="1900" b="1" dirty="0">
                <a:solidFill>
                  <a:srgbClr val="002060"/>
                </a:solidFill>
              </a:rPr>
              <a:t>– CERN Relations and the LHC Program   </a:t>
            </a:r>
            <a:r>
              <a:rPr lang="en-US" sz="1900" b="1" dirty="0" err="1">
                <a:solidFill>
                  <a:srgbClr val="002060"/>
                </a:solidFill>
              </a:rPr>
              <a:t>Ruediger</a:t>
            </a:r>
            <a:r>
              <a:rPr lang="en-US" sz="1900" b="1" dirty="0">
                <a:solidFill>
                  <a:srgbClr val="002060"/>
                </a:solidFill>
              </a:rPr>
              <a:t> Voss (CERN</a:t>
            </a:r>
            <a:r>
              <a:rPr lang="en-US" sz="1900" b="1" dirty="0" smtClean="0">
                <a:solidFill>
                  <a:srgbClr val="002060"/>
                </a:solidFill>
              </a:rPr>
              <a:t>) [**]</a:t>
            </a:r>
            <a:endParaRPr lang="en-US" sz="1900" b="1" dirty="0">
              <a:solidFill>
                <a:srgbClr val="000066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11:15 – 11:35   </a:t>
            </a:r>
            <a:r>
              <a:rPr lang="en-US" sz="1900" b="1" dirty="0">
                <a:solidFill>
                  <a:srgbClr val="000066"/>
                </a:solidFill>
              </a:rPr>
              <a:t>Advisory Committee of CERN Users              </a:t>
            </a:r>
            <a:r>
              <a:rPr lang="en-US" sz="1900" b="1" dirty="0" err="1" smtClean="0">
                <a:solidFill>
                  <a:srgbClr val="000066"/>
                </a:solidFill>
              </a:rPr>
              <a:t>Sridhara</a:t>
            </a:r>
            <a:r>
              <a:rPr lang="en-US" sz="1900" b="1" dirty="0" smtClean="0">
                <a:solidFill>
                  <a:srgbClr val="000066"/>
                </a:solidFill>
              </a:rPr>
              <a:t> </a:t>
            </a:r>
            <a:r>
              <a:rPr lang="en-US" sz="1900" b="1" dirty="0" err="1" smtClean="0">
                <a:solidFill>
                  <a:srgbClr val="000066"/>
                </a:solidFill>
              </a:rPr>
              <a:t>Dasu</a:t>
            </a:r>
            <a:r>
              <a:rPr lang="en-US" sz="1900" b="1" dirty="0" smtClean="0">
                <a:solidFill>
                  <a:srgbClr val="000066"/>
                </a:solidFill>
              </a:rPr>
              <a:t> (Wisconsin)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11:35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12:35</a:t>
            </a:r>
            <a:r>
              <a:rPr lang="en-US" sz="1900" b="1" dirty="0">
                <a:solidFill>
                  <a:srgbClr val="002060"/>
                </a:solidFill>
              </a:rPr>
              <a:t>	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</a:t>
            </a:r>
            <a:r>
              <a:rPr lang="en-US" sz="1900" b="1" dirty="0" smtClean="0">
                <a:solidFill>
                  <a:srgbClr val="000066"/>
                </a:solidFill>
              </a:rPr>
              <a:t>12:35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1:45          LUNCH and Community Meeting on NSF and P5 Implementation</a:t>
            </a:r>
            <a:endParaRPr lang="en-US" sz="1900" b="1" dirty="0">
              <a:solidFill>
                <a:srgbClr val="000066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2060"/>
                </a:solidFill>
              </a:rPr>
              <a:t>   </a:t>
            </a:r>
            <a:r>
              <a:rPr lang="en-US" sz="1900" b="1" dirty="0" smtClean="0">
                <a:solidFill>
                  <a:srgbClr val="002060"/>
                </a:solidFill>
              </a:rPr>
              <a:t>1:45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3:21</a:t>
            </a:r>
            <a:endParaRPr lang="en-US" sz="1900" b="1" dirty="0">
              <a:solidFill>
                <a:srgbClr val="002060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   3:21 – 3:45     	                                                Afternoon Break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2060"/>
                </a:solidFill>
              </a:rPr>
              <a:t>   3:45 – 4:15     Outlook Following the P5 Report     	Andy Lankford (UC Irvine; HEPAP) 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>
                <a:solidFill>
                  <a:srgbClr val="002060"/>
                </a:solidFill>
              </a:rPr>
              <a:t> </a:t>
            </a:r>
            <a:r>
              <a:rPr lang="en-US" sz="1900" b="1" smtClean="0">
                <a:solidFill>
                  <a:srgbClr val="002060"/>
                </a:solidFill>
              </a:rPr>
              <a:t>  4:15 </a:t>
            </a:r>
            <a:r>
              <a:rPr lang="en-US" sz="1900" b="1" dirty="0">
                <a:solidFill>
                  <a:srgbClr val="002060"/>
                </a:solidFill>
              </a:rPr>
              <a:t>– </a:t>
            </a:r>
            <a:r>
              <a:rPr lang="en-US" sz="1900" b="1" dirty="0" smtClean="0">
                <a:solidFill>
                  <a:srgbClr val="002060"/>
                </a:solidFill>
              </a:rPr>
              <a:t>4:45     US HEP Program Outlook                                Joe </a:t>
            </a:r>
            <a:r>
              <a:rPr lang="en-US" sz="1900" b="1" dirty="0" err="1" smtClean="0">
                <a:solidFill>
                  <a:srgbClr val="002060"/>
                </a:solidFill>
              </a:rPr>
              <a:t>Lykken</a:t>
            </a:r>
            <a:r>
              <a:rPr lang="en-US" sz="1900" b="1" dirty="0" smtClean="0">
                <a:solidFill>
                  <a:srgbClr val="002060"/>
                </a:solidFill>
              </a:rPr>
              <a:t> (</a:t>
            </a:r>
            <a:r>
              <a:rPr lang="en-US" sz="1900" b="1" dirty="0" err="1" smtClean="0">
                <a:solidFill>
                  <a:srgbClr val="002060"/>
                </a:solidFill>
              </a:rPr>
              <a:t>Fermilab</a:t>
            </a:r>
            <a:r>
              <a:rPr lang="en-US" sz="1900" b="1" dirty="0" smtClean="0">
                <a:solidFill>
                  <a:srgbClr val="002060"/>
                </a:solidFill>
              </a:rPr>
              <a:t>) 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smtClean="0">
                <a:solidFill>
                  <a:srgbClr val="002060"/>
                </a:solidFill>
              </a:rPr>
              <a:t>  </a:t>
            </a:r>
            <a:r>
              <a:rPr lang="en-US" sz="1900" b="1" dirty="0" smtClean="0">
                <a:solidFill>
                  <a:srgbClr val="000066"/>
                </a:solidFill>
              </a:rPr>
              <a:t>4:45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4:55     Lightning </a:t>
            </a:r>
            <a:r>
              <a:rPr lang="en-US" sz="1900" b="1" dirty="0">
                <a:solidFill>
                  <a:srgbClr val="000066"/>
                </a:solidFill>
              </a:rPr>
              <a:t>Round Winners Announcement	</a:t>
            </a:r>
            <a:r>
              <a:rPr lang="en-US" sz="1900" b="1" dirty="0" smtClean="0">
                <a:solidFill>
                  <a:srgbClr val="000066"/>
                </a:solidFill>
              </a:rPr>
              <a:t>Ken Bloom (Nebraska) </a:t>
            </a:r>
            <a:endParaRPr lang="en-US" sz="1900" b="1" dirty="0">
              <a:solidFill>
                <a:srgbClr val="000066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  </a:t>
            </a:r>
            <a:r>
              <a:rPr lang="en-US" sz="1900" b="1" dirty="0" smtClean="0">
                <a:solidFill>
                  <a:srgbClr val="000066"/>
                </a:solidFill>
              </a:rPr>
              <a:t>4:55 </a:t>
            </a:r>
            <a:r>
              <a:rPr lang="en-US" sz="1900" b="1" dirty="0">
                <a:solidFill>
                  <a:srgbClr val="000066"/>
                </a:solidFill>
              </a:rPr>
              <a:t>– </a:t>
            </a:r>
            <a:r>
              <a:rPr lang="en-US" sz="1900" b="1" dirty="0" smtClean="0">
                <a:solidFill>
                  <a:srgbClr val="000066"/>
                </a:solidFill>
              </a:rPr>
              <a:t>5:40     Discussion; AOB </a:t>
            </a: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>
                <a:solidFill>
                  <a:srgbClr val="000066"/>
                </a:solidFill>
              </a:rPr>
              <a:t> </a:t>
            </a:r>
            <a:r>
              <a:rPr lang="en-US" sz="1900" b="1" dirty="0" smtClean="0">
                <a:solidFill>
                  <a:srgbClr val="000066"/>
                </a:solidFill>
              </a:rPr>
              <a:t>  5:40                  Adjourn                			               *TBC</a:t>
            </a:r>
            <a:endParaRPr lang="en-US" sz="1900" b="1" dirty="0">
              <a:solidFill>
                <a:srgbClr val="000066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6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771650" algn="l"/>
                <a:tab pos="1947863" algn="l"/>
                <a:tab pos="6057900" algn="l"/>
                <a:tab pos="6519863" algn="l"/>
                <a:tab pos="6858000" algn="l"/>
                <a:tab pos="8912225" algn="l"/>
              </a:tabLst>
            </a:pPr>
            <a:r>
              <a:rPr lang="en-US" sz="1900" b="1" dirty="0" smtClean="0">
                <a:solidFill>
                  <a:srgbClr val="000066"/>
                </a:solidFill>
              </a:rPr>
              <a:t>   6:00 </a:t>
            </a:r>
            <a:r>
              <a:rPr lang="en-US" sz="1900" b="1" dirty="0">
                <a:solidFill>
                  <a:srgbClr val="000066"/>
                </a:solidFill>
              </a:rPr>
              <a:t>	        </a:t>
            </a:r>
            <a:r>
              <a:rPr lang="en-US" sz="1900" b="1" dirty="0" smtClean="0">
                <a:solidFill>
                  <a:srgbClr val="000066"/>
                </a:solidFill>
              </a:rPr>
              <a:t>  Dinner </a:t>
            </a:r>
            <a:r>
              <a:rPr lang="en-US" sz="1900" b="1" dirty="0">
                <a:solidFill>
                  <a:srgbClr val="000066"/>
                </a:solidFill>
              </a:rPr>
              <a:t>(self-organized</a:t>
            </a:r>
            <a:r>
              <a:rPr lang="en-US" sz="1900" b="1" dirty="0" smtClean="0">
                <a:solidFill>
                  <a:srgbClr val="000066"/>
                </a:solidFill>
              </a:rPr>
              <a:t>)                                                                 [**] by </a:t>
            </a:r>
            <a:r>
              <a:rPr lang="en-US" sz="1900" b="1" dirty="0" err="1" smtClean="0">
                <a:solidFill>
                  <a:srgbClr val="000066"/>
                </a:solidFill>
              </a:rPr>
              <a:t>Vydio</a:t>
            </a:r>
            <a:r>
              <a:rPr lang="en-US" sz="1900" b="1" dirty="0">
                <a:solidFill>
                  <a:srgbClr val="000066"/>
                </a:solidFill>
              </a:rPr>
              <a:t/>
            </a:r>
            <a:br>
              <a:rPr lang="en-US" sz="1900" b="1" dirty="0">
                <a:solidFill>
                  <a:srgbClr val="000066"/>
                </a:solidFill>
              </a:rPr>
            </a:br>
            <a:endParaRPr lang="en-US" b="1" dirty="0">
              <a:solidFill>
                <a:srgbClr val="000066"/>
              </a:solidFill>
            </a:endParaRPr>
          </a:p>
          <a:p>
            <a:pPr marL="288925" indent="-288925" defTabSz="1503363" fontAlgn="base">
              <a:lnSpc>
                <a:spcPct val="93000"/>
              </a:lnSpc>
              <a:spcAft>
                <a:spcPts val="700"/>
              </a:spcAft>
              <a:buSzPct val="95000"/>
              <a:tabLst>
                <a:tab pos="1311275" algn="l"/>
                <a:tab pos="1771650" algn="l"/>
                <a:tab pos="1947863" algn="l"/>
                <a:tab pos="6519863" algn="l"/>
                <a:tab pos="6858000" algn="l"/>
                <a:tab pos="8912225" algn="l"/>
              </a:tabLst>
            </a:pP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28800" y="1554009"/>
            <a:ext cx="7086600" cy="384721"/>
          </a:xfrm>
          <a:prstGeom prst="rect">
            <a:avLst/>
          </a:prstGeom>
          <a:solidFill>
            <a:srgbClr val="000066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latin typeface="Arial" pitchFamily="34" charset="0"/>
              </a:rPr>
              <a:t>Young Physicists’ Lightning Round Session 2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28800" y="2904520"/>
            <a:ext cx="7086600" cy="384721"/>
          </a:xfrm>
          <a:prstGeom prst="rect">
            <a:avLst/>
          </a:prstGeom>
          <a:solidFill>
            <a:srgbClr val="000066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latin typeface="Arial" pitchFamily="34" charset="0"/>
              </a:rPr>
              <a:t>Young Physicists’ Lightning Round Session 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28800" y="3554046"/>
            <a:ext cx="7086600" cy="384721"/>
          </a:xfrm>
          <a:prstGeom prst="rect">
            <a:avLst/>
          </a:prstGeom>
          <a:solidFill>
            <a:srgbClr val="000066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3200400" algn="l"/>
              </a:tabLst>
            </a:pPr>
            <a:r>
              <a:rPr lang="en-US" altLang="en-US" sz="2000" b="1" dirty="0">
                <a:solidFill>
                  <a:srgbClr val="FFFFFF"/>
                </a:solidFill>
                <a:latin typeface="Arial" pitchFamily="34" charset="0"/>
              </a:rPr>
              <a:t>Young Physicists’ Lightning Round Session 4</a:t>
            </a:r>
          </a:p>
        </p:txBody>
      </p:sp>
    </p:spTree>
    <p:extLst>
      <p:ext uri="{BB962C8B-B14F-4D97-AF65-F5344CB8AC3E}">
        <p14:creationId xmlns:p14="http://schemas.microsoft.com/office/powerpoint/2010/main" val="35229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 txBox="1">
            <a:spLocks noGrp="1"/>
          </p:cNvSpPr>
          <p:nvPr/>
        </p:nvSpPr>
        <p:spPr bwMode="auto">
          <a:xfrm>
            <a:off x="7099300" y="519750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488" y="1371600"/>
            <a:ext cx="10641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u"/>
              <a:tabLst>
                <a:tab pos="1311275" algn="l"/>
                <a:tab pos="3433763" algn="l"/>
                <a:tab pos="6118225" algn="l"/>
                <a:tab pos="8912225" algn="l"/>
              </a:tabLst>
            </a:pPr>
            <a:endParaRPr lang="en-US" sz="3100">
              <a:solidFill>
                <a:srgbClr val="000066"/>
              </a:solidFill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-152400" y="86740"/>
            <a:ext cx="7586332" cy="85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Annual US LUO Meeting: Lightning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Round 2014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Session 1 November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13</a:t>
            </a:r>
            <a:endParaRPr lang="en-US" sz="2600" b="1" dirty="0">
              <a:solidFill>
                <a:srgbClr val="1F497D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5" y="838200"/>
            <a:ext cx="957816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numCol="1"/>
          <a:lstStyle/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SzPct val="95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15:05 Observation and measurement of Higgs       Philip Chang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boson decays to WW* with ATLAS                (UIUC)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at the LHC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15:17  Physics Beyond Higgs:  Searches for    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Sadia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Khalil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Extra Vector-Like Quarks at CMS                  (Kansas State)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15:29  Mass measurement of the Higgs boson       Laser Kaplan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in the H→ZZ*→4l channel at the ATLAS       (Wisconsin)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detector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15:41  Results in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B</a:t>
            </a:r>
            <a:r>
              <a:rPr lang="en-US" sz="2000" b="1" baseline="-25000" dirty="0" err="1" smtClean="0">
                <a:solidFill>
                  <a:srgbClr val="000066"/>
                </a:solidFill>
                <a:latin typeface="Arial" pitchFamily="34" charset="0"/>
              </a:rPr>
              <a:t>c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physics at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LHCb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          Nathan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Jurik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(Syracuse)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15:53  A Search for Prompt Lepton-Jets in p-p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Harisankar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Namasivayam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at √s = 8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TeV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with the ATLAS Detector         (UT Dallas)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</a:t>
            </a:r>
            <a:r>
              <a:rPr lang="en-US" sz="1900" b="1" dirty="0" smtClean="0">
                <a:solidFill>
                  <a:srgbClr val="000066"/>
                </a:solidFill>
                <a:latin typeface="Arial" pitchFamily="34" charset="0"/>
              </a:rPr>
              <a:t>  </a:t>
            </a:r>
            <a:endParaRPr lang="en-US" sz="1900" b="1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 txBox="1">
            <a:spLocks noGrp="1"/>
          </p:cNvSpPr>
          <p:nvPr/>
        </p:nvSpPr>
        <p:spPr bwMode="auto">
          <a:xfrm>
            <a:off x="7099300" y="519750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488" y="1371600"/>
            <a:ext cx="10641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u"/>
              <a:tabLst>
                <a:tab pos="1311275" algn="l"/>
                <a:tab pos="3433763" algn="l"/>
                <a:tab pos="6118225" algn="l"/>
                <a:tab pos="8912225" algn="l"/>
              </a:tabLst>
            </a:pPr>
            <a:endParaRPr lang="en-US" sz="3100">
              <a:solidFill>
                <a:srgbClr val="000066"/>
              </a:solidFill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46998" y="83469"/>
            <a:ext cx="7586332" cy="85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Annual US LUO Meeting: Lightning Round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2014 Session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2 November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14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Morning</a:t>
            </a:r>
            <a:endParaRPr lang="en-US" sz="2600" b="1" dirty="0">
              <a:solidFill>
                <a:srgbClr val="1F497D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5" y="903516"/>
            <a:ext cx="957816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charset="2"/>
              <a:buChar char="q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09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:20 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Search for resonant production of two         Phillip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Hebda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Higgs bosons in the two photon, two           (Princeton)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b-quark final state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09: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32  Evidence of Electroweak Vector Boson        Jessica Metcalfe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Scattering in the same-sign WW                   (BNL)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channel in ATLAS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09:44 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Search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for Higgs production in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association  Daniel Knowlton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with single top quarks                                     (Nebraska)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09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56   The UT Tracking Detector for the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LHCb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Matthew Kelsey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 Upgrade                                                           (Syracuse)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10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: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08   Measurement of the differential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ttbar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Susan Dittmer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production cross section for high-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pT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(Cornell)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top quarks at 8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TeV</a:t>
            </a:r>
            <a:endParaRPr lang="en-US" sz="20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10:20   Search for non-pointing and delayed            Andrew Hard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photons in the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diphoton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and missing           (Wisconsin)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transverse momentum final state in</a:t>
            </a:r>
            <a: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8 </a:t>
            </a:r>
            <a:r>
              <a:rPr lang="en-US" sz="2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collisions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6500" y="75134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6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 txBox="1">
            <a:spLocks noGrp="1"/>
          </p:cNvSpPr>
          <p:nvPr/>
        </p:nvSpPr>
        <p:spPr bwMode="auto">
          <a:xfrm>
            <a:off x="7099300" y="519750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488" y="1371600"/>
            <a:ext cx="10641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u"/>
              <a:tabLst>
                <a:tab pos="1311275" algn="l"/>
                <a:tab pos="3433763" algn="l"/>
                <a:tab pos="6118225" algn="l"/>
                <a:tab pos="8912225" algn="l"/>
              </a:tabLst>
            </a:pPr>
            <a:endParaRPr lang="en-US" sz="3100">
              <a:solidFill>
                <a:srgbClr val="000066"/>
              </a:solidFill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457200" y="152430"/>
            <a:ext cx="7586332" cy="85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Annual US LUO Meeting: Lightning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Round 2014 Session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3 November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14 Morning</a:t>
            </a:r>
            <a:endParaRPr lang="en-US" sz="2600" b="1" dirty="0">
              <a:solidFill>
                <a:srgbClr val="1F497D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5" y="1371600"/>
            <a:ext cx="957816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11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:35 Search for electroweak SUSY production       Dominick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Olivito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                                                                           (UCSD)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11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:47 Jet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Reclustering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in 0-lepton Direct Stop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Chaowaroj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Wanotayoroj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Search                                                                 (Oregon)</a:t>
            </a:r>
            <a:endParaRPr lang="en-US" sz="2000" b="1" i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11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:59 Search for stealth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supersymmetry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with          Marc Weinberg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photons or leptons, jets, and low MET            (Florida State)</a:t>
            </a:r>
            <a:endParaRPr lang="en-US" sz="2000" b="1" i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12:11 Latest Jet Results from ALICE                         Megan Connors (Yale)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2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12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:23 Search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for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H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sym typeface="Wingdings 3" panose="05040102010807070707" pitchFamily="18" charset="2"/>
              </a:rPr>
              <a:t>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  <a:sym typeface="Wingdings 3" panose="05040102010807070707" pitchFamily="18" charset="2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h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h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sym typeface="Wingdings 3" panose="05040102010807070707" pitchFamily="18" charset="2"/>
              </a:rPr>
              <a:t>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4b                              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Souvik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Das (Florida)</a:t>
            </a:r>
          </a:p>
        </p:txBody>
      </p:sp>
    </p:spTree>
    <p:extLst>
      <p:ext uri="{BB962C8B-B14F-4D97-AF65-F5344CB8AC3E}">
        <p14:creationId xmlns:p14="http://schemas.microsoft.com/office/powerpoint/2010/main" val="19943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 txBox="1">
            <a:spLocks noGrp="1"/>
          </p:cNvSpPr>
          <p:nvPr/>
        </p:nvSpPr>
        <p:spPr bwMode="auto">
          <a:xfrm>
            <a:off x="7099300" y="5197505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5F5F5F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488" y="1371600"/>
            <a:ext cx="1064101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u"/>
              <a:tabLst>
                <a:tab pos="1311275" algn="l"/>
                <a:tab pos="3433763" algn="l"/>
                <a:tab pos="6118225" algn="l"/>
                <a:tab pos="8912225" algn="l"/>
              </a:tabLst>
            </a:pPr>
            <a:endParaRPr lang="en-US" sz="3100">
              <a:solidFill>
                <a:srgbClr val="000066"/>
              </a:solidFill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838200" y="99878"/>
            <a:ext cx="7586332" cy="85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497D"/>
                </a:solidFill>
              </a:rPr>
              <a:t> </a:t>
            </a:r>
            <a:r>
              <a:rPr lang="en-US" sz="2000" b="1" dirty="0">
                <a:solidFill>
                  <a:srgbClr val="1F497D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Annual US LUO Meeting: Lightning Round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2013 Session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4 November </a:t>
            </a:r>
            <a:r>
              <a:rPr lang="en-US" sz="2600" b="1" dirty="0" smtClean="0">
                <a:solidFill>
                  <a:srgbClr val="000064"/>
                </a:solidFill>
                <a:latin typeface="Arial" pitchFamily="34" charset="0"/>
              </a:rPr>
              <a:t>14 </a:t>
            </a:r>
            <a:r>
              <a:rPr lang="en-US" sz="2600" b="1" dirty="0">
                <a:solidFill>
                  <a:srgbClr val="000064"/>
                </a:solidFill>
                <a:latin typeface="Arial" pitchFamily="34" charset="0"/>
              </a:rPr>
              <a:t>Afternoon</a:t>
            </a:r>
            <a:endParaRPr lang="en-US" sz="2600" b="1" dirty="0">
              <a:solidFill>
                <a:srgbClr val="1F497D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5" y="952418"/>
            <a:ext cx="9677395" cy="582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charset="2"/>
              <a:buChar char="q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13:45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Search for W’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→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tb→qqbb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Decays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              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Ho Ling Li (U. Chicago)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with the ATLAS Detector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13:57 Spin-parity measurement of H(125)            Austin Belknap (Wisconsin)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using 4-lepton mode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14:09 SM Higgs searches in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tau+lepton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   Puja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Saha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(NIU)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final states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14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:21 UPC Physics at ALICE                                 Barak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Gruberg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(Creighton)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14:33 The Global Feature Extraction (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gFEX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) 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Giordon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Stark (U. Chicago)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module and its Physics Impact</a:t>
            </a:r>
            <a:endParaRPr lang="en-US" sz="2000" b="1" i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14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:45 The CMS L1 Track Trigger at the HL-LHC  Marco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Trovato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(NWU)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14:57 Search for 4</a:t>
            </a:r>
            <a:r>
              <a:rPr lang="en-US" sz="2000" b="1" baseline="30000" dirty="0" smtClean="0">
                <a:solidFill>
                  <a:srgbClr val="000066"/>
                </a:solidFill>
                <a:latin typeface="Arial" pitchFamily="34" charset="0"/>
              </a:rPr>
              <a:t>th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generation Vector-Like        Brad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Schoenrock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Quarks that decay to a Z boson and a       (Michigan State)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3</a:t>
            </a:r>
            <a:r>
              <a:rPr lang="en-US" sz="2000" b="1" baseline="30000" dirty="0" smtClean="0">
                <a:solidFill>
                  <a:srgbClr val="000066"/>
                </a:solidFill>
                <a:latin typeface="Arial" pitchFamily="34" charset="0"/>
              </a:rPr>
              <a:t>rd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generation quark in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pp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collisions at</a:t>
            </a:r>
            <a:b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√s = 8 </a:t>
            </a:r>
            <a:r>
              <a:rPr lang="en-US" sz="2000" b="1" dirty="0" err="1">
                <a:solidFill>
                  <a:srgbClr val="000066"/>
                </a:solidFill>
                <a:latin typeface="Arial" pitchFamily="34" charset="0"/>
              </a:rPr>
              <a:t>TeV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> with the ATLAS 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detector</a:t>
            </a: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15:09 Search for second generation              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Lovedeep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Saini</a:t>
            </a:r>
            <a:r>
              <a:rPr lang="en-US" sz="2000" b="1" dirty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en-US" sz="2000" b="1" dirty="0">
                <a:solidFill>
                  <a:srgbClr val="000066"/>
                </a:solidFill>
                <a:latin typeface="Arial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</a:t>
            </a:r>
            <a:r>
              <a:rPr lang="en-US" sz="2000" b="1" dirty="0" err="1" smtClean="0">
                <a:solidFill>
                  <a:srgbClr val="000066"/>
                </a:solidFill>
                <a:latin typeface="Arial" pitchFamily="34" charset="0"/>
              </a:rPr>
              <a:t>leptoquarks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</a:rPr>
              <a:t>                                                   (Kansas State)</a:t>
            </a: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  <a:p>
            <a:pPr marL="347663" indent="-347663" defTabSz="1503363" fontAlgn="base">
              <a:spcBef>
                <a:spcPct val="0"/>
              </a:spcBef>
              <a:spcAft>
                <a:spcPts val="1000"/>
              </a:spcAft>
              <a:buClr>
                <a:srgbClr val="800000"/>
              </a:buClr>
              <a:buSzPct val="100000"/>
              <a:buFont typeface="Wingdings" pitchFamily="2" charset="2"/>
              <a:buChar char="r"/>
              <a:tabLst>
                <a:tab pos="1311275" algn="l"/>
                <a:tab pos="1654175" algn="l"/>
                <a:tab pos="2003425" algn="l"/>
                <a:tab pos="2797175" algn="l"/>
                <a:tab pos="5260975" algn="l"/>
                <a:tab pos="6226175" algn="l"/>
                <a:tab pos="6918325" algn="l"/>
                <a:tab pos="8912225" algn="l"/>
              </a:tabLst>
            </a:pPr>
            <a:endParaRPr lang="en-US" sz="2000" b="1" dirty="0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6500" y="751344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   </a:t>
            </a:r>
          </a:p>
        </p:txBody>
      </p:sp>
    </p:spTree>
    <p:extLst>
      <p:ext uri="{BB962C8B-B14F-4D97-AF65-F5344CB8AC3E}">
        <p14:creationId xmlns:p14="http://schemas.microsoft.com/office/powerpoint/2010/main" val="12537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nsite template 200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66FFCC"/>
      </a:accent1>
      <a:accent2>
        <a:srgbClr val="FFFF99"/>
      </a:accent2>
      <a:accent3>
        <a:srgbClr val="AAAAAA"/>
      </a:accent3>
      <a:accent4>
        <a:srgbClr val="DADADA"/>
      </a:accent4>
      <a:accent5>
        <a:srgbClr val="B8FFE2"/>
      </a:accent5>
      <a:accent6>
        <a:srgbClr val="E7E78A"/>
      </a:accent6>
      <a:hlink>
        <a:srgbClr val="75CAE5"/>
      </a:hlink>
      <a:folHlink>
        <a:srgbClr val="FF0066"/>
      </a:folHlink>
    </a:clrScheme>
    <a:fontScheme name="2_Onsite template 20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nsite template 20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nsite template 20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nsite template 20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nsite template 20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nsite template 20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nsite template 20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nsite template 20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1503363" rtl="0" eaLnBrk="1" fontAlgn="base" latinLnBrk="0" hangingPunct="1">
          <a:lnSpc>
            <a:spcPct val="90000"/>
          </a:lnSpc>
          <a:spcBef>
            <a:spcPct val="5000"/>
          </a:spcBef>
          <a:spcAft>
            <a:spcPct val="0"/>
          </a:spcAft>
          <a:buClrTx/>
          <a:buSzPct val="95000"/>
          <a:buFont typeface="Wingdings" pitchFamily="2" charset="2"/>
          <a:buChar char="r"/>
          <a:tabLst>
            <a:tab pos="1311275" algn="l"/>
            <a:tab pos="1771650" algn="l"/>
            <a:tab pos="5260975" algn="l"/>
            <a:tab pos="6118225" algn="l"/>
            <a:tab pos="8912225" algn="l"/>
          </a:tabLst>
          <a:defRPr kumimoji="0" lang="en-US" sz="1900" b="1" i="0" u="none" strike="noStrike" cap="none" normalizeH="0" baseline="0" smtClean="0">
            <a:ln>
              <a:noFill/>
            </a:ln>
            <a:solidFill>
              <a:srgbClr val="10253F"/>
            </a:solidFill>
            <a:effectLst/>
            <a:latin typeface="Calibri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288925" marR="0" indent="-288925" algn="l" defTabSz="1503363" rtl="0" eaLnBrk="1" fontAlgn="base" latinLnBrk="0" hangingPunct="1">
          <a:lnSpc>
            <a:spcPct val="90000"/>
          </a:lnSpc>
          <a:spcBef>
            <a:spcPct val="5000"/>
          </a:spcBef>
          <a:spcAft>
            <a:spcPct val="0"/>
          </a:spcAft>
          <a:buClrTx/>
          <a:buSzPct val="95000"/>
          <a:buFont typeface="Wingdings" pitchFamily="2" charset="2"/>
          <a:buChar char="r"/>
          <a:tabLst>
            <a:tab pos="1311275" algn="l"/>
            <a:tab pos="1771650" algn="l"/>
            <a:tab pos="5260975" algn="l"/>
            <a:tab pos="6118225" algn="l"/>
            <a:tab pos="8912225" algn="l"/>
          </a:tabLst>
          <a:defRPr kumimoji="0" lang="en-US" sz="1900" b="1" i="0" u="none" strike="noStrike" cap="none" normalizeH="0" baseline="0" smtClean="0">
            <a:ln>
              <a:noFill/>
            </a:ln>
            <a:solidFill>
              <a:srgbClr val="10253F"/>
            </a:solidFill>
            <a:effectLst/>
            <a:latin typeface="Calibri" pitchFamily="34" charset="0"/>
            <a:cs typeface="Arial" pitchFamily="34" charset="0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15495</TotalTime>
  <Words>182</Words>
  <Application>Microsoft Office PowerPoint</Application>
  <PresentationFormat>A4 Paper (210x297 mm)</PresentationFormat>
  <Paragraphs>107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 Unicode MS</vt:lpstr>
      <vt:lpstr>Arial</vt:lpstr>
      <vt:lpstr>Calibri</vt:lpstr>
      <vt:lpstr>FermiLgo</vt:lpstr>
      <vt:lpstr>Wingdings</vt:lpstr>
      <vt:lpstr>Wingdings 3</vt:lpstr>
      <vt:lpstr>5_Onsite template 2002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Harvey Newman</dc:creator>
  <cp:lastModifiedBy>Harvey</cp:lastModifiedBy>
  <cp:revision>274</cp:revision>
  <dcterms:created xsi:type="dcterms:W3CDTF">2013-11-03T16:47:35Z</dcterms:created>
  <dcterms:modified xsi:type="dcterms:W3CDTF">2014-11-12T00:10:34Z</dcterms:modified>
</cp:coreProperties>
</file>