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docx" ContentType="application/vnd.openxmlformats-officedocument.wordprocessingml.document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477" r:id="rId2"/>
    <p:sldId id="478" r:id="rId3"/>
    <p:sldId id="541" r:id="rId4"/>
    <p:sldId id="480" r:id="rId5"/>
    <p:sldId id="544" r:id="rId6"/>
    <p:sldId id="540" r:id="rId7"/>
    <p:sldId id="539" r:id="rId8"/>
    <p:sldId id="514" r:id="rId9"/>
    <p:sldId id="483" r:id="rId10"/>
    <p:sldId id="506" r:id="rId11"/>
    <p:sldId id="507" r:id="rId12"/>
    <p:sldId id="538" r:id="rId13"/>
    <p:sldId id="516" r:id="rId14"/>
    <p:sldId id="556" r:id="rId15"/>
    <p:sldId id="557" r:id="rId16"/>
    <p:sldId id="520" r:id="rId17"/>
    <p:sldId id="510" r:id="rId18"/>
    <p:sldId id="511" r:id="rId19"/>
    <p:sldId id="490" r:id="rId20"/>
    <p:sldId id="417" r:id="rId21"/>
    <p:sldId id="558" r:id="rId22"/>
    <p:sldId id="559" r:id="rId23"/>
    <p:sldId id="533" r:id="rId24"/>
    <p:sldId id="534" r:id="rId25"/>
    <p:sldId id="532" r:id="rId26"/>
    <p:sldId id="523" r:id="rId27"/>
    <p:sldId id="524" r:id="rId28"/>
    <p:sldId id="528" r:id="rId29"/>
    <p:sldId id="535" r:id="rId30"/>
    <p:sldId id="530" r:id="rId31"/>
    <p:sldId id="554" r:id="rId32"/>
    <p:sldId id="555" r:id="rId33"/>
    <p:sldId id="501" r:id="rId34"/>
    <p:sldId id="543" r:id="rId35"/>
    <p:sldId id="545" r:id="rId36"/>
    <p:sldId id="560" r:id="rId37"/>
    <p:sldId id="546" r:id="rId38"/>
    <p:sldId id="547" r:id="rId39"/>
    <p:sldId id="548" r:id="rId40"/>
    <p:sldId id="549" r:id="rId41"/>
    <p:sldId id="550" r:id="rId42"/>
    <p:sldId id="551" r:id="rId43"/>
    <p:sldId id="553" r:id="rId44"/>
    <p:sldId id="453" r:id="rId45"/>
    <p:sldId id="454" r:id="rId46"/>
    <p:sldId id="475" r:id="rId47"/>
    <p:sldId id="440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B0E4"/>
    <a:srgbClr val="D317F1"/>
    <a:srgbClr val="12FF1E"/>
    <a:srgbClr val="30F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11" autoAdjust="0"/>
    <p:restoredTop sz="94660"/>
  </p:normalViewPr>
  <p:slideViewPr>
    <p:cSldViewPr snapToObjects="1" showGuides="1">
      <p:cViewPr>
        <p:scale>
          <a:sx n="75" d="100"/>
          <a:sy n="75" d="100"/>
        </p:scale>
        <p:origin x="-1456" y="-456"/>
      </p:cViewPr>
      <p:guideLst>
        <p:guide orient="horz" pos="3974"/>
        <p:guide pos="48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6A48803-5CB1-BA46-8B90-0A6CEFE91AAA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7A8EA11-6A89-524F-87E0-B86E7BB00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73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E0D15-C79A-C248-9CD8-C906A3A5329A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A5B09-C4EF-234C-94AE-C2D374D122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67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02C04-7408-5E4A-BDB6-E0D98D69A97F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1583D-1764-3247-B4C8-6B6A02D46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1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E81A4-E18D-1A4D-AE0D-AD36DCA48D17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4135-3959-974F-9CB0-1DFD0F878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08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68A54-AAE6-2F4B-B852-BCD91B3F916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870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9F920-7C2F-114E-BE95-32BDC70A2976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2D31E-5778-044F-A7E2-5498EBBEE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1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87D89-6165-8C4D-8B8C-57864A93BFA9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4A4AA-40C0-8540-9469-59CBB4579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4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86972-AEFF-184E-A945-65A8A35CE301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FC658-10DD-D745-B930-844EE2112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5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44EAE-EAD7-7D47-85EF-0E88025C260D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E49AF-E99B-A546-AC6C-A333ED13A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27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5A535-053D-8045-BABE-308B9EB1354F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B3FD0-287C-D143-A12C-02017DF7D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9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00CC6-0157-674C-BC22-A98778900090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764F9-F95B-0D43-BE60-0C0240CAB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93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1661B-300D-584F-96E0-40F2E059DD2E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FF787-0424-7648-AEDE-5B64631CC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5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C9FCF-14E4-5849-BF8E-439E2F04977C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6B8E7-D50F-8649-9313-9DBD3D8121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2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5ACC9B9A-FC61-7647-B708-295D2AEC6901}" type="datetime1">
              <a:rPr lang="en-US"/>
              <a:pPr>
                <a:defRPr/>
              </a:pPr>
              <a:t>04/12/14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E1CFA00-7562-C542-BB34-BC46FCDC4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harryvandergraaf\Documents\presentations\Bethe2014\!OLE_LINK8" TargetMode="External"/><Relationship Id="rId4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tiff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4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43.png"/><Relationship Id="rId6" Type="http://schemas.openxmlformats.org/officeDocument/2006/relationships/image" Target="../media/image45.tiff"/><Relationship Id="rId7" Type="http://schemas.openxmlformats.org/officeDocument/2006/relationships/image" Target="../media/image46.tif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39.jpg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harryvandergraaf\Documents\presentations\IEEE2012Anaheim\!OLE_LINK7" TargetMode="External"/><Relationship Id="rId4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537622"/>
            <a:ext cx="6624736" cy="406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The </a:t>
            </a:r>
            <a:r>
              <a:rPr lang="en-US" sz="2000" dirty="0">
                <a:solidFill>
                  <a:srgbClr val="3366FF"/>
                </a:solidFill>
              </a:rPr>
              <a:t>Tipsy single soft photon </a:t>
            </a:r>
            <a:r>
              <a:rPr lang="en-US" sz="2000" dirty="0" smtClean="0">
                <a:solidFill>
                  <a:srgbClr val="3366FF"/>
                </a:solidFill>
              </a:rPr>
              <a:t>detector:</a:t>
            </a:r>
          </a:p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A </a:t>
            </a:r>
            <a:r>
              <a:rPr lang="en-US" sz="2000" dirty="0" err="1" smtClean="0">
                <a:solidFill>
                  <a:srgbClr val="3366FF"/>
                </a:solidFill>
              </a:rPr>
              <a:t>pixelized</a:t>
            </a:r>
            <a:r>
              <a:rPr lang="en-US" sz="2000" dirty="0" smtClean="0">
                <a:solidFill>
                  <a:srgbClr val="3366FF"/>
                </a:solidFill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detector for single free </a:t>
            </a:r>
            <a:r>
              <a:rPr lang="en-US" sz="2000" dirty="0" smtClean="0">
                <a:solidFill>
                  <a:srgbClr val="3366FF"/>
                </a:solidFill>
              </a:rPr>
              <a:t>electrons in vacuum</a:t>
            </a:r>
          </a:p>
          <a:p>
            <a:pPr algn="ctr"/>
            <a:r>
              <a:rPr lang="en-US" sz="2000" dirty="0" smtClean="0">
                <a:solidFill>
                  <a:srgbClr val="3366FF"/>
                </a:solidFill>
              </a:rPr>
              <a:t>with </a:t>
            </a:r>
            <a:r>
              <a:rPr lang="en-US" sz="2000" dirty="0" err="1">
                <a:solidFill>
                  <a:srgbClr val="3366FF"/>
                </a:solidFill>
              </a:rPr>
              <a:t>ps</a:t>
            </a:r>
            <a:r>
              <a:rPr lang="en-US" sz="2000" dirty="0">
                <a:solidFill>
                  <a:srgbClr val="3366FF"/>
                </a:solidFill>
              </a:rPr>
              <a:t> time resolution</a:t>
            </a:r>
            <a:endParaRPr lang="en-US" sz="2000" dirty="0" smtClean="0">
              <a:solidFill>
                <a:srgbClr val="3366FF"/>
              </a:solidFill>
            </a:endParaRP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1400" dirty="0">
                <a:solidFill>
                  <a:srgbClr val="CCFFCC"/>
                </a:solidFill>
              </a:rPr>
              <a:t>Hassan </a:t>
            </a:r>
            <a:r>
              <a:rPr lang="en-US" sz="1400" dirty="0" err="1">
                <a:solidFill>
                  <a:srgbClr val="CCFFCC"/>
                </a:solidFill>
              </a:rPr>
              <a:t>Akhtar</a:t>
            </a:r>
            <a:r>
              <a:rPr lang="en-US" sz="1400" dirty="0">
                <a:solidFill>
                  <a:srgbClr val="CCFFCC"/>
                </a:solidFill>
              </a:rPr>
              <a:t>, </a:t>
            </a:r>
            <a:r>
              <a:rPr lang="en-US" sz="1400" dirty="0" err="1">
                <a:solidFill>
                  <a:srgbClr val="CCFFCC"/>
                </a:solidFill>
              </a:rPr>
              <a:t>Yevgen</a:t>
            </a:r>
            <a:r>
              <a:rPr lang="en-US" sz="1400" dirty="0">
                <a:solidFill>
                  <a:srgbClr val="CCFFCC"/>
                </a:solidFill>
              </a:rPr>
              <a:t> </a:t>
            </a:r>
            <a:r>
              <a:rPr lang="en-US" sz="1400" dirty="0" err="1">
                <a:solidFill>
                  <a:srgbClr val="CCFFCC"/>
                </a:solidFill>
              </a:rPr>
              <a:t>Bilevych</a:t>
            </a:r>
            <a:r>
              <a:rPr lang="en-US" sz="1400" dirty="0">
                <a:solidFill>
                  <a:srgbClr val="CCFFCC"/>
                </a:solidFill>
              </a:rPr>
              <a:t>, Hong </a:t>
            </a:r>
            <a:r>
              <a:rPr lang="en-US" sz="1400" dirty="0" err="1">
                <a:solidFill>
                  <a:srgbClr val="CCFFCC"/>
                </a:solidFill>
              </a:rPr>
              <a:t>Wah</a:t>
            </a:r>
            <a:r>
              <a:rPr lang="en-US" sz="1400" dirty="0">
                <a:solidFill>
                  <a:srgbClr val="CCFFCC"/>
                </a:solidFill>
              </a:rPr>
              <a:t> Chan, </a:t>
            </a:r>
            <a:r>
              <a:rPr lang="en-US" sz="1400" dirty="0" err="1">
                <a:solidFill>
                  <a:srgbClr val="CCFFCC"/>
                </a:solidFill>
              </a:rPr>
              <a:t>Edoardo</a:t>
            </a:r>
            <a:r>
              <a:rPr lang="en-US" sz="1400" dirty="0">
                <a:solidFill>
                  <a:srgbClr val="CCFFCC"/>
                </a:solidFill>
              </a:rPr>
              <a:t> </a:t>
            </a:r>
            <a:r>
              <a:rPr lang="en-US" sz="1400" dirty="0" err="1">
                <a:solidFill>
                  <a:srgbClr val="CCFFCC"/>
                </a:solidFill>
              </a:rPr>
              <a:t>Charbon</a:t>
            </a:r>
            <a:r>
              <a:rPr lang="en-US" sz="1400" dirty="0" smtClean="0">
                <a:solidFill>
                  <a:srgbClr val="CCFFCC"/>
                </a:solidFill>
              </a:rPr>
              <a:t>,</a:t>
            </a:r>
          </a:p>
          <a:p>
            <a:pPr algn="ctr"/>
            <a:r>
              <a:rPr lang="en-US" sz="1400" u="sng" dirty="0" smtClean="0">
                <a:solidFill>
                  <a:srgbClr val="CCFFCC"/>
                </a:solidFill>
              </a:rPr>
              <a:t>Harry </a:t>
            </a:r>
            <a:r>
              <a:rPr lang="en-US" sz="1400" u="sng" dirty="0">
                <a:solidFill>
                  <a:srgbClr val="CCFFCC"/>
                </a:solidFill>
              </a:rPr>
              <a:t>van der Graaf</a:t>
            </a:r>
            <a:r>
              <a:rPr lang="en-US" sz="1400" dirty="0">
                <a:solidFill>
                  <a:srgbClr val="CCFFCC"/>
                </a:solidFill>
              </a:rPr>
              <a:t>, </a:t>
            </a:r>
            <a:r>
              <a:rPr lang="en-US" sz="1400" dirty="0" err="1">
                <a:solidFill>
                  <a:srgbClr val="CCFFCC"/>
                </a:solidFill>
              </a:rPr>
              <a:t>Kees</a:t>
            </a:r>
            <a:r>
              <a:rPr lang="en-US" sz="1400" dirty="0">
                <a:solidFill>
                  <a:srgbClr val="CCFFCC"/>
                </a:solidFill>
              </a:rPr>
              <a:t> Hagen, </a:t>
            </a:r>
            <a:r>
              <a:rPr lang="en-US" sz="1400" dirty="0" err="1">
                <a:solidFill>
                  <a:srgbClr val="CCFFCC"/>
                </a:solidFill>
              </a:rPr>
              <a:t>Gert</a:t>
            </a:r>
            <a:r>
              <a:rPr lang="en-US" sz="1400" dirty="0">
                <a:solidFill>
                  <a:srgbClr val="CCFFCC"/>
                </a:solidFill>
              </a:rPr>
              <a:t> </a:t>
            </a:r>
            <a:r>
              <a:rPr lang="en-US" sz="1400" dirty="0" err="1">
                <a:solidFill>
                  <a:srgbClr val="CCFFCC"/>
                </a:solidFill>
              </a:rPr>
              <a:t>Nützel</a:t>
            </a:r>
            <a:r>
              <a:rPr lang="en-US" sz="1400" dirty="0">
                <a:solidFill>
                  <a:srgbClr val="CCFFCC"/>
                </a:solidFill>
              </a:rPr>
              <a:t>,</a:t>
            </a:r>
          </a:p>
          <a:p>
            <a:pPr algn="ctr"/>
            <a:r>
              <a:rPr lang="en-US" sz="1400" dirty="0">
                <a:solidFill>
                  <a:srgbClr val="CCFFCC"/>
                </a:solidFill>
              </a:rPr>
              <a:t>Serge D. Pinto, </a:t>
            </a:r>
            <a:r>
              <a:rPr lang="en-US" sz="1400" dirty="0" err="1">
                <a:solidFill>
                  <a:srgbClr val="CCFFCC"/>
                </a:solidFill>
              </a:rPr>
              <a:t>Violeta</a:t>
            </a:r>
            <a:r>
              <a:rPr lang="en-US" sz="1400" dirty="0">
                <a:solidFill>
                  <a:srgbClr val="CCFFCC"/>
                </a:solidFill>
              </a:rPr>
              <a:t> </a:t>
            </a:r>
            <a:r>
              <a:rPr lang="en-US" sz="1400" dirty="0" err="1">
                <a:solidFill>
                  <a:srgbClr val="CCFFCC"/>
                </a:solidFill>
              </a:rPr>
              <a:t>Prodanovi</a:t>
            </a:r>
            <a:r>
              <a:rPr lang="hr-HR" sz="1400" dirty="0">
                <a:solidFill>
                  <a:srgbClr val="CCFFCC"/>
                </a:solidFill>
              </a:rPr>
              <a:t>ć</a:t>
            </a:r>
            <a:r>
              <a:rPr lang="en-US" sz="1400" dirty="0" smtClean="0">
                <a:solidFill>
                  <a:srgbClr val="CCFFCC"/>
                </a:solidFill>
              </a:rPr>
              <a:t>, </a:t>
            </a:r>
            <a:r>
              <a:rPr lang="en-US" sz="1400" dirty="0" err="1" smtClean="0">
                <a:solidFill>
                  <a:srgbClr val="CCFFCC"/>
                </a:solidFill>
              </a:rPr>
              <a:t>Daan</a:t>
            </a:r>
            <a:r>
              <a:rPr lang="en-US" sz="1400" dirty="0" smtClean="0">
                <a:solidFill>
                  <a:srgbClr val="CCFFCC"/>
                </a:solidFill>
              </a:rPr>
              <a:t> </a:t>
            </a:r>
            <a:r>
              <a:rPr lang="en-US" sz="1400" dirty="0" err="1" smtClean="0">
                <a:solidFill>
                  <a:srgbClr val="CCFFCC"/>
                </a:solidFill>
              </a:rPr>
              <a:t>Rotman</a:t>
            </a:r>
            <a:r>
              <a:rPr lang="en-US" sz="1400" dirty="0" smtClean="0">
                <a:solidFill>
                  <a:srgbClr val="CCFFCC"/>
                </a:solidFill>
              </a:rPr>
              <a:t>, </a:t>
            </a:r>
            <a:r>
              <a:rPr lang="en-US" sz="1400" dirty="0" err="1">
                <a:solidFill>
                  <a:srgbClr val="CCFFCC"/>
                </a:solidFill>
              </a:rPr>
              <a:t>Lina</a:t>
            </a:r>
            <a:r>
              <a:rPr lang="en-US" sz="1400" dirty="0">
                <a:solidFill>
                  <a:srgbClr val="CCFFCC"/>
                </a:solidFill>
              </a:rPr>
              <a:t> </a:t>
            </a:r>
            <a:r>
              <a:rPr lang="en-US" sz="1400" dirty="0" err="1">
                <a:solidFill>
                  <a:srgbClr val="CCFFCC"/>
                </a:solidFill>
              </a:rPr>
              <a:t>Sarro</a:t>
            </a:r>
            <a:r>
              <a:rPr lang="en-US" sz="1400" dirty="0">
                <a:solidFill>
                  <a:srgbClr val="CCFFCC"/>
                </a:solidFill>
              </a:rPr>
              <a:t>,</a:t>
            </a:r>
          </a:p>
          <a:p>
            <a:pPr algn="ctr"/>
            <a:r>
              <a:rPr lang="en-US" sz="1400" dirty="0">
                <a:solidFill>
                  <a:srgbClr val="CCFFCC"/>
                </a:solidFill>
              </a:rPr>
              <a:t>Dennis R. </a:t>
            </a:r>
            <a:r>
              <a:rPr lang="en-US" sz="1400" dirty="0" err="1">
                <a:solidFill>
                  <a:srgbClr val="CCFFCC"/>
                </a:solidFill>
              </a:rPr>
              <a:t>Schaart</a:t>
            </a:r>
            <a:r>
              <a:rPr lang="en-US" sz="1400" dirty="0">
                <a:solidFill>
                  <a:srgbClr val="CCFFCC"/>
                </a:solidFill>
              </a:rPr>
              <a:t>, </a:t>
            </a:r>
            <a:r>
              <a:rPr lang="en-US" sz="1400" dirty="0" smtClean="0">
                <a:solidFill>
                  <a:srgbClr val="CCFFCC"/>
                </a:solidFill>
              </a:rPr>
              <a:t>Emile </a:t>
            </a:r>
            <a:r>
              <a:rPr lang="en-US" sz="1400" dirty="0" err="1" smtClean="0">
                <a:solidFill>
                  <a:srgbClr val="CCFFCC"/>
                </a:solidFill>
              </a:rPr>
              <a:t>Schyns</a:t>
            </a:r>
            <a:r>
              <a:rPr lang="en-US" sz="1400" dirty="0" smtClean="0">
                <a:solidFill>
                  <a:srgbClr val="CCFFCC"/>
                </a:solidFill>
              </a:rPr>
              <a:t>, John </a:t>
            </a:r>
            <a:r>
              <a:rPr lang="en-US" sz="1400" dirty="0" err="1" smtClean="0">
                <a:solidFill>
                  <a:srgbClr val="CCFFCC"/>
                </a:solidFill>
              </a:rPr>
              <a:t>Smedley</a:t>
            </a:r>
            <a:r>
              <a:rPr lang="en-US" sz="1400" dirty="0" smtClean="0">
                <a:solidFill>
                  <a:srgbClr val="CCFFCC"/>
                </a:solidFill>
              </a:rPr>
              <a:t>, </a:t>
            </a:r>
            <a:r>
              <a:rPr lang="en-US" sz="1400" dirty="0" err="1" smtClean="0">
                <a:solidFill>
                  <a:srgbClr val="CCFFCC"/>
                </a:solidFill>
              </a:rPr>
              <a:t>Shuxia</a:t>
            </a:r>
            <a:r>
              <a:rPr lang="en-US" sz="1400" dirty="0" smtClean="0">
                <a:solidFill>
                  <a:srgbClr val="CCFFCC"/>
                </a:solidFill>
              </a:rPr>
              <a:t> </a:t>
            </a:r>
            <a:r>
              <a:rPr lang="en-US" sz="1400" dirty="0">
                <a:solidFill>
                  <a:srgbClr val="CCFFCC"/>
                </a:solidFill>
              </a:rPr>
              <a:t>Tao, Annemarie </a:t>
            </a:r>
            <a:r>
              <a:rPr lang="en-US" sz="1400" dirty="0" err="1">
                <a:solidFill>
                  <a:srgbClr val="CCFFCC"/>
                </a:solidFill>
              </a:rPr>
              <a:t>Theulings</a:t>
            </a:r>
            <a:endParaRPr lang="en-US" sz="1400" dirty="0">
              <a:solidFill>
                <a:srgbClr val="CCFFCC"/>
              </a:solidFill>
            </a:endParaRPr>
          </a:p>
          <a:p>
            <a:pPr algn="ctr"/>
            <a:endParaRPr lang="en-US" dirty="0" smtClean="0">
              <a:solidFill>
                <a:srgbClr val="CCFFCC"/>
              </a:solidFill>
            </a:endParaRPr>
          </a:p>
          <a:p>
            <a:pPr algn="ctr" eaLnBrk="1" hangingPunct="1"/>
            <a:r>
              <a:rPr lang="en-US" dirty="0" smtClean="0">
                <a:solidFill>
                  <a:srgbClr val="CCFFCC"/>
                </a:solidFill>
              </a:rPr>
              <a:t>MCP Conference</a:t>
            </a:r>
          </a:p>
          <a:p>
            <a:pPr algn="ctr" eaLnBrk="1" hangingPunct="1"/>
            <a:r>
              <a:rPr lang="en-US" dirty="0" smtClean="0">
                <a:solidFill>
                  <a:srgbClr val="30FF22"/>
                </a:solidFill>
                <a:latin typeface="Times New Roman" charset="0"/>
                <a:cs typeface="Times New Roman" charset="0"/>
              </a:rPr>
              <a:t>Argonne National Lab</a:t>
            </a:r>
            <a:endParaRPr lang="en-US" dirty="0">
              <a:solidFill>
                <a:srgbClr val="30FF22"/>
              </a:solidFill>
              <a:latin typeface="Times New Roman" charset="0"/>
              <a:cs typeface="Times New Roman" charset="0"/>
            </a:endParaRPr>
          </a:p>
          <a:p>
            <a:pPr algn="ctr" eaLnBrk="1" hangingPunct="1"/>
            <a:r>
              <a:rPr lang="en-US" sz="1400" dirty="0" smtClean="0">
                <a:solidFill>
                  <a:srgbClr val="12FF1E"/>
                </a:solidFill>
                <a:latin typeface="Times New Roman" charset="0"/>
                <a:cs typeface="Times New Roman" charset="0"/>
              </a:rPr>
              <a:t>Argonne, Ill, USA</a:t>
            </a:r>
          </a:p>
          <a:p>
            <a:pPr algn="ctr" eaLnBrk="1" hangingPunct="1"/>
            <a:r>
              <a:rPr lang="en-US" sz="1400" dirty="0" smtClean="0">
                <a:solidFill>
                  <a:srgbClr val="12FF1E"/>
                </a:solidFill>
                <a:latin typeface="Times New Roman" charset="0"/>
                <a:cs typeface="Times New Roman" charset="0"/>
              </a:rPr>
              <a:t> Dec 4, 2014</a:t>
            </a:r>
            <a:endParaRPr lang="en-US" sz="1400" dirty="0">
              <a:solidFill>
                <a:srgbClr val="12FF1E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736" y="692696"/>
            <a:ext cx="4507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Alternatives to </a:t>
            </a:r>
            <a:r>
              <a:rPr lang="en-US" sz="3600" dirty="0" smtClean="0">
                <a:solidFill>
                  <a:srgbClr val="FF0000"/>
                </a:solidFill>
              </a:rPr>
              <a:t>MCPs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268760"/>
            <a:ext cx="625032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30FF22"/>
                </a:solidFill>
              </a:rPr>
              <a:t>Competitor: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Si-Photomultipliers (APDs, SPADs, D-APDs)</a:t>
            </a:r>
          </a:p>
          <a:p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"/>
          <p:cNvSpPr txBox="1">
            <a:spLocks noChangeArrowheads="1"/>
          </p:cNvSpPr>
          <p:nvPr/>
        </p:nvSpPr>
        <p:spPr bwMode="auto">
          <a:xfrm>
            <a:off x="365944" y="15875"/>
            <a:ext cx="8300094" cy="18466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srgbClr val="CCFFCC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CCFFCC"/>
                </a:solidFill>
              </a:rPr>
              <a:t>Competition: </a:t>
            </a:r>
            <a:r>
              <a:rPr lang="en-US" dirty="0">
                <a:solidFill>
                  <a:srgbClr val="FFFF00"/>
                </a:solidFill>
              </a:rPr>
              <a:t>Silicon Photomultipliers</a:t>
            </a:r>
            <a:r>
              <a:rPr lang="en-US" sz="1800" dirty="0">
                <a:solidFill>
                  <a:srgbClr val="CCFFCC"/>
                </a:solidFill>
              </a:rPr>
              <a:t>		Photo Diodes</a:t>
            </a:r>
          </a:p>
          <a:p>
            <a:pPr eaLnBrk="1" hangingPunct="1"/>
            <a:r>
              <a:rPr lang="en-US" sz="1800" dirty="0">
                <a:solidFill>
                  <a:srgbClr val="CCFFCC"/>
                </a:solidFill>
              </a:rPr>
              <a:t>											Avalanche Photo Diodes APD</a:t>
            </a:r>
          </a:p>
          <a:p>
            <a:pPr eaLnBrk="1" hangingPunct="1"/>
            <a:r>
              <a:rPr lang="en-US" sz="1800" dirty="0">
                <a:solidFill>
                  <a:srgbClr val="CCFFCC"/>
                </a:solidFill>
              </a:rPr>
              <a:t>											Single Photon APD SPAD</a:t>
            </a:r>
          </a:p>
          <a:p>
            <a:pPr eaLnBrk="1" hangingPunct="1"/>
            <a:r>
              <a:rPr lang="en-US" sz="1800" dirty="0">
                <a:solidFill>
                  <a:srgbClr val="CCFFCC"/>
                </a:solidFill>
              </a:rPr>
              <a:t>											Digital SPAD</a:t>
            </a:r>
          </a:p>
          <a:p>
            <a:pPr eaLnBrk="1" hangingPunct="1"/>
            <a:r>
              <a:rPr lang="en-US" sz="1800" dirty="0">
                <a:solidFill>
                  <a:srgbClr val="CCFFCC"/>
                </a:solidFill>
              </a:rPr>
              <a:t>											</a:t>
            </a:r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0" y="1484784"/>
            <a:ext cx="426068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2134880"/>
            <a:ext cx="2557110" cy="4401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3366FF"/>
                </a:solidFill>
              </a:rPr>
              <a:t>Very popular:</a:t>
            </a:r>
            <a:endParaRPr lang="en-US" sz="2000" dirty="0" smtClean="0">
              <a:solidFill>
                <a:srgbClr val="30FF22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30FF22"/>
                </a:solidFill>
              </a:rPr>
              <a:t>Planar, thin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30FF22"/>
                </a:solidFill>
              </a:rPr>
              <a:t>Cheap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30FF22"/>
                </a:solidFill>
              </a:rPr>
              <a:t>O</a:t>
            </a:r>
            <a:r>
              <a:rPr lang="en-US" sz="2000" dirty="0" smtClean="0">
                <a:solidFill>
                  <a:srgbClr val="30FF22"/>
                </a:solidFill>
              </a:rPr>
              <a:t>perate in B-field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solidFill>
                  <a:srgbClr val="30FF22"/>
                </a:solidFill>
              </a:rPr>
              <a:t>P</a:t>
            </a:r>
            <a:r>
              <a:rPr lang="en-US" sz="2000" dirty="0" smtClean="0">
                <a:solidFill>
                  <a:srgbClr val="30FF22"/>
                </a:solidFill>
              </a:rPr>
              <a:t>otentially QE = 1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solidFill>
                  <a:srgbClr val="30FF22"/>
                </a:solidFill>
              </a:rPr>
              <a:t>faster than PMTs</a:t>
            </a:r>
          </a:p>
          <a:p>
            <a:pPr>
              <a:defRPr/>
            </a:pPr>
            <a:endParaRPr lang="en-US" sz="20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But </a:t>
            </a:r>
            <a:r>
              <a:rPr lang="en-US" sz="2000" dirty="0">
                <a:solidFill>
                  <a:srgbClr val="FF0000"/>
                </a:solidFill>
              </a:rPr>
              <a:t>they are:</a:t>
            </a:r>
          </a:p>
          <a:p>
            <a:pPr marL="285750" indent="-285750">
              <a:buFontTx/>
              <a:buChar char="-"/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noisy</a:t>
            </a:r>
          </a:p>
          <a:p>
            <a:pPr marL="285750" indent="-285750">
              <a:buFontTx/>
              <a:buChar char="-"/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have bias current</a:t>
            </a: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2000" dirty="0">
                <a:solidFill>
                  <a:srgbClr val="FFFF00"/>
                </a:solidFill>
              </a:rPr>
              <a:t>suffer </a:t>
            </a:r>
            <a:r>
              <a:rPr lang="en-US" sz="2000" dirty="0" err="1">
                <a:solidFill>
                  <a:srgbClr val="FFFF00"/>
                </a:solidFill>
              </a:rPr>
              <a:t>afterpulsing</a:t>
            </a: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2000" dirty="0">
                <a:solidFill>
                  <a:srgbClr val="FFFF00"/>
                </a:solidFill>
              </a:rPr>
              <a:t>hard to </a:t>
            </a:r>
            <a:r>
              <a:rPr lang="en-US" sz="2000" dirty="0" err="1">
                <a:solidFill>
                  <a:srgbClr val="FFFF00"/>
                </a:solidFill>
              </a:rPr>
              <a:t>pixelize</a:t>
            </a: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limited to ~ 40 </a:t>
            </a:r>
            <a:r>
              <a:rPr lang="en-US" sz="2000" dirty="0" err="1" smtClean="0">
                <a:solidFill>
                  <a:srgbClr val="FFFF00"/>
                </a:solidFill>
              </a:rPr>
              <a:t>ps</a:t>
            </a:r>
            <a:endParaRPr lang="en-US" sz="20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2000" dirty="0">
                <a:solidFill>
                  <a:srgbClr val="FFFF00"/>
                </a:solidFill>
              </a:rPr>
              <a:t>not </a:t>
            </a:r>
            <a:r>
              <a:rPr lang="en-US" sz="2000" dirty="0" smtClean="0">
                <a:solidFill>
                  <a:srgbClr val="FFFF00"/>
                </a:solidFill>
              </a:rPr>
              <a:t>so </a:t>
            </a:r>
            <a:r>
              <a:rPr lang="en-US" sz="2000" dirty="0" err="1" smtClean="0">
                <a:solidFill>
                  <a:srgbClr val="FFFF00"/>
                </a:solidFill>
              </a:rPr>
              <a:t>radhard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7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0743" y="452572"/>
            <a:ext cx="649183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Essential difference between </a:t>
            </a:r>
            <a:r>
              <a:rPr lang="en-US" dirty="0" err="1" smtClean="0">
                <a:solidFill>
                  <a:srgbClr val="CCFFCC"/>
                </a:solidFill>
              </a:rPr>
              <a:t>SiPMs</a:t>
            </a:r>
            <a:r>
              <a:rPr lang="en-US" dirty="0" smtClean="0">
                <a:solidFill>
                  <a:srgbClr val="CCFFCC"/>
                </a:solidFill>
              </a:rPr>
              <a:t> and </a:t>
            </a:r>
            <a:r>
              <a:rPr lang="en-US" dirty="0" smtClean="0">
                <a:solidFill>
                  <a:srgbClr val="CCFFCC"/>
                </a:solidFill>
              </a:rPr>
              <a:t>Tipsy</a:t>
            </a:r>
          </a:p>
          <a:p>
            <a:endParaRPr lang="en-US" dirty="0">
              <a:solidFill>
                <a:srgbClr val="CCFFCC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noisy &lt;=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=&gt;</a:t>
            </a:r>
            <a:r>
              <a:rPr lang="en-US" dirty="0" smtClean="0">
                <a:solidFill>
                  <a:srgbClr val="3366FF"/>
                </a:solidFill>
              </a:rPr>
              <a:t> free-</a:t>
            </a:r>
            <a:r>
              <a:rPr lang="en-US" dirty="0" smtClean="0">
                <a:solidFill>
                  <a:srgbClr val="3366FF"/>
                </a:solidFill>
              </a:rPr>
              <a:t>of noise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3608" y="3633253"/>
            <a:ext cx="3384376" cy="13681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44008" y="4984968"/>
            <a:ext cx="3384376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44008" y="4653136"/>
            <a:ext cx="3384376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44008" y="4293096"/>
            <a:ext cx="3384376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66208" y="3933056"/>
            <a:ext cx="3384376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37608" y="3593173"/>
            <a:ext cx="3384376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44008" y="3212976"/>
            <a:ext cx="3384376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85706" y="5286399"/>
            <a:ext cx="91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CCFFCC"/>
                </a:solidFill>
              </a:rPr>
              <a:t>SiPM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3428" y="5329931"/>
            <a:ext cx="2533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Tipsy/</a:t>
            </a:r>
            <a:r>
              <a:rPr lang="en-US" dirty="0" err="1" smtClean="0">
                <a:solidFill>
                  <a:srgbClr val="CCFFCC"/>
                </a:solidFill>
              </a:rPr>
              <a:t>MEMBrane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251700" y="3251200"/>
            <a:ext cx="12700" cy="368300"/>
          </a:xfrm>
          <a:custGeom>
            <a:avLst/>
            <a:gdLst>
              <a:gd name="connsiteX0" fmla="*/ 0 w 12700"/>
              <a:gd name="connsiteY0" fmla="*/ 0 h 368300"/>
              <a:gd name="connsiteX1" fmla="*/ 12700 w 12700"/>
              <a:gd name="connsiteY1" fmla="*/ 228600 h 368300"/>
              <a:gd name="connsiteX2" fmla="*/ 0 w 1270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68300">
                <a:moveTo>
                  <a:pt x="0" y="0"/>
                </a:moveTo>
                <a:cubicBezTo>
                  <a:pt x="6350" y="83608"/>
                  <a:pt x="12700" y="167217"/>
                  <a:pt x="12700" y="228600"/>
                </a:cubicBezTo>
                <a:cubicBezTo>
                  <a:pt x="12700" y="289983"/>
                  <a:pt x="6350" y="329141"/>
                  <a:pt x="0" y="368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239000" y="2844676"/>
            <a:ext cx="12700" cy="368300"/>
          </a:xfrm>
          <a:custGeom>
            <a:avLst/>
            <a:gdLst>
              <a:gd name="connsiteX0" fmla="*/ 0 w 12700"/>
              <a:gd name="connsiteY0" fmla="*/ 0 h 368300"/>
              <a:gd name="connsiteX1" fmla="*/ 12700 w 12700"/>
              <a:gd name="connsiteY1" fmla="*/ 228600 h 368300"/>
              <a:gd name="connsiteX2" fmla="*/ 0 w 1270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68300">
                <a:moveTo>
                  <a:pt x="0" y="0"/>
                </a:moveTo>
                <a:cubicBezTo>
                  <a:pt x="6350" y="83608"/>
                  <a:pt x="12700" y="167217"/>
                  <a:pt x="12700" y="228600"/>
                </a:cubicBezTo>
                <a:cubicBezTo>
                  <a:pt x="12700" y="289983"/>
                  <a:pt x="6350" y="329141"/>
                  <a:pt x="0" y="368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277100" y="3580473"/>
            <a:ext cx="12700" cy="368300"/>
          </a:xfrm>
          <a:custGeom>
            <a:avLst/>
            <a:gdLst>
              <a:gd name="connsiteX0" fmla="*/ 0 w 12700"/>
              <a:gd name="connsiteY0" fmla="*/ 0 h 368300"/>
              <a:gd name="connsiteX1" fmla="*/ 12700 w 12700"/>
              <a:gd name="connsiteY1" fmla="*/ 228600 h 368300"/>
              <a:gd name="connsiteX2" fmla="*/ 0 w 1270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68300">
                <a:moveTo>
                  <a:pt x="0" y="0"/>
                </a:moveTo>
                <a:cubicBezTo>
                  <a:pt x="6350" y="83608"/>
                  <a:pt x="12700" y="167217"/>
                  <a:pt x="12700" y="228600"/>
                </a:cubicBezTo>
                <a:cubicBezTo>
                  <a:pt x="12700" y="289983"/>
                  <a:pt x="6350" y="329141"/>
                  <a:pt x="0" y="368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277100" y="3933056"/>
            <a:ext cx="12700" cy="368300"/>
          </a:xfrm>
          <a:custGeom>
            <a:avLst/>
            <a:gdLst>
              <a:gd name="connsiteX0" fmla="*/ 0 w 12700"/>
              <a:gd name="connsiteY0" fmla="*/ 0 h 368300"/>
              <a:gd name="connsiteX1" fmla="*/ 12700 w 12700"/>
              <a:gd name="connsiteY1" fmla="*/ 228600 h 368300"/>
              <a:gd name="connsiteX2" fmla="*/ 0 w 1270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68300">
                <a:moveTo>
                  <a:pt x="0" y="0"/>
                </a:moveTo>
                <a:cubicBezTo>
                  <a:pt x="6350" y="83608"/>
                  <a:pt x="12700" y="167217"/>
                  <a:pt x="12700" y="228600"/>
                </a:cubicBezTo>
                <a:cubicBezTo>
                  <a:pt x="12700" y="289983"/>
                  <a:pt x="6350" y="329141"/>
                  <a:pt x="0" y="368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251700" y="4293096"/>
            <a:ext cx="12700" cy="368300"/>
          </a:xfrm>
          <a:custGeom>
            <a:avLst/>
            <a:gdLst>
              <a:gd name="connsiteX0" fmla="*/ 0 w 12700"/>
              <a:gd name="connsiteY0" fmla="*/ 0 h 368300"/>
              <a:gd name="connsiteX1" fmla="*/ 12700 w 12700"/>
              <a:gd name="connsiteY1" fmla="*/ 228600 h 368300"/>
              <a:gd name="connsiteX2" fmla="*/ 0 w 1270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68300">
                <a:moveTo>
                  <a:pt x="0" y="0"/>
                </a:moveTo>
                <a:cubicBezTo>
                  <a:pt x="6350" y="83608"/>
                  <a:pt x="12700" y="167217"/>
                  <a:pt x="12700" y="228600"/>
                </a:cubicBezTo>
                <a:cubicBezTo>
                  <a:pt x="12700" y="289983"/>
                  <a:pt x="6350" y="329141"/>
                  <a:pt x="0" y="368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313488" y="4662387"/>
            <a:ext cx="12700" cy="368300"/>
          </a:xfrm>
          <a:custGeom>
            <a:avLst/>
            <a:gdLst>
              <a:gd name="connsiteX0" fmla="*/ 0 w 12700"/>
              <a:gd name="connsiteY0" fmla="*/ 0 h 368300"/>
              <a:gd name="connsiteX1" fmla="*/ 12700 w 12700"/>
              <a:gd name="connsiteY1" fmla="*/ 228600 h 368300"/>
              <a:gd name="connsiteX2" fmla="*/ 0 w 1270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68300">
                <a:moveTo>
                  <a:pt x="0" y="0"/>
                </a:moveTo>
                <a:cubicBezTo>
                  <a:pt x="6350" y="83608"/>
                  <a:pt x="12700" y="167217"/>
                  <a:pt x="12700" y="228600"/>
                </a:cubicBezTo>
                <a:cubicBezTo>
                  <a:pt x="12700" y="289983"/>
                  <a:pt x="6350" y="329141"/>
                  <a:pt x="0" y="368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226300" y="4662387"/>
            <a:ext cx="12700" cy="368300"/>
          </a:xfrm>
          <a:custGeom>
            <a:avLst/>
            <a:gdLst>
              <a:gd name="connsiteX0" fmla="*/ 0 w 12700"/>
              <a:gd name="connsiteY0" fmla="*/ 0 h 368300"/>
              <a:gd name="connsiteX1" fmla="*/ 12700 w 12700"/>
              <a:gd name="connsiteY1" fmla="*/ 228600 h 368300"/>
              <a:gd name="connsiteX2" fmla="*/ 0 w 1270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68300">
                <a:moveTo>
                  <a:pt x="0" y="0"/>
                </a:moveTo>
                <a:cubicBezTo>
                  <a:pt x="6350" y="83608"/>
                  <a:pt x="12700" y="167217"/>
                  <a:pt x="12700" y="228600"/>
                </a:cubicBezTo>
                <a:cubicBezTo>
                  <a:pt x="12700" y="289983"/>
                  <a:pt x="6350" y="329141"/>
                  <a:pt x="0" y="368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351588" y="4330555"/>
            <a:ext cx="12700" cy="368300"/>
          </a:xfrm>
          <a:custGeom>
            <a:avLst/>
            <a:gdLst>
              <a:gd name="connsiteX0" fmla="*/ 0 w 12700"/>
              <a:gd name="connsiteY0" fmla="*/ 0 h 368300"/>
              <a:gd name="connsiteX1" fmla="*/ 12700 w 12700"/>
              <a:gd name="connsiteY1" fmla="*/ 228600 h 368300"/>
              <a:gd name="connsiteX2" fmla="*/ 0 w 1270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68300">
                <a:moveTo>
                  <a:pt x="0" y="0"/>
                </a:moveTo>
                <a:cubicBezTo>
                  <a:pt x="6350" y="83608"/>
                  <a:pt x="12700" y="167217"/>
                  <a:pt x="12700" y="228600"/>
                </a:cubicBezTo>
                <a:cubicBezTo>
                  <a:pt x="12700" y="289983"/>
                  <a:pt x="6350" y="329141"/>
                  <a:pt x="0" y="368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 flipV="1">
            <a:off x="7364288" y="4661396"/>
            <a:ext cx="45719" cy="321920"/>
          </a:xfrm>
          <a:custGeom>
            <a:avLst/>
            <a:gdLst>
              <a:gd name="connsiteX0" fmla="*/ 0 w 12700"/>
              <a:gd name="connsiteY0" fmla="*/ 0 h 368300"/>
              <a:gd name="connsiteX1" fmla="*/ 12700 w 12700"/>
              <a:gd name="connsiteY1" fmla="*/ 228600 h 368300"/>
              <a:gd name="connsiteX2" fmla="*/ 0 w 1270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68300">
                <a:moveTo>
                  <a:pt x="0" y="0"/>
                </a:moveTo>
                <a:cubicBezTo>
                  <a:pt x="6350" y="83608"/>
                  <a:pt x="12700" y="167217"/>
                  <a:pt x="12700" y="228600"/>
                </a:cubicBezTo>
                <a:cubicBezTo>
                  <a:pt x="12700" y="289983"/>
                  <a:pt x="6350" y="329141"/>
                  <a:pt x="0" y="368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flipH="1" flipV="1">
            <a:off x="7218681" y="3978775"/>
            <a:ext cx="45719" cy="321920"/>
          </a:xfrm>
          <a:custGeom>
            <a:avLst/>
            <a:gdLst>
              <a:gd name="connsiteX0" fmla="*/ 0 w 12700"/>
              <a:gd name="connsiteY0" fmla="*/ 0 h 368300"/>
              <a:gd name="connsiteX1" fmla="*/ 12700 w 12700"/>
              <a:gd name="connsiteY1" fmla="*/ 228600 h 368300"/>
              <a:gd name="connsiteX2" fmla="*/ 0 w 12700"/>
              <a:gd name="connsiteY2" fmla="*/ 3683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" h="368300">
                <a:moveTo>
                  <a:pt x="0" y="0"/>
                </a:moveTo>
                <a:cubicBezTo>
                  <a:pt x="6350" y="83608"/>
                  <a:pt x="12700" y="167217"/>
                  <a:pt x="12700" y="228600"/>
                </a:cubicBezTo>
                <a:cubicBezTo>
                  <a:pt x="12700" y="289983"/>
                  <a:pt x="6350" y="329141"/>
                  <a:pt x="0" y="3683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952583" y="3653367"/>
            <a:ext cx="74250" cy="1358900"/>
          </a:xfrm>
          <a:custGeom>
            <a:avLst/>
            <a:gdLst>
              <a:gd name="connsiteX0" fmla="*/ 74250 w 74250"/>
              <a:gd name="connsiteY0" fmla="*/ 0 h 1358900"/>
              <a:gd name="connsiteX1" fmla="*/ 6517 w 74250"/>
              <a:gd name="connsiteY1" fmla="*/ 690033 h 1358900"/>
              <a:gd name="connsiteX2" fmla="*/ 6517 w 74250"/>
              <a:gd name="connsiteY2" fmla="*/ 13589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50" h="1358900">
                <a:moveTo>
                  <a:pt x="74250" y="0"/>
                </a:moveTo>
                <a:cubicBezTo>
                  <a:pt x="46028" y="231775"/>
                  <a:pt x="17806" y="463550"/>
                  <a:pt x="6517" y="690033"/>
                </a:cubicBezTo>
                <a:cubicBezTo>
                  <a:pt x="-4772" y="916516"/>
                  <a:pt x="872" y="1137708"/>
                  <a:pt x="6517" y="13589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flipH="1">
            <a:off x="3051572" y="3659365"/>
            <a:ext cx="72008" cy="1358900"/>
          </a:xfrm>
          <a:custGeom>
            <a:avLst/>
            <a:gdLst>
              <a:gd name="connsiteX0" fmla="*/ 74250 w 74250"/>
              <a:gd name="connsiteY0" fmla="*/ 0 h 1358900"/>
              <a:gd name="connsiteX1" fmla="*/ 6517 w 74250"/>
              <a:gd name="connsiteY1" fmla="*/ 690033 h 1358900"/>
              <a:gd name="connsiteX2" fmla="*/ 6517 w 74250"/>
              <a:gd name="connsiteY2" fmla="*/ 13589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50" h="1358900">
                <a:moveTo>
                  <a:pt x="74250" y="0"/>
                </a:moveTo>
                <a:cubicBezTo>
                  <a:pt x="46028" y="231775"/>
                  <a:pt x="17806" y="463550"/>
                  <a:pt x="6517" y="690033"/>
                </a:cubicBezTo>
                <a:cubicBezTo>
                  <a:pt x="-4772" y="916516"/>
                  <a:pt x="872" y="1137708"/>
                  <a:pt x="6517" y="13589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316416" y="3212976"/>
            <a:ext cx="0" cy="1771992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46436" y="3659365"/>
            <a:ext cx="0" cy="1392767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244408" y="3978775"/>
            <a:ext cx="838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1200 V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055471"/>
            <a:ext cx="903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4 - 40 V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88024" y="2624186"/>
            <a:ext cx="2095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</a:t>
            </a:r>
            <a:r>
              <a:rPr lang="en-US" baseline="-25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= ~ 250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eV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03648" y="2855019"/>
            <a:ext cx="2352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</a:t>
            </a:r>
            <a:r>
              <a:rPr lang="en-US" baseline="-2500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= 1.2 +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Δ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eV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9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-931863" y="0"/>
          <a:ext cx="10685463" cy="587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37" name="Document" r:id="rId3" imgW="3721100" imgH="2044700" progId="Word.Document.12">
                  <p:link updateAutomatic="1"/>
                </p:oleObj>
              </mc:Choice>
              <mc:Fallback>
                <p:oleObj name="Document" r:id="rId3" imgW="3721100" imgH="20447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31863" y="0"/>
                        <a:ext cx="10685463" cy="587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1905000" y="5872163"/>
            <a:ext cx="68792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CCFFCC"/>
                </a:solidFill>
              </a:rPr>
              <a:t>Ultra thin membranes</a:t>
            </a:r>
          </a:p>
          <a:p>
            <a:pPr eaLnBrk="1" hangingPunct="1"/>
            <a:r>
              <a:rPr lang="en-US" sz="1600" dirty="0" smtClean="0">
                <a:solidFill>
                  <a:srgbClr val="3366FF"/>
                </a:solidFill>
              </a:rPr>
              <a:t>							Delft </a:t>
            </a:r>
            <a:r>
              <a:rPr lang="en-US" sz="1600" dirty="0">
                <a:solidFill>
                  <a:srgbClr val="3366FF"/>
                </a:solidFill>
              </a:rPr>
              <a:t>University of Technology: DIMES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1905000" y="3581400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FF00"/>
                </a:solidFill>
              </a:rPr>
              <a:t>SiliconNitride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4000500" y="1104900"/>
            <a:ext cx="2590800" cy="1752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5410200" y="228600"/>
            <a:ext cx="2193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17FF31"/>
                </a:solidFill>
              </a:rPr>
              <a:t>Thickness 15 nm!</a:t>
            </a:r>
          </a:p>
        </p:txBody>
      </p:sp>
    </p:spTree>
    <p:extLst>
      <p:ext uri="{BB962C8B-B14F-4D97-AF65-F5344CB8AC3E}">
        <p14:creationId xmlns:p14="http://schemas.microsoft.com/office/powerpoint/2010/main" val="59908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1"/>
          <p:cNvGrpSpPr>
            <a:grpSpLocks/>
          </p:cNvGrpSpPr>
          <p:nvPr/>
        </p:nvGrpSpPr>
        <p:grpSpPr bwMode="auto">
          <a:xfrm>
            <a:off x="179388" y="620713"/>
            <a:ext cx="5113337" cy="1152525"/>
            <a:chOff x="1763688" y="1916832"/>
            <a:chExt cx="5112568" cy="1152128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763688" y="1988244"/>
              <a:ext cx="5112568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1763688" y="2277070"/>
              <a:ext cx="51125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1763688" y="2421483"/>
              <a:ext cx="51125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763688" y="2564309"/>
              <a:ext cx="51125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1763688" y="2708721"/>
              <a:ext cx="51125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1763688" y="2853134"/>
              <a:ext cx="51125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1763688" y="1916832"/>
              <a:ext cx="5112568" cy="0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1763688" y="3068960"/>
              <a:ext cx="5112568" cy="0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1763688" y="3005482"/>
              <a:ext cx="5112568" cy="0"/>
            </a:xfrm>
            <a:prstGeom prst="line">
              <a:avLst/>
            </a:prstGeom>
            <a:ln>
              <a:solidFill>
                <a:srgbClr val="30FF2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6371507" y="2277070"/>
              <a:ext cx="0" cy="1444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6371507" y="2429417"/>
              <a:ext cx="0" cy="1444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6398491" y="2589700"/>
              <a:ext cx="0" cy="1444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6425474" y="2734112"/>
              <a:ext cx="0" cy="1444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6425474" y="2878526"/>
              <a:ext cx="0" cy="1428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6371507" y="2894395"/>
              <a:ext cx="0" cy="1444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6371507" y="2708721"/>
              <a:ext cx="0" cy="1444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6371507" y="2421483"/>
              <a:ext cx="0" cy="1428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H="1" flipV="1">
              <a:off x="6371507" y="2564309"/>
              <a:ext cx="26984" cy="1698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6371507" y="2589700"/>
              <a:ext cx="0" cy="1190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/>
          <p:cNvCxnSpPr/>
          <p:nvPr/>
        </p:nvCxnSpPr>
        <p:spPr>
          <a:xfrm flipV="1">
            <a:off x="5003800" y="692150"/>
            <a:ext cx="0" cy="2889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003800" y="981075"/>
            <a:ext cx="254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5003800" y="1133475"/>
            <a:ext cx="52388" cy="134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056188" y="1277938"/>
            <a:ext cx="0" cy="1349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0" name="TextBox 14"/>
          <p:cNvSpPr txBox="1">
            <a:spLocks noChangeArrowheads="1"/>
          </p:cNvSpPr>
          <p:nvPr/>
        </p:nvSpPr>
        <p:spPr bwMode="auto">
          <a:xfrm>
            <a:off x="5292725" y="404813"/>
            <a:ext cx="39306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0FF22"/>
                </a:solidFill>
              </a:rPr>
              <a:t>window + photo cathode</a:t>
            </a:r>
          </a:p>
          <a:p>
            <a:pPr eaLnBrk="1" hangingPunct="1"/>
            <a:endParaRPr lang="en-US" sz="1800" dirty="0">
              <a:solidFill>
                <a:srgbClr val="30FF22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30FF22"/>
                </a:solidFill>
              </a:rPr>
              <a:t>Ultra thin planar dynode membranes</a:t>
            </a:r>
          </a:p>
          <a:p>
            <a:pPr eaLnBrk="1" hangingPunct="1"/>
            <a:r>
              <a:rPr lang="en-US" sz="1800" dirty="0">
                <a:solidFill>
                  <a:srgbClr val="30FF22"/>
                </a:solidFill>
              </a:rPr>
              <a:t>					vacuum</a:t>
            </a:r>
          </a:p>
          <a:p>
            <a:pPr eaLnBrk="1" hangingPunct="1"/>
            <a:r>
              <a:rPr lang="en-US" sz="1800" dirty="0">
                <a:solidFill>
                  <a:srgbClr val="30FF22"/>
                </a:solidFill>
              </a:rPr>
              <a:t>CMOS pixel chip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025658" y="2204864"/>
            <a:ext cx="6478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First (2D) simulations: influence magnetic field</a:t>
            </a:r>
          </a:p>
        </p:txBody>
      </p:sp>
      <p:pic>
        <p:nvPicPr>
          <p:cNvPr id="3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21607"/>
            <a:ext cx="446405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021607"/>
            <a:ext cx="4427537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1008063" y="6313115"/>
            <a:ext cx="72723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30FF22"/>
                </a:solidFill>
              </a:rPr>
              <a:t>0 Tesla									1 Tesla			</a:t>
            </a:r>
          </a:p>
        </p:txBody>
      </p:sp>
    </p:spTree>
    <p:extLst>
      <p:ext uri="{BB962C8B-B14F-4D97-AF65-F5344CB8AC3E}">
        <p14:creationId xmlns:p14="http://schemas.microsoft.com/office/powerpoint/2010/main" val="136378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ltiplic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6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47321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5816" y="6048176"/>
            <a:ext cx="3550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Array of ultra thin domes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6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54467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179388" y="4843025"/>
            <a:ext cx="88201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FFFF00"/>
                </a:solidFill>
              </a:rPr>
              <a:t>MicroElectronicMechanicalSystems</a:t>
            </a:r>
            <a:r>
              <a:rPr lang="en-US" sz="1800" dirty="0">
                <a:solidFill>
                  <a:srgbClr val="FFFF00"/>
                </a:solidFill>
              </a:rPr>
              <a:t> ‘MEMS’ </a:t>
            </a:r>
            <a:r>
              <a:rPr lang="en-US" sz="1800" dirty="0" smtClean="0">
                <a:solidFill>
                  <a:srgbClr val="FFFF00"/>
                </a:solidFill>
              </a:rPr>
              <a:t>Technology</a:t>
            </a:r>
            <a:endParaRPr lang="en-US" sz="18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- ultra thin membranes</a:t>
            </a:r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>
                <a:solidFill>
                  <a:srgbClr val="FFFF00"/>
                </a:solidFill>
              </a:rPr>
              <a:t>Cone </a:t>
            </a:r>
            <a:r>
              <a:rPr lang="en-US" sz="1800" dirty="0">
                <a:solidFill>
                  <a:srgbClr val="FFFF00"/>
                </a:solidFill>
              </a:rPr>
              <a:t>shape dynode </a:t>
            </a:r>
            <a:r>
              <a:rPr lang="en-US" sz="1800" dirty="0" smtClean="0">
                <a:solidFill>
                  <a:srgbClr val="FFFF00"/>
                </a:solidFill>
              </a:rPr>
              <a:t>section:</a:t>
            </a:r>
          </a:p>
          <a:p>
            <a:pPr marL="285750" indent="-285750" eaLnBrk="1" hangingPunct="1">
              <a:buFontTx/>
              <a:buChar char="-"/>
            </a:pPr>
            <a:endParaRPr lang="en-US" sz="1800" dirty="0">
              <a:solidFill>
                <a:srgbClr val="FFFF00"/>
              </a:solidFill>
            </a:endParaRPr>
          </a:p>
          <a:p>
            <a:pPr marL="1085850" lvl="1" indent="-342900" eaLnBrk="1" hangingPunct="1">
              <a:buFont typeface="+mj-lt"/>
              <a:buAutoNum type="arabicPeriod"/>
            </a:pPr>
            <a:r>
              <a:rPr lang="en-US" sz="1800" dirty="0" smtClean="0">
                <a:solidFill>
                  <a:srgbClr val="8EB4E3"/>
                </a:solidFill>
              </a:rPr>
              <a:t>focusing </a:t>
            </a:r>
            <a:r>
              <a:rPr lang="en-US" sz="1800" dirty="0">
                <a:solidFill>
                  <a:srgbClr val="8EB4E3"/>
                </a:solidFill>
              </a:rPr>
              <a:t>electron from above</a:t>
            </a:r>
          </a:p>
          <a:p>
            <a:pPr marL="1085850" lvl="1" indent="-342900" eaLnBrk="1" hangingPunct="1">
              <a:buFont typeface="+mj-lt"/>
              <a:buAutoNum type="arabicPeriod"/>
            </a:pPr>
            <a:r>
              <a:rPr lang="en-US" sz="1800" dirty="0" smtClean="0">
                <a:solidFill>
                  <a:srgbClr val="8EB4E3"/>
                </a:solidFill>
              </a:rPr>
              <a:t>focusing </a:t>
            </a:r>
            <a:r>
              <a:rPr lang="en-US" sz="1800" dirty="0">
                <a:solidFill>
                  <a:srgbClr val="8EB4E3"/>
                </a:solidFill>
              </a:rPr>
              <a:t>emitted electrons</a:t>
            </a:r>
          </a:p>
          <a:p>
            <a:pPr marL="1085850" lvl="1" indent="-342900" eaLnBrk="1" hangingPunct="1">
              <a:buFont typeface="+mj-lt"/>
              <a:buAutoNum type="arabicPeriod"/>
            </a:pPr>
            <a:r>
              <a:rPr lang="en-US" sz="1800" dirty="0" smtClean="0">
                <a:solidFill>
                  <a:srgbClr val="8EB4E3"/>
                </a:solidFill>
              </a:rPr>
              <a:t>mechanically </a:t>
            </a:r>
            <a:r>
              <a:rPr lang="en-US" sz="1800" dirty="0">
                <a:solidFill>
                  <a:srgbClr val="8EB4E3"/>
                </a:solidFill>
              </a:rPr>
              <a:t>robust: larger diameter cones feasible</a:t>
            </a:r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684213" y="404813"/>
            <a:ext cx="7529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CCFFCC"/>
                </a:solidFill>
              </a:rPr>
              <a:t>A new </a:t>
            </a:r>
            <a:r>
              <a:rPr lang="en-US" sz="2800" dirty="0" smtClean="0">
                <a:solidFill>
                  <a:srgbClr val="CCFFCC"/>
                </a:solidFill>
              </a:rPr>
              <a:t>single, </a:t>
            </a:r>
            <a:r>
              <a:rPr lang="en-US" sz="2800" dirty="0">
                <a:solidFill>
                  <a:srgbClr val="CCFFCC"/>
                </a:solidFill>
              </a:rPr>
              <a:t>free electron detector in vacuum</a:t>
            </a: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5837238" y="2420938"/>
            <a:ext cx="31623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transmission dynodes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 + 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pixel chip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8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49657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5102225" y="71438"/>
            <a:ext cx="37830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30FF22"/>
                </a:solidFill>
              </a:rPr>
              <a:t>Ti</a:t>
            </a:r>
            <a:r>
              <a:rPr lang="en-US" sz="2800">
                <a:solidFill>
                  <a:srgbClr val="FF0000"/>
                </a:solidFill>
              </a:rPr>
              <a:t>med </a:t>
            </a:r>
            <a:r>
              <a:rPr lang="en-US" sz="2800">
                <a:solidFill>
                  <a:srgbClr val="30FF22"/>
                </a:solidFill>
              </a:rPr>
              <a:t>P</a:t>
            </a:r>
            <a:r>
              <a:rPr lang="en-US" sz="2800">
                <a:solidFill>
                  <a:srgbClr val="FF0000"/>
                </a:solidFill>
              </a:rPr>
              <a:t>hoton </a:t>
            </a:r>
            <a:r>
              <a:rPr lang="en-US" sz="2800">
                <a:solidFill>
                  <a:srgbClr val="30FF22"/>
                </a:solidFill>
              </a:rPr>
              <a:t>C</a:t>
            </a:r>
            <a:r>
              <a:rPr lang="en-US" sz="2800">
                <a:solidFill>
                  <a:srgbClr val="FF0000"/>
                </a:solidFill>
              </a:rPr>
              <a:t>ounter</a:t>
            </a:r>
          </a:p>
          <a:p>
            <a:pPr eaLnBrk="1" hangingPunct="1"/>
            <a:r>
              <a:rPr lang="en-US" sz="2800">
                <a:solidFill>
                  <a:srgbClr val="FF0000"/>
                </a:solidFill>
              </a:rPr>
              <a:t>TiPC, Tipsy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013" y="2843213"/>
            <a:ext cx="8531225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FFFF00"/>
                </a:solidFill>
              </a:rPr>
              <a:t>Thin, planar, light single soft photon detector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FFFF00"/>
                </a:solidFill>
              </a:rPr>
              <a:t>Electron crossing time </a:t>
            </a:r>
            <a:r>
              <a:rPr lang="en-GB" sz="1800" dirty="0" err="1">
                <a:solidFill>
                  <a:srgbClr val="FFFF00"/>
                </a:solidFill>
              </a:rPr>
              <a:t>t</a:t>
            </a:r>
            <a:r>
              <a:rPr lang="en-GB" sz="1800" baseline="-25000" dirty="0" err="1">
                <a:solidFill>
                  <a:srgbClr val="FFFF00"/>
                </a:solidFill>
              </a:rPr>
              <a:t>c</a:t>
            </a:r>
            <a:r>
              <a:rPr lang="en-GB" sz="1800" dirty="0">
                <a:solidFill>
                  <a:srgbClr val="FFFF00"/>
                </a:solidFill>
              </a:rPr>
              <a:t> = D √ (2 m/</a:t>
            </a:r>
            <a:r>
              <a:rPr lang="en-GB" sz="1800" dirty="0" err="1">
                <a:solidFill>
                  <a:srgbClr val="FFFF00"/>
                </a:solidFill>
              </a:rPr>
              <a:t>qV</a:t>
            </a:r>
            <a:r>
              <a:rPr lang="en-GB" sz="1800" dirty="0">
                <a:solidFill>
                  <a:srgbClr val="FFFF00"/>
                </a:solidFill>
              </a:rPr>
              <a:t>) = </a:t>
            </a:r>
            <a:r>
              <a:rPr lang="en-GB" sz="1800" dirty="0">
                <a:solidFill>
                  <a:srgbClr val="CCFFCC"/>
                </a:solidFill>
              </a:rPr>
              <a:t>5 </a:t>
            </a:r>
            <a:r>
              <a:rPr lang="en-GB" sz="1800" dirty="0" err="1">
                <a:solidFill>
                  <a:srgbClr val="CCFFCC"/>
                </a:solidFill>
              </a:rPr>
              <a:t>ps</a:t>
            </a:r>
            <a:r>
              <a:rPr lang="en-GB" sz="1800" dirty="0">
                <a:solidFill>
                  <a:srgbClr val="CCFFCC"/>
                </a:solidFill>
              </a:rPr>
              <a:t> </a:t>
            </a:r>
            <a:r>
              <a:rPr lang="en-GB" sz="1800" dirty="0">
                <a:solidFill>
                  <a:srgbClr val="FFFF00"/>
                </a:solidFill>
              </a:rPr>
              <a:t>for V = 150 V, D = 20 </a:t>
            </a:r>
            <a:r>
              <a:rPr lang="en-GB" sz="1800" dirty="0" err="1">
                <a:solidFill>
                  <a:srgbClr val="FFFF00"/>
                </a:solidFill>
              </a:rPr>
              <a:t>μm</a:t>
            </a:r>
            <a:endParaRPr lang="en-GB" sz="1800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FFFF00"/>
                </a:solidFill>
              </a:rPr>
              <a:t>Electron path: quite straight line towards next dynode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FFFF00"/>
                </a:solidFill>
              </a:rPr>
              <a:t>30 k e- enough for digital signal on pixel input pads: 7 dynodes adequate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FFFF00"/>
                </a:solidFill>
              </a:rPr>
              <a:t>Signal response after 7 x 5 </a:t>
            </a:r>
            <a:r>
              <a:rPr lang="en-GB" sz="1800" dirty="0" err="1">
                <a:solidFill>
                  <a:srgbClr val="FFFF00"/>
                </a:solidFill>
              </a:rPr>
              <a:t>ps</a:t>
            </a:r>
            <a:r>
              <a:rPr lang="en-GB" sz="1800" dirty="0">
                <a:solidFill>
                  <a:srgbClr val="FFFF00"/>
                </a:solidFill>
              </a:rPr>
              <a:t> = 35 </a:t>
            </a:r>
            <a:r>
              <a:rPr lang="en-GB" sz="1800" dirty="0" err="1">
                <a:solidFill>
                  <a:srgbClr val="FFFF00"/>
                </a:solidFill>
              </a:rPr>
              <a:t>ps</a:t>
            </a:r>
            <a:endParaRPr lang="en-GB" sz="1800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FFFF00"/>
                </a:solidFill>
              </a:rPr>
              <a:t>Time resolution determined by last electron crossing time: ~ 2 </a:t>
            </a:r>
            <a:r>
              <a:rPr lang="en-GB" sz="1800" dirty="0" err="1">
                <a:solidFill>
                  <a:srgbClr val="FFFF00"/>
                </a:solidFill>
              </a:rPr>
              <a:t>ps</a:t>
            </a:r>
            <a:endParaRPr lang="en-GB" sz="1800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FFFF00"/>
                </a:solidFill>
              </a:rPr>
              <a:t>Spatial resolution determined by pixel granularity (55 </a:t>
            </a:r>
            <a:r>
              <a:rPr lang="en-GB" sz="1800" dirty="0" err="1">
                <a:solidFill>
                  <a:srgbClr val="FFFF00"/>
                </a:solidFill>
              </a:rPr>
              <a:t>μm</a:t>
            </a:r>
            <a:r>
              <a:rPr lang="en-GB" sz="1800" dirty="0">
                <a:solidFill>
                  <a:srgbClr val="FFFF00"/>
                </a:solidFill>
              </a:rPr>
              <a:t> x 55 </a:t>
            </a:r>
            <a:r>
              <a:rPr lang="en-GB" sz="1800" dirty="0" err="1">
                <a:solidFill>
                  <a:srgbClr val="FFFF00"/>
                </a:solidFill>
              </a:rPr>
              <a:t>μm</a:t>
            </a:r>
            <a:r>
              <a:rPr lang="en-GB" sz="1800" dirty="0">
                <a:solidFill>
                  <a:srgbClr val="FFFF00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FFFF00"/>
                </a:solidFill>
              </a:rPr>
              <a:t>No noise from electron multiplier, no bias current from electron multiplier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FFFF00"/>
                </a:solidFill>
              </a:rPr>
              <a:t>Radiation hard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FFFF00"/>
                </a:solidFill>
              </a:rPr>
              <a:t>Operates in magnetic field</a:t>
            </a:r>
          </a:p>
          <a:p>
            <a:pPr>
              <a:defRPr/>
            </a:pPr>
            <a:r>
              <a:rPr lang="en-GB" sz="1800" dirty="0">
                <a:solidFill>
                  <a:srgbClr val="FF0000"/>
                </a:solidFill>
              </a:rPr>
              <a:t>But: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CCFFCC"/>
                </a:solidFill>
              </a:rPr>
              <a:t>Secondary electron emission yield not known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800" dirty="0">
                <a:solidFill>
                  <a:srgbClr val="CCFFCC"/>
                </a:solidFill>
              </a:rPr>
              <a:t>Very strong electric field between dynodes: Fowler-</a:t>
            </a:r>
            <a:r>
              <a:rPr lang="en-GB" sz="1800" dirty="0" err="1">
                <a:solidFill>
                  <a:srgbClr val="CCFFCC"/>
                </a:solidFill>
              </a:rPr>
              <a:t>Nordheim</a:t>
            </a:r>
            <a:r>
              <a:rPr lang="en-GB" sz="1800" dirty="0">
                <a:solidFill>
                  <a:srgbClr val="CCFFCC"/>
                </a:solidFill>
              </a:rPr>
              <a:t> limit (10</a:t>
            </a:r>
            <a:r>
              <a:rPr lang="en-GB" sz="1800" baseline="30000" dirty="0">
                <a:solidFill>
                  <a:srgbClr val="CCFFCC"/>
                </a:solidFill>
              </a:rPr>
              <a:t>9</a:t>
            </a:r>
            <a:r>
              <a:rPr lang="en-GB" sz="1800" dirty="0">
                <a:solidFill>
                  <a:srgbClr val="CCFFCC"/>
                </a:solidFill>
              </a:rPr>
              <a:t> V/m)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800" i="1" u="sng" dirty="0">
                <a:solidFill>
                  <a:srgbClr val="FF0000"/>
                </a:solidFill>
              </a:rPr>
              <a:t>QE limited by QE of classical photo cathode (20 – 40 %)!</a:t>
            </a:r>
          </a:p>
          <a:p>
            <a:pPr>
              <a:defRPr/>
            </a:pPr>
            <a:endParaRPr lang="en-US" sz="1800" dirty="0">
              <a:solidFill>
                <a:srgbClr val="FFFF00"/>
              </a:solidFill>
            </a:endParaRPr>
          </a:p>
          <a:p>
            <a:pPr>
              <a:defRPr/>
            </a:pP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5292725" y="1484313"/>
            <a:ext cx="3468688" cy="120015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0FF22"/>
                </a:solidFill>
              </a:rPr>
              <a:t>Fast: electron mobility is highest</a:t>
            </a:r>
          </a:p>
          <a:p>
            <a:pPr eaLnBrk="1" hangingPunct="1"/>
            <a:r>
              <a:rPr lang="en-US" sz="1800">
                <a:solidFill>
                  <a:srgbClr val="30FF22"/>
                </a:solidFill>
              </a:rPr>
              <a:t>for free electrons in vacuum</a:t>
            </a:r>
          </a:p>
          <a:p>
            <a:pPr eaLnBrk="1" hangingPunct="1"/>
            <a:endParaRPr lang="en-US" sz="1800">
              <a:solidFill>
                <a:srgbClr val="30FF22"/>
              </a:solidFill>
            </a:endParaRPr>
          </a:p>
          <a:p>
            <a:pPr eaLnBrk="1" hangingPunct="1"/>
            <a:r>
              <a:rPr lang="en-US" sz="1800">
                <a:solidFill>
                  <a:srgbClr val="30FF22"/>
                </a:solidFill>
              </a:rPr>
              <a:t>Low noise: no bias current</a:t>
            </a:r>
          </a:p>
        </p:txBody>
      </p:sp>
    </p:spTree>
    <p:extLst>
      <p:ext uri="{BB962C8B-B14F-4D97-AF65-F5344CB8AC3E}">
        <p14:creationId xmlns:p14="http://schemas.microsoft.com/office/powerpoint/2010/main" val="246069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800"/>
            <a:ext cx="9144000" cy="2182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980728"/>
            <a:ext cx="489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Transmission Dynode construction</a:t>
            </a:r>
            <a:endParaRPr lang="en-US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8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276872"/>
            <a:ext cx="1576615" cy="44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0" y="405311"/>
            <a:ext cx="1498600" cy="984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05311"/>
            <a:ext cx="2304256" cy="1302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800" y="3136900"/>
            <a:ext cx="1155700" cy="58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2420888"/>
            <a:ext cx="2339752" cy="1703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4742" y="3919984"/>
            <a:ext cx="2286000" cy="1003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40" y="4293096"/>
            <a:ext cx="2159000" cy="101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120" y="1823696"/>
            <a:ext cx="25400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7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15913" y="6350000"/>
            <a:ext cx="851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FF"/>
                </a:solidFill>
              </a:rPr>
              <a:t>First realistation of transmission dynode @ DIMES, Delft University of Technology</a:t>
            </a:r>
          </a:p>
        </p:txBody>
      </p:sp>
      <p:pic>
        <p:nvPicPr>
          <p:cNvPr id="30723" name="Picture 3" descr="back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16213"/>
            <a:ext cx="4183062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new figure for Tips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175"/>
            <a:ext cx="5257800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6300788" y="4292600"/>
            <a:ext cx="1201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0FF22"/>
                </a:solidFill>
              </a:rPr>
              <a:t>dia 25 μm</a:t>
            </a:r>
          </a:p>
        </p:txBody>
      </p:sp>
      <p:sp>
        <p:nvSpPr>
          <p:cNvPr id="30726" name="TextBox 2"/>
          <p:cNvSpPr txBox="1">
            <a:spLocks noChangeArrowheads="1"/>
          </p:cNvSpPr>
          <p:nvPr/>
        </p:nvSpPr>
        <p:spPr bwMode="auto">
          <a:xfrm>
            <a:off x="315913" y="5084763"/>
            <a:ext cx="2968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15 nm thin dynode material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</a:rPr>
              <a:t>Si Rich SiNitride (SRN)</a:t>
            </a:r>
          </a:p>
        </p:txBody>
      </p:sp>
      <p:sp>
        <p:nvSpPr>
          <p:cNvPr id="30727" name="TextBox 1"/>
          <p:cNvSpPr txBox="1">
            <a:spLocks noChangeArrowheads="1"/>
          </p:cNvSpPr>
          <p:nvPr/>
        </p:nvSpPr>
        <p:spPr bwMode="auto">
          <a:xfrm>
            <a:off x="6561138" y="476250"/>
            <a:ext cx="2121093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Fabio </a:t>
            </a:r>
            <a:r>
              <a:rPr lang="en-US" sz="1800" dirty="0" err="1"/>
              <a:t>Santagata</a:t>
            </a:r>
            <a:endParaRPr lang="en-US" sz="1800" dirty="0"/>
          </a:p>
          <a:p>
            <a:pPr eaLnBrk="1" hangingPunct="1"/>
            <a:r>
              <a:rPr lang="en-US" sz="1800" dirty="0" err="1"/>
              <a:t>Lina</a:t>
            </a:r>
            <a:r>
              <a:rPr lang="en-US" sz="1800" dirty="0"/>
              <a:t> </a:t>
            </a:r>
            <a:r>
              <a:rPr lang="en-US" sz="1800" dirty="0" err="1"/>
              <a:t>Sarro</a:t>
            </a:r>
            <a:endParaRPr lang="en-US" sz="1800" dirty="0"/>
          </a:p>
          <a:p>
            <a:pPr eaLnBrk="1" hangingPunct="1"/>
            <a:r>
              <a:rPr lang="en-US" sz="1800" dirty="0"/>
              <a:t>Hong </a:t>
            </a:r>
            <a:r>
              <a:rPr lang="en-US" sz="1800" dirty="0" err="1"/>
              <a:t>Wah</a:t>
            </a:r>
            <a:r>
              <a:rPr lang="en-US" sz="1800" dirty="0"/>
              <a:t> </a:t>
            </a:r>
            <a:r>
              <a:rPr lang="en-US" sz="1800" dirty="0" smtClean="0"/>
              <a:t>Chan</a:t>
            </a:r>
          </a:p>
          <a:p>
            <a:pPr eaLnBrk="1" hangingPunct="1"/>
            <a:r>
              <a:rPr lang="en-US" sz="1800" dirty="0" err="1"/>
              <a:t>Violeta</a:t>
            </a:r>
            <a:r>
              <a:rPr lang="en-US" sz="1800" dirty="0"/>
              <a:t> </a:t>
            </a:r>
            <a:r>
              <a:rPr lang="en-US" sz="1800" dirty="0" err="1"/>
              <a:t>Prodanovi</a:t>
            </a:r>
            <a:r>
              <a:rPr lang="hr-HR" sz="1800" dirty="0"/>
              <a:t>ć</a:t>
            </a: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>
                <a:solidFill>
                  <a:srgbClr val="3366FF"/>
                </a:solidFill>
              </a:rPr>
              <a:t>DIMES, TU-Delft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73628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3132138" y="5589240"/>
            <a:ext cx="611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Secondary electron emission yields of </a:t>
            </a:r>
            <a:r>
              <a:rPr lang="en-US" sz="1800" dirty="0" err="1">
                <a:solidFill>
                  <a:srgbClr val="FF0000"/>
                </a:solidFill>
              </a:rPr>
              <a:t>SiNitride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  <a:r>
              <a:rPr lang="en-US" sz="1800" dirty="0" err="1">
                <a:solidFill>
                  <a:srgbClr val="FF0000"/>
                </a:solidFill>
              </a:rPr>
              <a:t>Fijol</a:t>
            </a:r>
            <a:r>
              <a:rPr lang="en-US" sz="1800" dirty="0">
                <a:solidFill>
                  <a:srgbClr val="FF0000"/>
                </a:solidFill>
              </a:rPr>
              <a:t> et al.</a:t>
            </a:r>
          </a:p>
        </p:txBody>
      </p:sp>
      <p:pic>
        <p:nvPicPr>
          <p:cNvPr id="286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4856163"/>
            <a:ext cx="311467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67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6408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Depth-of-penetration of 300 </a:t>
            </a:r>
            <a:r>
              <a:rPr lang="en-US" dirty="0" err="1" smtClean="0">
                <a:solidFill>
                  <a:srgbClr val="FFFF00"/>
                </a:solidFill>
              </a:rPr>
              <a:t>eV</a:t>
            </a:r>
            <a:r>
              <a:rPr lang="en-US" dirty="0" smtClean="0">
                <a:solidFill>
                  <a:srgbClr val="FFFF00"/>
                </a:solidFill>
              </a:rPr>
              <a:t> electron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 dynode material: ~ 5 nm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</a:rPr>
              <a:t>from simulations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</a:rPr>
              <a:t>from SEY of reflective dynodes with different active layer thickness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52936"/>
            <a:ext cx="5580112" cy="3692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0152" y="3823692"/>
            <a:ext cx="30963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Expected for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transmission dynodes:</a:t>
            </a:r>
          </a:p>
          <a:p>
            <a:endParaRPr lang="en-US" sz="1800" dirty="0" smtClean="0">
              <a:solidFill>
                <a:srgbClr val="12FF1E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12FF1E"/>
                </a:solidFill>
              </a:rPr>
              <a:t>SEY same order as for reflective dynodes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12FF1E"/>
                </a:solidFill>
              </a:rPr>
              <a:t>SEY above about equal to SEY below</a:t>
            </a:r>
            <a:endParaRPr lang="en-US" sz="1800" dirty="0">
              <a:solidFill>
                <a:srgbClr val="12FF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F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48" y="2420888"/>
            <a:ext cx="3229501" cy="2905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5322" y="260648"/>
            <a:ext cx="49074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Secondary Electron Yield</a:t>
            </a:r>
          </a:p>
          <a:p>
            <a:r>
              <a:rPr lang="en-US" sz="2800" b="1" dirty="0" smtClean="0"/>
              <a:t>SEY Measurement </a:t>
            </a:r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r>
              <a:rPr lang="en-US" sz="2800" b="1" dirty="0" smtClean="0"/>
              <a:t> in SEM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7" y="1196752"/>
            <a:ext cx="4618565" cy="43003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732" y="5805264"/>
            <a:ext cx="558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 smtClean="0">
                <a:solidFill>
                  <a:srgbClr val="FF0000"/>
                </a:solidFill>
              </a:rPr>
              <a:t>SEM/TEM</a:t>
            </a:r>
            <a:r>
              <a:rPr lang="nl-NL" sz="1800" dirty="0" smtClean="0"/>
              <a:t> </a:t>
            </a:r>
            <a:r>
              <a:rPr lang="nl-NL" sz="1800" dirty="0" err="1" smtClean="0"/>
              <a:t>to</a:t>
            </a:r>
            <a:r>
              <a:rPr lang="nl-NL" sz="1800" dirty="0" smtClean="0"/>
              <a:t> </a:t>
            </a:r>
            <a:r>
              <a:rPr lang="nl-NL" sz="1800" dirty="0" err="1"/>
              <a:t>measure</a:t>
            </a:r>
            <a:r>
              <a:rPr lang="nl-NL" sz="1800" dirty="0"/>
              <a:t> </a:t>
            </a:r>
            <a:r>
              <a:rPr lang="nl-NL" sz="1800" dirty="0" err="1" smtClean="0"/>
              <a:t>reflection</a:t>
            </a:r>
            <a:r>
              <a:rPr lang="nl-NL" sz="1800" dirty="0" smtClean="0"/>
              <a:t>/transmission SEY@</a:t>
            </a:r>
          </a:p>
          <a:p>
            <a:r>
              <a:rPr lang="nl-NL" sz="1800" dirty="0" err="1"/>
              <a:t>Particle</a:t>
            </a:r>
            <a:r>
              <a:rPr lang="nl-NL" sz="1800" dirty="0"/>
              <a:t> </a:t>
            </a:r>
            <a:r>
              <a:rPr lang="nl-NL" sz="1800" dirty="0" err="1"/>
              <a:t>Optics</a:t>
            </a:r>
            <a:r>
              <a:rPr lang="nl-NL" sz="1800" dirty="0"/>
              <a:t> Group TU </a:t>
            </a:r>
            <a:r>
              <a:rPr lang="nl-NL" sz="1800" dirty="0" smtClean="0"/>
              <a:t>Delft</a:t>
            </a:r>
            <a:endParaRPr lang="nl-NL" sz="1800" b="1" dirty="0"/>
          </a:p>
        </p:txBody>
      </p:sp>
      <p:sp>
        <p:nvSpPr>
          <p:cNvPr id="3" name="Rectangle 2"/>
          <p:cNvSpPr/>
          <p:nvPr/>
        </p:nvSpPr>
        <p:spPr>
          <a:xfrm>
            <a:off x="5866746" y="5519141"/>
            <a:ext cx="2866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Dual </a:t>
            </a:r>
            <a:r>
              <a:rPr lang="en-US" sz="1800" dirty="0"/>
              <a:t>Faraday </a:t>
            </a:r>
            <a:r>
              <a:rPr lang="en-US" sz="1800" dirty="0" smtClean="0"/>
              <a:t>Cup </a:t>
            </a:r>
            <a:r>
              <a:rPr lang="en-US" sz="1800" dirty="0"/>
              <a:t>in </a:t>
            </a:r>
            <a:r>
              <a:rPr lang="en-US" sz="1800" dirty="0" smtClean="0"/>
              <a:t>SEM</a:t>
            </a:r>
          </a:p>
          <a:p>
            <a:r>
              <a:rPr lang="en-US" sz="1800" dirty="0" smtClean="0"/>
              <a:t>made at Nikhef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267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F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6264696" cy="561169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355976" y="332656"/>
            <a:ext cx="0" cy="3096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067944" y="3581400"/>
            <a:ext cx="300608" cy="15757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368552" y="3581400"/>
            <a:ext cx="1067544" cy="999728"/>
          </a:xfrm>
          <a:prstGeom prst="straightConnector1">
            <a:avLst/>
          </a:prstGeom>
          <a:ln>
            <a:solidFill>
              <a:srgbClr val="12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368552" y="1844824"/>
            <a:ext cx="275456" cy="1584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707904" y="2204864"/>
            <a:ext cx="576064" cy="1224136"/>
          </a:xfrm>
          <a:prstGeom prst="straightConnector1">
            <a:avLst/>
          </a:prstGeom>
          <a:ln>
            <a:solidFill>
              <a:srgbClr val="12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156176" y="2233960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300192" y="2835697"/>
            <a:ext cx="1656184" cy="5933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300192" y="3581400"/>
            <a:ext cx="1656184" cy="495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156176" y="3501008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56176" y="4581128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028384" y="1916832"/>
            <a:ext cx="53827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0FF22"/>
                </a:solidFill>
              </a:rPr>
              <a:t>i</a:t>
            </a:r>
            <a:r>
              <a:rPr lang="en-US" baseline="-25000" dirty="0" err="1" smtClean="0">
                <a:solidFill>
                  <a:srgbClr val="30FF22"/>
                </a:solidFill>
              </a:rPr>
              <a:t>top</a:t>
            </a:r>
            <a:endParaRPr lang="en-US" baseline="-25000" dirty="0">
              <a:solidFill>
                <a:srgbClr val="30FF2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28384" y="2604864"/>
            <a:ext cx="81179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0FF22"/>
                </a:solidFill>
              </a:rPr>
              <a:t>i</a:t>
            </a:r>
            <a:r>
              <a:rPr lang="en-US" baseline="-25000" dirty="0" err="1" smtClean="0">
                <a:solidFill>
                  <a:srgbClr val="30FF22"/>
                </a:solidFill>
              </a:rPr>
              <a:t>tmesh</a:t>
            </a:r>
            <a:endParaRPr lang="en-US" baseline="-25000" dirty="0">
              <a:solidFill>
                <a:srgbClr val="30FF2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1008" y="3270175"/>
            <a:ext cx="91448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0FF22"/>
                </a:solidFill>
              </a:rPr>
              <a:t>i</a:t>
            </a:r>
            <a:r>
              <a:rPr lang="en-US" baseline="-25000" dirty="0" err="1" smtClean="0">
                <a:solidFill>
                  <a:srgbClr val="30FF22"/>
                </a:solidFill>
              </a:rPr>
              <a:t>sample</a:t>
            </a:r>
            <a:endParaRPr lang="en-US" baseline="-25000" dirty="0">
              <a:solidFill>
                <a:srgbClr val="30FF2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92908" y="3846239"/>
            <a:ext cx="86889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0FF22"/>
                </a:solidFill>
              </a:rPr>
              <a:t>i</a:t>
            </a:r>
            <a:r>
              <a:rPr lang="en-US" baseline="-25000" dirty="0" err="1" smtClean="0">
                <a:solidFill>
                  <a:srgbClr val="30FF22"/>
                </a:solidFill>
              </a:rPr>
              <a:t>bmesh</a:t>
            </a:r>
            <a:endParaRPr lang="en-US" baseline="-25000" dirty="0">
              <a:solidFill>
                <a:srgbClr val="30FF2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92908" y="4350295"/>
            <a:ext cx="53827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0FF22"/>
                </a:solidFill>
              </a:rPr>
              <a:t>i</a:t>
            </a:r>
            <a:r>
              <a:rPr lang="en-US" baseline="-25000" dirty="0" err="1" smtClean="0">
                <a:solidFill>
                  <a:srgbClr val="30FF22"/>
                </a:solidFill>
              </a:rPr>
              <a:t>bot</a:t>
            </a:r>
            <a:endParaRPr lang="en-US" baseline="-25000" dirty="0">
              <a:solidFill>
                <a:srgbClr val="30FF2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355976" y="5733256"/>
            <a:ext cx="792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355976" y="6093296"/>
            <a:ext cx="792088" cy="0"/>
          </a:xfrm>
          <a:prstGeom prst="line">
            <a:avLst/>
          </a:prstGeom>
          <a:ln>
            <a:solidFill>
              <a:srgbClr val="22FF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55976" y="6453336"/>
            <a:ext cx="792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92080" y="5581689"/>
            <a:ext cx="34519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incoming primary beam</a:t>
            </a: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dirty="0" smtClean="0">
                <a:solidFill>
                  <a:srgbClr val="FFFFFF"/>
                </a:solidFill>
              </a:rPr>
              <a:t>secondary electrons (reflective and </a:t>
            </a:r>
            <a:r>
              <a:rPr lang="en-US" sz="1200" dirty="0" err="1" smtClean="0">
                <a:solidFill>
                  <a:srgbClr val="FFFFFF"/>
                </a:solidFill>
              </a:rPr>
              <a:t>tranmission</a:t>
            </a:r>
            <a:r>
              <a:rPr lang="en-US" sz="1200" dirty="0" smtClean="0">
                <a:solidFill>
                  <a:srgbClr val="FFFFFF"/>
                </a:solidFill>
              </a:rPr>
              <a:t>)</a:t>
            </a:r>
          </a:p>
          <a:p>
            <a:endParaRPr lang="en-US" sz="1200" dirty="0">
              <a:solidFill>
                <a:srgbClr val="FFFFFF"/>
              </a:solidFill>
            </a:endParaRPr>
          </a:p>
          <a:p>
            <a:r>
              <a:rPr lang="en-US" sz="1200" dirty="0" smtClean="0">
                <a:solidFill>
                  <a:srgbClr val="FFFFFF"/>
                </a:solidFill>
              </a:rPr>
              <a:t>backscatter &amp; punch through electrons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88640"/>
            <a:ext cx="268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Dual Faraday Cup</a:t>
            </a:r>
          </a:p>
        </p:txBody>
      </p:sp>
    </p:spTree>
    <p:extLst>
      <p:ext uri="{BB962C8B-B14F-4D97-AF65-F5344CB8AC3E}">
        <p14:creationId xmlns:p14="http://schemas.microsoft.com/office/powerpoint/2010/main" val="3970435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27851" cy="2420888"/>
          </a:xfrm>
          <a:prstGeom prst="rect">
            <a:avLst/>
          </a:prstGeom>
        </p:spPr>
      </p:pic>
      <p:pic>
        <p:nvPicPr>
          <p:cNvPr id="3" name="Picture 2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49" y="620688"/>
            <a:ext cx="5820139" cy="43651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4716" y="40928"/>
            <a:ext cx="2682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Dual Faraday Cup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748" y="5301208"/>
            <a:ext cx="6789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preliminary result: SEY (transmission) = 1.3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suffer charge up effects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0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TextBox 17"/>
          <p:cNvSpPr txBox="1">
            <a:spLocks noChangeArrowheads="1"/>
          </p:cNvSpPr>
          <p:nvPr/>
        </p:nvSpPr>
        <p:spPr bwMode="auto">
          <a:xfrm>
            <a:off x="5837796" y="2127845"/>
            <a:ext cx="19546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electron </a:t>
            </a:r>
            <a:r>
              <a:rPr lang="en-US" sz="1800" dirty="0" smtClean="0">
                <a:solidFill>
                  <a:srgbClr val="FFFF00"/>
                </a:solidFill>
              </a:rPr>
              <a:t>gun</a:t>
            </a:r>
          </a:p>
          <a:p>
            <a:pPr eaLnBrk="1" hangingPunct="1"/>
            <a:endParaRPr lang="en-US" sz="18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FF00"/>
                </a:solidFill>
              </a:rPr>
              <a:t>(Kimball Physics)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1753" name="TextBox 1"/>
          <p:cNvSpPr txBox="1">
            <a:spLocks noChangeArrowheads="1"/>
          </p:cNvSpPr>
          <p:nvPr/>
        </p:nvSpPr>
        <p:spPr bwMode="auto">
          <a:xfrm>
            <a:off x="6659463" y="5748338"/>
            <a:ext cx="1009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FFFFFF"/>
                </a:solidFill>
              </a:rPr>
              <a:t>TimePix</a:t>
            </a: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 rot="5400000">
            <a:off x="3348037" y="2049463"/>
            <a:ext cx="4052888" cy="4176712"/>
            <a:chOff x="3348037" y="2049463"/>
            <a:chExt cx="4052888" cy="4176712"/>
          </a:xfrm>
        </p:grpSpPr>
        <p:sp>
          <p:nvSpPr>
            <p:cNvPr id="3" name="Rectangle 2"/>
            <p:cNvSpPr/>
            <p:nvPr/>
          </p:nvSpPr>
          <p:spPr>
            <a:xfrm>
              <a:off x="3348037" y="3754438"/>
              <a:ext cx="1223963" cy="3587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cxnSp>
          <p:nvCxnSpPr>
            <p:cNvPr id="4" name="Straight Arrow Connector 3"/>
            <p:cNvCxnSpPr>
              <a:stCxn id="3" idx="3"/>
            </p:cNvCxnSpPr>
            <p:nvPr/>
          </p:nvCxnSpPr>
          <p:spPr>
            <a:xfrm>
              <a:off x="4572000" y="3933825"/>
              <a:ext cx="1871662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reeform 4"/>
            <p:cNvSpPr/>
            <p:nvPr/>
          </p:nvSpPr>
          <p:spPr>
            <a:xfrm>
              <a:off x="6584950" y="3560763"/>
              <a:ext cx="147637" cy="765175"/>
            </a:xfrm>
            <a:custGeom>
              <a:avLst/>
              <a:gdLst>
                <a:gd name="connsiteX0" fmla="*/ 130330 w 146612"/>
                <a:gd name="connsiteY0" fmla="*/ 0 h 765165"/>
                <a:gd name="connsiteX1" fmla="*/ 80 w 146612"/>
                <a:gd name="connsiteY1" fmla="*/ 390723 h 765165"/>
                <a:gd name="connsiteX2" fmla="*/ 146612 w 146612"/>
                <a:gd name="connsiteY2" fmla="*/ 765165 h 765165"/>
                <a:gd name="connsiteX3" fmla="*/ 146612 w 146612"/>
                <a:gd name="connsiteY3" fmla="*/ 765165 h 76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612" h="765165">
                  <a:moveTo>
                    <a:pt x="130330" y="0"/>
                  </a:moveTo>
                  <a:cubicBezTo>
                    <a:pt x="63848" y="131598"/>
                    <a:pt x="-2634" y="263196"/>
                    <a:pt x="80" y="390723"/>
                  </a:cubicBezTo>
                  <a:cubicBezTo>
                    <a:pt x="2794" y="518250"/>
                    <a:pt x="146612" y="765165"/>
                    <a:pt x="146612" y="765165"/>
                  </a:cubicBezTo>
                  <a:lnTo>
                    <a:pt x="146612" y="765165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6" name="Rectangle 5"/>
            <p:cNvSpPr/>
            <p:nvPr/>
          </p:nvSpPr>
          <p:spPr>
            <a:xfrm flipH="1">
              <a:off x="7354887" y="2049463"/>
              <a:ext cx="46038" cy="41767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6651625" y="3897313"/>
              <a:ext cx="657225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6661150" y="3970338"/>
              <a:ext cx="655637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6589712" y="4416425"/>
              <a:ext cx="147638" cy="765175"/>
            </a:xfrm>
            <a:custGeom>
              <a:avLst/>
              <a:gdLst>
                <a:gd name="connsiteX0" fmla="*/ 130330 w 146612"/>
                <a:gd name="connsiteY0" fmla="*/ 0 h 765165"/>
                <a:gd name="connsiteX1" fmla="*/ 80 w 146612"/>
                <a:gd name="connsiteY1" fmla="*/ 390723 h 765165"/>
                <a:gd name="connsiteX2" fmla="*/ 146612 w 146612"/>
                <a:gd name="connsiteY2" fmla="*/ 765165 h 765165"/>
                <a:gd name="connsiteX3" fmla="*/ 146612 w 146612"/>
                <a:gd name="connsiteY3" fmla="*/ 765165 h 76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612" h="765165">
                  <a:moveTo>
                    <a:pt x="130330" y="0"/>
                  </a:moveTo>
                  <a:cubicBezTo>
                    <a:pt x="63848" y="131598"/>
                    <a:pt x="-2634" y="263196"/>
                    <a:pt x="80" y="390723"/>
                  </a:cubicBezTo>
                  <a:cubicBezTo>
                    <a:pt x="2794" y="518250"/>
                    <a:pt x="146612" y="765165"/>
                    <a:pt x="146612" y="765165"/>
                  </a:cubicBezTo>
                  <a:lnTo>
                    <a:pt x="146612" y="765165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584950" y="2697163"/>
              <a:ext cx="147637" cy="765175"/>
            </a:xfrm>
            <a:custGeom>
              <a:avLst/>
              <a:gdLst>
                <a:gd name="connsiteX0" fmla="*/ 130330 w 146612"/>
                <a:gd name="connsiteY0" fmla="*/ 0 h 765165"/>
                <a:gd name="connsiteX1" fmla="*/ 80 w 146612"/>
                <a:gd name="connsiteY1" fmla="*/ 390723 h 765165"/>
                <a:gd name="connsiteX2" fmla="*/ 146612 w 146612"/>
                <a:gd name="connsiteY2" fmla="*/ 765165 h 765165"/>
                <a:gd name="connsiteX3" fmla="*/ 146612 w 146612"/>
                <a:gd name="connsiteY3" fmla="*/ 765165 h 76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612" h="765165">
                  <a:moveTo>
                    <a:pt x="130330" y="0"/>
                  </a:moveTo>
                  <a:cubicBezTo>
                    <a:pt x="63848" y="131598"/>
                    <a:pt x="-2634" y="263196"/>
                    <a:pt x="80" y="390723"/>
                  </a:cubicBezTo>
                  <a:cubicBezTo>
                    <a:pt x="2794" y="518250"/>
                    <a:pt x="146612" y="765165"/>
                    <a:pt x="146612" y="765165"/>
                  </a:cubicBezTo>
                  <a:lnTo>
                    <a:pt x="146612" y="765165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9353" y="188640"/>
            <a:ext cx="30572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SEY measurement 2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et-up at Nikhef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8692" y="5270599"/>
            <a:ext cx="162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dynode under test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8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6305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1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f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4643438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050"/>
            <a:ext cx="43561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1385888" y="5516563"/>
            <a:ext cx="6924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30FF22"/>
                </a:solidFill>
              </a:rPr>
              <a:t>….with a permanent magnet placed 1 m away…..</a:t>
            </a:r>
          </a:p>
        </p:txBody>
      </p:sp>
      <p:sp>
        <p:nvSpPr>
          <p:cNvPr id="37893" name="TextBox 4"/>
          <p:cNvSpPr txBox="1">
            <a:spLocks noChangeArrowheads="1"/>
          </p:cNvSpPr>
          <p:nvPr/>
        </p:nvSpPr>
        <p:spPr bwMode="auto">
          <a:xfrm>
            <a:off x="1599876" y="4813300"/>
            <a:ext cx="62921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60 </a:t>
            </a:r>
            <a:r>
              <a:rPr lang="en-US" dirty="0" err="1">
                <a:solidFill>
                  <a:srgbClr val="FF0000"/>
                </a:solidFill>
              </a:rPr>
              <a:t>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electrons on </a:t>
            </a:r>
            <a:r>
              <a:rPr lang="en-US" dirty="0" err="1" smtClean="0">
                <a:solidFill>
                  <a:srgbClr val="FF0000"/>
                </a:solidFill>
              </a:rPr>
              <a:t>TimePix</a:t>
            </a:r>
            <a:r>
              <a:rPr lang="en-US" dirty="0" smtClean="0">
                <a:solidFill>
                  <a:srgbClr val="FF0000"/>
                </a:solidFill>
              </a:rPr>
              <a:t> (without dynode)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0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862" y="6093296"/>
            <a:ext cx="1264653" cy="4635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4102" y="100472"/>
            <a:ext cx="361075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SEY Measurement 3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6" y="2513940"/>
            <a:ext cx="5086831" cy="28690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3528" y="404664"/>
            <a:ext cx="8420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nl-NL" sz="2000" b="1" dirty="0" smtClean="0">
              <a:solidFill>
                <a:srgbClr val="FF0000"/>
              </a:solidFill>
            </a:endParaRPr>
          </a:p>
          <a:p>
            <a:endParaRPr lang="en-US" altLang="nl-NL" sz="2000" b="1" dirty="0">
              <a:solidFill>
                <a:srgbClr val="FF0000"/>
              </a:solidFill>
            </a:endParaRPr>
          </a:p>
          <a:p>
            <a:r>
              <a:rPr lang="en-US" altLang="nl-NL" sz="2000" b="1" dirty="0" smtClean="0">
                <a:solidFill>
                  <a:srgbClr val="FF0000"/>
                </a:solidFill>
              </a:rPr>
              <a:t>Photo </a:t>
            </a:r>
            <a:r>
              <a:rPr lang="en-US" altLang="nl-NL" sz="2000" b="1" dirty="0">
                <a:solidFill>
                  <a:srgbClr val="FF0000"/>
                </a:solidFill>
              </a:rPr>
              <a:t>emission spectrum (PES) </a:t>
            </a:r>
            <a:r>
              <a:rPr lang="en-US" altLang="nl-NL" sz="2000" b="1" dirty="0" smtClean="0"/>
              <a:t>-</a:t>
            </a:r>
            <a:r>
              <a:rPr lang="nl-NL" sz="2000" b="1" dirty="0" smtClean="0"/>
              <a:t> </a:t>
            </a:r>
            <a:r>
              <a:rPr lang="en-US" sz="2000" dirty="0" smtClean="0"/>
              <a:t>a </a:t>
            </a:r>
            <a:r>
              <a:rPr lang="en-US" sz="2000" dirty="0"/>
              <a:t>new way of measuring SEY in </a:t>
            </a:r>
            <a:r>
              <a:rPr lang="en-US" altLang="nl-NL" sz="2000" dirty="0"/>
              <a:t>Si</a:t>
            </a:r>
            <a:r>
              <a:rPr lang="en-US" altLang="nl-NL" sz="2000" baseline="-25000" dirty="0"/>
              <a:t>3</a:t>
            </a:r>
            <a:r>
              <a:rPr lang="en-US" altLang="nl-NL" sz="2000" dirty="0"/>
              <a:t>N</a:t>
            </a:r>
            <a:r>
              <a:rPr lang="en-US" altLang="nl-NL" sz="2000" baseline="-25000" dirty="0"/>
              <a:t>4 </a:t>
            </a:r>
            <a:r>
              <a:rPr lang="en-US" sz="2000" dirty="0" smtClean="0"/>
              <a:t>proposed by </a:t>
            </a:r>
            <a:r>
              <a:rPr lang="en-US" sz="2000" b="1" dirty="0" smtClean="0"/>
              <a:t>John </a:t>
            </a:r>
            <a:r>
              <a:rPr lang="en-US" sz="2000" b="1" dirty="0" err="1" smtClean="0"/>
              <a:t>Smedley</a:t>
            </a:r>
            <a:endParaRPr lang="en-US" altLang="nl-NL" sz="2000" b="1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383028" y="1959942"/>
            <a:ext cx="8525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 err="1"/>
              <a:t>Photon</a:t>
            </a:r>
            <a:r>
              <a:rPr lang="nl-NL" sz="1800" dirty="0"/>
              <a:t>( </a:t>
            </a:r>
            <a:r>
              <a:rPr lang="nl-NL" sz="1800" dirty="0" err="1"/>
              <a:t>about</a:t>
            </a:r>
            <a:r>
              <a:rPr lang="nl-NL" sz="1800" dirty="0"/>
              <a:t> 400eV</a:t>
            </a:r>
            <a:r>
              <a:rPr lang="nl-NL" sz="1800" dirty="0" smtClean="0"/>
              <a:t>) </a:t>
            </a:r>
            <a:r>
              <a:rPr lang="nl-NL" sz="1800" dirty="0" smtClean="0">
                <a:sym typeface="Wingdings"/>
              </a:rPr>
              <a:t> </a:t>
            </a:r>
            <a:r>
              <a:rPr lang="nl-NL" sz="1800" dirty="0" err="1" smtClean="0"/>
              <a:t>Auger</a:t>
            </a:r>
            <a:r>
              <a:rPr lang="nl-NL" sz="1800" dirty="0" smtClean="0"/>
              <a:t> </a:t>
            </a:r>
            <a:r>
              <a:rPr lang="nl-NL" sz="1800" dirty="0" err="1"/>
              <a:t>electron</a:t>
            </a:r>
            <a:r>
              <a:rPr lang="nl-NL" sz="1800" dirty="0"/>
              <a:t>( 400 </a:t>
            </a:r>
            <a:r>
              <a:rPr lang="nl-NL" sz="1800" dirty="0" smtClean="0"/>
              <a:t>eV) </a:t>
            </a:r>
            <a:r>
              <a:rPr lang="nl-NL" sz="1800" dirty="0" smtClean="0">
                <a:sym typeface="Wingdings"/>
              </a:rPr>
              <a:t></a:t>
            </a:r>
            <a:r>
              <a:rPr lang="nl-NL" sz="1800" dirty="0" err="1" smtClean="0"/>
              <a:t>Secondary</a:t>
            </a:r>
            <a:r>
              <a:rPr lang="nl-NL" sz="1800" dirty="0" smtClean="0"/>
              <a:t> </a:t>
            </a:r>
            <a:r>
              <a:rPr lang="nl-NL" sz="1800" dirty="0" err="1"/>
              <a:t>electron</a:t>
            </a:r>
            <a:endParaRPr lang="nl-NL" sz="1800" dirty="0"/>
          </a:p>
        </p:txBody>
      </p:sp>
      <p:sp>
        <p:nvSpPr>
          <p:cNvPr id="10" name="Rectangle 9"/>
          <p:cNvSpPr/>
          <p:nvPr/>
        </p:nvSpPr>
        <p:spPr>
          <a:xfrm>
            <a:off x="537231" y="5382949"/>
            <a:ext cx="8257284" cy="152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nl-NL" sz="2000" dirty="0" smtClean="0"/>
              <a:t>First round measurements April  2014</a:t>
            </a:r>
          </a:p>
          <a:p>
            <a:r>
              <a:rPr lang="en-US" altLang="nl-NL" sz="2000" dirty="0" smtClean="0"/>
              <a:t>@</a:t>
            </a:r>
            <a:r>
              <a:rPr lang="nl-NL" sz="2000" smtClean="0"/>
              <a:t>synchrotron rad. </a:t>
            </a:r>
            <a:r>
              <a:rPr lang="nl-NL" sz="2000" dirty="0" err="1" smtClean="0"/>
              <a:t>beam</a:t>
            </a:r>
            <a:r>
              <a:rPr lang="nl-NL" sz="2000" dirty="0" smtClean="0"/>
              <a:t> line NSLS </a:t>
            </a:r>
            <a:r>
              <a:rPr lang="en-US" altLang="nl-NL" sz="2000" dirty="0" smtClean="0"/>
              <a:t>Brookhaven </a:t>
            </a:r>
            <a:r>
              <a:rPr lang="en-US" altLang="nl-NL" sz="2000" dirty="0"/>
              <a:t>N</a:t>
            </a:r>
            <a:r>
              <a:rPr lang="en-US" altLang="nl-NL" sz="2000" dirty="0" smtClean="0"/>
              <a:t>ational Laboratory;</a:t>
            </a:r>
          </a:p>
          <a:p>
            <a:endParaRPr lang="en-US" altLang="nl-NL" sz="2000" dirty="0" smtClean="0"/>
          </a:p>
          <a:p>
            <a:r>
              <a:rPr lang="en-US" altLang="nl-NL" sz="2000" dirty="0" smtClean="0"/>
              <a:t>Second round proposals @BESSY Berlin &amp; ALS LBNL</a:t>
            </a:r>
          </a:p>
          <a:p>
            <a:endParaRPr lang="en-US" altLang="nl-NL" sz="2000" b="1" baseline="-25000" dirty="0"/>
          </a:p>
        </p:txBody>
      </p:sp>
      <p:sp>
        <p:nvSpPr>
          <p:cNvPr id="2" name="TextBox 1"/>
          <p:cNvSpPr txBox="1"/>
          <p:nvPr/>
        </p:nvSpPr>
        <p:spPr>
          <a:xfrm>
            <a:off x="5274659" y="4221088"/>
            <a:ext cx="3691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obtain energy distribution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by varying inverse bias voltage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516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37321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</a:rPr>
              <a:t>Tipsy principle</a:t>
            </a:r>
            <a:r>
              <a:rPr lang="en-US" dirty="0" smtClean="0">
                <a:solidFill>
                  <a:srgbClr val="30FF22"/>
                </a:solidFill>
              </a:rPr>
              <a:t>	use pixel chip as 2D sensitive anode</a:t>
            </a:r>
          </a:p>
          <a:p>
            <a:r>
              <a:rPr lang="en-US" dirty="0">
                <a:solidFill>
                  <a:srgbClr val="30FF22"/>
                </a:solidFill>
              </a:rPr>
              <a:t>	</a:t>
            </a:r>
            <a:r>
              <a:rPr lang="en-US" dirty="0" smtClean="0">
                <a:solidFill>
                  <a:srgbClr val="30FF22"/>
                </a:solidFill>
              </a:rPr>
              <a:t>					dynode stack above individual pixel</a:t>
            </a:r>
          </a:p>
          <a:p>
            <a:r>
              <a:rPr lang="en-US" dirty="0">
                <a:solidFill>
                  <a:srgbClr val="30FF22"/>
                </a:solidFill>
              </a:rPr>
              <a:t>	</a:t>
            </a:r>
            <a:r>
              <a:rPr lang="en-US" dirty="0" smtClean="0">
                <a:solidFill>
                  <a:srgbClr val="30FF22"/>
                </a:solidFill>
              </a:rPr>
              <a:t>					set of closely spaced </a:t>
            </a:r>
            <a:r>
              <a:rPr lang="en-US" i="1" dirty="0" smtClean="0">
                <a:solidFill>
                  <a:srgbClr val="CCFFCC"/>
                </a:solidFill>
              </a:rPr>
              <a:t>transmission</a:t>
            </a:r>
            <a:r>
              <a:rPr lang="en-US" dirty="0" smtClean="0">
                <a:solidFill>
                  <a:srgbClr val="30FF22"/>
                </a:solidFill>
              </a:rPr>
              <a:t> dynodes</a:t>
            </a:r>
            <a:endParaRPr lang="en-US" dirty="0">
              <a:solidFill>
                <a:srgbClr val="30FF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9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8" y="332656"/>
            <a:ext cx="91450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CFFCC"/>
                </a:solidFill>
              </a:rPr>
              <a:t>Theoretical support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12FF1E"/>
                </a:solidFill>
              </a:rPr>
              <a:t>Solid State Physics (no high energy physics!)</a:t>
            </a:r>
          </a:p>
          <a:p>
            <a:endParaRPr lang="en-US" sz="2000" dirty="0" smtClean="0">
              <a:solidFill>
                <a:srgbClr val="12FF1E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 smtClean="0">
                <a:solidFill>
                  <a:srgbClr val="CCFFCC"/>
                </a:solidFill>
              </a:rPr>
              <a:t>Inpact</a:t>
            </a:r>
            <a:r>
              <a:rPr lang="en-US" sz="2000" dirty="0" smtClean="0">
                <a:solidFill>
                  <a:srgbClr val="CCFFCC"/>
                </a:solidFill>
              </a:rPr>
              <a:t> of ~500 </a:t>
            </a:r>
            <a:r>
              <a:rPr lang="en-US" sz="2000" dirty="0" err="1" smtClean="0">
                <a:solidFill>
                  <a:srgbClr val="CCFFCC"/>
                </a:solidFill>
              </a:rPr>
              <a:t>eV</a:t>
            </a:r>
            <a:r>
              <a:rPr lang="en-US" sz="2000" dirty="0" smtClean="0">
                <a:solidFill>
                  <a:srgbClr val="CCFFCC"/>
                </a:solidFill>
              </a:rPr>
              <a:t> e</a:t>
            </a:r>
            <a:r>
              <a:rPr lang="en-US" sz="2000" baseline="30000" dirty="0" smtClean="0">
                <a:solidFill>
                  <a:srgbClr val="CCFFCC"/>
                </a:solidFill>
              </a:rPr>
              <a:t>-</a:t>
            </a:r>
            <a:r>
              <a:rPr lang="en-US" sz="2000" dirty="0" smtClean="0">
                <a:solidFill>
                  <a:srgbClr val="CCFFCC"/>
                </a:solidFill>
              </a:rPr>
              <a:t> in matter: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>
                <a:solidFill>
                  <a:srgbClr val="CCFFCC"/>
                </a:solidFill>
              </a:rPr>
              <a:t>energy transfer to electrons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 smtClean="0">
                <a:solidFill>
                  <a:srgbClr val="CCFFCC"/>
                </a:solidFill>
              </a:rPr>
              <a:t>scattering, phonon production</a:t>
            </a:r>
            <a:endParaRPr lang="en-US" sz="2000" dirty="0" smtClean="0">
              <a:solidFill>
                <a:srgbClr val="CCFFCC"/>
              </a:solidFill>
            </a:endParaRPr>
          </a:p>
          <a:p>
            <a:pPr lvl="1"/>
            <a:endParaRPr lang="en-US" sz="2000" dirty="0" smtClean="0">
              <a:solidFill>
                <a:srgbClr val="CCFFCC"/>
              </a:solidFill>
            </a:endParaRPr>
          </a:p>
          <a:p>
            <a:r>
              <a:rPr lang="en-US" sz="2000" dirty="0">
                <a:solidFill>
                  <a:srgbClr val="CCFFCC"/>
                </a:solidFill>
              </a:rPr>
              <a:t>	</a:t>
            </a:r>
            <a:r>
              <a:rPr lang="en-US" sz="2000" dirty="0" smtClean="0">
                <a:solidFill>
                  <a:srgbClr val="CCFFCC"/>
                </a:solidFill>
              </a:rPr>
              <a:t>result: distribution of energetic electrons in volume </a:t>
            </a:r>
            <a:r>
              <a:rPr lang="en-US" sz="2000" dirty="0" err="1" smtClean="0">
                <a:solidFill>
                  <a:srgbClr val="CCFFCC"/>
                </a:solidFill>
              </a:rPr>
              <a:t>dV</a:t>
            </a:r>
            <a:endParaRPr lang="en-US" sz="2000" dirty="0" smtClean="0">
              <a:solidFill>
                <a:srgbClr val="CCFFCC"/>
              </a:solidFill>
            </a:endParaRPr>
          </a:p>
          <a:p>
            <a:endParaRPr lang="en-US" sz="2000" dirty="0">
              <a:solidFill>
                <a:srgbClr val="CCFFCC"/>
              </a:solidFill>
            </a:endParaRPr>
          </a:p>
          <a:p>
            <a:endParaRPr lang="en-US" sz="2000" dirty="0" smtClean="0">
              <a:solidFill>
                <a:srgbClr val="CCFFCC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dirty="0" smtClean="0">
                <a:solidFill>
                  <a:srgbClr val="CCFFCC"/>
                </a:solidFill>
              </a:rPr>
              <a:t>Propagation (diffusion) of energetic electrons to surface</a:t>
            </a:r>
          </a:p>
          <a:p>
            <a:r>
              <a:rPr lang="en-US" sz="2000" dirty="0">
                <a:solidFill>
                  <a:srgbClr val="CCFFCC"/>
                </a:solidFill>
              </a:rPr>
              <a:t>	</a:t>
            </a:r>
            <a:r>
              <a:rPr lang="en-US" sz="2000" dirty="0" smtClean="0">
                <a:solidFill>
                  <a:srgbClr val="CCFFCC"/>
                </a:solidFill>
              </a:rPr>
              <a:t>(cross sections, phonon losses)</a:t>
            </a:r>
          </a:p>
          <a:p>
            <a:pPr marL="457200" indent="-457200">
              <a:buAutoNum type="arabicPeriod" startAt="2"/>
            </a:pPr>
            <a:endParaRPr lang="en-US" sz="2000" dirty="0" smtClean="0">
              <a:solidFill>
                <a:srgbClr val="CCFFCC"/>
              </a:solidFill>
            </a:endParaRPr>
          </a:p>
          <a:p>
            <a:pPr marL="457200" indent="-457200">
              <a:buAutoNum type="arabicPeriod" startAt="2"/>
            </a:pPr>
            <a:endParaRPr lang="en-US" sz="2000" dirty="0" smtClean="0">
              <a:solidFill>
                <a:srgbClr val="CCFFCC"/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dirty="0" smtClean="0">
                <a:solidFill>
                  <a:srgbClr val="CCFFCC"/>
                </a:solidFill>
              </a:rPr>
              <a:t>Electron emission in </a:t>
            </a:r>
            <a:r>
              <a:rPr lang="en-US" sz="2000" dirty="0" smtClean="0">
                <a:solidFill>
                  <a:srgbClr val="CCFFCC"/>
                </a:solidFill>
              </a:rPr>
              <a:t>vacuum:</a:t>
            </a:r>
            <a:r>
              <a:rPr lang="en-US" sz="2000" dirty="0">
                <a:solidFill>
                  <a:srgbClr val="CCFFCC"/>
                </a:solidFill>
              </a:rPr>
              <a:t> </a:t>
            </a:r>
            <a:r>
              <a:rPr lang="en-US" sz="2000" dirty="0" smtClean="0">
                <a:solidFill>
                  <a:srgbClr val="3366FF"/>
                </a:solidFill>
              </a:rPr>
              <a:t>electron affinity </a:t>
            </a:r>
            <a:r>
              <a:rPr lang="en-US" sz="2000" dirty="0" smtClean="0">
                <a:solidFill>
                  <a:srgbClr val="CCFFCC"/>
                </a:solidFill>
              </a:rPr>
              <a:t>(Work Function, Escape Potential</a:t>
            </a:r>
          </a:p>
          <a:p>
            <a:pPr lvl="8"/>
            <a:endParaRPr lang="en-US" sz="20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4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82590"/>
            <a:ext cx="1439545" cy="18103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95736" y="1124744"/>
            <a:ext cx="482453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Fig. 1.  Schematics of a transmission dynode. Primary electrons (PE) hit the dynode from the top, secondary electrons (SE) and back scattered electrons (BSE) leave the dynode from the top and forward scattered </a:t>
            </a:r>
            <a:r>
              <a:rPr lang="en-US" sz="1100" dirty="0" smtClean="0"/>
              <a:t>electrons </a:t>
            </a:r>
            <a:r>
              <a:rPr lang="en-US" sz="1100" dirty="0"/>
              <a:t>(FSE) and transmission secondary electrons (TSE) leave the dynode from the bottom.</a:t>
            </a:r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2626880"/>
            <a:ext cx="5760640" cy="3777337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98586"/>
              </p:ext>
            </p:extLst>
          </p:nvPr>
        </p:nvGraphicFramePr>
        <p:xfrm>
          <a:off x="1512144" y="5733256"/>
          <a:ext cx="63627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1" name="Document" r:id="rId5" imgW="6362700" imgH="254000" progId="Word.Document.12">
                  <p:embed/>
                </p:oleObj>
              </mc:Choice>
              <mc:Fallback>
                <p:oleObj name="Document" r:id="rId5" imgW="6362700" imgH="25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2144" y="5733256"/>
                        <a:ext cx="6362700" cy="25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60513" y="3645024"/>
            <a:ext cx="29787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transmission and forward scattered</a:t>
            </a:r>
          </a:p>
          <a:p>
            <a:r>
              <a:rPr lang="en-US" sz="1400" dirty="0" smtClean="0"/>
              <a:t>electron yield as a function of the</a:t>
            </a:r>
          </a:p>
          <a:p>
            <a:r>
              <a:rPr lang="en-US" sz="1400" dirty="0" smtClean="0"/>
              <a:t>energy of the incoming electron.</a:t>
            </a:r>
          </a:p>
          <a:p>
            <a:r>
              <a:rPr lang="en-US" sz="1400" dirty="0" smtClean="0"/>
              <a:t>Layer thickness 20 nm. An</a:t>
            </a:r>
            <a:r>
              <a:rPr lang="en-US" sz="1400" dirty="0"/>
              <a:t> </a:t>
            </a:r>
            <a:r>
              <a:rPr lang="en-US" sz="1400" dirty="0" smtClean="0"/>
              <a:t>electron</a:t>
            </a:r>
          </a:p>
          <a:p>
            <a:r>
              <a:rPr lang="en-US" sz="1400" dirty="0" smtClean="0"/>
              <a:t> affinity of 1,5 </a:t>
            </a:r>
            <a:r>
              <a:rPr lang="en-US" sz="1400" dirty="0" err="1" smtClean="0"/>
              <a:t>eV</a:t>
            </a:r>
            <a:r>
              <a:rPr lang="en-US" sz="1400" dirty="0" smtClean="0"/>
              <a:t> was assumed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499992" y="220925"/>
            <a:ext cx="4489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Low-energy GEANT extensions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12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3667944" cy="2376264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540941"/>
              </p:ext>
            </p:extLst>
          </p:nvPr>
        </p:nvGraphicFramePr>
        <p:xfrm>
          <a:off x="3451920" y="934244"/>
          <a:ext cx="11172834" cy="669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4" name="Document" r:id="rId4" imgW="6362700" imgH="381000" progId="Word.Document.12">
                  <p:embed/>
                </p:oleObj>
              </mc:Choice>
              <mc:Fallback>
                <p:oleObj name="Document" r:id="rId4" imgW="6362700" imgH="381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51920" y="934244"/>
                        <a:ext cx="11172834" cy="669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3200400" cy="22821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67944" y="506311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Fig. 4.  Measured SE counts for a SRN sample irradiated with 420 </a:t>
            </a:r>
            <a:r>
              <a:rPr lang="en-US" sz="1200" dirty="0" err="1"/>
              <a:t>eV</a:t>
            </a:r>
            <a:r>
              <a:rPr lang="en-US" sz="1200" dirty="0"/>
              <a:t> photons. The sample is biased by -15V.</a:t>
            </a:r>
          </a:p>
        </p:txBody>
      </p:sp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08855"/>
            <a:ext cx="3200400" cy="20491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67944" y="55892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Fig. 5.  Simulated spectrum of the energy distribution of SE’s where the photons create 'primary electrons' of 300 </a:t>
            </a:r>
            <a:r>
              <a:rPr lang="en-US" sz="1200" dirty="0" err="1"/>
              <a:t>eV</a:t>
            </a:r>
            <a:r>
              <a:rPr lang="en-US" sz="1200" dirty="0"/>
              <a:t> in the sample. The electron affinity is taken to be 1.5 </a:t>
            </a:r>
            <a:r>
              <a:rPr lang="en-US" sz="1200" dirty="0" err="1"/>
              <a:t>eV</a:t>
            </a:r>
            <a:r>
              <a:rPr lang="en-US" sz="1200" dirty="0"/>
              <a:t>. The simulated sample is not biased.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04370" y="3054151"/>
            <a:ext cx="4170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from NSLS-Brookhaven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3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256" y="5866246"/>
            <a:ext cx="6178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/>
              <a:t>Important results on </a:t>
            </a:r>
            <a:r>
              <a:rPr lang="en-US" sz="1600" dirty="0" smtClean="0">
                <a:solidFill>
                  <a:srgbClr val="FF0000"/>
                </a:solidFill>
              </a:rPr>
              <a:t>H termination and </a:t>
            </a:r>
            <a:r>
              <a:rPr lang="en-US" sz="1600" dirty="0" err="1" smtClean="0">
                <a:solidFill>
                  <a:srgbClr val="FF0000"/>
                </a:solidFill>
              </a:rPr>
              <a:t>alkli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m</a:t>
            </a:r>
            <a:r>
              <a:rPr lang="en-US" sz="1600" dirty="0" smtClean="0">
                <a:solidFill>
                  <a:srgbClr val="FF0000"/>
                </a:solidFill>
              </a:rPr>
              <a:t>etal and metal oxide</a:t>
            </a: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31081" r="17948" b="32011"/>
          <a:stretch/>
        </p:blipFill>
        <p:spPr>
          <a:xfrm>
            <a:off x="5960687" y="4005064"/>
            <a:ext cx="2808750" cy="835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21" y="547551"/>
            <a:ext cx="6538101" cy="4615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054" y="5027493"/>
            <a:ext cx="2816926" cy="77138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27584" y="38482"/>
            <a:ext cx="76261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err="1" smtClean="0"/>
              <a:t>Electron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Affinity</a:t>
            </a:r>
            <a:r>
              <a:rPr lang="nl-NL" sz="2800" b="1" dirty="0" smtClean="0"/>
              <a:t>:</a:t>
            </a:r>
          </a:p>
          <a:p>
            <a:r>
              <a:rPr lang="nl-NL" sz="2800" b="1" dirty="0" err="1" smtClean="0"/>
              <a:t>Density</a:t>
            </a:r>
            <a:r>
              <a:rPr lang="nl-NL" sz="2800" b="1" dirty="0" smtClean="0"/>
              <a:t> </a:t>
            </a:r>
            <a:r>
              <a:rPr lang="nl-NL" sz="2800" b="1" dirty="0" err="1"/>
              <a:t>Functional</a:t>
            </a:r>
            <a:r>
              <a:rPr lang="nl-NL" sz="2800" b="1" dirty="0"/>
              <a:t> </a:t>
            </a:r>
            <a:r>
              <a:rPr lang="nl-NL" sz="2800" b="1" dirty="0" err="1"/>
              <a:t>Theory</a:t>
            </a:r>
            <a:r>
              <a:rPr lang="nl-NL" sz="2800" b="1" dirty="0"/>
              <a:t> </a:t>
            </a:r>
            <a:r>
              <a:rPr lang="en-US" sz="2800" b="1" dirty="0" smtClean="0"/>
              <a:t>DFT Simulations</a:t>
            </a:r>
            <a:endParaRPr lang="en-US" sz="2800" b="1" dirty="0"/>
          </a:p>
        </p:txBody>
      </p:sp>
      <p:sp>
        <p:nvSpPr>
          <p:cNvPr id="24" name="Rectangle 23"/>
          <p:cNvSpPr/>
          <p:nvPr/>
        </p:nvSpPr>
        <p:spPr>
          <a:xfrm>
            <a:off x="5960687" y="5753392"/>
            <a:ext cx="28905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H termination on diamond</a:t>
            </a:r>
          </a:p>
          <a:p>
            <a:r>
              <a:rPr lang="en-US" sz="1800" dirty="0" smtClean="0"/>
              <a:t>- Negative Electron Affinity</a:t>
            </a:r>
          </a:p>
          <a:p>
            <a:r>
              <a:rPr lang="en-US" sz="1800" dirty="0" smtClean="0"/>
              <a:t>- Enhanced SEY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320271" y="4858802"/>
            <a:ext cx="39014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Vienna </a:t>
            </a:r>
            <a:r>
              <a:rPr lang="en-US" sz="1800" dirty="0" err="1" smtClean="0"/>
              <a:t>Ab</a:t>
            </a:r>
            <a:r>
              <a:rPr lang="en-US" sz="1800" dirty="0" smtClean="0"/>
              <a:t>-Initio Simulation Program</a:t>
            </a:r>
          </a:p>
          <a:p>
            <a:r>
              <a:rPr lang="en-US" dirty="0" smtClean="0"/>
              <a:t>VASP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6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0" y="0"/>
            <a:ext cx="7138370" cy="5616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9280"/>
            <a:ext cx="9144000" cy="89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5614" r="9030" b="1187"/>
          <a:stretch/>
        </p:blipFill>
        <p:spPr bwMode="auto">
          <a:xfrm>
            <a:off x="5963358" y="993048"/>
            <a:ext cx="3180642" cy="249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029046" y="6321922"/>
            <a:ext cx="3026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dirty="0" smtClean="0"/>
              <a:t>SEY </a:t>
            </a:r>
            <a:r>
              <a:rPr lang="nl-NL" b="1" dirty="0" err="1" smtClean="0"/>
              <a:t>measurements</a:t>
            </a:r>
            <a:endParaRPr lang="nl-NL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2" y="2729794"/>
            <a:ext cx="2160240" cy="591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8" y="4519244"/>
            <a:ext cx="3125707" cy="1762922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70" y="765721"/>
            <a:ext cx="3060699" cy="215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18"/>
          <a:stretch/>
        </p:blipFill>
        <p:spPr>
          <a:xfrm>
            <a:off x="0" y="5400705"/>
            <a:ext cx="3943075" cy="10604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63688" y="188640"/>
            <a:ext cx="3845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 err="1" smtClean="0"/>
              <a:t>Density</a:t>
            </a:r>
            <a:r>
              <a:rPr lang="nl-NL" b="1" dirty="0" smtClean="0"/>
              <a:t> </a:t>
            </a:r>
            <a:r>
              <a:rPr lang="nl-NL" b="1" dirty="0" err="1" smtClean="0"/>
              <a:t>Functional</a:t>
            </a:r>
            <a:r>
              <a:rPr lang="nl-NL" b="1" dirty="0" smtClean="0"/>
              <a:t> </a:t>
            </a:r>
            <a:r>
              <a:rPr lang="nl-NL" b="1" dirty="0" err="1" smtClean="0"/>
              <a:t>Theory</a:t>
            </a:r>
            <a:r>
              <a:rPr lang="nl-NL" b="1" dirty="0" smtClean="0"/>
              <a:t> </a:t>
            </a:r>
            <a:r>
              <a:rPr lang="nl-NL" b="1" dirty="0" err="1" smtClean="0"/>
              <a:t>simulations</a:t>
            </a:r>
            <a:endParaRPr lang="nl-NL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5342416" y="592484"/>
            <a:ext cx="3587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 smtClean="0"/>
              <a:t>Monte </a:t>
            </a:r>
            <a:r>
              <a:rPr lang="nl-NL" b="1" dirty="0"/>
              <a:t>C</a:t>
            </a:r>
            <a:r>
              <a:rPr lang="nl-NL" b="1" dirty="0" smtClean="0"/>
              <a:t>arlo </a:t>
            </a:r>
            <a:r>
              <a:rPr lang="nl-NL" b="1" dirty="0" err="1" smtClean="0"/>
              <a:t>simulation</a:t>
            </a:r>
            <a:endParaRPr lang="nl-NL" b="1" dirty="0"/>
          </a:p>
        </p:txBody>
      </p:sp>
      <p:sp>
        <p:nvSpPr>
          <p:cNvPr id="11" name="Rectangle 10"/>
          <p:cNvSpPr/>
          <p:nvPr/>
        </p:nvSpPr>
        <p:spPr>
          <a:xfrm>
            <a:off x="377515" y="6331857"/>
            <a:ext cx="2012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err="1" smtClean="0"/>
              <a:t>Dynode</a:t>
            </a:r>
            <a:r>
              <a:rPr lang="nl-NL" b="1" dirty="0" smtClean="0"/>
              <a:t> </a:t>
            </a:r>
            <a:r>
              <a:rPr lang="nl-NL" b="1" dirty="0" err="1" smtClean="0"/>
              <a:t>fabrication</a:t>
            </a:r>
            <a:endParaRPr lang="nl-NL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70086" y="1268760"/>
            <a:ext cx="1368152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262961" y="165257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1600" b="1" dirty="0" smtClean="0"/>
              <a:t>Electronic </a:t>
            </a:r>
          </a:p>
          <a:p>
            <a:pPr algn="ctr"/>
            <a:r>
              <a:rPr lang="nl-NL" sz="1600" b="1" dirty="0" err="1" smtClean="0"/>
              <a:t>structure</a:t>
            </a:r>
            <a:r>
              <a:rPr lang="nl-NL" sz="1600" b="1" dirty="0"/>
              <a:t>, </a:t>
            </a:r>
            <a:endParaRPr lang="nl-NL" sz="1600" b="1" dirty="0" smtClean="0"/>
          </a:p>
          <a:p>
            <a:pPr algn="ctr"/>
            <a:r>
              <a:rPr lang="nl-NL" sz="1600" b="1" dirty="0" err="1" smtClean="0"/>
              <a:t>work</a:t>
            </a:r>
            <a:r>
              <a:rPr lang="nl-NL" sz="1600" b="1" dirty="0" smtClean="0"/>
              <a:t> </a:t>
            </a:r>
            <a:r>
              <a:rPr lang="nl-NL" sz="1600" b="1" dirty="0" err="1"/>
              <a:t>function</a:t>
            </a:r>
            <a:r>
              <a:rPr lang="nl-NL" sz="1600" b="1" dirty="0"/>
              <a:t>, </a:t>
            </a:r>
            <a:endParaRPr lang="nl-NL" sz="1600" b="1" dirty="0" smtClean="0"/>
          </a:p>
          <a:p>
            <a:pPr algn="ctr"/>
            <a:r>
              <a:rPr lang="nl-NL" sz="1600" b="1" dirty="0" err="1" smtClean="0"/>
              <a:t>optical</a:t>
            </a:r>
            <a:r>
              <a:rPr lang="nl-NL" sz="1600" b="1" dirty="0" smtClean="0"/>
              <a:t> </a:t>
            </a:r>
            <a:r>
              <a:rPr lang="nl-NL" sz="1600" b="1" dirty="0"/>
              <a:t>data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41179" y="3981570"/>
            <a:ext cx="0" cy="90789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-244821" y="492891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1600" b="1" dirty="0" smtClean="0"/>
              <a:t>Select doping/</a:t>
            </a:r>
          </a:p>
          <a:p>
            <a:pPr algn="ctr"/>
            <a:r>
              <a:rPr lang="nl-NL" sz="1600" b="1" dirty="0" smtClean="0"/>
              <a:t>      coating </a:t>
            </a:r>
            <a:r>
              <a:rPr lang="nl-NL" sz="1600" b="1" dirty="0" err="1" smtClean="0"/>
              <a:t>candidates</a:t>
            </a:r>
            <a:endParaRPr lang="nl-NL" sz="1600" b="1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526124" y="3396795"/>
            <a:ext cx="0" cy="66951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60920" y="3439165"/>
            <a:ext cx="3920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1600" b="1" dirty="0" smtClean="0"/>
              <a:t>SEY</a:t>
            </a:r>
            <a:endParaRPr lang="nl-NL" sz="1600" b="1" dirty="0"/>
          </a:p>
          <a:p>
            <a:pPr algn="ctr"/>
            <a:r>
              <a:rPr lang="nl-NL" sz="1600" b="1" dirty="0" smtClean="0"/>
              <a:t>                Energy spectrum</a:t>
            </a:r>
            <a:endParaRPr lang="nl-NL" sz="1600" b="1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660232" y="3396795"/>
            <a:ext cx="0" cy="67663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145168" y="5513694"/>
            <a:ext cx="947707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136534" y="5733256"/>
            <a:ext cx="956341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213663" y="5876372"/>
            <a:ext cx="954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1600" b="1" dirty="0" err="1"/>
              <a:t>M</a:t>
            </a:r>
            <a:r>
              <a:rPr lang="nl-NL" sz="1600" b="1" dirty="0" err="1" smtClean="0"/>
              <a:t>aterial</a:t>
            </a:r>
            <a:r>
              <a:rPr lang="nl-NL" sz="1600" b="1" dirty="0" smtClean="0"/>
              <a:t> </a:t>
            </a:r>
          </a:p>
          <a:p>
            <a:pPr algn="ctr"/>
            <a:r>
              <a:rPr lang="nl-NL" sz="1600" b="1" dirty="0" smtClean="0"/>
              <a:t>Property</a:t>
            </a:r>
            <a:endParaRPr lang="nl-NL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2390438" y="506797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1600" b="1" dirty="0" err="1" smtClean="0"/>
              <a:t>Fabrication</a:t>
            </a:r>
            <a:endParaRPr lang="nl-NL" sz="1600" b="1" dirty="0"/>
          </a:p>
        </p:txBody>
      </p:sp>
      <p:sp>
        <p:nvSpPr>
          <p:cNvPr id="3" name="Rectangle 2"/>
          <p:cNvSpPr/>
          <p:nvPr/>
        </p:nvSpPr>
        <p:spPr>
          <a:xfrm>
            <a:off x="3518200" y="339679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1600" b="1" dirty="0" smtClean="0"/>
              <a:t>Model </a:t>
            </a:r>
          </a:p>
          <a:p>
            <a:pPr algn="ctr"/>
            <a:r>
              <a:rPr lang="nl-NL" sz="1600" b="1" dirty="0" err="1" smtClean="0"/>
              <a:t>validation</a:t>
            </a:r>
            <a:endParaRPr lang="nl-NL" sz="1600" b="1" dirty="0"/>
          </a:p>
        </p:txBody>
      </p:sp>
    </p:spTree>
    <p:extLst>
      <p:ext uri="{BB962C8B-B14F-4D97-AF65-F5344CB8AC3E}">
        <p14:creationId xmlns:p14="http://schemas.microsoft.com/office/powerpoint/2010/main" val="350341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643608"/>
            <a:ext cx="87372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The low-energy simulations seems to agree with the photon test beam data</a:t>
            </a:r>
          </a:p>
          <a:p>
            <a:endParaRPr lang="en-US" sz="2000" dirty="0" smtClean="0">
              <a:solidFill>
                <a:srgbClr val="3366FF"/>
              </a:solidFill>
            </a:endParaRPr>
          </a:p>
          <a:p>
            <a:endParaRPr lang="en-US" sz="2000" dirty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A clear difference in SE emission was observed from </a:t>
            </a:r>
            <a:r>
              <a:rPr lang="en-US" sz="2000" dirty="0" err="1" smtClean="0">
                <a:solidFill>
                  <a:srgbClr val="3366FF"/>
                </a:solidFill>
              </a:rPr>
              <a:t>SiNitride</a:t>
            </a:r>
            <a:r>
              <a:rPr lang="en-US" sz="2000" dirty="0" smtClean="0">
                <a:solidFill>
                  <a:srgbClr val="3366FF"/>
                </a:solidFill>
              </a:rPr>
              <a:t> samples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unprocessed and H- terminated</a:t>
            </a:r>
          </a:p>
          <a:p>
            <a:endParaRPr lang="en-US" sz="2000" dirty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3366FF"/>
                </a:solidFill>
              </a:rPr>
              <a:t>Electron affinity can be well calculated using </a:t>
            </a:r>
            <a:r>
              <a:rPr lang="en-US" sz="2000" dirty="0" err="1" smtClean="0">
                <a:solidFill>
                  <a:srgbClr val="3366FF"/>
                </a:solidFill>
              </a:rPr>
              <a:t>ab</a:t>
            </a:r>
            <a:r>
              <a:rPr lang="en-US" sz="2000" dirty="0" smtClean="0">
                <a:solidFill>
                  <a:srgbClr val="3366FF"/>
                </a:solidFill>
              </a:rPr>
              <a:t>-initio simulations.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It has been predicted that H-termination works for </a:t>
            </a:r>
            <a:r>
              <a:rPr lang="en-US" sz="2000" dirty="0" err="1" smtClean="0">
                <a:solidFill>
                  <a:srgbClr val="3366FF"/>
                </a:solidFill>
              </a:rPr>
              <a:t>SiNitride</a:t>
            </a:r>
            <a:r>
              <a:rPr lang="en-US" sz="2000" dirty="0" smtClean="0">
                <a:solidFill>
                  <a:srgbClr val="3366FF"/>
                </a:solidFill>
              </a:rPr>
              <a:t> as well as</a:t>
            </a:r>
          </a:p>
          <a:p>
            <a:r>
              <a:rPr lang="en-US" sz="2000" dirty="0" smtClean="0">
                <a:solidFill>
                  <a:srgbClr val="3366FF"/>
                </a:solidFill>
              </a:rPr>
              <a:t>diamond (which is known). Li-termination may even be better</a:t>
            </a:r>
            <a:endParaRPr 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66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55575" y="368300"/>
            <a:ext cx="5666711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>
                <a:solidFill>
                  <a:srgbClr val="30FF22"/>
                </a:solidFill>
              </a:rPr>
              <a:t>For tracking of </a:t>
            </a:r>
            <a:r>
              <a:rPr lang="nl-NL" sz="1800" dirty="0" err="1">
                <a:solidFill>
                  <a:srgbClr val="30FF22"/>
                </a:solidFill>
              </a:rPr>
              <a:t>fast</a:t>
            </a:r>
            <a:r>
              <a:rPr lang="nl-NL" sz="1800" dirty="0">
                <a:solidFill>
                  <a:srgbClr val="30FF22"/>
                </a:solidFill>
              </a:rPr>
              <a:t> </a:t>
            </a:r>
            <a:r>
              <a:rPr lang="nl-NL" sz="1800" dirty="0" err="1">
                <a:solidFill>
                  <a:srgbClr val="30FF22"/>
                </a:solidFill>
              </a:rPr>
              <a:t>charged</a:t>
            </a:r>
            <a:r>
              <a:rPr lang="nl-NL" sz="1800" dirty="0">
                <a:solidFill>
                  <a:srgbClr val="30FF22"/>
                </a:solidFill>
              </a:rPr>
              <a:t> </a:t>
            </a:r>
            <a:r>
              <a:rPr lang="nl-NL" sz="1800" dirty="0" err="1">
                <a:solidFill>
                  <a:srgbClr val="30FF22"/>
                </a:solidFill>
              </a:rPr>
              <a:t>particles</a:t>
            </a:r>
            <a:r>
              <a:rPr lang="nl-NL" sz="1800" dirty="0">
                <a:solidFill>
                  <a:srgbClr val="30FF22"/>
                </a:solidFill>
              </a:rPr>
              <a:t> (MIPS):</a:t>
            </a:r>
          </a:p>
          <a:p>
            <a:pPr eaLnBrk="1" hangingPunct="1"/>
            <a:endParaRPr lang="nl-NL" sz="1800" dirty="0">
              <a:solidFill>
                <a:srgbClr val="30FF22"/>
              </a:solidFill>
            </a:endParaRPr>
          </a:p>
          <a:p>
            <a:pPr eaLnBrk="1" hangingPunct="1"/>
            <a:r>
              <a:rPr lang="nl-NL" sz="1800" dirty="0" err="1">
                <a:solidFill>
                  <a:srgbClr val="30FF22"/>
                </a:solidFill>
              </a:rPr>
              <a:t>Replace</a:t>
            </a:r>
            <a:r>
              <a:rPr lang="nl-NL" sz="1800" dirty="0">
                <a:solidFill>
                  <a:srgbClr val="30FF22"/>
                </a:solidFill>
              </a:rPr>
              <a:t> </a:t>
            </a:r>
            <a:r>
              <a:rPr lang="nl-NL" sz="1800" dirty="0" err="1" smtClean="0">
                <a:solidFill>
                  <a:srgbClr val="30FF22"/>
                </a:solidFill>
              </a:rPr>
              <a:t>photocathode</a:t>
            </a:r>
            <a:r>
              <a:rPr lang="nl-NL" sz="1800" dirty="0">
                <a:solidFill>
                  <a:srgbClr val="30FF22"/>
                </a:solidFill>
              </a:rPr>
              <a:t> </a:t>
            </a:r>
            <a:r>
              <a:rPr lang="nl-NL" sz="1800" dirty="0" smtClean="0">
                <a:solidFill>
                  <a:srgbClr val="30FF22"/>
                </a:solidFill>
              </a:rPr>
              <a:t>(</a:t>
            </a:r>
            <a:r>
              <a:rPr lang="nl-NL" sz="1800" dirty="0" err="1">
                <a:solidFill>
                  <a:srgbClr val="30FF22"/>
                </a:solidFill>
              </a:rPr>
              <a:t>depleted</a:t>
            </a:r>
            <a:r>
              <a:rPr lang="nl-NL" sz="1800" dirty="0">
                <a:solidFill>
                  <a:srgbClr val="30FF22"/>
                </a:solidFill>
              </a:rPr>
              <a:t> Si or gas) </a:t>
            </a:r>
            <a:r>
              <a:rPr lang="nl-NL" sz="1800" dirty="0" err="1" smtClean="0">
                <a:solidFill>
                  <a:srgbClr val="30FF22"/>
                </a:solidFill>
              </a:rPr>
              <a:t>by</a:t>
            </a:r>
            <a:r>
              <a:rPr lang="nl-NL" sz="1800" dirty="0" smtClean="0">
                <a:solidFill>
                  <a:srgbClr val="30FF22"/>
                </a:solidFill>
              </a:rPr>
              <a:t>:</a:t>
            </a:r>
          </a:p>
          <a:p>
            <a:pPr eaLnBrk="1" hangingPunct="1"/>
            <a:r>
              <a:rPr lang="nl-NL" sz="1800" b="1" dirty="0" err="1" smtClean="0">
                <a:solidFill>
                  <a:srgbClr val="FF6600"/>
                </a:solidFill>
              </a:rPr>
              <a:t>electron</a:t>
            </a:r>
            <a:r>
              <a:rPr lang="nl-NL" sz="1800" b="1" dirty="0" smtClean="0">
                <a:solidFill>
                  <a:srgbClr val="FF6600"/>
                </a:solidFill>
              </a:rPr>
              <a:t> </a:t>
            </a:r>
            <a:r>
              <a:rPr lang="nl-NL" sz="1800" b="1" dirty="0" err="1">
                <a:solidFill>
                  <a:srgbClr val="FF6600"/>
                </a:solidFill>
              </a:rPr>
              <a:t>e</a:t>
            </a:r>
            <a:r>
              <a:rPr lang="nl-NL" sz="1800" b="1" dirty="0" err="1" smtClean="0">
                <a:solidFill>
                  <a:srgbClr val="FF6600"/>
                </a:solidFill>
              </a:rPr>
              <a:t>mission</a:t>
            </a:r>
            <a:r>
              <a:rPr lang="nl-NL" sz="1800" b="1" dirty="0" smtClean="0">
                <a:solidFill>
                  <a:srgbClr val="FF6600"/>
                </a:solidFill>
              </a:rPr>
              <a:t> </a:t>
            </a:r>
            <a:r>
              <a:rPr lang="nl-NL" sz="1800" b="1" dirty="0" err="1" smtClean="0">
                <a:solidFill>
                  <a:srgbClr val="FF6600"/>
                </a:solidFill>
              </a:rPr>
              <a:t>membrane</a:t>
            </a:r>
            <a:r>
              <a:rPr lang="nl-NL" sz="1800" b="1" dirty="0" smtClean="0">
                <a:solidFill>
                  <a:srgbClr val="FF6600"/>
                </a:solidFill>
              </a:rPr>
              <a:t> </a:t>
            </a:r>
            <a:r>
              <a:rPr lang="nl-NL" sz="4800" b="1" dirty="0" smtClean="0">
                <a:solidFill>
                  <a:srgbClr val="FF6600"/>
                </a:solidFill>
              </a:rPr>
              <a:t>e-</a:t>
            </a:r>
            <a:r>
              <a:rPr lang="nl-NL" sz="4800" b="1" dirty="0" err="1" smtClean="0">
                <a:solidFill>
                  <a:srgbClr val="FF6600"/>
                </a:solidFill>
              </a:rPr>
              <a:t>brane</a:t>
            </a:r>
            <a:endParaRPr lang="nl-NL" sz="4800" b="1" dirty="0">
              <a:solidFill>
                <a:srgbClr val="FF6600"/>
              </a:solidFill>
            </a:endParaRPr>
          </a:p>
        </p:txBody>
      </p:sp>
      <p:sp>
        <p:nvSpPr>
          <p:cNvPr id="32771" name="Line 4"/>
          <p:cNvSpPr>
            <a:spLocks noChangeShapeType="1"/>
          </p:cNvSpPr>
          <p:nvPr/>
        </p:nvSpPr>
        <p:spPr bwMode="auto">
          <a:xfrm>
            <a:off x="323850" y="3644900"/>
            <a:ext cx="331152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3635375" y="3459163"/>
            <a:ext cx="980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 dirty="0" smtClean="0">
                <a:solidFill>
                  <a:srgbClr val="30FF22"/>
                </a:solidFill>
              </a:rPr>
              <a:t>e-</a:t>
            </a:r>
            <a:r>
              <a:rPr lang="nl-NL" sz="1800" dirty="0" err="1" smtClean="0">
                <a:solidFill>
                  <a:srgbClr val="30FF22"/>
                </a:solidFill>
              </a:rPr>
              <a:t>brane</a:t>
            </a:r>
            <a:endParaRPr lang="nl-NL" sz="1800" dirty="0">
              <a:solidFill>
                <a:srgbClr val="30FF22"/>
              </a:solidFill>
            </a:endParaRPr>
          </a:p>
        </p:txBody>
      </p:sp>
      <p:sp>
        <p:nvSpPr>
          <p:cNvPr id="32773" name="Line 9"/>
          <p:cNvSpPr>
            <a:spLocks noChangeShapeType="1"/>
          </p:cNvSpPr>
          <p:nvPr/>
        </p:nvSpPr>
        <p:spPr bwMode="auto">
          <a:xfrm>
            <a:off x="1619250" y="2420938"/>
            <a:ext cx="720725" cy="32400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11"/>
          <p:cNvSpPr>
            <a:spLocks noChangeShapeType="1"/>
          </p:cNvSpPr>
          <p:nvPr/>
        </p:nvSpPr>
        <p:spPr bwMode="auto">
          <a:xfrm flipH="1">
            <a:off x="1835150" y="3644900"/>
            <a:ext cx="730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Line 12"/>
          <p:cNvSpPr>
            <a:spLocks noChangeShapeType="1"/>
          </p:cNvSpPr>
          <p:nvPr/>
        </p:nvSpPr>
        <p:spPr bwMode="auto">
          <a:xfrm>
            <a:off x="1908175" y="3644900"/>
            <a:ext cx="7143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TextBox 26"/>
          <p:cNvSpPr txBox="1">
            <a:spLocks noChangeArrowheads="1"/>
          </p:cNvSpPr>
          <p:nvPr/>
        </p:nvSpPr>
        <p:spPr bwMode="auto">
          <a:xfrm>
            <a:off x="3203848" y="4783861"/>
            <a:ext cx="554768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FFFF00"/>
                </a:solidFill>
              </a:rPr>
              <a:t>aluminium</a:t>
            </a:r>
            <a:r>
              <a:rPr lang="en-US" sz="1800" dirty="0">
                <a:solidFill>
                  <a:srgbClr val="FFFF00"/>
                </a:solidFill>
              </a:rPr>
              <a:t> foil:</a:t>
            </a:r>
          </a:p>
          <a:p>
            <a:pPr eaLnBrk="1" hangingPunct="1"/>
            <a:endParaRPr lang="en-US" sz="18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- at least 1 electron is emitted in </a:t>
            </a:r>
            <a:r>
              <a:rPr lang="en-US" sz="1800" dirty="0" smtClean="0">
                <a:solidFill>
                  <a:srgbClr val="FFFF00"/>
                </a:solidFill>
              </a:rPr>
              <a:t>2 - 4 </a:t>
            </a:r>
            <a:r>
              <a:rPr lang="en-US" sz="1800" dirty="0">
                <a:solidFill>
                  <a:srgbClr val="FFFF00"/>
                </a:solidFill>
              </a:rPr>
              <a:t>% of the cases</a:t>
            </a: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FF00"/>
                </a:solidFill>
              </a:rPr>
              <a:t> energy of electron: 0 – 5 </a:t>
            </a:r>
            <a:r>
              <a:rPr lang="en-US" sz="1800" dirty="0" err="1">
                <a:solidFill>
                  <a:srgbClr val="FFFF00"/>
                </a:solidFill>
              </a:rPr>
              <a:t>eV</a:t>
            </a:r>
            <a:endParaRPr lang="en-US" sz="1800" dirty="0">
              <a:solidFill>
                <a:srgbClr val="FFFF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FF00"/>
                </a:solidFill>
              </a:rPr>
              <a:t> probability depends on surface condition</a:t>
            </a: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FF00"/>
                </a:solidFill>
              </a:rPr>
              <a:t> increase to 6 % if layer of </a:t>
            </a:r>
            <a:r>
              <a:rPr lang="en-US" sz="1800" dirty="0" err="1">
                <a:solidFill>
                  <a:srgbClr val="FFFF00"/>
                </a:solidFill>
              </a:rPr>
              <a:t>AlOxide</a:t>
            </a:r>
            <a:r>
              <a:rPr lang="en-US" sz="1800" dirty="0">
                <a:solidFill>
                  <a:srgbClr val="FFFF00"/>
                </a:solidFill>
              </a:rPr>
              <a:t> is present</a:t>
            </a:r>
          </a:p>
        </p:txBody>
      </p:sp>
      <p:sp>
        <p:nvSpPr>
          <p:cNvPr id="36873" name="TextBox 27"/>
          <p:cNvSpPr txBox="1">
            <a:spLocks noChangeArrowheads="1"/>
          </p:cNvSpPr>
          <p:nvPr/>
        </p:nvSpPr>
        <p:spPr bwMode="auto">
          <a:xfrm>
            <a:off x="3360742" y="2267744"/>
            <a:ext cx="5390794" cy="1015663"/>
          </a:xfrm>
          <a:prstGeom prst="rect">
            <a:avLst/>
          </a:prstGeom>
          <a:noFill/>
          <a:ln w="34925">
            <a:solidFill>
              <a:srgbClr val="CCFF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Emits (at least one) electron at the</a:t>
            </a:r>
          </a:p>
          <a:p>
            <a:pPr>
              <a:defRPr/>
            </a:pPr>
            <a:r>
              <a:rPr lang="en-US" sz="2000" b="1" dirty="0">
                <a:ln>
                  <a:solidFill>
                    <a:srgbClr val="FF0000">
                      <a:alpha val="60000"/>
                    </a:srgbClr>
                  </a:solidFill>
                </a:ln>
                <a:solidFill>
                  <a:srgbClr val="FF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crossing</a:t>
            </a:r>
            <a:r>
              <a:rPr lang="en-US" sz="2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point of membrane surface</a:t>
            </a:r>
          </a:p>
          <a:p>
            <a:pPr>
              <a:defRPr/>
            </a:pPr>
            <a:r>
              <a:rPr lang="en-US" sz="2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and MIP, with a high probability, in vacuum</a:t>
            </a:r>
          </a:p>
        </p:txBody>
      </p:sp>
      <p:cxnSp>
        <p:nvCxnSpPr>
          <p:cNvPr id="3" name="Straight Arrow Connector 2"/>
          <p:cNvCxnSpPr>
            <a:stCxn id="32775" idx="0"/>
          </p:cNvCxnSpPr>
          <p:nvPr/>
        </p:nvCxnSpPr>
        <p:spPr>
          <a:xfrm flipH="1">
            <a:off x="1619250" y="3644900"/>
            <a:ext cx="288925" cy="288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03413" y="3663950"/>
            <a:ext cx="220662" cy="441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0" y="14288"/>
            <a:ext cx="8731803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</a:rPr>
              <a:t>e</a:t>
            </a:r>
            <a:r>
              <a:rPr lang="en-US" sz="2800" dirty="0" smtClean="0">
                <a:solidFill>
                  <a:srgbClr val="FFFF00"/>
                </a:solidFill>
              </a:rPr>
              <a:t>lectron </a:t>
            </a:r>
            <a:r>
              <a:rPr lang="en-US" sz="2800" dirty="0">
                <a:solidFill>
                  <a:srgbClr val="FFFF00"/>
                </a:solidFill>
              </a:rPr>
              <a:t>e</a:t>
            </a:r>
            <a:r>
              <a:rPr lang="en-US" sz="2800" dirty="0" smtClean="0">
                <a:solidFill>
                  <a:srgbClr val="FFFF00"/>
                </a:solidFill>
              </a:rPr>
              <a:t>mission membrane </a:t>
            </a:r>
            <a:r>
              <a:rPr lang="en-US" sz="4400" dirty="0" smtClean="0">
                <a:solidFill>
                  <a:srgbClr val="12FF1E"/>
                </a:solidFill>
              </a:rPr>
              <a:t>‘e-</a:t>
            </a:r>
            <a:r>
              <a:rPr lang="en-US" sz="4400" dirty="0" err="1" smtClean="0">
                <a:solidFill>
                  <a:srgbClr val="12FF1E"/>
                </a:solidFill>
              </a:rPr>
              <a:t>brane</a:t>
            </a:r>
            <a:r>
              <a:rPr lang="en-US" sz="4400" dirty="0" smtClean="0">
                <a:solidFill>
                  <a:srgbClr val="12FF1E"/>
                </a:solidFill>
              </a:rPr>
              <a:t>’</a:t>
            </a:r>
          </a:p>
          <a:p>
            <a:pPr eaLnBrk="1" hangingPunct="1">
              <a:defRPr/>
            </a:pPr>
            <a:endParaRPr lang="en-US" dirty="0" smtClean="0">
              <a:solidFill>
                <a:srgbClr val="12FF1E"/>
              </a:solidFill>
            </a:endParaRP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12FF1E"/>
                </a:solidFill>
              </a:rPr>
              <a:t>Issue: to reach a high yield (prob. to emit at least one electron) &gt; 50 – 95 %</a:t>
            </a:r>
          </a:p>
          <a:p>
            <a:pPr eaLnBrk="1" hangingPunct="1">
              <a:defRPr/>
            </a:pPr>
            <a:endParaRPr lang="en-US" sz="2000" dirty="0" smtClean="0">
              <a:solidFill>
                <a:srgbClr val="CCFFCC"/>
              </a:solidFill>
            </a:endParaRPr>
          </a:p>
          <a:p>
            <a:pPr eaLnBrk="1" hangingPunct="1">
              <a:defRPr/>
            </a:pPr>
            <a:endParaRPr lang="en-US" sz="2000" dirty="0" smtClean="0">
              <a:solidFill>
                <a:srgbClr val="CCFFCC"/>
              </a:solidFill>
            </a:endParaRPr>
          </a:p>
          <a:p>
            <a:pPr eaLnBrk="1" hangingPunct="1">
              <a:defRPr/>
            </a:pPr>
            <a:endParaRPr lang="en-US" sz="2000" dirty="0" smtClean="0">
              <a:solidFill>
                <a:srgbClr val="CCFFCC"/>
              </a:solidFill>
            </a:endParaRPr>
          </a:p>
          <a:p>
            <a:pPr eaLnBrk="1" hangingPunct="1">
              <a:defRPr/>
            </a:pPr>
            <a:endParaRPr lang="en-US" sz="2000" dirty="0" smtClean="0">
              <a:solidFill>
                <a:srgbClr val="CCFFCC"/>
              </a:solidFill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low </a:t>
            </a:r>
            <a:r>
              <a:rPr lang="en-US" sz="2000" dirty="0" smtClean="0">
                <a:solidFill>
                  <a:srgbClr val="1BD8FF"/>
                </a:solidFill>
              </a:rPr>
              <a:t>work function </a:t>
            </a:r>
            <a:r>
              <a:rPr lang="en-US" sz="2000" dirty="0" smtClean="0">
                <a:solidFill>
                  <a:srgbClr val="CCFFCC"/>
                </a:solidFill>
              </a:rPr>
              <a:t>material (low exit potential)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	Plain </a:t>
            </a:r>
            <a:r>
              <a:rPr lang="en-US" sz="2000" dirty="0" err="1" smtClean="0">
                <a:solidFill>
                  <a:srgbClr val="CCFFCC"/>
                </a:solidFill>
              </a:rPr>
              <a:t>aluminium</a:t>
            </a:r>
            <a:r>
              <a:rPr lang="en-US" sz="2000" dirty="0" smtClean="0">
                <a:solidFill>
                  <a:srgbClr val="CCFFCC"/>
                </a:solidFill>
              </a:rPr>
              <a:t> foil: 2 – 4 % yield</a:t>
            </a:r>
          </a:p>
          <a:p>
            <a:pPr eaLnBrk="1" hangingPunct="1">
              <a:defRPr/>
            </a:pPr>
            <a:endParaRPr lang="en-US" sz="2000" dirty="0" smtClean="0">
              <a:solidFill>
                <a:srgbClr val="CCFFCC"/>
              </a:solidFill>
            </a:endParaRP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2.	Surface enlargement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	Skin effect: only ~ 50 nm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	surface layer participates to yield</a:t>
            </a:r>
          </a:p>
          <a:p>
            <a:pPr eaLnBrk="1" hangingPunct="1">
              <a:defRPr/>
            </a:pPr>
            <a:endParaRPr lang="en-US" sz="2000" dirty="0" smtClean="0">
              <a:solidFill>
                <a:srgbClr val="CCFFCC"/>
              </a:solidFill>
            </a:endParaRP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3.	Field assistance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	(depletion layer)</a:t>
            </a:r>
          </a:p>
          <a:p>
            <a:pPr eaLnBrk="1" hangingPunct="1">
              <a:defRPr/>
            </a:pPr>
            <a:endParaRPr lang="en-US" sz="2000" dirty="0" smtClean="0">
              <a:solidFill>
                <a:srgbClr val="CCFFCC"/>
              </a:solidFill>
            </a:endParaRP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4.	Strong extracting E-field</a:t>
            </a:r>
          </a:p>
        </p:txBody>
      </p:sp>
      <p:pic>
        <p:nvPicPr>
          <p:cNvPr id="3379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501008"/>
            <a:ext cx="129698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20306"/>
            <a:ext cx="12604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157788"/>
            <a:ext cx="5160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1"/>
          <p:cNvSpPr txBox="1">
            <a:spLocks noChangeArrowheads="1"/>
          </p:cNvSpPr>
          <p:nvPr/>
        </p:nvSpPr>
        <p:spPr bwMode="auto">
          <a:xfrm>
            <a:off x="684213" y="6308725"/>
            <a:ext cx="6735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…..needs solid state (theoretical) physicists…..</a:t>
            </a:r>
          </a:p>
        </p:txBody>
      </p:sp>
      <p:pic>
        <p:nvPicPr>
          <p:cNvPr id="33799" name="Picture 1" descr="fractal2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20938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Box 2"/>
          <p:cNvSpPr txBox="1">
            <a:spLocks noChangeArrowheads="1"/>
          </p:cNvSpPr>
          <p:nvPr/>
        </p:nvSpPr>
        <p:spPr bwMode="auto">
          <a:xfrm>
            <a:off x="5076825" y="4067175"/>
            <a:ext cx="88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</a:rPr>
              <a:t>Fractal</a:t>
            </a:r>
          </a:p>
        </p:txBody>
      </p:sp>
      <p:sp>
        <p:nvSpPr>
          <p:cNvPr id="33801" name="TextBox 3"/>
          <p:cNvSpPr txBox="1">
            <a:spLocks noChangeArrowheads="1"/>
          </p:cNvSpPr>
          <p:nvPr/>
        </p:nvSpPr>
        <p:spPr bwMode="auto">
          <a:xfrm>
            <a:off x="6773863" y="6011863"/>
            <a:ext cx="1327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</a:rPr>
              <a:t>nano grass</a:t>
            </a:r>
          </a:p>
        </p:txBody>
      </p:sp>
    </p:spTree>
    <p:extLst>
      <p:ext uri="{BB962C8B-B14F-4D97-AF65-F5344CB8AC3E}">
        <p14:creationId xmlns:p14="http://schemas.microsoft.com/office/powerpoint/2010/main" val="2456071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304800" y="152400"/>
            <a:ext cx="526534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30FF22"/>
                </a:solidFill>
              </a:rPr>
              <a:t>Electron Affinity</a:t>
            </a:r>
            <a:endParaRPr lang="en-US" sz="3600" dirty="0">
              <a:solidFill>
                <a:srgbClr val="30FF22"/>
              </a:solidFill>
            </a:endParaRPr>
          </a:p>
          <a:p>
            <a:pPr eaLnBrk="1" hangingPunct="1"/>
            <a:endParaRPr lang="en-US" sz="18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Interesting: - photo cathodes of PMs (bi-alkali </a:t>
            </a:r>
            <a:r>
              <a:rPr lang="en-US" sz="1800" dirty="0" err="1">
                <a:solidFill>
                  <a:srgbClr val="FFFF00"/>
                </a:solidFill>
              </a:rPr>
              <a:t>etc</a:t>
            </a:r>
            <a:r>
              <a:rPr lang="en-US" sz="1800" dirty="0">
                <a:solidFill>
                  <a:srgbClr val="FFFF00"/>
                </a:solidFill>
              </a:rPr>
              <a:t>)</a:t>
            </a:r>
          </a:p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                   - coating of dynodes of </a:t>
            </a:r>
            <a:r>
              <a:rPr lang="en-US" sz="1800" dirty="0" smtClean="0">
                <a:solidFill>
                  <a:srgbClr val="FFFF00"/>
                </a:solidFill>
              </a:rPr>
              <a:t>PMs</a:t>
            </a:r>
          </a:p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	</a:t>
            </a:r>
            <a:r>
              <a:rPr lang="en-US" sz="1800" dirty="0" smtClean="0">
                <a:solidFill>
                  <a:srgbClr val="FFFF00"/>
                </a:solidFill>
              </a:rPr>
              <a:t>		</a:t>
            </a:r>
          </a:p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	</a:t>
            </a:r>
            <a:r>
              <a:rPr lang="en-US" sz="1800" dirty="0" smtClean="0">
                <a:solidFill>
                  <a:srgbClr val="FFFF00"/>
                </a:solidFill>
              </a:rPr>
              <a:t>	What is the yield of a photocathode?</a:t>
            </a:r>
          </a:p>
          <a:p>
            <a:pPr eaLnBrk="1" hangingPunct="1"/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63688" y="2708920"/>
            <a:ext cx="4176464" cy="10081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63688" y="2724267"/>
            <a:ext cx="144016" cy="992765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11560" y="3140968"/>
            <a:ext cx="676875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04248" y="314096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2FF1E"/>
                </a:solidFill>
              </a:rPr>
              <a:t>120 </a:t>
            </a:r>
            <a:r>
              <a:rPr lang="en-US" dirty="0" err="1" smtClean="0">
                <a:solidFill>
                  <a:srgbClr val="12FF1E"/>
                </a:solidFill>
              </a:rPr>
              <a:t>GeV</a:t>
            </a:r>
            <a:r>
              <a:rPr lang="en-US" dirty="0" smtClean="0">
                <a:solidFill>
                  <a:srgbClr val="12FF1E"/>
                </a:solidFill>
              </a:rPr>
              <a:t> pion+</a:t>
            </a:r>
            <a:endParaRPr lang="en-US" dirty="0">
              <a:solidFill>
                <a:srgbClr val="12FF1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181" y="4329148"/>
            <a:ext cx="773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100 % yield, due to Cerenkov photons created in entrance window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5949280"/>
            <a:ext cx="3924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2FF1E"/>
                </a:solidFill>
              </a:rPr>
              <a:t>With </a:t>
            </a:r>
            <a:r>
              <a:rPr lang="en-US" dirty="0" err="1" smtClean="0">
                <a:solidFill>
                  <a:srgbClr val="12FF1E"/>
                </a:solidFill>
              </a:rPr>
              <a:t>pions</a:t>
            </a:r>
            <a:r>
              <a:rPr lang="en-US" dirty="0" smtClean="0">
                <a:solidFill>
                  <a:srgbClr val="12FF1E"/>
                </a:solidFill>
              </a:rPr>
              <a:t>+ from opposite direction</a:t>
            </a:r>
            <a:r>
              <a:rPr lang="en-US" dirty="0">
                <a:solidFill>
                  <a:srgbClr val="12FF1E"/>
                </a:solidFill>
              </a:rPr>
              <a:t>?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115616" y="5805264"/>
            <a:ext cx="511256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03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612775" y="1066800"/>
          <a:ext cx="791845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Document" r:id="rId3" imgW="14273016" imgH="6044444" progId="Word.Document.12">
                  <p:link updateAutomatic="1"/>
                </p:oleObj>
              </mc:Choice>
              <mc:Fallback>
                <p:oleObj name="Document" r:id="rId3" imgW="14273016" imgH="6044444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1066800"/>
                        <a:ext cx="791845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577875" y="260350"/>
            <a:ext cx="78391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A very successful photon detector: the Photomultiplier (</a:t>
            </a:r>
            <a:r>
              <a:rPr lang="en-US" sz="2000" dirty="0" smtClean="0">
                <a:solidFill>
                  <a:srgbClr val="FF0000"/>
                </a:solidFill>
              </a:rPr>
              <a:t>1934 -</a:t>
            </a:r>
            <a:r>
              <a:rPr lang="en-US" sz="2000" dirty="0">
                <a:solidFill>
                  <a:srgbClr val="FF0000"/>
                </a:solidFill>
              </a:rPr>
              <a:t>1936)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51520" y="4572654"/>
            <a:ext cx="45323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‘good’ </a:t>
            </a:r>
            <a:r>
              <a:rPr lang="en-US" sz="2000" dirty="0">
                <a:solidFill>
                  <a:srgbClr val="FFFF00"/>
                </a:solidFill>
              </a:rPr>
              <a:t>quantum efficiency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rather fast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low noise @ high gain: very sensitive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little dark current, no bias current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radiation hard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FF00"/>
                </a:solidFill>
              </a:rPr>
              <a:t> quite linear</a:t>
            </a:r>
          </a:p>
        </p:txBody>
      </p:sp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4783832" y="4597400"/>
            <a:ext cx="41344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smtClean="0">
                <a:solidFill>
                  <a:srgbClr val="FF6600"/>
                </a:solidFill>
              </a:rPr>
              <a:t>voluminous, bulky </a:t>
            </a:r>
            <a:r>
              <a:rPr lang="en-US" sz="2000" dirty="0">
                <a:solidFill>
                  <a:srgbClr val="FF6600"/>
                </a:solidFill>
              </a:rPr>
              <a:t>&amp; heavy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no </a:t>
            </a:r>
            <a:r>
              <a:rPr lang="en-US" sz="2000" dirty="0" smtClean="0">
                <a:solidFill>
                  <a:srgbClr val="FF6600"/>
                </a:solidFill>
              </a:rPr>
              <a:t>spatial resolution, not even 1D</a:t>
            </a:r>
            <a:endParaRPr lang="en-US" sz="2000" dirty="0">
              <a:solidFill>
                <a:srgbClr val="FF66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expensive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quite radioactive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FF6600"/>
                </a:solidFill>
              </a:rPr>
              <a:t> can</a:t>
            </a:r>
            <a:r>
              <a:rPr lang="ja-JP" altLang="en-US" sz="2000" dirty="0">
                <a:solidFill>
                  <a:srgbClr val="FF6600"/>
                </a:solidFill>
              </a:rPr>
              <a:t>’</a:t>
            </a:r>
            <a:r>
              <a:rPr lang="en-US" altLang="ja-JP" sz="2000" dirty="0">
                <a:solidFill>
                  <a:srgbClr val="FF6600"/>
                </a:solidFill>
              </a:rPr>
              <a:t>t stand B fields</a:t>
            </a:r>
          </a:p>
          <a:p>
            <a:pPr eaLnBrk="1" hangingPunct="1">
              <a:buFontTx/>
              <a:buChar char="-"/>
            </a:pP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2922588" y="6326188"/>
            <a:ext cx="5756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CCFFCC"/>
                </a:solidFill>
              </a:rPr>
              <a:t>Amplification by multiplication: low noise!</a:t>
            </a:r>
          </a:p>
        </p:txBody>
      </p:sp>
    </p:spTree>
    <p:extLst>
      <p:ext uri="{BB962C8B-B14F-4D97-AF65-F5344CB8AC3E}">
        <p14:creationId xmlns:p14="http://schemas.microsoft.com/office/powerpoint/2010/main" val="324370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653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2FF1E"/>
                </a:solidFill>
              </a:rPr>
              <a:t>First test in 120 </a:t>
            </a:r>
            <a:r>
              <a:rPr lang="en-US" dirty="0" err="1" smtClean="0">
                <a:solidFill>
                  <a:srgbClr val="12FF1E"/>
                </a:solidFill>
              </a:rPr>
              <a:t>GeV</a:t>
            </a:r>
            <a:r>
              <a:rPr lang="en-US" dirty="0" smtClean="0">
                <a:solidFill>
                  <a:srgbClr val="12FF1E"/>
                </a:solidFill>
              </a:rPr>
              <a:t> pion beam (H6B ATLAS/MAMMA), Sept 21 2012.</a:t>
            </a:r>
          </a:p>
          <a:p>
            <a:endParaRPr lang="en-US" dirty="0">
              <a:solidFill>
                <a:srgbClr val="12FF1E"/>
              </a:solidFill>
            </a:endParaRPr>
          </a:p>
          <a:p>
            <a:r>
              <a:rPr lang="en-US" dirty="0" smtClean="0">
                <a:solidFill>
                  <a:srgbClr val="12FF1E"/>
                </a:solidFill>
              </a:rPr>
              <a:t>Second test with photon absorber on window at RD51 </a:t>
            </a:r>
            <a:r>
              <a:rPr lang="en-US" dirty="0" err="1" smtClean="0">
                <a:solidFill>
                  <a:srgbClr val="12FF1E"/>
                </a:solidFill>
              </a:rPr>
              <a:t>testbeam</a:t>
            </a:r>
            <a:r>
              <a:rPr lang="en-US" dirty="0" smtClean="0">
                <a:solidFill>
                  <a:srgbClr val="12FF1E"/>
                </a:solidFill>
              </a:rPr>
              <a:t> on Nov 12, 2012.</a:t>
            </a:r>
          </a:p>
          <a:p>
            <a:endParaRPr lang="en-US" dirty="0">
              <a:solidFill>
                <a:srgbClr val="12FF1E"/>
              </a:solidFill>
            </a:endParaRPr>
          </a:p>
        </p:txBody>
      </p:sp>
      <p:pic>
        <p:nvPicPr>
          <p:cNvPr id="4" name="Picture 3" descr="phot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5580112" cy="4167862"/>
          </a:xfrm>
          <a:prstGeom prst="rect">
            <a:avLst/>
          </a:prstGeom>
        </p:spPr>
      </p:pic>
      <p:pic>
        <p:nvPicPr>
          <p:cNvPr id="7" name="Picture 6" descr="photo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74" y="3656484"/>
            <a:ext cx="4284666" cy="32002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5842138"/>
            <a:ext cx="3134191" cy="646331"/>
          </a:xfrm>
          <a:prstGeom prst="rect">
            <a:avLst/>
          </a:prstGeom>
          <a:noFill/>
          <a:ln>
            <a:solidFill>
              <a:srgbClr val="1BD8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BD8FF"/>
                </a:solidFill>
              </a:rPr>
              <a:t>~ 51 </a:t>
            </a:r>
            <a:r>
              <a:rPr lang="en-US" dirty="0" err="1" smtClean="0">
                <a:solidFill>
                  <a:srgbClr val="1BD8FF"/>
                </a:solidFill>
              </a:rPr>
              <a:t>Ch</a:t>
            </a:r>
            <a:r>
              <a:rPr lang="en-US" dirty="0" smtClean="0">
                <a:solidFill>
                  <a:srgbClr val="1BD8FF"/>
                </a:solidFill>
              </a:rPr>
              <a:t> photons expected</a:t>
            </a:r>
          </a:p>
          <a:p>
            <a:r>
              <a:rPr lang="en-US" dirty="0" smtClean="0">
                <a:solidFill>
                  <a:srgbClr val="1BD8FF"/>
                </a:solidFill>
              </a:rPr>
              <a:t>in 2 mm crown glass window</a:t>
            </a:r>
            <a:endParaRPr lang="en-US" dirty="0">
              <a:solidFill>
                <a:srgbClr val="1BD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0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 18-11-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49" y="68143"/>
            <a:ext cx="3026755" cy="1635629"/>
          </a:xfrm>
          <a:prstGeom prst="rect">
            <a:avLst/>
          </a:prstGeom>
        </p:spPr>
      </p:pic>
      <p:pic>
        <p:nvPicPr>
          <p:cNvPr id="3" name="Picture 2" descr="CH 12-11-2012 tweede ru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68" y="1733963"/>
            <a:ext cx="2963428" cy="1654581"/>
          </a:xfrm>
          <a:prstGeom prst="rect">
            <a:avLst/>
          </a:prstGeom>
        </p:spPr>
      </p:pic>
      <p:pic>
        <p:nvPicPr>
          <p:cNvPr id="4" name="Picture 3" descr="AC 13-11-2012 eerste ru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457985"/>
            <a:ext cx="3024336" cy="1699207"/>
          </a:xfrm>
          <a:prstGeom prst="rect">
            <a:avLst/>
          </a:prstGeom>
        </p:spPr>
      </p:pic>
      <p:pic>
        <p:nvPicPr>
          <p:cNvPr id="5" name="Picture 4" descr="AC 13-11-2012 tweede ru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39" y="5196235"/>
            <a:ext cx="2993157" cy="16129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548680"/>
            <a:ext cx="536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Thermal noise: single electrons from photocathode</a:t>
            </a:r>
            <a:endParaRPr lang="en-US" dirty="0">
              <a:solidFill>
                <a:srgbClr val="CCFFC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43608" y="2204864"/>
            <a:ext cx="1656184" cy="432048"/>
            <a:chOff x="1043608" y="2204864"/>
            <a:chExt cx="1656184" cy="432048"/>
          </a:xfrm>
        </p:grpSpPr>
        <p:sp>
          <p:nvSpPr>
            <p:cNvPr id="7" name="Rectangle 6"/>
            <p:cNvSpPr/>
            <p:nvPr/>
          </p:nvSpPr>
          <p:spPr>
            <a:xfrm>
              <a:off x="1043608" y="2204864"/>
              <a:ext cx="1656184" cy="43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43608" y="2204864"/>
              <a:ext cx="72008" cy="432048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100691" y="5661248"/>
            <a:ext cx="1656184" cy="432048"/>
            <a:chOff x="1043608" y="2204864"/>
            <a:chExt cx="1656184" cy="432048"/>
          </a:xfrm>
        </p:grpSpPr>
        <p:sp>
          <p:nvSpPr>
            <p:cNvPr id="11" name="Rectangle 10"/>
            <p:cNvSpPr/>
            <p:nvPr/>
          </p:nvSpPr>
          <p:spPr>
            <a:xfrm>
              <a:off x="1043608" y="2204864"/>
              <a:ext cx="1656184" cy="43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43608" y="2204864"/>
              <a:ext cx="72008" cy="432048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95002" y="3861048"/>
            <a:ext cx="1656184" cy="432048"/>
            <a:chOff x="1043608" y="2204864"/>
            <a:chExt cx="1656184" cy="432048"/>
          </a:xfrm>
        </p:grpSpPr>
        <p:sp>
          <p:nvSpPr>
            <p:cNvPr id="14" name="Rectangle 13"/>
            <p:cNvSpPr/>
            <p:nvPr/>
          </p:nvSpPr>
          <p:spPr>
            <a:xfrm>
              <a:off x="1043608" y="2204864"/>
              <a:ext cx="1656184" cy="43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43608" y="2204864"/>
              <a:ext cx="72008" cy="432048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395536" y="2420888"/>
            <a:ext cx="295232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10619" y="2132856"/>
            <a:ext cx="2719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FFCC"/>
                </a:solidFill>
              </a:rPr>
              <a:t>(naked) PM in Cherenkov mode</a:t>
            </a:r>
          </a:p>
          <a:p>
            <a:r>
              <a:rPr lang="en-US" sz="1400" dirty="0" smtClean="0">
                <a:solidFill>
                  <a:srgbClr val="CCFFCC"/>
                </a:solidFill>
              </a:rPr>
              <a:t>Yield: 100 %</a:t>
            </a:r>
            <a:endParaRPr lang="en-US" sz="1400" dirty="0">
              <a:solidFill>
                <a:srgbClr val="CCFFCC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95536" y="4077072"/>
            <a:ext cx="291508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47864" y="3841884"/>
            <a:ext cx="2582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FFCC"/>
                </a:solidFill>
              </a:rPr>
              <a:t>(naked) PM in non Cherenkov</a:t>
            </a:r>
          </a:p>
          <a:p>
            <a:r>
              <a:rPr lang="en-US" sz="1400" dirty="0" smtClean="0">
                <a:solidFill>
                  <a:srgbClr val="CCFFCC"/>
                </a:solidFill>
              </a:rPr>
              <a:t>mode.</a:t>
            </a:r>
            <a:r>
              <a:rPr lang="en-US" sz="1400" dirty="0">
                <a:solidFill>
                  <a:srgbClr val="CCFFCC"/>
                </a:solidFill>
              </a:rPr>
              <a:t> </a:t>
            </a:r>
            <a:r>
              <a:rPr lang="en-US" sz="1400" dirty="0" smtClean="0">
                <a:solidFill>
                  <a:srgbClr val="CCFFCC"/>
                </a:solidFill>
              </a:rPr>
              <a:t>Yield: 100 %</a:t>
            </a:r>
            <a:endParaRPr lang="en-US" sz="1400" dirty="0">
              <a:solidFill>
                <a:srgbClr val="CCFFC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10619" y="5615662"/>
            <a:ext cx="25827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FFCC"/>
                </a:solidFill>
              </a:rPr>
              <a:t>(naked) PM in non Cherenkov</a:t>
            </a:r>
          </a:p>
          <a:p>
            <a:r>
              <a:rPr lang="en-US" sz="1400" dirty="0" smtClean="0">
                <a:solidFill>
                  <a:srgbClr val="CCFFCC"/>
                </a:solidFill>
              </a:rPr>
              <a:t>mode, with exiting </a:t>
            </a:r>
            <a:r>
              <a:rPr lang="en-US" sz="1400" dirty="0" err="1" smtClean="0">
                <a:solidFill>
                  <a:srgbClr val="CCFFCC"/>
                </a:solidFill>
              </a:rPr>
              <a:t>Ch</a:t>
            </a:r>
            <a:r>
              <a:rPr lang="en-US" sz="1400" dirty="0" smtClean="0">
                <a:solidFill>
                  <a:srgbClr val="CCFFCC"/>
                </a:solidFill>
              </a:rPr>
              <a:t> photon</a:t>
            </a:r>
          </a:p>
          <a:p>
            <a:r>
              <a:rPr lang="en-US" sz="1400" dirty="0" smtClean="0">
                <a:solidFill>
                  <a:srgbClr val="CCFFCC"/>
                </a:solidFill>
              </a:rPr>
              <a:t>absorber. Yield</a:t>
            </a:r>
            <a:r>
              <a:rPr lang="en-US" sz="1400" dirty="0" smtClean="0">
                <a:solidFill>
                  <a:srgbClr val="FF6EE2"/>
                </a:solidFill>
              </a:rPr>
              <a:t>: 29 %</a:t>
            </a:r>
            <a:endParaRPr lang="en-US" sz="1400" dirty="0">
              <a:solidFill>
                <a:srgbClr val="FF6EE2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115616" y="5661248"/>
            <a:ext cx="0" cy="432048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95536" y="5877272"/>
            <a:ext cx="291508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51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4248" y="620688"/>
            <a:ext cx="6048672" cy="48965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3568" y="620688"/>
            <a:ext cx="1224136" cy="4896544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528" y="1196752"/>
            <a:ext cx="806489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95537" y="4293096"/>
            <a:ext cx="79928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115616" y="1196752"/>
            <a:ext cx="792088" cy="648072"/>
          </a:xfrm>
          <a:prstGeom prst="straightConnector1">
            <a:avLst/>
          </a:prstGeom>
          <a:ln>
            <a:solidFill>
              <a:srgbClr val="30FF2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83568" y="3573016"/>
            <a:ext cx="792088" cy="720080"/>
          </a:xfrm>
          <a:prstGeom prst="straightConnector1">
            <a:avLst/>
          </a:prstGeom>
          <a:ln>
            <a:solidFill>
              <a:srgbClr val="30FF2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83568" y="2564904"/>
            <a:ext cx="1224136" cy="1008112"/>
          </a:xfrm>
          <a:prstGeom prst="straightConnector1">
            <a:avLst/>
          </a:prstGeom>
          <a:ln>
            <a:solidFill>
              <a:srgbClr val="30FF2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07704" y="1196752"/>
            <a:ext cx="152400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07704" y="4293096"/>
            <a:ext cx="152400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59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0" y="14288"/>
            <a:ext cx="43813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2000" dirty="0" smtClean="0">
              <a:solidFill>
                <a:srgbClr val="CCFFCC"/>
              </a:solidFill>
            </a:endParaRPr>
          </a:p>
          <a:p>
            <a:pPr eaLnBrk="1" hangingPunct="1">
              <a:defRPr/>
            </a:pPr>
            <a:endParaRPr lang="en-US" sz="2000" dirty="0" smtClean="0">
              <a:solidFill>
                <a:srgbClr val="CCFFCC"/>
              </a:solidFill>
            </a:endParaRP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	Surface enlargement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	Skin effect: only ~ 50 nm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CCFFCC"/>
                </a:solidFill>
              </a:rPr>
              <a:t>	surface layer participates to yield</a:t>
            </a:r>
          </a:p>
          <a:p>
            <a:pPr eaLnBrk="1" hangingPunct="1">
              <a:defRPr/>
            </a:pPr>
            <a:endParaRPr lang="en-US" sz="2000" dirty="0" smtClean="0">
              <a:solidFill>
                <a:srgbClr val="CCFFCC"/>
              </a:solidFill>
            </a:endParaRPr>
          </a:p>
        </p:txBody>
      </p:sp>
      <p:pic>
        <p:nvPicPr>
          <p:cNvPr id="3379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238500"/>
            <a:ext cx="129698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32150"/>
            <a:ext cx="12604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" descr="fractal2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20938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Box 2"/>
          <p:cNvSpPr txBox="1">
            <a:spLocks noChangeArrowheads="1"/>
          </p:cNvSpPr>
          <p:nvPr/>
        </p:nvSpPr>
        <p:spPr bwMode="auto">
          <a:xfrm>
            <a:off x="5076825" y="4067175"/>
            <a:ext cx="88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366FF"/>
                </a:solidFill>
              </a:rPr>
              <a:t>Fractal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1206" y="5194647"/>
            <a:ext cx="87676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1BD8FF"/>
                </a:solidFill>
              </a:rPr>
              <a:t>Use surface enlargement for high QE photocathodes?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QE of Tipsy of ~0.3 is its only disadvantage </a:t>
            </a:r>
            <a:r>
              <a:rPr lang="en-US" dirty="0" err="1" smtClean="0">
                <a:solidFill>
                  <a:srgbClr val="FF0000"/>
                </a:solidFill>
              </a:rPr>
              <a:t>wrt</a:t>
            </a:r>
            <a:r>
              <a:rPr lang="en-US" dirty="0" smtClean="0">
                <a:solidFill>
                  <a:srgbClr val="FF0000"/>
                </a:solidFill>
              </a:rPr>
              <a:t>. Si-PMs</a:t>
            </a:r>
          </a:p>
          <a:p>
            <a:r>
              <a:rPr lang="en-US" dirty="0" smtClean="0">
                <a:solidFill>
                  <a:srgbClr val="12FF1E"/>
                </a:solidFill>
              </a:rPr>
              <a:t>Surface roughening: papers + Hamamatsu</a:t>
            </a:r>
            <a:endParaRPr lang="en-US" dirty="0">
              <a:solidFill>
                <a:srgbClr val="12FF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8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539552" y="869584"/>
            <a:ext cx="62504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smtClean="0">
                <a:solidFill>
                  <a:srgbClr val="FF0000"/>
                </a:solidFill>
              </a:rPr>
              <a:t>PET scanner</a:t>
            </a:r>
          </a:p>
          <a:p>
            <a:pPr eaLnBrk="1" hangingPunct="1"/>
            <a:endParaRPr lang="en-US" sz="3200" dirty="0">
              <a:solidFill>
                <a:srgbClr val="FF0000"/>
              </a:solidFill>
            </a:endParaRPr>
          </a:p>
          <a:p>
            <a:pPr eaLnBrk="1" hangingPunct="1"/>
            <a:r>
              <a:rPr lang="en-US" dirty="0">
                <a:solidFill>
                  <a:srgbClr val="30FF22"/>
                </a:solidFill>
              </a:rPr>
              <a:t>Cherenkov radiation becomes </a:t>
            </a:r>
            <a:r>
              <a:rPr lang="en-US" dirty="0" smtClean="0">
                <a:solidFill>
                  <a:srgbClr val="30FF22"/>
                </a:solidFill>
              </a:rPr>
              <a:t>more </a:t>
            </a:r>
            <a:r>
              <a:rPr lang="en-US" dirty="0">
                <a:solidFill>
                  <a:srgbClr val="30FF22"/>
                </a:solidFill>
              </a:rPr>
              <a:t>relevant</a:t>
            </a:r>
          </a:p>
        </p:txBody>
      </p:sp>
      <p:sp>
        <p:nvSpPr>
          <p:cNvPr id="3" name="Rectangle 2"/>
          <p:cNvSpPr/>
          <p:nvPr/>
        </p:nvSpPr>
        <p:spPr>
          <a:xfrm>
            <a:off x="4824412" y="2564904"/>
            <a:ext cx="1368425" cy="10795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Rectangle 3"/>
          <p:cNvSpPr/>
          <p:nvPr/>
        </p:nvSpPr>
        <p:spPr>
          <a:xfrm>
            <a:off x="6192837" y="2564904"/>
            <a:ext cx="73025" cy="1079500"/>
          </a:xfrm>
          <a:prstGeom prst="rect">
            <a:avLst/>
          </a:prstGeom>
          <a:solidFill>
            <a:srgbClr val="0000FF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05050" y="2925267"/>
            <a:ext cx="2786062" cy="714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4033837" y="2564904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PET</a:t>
            </a:r>
          </a:p>
        </p:txBody>
      </p:sp>
      <p:sp>
        <p:nvSpPr>
          <p:cNvPr id="52231" name="TextBox 7"/>
          <p:cNvSpPr txBox="1">
            <a:spLocks noChangeArrowheads="1"/>
          </p:cNvSpPr>
          <p:nvPr/>
        </p:nvSpPr>
        <p:spPr bwMode="auto">
          <a:xfrm>
            <a:off x="2744787" y="2979242"/>
            <a:ext cx="2119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</a:rPr>
              <a:t>0.511 MeV gamma </a:t>
            </a:r>
          </a:p>
        </p:txBody>
      </p:sp>
      <p:sp>
        <p:nvSpPr>
          <p:cNvPr id="52232" name="TextBox 8"/>
          <p:cNvSpPr txBox="1">
            <a:spLocks noChangeArrowheads="1"/>
          </p:cNvSpPr>
          <p:nvPr/>
        </p:nvSpPr>
        <p:spPr bwMode="auto">
          <a:xfrm>
            <a:off x="1683420" y="3356992"/>
            <a:ext cx="34115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CCFFCC"/>
                </a:solidFill>
              </a:rPr>
              <a:t>with </a:t>
            </a:r>
            <a:r>
              <a:rPr lang="en-US" sz="1800" dirty="0" err="1">
                <a:solidFill>
                  <a:srgbClr val="CCFFCC"/>
                </a:solidFill>
              </a:rPr>
              <a:t>Pb</a:t>
            </a:r>
            <a:r>
              <a:rPr lang="en-US" sz="1800" dirty="0">
                <a:solidFill>
                  <a:srgbClr val="CCFFCC"/>
                </a:solidFill>
              </a:rPr>
              <a:t> glass: </a:t>
            </a:r>
          </a:p>
          <a:p>
            <a:pPr eaLnBrk="1" hangingPunct="1"/>
            <a:r>
              <a:rPr lang="en-US" sz="1800" dirty="0">
                <a:solidFill>
                  <a:srgbClr val="CCFFCC"/>
                </a:solidFill>
              </a:rPr>
              <a:t>only </a:t>
            </a:r>
            <a:r>
              <a:rPr lang="en-US" sz="1800" dirty="0">
                <a:solidFill>
                  <a:srgbClr val="30FF22"/>
                </a:solidFill>
              </a:rPr>
              <a:t>prompt</a:t>
            </a:r>
            <a:r>
              <a:rPr lang="en-US" sz="1800" dirty="0">
                <a:solidFill>
                  <a:srgbClr val="CCFFCC"/>
                </a:solidFill>
              </a:rPr>
              <a:t> </a:t>
            </a:r>
            <a:r>
              <a:rPr lang="en-US" sz="1800" dirty="0" err="1">
                <a:solidFill>
                  <a:srgbClr val="CCFFCC"/>
                </a:solidFill>
              </a:rPr>
              <a:t>Ch</a:t>
            </a:r>
            <a:r>
              <a:rPr lang="en-US" sz="1800" dirty="0">
                <a:solidFill>
                  <a:srgbClr val="CCFFCC"/>
                </a:solidFill>
              </a:rPr>
              <a:t> soft photons</a:t>
            </a:r>
          </a:p>
          <a:p>
            <a:pPr eaLnBrk="1" hangingPunct="1"/>
            <a:r>
              <a:rPr lang="en-US" sz="1800" dirty="0">
                <a:solidFill>
                  <a:srgbClr val="CCFFCC"/>
                </a:solidFill>
              </a:rPr>
              <a:t>With </a:t>
            </a:r>
            <a:r>
              <a:rPr lang="en-US" sz="1800" dirty="0" err="1">
                <a:solidFill>
                  <a:srgbClr val="CCFFCC"/>
                </a:solidFill>
              </a:rPr>
              <a:t>NaI</a:t>
            </a:r>
            <a:r>
              <a:rPr lang="en-US" sz="1800" dirty="0">
                <a:solidFill>
                  <a:srgbClr val="CCFFCC"/>
                </a:solidFill>
              </a:rPr>
              <a:t>: </a:t>
            </a:r>
            <a:r>
              <a:rPr lang="en-US" sz="1800" dirty="0" err="1">
                <a:solidFill>
                  <a:srgbClr val="CCFFCC"/>
                </a:solidFill>
              </a:rPr>
              <a:t>Ch</a:t>
            </a:r>
            <a:r>
              <a:rPr lang="en-US" sz="1800" dirty="0">
                <a:solidFill>
                  <a:srgbClr val="CCFFCC"/>
                </a:solidFill>
              </a:rPr>
              <a:t> + </a:t>
            </a:r>
            <a:r>
              <a:rPr lang="en-US" sz="1800" dirty="0" err="1">
                <a:solidFill>
                  <a:srgbClr val="CCFFCC"/>
                </a:solidFill>
              </a:rPr>
              <a:t>Sci</a:t>
            </a:r>
            <a:r>
              <a:rPr lang="en-US" sz="1800" dirty="0">
                <a:solidFill>
                  <a:srgbClr val="CCFFCC"/>
                </a:solidFill>
              </a:rPr>
              <a:t> soft photons</a:t>
            </a:r>
          </a:p>
        </p:txBody>
      </p:sp>
      <p:sp>
        <p:nvSpPr>
          <p:cNvPr id="52233" name="TextBox 40"/>
          <p:cNvSpPr txBox="1">
            <a:spLocks noChangeArrowheads="1"/>
          </p:cNvSpPr>
          <p:nvPr/>
        </p:nvSpPr>
        <p:spPr bwMode="auto">
          <a:xfrm>
            <a:off x="683568" y="5229200"/>
            <a:ext cx="403187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30FF22"/>
                </a:solidFill>
              </a:rPr>
              <a:t>use </a:t>
            </a:r>
            <a:r>
              <a:rPr lang="en-US" sz="1800" dirty="0" err="1">
                <a:solidFill>
                  <a:srgbClr val="30FF22"/>
                </a:solidFill>
              </a:rPr>
              <a:t>Ch</a:t>
            </a:r>
            <a:r>
              <a:rPr lang="en-US" sz="1800" dirty="0">
                <a:solidFill>
                  <a:srgbClr val="30FF22"/>
                </a:solidFill>
              </a:rPr>
              <a:t> photons for timing</a:t>
            </a: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30FF22"/>
                </a:solidFill>
              </a:rPr>
              <a:t>use all photons for energy</a:t>
            </a: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30FF22"/>
                </a:solidFill>
              </a:rPr>
              <a:t>granularity: multi single soft </a:t>
            </a:r>
            <a:r>
              <a:rPr lang="en-US" sz="1800" dirty="0" smtClean="0">
                <a:solidFill>
                  <a:srgbClr val="30FF22"/>
                </a:solidFill>
              </a:rPr>
              <a:t>photon</a:t>
            </a:r>
          </a:p>
          <a:p>
            <a:pPr marL="0" indent="0" eaLnBrk="1" hangingPunct="1"/>
            <a:r>
              <a:rPr lang="en-US" sz="1800" dirty="0">
                <a:solidFill>
                  <a:srgbClr val="30FF22"/>
                </a:solidFill>
              </a:rPr>
              <a:t>	</a:t>
            </a:r>
            <a:r>
              <a:rPr lang="en-US" sz="1800" dirty="0" smtClean="0">
                <a:solidFill>
                  <a:srgbClr val="30FF22"/>
                </a:solidFill>
              </a:rPr>
              <a:t>detection </a:t>
            </a:r>
            <a:r>
              <a:rPr lang="en-US" sz="1800" dirty="0">
                <a:solidFill>
                  <a:srgbClr val="30FF22"/>
                </a:solidFill>
              </a:rPr>
              <a:t>within event</a:t>
            </a: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30FF22"/>
                </a:solidFill>
              </a:rPr>
              <a:t>low noise </a:t>
            </a:r>
          </a:p>
        </p:txBody>
      </p:sp>
      <p:pic>
        <p:nvPicPr>
          <p:cNvPr id="52234" name="Picture 4" descr="p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652963"/>
            <a:ext cx="3598863" cy="2163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116" y="260648"/>
            <a:ext cx="89306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Applications of new generic soft photon detector</a:t>
            </a:r>
            <a:endParaRPr lang="en-US" sz="32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9"/>
          <p:cNvSpPr txBox="1">
            <a:spLocks noChangeArrowheads="1"/>
          </p:cNvSpPr>
          <p:nvPr/>
        </p:nvSpPr>
        <p:spPr bwMode="auto">
          <a:xfrm>
            <a:off x="304800" y="260350"/>
            <a:ext cx="75513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30FF22"/>
                </a:solidFill>
              </a:rPr>
              <a:t>Future </a:t>
            </a:r>
            <a:r>
              <a:rPr lang="en-US" dirty="0" smtClean="0">
                <a:solidFill>
                  <a:srgbClr val="30FF22"/>
                </a:solidFill>
              </a:rPr>
              <a:t>HEP collider </a:t>
            </a:r>
            <a:r>
              <a:rPr lang="en-US" dirty="0">
                <a:solidFill>
                  <a:srgbClr val="30FF22"/>
                </a:solidFill>
              </a:rPr>
              <a:t>experiment: inner (central) tracker </a:t>
            </a:r>
          </a:p>
        </p:txBody>
      </p:sp>
      <p:sp>
        <p:nvSpPr>
          <p:cNvPr id="14" name="Freeform 13"/>
          <p:cNvSpPr/>
          <p:nvPr/>
        </p:nvSpPr>
        <p:spPr>
          <a:xfrm>
            <a:off x="2711450" y="4178300"/>
            <a:ext cx="5981700" cy="1104900"/>
          </a:xfrm>
          <a:custGeom>
            <a:avLst/>
            <a:gdLst>
              <a:gd name="connsiteX0" fmla="*/ 0 w 5981700"/>
              <a:gd name="connsiteY0" fmla="*/ 1092200 h 1104900"/>
              <a:gd name="connsiteX1" fmla="*/ 1600200 w 5981700"/>
              <a:gd name="connsiteY1" fmla="*/ 1092200 h 1104900"/>
              <a:gd name="connsiteX2" fmla="*/ 1955800 w 5981700"/>
              <a:gd name="connsiteY2" fmla="*/ 0 h 1104900"/>
              <a:gd name="connsiteX3" fmla="*/ 4076700 w 5981700"/>
              <a:gd name="connsiteY3" fmla="*/ 12700 h 1104900"/>
              <a:gd name="connsiteX4" fmla="*/ 4406900 w 5981700"/>
              <a:gd name="connsiteY4" fmla="*/ 1104900 h 1104900"/>
              <a:gd name="connsiteX5" fmla="*/ 5981700 w 5981700"/>
              <a:gd name="connsiteY5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1700" h="1104900">
                <a:moveTo>
                  <a:pt x="0" y="1092200"/>
                </a:moveTo>
                <a:lnTo>
                  <a:pt x="1600200" y="1092200"/>
                </a:lnTo>
                <a:lnTo>
                  <a:pt x="1955800" y="0"/>
                </a:lnTo>
                <a:lnTo>
                  <a:pt x="4076700" y="12700"/>
                </a:lnTo>
                <a:lnTo>
                  <a:pt x="4406900" y="1104900"/>
                </a:lnTo>
                <a:lnTo>
                  <a:pt x="5981700" y="11049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Freeform 14"/>
          <p:cNvSpPr/>
          <p:nvPr/>
        </p:nvSpPr>
        <p:spPr>
          <a:xfrm rot="10800000">
            <a:off x="2716213" y="5435600"/>
            <a:ext cx="5981700" cy="1104900"/>
          </a:xfrm>
          <a:custGeom>
            <a:avLst/>
            <a:gdLst>
              <a:gd name="connsiteX0" fmla="*/ 0 w 5981700"/>
              <a:gd name="connsiteY0" fmla="*/ 1092200 h 1104900"/>
              <a:gd name="connsiteX1" fmla="*/ 1600200 w 5981700"/>
              <a:gd name="connsiteY1" fmla="*/ 1092200 h 1104900"/>
              <a:gd name="connsiteX2" fmla="*/ 1955800 w 5981700"/>
              <a:gd name="connsiteY2" fmla="*/ 0 h 1104900"/>
              <a:gd name="connsiteX3" fmla="*/ 4076700 w 5981700"/>
              <a:gd name="connsiteY3" fmla="*/ 12700 h 1104900"/>
              <a:gd name="connsiteX4" fmla="*/ 4406900 w 5981700"/>
              <a:gd name="connsiteY4" fmla="*/ 1104900 h 1104900"/>
              <a:gd name="connsiteX5" fmla="*/ 5981700 w 5981700"/>
              <a:gd name="connsiteY5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1700" h="1104900">
                <a:moveTo>
                  <a:pt x="0" y="1092200"/>
                </a:moveTo>
                <a:lnTo>
                  <a:pt x="1600200" y="1092200"/>
                </a:lnTo>
                <a:lnTo>
                  <a:pt x="1955800" y="0"/>
                </a:lnTo>
                <a:lnTo>
                  <a:pt x="4076700" y="12700"/>
                </a:lnTo>
                <a:lnTo>
                  <a:pt x="4406900" y="1104900"/>
                </a:lnTo>
                <a:lnTo>
                  <a:pt x="5981700" y="11049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465763" y="5283200"/>
            <a:ext cx="506412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06988" y="5157788"/>
            <a:ext cx="1322387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91088" y="5013325"/>
            <a:ext cx="1606550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19650" y="4868863"/>
            <a:ext cx="1785938" cy="0"/>
          </a:xfrm>
          <a:prstGeom prst="line">
            <a:avLst/>
          </a:prstGeom>
          <a:ln>
            <a:solidFill>
              <a:srgbClr val="12FF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83125" y="4246563"/>
            <a:ext cx="207962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03750" y="6478588"/>
            <a:ext cx="207962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5711825" y="3659188"/>
            <a:ext cx="876300" cy="1714500"/>
          </a:xfrm>
          <a:custGeom>
            <a:avLst/>
            <a:gdLst>
              <a:gd name="connsiteX0" fmla="*/ 0 w 876300"/>
              <a:gd name="connsiteY0" fmla="*/ 1714500 h 1714500"/>
              <a:gd name="connsiteX1" fmla="*/ 304800 w 876300"/>
              <a:gd name="connsiteY1" fmla="*/ 914400 h 1714500"/>
              <a:gd name="connsiteX2" fmla="*/ 876300 w 876300"/>
              <a:gd name="connsiteY2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6300" h="1714500">
                <a:moveTo>
                  <a:pt x="0" y="1714500"/>
                </a:moveTo>
                <a:cubicBezTo>
                  <a:pt x="79375" y="1457325"/>
                  <a:pt x="158750" y="1200150"/>
                  <a:pt x="304800" y="914400"/>
                </a:cubicBezTo>
                <a:cubicBezTo>
                  <a:pt x="450850" y="628650"/>
                  <a:pt x="876300" y="0"/>
                  <a:pt x="876300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5465763" y="4246563"/>
            <a:ext cx="361950" cy="766762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899150" y="4246563"/>
            <a:ext cx="784225" cy="622300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5683250" y="4246563"/>
            <a:ext cx="38100" cy="1074737"/>
          </a:xfrm>
          <a:prstGeom prst="line">
            <a:avLst/>
          </a:prstGeom>
          <a:ln w="3175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3" name="TextBox 39"/>
          <p:cNvSpPr txBox="1">
            <a:spLocks noChangeArrowheads="1"/>
          </p:cNvSpPr>
          <p:nvPr/>
        </p:nvSpPr>
        <p:spPr bwMode="auto">
          <a:xfrm>
            <a:off x="304800" y="981075"/>
            <a:ext cx="41100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very low detector mass</a:t>
            </a: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6600"/>
                </a:solidFill>
              </a:rPr>
              <a:t>Tipsy layer at </a:t>
            </a:r>
            <a:r>
              <a:rPr lang="en-US" sz="1800" dirty="0" smtClean="0">
                <a:solidFill>
                  <a:srgbClr val="FF6600"/>
                </a:solidFill>
              </a:rPr>
              <a:t>safe </a:t>
            </a:r>
            <a:r>
              <a:rPr lang="en-US" sz="1800" dirty="0">
                <a:solidFill>
                  <a:srgbClr val="FF6600"/>
                </a:solidFill>
              </a:rPr>
              <a:t>distance from IP</a:t>
            </a:r>
          </a:p>
          <a:p>
            <a:pPr eaLnBrk="1" hangingPunct="1">
              <a:buFontTx/>
              <a:buChar char="-"/>
            </a:pPr>
            <a:r>
              <a:rPr lang="en-US" sz="1800" dirty="0" smtClean="0">
                <a:solidFill>
                  <a:srgbClr val="FF6600"/>
                </a:solidFill>
              </a:rPr>
              <a:t>spatial resolution: no </a:t>
            </a:r>
            <a:r>
              <a:rPr lang="en-US" sz="1800" dirty="0">
                <a:solidFill>
                  <a:srgbClr val="FF6600"/>
                </a:solidFill>
              </a:rPr>
              <a:t>extrapolation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" y="6315720"/>
            <a:ext cx="45961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Vacuum Cherenkov Tracker</a:t>
            </a:r>
          </a:p>
        </p:txBody>
      </p:sp>
      <p:sp>
        <p:nvSpPr>
          <p:cNvPr id="53265" name="TextBox 10"/>
          <p:cNvSpPr txBox="1">
            <a:spLocks noChangeArrowheads="1"/>
          </p:cNvSpPr>
          <p:nvPr/>
        </p:nvSpPr>
        <p:spPr bwMode="auto">
          <a:xfrm>
            <a:off x="739775" y="3797300"/>
            <a:ext cx="3341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12FF1E"/>
                </a:solidFill>
              </a:rPr>
              <a:t>thin transparent foils</a:t>
            </a:r>
          </a:p>
          <a:p>
            <a:pPr eaLnBrk="1" hangingPunct="1"/>
            <a:r>
              <a:rPr lang="en-US" sz="1800">
                <a:solidFill>
                  <a:srgbClr val="12FF1E"/>
                </a:solidFill>
              </a:rPr>
              <a:t>generating Cherenkov photons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76600" y="4443413"/>
            <a:ext cx="1543050" cy="569912"/>
          </a:xfrm>
          <a:prstGeom prst="straightConnector1">
            <a:avLst/>
          </a:prstGeom>
          <a:ln>
            <a:solidFill>
              <a:srgbClr val="12FF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67" name="TextBox 15"/>
          <p:cNvSpPr txBox="1">
            <a:spLocks noChangeArrowheads="1"/>
          </p:cNvSpPr>
          <p:nvPr/>
        </p:nvSpPr>
        <p:spPr bwMode="auto">
          <a:xfrm>
            <a:off x="3776663" y="2349500"/>
            <a:ext cx="1814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</a:rPr>
              <a:t>Tipsy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</a:rPr>
              <a:t>Cylindrical layer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03800" y="2995613"/>
            <a:ext cx="103188" cy="125095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204864"/>
            <a:ext cx="796223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Only one crucial milestone/deliverable:</a:t>
            </a:r>
          </a:p>
          <a:p>
            <a:endParaRPr lang="en-US" sz="3200" dirty="0">
              <a:solidFill>
                <a:srgbClr val="3366FF"/>
              </a:solidFill>
            </a:endParaRPr>
          </a:p>
          <a:p>
            <a:r>
              <a:rPr lang="en-US" sz="3200" dirty="0" smtClean="0">
                <a:solidFill>
                  <a:srgbClr val="3366FF"/>
                </a:solidFill>
              </a:rPr>
              <a:t>a MEMS made transmission dynode with a</a:t>
            </a:r>
          </a:p>
          <a:p>
            <a:r>
              <a:rPr lang="en-US" sz="3200" dirty="0" smtClean="0">
                <a:solidFill>
                  <a:srgbClr val="3366FF"/>
                </a:solidFill>
              </a:rPr>
              <a:t>secondary electron yield (SEY) &gt; 3</a:t>
            </a:r>
          </a:p>
          <a:p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for an incoming e- with energy lower than 500 </a:t>
            </a:r>
            <a:r>
              <a:rPr lang="en-US" dirty="0" err="1" smtClean="0">
                <a:solidFill>
                  <a:srgbClr val="3366FF"/>
                </a:solidFill>
              </a:rPr>
              <a:t>eV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1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-63500"/>
            <a:ext cx="9285288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1"/>
          <p:cNvSpPr>
            <a:spLocks noChangeArrowheads="1"/>
          </p:cNvSpPr>
          <p:nvPr/>
        </p:nvSpPr>
        <p:spPr bwMode="auto">
          <a:xfrm>
            <a:off x="289074" y="5180013"/>
            <a:ext cx="86280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CCFFCC"/>
                </a:solidFill>
              </a:rPr>
              <a:t>Hassan </a:t>
            </a:r>
            <a:r>
              <a:rPr lang="en-US" sz="1200" dirty="0" err="1">
                <a:solidFill>
                  <a:srgbClr val="CCFFCC"/>
                </a:solidFill>
              </a:rPr>
              <a:t>Akhtar</a:t>
            </a:r>
            <a:r>
              <a:rPr lang="en-US" sz="1200" dirty="0">
                <a:solidFill>
                  <a:srgbClr val="CCFFCC"/>
                </a:solidFill>
              </a:rPr>
              <a:t>, </a:t>
            </a:r>
            <a:r>
              <a:rPr lang="en-US" sz="1200" dirty="0" err="1">
                <a:solidFill>
                  <a:srgbClr val="CCFFCC"/>
                </a:solidFill>
              </a:rPr>
              <a:t>Yevgen</a:t>
            </a:r>
            <a:r>
              <a:rPr lang="en-US" sz="1200" dirty="0">
                <a:solidFill>
                  <a:srgbClr val="CCFFCC"/>
                </a:solidFill>
              </a:rPr>
              <a:t> </a:t>
            </a:r>
            <a:r>
              <a:rPr lang="en-US" sz="1200" dirty="0" err="1">
                <a:solidFill>
                  <a:srgbClr val="CCFFCC"/>
                </a:solidFill>
              </a:rPr>
              <a:t>Bilevych</a:t>
            </a:r>
            <a:r>
              <a:rPr lang="en-US" sz="1200" dirty="0">
                <a:solidFill>
                  <a:srgbClr val="CCFFCC"/>
                </a:solidFill>
              </a:rPr>
              <a:t>, Hong </a:t>
            </a:r>
            <a:r>
              <a:rPr lang="en-US" sz="1200" dirty="0" err="1">
                <a:solidFill>
                  <a:srgbClr val="CCFFCC"/>
                </a:solidFill>
              </a:rPr>
              <a:t>Wah</a:t>
            </a:r>
            <a:r>
              <a:rPr lang="en-US" sz="1200" dirty="0">
                <a:solidFill>
                  <a:srgbClr val="CCFFCC"/>
                </a:solidFill>
              </a:rPr>
              <a:t> Chan, </a:t>
            </a:r>
            <a:r>
              <a:rPr lang="en-US" sz="1200" dirty="0" err="1">
                <a:solidFill>
                  <a:srgbClr val="CCFFCC"/>
                </a:solidFill>
              </a:rPr>
              <a:t>Edoardo</a:t>
            </a:r>
            <a:r>
              <a:rPr lang="en-US" sz="1200" dirty="0">
                <a:solidFill>
                  <a:srgbClr val="CCFFCC"/>
                </a:solidFill>
              </a:rPr>
              <a:t> </a:t>
            </a:r>
            <a:r>
              <a:rPr lang="en-US" sz="1200" dirty="0" err="1">
                <a:solidFill>
                  <a:srgbClr val="CCFFCC"/>
                </a:solidFill>
              </a:rPr>
              <a:t>Charbon</a:t>
            </a:r>
            <a:r>
              <a:rPr lang="en-US" sz="1200" dirty="0">
                <a:solidFill>
                  <a:srgbClr val="CCFFCC"/>
                </a:solidFill>
              </a:rPr>
              <a:t>,</a:t>
            </a:r>
          </a:p>
          <a:p>
            <a:pPr algn="ctr"/>
            <a:r>
              <a:rPr lang="en-US" sz="1200" u="sng" dirty="0">
                <a:solidFill>
                  <a:srgbClr val="CCFFCC"/>
                </a:solidFill>
              </a:rPr>
              <a:t>Harry van der Graaf</a:t>
            </a:r>
            <a:r>
              <a:rPr lang="en-US" sz="1200" dirty="0">
                <a:solidFill>
                  <a:srgbClr val="CCFFCC"/>
                </a:solidFill>
              </a:rPr>
              <a:t>, </a:t>
            </a:r>
            <a:r>
              <a:rPr lang="en-US" sz="1200" dirty="0" err="1">
                <a:solidFill>
                  <a:srgbClr val="CCFFCC"/>
                </a:solidFill>
              </a:rPr>
              <a:t>Kees</a:t>
            </a:r>
            <a:r>
              <a:rPr lang="en-US" sz="1200" dirty="0">
                <a:solidFill>
                  <a:srgbClr val="CCFFCC"/>
                </a:solidFill>
              </a:rPr>
              <a:t> Hagen, </a:t>
            </a:r>
            <a:r>
              <a:rPr lang="en-US" sz="1200" dirty="0" err="1">
                <a:solidFill>
                  <a:srgbClr val="CCFFCC"/>
                </a:solidFill>
              </a:rPr>
              <a:t>Gert</a:t>
            </a:r>
            <a:r>
              <a:rPr lang="en-US" sz="1200" dirty="0">
                <a:solidFill>
                  <a:srgbClr val="CCFFCC"/>
                </a:solidFill>
              </a:rPr>
              <a:t> </a:t>
            </a:r>
            <a:r>
              <a:rPr lang="en-US" sz="1200" dirty="0" err="1">
                <a:solidFill>
                  <a:srgbClr val="CCFFCC"/>
                </a:solidFill>
              </a:rPr>
              <a:t>Nützel</a:t>
            </a:r>
            <a:r>
              <a:rPr lang="en-US" sz="1200" dirty="0">
                <a:solidFill>
                  <a:srgbClr val="CCFFCC"/>
                </a:solidFill>
              </a:rPr>
              <a:t>,</a:t>
            </a:r>
          </a:p>
          <a:p>
            <a:pPr algn="ctr"/>
            <a:r>
              <a:rPr lang="en-US" sz="1200" dirty="0">
                <a:solidFill>
                  <a:srgbClr val="CCFFCC"/>
                </a:solidFill>
              </a:rPr>
              <a:t>Serge D. Pinto, </a:t>
            </a:r>
            <a:r>
              <a:rPr lang="en-US" sz="1200" dirty="0" err="1">
                <a:solidFill>
                  <a:srgbClr val="CCFFCC"/>
                </a:solidFill>
              </a:rPr>
              <a:t>Violeta</a:t>
            </a:r>
            <a:r>
              <a:rPr lang="en-US" sz="1200" dirty="0">
                <a:solidFill>
                  <a:srgbClr val="CCFFCC"/>
                </a:solidFill>
              </a:rPr>
              <a:t> </a:t>
            </a:r>
            <a:r>
              <a:rPr lang="en-US" sz="1200" dirty="0" err="1">
                <a:solidFill>
                  <a:srgbClr val="CCFFCC"/>
                </a:solidFill>
              </a:rPr>
              <a:t>Prodanovi</a:t>
            </a:r>
            <a:r>
              <a:rPr lang="hr-HR" sz="1200" dirty="0">
                <a:solidFill>
                  <a:srgbClr val="CCFFCC"/>
                </a:solidFill>
              </a:rPr>
              <a:t>ć</a:t>
            </a:r>
            <a:r>
              <a:rPr lang="en-US" sz="1200" dirty="0">
                <a:solidFill>
                  <a:srgbClr val="CCFFCC"/>
                </a:solidFill>
              </a:rPr>
              <a:t>, </a:t>
            </a:r>
            <a:r>
              <a:rPr lang="en-US" sz="1200" dirty="0" err="1">
                <a:solidFill>
                  <a:srgbClr val="CCFFCC"/>
                </a:solidFill>
              </a:rPr>
              <a:t>Daan</a:t>
            </a:r>
            <a:r>
              <a:rPr lang="en-US" sz="1200" dirty="0">
                <a:solidFill>
                  <a:srgbClr val="CCFFCC"/>
                </a:solidFill>
              </a:rPr>
              <a:t> </a:t>
            </a:r>
            <a:r>
              <a:rPr lang="en-US" sz="1200" dirty="0" err="1">
                <a:solidFill>
                  <a:srgbClr val="CCFFCC"/>
                </a:solidFill>
              </a:rPr>
              <a:t>Rotman</a:t>
            </a:r>
            <a:r>
              <a:rPr lang="en-US" sz="1200" dirty="0">
                <a:solidFill>
                  <a:srgbClr val="CCFFCC"/>
                </a:solidFill>
              </a:rPr>
              <a:t>, </a:t>
            </a:r>
            <a:r>
              <a:rPr lang="en-US" sz="1200" dirty="0" err="1">
                <a:solidFill>
                  <a:srgbClr val="CCFFCC"/>
                </a:solidFill>
              </a:rPr>
              <a:t>Lina</a:t>
            </a:r>
            <a:r>
              <a:rPr lang="en-US" sz="1200" dirty="0">
                <a:solidFill>
                  <a:srgbClr val="CCFFCC"/>
                </a:solidFill>
              </a:rPr>
              <a:t> </a:t>
            </a:r>
            <a:r>
              <a:rPr lang="en-US" sz="1200" dirty="0" err="1">
                <a:solidFill>
                  <a:srgbClr val="CCFFCC"/>
                </a:solidFill>
              </a:rPr>
              <a:t>Sarro</a:t>
            </a:r>
            <a:r>
              <a:rPr lang="en-US" sz="1200" dirty="0">
                <a:solidFill>
                  <a:srgbClr val="CCFFCC"/>
                </a:solidFill>
              </a:rPr>
              <a:t>,</a:t>
            </a:r>
          </a:p>
          <a:p>
            <a:pPr algn="ctr"/>
            <a:r>
              <a:rPr lang="en-US" sz="1200" dirty="0">
                <a:solidFill>
                  <a:srgbClr val="CCFFCC"/>
                </a:solidFill>
              </a:rPr>
              <a:t>Dennis R. </a:t>
            </a:r>
            <a:r>
              <a:rPr lang="en-US" sz="1200" dirty="0" err="1">
                <a:solidFill>
                  <a:srgbClr val="CCFFCC"/>
                </a:solidFill>
              </a:rPr>
              <a:t>Schaart</a:t>
            </a:r>
            <a:r>
              <a:rPr lang="en-US" sz="1200" dirty="0">
                <a:solidFill>
                  <a:srgbClr val="CCFFCC"/>
                </a:solidFill>
              </a:rPr>
              <a:t>, Emile </a:t>
            </a:r>
            <a:r>
              <a:rPr lang="en-US" sz="1200" dirty="0" err="1">
                <a:solidFill>
                  <a:srgbClr val="CCFFCC"/>
                </a:solidFill>
              </a:rPr>
              <a:t>Schyns</a:t>
            </a:r>
            <a:r>
              <a:rPr lang="en-US" sz="1200" dirty="0">
                <a:solidFill>
                  <a:srgbClr val="CCFFCC"/>
                </a:solidFill>
              </a:rPr>
              <a:t>, John </a:t>
            </a:r>
            <a:r>
              <a:rPr lang="en-US" sz="1200" dirty="0" err="1">
                <a:solidFill>
                  <a:srgbClr val="CCFFCC"/>
                </a:solidFill>
              </a:rPr>
              <a:t>Smedley</a:t>
            </a:r>
            <a:r>
              <a:rPr lang="en-US" sz="1200" dirty="0">
                <a:solidFill>
                  <a:srgbClr val="CCFFCC"/>
                </a:solidFill>
              </a:rPr>
              <a:t>, </a:t>
            </a:r>
            <a:r>
              <a:rPr lang="en-US" sz="1200" dirty="0" err="1">
                <a:solidFill>
                  <a:srgbClr val="CCFFCC"/>
                </a:solidFill>
              </a:rPr>
              <a:t>Shuxia</a:t>
            </a:r>
            <a:r>
              <a:rPr lang="en-US" sz="1200" dirty="0">
                <a:solidFill>
                  <a:srgbClr val="CCFFCC"/>
                </a:solidFill>
              </a:rPr>
              <a:t> Tao, Annemarie </a:t>
            </a:r>
            <a:r>
              <a:rPr lang="en-US" sz="1200" dirty="0" err="1">
                <a:solidFill>
                  <a:srgbClr val="CCFFCC"/>
                </a:solidFill>
              </a:rPr>
              <a:t>Theulings</a:t>
            </a:r>
            <a:endParaRPr lang="en-US" sz="1200" dirty="0">
              <a:solidFill>
                <a:srgbClr val="CCFFCC"/>
              </a:solidFill>
            </a:endParaRP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Thanks </a:t>
            </a:r>
            <a: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to </a:t>
            </a:r>
            <a:r>
              <a:rPr lang="en-US" sz="1800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Arjen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van Rijn, </a:t>
            </a:r>
            <a:r>
              <a:rPr lang="en-US" sz="1800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Michiel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Jaspers, Oscar van </a:t>
            </a:r>
            <a:r>
              <a:rPr lang="en-US" sz="1800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Petten</a:t>
            </a:r>
            <a: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Gerrit</a:t>
            </a:r>
            <a: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Brouwer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,</a:t>
            </a:r>
          </a:p>
          <a:p>
            <a:pPr algn="ctr"/>
            <a:r>
              <a:rPr lang="en-US" sz="1800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Wim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Gotink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Joop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Rövekamp</a:t>
            </a:r>
            <a:r>
              <a:rPr lang="en-US" sz="18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Bas </a:t>
            </a:r>
            <a: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van der </a:t>
            </a:r>
            <a:r>
              <a:rPr lang="en-US" sz="1800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Heijden</a:t>
            </a:r>
            <a: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Berend</a:t>
            </a:r>
            <a: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Munneke</a:t>
            </a:r>
            <a: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Times New Roman" charset="0"/>
                <a:cs typeface="Times New Roman" charset="0"/>
              </a:rPr>
              <a:t>Henk</a:t>
            </a:r>
            <a:r>
              <a:rPr lang="en-US" sz="18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Peek</a:t>
            </a:r>
          </a:p>
        </p:txBody>
      </p:sp>
      <p:pic>
        <p:nvPicPr>
          <p:cNvPr id="4" name="Picture 3" descr="8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27" y="1871561"/>
            <a:ext cx="1576615" cy="441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3" y="0"/>
            <a:ext cx="1498600" cy="984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657" y="3735034"/>
            <a:ext cx="2304256" cy="1302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418429"/>
            <a:ext cx="1155700" cy="5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3" y="2771968"/>
            <a:ext cx="2339752" cy="1703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2520" y="3545726"/>
            <a:ext cx="2286000" cy="1003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3520" y="2263968"/>
            <a:ext cx="2159000" cy="10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7663" y="332656"/>
            <a:ext cx="2540000" cy="92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36"/>
          <p:cNvGrpSpPr>
            <a:grpSpLocks/>
          </p:cNvGrpSpPr>
          <p:nvPr/>
        </p:nvGrpSpPr>
        <p:grpSpPr bwMode="auto">
          <a:xfrm>
            <a:off x="555625" y="4716463"/>
            <a:ext cx="4171950" cy="1790700"/>
            <a:chOff x="2743200" y="2514600"/>
            <a:chExt cx="4171950" cy="1789443"/>
          </a:xfrm>
        </p:grpSpPr>
        <p:pic>
          <p:nvPicPr>
            <p:cNvPr id="22544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650" y="2673350"/>
              <a:ext cx="520700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550" y="2673350"/>
              <a:ext cx="520700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0" y="2673350"/>
              <a:ext cx="520700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7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950" y="2673350"/>
              <a:ext cx="520700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350" y="2673350"/>
              <a:ext cx="520700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450" y="2673350"/>
              <a:ext cx="520700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0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750" y="2673350"/>
              <a:ext cx="520700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1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050" y="2673350"/>
              <a:ext cx="520700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2749550" y="4288179"/>
              <a:ext cx="4165600" cy="1586"/>
            </a:xfrm>
            <a:prstGeom prst="line">
              <a:avLst/>
            </a:prstGeom>
            <a:ln w="1428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8775" y="4297697"/>
              <a:ext cx="311150" cy="158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973513" y="4296111"/>
              <a:ext cx="311150" cy="158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22650" y="4296111"/>
              <a:ext cx="311150" cy="158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489450" y="4296111"/>
              <a:ext cx="311150" cy="158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22850" y="4288179"/>
              <a:ext cx="311150" cy="158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56250" y="4285006"/>
              <a:ext cx="311150" cy="158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089650" y="4302456"/>
              <a:ext cx="311150" cy="158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578600" y="4296111"/>
              <a:ext cx="311150" cy="158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561" name="Group 26"/>
            <p:cNvGrpSpPr>
              <a:grpSpLocks/>
            </p:cNvGrpSpPr>
            <p:nvPr/>
          </p:nvGrpSpPr>
          <p:grpSpPr bwMode="auto">
            <a:xfrm>
              <a:off x="2743200" y="2514600"/>
              <a:ext cx="4114800" cy="106986"/>
              <a:chOff x="2286000" y="1447800"/>
              <a:chExt cx="4114800" cy="106986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2286000" y="1447800"/>
                <a:ext cx="4114800" cy="1586"/>
              </a:xfrm>
              <a:prstGeom prst="line">
                <a:avLst/>
              </a:prstGeom>
              <a:ln w="1524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286000" y="1552502"/>
                <a:ext cx="4114800" cy="1586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531" name="TextBox 37"/>
          <p:cNvSpPr txBox="1">
            <a:spLocks noChangeArrowheads="1"/>
          </p:cNvSpPr>
          <p:nvPr/>
        </p:nvSpPr>
        <p:spPr bwMode="auto">
          <a:xfrm>
            <a:off x="5248275" y="4473575"/>
            <a:ext cx="18192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00"/>
                </a:solidFill>
              </a:rPr>
              <a:t>glass window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</a:rPr>
              <a:t>photo cathode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</a:rPr>
              <a:t>1</a:t>
            </a:r>
            <a:r>
              <a:rPr lang="en-US" sz="1800" baseline="30000">
                <a:solidFill>
                  <a:srgbClr val="FFFF00"/>
                </a:solidFill>
              </a:rPr>
              <a:t>st</a:t>
            </a:r>
            <a:r>
              <a:rPr lang="en-US" sz="1800">
                <a:solidFill>
                  <a:srgbClr val="FFFF00"/>
                </a:solidFill>
              </a:rPr>
              <a:t> dynode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</a:rPr>
              <a:t>2</a:t>
            </a:r>
            <a:r>
              <a:rPr lang="en-US" sz="1800" baseline="30000">
                <a:solidFill>
                  <a:srgbClr val="FFFF00"/>
                </a:solidFill>
              </a:rPr>
              <a:t>nd</a:t>
            </a:r>
            <a:r>
              <a:rPr lang="en-US" sz="1800">
                <a:solidFill>
                  <a:srgbClr val="FFFF00"/>
                </a:solidFill>
              </a:rPr>
              <a:t> – 5</a:t>
            </a:r>
            <a:r>
              <a:rPr lang="en-US" sz="1800" baseline="30000">
                <a:solidFill>
                  <a:srgbClr val="FFFF00"/>
                </a:solidFill>
              </a:rPr>
              <a:t>th</a:t>
            </a:r>
            <a:r>
              <a:rPr lang="en-US" sz="1800">
                <a:solidFill>
                  <a:srgbClr val="FFFF00"/>
                </a:solidFill>
              </a:rPr>
              <a:t> dynode</a:t>
            </a:r>
          </a:p>
          <a:p>
            <a:pPr eaLnBrk="1" hangingPunct="1"/>
            <a:endParaRPr lang="en-US" sz="1800">
              <a:solidFill>
                <a:srgbClr val="FFFF00"/>
              </a:solidFill>
            </a:endParaRPr>
          </a:p>
          <a:p>
            <a:pPr eaLnBrk="1" hangingPunct="1"/>
            <a:endParaRPr lang="en-US" sz="1800">
              <a:solidFill>
                <a:srgbClr val="FFFF00"/>
              </a:solidFill>
            </a:endParaRPr>
          </a:p>
          <a:p>
            <a:pPr eaLnBrk="1" hangingPunct="1"/>
            <a:r>
              <a:rPr lang="en-US" sz="1800">
                <a:solidFill>
                  <a:srgbClr val="FFFF00"/>
                </a:solidFill>
              </a:rPr>
              <a:t>input pads</a:t>
            </a:r>
          </a:p>
          <a:p>
            <a:pPr eaLnBrk="1" hangingPunct="1"/>
            <a:r>
              <a:rPr lang="en-US" sz="1800">
                <a:solidFill>
                  <a:srgbClr val="FFFF00"/>
                </a:solidFill>
              </a:rPr>
              <a:t>pixel chip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10800000" flipV="1">
            <a:off x="4703763" y="4716463"/>
            <a:ext cx="544512" cy="3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>
            <a:off x="4641850" y="4818063"/>
            <a:ext cx="673100" cy="1571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>
            <a:off x="4248150" y="4992688"/>
            <a:ext cx="1065213" cy="263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2531" idx="1"/>
          </p:cNvCxnSpPr>
          <p:nvPr/>
        </p:nvCxnSpPr>
        <p:spPr>
          <a:xfrm rot="10800000" flipV="1">
            <a:off x="4670425" y="5627688"/>
            <a:ext cx="577850" cy="88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 flipV="1">
            <a:off x="4714875" y="6386513"/>
            <a:ext cx="598488" cy="90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0800000" flipV="1">
            <a:off x="4791075" y="6627813"/>
            <a:ext cx="546100" cy="1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8" name="Picture 50" descr="pm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00013"/>
            <a:ext cx="2073275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TextBox 51"/>
          <p:cNvSpPr txBox="1">
            <a:spLocks noChangeArrowheads="1"/>
          </p:cNvSpPr>
          <p:nvPr/>
        </p:nvSpPr>
        <p:spPr bwMode="auto">
          <a:xfrm>
            <a:off x="152400" y="76200"/>
            <a:ext cx="5673348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DAAD"/>
                </a:solidFill>
              </a:rPr>
              <a:t>Reduce size of dynodes (volume downscaling),</a:t>
            </a:r>
          </a:p>
          <a:p>
            <a:pPr eaLnBrk="1" hangingPunct="1"/>
            <a:r>
              <a:rPr lang="en-US" sz="2000" dirty="0">
                <a:solidFill>
                  <a:srgbClr val="FFDAAD"/>
                </a:solidFill>
              </a:rPr>
              <a:t>and place set of dynodes on top of pixels of</a:t>
            </a:r>
          </a:p>
          <a:p>
            <a:pPr eaLnBrk="1" hangingPunct="1"/>
            <a:r>
              <a:rPr lang="en-US" sz="2000" dirty="0">
                <a:solidFill>
                  <a:srgbClr val="FFDAAD"/>
                </a:solidFill>
              </a:rPr>
              <a:t>CMOS chip</a:t>
            </a:r>
          </a:p>
          <a:p>
            <a:pPr eaLnBrk="1" hangingPunct="1"/>
            <a:endParaRPr lang="en-US" sz="1800" dirty="0">
              <a:solidFill>
                <a:srgbClr val="FFFF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FF00"/>
                </a:solidFill>
              </a:rPr>
              <a:t> keep potentials as they were (</a:t>
            </a:r>
            <a:r>
              <a:rPr lang="en-US" sz="1800" dirty="0" err="1">
                <a:solidFill>
                  <a:srgbClr val="FFFF00"/>
                </a:solidFill>
              </a:rPr>
              <a:t>V</a:t>
            </a:r>
            <a:r>
              <a:rPr lang="en-US" sz="1800" baseline="-25000" dirty="0" err="1">
                <a:solidFill>
                  <a:srgbClr val="FFFF00"/>
                </a:solidFill>
              </a:rPr>
              <a:t>step</a:t>
            </a:r>
            <a:r>
              <a:rPr lang="en-US" sz="1800" dirty="0">
                <a:solidFill>
                  <a:srgbClr val="FFFF00"/>
                </a:solidFill>
              </a:rPr>
              <a:t> ~ 200 V)</a:t>
            </a:r>
          </a:p>
          <a:p>
            <a:pPr eaLnBrk="1" hangingPunct="1"/>
            <a:endParaRPr lang="en-US" sz="1800" dirty="0">
              <a:solidFill>
                <a:srgbClr val="FFFF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FF00"/>
                </a:solidFill>
              </a:rPr>
              <a:t> (non relativistic) electron trajectories same</a:t>
            </a:r>
          </a:p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   form, but smaller (volume)</a:t>
            </a:r>
          </a:p>
          <a:p>
            <a:pPr eaLnBrk="1" hangingPunct="1"/>
            <a:endParaRPr lang="en-US" sz="1800" dirty="0">
              <a:solidFill>
                <a:srgbClr val="FFFF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FF00"/>
                </a:solidFill>
              </a:rPr>
              <a:t> multiplication yield: assume </a:t>
            </a:r>
            <a:r>
              <a:rPr lang="en-US" sz="1800" dirty="0" smtClean="0">
                <a:solidFill>
                  <a:srgbClr val="FFFF00"/>
                </a:solidFill>
              </a:rPr>
              <a:t>SEY ~ 4, typical for PMs</a:t>
            </a:r>
            <a:endParaRPr lang="en-US" sz="1800" dirty="0">
              <a:solidFill>
                <a:srgbClr val="FFFF00"/>
              </a:solidFill>
            </a:endParaRPr>
          </a:p>
          <a:p>
            <a:pPr eaLnBrk="1" hangingPunct="1">
              <a:buFontTx/>
              <a:buChar char="-"/>
            </a:pPr>
            <a:endParaRPr lang="en-US" sz="1800" dirty="0">
              <a:solidFill>
                <a:srgbClr val="FFFF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FF00"/>
                </a:solidFill>
              </a:rPr>
              <a:t> pixel input source capacity: only ~ 10 </a:t>
            </a:r>
            <a:r>
              <a:rPr lang="en-US" sz="1800" dirty="0" err="1">
                <a:solidFill>
                  <a:srgbClr val="FFFF00"/>
                </a:solidFill>
              </a:rPr>
              <a:t>fF</a:t>
            </a:r>
            <a:endParaRPr lang="en-US" sz="1800" dirty="0">
              <a:solidFill>
                <a:srgbClr val="FFFF00"/>
              </a:solidFill>
            </a:endParaRPr>
          </a:p>
          <a:p>
            <a:pPr eaLnBrk="1" hangingPunct="1">
              <a:buFontTx/>
              <a:buChar char="-"/>
            </a:pPr>
            <a:endParaRPr lang="en-US" sz="1800" dirty="0">
              <a:solidFill>
                <a:srgbClr val="FFFF00"/>
              </a:solidFill>
            </a:endParaRPr>
          </a:p>
          <a:p>
            <a:pPr eaLnBrk="1" hangingPunct="1">
              <a:buFontTx/>
              <a:buChar char="-"/>
            </a:pPr>
            <a:r>
              <a:rPr lang="en-US" sz="1800" dirty="0">
                <a:solidFill>
                  <a:srgbClr val="FFFF00"/>
                </a:solidFill>
              </a:rPr>
              <a:t> required gain ~1000 = 2.5</a:t>
            </a:r>
            <a:r>
              <a:rPr lang="en-US" sz="1800" baseline="30000" dirty="0">
                <a:solidFill>
                  <a:srgbClr val="FFFF00"/>
                </a:solidFill>
              </a:rPr>
              <a:t>4 = </a:t>
            </a:r>
            <a:r>
              <a:rPr lang="en-US" sz="1800" dirty="0">
                <a:solidFill>
                  <a:srgbClr val="FFFF00"/>
                </a:solidFill>
              </a:rPr>
              <a:t>: 5 dynodes sufficient</a:t>
            </a:r>
          </a:p>
        </p:txBody>
      </p:sp>
      <p:sp>
        <p:nvSpPr>
          <p:cNvPr id="22540" name="TextBox 52"/>
          <p:cNvSpPr txBox="1">
            <a:spLocks noChangeArrowheads="1"/>
          </p:cNvSpPr>
          <p:nvPr/>
        </p:nvSpPr>
        <p:spPr bwMode="auto">
          <a:xfrm>
            <a:off x="6772275" y="5791200"/>
            <a:ext cx="2371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VACUUM!</a:t>
            </a: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No </a:t>
            </a:r>
            <a:r>
              <a:rPr lang="ja-JP" altLang="en-US" sz="1800">
                <a:solidFill>
                  <a:srgbClr val="FF6600"/>
                </a:solidFill>
              </a:rPr>
              <a:t>‘</a:t>
            </a:r>
            <a:r>
              <a:rPr lang="en-US" altLang="ja-JP" sz="1800">
                <a:solidFill>
                  <a:srgbClr val="FF6600"/>
                </a:solidFill>
              </a:rPr>
              <a:t>gas amplification</a:t>
            </a:r>
            <a:r>
              <a:rPr lang="ja-JP" altLang="en-US" sz="1800">
                <a:solidFill>
                  <a:srgbClr val="FF6600"/>
                </a:solidFill>
              </a:rPr>
              <a:t>’</a:t>
            </a:r>
            <a:endParaRPr lang="en-US" sz="1800">
              <a:solidFill>
                <a:srgbClr val="FF66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rot="16200000" flipH="1">
            <a:off x="-804068" y="5671344"/>
            <a:ext cx="191135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42" name="TextBox 55"/>
          <p:cNvSpPr txBox="1">
            <a:spLocks noChangeArrowheads="1"/>
          </p:cNvSpPr>
          <p:nvPr/>
        </p:nvSpPr>
        <p:spPr bwMode="auto">
          <a:xfrm>
            <a:off x="-76200" y="5627688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DAAD"/>
                </a:solidFill>
              </a:rPr>
              <a:t>1 mm</a:t>
            </a:r>
          </a:p>
        </p:txBody>
      </p:sp>
      <p:sp>
        <p:nvSpPr>
          <p:cNvPr id="22543" name="TextBox 60"/>
          <p:cNvSpPr txBox="1">
            <a:spLocks noChangeArrowheads="1"/>
          </p:cNvSpPr>
          <p:nvPr/>
        </p:nvSpPr>
        <p:spPr bwMode="auto">
          <a:xfrm>
            <a:off x="1235075" y="4140200"/>
            <a:ext cx="282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6600"/>
                </a:solidFill>
              </a:rPr>
              <a:t>Apply MEMS Technology:</a:t>
            </a:r>
          </a:p>
        </p:txBody>
      </p:sp>
    </p:spTree>
    <p:extLst>
      <p:ext uri="{BB962C8B-B14F-4D97-AF65-F5344CB8AC3E}">
        <p14:creationId xmlns:p14="http://schemas.microsoft.com/office/powerpoint/2010/main" val="259611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dyno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9144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4005064"/>
            <a:ext cx="6730203" cy="1815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CCFFCC"/>
                </a:solidFill>
              </a:rPr>
              <a:t>Hamamatsu: the </a:t>
            </a:r>
            <a:r>
              <a:rPr lang="en-US" sz="2800" dirty="0" smtClean="0">
                <a:solidFill>
                  <a:srgbClr val="CCFFCC"/>
                </a:solidFill>
              </a:rPr>
              <a:t>first MEMS </a:t>
            </a:r>
            <a:r>
              <a:rPr lang="en-US" sz="2800" dirty="0">
                <a:solidFill>
                  <a:srgbClr val="CCFFCC"/>
                </a:solidFill>
              </a:rPr>
              <a:t>made </a:t>
            </a:r>
            <a:r>
              <a:rPr lang="en-US" sz="2800" dirty="0" err="1">
                <a:solidFill>
                  <a:srgbClr val="CCFFCC"/>
                </a:solidFill>
              </a:rPr>
              <a:t>μPMT</a:t>
            </a:r>
            <a:endParaRPr lang="en-US" sz="2800" dirty="0">
              <a:solidFill>
                <a:srgbClr val="CCFFCC"/>
              </a:solidFill>
            </a:endParaRPr>
          </a:p>
          <a:p>
            <a:pPr>
              <a:defRPr/>
            </a:pP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>
                <a:solidFill>
                  <a:srgbClr val="FFFF00"/>
                </a:solidFill>
              </a:rPr>
              <a:t>Small dynode geometry as in </a:t>
            </a:r>
            <a:r>
              <a:rPr lang="en-US" sz="2800" dirty="0" smtClean="0">
                <a:solidFill>
                  <a:srgbClr val="FFFF00"/>
                </a:solidFill>
              </a:rPr>
              <a:t>Tipsy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98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"/>
          <p:cNvGrpSpPr>
            <a:grpSpLocks/>
          </p:cNvGrpSpPr>
          <p:nvPr/>
        </p:nvGrpSpPr>
        <p:grpSpPr bwMode="auto">
          <a:xfrm>
            <a:off x="914400" y="762000"/>
            <a:ext cx="6553200" cy="1143000"/>
            <a:chOff x="1152" y="2256"/>
            <a:chExt cx="4128" cy="720"/>
          </a:xfrm>
        </p:grpSpPr>
        <p:sp>
          <p:nvSpPr>
            <p:cNvPr id="18441" name="Rectangle 4"/>
            <p:cNvSpPr>
              <a:spLocks noChangeArrowheads="1"/>
            </p:cNvSpPr>
            <p:nvPr/>
          </p:nvSpPr>
          <p:spPr bwMode="auto">
            <a:xfrm>
              <a:off x="1152" y="2880"/>
              <a:ext cx="412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442" name="Group 5"/>
            <p:cNvGrpSpPr>
              <a:grpSpLocks/>
            </p:cNvGrpSpPr>
            <p:nvPr/>
          </p:nvGrpSpPr>
          <p:grpSpPr bwMode="auto">
            <a:xfrm>
              <a:off x="1488" y="2448"/>
              <a:ext cx="624" cy="432"/>
              <a:chOff x="1488" y="2448"/>
              <a:chExt cx="624" cy="432"/>
            </a:xfrm>
          </p:grpSpPr>
          <p:sp>
            <p:nvSpPr>
              <p:cNvPr id="18476" name="Rectangle 6"/>
              <p:cNvSpPr>
                <a:spLocks noChangeArrowheads="1"/>
              </p:cNvSpPr>
              <p:nvPr/>
            </p:nvSpPr>
            <p:spPr bwMode="auto">
              <a:xfrm flipH="1">
                <a:off x="148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7" name="Rectangle 7"/>
              <p:cNvSpPr>
                <a:spLocks noChangeArrowheads="1"/>
              </p:cNvSpPr>
              <p:nvPr/>
            </p:nvSpPr>
            <p:spPr bwMode="auto">
              <a:xfrm flipH="1">
                <a:off x="158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8" name="Rectangle 8"/>
              <p:cNvSpPr>
                <a:spLocks noChangeArrowheads="1"/>
              </p:cNvSpPr>
              <p:nvPr/>
            </p:nvSpPr>
            <p:spPr bwMode="auto">
              <a:xfrm flipH="1">
                <a:off x="1680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9" name="Rectangle 9"/>
              <p:cNvSpPr>
                <a:spLocks noChangeArrowheads="1"/>
              </p:cNvSpPr>
              <p:nvPr/>
            </p:nvSpPr>
            <p:spPr bwMode="auto">
              <a:xfrm flipH="1">
                <a:off x="1776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80" name="Rectangle 10"/>
              <p:cNvSpPr>
                <a:spLocks noChangeArrowheads="1"/>
              </p:cNvSpPr>
              <p:nvPr/>
            </p:nvSpPr>
            <p:spPr bwMode="auto">
              <a:xfrm flipH="1">
                <a:off x="1872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81" name="Rectangle 11"/>
              <p:cNvSpPr>
                <a:spLocks noChangeArrowheads="1"/>
              </p:cNvSpPr>
              <p:nvPr/>
            </p:nvSpPr>
            <p:spPr bwMode="auto">
              <a:xfrm flipH="1">
                <a:off x="196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82" name="Rectangle 12"/>
              <p:cNvSpPr>
                <a:spLocks noChangeArrowheads="1"/>
              </p:cNvSpPr>
              <p:nvPr/>
            </p:nvSpPr>
            <p:spPr bwMode="auto">
              <a:xfrm flipH="1">
                <a:off x="206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3" name="Group 13"/>
            <p:cNvGrpSpPr>
              <a:grpSpLocks/>
            </p:cNvGrpSpPr>
            <p:nvPr/>
          </p:nvGrpSpPr>
          <p:grpSpPr bwMode="auto">
            <a:xfrm>
              <a:off x="2160" y="2448"/>
              <a:ext cx="624" cy="432"/>
              <a:chOff x="1488" y="2448"/>
              <a:chExt cx="624" cy="432"/>
            </a:xfrm>
          </p:grpSpPr>
          <p:sp>
            <p:nvSpPr>
              <p:cNvPr id="18469" name="Rectangle 14"/>
              <p:cNvSpPr>
                <a:spLocks noChangeArrowheads="1"/>
              </p:cNvSpPr>
              <p:nvPr/>
            </p:nvSpPr>
            <p:spPr bwMode="auto">
              <a:xfrm flipH="1">
                <a:off x="148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5"/>
              <p:cNvSpPr>
                <a:spLocks noChangeArrowheads="1"/>
              </p:cNvSpPr>
              <p:nvPr/>
            </p:nvSpPr>
            <p:spPr bwMode="auto">
              <a:xfrm flipH="1">
                <a:off x="158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6"/>
              <p:cNvSpPr>
                <a:spLocks noChangeArrowheads="1"/>
              </p:cNvSpPr>
              <p:nvPr/>
            </p:nvSpPr>
            <p:spPr bwMode="auto">
              <a:xfrm flipH="1">
                <a:off x="1680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2" name="Rectangle 17"/>
              <p:cNvSpPr>
                <a:spLocks noChangeArrowheads="1"/>
              </p:cNvSpPr>
              <p:nvPr/>
            </p:nvSpPr>
            <p:spPr bwMode="auto">
              <a:xfrm flipH="1">
                <a:off x="1776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3" name="Rectangle 18"/>
              <p:cNvSpPr>
                <a:spLocks noChangeArrowheads="1"/>
              </p:cNvSpPr>
              <p:nvPr/>
            </p:nvSpPr>
            <p:spPr bwMode="auto">
              <a:xfrm flipH="1">
                <a:off x="1872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4" name="Rectangle 19"/>
              <p:cNvSpPr>
                <a:spLocks noChangeArrowheads="1"/>
              </p:cNvSpPr>
              <p:nvPr/>
            </p:nvSpPr>
            <p:spPr bwMode="auto">
              <a:xfrm flipH="1">
                <a:off x="196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5" name="Rectangle 20"/>
              <p:cNvSpPr>
                <a:spLocks noChangeArrowheads="1"/>
              </p:cNvSpPr>
              <p:nvPr/>
            </p:nvSpPr>
            <p:spPr bwMode="auto">
              <a:xfrm flipH="1">
                <a:off x="206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4" name="Group 21"/>
            <p:cNvGrpSpPr>
              <a:grpSpLocks/>
            </p:cNvGrpSpPr>
            <p:nvPr/>
          </p:nvGrpSpPr>
          <p:grpSpPr bwMode="auto">
            <a:xfrm>
              <a:off x="2832" y="2448"/>
              <a:ext cx="624" cy="432"/>
              <a:chOff x="1488" y="2448"/>
              <a:chExt cx="624" cy="432"/>
            </a:xfrm>
          </p:grpSpPr>
          <p:sp>
            <p:nvSpPr>
              <p:cNvPr id="18462" name="Rectangle 22"/>
              <p:cNvSpPr>
                <a:spLocks noChangeArrowheads="1"/>
              </p:cNvSpPr>
              <p:nvPr/>
            </p:nvSpPr>
            <p:spPr bwMode="auto">
              <a:xfrm flipH="1">
                <a:off x="148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3" name="Rectangle 23"/>
              <p:cNvSpPr>
                <a:spLocks noChangeArrowheads="1"/>
              </p:cNvSpPr>
              <p:nvPr/>
            </p:nvSpPr>
            <p:spPr bwMode="auto">
              <a:xfrm flipH="1">
                <a:off x="158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4" name="Rectangle 24"/>
              <p:cNvSpPr>
                <a:spLocks noChangeArrowheads="1"/>
              </p:cNvSpPr>
              <p:nvPr/>
            </p:nvSpPr>
            <p:spPr bwMode="auto">
              <a:xfrm flipH="1">
                <a:off x="1680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5" name="Rectangle 25"/>
              <p:cNvSpPr>
                <a:spLocks noChangeArrowheads="1"/>
              </p:cNvSpPr>
              <p:nvPr/>
            </p:nvSpPr>
            <p:spPr bwMode="auto">
              <a:xfrm flipH="1">
                <a:off x="1776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6" name="Rectangle 26"/>
              <p:cNvSpPr>
                <a:spLocks noChangeArrowheads="1"/>
              </p:cNvSpPr>
              <p:nvPr/>
            </p:nvSpPr>
            <p:spPr bwMode="auto">
              <a:xfrm flipH="1">
                <a:off x="1872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7" name="Rectangle 27"/>
              <p:cNvSpPr>
                <a:spLocks noChangeArrowheads="1"/>
              </p:cNvSpPr>
              <p:nvPr/>
            </p:nvSpPr>
            <p:spPr bwMode="auto">
              <a:xfrm flipH="1">
                <a:off x="196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8" name="Rectangle 28"/>
              <p:cNvSpPr>
                <a:spLocks noChangeArrowheads="1"/>
              </p:cNvSpPr>
              <p:nvPr/>
            </p:nvSpPr>
            <p:spPr bwMode="auto">
              <a:xfrm flipH="1">
                <a:off x="206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5" name="Group 29"/>
            <p:cNvGrpSpPr>
              <a:grpSpLocks/>
            </p:cNvGrpSpPr>
            <p:nvPr/>
          </p:nvGrpSpPr>
          <p:grpSpPr bwMode="auto">
            <a:xfrm>
              <a:off x="3504" y="2448"/>
              <a:ext cx="624" cy="432"/>
              <a:chOff x="1488" y="2448"/>
              <a:chExt cx="624" cy="432"/>
            </a:xfrm>
          </p:grpSpPr>
          <p:sp>
            <p:nvSpPr>
              <p:cNvPr id="18455" name="Rectangle 30"/>
              <p:cNvSpPr>
                <a:spLocks noChangeArrowheads="1"/>
              </p:cNvSpPr>
              <p:nvPr/>
            </p:nvSpPr>
            <p:spPr bwMode="auto">
              <a:xfrm flipH="1">
                <a:off x="148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6" name="Rectangle 31"/>
              <p:cNvSpPr>
                <a:spLocks noChangeArrowheads="1"/>
              </p:cNvSpPr>
              <p:nvPr/>
            </p:nvSpPr>
            <p:spPr bwMode="auto">
              <a:xfrm flipH="1">
                <a:off x="158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7" name="Rectangle 32"/>
              <p:cNvSpPr>
                <a:spLocks noChangeArrowheads="1"/>
              </p:cNvSpPr>
              <p:nvPr/>
            </p:nvSpPr>
            <p:spPr bwMode="auto">
              <a:xfrm flipH="1">
                <a:off x="1680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8" name="Rectangle 33"/>
              <p:cNvSpPr>
                <a:spLocks noChangeArrowheads="1"/>
              </p:cNvSpPr>
              <p:nvPr/>
            </p:nvSpPr>
            <p:spPr bwMode="auto">
              <a:xfrm flipH="1">
                <a:off x="1776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9" name="Rectangle 34"/>
              <p:cNvSpPr>
                <a:spLocks noChangeArrowheads="1"/>
              </p:cNvSpPr>
              <p:nvPr/>
            </p:nvSpPr>
            <p:spPr bwMode="auto">
              <a:xfrm flipH="1">
                <a:off x="1872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0" name="Rectangle 35"/>
              <p:cNvSpPr>
                <a:spLocks noChangeArrowheads="1"/>
              </p:cNvSpPr>
              <p:nvPr/>
            </p:nvSpPr>
            <p:spPr bwMode="auto">
              <a:xfrm flipH="1">
                <a:off x="196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1" name="Rectangle 36"/>
              <p:cNvSpPr>
                <a:spLocks noChangeArrowheads="1"/>
              </p:cNvSpPr>
              <p:nvPr/>
            </p:nvSpPr>
            <p:spPr bwMode="auto">
              <a:xfrm flipH="1">
                <a:off x="206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6" name="Group 37"/>
            <p:cNvGrpSpPr>
              <a:grpSpLocks/>
            </p:cNvGrpSpPr>
            <p:nvPr/>
          </p:nvGrpSpPr>
          <p:grpSpPr bwMode="auto">
            <a:xfrm>
              <a:off x="4176" y="2448"/>
              <a:ext cx="624" cy="432"/>
              <a:chOff x="1488" y="2448"/>
              <a:chExt cx="624" cy="432"/>
            </a:xfrm>
          </p:grpSpPr>
          <p:sp>
            <p:nvSpPr>
              <p:cNvPr id="18448" name="Rectangle 38"/>
              <p:cNvSpPr>
                <a:spLocks noChangeArrowheads="1"/>
              </p:cNvSpPr>
              <p:nvPr/>
            </p:nvSpPr>
            <p:spPr bwMode="auto">
              <a:xfrm flipH="1">
                <a:off x="148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9" name="Rectangle 39"/>
              <p:cNvSpPr>
                <a:spLocks noChangeArrowheads="1"/>
              </p:cNvSpPr>
              <p:nvPr/>
            </p:nvSpPr>
            <p:spPr bwMode="auto">
              <a:xfrm flipH="1">
                <a:off x="158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0" name="Rectangle 40"/>
              <p:cNvSpPr>
                <a:spLocks noChangeArrowheads="1"/>
              </p:cNvSpPr>
              <p:nvPr/>
            </p:nvSpPr>
            <p:spPr bwMode="auto">
              <a:xfrm flipH="1">
                <a:off x="1680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1" name="Rectangle 41"/>
              <p:cNvSpPr>
                <a:spLocks noChangeArrowheads="1"/>
              </p:cNvSpPr>
              <p:nvPr/>
            </p:nvSpPr>
            <p:spPr bwMode="auto">
              <a:xfrm flipH="1">
                <a:off x="1776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2" name="Rectangle 42"/>
              <p:cNvSpPr>
                <a:spLocks noChangeArrowheads="1"/>
              </p:cNvSpPr>
              <p:nvPr/>
            </p:nvSpPr>
            <p:spPr bwMode="auto">
              <a:xfrm flipH="1">
                <a:off x="1872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3" name="Rectangle 43"/>
              <p:cNvSpPr>
                <a:spLocks noChangeArrowheads="1"/>
              </p:cNvSpPr>
              <p:nvPr/>
            </p:nvSpPr>
            <p:spPr bwMode="auto">
              <a:xfrm flipH="1">
                <a:off x="1968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4" name="Rectangle 44"/>
              <p:cNvSpPr>
                <a:spLocks noChangeArrowheads="1"/>
              </p:cNvSpPr>
              <p:nvPr/>
            </p:nvSpPr>
            <p:spPr bwMode="auto">
              <a:xfrm flipH="1">
                <a:off x="2064" y="2448"/>
                <a:ext cx="4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447" name="Rectangle 45"/>
            <p:cNvSpPr>
              <a:spLocks noChangeArrowheads="1"/>
            </p:cNvSpPr>
            <p:nvPr/>
          </p:nvSpPr>
          <p:spPr bwMode="auto">
            <a:xfrm>
              <a:off x="1296" y="2256"/>
              <a:ext cx="3880" cy="47"/>
            </a:xfrm>
            <a:prstGeom prst="rect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35" name="Text Box 49"/>
          <p:cNvSpPr txBox="1">
            <a:spLocks noChangeArrowheads="1"/>
          </p:cNvSpPr>
          <p:nvPr/>
        </p:nvSpPr>
        <p:spPr bwMode="auto">
          <a:xfrm>
            <a:off x="304800" y="1066800"/>
            <a:ext cx="1082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800"/>
              <a:t>MCP (in</a:t>
            </a:r>
          </a:p>
          <a:p>
            <a:pPr eaLnBrk="1" hangingPunct="1"/>
            <a:r>
              <a:rPr lang="nl-NL" sz="1800"/>
              <a:t>vacuum)</a:t>
            </a:r>
          </a:p>
        </p:txBody>
      </p:sp>
      <p:sp>
        <p:nvSpPr>
          <p:cNvPr id="18436" name="Text Box 36"/>
          <p:cNvSpPr txBox="1">
            <a:spLocks noChangeArrowheads="1"/>
          </p:cNvSpPr>
          <p:nvPr/>
        </p:nvSpPr>
        <p:spPr bwMode="auto">
          <a:xfrm>
            <a:off x="234950" y="2209800"/>
            <a:ext cx="89442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12FF1E"/>
                </a:solidFill>
              </a:rPr>
              <a:t>John </a:t>
            </a:r>
            <a:r>
              <a:rPr lang="en-US" sz="1600" dirty="0" err="1">
                <a:solidFill>
                  <a:srgbClr val="12FF1E"/>
                </a:solidFill>
              </a:rPr>
              <a:t>Vallerga</a:t>
            </a:r>
            <a:r>
              <a:rPr lang="en-US" sz="1600" dirty="0">
                <a:solidFill>
                  <a:srgbClr val="12FF1E"/>
                </a:solidFill>
              </a:rPr>
              <a:t>: </a:t>
            </a:r>
            <a:r>
              <a:rPr lang="en-US" sz="1600" dirty="0" err="1">
                <a:solidFill>
                  <a:srgbClr val="12FF1E"/>
                </a:solidFill>
              </a:rPr>
              <a:t>TimePix</a:t>
            </a:r>
            <a:r>
              <a:rPr lang="en-US" sz="1600" dirty="0">
                <a:solidFill>
                  <a:srgbClr val="12FF1E"/>
                </a:solidFill>
              </a:rPr>
              <a:t> + MCPs</a:t>
            </a:r>
          </a:p>
          <a:p>
            <a:pPr eaLnBrk="1" hangingPunct="1"/>
            <a:endParaRPr lang="en-US" sz="1600" dirty="0">
              <a:solidFill>
                <a:srgbClr val="30FF22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6600"/>
                </a:solidFill>
              </a:rPr>
              <a:t>We do not know how to make MEMS made MCP.</a:t>
            </a:r>
          </a:p>
          <a:p>
            <a:pPr eaLnBrk="1" hangingPunct="1"/>
            <a:r>
              <a:rPr lang="en-US" sz="1600" dirty="0">
                <a:solidFill>
                  <a:srgbClr val="FF6600"/>
                </a:solidFill>
              </a:rPr>
              <a:t>Problem: aspect ratio of </a:t>
            </a:r>
            <a:r>
              <a:rPr lang="en-US" sz="1600" dirty="0" smtClean="0">
                <a:solidFill>
                  <a:srgbClr val="FF6600"/>
                </a:solidFill>
              </a:rPr>
              <a:t>holes</a:t>
            </a:r>
          </a:p>
          <a:p>
            <a:pPr eaLnBrk="1" hangingPunct="1"/>
            <a:r>
              <a:rPr lang="en-US" sz="1600" dirty="0" smtClean="0">
                <a:solidFill>
                  <a:srgbClr val="30FF22"/>
                </a:solidFill>
              </a:rPr>
              <a:t>But recently Nicolas </a:t>
            </a:r>
            <a:r>
              <a:rPr lang="en-US" sz="1600" dirty="0" err="1" smtClean="0">
                <a:solidFill>
                  <a:srgbClr val="30FF22"/>
                </a:solidFill>
              </a:rPr>
              <a:t>Wyrsch</a:t>
            </a:r>
            <a:r>
              <a:rPr lang="en-US" sz="1600" dirty="0" smtClean="0">
                <a:solidFill>
                  <a:srgbClr val="30FF22"/>
                </a:solidFill>
              </a:rPr>
              <a:t> (</a:t>
            </a:r>
            <a:r>
              <a:rPr lang="en-US" sz="1600" dirty="0" err="1" smtClean="0">
                <a:solidFill>
                  <a:srgbClr val="30FF22"/>
                </a:solidFill>
              </a:rPr>
              <a:t>Univ</a:t>
            </a:r>
            <a:r>
              <a:rPr lang="en-US" sz="1600" dirty="0" smtClean="0">
                <a:solidFill>
                  <a:srgbClr val="30FF22"/>
                </a:solidFill>
              </a:rPr>
              <a:t> of Neuchatel, Swiss) has success (NDIP 2014, Tours, France)</a:t>
            </a:r>
            <a:endParaRPr lang="en-US" sz="1600" dirty="0">
              <a:solidFill>
                <a:srgbClr val="30FF22"/>
              </a:solidFill>
            </a:endParaRPr>
          </a:p>
        </p:txBody>
      </p:sp>
      <p:sp>
        <p:nvSpPr>
          <p:cNvPr id="18437" name="TextBox 52"/>
          <p:cNvSpPr txBox="1">
            <a:spLocks noChangeArrowheads="1"/>
          </p:cNvSpPr>
          <p:nvPr/>
        </p:nvSpPr>
        <p:spPr bwMode="auto">
          <a:xfrm>
            <a:off x="152400" y="0"/>
            <a:ext cx="461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Use a MicroChannelPlate MCP?</a:t>
            </a:r>
          </a:p>
        </p:txBody>
      </p:sp>
      <p:pic>
        <p:nvPicPr>
          <p:cNvPr id="18438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3906838"/>
            <a:ext cx="473075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53"/>
          <p:cNvSpPr>
            <a:spLocks noChangeArrowheads="1"/>
          </p:cNvSpPr>
          <p:nvPr/>
        </p:nvSpPr>
        <p:spPr bwMode="auto">
          <a:xfrm>
            <a:off x="2997200" y="6056421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1" dirty="0">
                <a:solidFill>
                  <a:srgbClr val="3366FF"/>
                </a:solidFill>
              </a:rPr>
              <a:t>Quantum Limited Imaging Detectors, RIT 2009, John </a:t>
            </a:r>
            <a:r>
              <a:rPr lang="en-US" sz="1800" i="1" dirty="0" err="1">
                <a:solidFill>
                  <a:srgbClr val="3366FF"/>
                </a:solidFill>
              </a:rPr>
              <a:t>Vallerga</a:t>
            </a:r>
            <a:r>
              <a:rPr lang="en-US" sz="1800" i="1" dirty="0">
                <a:solidFill>
                  <a:srgbClr val="3366FF"/>
                </a:solidFill>
              </a:rPr>
              <a:t>, </a:t>
            </a:r>
            <a:r>
              <a:rPr lang="en-US" sz="1800" i="1" dirty="0" err="1">
                <a:solidFill>
                  <a:srgbClr val="3366FF"/>
                </a:solidFill>
              </a:rPr>
              <a:t>jvv@ssl.berkeley.edu</a:t>
            </a:r>
            <a:endParaRPr lang="en-US" sz="1800" dirty="0">
              <a:solidFill>
                <a:srgbClr val="3366FF"/>
              </a:solidFill>
            </a:endParaRPr>
          </a:p>
        </p:txBody>
      </p:sp>
      <p:pic>
        <p:nvPicPr>
          <p:cNvPr id="18440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6038"/>
            <a:ext cx="285115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524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4" y="44624"/>
            <a:ext cx="6883750" cy="432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581128"/>
            <a:ext cx="525376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New: the Transmission </a:t>
            </a:r>
            <a:r>
              <a:rPr lang="en-US" sz="2800" dirty="0" smtClean="0">
                <a:solidFill>
                  <a:srgbClr val="FFFFFF"/>
                </a:solidFill>
              </a:rPr>
              <a:t>Dynode: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	</a:t>
            </a:r>
            <a:r>
              <a:rPr lang="en-US" sz="2800" dirty="0" smtClean="0">
                <a:solidFill>
                  <a:srgbClr val="3366FF"/>
                </a:solidFill>
              </a:rPr>
              <a:t>faster</a:t>
            </a:r>
          </a:p>
          <a:p>
            <a:r>
              <a:rPr lang="en-US" sz="2800" dirty="0">
                <a:solidFill>
                  <a:srgbClr val="3366FF"/>
                </a:solidFill>
              </a:rPr>
              <a:t>	</a:t>
            </a:r>
            <a:r>
              <a:rPr lang="en-US" sz="2800" dirty="0" smtClean="0">
                <a:solidFill>
                  <a:srgbClr val="3366FF"/>
                </a:solidFill>
              </a:rPr>
              <a:t>more compact</a:t>
            </a:r>
          </a:p>
          <a:p>
            <a:r>
              <a:rPr lang="en-US" sz="2800" dirty="0">
                <a:solidFill>
                  <a:srgbClr val="3366FF"/>
                </a:solidFill>
              </a:rPr>
              <a:t>	</a:t>
            </a:r>
            <a:r>
              <a:rPr lang="en-US" sz="2800" dirty="0" smtClean="0">
                <a:solidFill>
                  <a:srgbClr val="3366FF"/>
                </a:solidFill>
              </a:rPr>
              <a:t>B compliant</a:t>
            </a:r>
          </a:p>
          <a:p>
            <a:r>
              <a:rPr lang="en-US" sz="2800" dirty="0">
                <a:solidFill>
                  <a:srgbClr val="3366FF"/>
                </a:solidFill>
              </a:rPr>
              <a:t>	</a:t>
            </a:r>
            <a:r>
              <a:rPr lang="en-US" sz="2800" dirty="0" smtClean="0">
                <a:solidFill>
                  <a:srgbClr val="3366FF"/>
                </a:solidFill>
              </a:rPr>
              <a:t>rad hard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8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1"/>
          <p:cNvGrpSpPr>
            <a:grpSpLocks/>
          </p:cNvGrpSpPr>
          <p:nvPr/>
        </p:nvGrpSpPr>
        <p:grpSpPr bwMode="auto">
          <a:xfrm>
            <a:off x="179388" y="620713"/>
            <a:ext cx="5113337" cy="1152525"/>
            <a:chOff x="1763688" y="1916832"/>
            <a:chExt cx="5112568" cy="1152128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763688" y="1988244"/>
              <a:ext cx="5112568" cy="0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1763688" y="2277070"/>
              <a:ext cx="51125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1763688" y="2421483"/>
              <a:ext cx="51125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1763688" y="2564309"/>
              <a:ext cx="51125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1763688" y="2708721"/>
              <a:ext cx="51125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1763688" y="2853134"/>
              <a:ext cx="51125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1763688" y="1916832"/>
              <a:ext cx="5112568" cy="0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1763688" y="3068960"/>
              <a:ext cx="5112568" cy="0"/>
            </a:xfrm>
            <a:prstGeom prst="line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1763688" y="3005482"/>
              <a:ext cx="5112568" cy="0"/>
            </a:xfrm>
            <a:prstGeom prst="line">
              <a:avLst/>
            </a:prstGeom>
            <a:ln>
              <a:solidFill>
                <a:srgbClr val="30FF2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6371507" y="2277070"/>
              <a:ext cx="0" cy="1444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6371507" y="2429417"/>
              <a:ext cx="0" cy="1444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6398491" y="2589700"/>
              <a:ext cx="0" cy="1444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6425474" y="2734112"/>
              <a:ext cx="0" cy="1444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6425474" y="2878526"/>
              <a:ext cx="0" cy="1428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6371507" y="2894395"/>
              <a:ext cx="0" cy="1444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6371507" y="2708721"/>
              <a:ext cx="0" cy="14441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>
              <a:off x="6371507" y="2421483"/>
              <a:ext cx="0" cy="14282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flipH="1" flipV="1">
              <a:off x="6371507" y="2564309"/>
              <a:ext cx="26984" cy="1698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6371507" y="2589700"/>
              <a:ext cx="0" cy="11902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55" name="TextBox 12"/>
          <p:cNvSpPr txBox="1">
            <a:spLocks noChangeArrowheads="1"/>
          </p:cNvSpPr>
          <p:nvPr/>
        </p:nvSpPr>
        <p:spPr bwMode="auto">
          <a:xfrm>
            <a:off x="0" y="2205038"/>
            <a:ext cx="90074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Thin</a:t>
            </a:r>
            <a:r>
              <a:rPr lang="en-US" sz="1800" dirty="0">
                <a:solidFill>
                  <a:schemeClr val="bg1"/>
                </a:solidFill>
              </a:rPr>
              <a:t> (~10 nm), planar dynodes, spaced ~ </a:t>
            </a:r>
            <a:r>
              <a:rPr lang="en-US" sz="1800" dirty="0" smtClean="0">
                <a:solidFill>
                  <a:schemeClr val="bg1"/>
                </a:solidFill>
              </a:rPr>
              <a:t>30 </a:t>
            </a:r>
            <a:r>
              <a:rPr lang="en-US" sz="1800" dirty="0" err="1">
                <a:solidFill>
                  <a:schemeClr val="bg1"/>
                </a:solidFill>
              </a:rPr>
              <a:t>μm</a:t>
            </a:r>
            <a:endParaRPr lang="en-US" sz="1800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CMOS pixel chip, square pitch </a:t>
            </a:r>
            <a:r>
              <a:rPr lang="en-US" sz="1800" dirty="0" smtClean="0">
                <a:solidFill>
                  <a:schemeClr val="bg1"/>
                </a:solidFill>
              </a:rPr>
              <a:t>~ 55 </a:t>
            </a:r>
            <a:r>
              <a:rPr lang="en-US" sz="1800" dirty="0" err="1">
                <a:solidFill>
                  <a:schemeClr val="bg1"/>
                </a:solidFill>
              </a:rPr>
              <a:t>μm</a:t>
            </a:r>
            <a:endParaRPr lang="en-US" sz="1800" dirty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Electron crossing time ~ 5 </a:t>
            </a:r>
            <a:r>
              <a:rPr lang="en-US" sz="1800" dirty="0" err="1">
                <a:solidFill>
                  <a:schemeClr val="bg1"/>
                </a:solidFill>
              </a:rPr>
              <a:t>ps</a:t>
            </a:r>
            <a:r>
              <a:rPr lang="en-US" sz="1800" dirty="0">
                <a:solidFill>
                  <a:schemeClr val="bg1"/>
                </a:solidFill>
              </a:rPr>
              <a:t>: straight short path due to homogeneous E-field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With gain of ~ 30 k: digital (1 V) signal on pixel input pad (small source cap)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Very strong electric field between dynodes, but far away from Fowler-</a:t>
            </a:r>
            <a:r>
              <a:rPr lang="en-US" sz="1800" dirty="0" err="1">
                <a:solidFill>
                  <a:schemeClr val="bg1"/>
                </a:solidFill>
              </a:rPr>
              <a:t>Nordheim</a:t>
            </a:r>
            <a:r>
              <a:rPr lang="en-US" sz="1800" dirty="0">
                <a:solidFill>
                  <a:schemeClr val="bg1"/>
                </a:solidFill>
              </a:rPr>
              <a:t> limit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B-field has little influence since </a:t>
            </a:r>
            <a:r>
              <a:rPr lang="en-US" sz="1800" dirty="0">
                <a:solidFill>
                  <a:srgbClr val="FFFF00"/>
                </a:solidFill>
              </a:rPr>
              <a:t>Lorentz force </a:t>
            </a:r>
            <a:r>
              <a:rPr lang="en-US" sz="1800" dirty="0">
                <a:solidFill>
                  <a:schemeClr val="bg1"/>
                </a:solidFill>
              </a:rPr>
              <a:t>is small </a:t>
            </a:r>
            <a:r>
              <a:rPr lang="en-US" sz="1800" dirty="0" err="1">
                <a:solidFill>
                  <a:schemeClr val="bg1"/>
                </a:solidFill>
              </a:rPr>
              <a:t>wrt</a:t>
            </a:r>
            <a:r>
              <a:rPr lang="en-US" sz="1800" dirty="0">
                <a:solidFill>
                  <a:schemeClr val="bg1"/>
                </a:solidFill>
              </a:rPr>
              <a:t>. electrostatic force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Signal development on pixel chip </a:t>
            </a:r>
            <a:r>
              <a:rPr lang="en-US" sz="1800" dirty="0" smtClean="0">
                <a:solidFill>
                  <a:schemeClr val="bg1"/>
                </a:solidFill>
              </a:rPr>
              <a:t>defined </a:t>
            </a:r>
            <a:r>
              <a:rPr lang="en-US" sz="1800" dirty="0">
                <a:solidFill>
                  <a:schemeClr val="bg1"/>
                </a:solidFill>
              </a:rPr>
              <a:t>by crossing of the last gap (</a:t>
            </a:r>
            <a:r>
              <a:rPr lang="en-US" sz="1800" dirty="0">
                <a:solidFill>
                  <a:srgbClr val="FFFF00"/>
                </a:solidFill>
              </a:rPr>
              <a:t>~ 2 </a:t>
            </a:r>
            <a:r>
              <a:rPr lang="en-US" sz="1800" dirty="0" err="1">
                <a:solidFill>
                  <a:srgbClr val="FFFF00"/>
                </a:solidFill>
              </a:rPr>
              <a:t>ps</a:t>
            </a:r>
            <a:r>
              <a:rPr lang="en-US" sz="1800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No ion feedback (not even a little bit)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Noise-free </a:t>
            </a:r>
            <a:r>
              <a:rPr lang="en-US" sz="1800" dirty="0">
                <a:solidFill>
                  <a:schemeClr val="bg1"/>
                </a:solidFill>
              </a:rPr>
              <a:t>electron multiplier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No bias </a:t>
            </a:r>
            <a:r>
              <a:rPr lang="en-US" sz="1800" dirty="0" smtClean="0">
                <a:solidFill>
                  <a:srgbClr val="FFFF00"/>
                </a:solidFill>
              </a:rPr>
              <a:t>current: </a:t>
            </a:r>
            <a:r>
              <a:rPr lang="en-US" sz="1800" dirty="0">
                <a:solidFill>
                  <a:srgbClr val="FFFF00"/>
                </a:solidFill>
              </a:rPr>
              <a:t>no bias current noise or bias current dissipation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radiation hard</a:t>
            </a:r>
          </a:p>
          <a:p>
            <a:pPr eaLnBrk="1" hangingPunct="1">
              <a:buFont typeface="Arial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5003800" y="692150"/>
            <a:ext cx="0" cy="2889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003800" y="981075"/>
            <a:ext cx="254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5003800" y="1133475"/>
            <a:ext cx="52388" cy="1349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056188" y="1277938"/>
            <a:ext cx="0" cy="1349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0" name="TextBox 14"/>
          <p:cNvSpPr txBox="1">
            <a:spLocks noChangeArrowheads="1"/>
          </p:cNvSpPr>
          <p:nvPr/>
        </p:nvSpPr>
        <p:spPr bwMode="auto">
          <a:xfrm>
            <a:off x="5292725" y="404813"/>
            <a:ext cx="39306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30FF22"/>
                </a:solidFill>
              </a:rPr>
              <a:t>window + photo cathode</a:t>
            </a:r>
          </a:p>
          <a:p>
            <a:pPr eaLnBrk="1" hangingPunct="1"/>
            <a:endParaRPr lang="en-US" sz="1800">
              <a:solidFill>
                <a:srgbClr val="30FF22"/>
              </a:solidFill>
            </a:endParaRPr>
          </a:p>
          <a:p>
            <a:pPr eaLnBrk="1" hangingPunct="1"/>
            <a:r>
              <a:rPr lang="en-US" sz="1800">
                <a:solidFill>
                  <a:srgbClr val="30FF22"/>
                </a:solidFill>
              </a:rPr>
              <a:t>Ultra thin planar dynode membranes</a:t>
            </a:r>
          </a:p>
          <a:p>
            <a:pPr eaLnBrk="1" hangingPunct="1"/>
            <a:r>
              <a:rPr lang="en-US" sz="1800">
                <a:solidFill>
                  <a:srgbClr val="30FF22"/>
                </a:solidFill>
              </a:rPr>
              <a:t>					vacuum</a:t>
            </a:r>
          </a:p>
          <a:p>
            <a:pPr eaLnBrk="1" hangingPunct="1"/>
            <a:r>
              <a:rPr lang="en-US" sz="1800">
                <a:solidFill>
                  <a:srgbClr val="30FF22"/>
                </a:solidFill>
              </a:rPr>
              <a:t>CMOS pixel chip</a:t>
            </a:r>
          </a:p>
        </p:txBody>
      </p:sp>
      <p:sp>
        <p:nvSpPr>
          <p:cNvPr id="23561" name="TextBox 1"/>
          <p:cNvSpPr txBox="1">
            <a:spLocks noChangeArrowheads="1"/>
          </p:cNvSpPr>
          <p:nvPr/>
        </p:nvSpPr>
        <p:spPr bwMode="auto">
          <a:xfrm>
            <a:off x="3924300" y="5876925"/>
            <a:ext cx="5025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6600"/>
                </a:solidFill>
              </a:rPr>
              <a:t>“the best </a:t>
            </a:r>
            <a:r>
              <a:rPr lang="en-US" dirty="0">
                <a:solidFill>
                  <a:srgbClr val="FF6600"/>
                </a:solidFill>
              </a:rPr>
              <a:t>electron is a free electron”</a:t>
            </a:r>
          </a:p>
        </p:txBody>
      </p:sp>
    </p:spTree>
    <p:extLst>
      <p:ext uri="{BB962C8B-B14F-4D97-AF65-F5344CB8AC3E}">
        <p14:creationId xmlns:p14="http://schemas.microsoft.com/office/powerpoint/2010/main" val="270363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23501</TotalTime>
  <Words>2024</Words>
  <Application>Microsoft Macintosh PowerPoint</Application>
  <PresentationFormat>On-screen Show (4:3)</PresentationFormat>
  <Paragraphs>395</Paragraphs>
  <Slides>47</Slides>
  <Notes>0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Office Theme</vt:lpstr>
      <vt:lpstr>\\localhost\Users\harryvandergraaf\Documents\presentations\IEEE2012Anaheim\!OLE_LINK7</vt:lpstr>
      <vt:lpstr>\\localhost\Users\harryvandergraaf\Documents\presentations\Bethe2014\!OLE_LINK8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Nikhef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Harry van der Graaf</dc:creator>
  <cp:keywords/>
  <dc:description/>
  <cp:lastModifiedBy>Harry van der Graaf</cp:lastModifiedBy>
  <cp:revision>331</cp:revision>
  <dcterms:created xsi:type="dcterms:W3CDTF">2011-09-25T18:40:23Z</dcterms:created>
  <dcterms:modified xsi:type="dcterms:W3CDTF">2014-12-04T12:46:32Z</dcterms:modified>
  <cp:category/>
</cp:coreProperties>
</file>