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74" r:id="rId1"/>
  </p:sldMasterIdLst>
  <p:notesMasterIdLst>
    <p:notesMasterId r:id="rId59"/>
  </p:notesMasterIdLst>
  <p:sldIdLst>
    <p:sldId id="257" r:id="rId2"/>
    <p:sldId id="333" r:id="rId3"/>
    <p:sldId id="341" r:id="rId4"/>
    <p:sldId id="326" r:id="rId5"/>
    <p:sldId id="357" r:id="rId6"/>
    <p:sldId id="358" r:id="rId7"/>
    <p:sldId id="359" r:id="rId8"/>
    <p:sldId id="360" r:id="rId9"/>
    <p:sldId id="353" r:id="rId10"/>
    <p:sldId id="354" r:id="rId11"/>
    <p:sldId id="352" r:id="rId12"/>
    <p:sldId id="313" r:id="rId13"/>
    <p:sldId id="327" r:id="rId14"/>
    <p:sldId id="328" r:id="rId15"/>
    <p:sldId id="329" r:id="rId16"/>
    <p:sldId id="351" r:id="rId17"/>
    <p:sldId id="361" r:id="rId18"/>
    <p:sldId id="362" r:id="rId19"/>
    <p:sldId id="355" r:id="rId20"/>
    <p:sldId id="340" r:id="rId21"/>
    <p:sldId id="312" r:id="rId22"/>
    <p:sldId id="299" r:id="rId23"/>
    <p:sldId id="314" r:id="rId24"/>
    <p:sldId id="301" r:id="rId25"/>
    <p:sldId id="303" r:id="rId26"/>
    <p:sldId id="316" r:id="rId27"/>
    <p:sldId id="363" r:id="rId28"/>
    <p:sldId id="302" r:id="rId29"/>
    <p:sldId id="319" r:id="rId30"/>
    <p:sldId id="323" r:id="rId31"/>
    <p:sldId id="306" r:id="rId32"/>
    <p:sldId id="307" r:id="rId33"/>
    <p:sldId id="324" r:id="rId34"/>
    <p:sldId id="339" r:id="rId35"/>
    <p:sldId id="345" r:id="rId36"/>
    <p:sldId id="334" r:id="rId37"/>
    <p:sldId id="335" r:id="rId38"/>
    <p:sldId id="342" r:id="rId39"/>
    <p:sldId id="336" r:id="rId40"/>
    <p:sldId id="338" r:id="rId41"/>
    <p:sldId id="344" r:id="rId42"/>
    <p:sldId id="343" r:id="rId43"/>
    <p:sldId id="346" r:id="rId44"/>
    <p:sldId id="297" r:id="rId45"/>
    <p:sldId id="320" r:id="rId46"/>
    <p:sldId id="321" r:id="rId47"/>
    <p:sldId id="325" r:id="rId48"/>
    <p:sldId id="305" r:id="rId49"/>
    <p:sldId id="304" r:id="rId50"/>
    <p:sldId id="322" r:id="rId51"/>
    <p:sldId id="317" r:id="rId52"/>
    <p:sldId id="318" r:id="rId53"/>
    <p:sldId id="347" r:id="rId54"/>
    <p:sldId id="350" r:id="rId55"/>
    <p:sldId id="349" r:id="rId56"/>
    <p:sldId id="331" r:id="rId57"/>
    <p:sldId id="332" r:id="rId58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C0504D"/>
    <a:srgbClr val="A66B36"/>
    <a:srgbClr val="FF7C80"/>
    <a:srgbClr val="3399FF"/>
    <a:srgbClr val="0066FF"/>
    <a:srgbClr val="00FFCC"/>
    <a:srgbClr val="FFFF99"/>
    <a:srgbClr val="66FF33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912" autoAdjust="0"/>
    <p:restoredTop sz="78250" autoAdjust="0"/>
  </p:normalViewPr>
  <p:slideViewPr>
    <p:cSldViewPr snapToGrid="0">
      <p:cViewPr varScale="1">
        <p:scale>
          <a:sx n="88" d="100"/>
          <a:sy n="88" d="100"/>
        </p:scale>
        <p:origin x="-105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3582"/>
    </p:cViewPr>
  </p:sorterViewPr>
  <p:notesViewPr>
    <p:cSldViewPr snapToGrid="0">
      <p:cViewPr>
        <p:scale>
          <a:sx n="100" d="100"/>
          <a:sy n="100" d="100"/>
        </p:scale>
        <p:origin x="-1560" y="81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57E597A-6FF7-4F45-AA7A-7B8AFE4090B0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B7525900-0BDF-47C9-9771-92BDB7EA03A2}">
      <dgm:prSet phldrT="[Text]"/>
      <dgm:spPr/>
      <dgm:t>
        <a:bodyPr/>
        <a:lstStyle/>
        <a:p>
          <a:r>
            <a:rPr lang="en-US" dirty="0" smtClean="0"/>
            <a:t>Nuclear</a:t>
          </a:r>
          <a:br>
            <a:rPr lang="en-US" dirty="0" smtClean="0"/>
          </a:br>
          <a:r>
            <a:rPr lang="en-US" dirty="0" smtClean="0"/>
            <a:t>security</a:t>
          </a:r>
          <a:endParaRPr lang="en-US" dirty="0"/>
        </a:p>
      </dgm:t>
    </dgm:pt>
    <dgm:pt modelId="{84A8AF81-1FAF-490A-BFBF-2A68E990A66C}" type="parTrans" cxnId="{3C8E2D11-5627-4D82-B909-27E131ED7288}">
      <dgm:prSet/>
      <dgm:spPr/>
      <dgm:t>
        <a:bodyPr/>
        <a:lstStyle/>
        <a:p>
          <a:endParaRPr lang="en-US"/>
        </a:p>
      </dgm:t>
    </dgm:pt>
    <dgm:pt modelId="{56BE1D84-48A3-48A2-869C-E32789AC8582}" type="sibTrans" cxnId="{3C8E2D11-5627-4D82-B909-27E131ED7288}">
      <dgm:prSet/>
      <dgm:spPr/>
      <dgm:t>
        <a:bodyPr/>
        <a:lstStyle/>
        <a:p>
          <a:endParaRPr lang="en-US"/>
        </a:p>
      </dgm:t>
    </dgm:pt>
    <dgm:pt modelId="{ED40264A-CEBE-427C-A927-FBD35E2436CB}">
      <dgm:prSet phldrT="[Text]"/>
      <dgm:spPr/>
      <dgm:t>
        <a:bodyPr/>
        <a:lstStyle/>
        <a:p>
          <a:r>
            <a:rPr lang="en-US" dirty="0" smtClean="0"/>
            <a:t>Proliferation detection</a:t>
          </a:r>
          <a:endParaRPr lang="en-US" dirty="0"/>
        </a:p>
      </dgm:t>
    </dgm:pt>
    <dgm:pt modelId="{4206D8C1-7623-4A04-89EC-3693B9BBCE50}" type="parTrans" cxnId="{93C5ED80-3EBD-4850-A736-3013AE34E941}">
      <dgm:prSet/>
      <dgm:spPr/>
      <dgm:t>
        <a:bodyPr/>
        <a:lstStyle/>
        <a:p>
          <a:endParaRPr lang="en-US"/>
        </a:p>
      </dgm:t>
    </dgm:pt>
    <dgm:pt modelId="{68CDB8B5-78AA-499C-A237-22440DF4A796}" type="sibTrans" cxnId="{93C5ED80-3EBD-4850-A736-3013AE34E941}">
      <dgm:prSet/>
      <dgm:spPr/>
      <dgm:t>
        <a:bodyPr/>
        <a:lstStyle/>
        <a:p>
          <a:endParaRPr lang="en-US"/>
        </a:p>
      </dgm:t>
    </dgm:pt>
    <dgm:pt modelId="{32911145-A755-483F-B16C-ACF6DDD57241}">
      <dgm:prSet phldrT="[Text]"/>
      <dgm:spPr/>
      <dgm:t>
        <a:bodyPr/>
        <a:lstStyle/>
        <a:p>
          <a:r>
            <a:rPr lang="en-US" dirty="0" smtClean="0"/>
            <a:t>Safeguards</a:t>
          </a:r>
          <a:endParaRPr lang="en-US" dirty="0"/>
        </a:p>
      </dgm:t>
    </dgm:pt>
    <dgm:pt modelId="{05F454F3-767A-4330-8E01-E74B1C5DBAA1}" type="parTrans" cxnId="{734AFEBC-0EA5-4064-A853-014F350EC9E7}">
      <dgm:prSet/>
      <dgm:spPr/>
      <dgm:t>
        <a:bodyPr/>
        <a:lstStyle/>
        <a:p>
          <a:endParaRPr lang="en-US"/>
        </a:p>
      </dgm:t>
    </dgm:pt>
    <dgm:pt modelId="{0F0A75BF-D9AA-412B-9EF1-69D3C98159C8}" type="sibTrans" cxnId="{734AFEBC-0EA5-4064-A853-014F350EC9E7}">
      <dgm:prSet/>
      <dgm:spPr/>
      <dgm:t>
        <a:bodyPr/>
        <a:lstStyle/>
        <a:p>
          <a:endParaRPr lang="en-US"/>
        </a:p>
      </dgm:t>
    </dgm:pt>
    <dgm:pt modelId="{646482F1-E67F-4D00-A2A5-085C7884A12E}">
      <dgm:prSet phldrT="[Text]"/>
      <dgm:spPr/>
      <dgm:t>
        <a:bodyPr/>
        <a:lstStyle/>
        <a:p>
          <a:r>
            <a:rPr lang="en-US" dirty="0" smtClean="0"/>
            <a:t>Emergency</a:t>
          </a:r>
          <a:br>
            <a:rPr lang="en-US" dirty="0" smtClean="0"/>
          </a:br>
          <a:r>
            <a:rPr lang="en-US" dirty="0" smtClean="0"/>
            <a:t>response</a:t>
          </a:r>
          <a:endParaRPr lang="en-US" dirty="0"/>
        </a:p>
      </dgm:t>
    </dgm:pt>
    <dgm:pt modelId="{E3A9EE26-AE18-41E1-BCD0-6B2E4E806544}" type="parTrans" cxnId="{062EE455-8711-449F-BFE6-EFEB416B9733}">
      <dgm:prSet/>
      <dgm:spPr/>
      <dgm:t>
        <a:bodyPr/>
        <a:lstStyle/>
        <a:p>
          <a:endParaRPr lang="en-US"/>
        </a:p>
      </dgm:t>
    </dgm:pt>
    <dgm:pt modelId="{D1C20A46-E9A3-4B5F-A889-3F40D11D9A5B}" type="sibTrans" cxnId="{062EE455-8711-449F-BFE6-EFEB416B9733}">
      <dgm:prSet/>
      <dgm:spPr/>
      <dgm:t>
        <a:bodyPr/>
        <a:lstStyle/>
        <a:p>
          <a:endParaRPr lang="en-US"/>
        </a:p>
      </dgm:t>
    </dgm:pt>
    <dgm:pt modelId="{A12CA2AA-845D-4FC5-B4B2-44B102F1FA84}">
      <dgm:prSet phldrT="[Text]"/>
      <dgm:spPr/>
      <dgm:t>
        <a:bodyPr/>
        <a:lstStyle/>
        <a:p>
          <a:r>
            <a:rPr lang="en-US" dirty="0" smtClean="0"/>
            <a:t>Arms control</a:t>
          </a:r>
          <a:br>
            <a:rPr lang="en-US" dirty="0" smtClean="0"/>
          </a:br>
          <a:r>
            <a:rPr lang="en-US" dirty="0" smtClean="0"/>
            <a:t>treaty verification</a:t>
          </a:r>
          <a:endParaRPr lang="en-US" dirty="0"/>
        </a:p>
      </dgm:t>
    </dgm:pt>
    <dgm:pt modelId="{E8AFE9F3-7834-4CEE-B39A-95780F82E6BA}" type="parTrans" cxnId="{AC484754-E513-4247-B72B-1284E4AA77D7}">
      <dgm:prSet/>
      <dgm:spPr/>
      <dgm:t>
        <a:bodyPr/>
        <a:lstStyle/>
        <a:p>
          <a:endParaRPr lang="en-US"/>
        </a:p>
      </dgm:t>
    </dgm:pt>
    <dgm:pt modelId="{BA867762-FCC0-4898-936B-7497D66C3FDC}" type="sibTrans" cxnId="{AC484754-E513-4247-B72B-1284E4AA77D7}">
      <dgm:prSet/>
      <dgm:spPr/>
      <dgm:t>
        <a:bodyPr/>
        <a:lstStyle/>
        <a:p>
          <a:endParaRPr lang="en-US"/>
        </a:p>
      </dgm:t>
    </dgm:pt>
    <dgm:pt modelId="{87CA31DB-2D96-406B-B4FC-D8DC81B73585}">
      <dgm:prSet phldrT="[Text]"/>
      <dgm:spPr/>
      <dgm:t>
        <a:bodyPr/>
        <a:lstStyle/>
        <a:p>
          <a:endParaRPr lang="en-US" dirty="0"/>
        </a:p>
      </dgm:t>
    </dgm:pt>
    <dgm:pt modelId="{21FCE1EF-6095-47F1-92D5-47ADE909116D}" type="sibTrans" cxnId="{D3C12FB6-3628-4171-BEA7-D7CB3B6E30AD}">
      <dgm:prSet/>
      <dgm:spPr/>
      <dgm:t>
        <a:bodyPr/>
        <a:lstStyle/>
        <a:p>
          <a:endParaRPr lang="en-US"/>
        </a:p>
      </dgm:t>
    </dgm:pt>
    <dgm:pt modelId="{A3104789-C985-4565-9E38-E7F776B35BD2}" type="parTrans" cxnId="{D3C12FB6-3628-4171-BEA7-D7CB3B6E30AD}">
      <dgm:prSet/>
      <dgm:spPr/>
      <dgm:t>
        <a:bodyPr/>
        <a:lstStyle/>
        <a:p>
          <a:endParaRPr lang="en-US"/>
        </a:p>
      </dgm:t>
    </dgm:pt>
    <dgm:pt modelId="{3164A54A-25C4-4480-B5AE-6D23535F25A5}" type="pres">
      <dgm:prSet presAssocID="{D57E597A-6FF7-4F45-AA7A-7B8AFE4090B0}" presName="compositeShape" presStyleCnt="0">
        <dgm:presLayoutVars>
          <dgm:chMax val="7"/>
          <dgm:dir/>
          <dgm:resizeHandles val="exact"/>
        </dgm:presLayoutVars>
      </dgm:prSet>
      <dgm:spPr/>
    </dgm:pt>
    <dgm:pt modelId="{5FFE5515-88B1-4BF9-9702-09505F0A9ACF}" type="pres">
      <dgm:prSet presAssocID="{B7525900-0BDF-47C9-9771-92BDB7EA03A2}" presName="circ1" presStyleLbl="vennNode1" presStyleIdx="0" presStyleCnt="6" custScaleX="333519" custScaleY="310632" custLinFactNeighborX="14006" custLinFactNeighborY="47720"/>
      <dgm:spPr/>
    </dgm:pt>
    <dgm:pt modelId="{DAD31A63-C2E0-4E6D-A7EB-3C1A6077DAB8}" type="pres">
      <dgm:prSet presAssocID="{B7525900-0BDF-47C9-9771-92BDB7EA03A2}" presName="circ1Tx" presStyleLbl="revTx" presStyleIdx="0" presStyleCnt="0" custLinFactNeighborX="43137" custLinFactNeighborY="3188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59B7DB-5151-4D3B-BC60-26FB6D6B8E24}" type="pres">
      <dgm:prSet presAssocID="{87CA31DB-2D96-406B-B4FC-D8DC81B73585}" presName="circ2" presStyleLbl="vennNode1" presStyleIdx="1" presStyleCnt="6" custScaleX="129034" custScaleY="101478" custLinFactNeighborX="-91345" custLinFactNeighborY="69054"/>
      <dgm:spPr/>
    </dgm:pt>
    <dgm:pt modelId="{37CD33E6-6570-4465-8CFA-D5C1F0331A41}" type="pres">
      <dgm:prSet presAssocID="{87CA31DB-2D96-406B-B4FC-D8DC81B73585}" presName="circ2Tx" presStyleLbl="revTx" presStyleIdx="0" presStyleCnt="0" custLinFactX="-96258" custLinFactNeighborX="-100000" custLinFactNeighborY="307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38006E-CF8B-4269-AAEB-9E531E8C0D1E}" type="pres">
      <dgm:prSet presAssocID="{ED40264A-CEBE-427C-A927-FBD35E2436CB}" presName="circ3" presStyleLbl="vennNode1" presStyleIdx="2" presStyleCnt="6" custScaleX="128771" custScaleY="102941" custLinFactNeighborX="-91477" custLinFactNeighborY="31601"/>
      <dgm:spPr/>
      <dgm:t>
        <a:bodyPr/>
        <a:lstStyle/>
        <a:p>
          <a:endParaRPr lang="en-US"/>
        </a:p>
      </dgm:t>
    </dgm:pt>
    <dgm:pt modelId="{D4E46547-3D0C-4649-A614-EF896E5E3EB1}" type="pres">
      <dgm:prSet presAssocID="{ED40264A-CEBE-427C-A927-FBD35E2436CB}" presName="circ3Tx" presStyleLbl="revTx" presStyleIdx="0" presStyleCnt="0" custLinFactNeighborX="-85248" custLinFactNeighborY="-867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143FCF-ABC2-4F87-9F3A-AB3331E18F0D}" type="pres">
      <dgm:prSet presAssocID="{32911145-A755-483F-B16C-ACF6DDD57241}" presName="circ4" presStyleLbl="vennNode1" presStyleIdx="3" presStyleCnt="6" custScaleX="115735" custScaleY="90735" custLinFactNeighborX="-58127" custLinFactNeighborY="-73464"/>
      <dgm:spPr/>
    </dgm:pt>
    <dgm:pt modelId="{33EBB2DF-A02E-4BD1-9C04-7FEF1B3DA878}" type="pres">
      <dgm:prSet presAssocID="{32911145-A755-483F-B16C-ACF6DDD57241}" presName="circ4Tx" presStyleLbl="revTx" presStyleIdx="0" presStyleCnt="0" custScaleX="51880" custScaleY="53889" custLinFactY="-19099" custLinFactNeighborX="-52198" custLinFactNeighborY="-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EC3A37-52EF-46D0-8AE8-5F0949BB6F64}" type="pres">
      <dgm:prSet presAssocID="{646482F1-E67F-4D00-A2A5-085C7884A12E}" presName="circ5" presStyleLbl="vennNode1" presStyleIdx="4" presStyleCnt="6" custLinFactX="50598" custLinFactNeighborX="100000" custLinFactNeighborY="-20209"/>
      <dgm:spPr/>
    </dgm:pt>
    <dgm:pt modelId="{84DD8B77-146E-49A8-863C-D92848A1F764}" type="pres">
      <dgm:prSet presAssocID="{646482F1-E67F-4D00-A2A5-085C7884A12E}" presName="circ5Tx" presStyleLbl="revTx" presStyleIdx="0" presStyleCnt="0" custLinFactX="100000" custLinFactNeighborX="125344" custLinFactNeighborY="-8152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04683D-2F4F-4C4F-BF2C-F005648FB3EA}" type="pres">
      <dgm:prSet presAssocID="{A12CA2AA-845D-4FC5-B4B2-44B102F1FA84}" presName="circ6" presStyleLbl="vennNode1" presStyleIdx="5" presStyleCnt="6" custScaleX="122345" custScaleY="109265" custLinFactNeighborX="72296" custLinFactNeighborY="61043"/>
      <dgm:spPr/>
      <dgm:t>
        <a:bodyPr/>
        <a:lstStyle/>
        <a:p>
          <a:endParaRPr lang="en-US"/>
        </a:p>
      </dgm:t>
    </dgm:pt>
    <dgm:pt modelId="{39FF1F10-E7D6-46F4-8BCD-258D5A020FA9}" type="pres">
      <dgm:prSet presAssocID="{A12CA2AA-845D-4FC5-B4B2-44B102F1FA84}" presName="circ6Tx" presStyleLbl="revTx" presStyleIdx="0" presStyleCnt="0" custScaleX="111162" custLinFactNeighborX="75712" custLinFactNeighborY="1915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34AFEBC-0EA5-4064-A853-014F350EC9E7}" srcId="{D57E597A-6FF7-4F45-AA7A-7B8AFE4090B0}" destId="{32911145-A755-483F-B16C-ACF6DDD57241}" srcOrd="3" destOrd="0" parTransId="{05F454F3-767A-4330-8E01-E74B1C5DBAA1}" sibTransId="{0F0A75BF-D9AA-412B-9EF1-69D3C98159C8}"/>
    <dgm:cxn modelId="{C2E9235D-705E-47EF-9639-30F784B01766}" type="presOf" srcId="{D57E597A-6FF7-4F45-AA7A-7B8AFE4090B0}" destId="{3164A54A-25C4-4480-B5AE-6D23535F25A5}" srcOrd="0" destOrd="0" presId="urn:microsoft.com/office/officeart/2005/8/layout/venn1"/>
    <dgm:cxn modelId="{04A17FFD-E996-4AC3-B87D-9588ABA027F1}" type="presOf" srcId="{646482F1-E67F-4D00-A2A5-085C7884A12E}" destId="{84DD8B77-146E-49A8-863C-D92848A1F764}" srcOrd="0" destOrd="0" presId="urn:microsoft.com/office/officeart/2005/8/layout/venn1"/>
    <dgm:cxn modelId="{AC484754-E513-4247-B72B-1284E4AA77D7}" srcId="{D57E597A-6FF7-4F45-AA7A-7B8AFE4090B0}" destId="{A12CA2AA-845D-4FC5-B4B2-44B102F1FA84}" srcOrd="5" destOrd="0" parTransId="{E8AFE9F3-7834-4CEE-B39A-95780F82E6BA}" sibTransId="{BA867762-FCC0-4898-936B-7497D66C3FDC}"/>
    <dgm:cxn modelId="{3C8E2D11-5627-4D82-B909-27E131ED7288}" srcId="{D57E597A-6FF7-4F45-AA7A-7B8AFE4090B0}" destId="{B7525900-0BDF-47C9-9771-92BDB7EA03A2}" srcOrd="0" destOrd="0" parTransId="{84A8AF81-1FAF-490A-BFBF-2A68E990A66C}" sibTransId="{56BE1D84-48A3-48A2-869C-E32789AC8582}"/>
    <dgm:cxn modelId="{0B944F3A-C403-4708-8405-BEB90ED70786}" type="presOf" srcId="{ED40264A-CEBE-427C-A927-FBD35E2436CB}" destId="{D4E46547-3D0C-4649-A614-EF896E5E3EB1}" srcOrd="0" destOrd="0" presId="urn:microsoft.com/office/officeart/2005/8/layout/venn1"/>
    <dgm:cxn modelId="{1CF0F145-732F-4A40-992B-DA41E97112E7}" type="presOf" srcId="{32911145-A755-483F-B16C-ACF6DDD57241}" destId="{33EBB2DF-A02E-4BD1-9C04-7FEF1B3DA878}" srcOrd="0" destOrd="0" presId="urn:microsoft.com/office/officeart/2005/8/layout/venn1"/>
    <dgm:cxn modelId="{062EE455-8711-449F-BFE6-EFEB416B9733}" srcId="{D57E597A-6FF7-4F45-AA7A-7B8AFE4090B0}" destId="{646482F1-E67F-4D00-A2A5-085C7884A12E}" srcOrd="4" destOrd="0" parTransId="{E3A9EE26-AE18-41E1-BCD0-6B2E4E806544}" sibTransId="{D1C20A46-E9A3-4B5F-A889-3F40D11D9A5B}"/>
    <dgm:cxn modelId="{D3C12FB6-3628-4171-BEA7-D7CB3B6E30AD}" srcId="{D57E597A-6FF7-4F45-AA7A-7B8AFE4090B0}" destId="{87CA31DB-2D96-406B-B4FC-D8DC81B73585}" srcOrd="1" destOrd="0" parTransId="{A3104789-C985-4565-9E38-E7F776B35BD2}" sibTransId="{21FCE1EF-6095-47F1-92D5-47ADE909116D}"/>
    <dgm:cxn modelId="{1B52B1C4-EFD8-40B0-9B8A-8A60160B929C}" type="presOf" srcId="{A12CA2AA-845D-4FC5-B4B2-44B102F1FA84}" destId="{39FF1F10-E7D6-46F4-8BCD-258D5A020FA9}" srcOrd="0" destOrd="0" presId="urn:microsoft.com/office/officeart/2005/8/layout/venn1"/>
    <dgm:cxn modelId="{93C5ED80-3EBD-4850-A736-3013AE34E941}" srcId="{D57E597A-6FF7-4F45-AA7A-7B8AFE4090B0}" destId="{ED40264A-CEBE-427C-A927-FBD35E2436CB}" srcOrd="2" destOrd="0" parTransId="{4206D8C1-7623-4A04-89EC-3693B9BBCE50}" sibTransId="{68CDB8B5-78AA-499C-A237-22440DF4A796}"/>
    <dgm:cxn modelId="{55D863B8-6D2F-46B4-B64E-8E4E880B61A4}" type="presOf" srcId="{87CA31DB-2D96-406B-B4FC-D8DC81B73585}" destId="{37CD33E6-6570-4465-8CFA-D5C1F0331A41}" srcOrd="0" destOrd="0" presId="urn:microsoft.com/office/officeart/2005/8/layout/venn1"/>
    <dgm:cxn modelId="{276E7238-B1B2-46E6-B409-A423E99B6130}" type="presOf" srcId="{B7525900-0BDF-47C9-9771-92BDB7EA03A2}" destId="{DAD31A63-C2E0-4E6D-A7EB-3C1A6077DAB8}" srcOrd="0" destOrd="0" presId="urn:microsoft.com/office/officeart/2005/8/layout/venn1"/>
    <dgm:cxn modelId="{00651063-F462-4142-AD65-C037BA2EA397}" type="presParOf" srcId="{3164A54A-25C4-4480-B5AE-6D23535F25A5}" destId="{5FFE5515-88B1-4BF9-9702-09505F0A9ACF}" srcOrd="0" destOrd="0" presId="urn:microsoft.com/office/officeart/2005/8/layout/venn1"/>
    <dgm:cxn modelId="{DCBF19C6-B310-427E-BCB3-72751B795E28}" type="presParOf" srcId="{3164A54A-25C4-4480-B5AE-6D23535F25A5}" destId="{DAD31A63-C2E0-4E6D-A7EB-3C1A6077DAB8}" srcOrd="1" destOrd="0" presId="urn:microsoft.com/office/officeart/2005/8/layout/venn1"/>
    <dgm:cxn modelId="{24B25358-1188-4CC3-B325-14A698413FE0}" type="presParOf" srcId="{3164A54A-25C4-4480-B5AE-6D23535F25A5}" destId="{2759B7DB-5151-4D3B-BC60-26FB6D6B8E24}" srcOrd="2" destOrd="0" presId="urn:microsoft.com/office/officeart/2005/8/layout/venn1"/>
    <dgm:cxn modelId="{41BDF936-5BBB-4A30-84AD-5C751C4CFD4B}" type="presParOf" srcId="{3164A54A-25C4-4480-B5AE-6D23535F25A5}" destId="{37CD33E6-6570-4465-8CFA-D5C1F0331A41}" srcOrd="3" destOrd="0" presId="urn:microsoft.com/office/officeart/2005/8/layout/venn1"/>
    <dgm:cxn modelId="{441301AE-6CEC-4CA3-9326-0B978978812C}" type="presParOf" srcId="{3164A54A-25C4-4480-B5AE-6D23535F25A5}" destId="{A338006E-CF8B-4269-AAEB-9E531E8C0D1E}" srcOrd="4" destOrd="0" presId="urn:microsoft.com/office/officeart/2005/8/layout/venn1"/>
    <dgm:cxn modelId="{C1C883B4-AC2F-4478-BE2D-47C969644686}" type="presParOf" srcId="{3164A54A-25C4-4480-B5AE-6D23535F25A5}" destId="{D4E46547-3D0C-4649-A614-EF896E5E3EB1}" srcOrd="5" destOrd="0" presId="urn:microsoft.com/office/officeart/2005/8/layout/venn1"/>
    <dgm:cxn modelId="{D2F23428-838C-492E-B1AC-E1EA9A11C27B}" type="presParOf" srcId="{3164A54A-25C4-4480-B5AE-6D23535F25A5}" destId="{04143FCF-ABC2-4F87-9F3A-AB3331E18F0D}" srcOrd="6" destOrd="0" presId="urn:microsoft.com/office/officeart/2005/8/layout/venn1"/>
    <dgm:cxn modelId="{5D5BDEAB-2C77-4D01-9C28-761641ADBA87}" type="presParOf" srcId="{3164A54A-25C4-4480-B5AE-6D23535F25A5}" destId="{33EBB2DF-A02E-4BD1-9C04-7FEF1B3DA878}" srcOrd="7" destOrd="0" presId="urn:microsoft.com/office/officeart/2005/8/layout/venn1"/>
    <dgm:cxn modelId="{FE00F5E1-13D4-4A49-B899-5F118BA79AAD}" type="presParOf" srcId="{3164A54A-25C4-4480-B5AE-6D23535F25A5}" destId="{EEEC3A37-52EF-46D0-8AE8-5F0949BB6F64}" srcOrd="8" destOrd="0" presId="urn:microsoft.com/office/officeart/2005/8/layout/venn1"/>
    <dgm:cxn modelId="{5AC58793-DD97-4687-A5B5-500A2C17FB48}" type="presParOf" srcId="{3164A54A-25C4-4480-B5AE-6D23535F25A5}" destId="{84DD8B77-146E-49A8-863C-D92848A1F764}" srcOrd="9" destOrd="0" presId="urn:microsoft.com/office/officeart/2005/8/layout/venn1"/>
    <dgm:cxn modelId="{779B99E9-FC3E-4236-B094-EB9C2B9563EB}" type="presParOf" srcId="{3164A54A-25C4-4480-B5AE-6D23535F25A5}" destId="{8704683D-2F4F-4C4F-BF2C-F005648FB3EA}" srcOrd="10" destOrd="0" presId="urn:microsoft.com/office/officeart/2005/8/layout/venn1"/>
    <dgm:cxn modelId="{C025F87D-89A6-4FCB-9332-C197D240A50A}" type="presParOf" srcId="{3164A54A-25C4-4480-B5AE-6D23535F25A5}" destId="{39FF1F10-E7D6-46F4-8BCD-258D5A020FA9}" srcOrd="11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FE5515-88B1-4BF9-9702-09505F0A9ACF}">
      <dsp:nvSpPr>
        <dsp:cNvPr id="0" name=""/>
        <dsp:cNvSpPr/>
      </dsp:nvSpPr>
      <dsp:spPr>
        <a:xfrm>
          <a:off x="915361" y="733887"/>
          <a:ext cx="5184486" cy="482871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DAD31A63-C2E0-4E6D-A7EB-3C1A6077DAB8}">
      <dsp:nvSpPr>
        <dsp:cNvPr id="0" name=""/>
        <dsp:cNvSpPr/>
      </dsp:nvSpPr>
      <dsp:spPr>
        <a:xfrm>
          <a:off x="3156529" y="958947"/>
          <a:ext cx="1943100" cy="1058498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Nuclear</a:t>
          </a:r>
          <a:br>
            <a:rPr lang="en-US" sz="1700" kern="1200" dirty="0" smtClean="0"/>
          </a:br>
          <a:r>
            <a:rPr lang="en-US" sz="1700" kern="1200" dirty="0" smtClean="0"/>
            <a:t>security</a:t>
          </a:r>
          <a:endParaRPr lang="en-US" sz="1700" kern="1200" dirty="0"/>
        </a:p>
      </dsp:txBody>
      <dsp:txXfrm>
        <a:off x="3156529" y="958947"/>
        <a:ext cx="1943100" cy="1058498"/>
      </dsp:txXfrm>
    </dsp:sp>
    <dsp:sp modelId="{2759B7DB-5151-4D3B-BC60-26FB6D6B8E24}">
      <dsp:nvSpPr>
        <dsp:cNvPr id="0" name=""/>
        <dsp:cNvSpPr/>
      </dsp:nvSpPr>
      <dsp:spPr>
        <a:xfrm>
          <a:off x="1371599" y="3135085"/>
          <a:ext cx="2005807" cy="157745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37CD33E6-6570-4465-8CFA-D5C1F0331A41}">
      <dsp:nvSpPr>
        <dsp:cNvPr id="0" name=""/>
        <dsp:cNvSpPr/>
      </dsp:nvSpPr>
      <dsp:spPr>
        <a:xfrm>
          <a:off x="1073056" y="1665195"/>
          <a:ext cx="1841411" cy="1159307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 dirty="0"/>
        </a:p>
      </dsp:txBody>
      <dsp:txXfrm>
        <a:off x="1073056" y="1665195"/>
        <a:ext cx="1841411" cy="1159307"/>
      </dsp:txXfrm>
    </dsp:sp>
    <dsp:sp modelId="{A338006E-CF8B-4269-AAEB-9E531E8C0D1E}">
      <dsp:nvSpPr>
        <dsp:cNvPr id="0" name=""/>
        <dsp:cNvSpPr/>
      </dsp:nvSpPr>
      <dsp:spPr>
        <a:xfrm>
          <a:off x="1371591" y="3124192"/>
          <a:ext cx="2001719" cy="160019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D4E46547-3D0C-4649-A614-EF896E5E3EB1}">
      <dsp:nvSpPr>
        <dsp:cNvPr id="0" name=""/>
        <dsp:cNvSpPr/>
      </dsp:nvSpPr>
      <dsp:spPr>
        <a:xfrm>
          <a:off x="3117207" y="3246085"/>
          <a:ext cx="1841411" cy="1295400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Proliferation detection</a:t>
          </a:r>
          <a:endParaRPr lang="en-US" sz="1700" kern="1200" dirty="0"/>
        </a:p>
      </dsp:txBody>
      <dsp:txXfrm>
        <a:off x="3117207" y="3246085"/>
        <a:ext cx="1841411" cy="1295400"/>
      </dsp:txXfrm>
    </dsp:sp>
    <dsp:sp modelId="{04143FCF-ABC2-4F87-9F3A-AB3331E18F0D}">
      <dsp:nvSpPr>
        <dsp:cNvPr id="0" name=""/>
        <dsp:cNvSpPr/>
      </dsp:nvSpPr>
      <dsp:spPr>
        <a:xfrm>
          <a:off x="1486773" y="1877691"/>
          <a:ext cx="1799077" cy="141045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33EBB2DF-A02E-4BD1-9C04-7FEF1B3DA878}">
      <dsp:nvSpPr>
        <dsp:cNvPr id="0" name=""/>
        <dsp:cNvSpPr/>
      </dsp:nvSpPr>
      <dsp:spPr>
        <a:xfrm>
          <a:off x="1771585" y="3586838"/>
          <a:ext cx="1008080" cy="570414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Safeguards</a:t>
          </a:r>
          <a:endParaRPr lang="en-US" sz="1700" kern="1200" dirty="0"/>
        </a:p>
      </dsp:txBody>
      <dsp:txXfrm>
        <a:off x="1771585" y="3586838"/>
        <a:ext cx="1008080" cy="570414"/>
      </dsp:txXfrm>
    </dsp:sp>
    <dsp:sp modelId="{EEEC3A37-52EF-46D0-8AE8-5F0949BB6F64}">
      <dsp:nvSpPr>
        <dsp:cNvPr id="0" name=""/>
        <dsp:cNvSpPr/>
      </dsp:nvSpPr>
      <dsp:spPr>
        <a:xfrm>
          <a:off x="4349102" y="2341675"/>
          <a:ext cx="1554480" cy="155448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84DD8B77-146E-49A8-863C-D92848A1F764}">
      <dsp:nvSpPr>
        <dsp:cNvPr id="0" name=""/>
        <dsp:cNvSpPr/>
      </dsp:nvSpPr>
      <dsp:spPr>
        <a:xfrm>
          <a:off x="4200894" y="2302334"/>
          <a:ext cx="1841411" cy="1295400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Emergency</a:t>
          </a:r>
          <a:br>
            <a:rPr lang="en-US" sz="1700" kern="1200" dirty="0" smtClean="0"/>
          </a:br>
          <a:r>
            <a:rPr lang="en-US" sz="1700" kern="1200" dirty="0" smtClean="0"/>
            <a:t>response</a:t>
          </a:r>
          <a:endParaRPr lang="en-US" sz="1700" kern="1200" dirty="0"/>
        </a:p>
      </dsp:txBody>
      <dsp:txXfrm>
        <a:off x="4200894" y="2302334"/>
        <a:ext cx="1841411" cy="1295400"/>
      </dsp:txXfrm>
    </dsp:sp>
    <dsp:sp modelId="{8704683D-2F4F-4C4F-BF2C-F005648FB3EA}">
      <dsp:nvSpPr>
        <dsp:cNvPr id="0" name=""/>
        <dsp:cNvSpPr/>
      </dsp:nvSpPr>
      <dsp:spPr>
        <a:xfrm>
          <a:off x="2958238" y="2950032"/>
          <a:ext cx="1901828" cy="169850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39FF1F10-E7D6-46F4-8BCD-258D5A020FA9}">
      <dsp:nvSpPr>
        <dsp:cNvPr id="0" name=""/>
        <dsp:cNvSpPr/>
      </dsp:nvSpPr>
      <dsp:spPr>
        <a:xfrm>
          <a:off x="1342784" y="1877702"/>
          <a:ext cx="2046949" cy="1295400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Arms control</a:t>
          </a:r>
          <a:br>
            <a:rPr lang="en-US" sz="1700" kern="1200" dirty="0" smtClean="0"/>
          </a:br>
          <a:r>
            <a:rPr lang="en-US" sz="1700" kern="1200" dirty="0" smtClean="0"/>
            <a:t>treaty verification</a:t>
          </a:r>
          <a:endParaRPr lang="en-US" sz="1700" kern="1200" dirty="0"/>
        </a:p>
      </dsp:txBody>
      <dsp:txXfrm>
        <a:off x="1342784" y="1877702"/>
        <a:ext cx="2046949" cy="12954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B1FCD4E-61D3-4FB6-AFC7-EF9644F5FD2F}" type="datetimeFigureOut">
              <a:rPr lang="en-US" smtClean="0"/>
              <a:pPr/>
              <a:t>12/2/2014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6B76B1E-D121-4602-919A-0BAC13F00E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5944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B76B1E-D121-4602-919A-0BAC13F00E27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B76B1E-D121-4602-919A-0BAC13F00E27}" type="slidenum">
              <a:rPr lang="en-US" smtClean="0"/>
              <a:pPr/>
              <a:t>44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B76B1E-D121-4602-919A-0BAC13F00E27}" type="slidenum">
              <a:rPr lang="en-US" smtClean="0"/>
              <a:pPr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7737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B76B1E-D121-4602-919A-0BAC13F00E27}" type="slidenum">
              <a:rPr lang="en-US" smtClean="0"/>
              <a:pPr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7154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B76B1E-D121-4602-919A-0BAC13F00E27}" type="slidenum">
              <a:rPr lang="en-US" smtClean="0"/>
              <a:pPr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5881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4800" y="6324600"/>
            <a:ext cx="1104900" cy="431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399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 Dec 2014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E. Brubaker, SNL/CA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 algn="r">
              <a:spcBef>
                <a:spcPct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D5158186-7D10-40E0-BE79-82C73FE3BC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5845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 Dec 2014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E. Brubaker, SNL/CA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F48EF6-1582-43D4-BB18-431E5ABEAE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8961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2750" y="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 Dec 2014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E. Brubaker, SNL/CA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7B6CE5-491D-46B6-96FE-31D0722354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7875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914400"/>
            <a:ext cx="4229100" cy="5181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914400"/>
            <a:ext cx="4229100" cy="5181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 Dec 2014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E. Brubaker, SNL/CA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1FCA5F-2811-4935-9A10-5A90AAFB62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663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 Dec 2014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E. Brubaker, SNL/CA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6C0B6B-DCFB-4FE0-B74A-CA3C46C663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2796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 Dec 2014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E. Brubaker, SNL/CA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CF4E6E-DDA9-4268-824A-CADA0A9BB9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314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914400"/>
            <a:ext cx="42291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914400"/>
            <a:ext cx="42291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 Dec 2014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E. Brubaker, SNL/CA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B9CF7F-0FB6-4CF9-85A0-9E85A47A3C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1635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 Dec 2014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E. Brubaker, SNL/CA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90DCAB-74BA-4A25-820D-5C4E728A6C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0245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 Dec 2014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E. Brubaker, SNL/CA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0DD2BE-D90C-49D9-A643-987220E731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1825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 Dec 2014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E. Brubaker, SNL/CA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0195C1-558A-4487-A966-95C62A324D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3065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 Dec 2014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E. Brubaker, SNL/CA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004BE2-B925-4A7A-AA5D-E16484D765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9355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 Dec 2014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E. Brubaker, SNL/CA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7C4BEC-B3C4-4C8B-9B53-2E526C5D53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5771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33488" y="0"/>
            <a:ext cx="6672262" cy="762000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914400"/>
            <a:ext cx="86106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buFontTx/>
              <a:buNone/>
              <a:defRPr sz="1400">
                <a:ea typeface="ＭＳ Ｐゴシック" pitchFamily="-97" charset="-128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2 Dec 2014</a:t>
            </a:r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buFontTx/>
              <a:buNone/>
              <a:defRPr sz="1400">
                <a:ea typeface="ＭＳ Ｐゴシック" pitchFamily="-97" charset="-128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E. Brubaker, SNL/CA</a:t>
            </a:r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buFontTx/>
              <a:buNone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8E755D6-3C37-40BC-B654-2235B3C3AB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24583" name="Picture 7"/>
          <p:cNvPicPr>
            <a:picLocks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6200" y="228600"/>
            <a:ext cx="1104900" cy="431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33816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jpe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6405" y="882502"/>
            <a:ext cx="7771190" cy="1792618"/>
          </a:xfrm>
        </p:spPr>
        <p:txBody>
          <a:bodyPr/>
          <a:lstStyle/>
          <a:p>
            <a:r>
              <a:rPr lang="en-US" dirty="0" smtClean="0"/>
              <a:t>MCP-based Detectors for</a:t>
            </a:r>
            <a:br>
              <a:rPr lang="en-US" dirty="0" smtClean="0"/>
            </a:br>
            <a:r>
              <a:rPr lang="en-US" dirty="0" smtClean="0"/>
              <a:t>Nuclear Non-proliferation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4372" y="2951018"/>
            <a:ext cx="5603358" cy="2757062"/>
          </a:xfrm>
        </p:spPr>
        <p:txBody>
          <a:bodyPr anchor="b"/>
          <a:lstStyle/>
          <a:p>
            <a:r>
              <a:rPr lang="en-US" sz="2000" b="1" dirty="0" smtClean="0">
                <a:solidFill>
                  <a:schemeClr val="accent6"/>
                </a:solidFill>
                <a:latin typeface="Arial" charset="0"/>
              </a:rPr>
              <a:t>Erik Brubaker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000" i="1" dirty="0" smtClean="0">
                <a:latin typeface="Arial" charset="0"/>
              </a:rPr>
              <a:t>Sandia National Laboratories, Livermore, CA</a:t>
            </a:r>
          </a:p>
          <a:p>
            <a:endParaRPr lang="en-US" sz="2000" dirty="0" smtClean="0">
              <a:latin typeface="Arial" charset="0"/>
            </a:endParaRPr>
          </a:p>
          <a:p>
            <a:endParaRPr lang="en-US" sz="2000" i="1" dirty="0" smtClean="0">
              <a:latin typeface="Arial" charset="0"/>
            </a:endParaRPr>
          </a:p>
          <a:p>
            <a:r>
              <a:rPr lang="en-US" sz="1800" dirty="0" smtClean="0">
                <a:latin typeface="Arial" charset="0"/>
              </a:rPr>
              <a:t>December 2</a:t>
            </a:r>
            <a:r>
              <a:rPr lang="en-US" sz="1800" b="0" dirty="0" smtClean="0">
                <a:latin typeface="Arial" charset="0"/>
              </a:rPr>
              <a:t>, 2014</a:t>
            </a:r>
            <a:endParaRPr lang="en-US" sz="1800" b="0" dirty="0">
              <a:latin typeface="Arial" charset="0"/>
            </a:endParaRPr>
          </a:p>
        </p:txBody>
      </p:sp>
      <p:sp>
        <p:nvSpPr>
          <p:cNvPr id="11" name="Text Box 14"/>
          <p:cNvSpPr txBox="1">
            <a:spLocks noChangeArrowheads="1"/>
          </p:cNvSpPr>
          <p:nvPr/>
        </p:nvSpPr>
        <p:spPr bwMode="auto">
          <a:xfrm>
            <a:off x="307298" y="6131299"/>
            <a:ext cx="5604403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900" dirty="0">
                <a:latin typeface="Arial" pitchFamily="34" charset="0"/>
                <a:cs typeface="Arial" pitchFamily="34" charset="0"/>
              </a:rPr>
              <a:t>Sandia National Laboratories is a multi-program laboratory managed and operated by Sandia Corporation, a wholly owned subsidiary of Lockheed Martin Corporation, for the U.S. Department of Energy’s National Nuclear Security Administration under contract DE-AC04-94AL85000</a:t>
            </a:r>
            <a:r>
              <a:rPr lang="en-US" sz="9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sz="900">
                <a:latin typeface="Arial" pitchFamily="34" charset="0"/>
                <a:cs typeface="Arial" pitchFamily="34" charset="0"/>
              </a:rPr>
              <a:t>SAND2014-20194 C.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3488" y="0"/>
            <a:ext cx="7910512" cy="762000"/>
          </a:xfrm>
        </p:spPr>
        <p:txBody>
          <a:bodyPr/>
          <a:lstStyle/>
          <a:p>
            <a:r>
              <a:rPr lang="en-US" dirty="0" smtClean="0"/>
              <a:t>Rad detection for locating SNM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Notional scenarios:</a:t>
            </a:r>
          </a:p>
          <a:p>
            <a:r>
              <a:rPr lang="en-US" dirty="0" smtClean="0"/>
              <a:t>Nuclear material is present in building X. Determine which floor/apartment.</a:t>
            </a:r>
          </a:p>
          <a:p>
            <a:r>
              <a:rPr lang="en-US" dirty="0" smtClean="0"/>
              <a:t>Count number of nuclear warheads on an ICBM without visual access.</a:t>
            </a:r>
          </a:p>
          <a:p>
            <a:pPr lvl="1"/>
            <a:endParaRPr lang="en-US" dirty="0" smtClean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Radiation detection needs:</a:t>
            </a:r>
          </a:p>
          <a:p>
            <a:pPr lvl="1"/>
            <a:r>
              <a:rPr lang="en-US" dirty="0"/>
              <a:t>Directional information</a:t>
            </a:r>
          </a:p>
          <a:p>
            <a:pPr lvl="1"/>
            <a:r>
              <a:rPr lang="en-US" dirty="0"/>
              <a:t>Field of view depends on specific application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 Dec 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E. Brubaker, SNL/CA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B9CF7F-0FB6-4CF9-85A0-9E85A47A3C56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 bwMode="auto">
          <a:xfrm>
            <a:off x="4495800" y="870857"/>
            <a:ext cx="0" cy="5377543"/>
          </a:xfrm>
          <a:prstGeom prst="line">
            <a:avLst/>
          </a:prstGeom>
          <a:ln>
            <a:headEnd type="none" w="med" len="med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50506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3487" y="0"/>
            <a:ext cx="7910513" cy="762000"/>
          </a:xfrm>
        </p:spPr>
        <p:txBody>
          <a:bodyPr/>
          <a:lstStyle/>
          <a:p>
            <a:r>
              <a:rPr lang="en-US" sz="3600" dirty="0" smtClean="0"/>
              <a:t>Rad detection for characterizing SNM</a:t>
            </a:r>
            <a:endParaRPr lang="en-US" sz="3600" dirty="0"/>
          </a:p>
        </p:txBody>
      </p:sp>
      <p:sp>
        <p:nvSpPr>
          <p:cNvPr id="16" name="Content Placeholder 15"/>
          <p:cNvSpPr>
            <a:spLocks noGrp="1"/>
          </p:cNvSpPr>
          <p:nvPr>
            <p:ph sz="half" idx="1"/>
          </p:nvPr>
        </p:nvSpPr>
        <p:spPr>
          <a:xfrm>
            <a:off x="46077" y="895978"/>
            <a:ext cx="3611523" cy="5293983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b="1" dirty="0" smtClean="0"/>
              <a:t>Signatures (physics)</a:t>
            </a:r>
          </a:p>
          <a:p>
            <a:r>
              <a:rPr lang="en-US" b="1" dirty="0" smtClean="0"/>
              <a:t>SNM emits </a:t>
            </a:r>
            <a:r>
              <a:rPr lang="en-US" dirty="0" smtClean="0">
                <a:latin typeface="Symbol" panose="05050102010706020507" pitchFamily="18" charset="2"/>
              </a:rPr>
              <a:t>g</a:t>
            </a:r>
            <a:r>
              <a:rPr lang="en-US" dirty="0" smtClean="0"/>
              <a:t>, n radiation</a:t>
            </a:r>
          </a:p>
          <a:p>
            <a:pPr lvl="1"/>
            <a:r>
              <a:rPr lang="en-US" dirty="0" smtClean="0"/>
              <a:t>{Spectrum, rate, vector field, correlations} determined by {SNM mass, </a:t>
            </a:r>
            <a:r>
              <a:rPr lang="en-US" dirty="0" err="1" smtClean="0"/>
              <a:t>isotopics</a:t>
            </a:r>
            <a:r>
              <a:rPr lang="en-US" dirty="0" smtClean="0"/>
              <a:t>, configuration}</a:t>
            </a:r>
            <a:endParaRPr lang="en-US" dirty="0"/>
          </a:p>
          <a:p>
            <a:r>
              <a:rPr lang="en-US" b="1" dirty="0" smtClean="0"/>
              <a:t>Surrounding material </a:t>
            </a:r>
            <a:r>
              <a:rPr lang="en-US" dirty="0" smtClean="0"/>
              <a:t>attenuates, scatters, modifies signature</a:t>
            </a:r>
          </a:p>
          <a:p>
            <a:r>
              <a:rPr lang="en-US" b="1" dirty="0" smtClean="0"/>
              <a:t>Interactions</a:t>
            </a:r>
            <a:r>
              <a:rPr lang="en-US" dirty="0" smtClean="0"/>
              <a:t> between SNM, surroundings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5401340" y="895978"/>
            <a:ext cx="3700132" cy="5293983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b="1" dirty="0" smtClean="0"/>
              <a:t>Detectors (technology)</a:t>
            </a:r>
          </a:p>
          <a:p>
            <a:r>
              <a:rPr lang="en-US" dirty="0" smtClean="0"/>
              <a:t>Typically optimized for measuring one aspect of the radiation signature, e.g.</a:t>
            </a:r>
          </a:p>
          <a:p>
            <a:pPr lvl="1"/>
            <a:r>
              <a:rPr lang="en-US" dirty="0" smtClean="0"/>
              <a:t>Gamma spectrum </a:t>
            </a:r>
            <a:r>
              <a:rPr lang="en-US" dirty="0" smtClean="0">
                <a:latin typeface="Times New Roman"/>
                <a:cs typeface="Times New Roman"/>
              </a:rPr>
              <a:t>→ </a:t>
            </a:r>
            <a:r>
              <a:rPr lang="en-US" dirty="0" smtClean="0"/>
              <a:t>good energy resolution</a:t>
            </a:r>
          </a:p>
          <a:p>
            <a:pPr lvl="1"/>
            <a:r>
              <a:rPr lang="en-US" dirty="0" smtClean="0"/>
              <a:t>Neutron timing correlations </a:t>
            </a:r>
            <a:r>
              <a:rPr lang="en-US" dirty="0">
                <a:latin typeface="Times New Roman"/>
                <a:cs typeface="Times New Roman"/>
              </a:rPr>
              <a:t>→ </a:t>
            </a:r>
            <a:r>
              <a:rPr lang="en-US" dirty="0" smtClean="0"/>
              <a:t>Large effective area for n detection</a:t>
            </a:r>
            <a:endParaRPr lang="en-US" dirty="0"/>
          </a:p>
          <a:p>
            <a:pPr lvl="1"/>
            <a:r>
              <a:rPr lang="en-US" dirty="0" smtClean="0"/>
              <a:t>SNM configuration </a:t>
            </a:r>
            <a:r>
              <a:rPr lang="en-US" dirty="0">
                <a:latin typeface="Times New Roman"/>
                <a:cs typeface="Times New Roman"/>
              </a:rPr>
              <a:t>→ </a:t>
            </a:r>
            <a:r>
              <a:rPr lang="en-US" dirty="0" smtClean="0"/>
              <a:t>position, direction resolution</a:t>
            </a:r>
            <a:endParaRPr lang="en-US" dirty="0"/>
          </a:p>
          <a:p>
            <a:pPr lvl="1"/>
            <a:r>
              <a:rPr lang="en-US" dirty="0" smtClean="0"/>
              <a:t>Low-rate processes </a:t>
            </a:r>
            <a:r>
              <a:rPr lang="en-US" dirty="0">
                <a:latin typeface="Times New Roman"/>
                <a:cs typeface="Times New Roman"/>
              </a:rPr>
              <a:t>→ </a:t>
            </a:r>
            <a:r>
              <a:rPr lang="en-US" dirty="0" smtClean="0"/>
              <a:t>active stimulation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 Dec 2014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55A7B-7854-E145-92D9-B491DF4BAE2D}" type="slidenum">
              <a:rPr lang="en-US" smtClean="0"/>
              <a:pPr/>
              <a:t>11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3689461" y="832180"/>
            <a:ext cx="2" cy="527470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6077" y="1296098"/>
            <a:ext cx="905539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5436016" y="835718"/>
            <a:ext cx="796" cy="527116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Can 14"/>
          <p:cNvSpPr/>
          <p:nvPr/>
        </p:nvSpPr>
        <p:spPr bwMode="auto">
          <a:xfrm>
            <a:off x="4002274" y="1486820"/>
            <a:ext cx="1143000" cy="762000"/>
          </a:xfrm>
          <a:prstGeom prst="can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indent="3175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ＭＳ Ｐゴシック" pitchFamily="-97" charset="-128"/>
              </a:rPr>
              <a:t>SNM</a:t>
            </a:r>
          </a:p>
        </p:txBody>
      </p:sp>
      <p:sp>
        <p:nvSpPr>
          <p:cNvPr id="17" name="Cube 16"/>
          <p:cNvSpPr/>
          <p:nvPr/>
        </p:nvSpPr>
        <p:spPr>
          <a:xfrm>
            <a:off x="3774558" y="3115340"/>
            <a:ext cx="1552354" cy="372139"/>
          </a:xfrm>
          <a:prstGeom prst="cube">
            <a:avLst>
              <a:gd name="adj" fmla="val 6785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b"/>
          <a:lstStyle/>
          <a:p>
            <a:pPr algn="ctr"/>
            <a:r>
              <a:rPr lang="en-US" dirty="0" smtClean="0"/>
              <a:t>  Materials</a:t>
            </a:r>
          </a:p>
          <a:p>
            <a:pPr algn="ctr"/>
            <a:endParaRPr lang="en-US" sz="400" dirty="0"/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4044806" y="2248820"/>
            <a:ext cx="0" cy="2206222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4197206" y="2252358"/>
            <a:ext cx="0" cy="866520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4367334" y="2262991"/>
            <a:ext cx="0" cy="1224488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4548095" y="2262991"/>
            <a:ext cx="2640" cy="219205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4711128" y="2266529"/>
            <a:ext cx="0" cy="12209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4863528" y="2259434"/>
            <a:ext cx="0" cy="86652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5015928" y="2262972"/>
            <a:ext cx="0" cy="103843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>
            <a:off x="3774558" y="3487479"/>
            <a:ext cx="592776" cy="659219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5007516" y="3287664"/>
            <a:ext cx="319396" cy="933462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4715577" y="3487479"/>
            <a:ext cx="291939" cy="96756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3" name="Can 42"/>
          <p:cNvSpPr/>
          <p:nvPr/>
        </p:nvSpPr>
        <p:spPr>
          <a:xfrm>
            <a:off x="3870251" y="4571995"/>
            <a:ext cx="326955" cy="350874"/>
          </a:xfrm>
          <a:prstGeom prst="can">
            <a:avLst/>
          </a:prstGeom>
          <a:solidFill>
            <a:srgbClr val="FFFF99">
              <a:alpha val="20000"/>
            </a:srgbClr>
          </a:solidFill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Cube 43"/>
          <p:cNvSpPr/>
          <p:nvPr/>
        </p:nvSpPr>
        <p:spPr>
          <a:xfrm>
            <a:off x="4308460" y="4571995"/>
            <a:ext cx="597179" cy="350874"/>
          </a:xfrm>
          <a:prstGeom prst="cube">
            <a:avLst>
              <a:gd name="adj" fmla="val 12879"/>
            </a:avLst>
          </a:prstGeom>
          <a:solidFill>
            <a:srgbClr val="FFFF99">
              <a:alpha val="20000"/>
            </a:srgbClr>
          </a:solidFill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ound Same Side Corner Rectangle 44"/>
          <p:cNvSpPr/>
          <p:nvPr/>
        </p:nvSpPr>
        <p:spPr>
          <a:xfrm>
            <a:off x="5007516" y="4582630"/>
            <a:ext cx="319396" cy="340240"/>
          </a:xfrm>
          <a:prstGeom prst="round2SameRect">
            <a:avLst/>
          </a:prstGeom>
          <a:solidFill>
            <a:srgbClr val="FFFF99">
              <a:alpha val="20000"/>
            </a:srgbClr>
          </a:solidFill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/>
          <p:cNvSpPr txBox="1"/>
          <p:nvPr/>
        </p:nvSpPr>
        <p:spPr>
          <a:xfrm>
            <a:off x="4002274" y="4890970"/>
            <a:ext cx="1172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Detectors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E. Brubaker, SNL/CA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7979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SNM detection/imaging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304800" y="4038599"/>
            <a:ext cx="4229100" cy="213360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dirty="0" smtClean="0">
                <a:solidFill>
                  <a:schemeClr val="accent6"/>
                </a:solidFill>
              </a:rPr>
              <a:t>SNM detection </a:t>
            </a:r>
            <a:r>
              <a:rPr lang="en-US" dirty="0" smtClean="0"/>
              <a:t>applications</a:t>
            </a:r>
          </a:p>
          <a:p>
            <a:r>
              <a:rPr lang="en-US" dirty="0" smtClean="0"/>
              <a:t>Low signal rate</a:t>
            </a:r>
          </a:p>
          <a:p>
            <a:pPr lvl="1"/>
            <a:r>
              <a:rPr lang="en-US" dirty="0" smtClean="0"/>
              <a:t>Need large area detectors!</a:t>
            </a:r>
          </a:p>
          <a:p>
            <a:r>
              <a:rPr lang="en-US" dirty="0" smtClean="0"/>
              <a:t>Low signal to background</a:t>
            </a:r>
          </a:p>
          <a:p>
            <a:pPr lvl="1"/>
            <a:r>
              <a:rPr lang="en-US" dirty="0" smtClean="0"/>
              <a:t>Need background discrimination!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4686300" y="4038600"/>
            <a:ext cx="4229100" cy="213360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dirty="0" smtClean="0">
                <a:solidFill>
                  <a:srgbClr val="C00000"/>
                </a:solidFill>
              </a:rPr>
              <a:t>SNM</a:t>
            </a:r>
            <a:r>
              <a:rPr lang="en-US" dirty="0" smtClean="0"/>
              <a:t> </a:t>
            </a:r>
            <a:r>
              <a:rPr lang="en-US" sz="3000" dirty="0" smtClean="0">
                <a:solidFill>
                  <a:srgbClr val="C00000"/>
                </a:solidFill>
              </a:rPr>
              <a:t>imaging</a:t>
            </a:r>
            <a:r>
              <a:rPr lang="en-US" dirty="0" smtClean="0"/>
              <a:t> applications</a:t>
            </a:r>
          </a:p>
          <a:p>
            <a:r>
              <a:rPr lang="en-US" dirty="0" smtClean="0"/>
              <a:t>High resolution required</a:t>
            </a:r>
          </a:p>
          <a:p>
            <a:pPr lvl="1"/>
            <a:r>
              <a:rPr lang="en-US" dirty="0" smtClean="0"/>
              <a:t>Fine detector segmentation</a:t>
            </a:r>
          </a:p>
          <a:p>
            <a:r>
              <a:rPr lang="en-US" dirty="0" smtClean="0"/>
              <a:t>Multiple or extended sources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 Dec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E. Brubaker, SNL/CA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6C0B6B-DCFB-4FE0-B74A-CA3C46C66395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/>
          <a:srcRect t="22656" r="50313" b="3906"/>
          <a:stretch>
            <a:fillRect/>
          </a:stretch>
        </p:blipFill>
        <p:spPr bwMode="auto">
          <a:xfrm>
            <a:off x="214086" y="2375974"/>
            <a:ext cx="2376714" cy="14964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0" y="1385374"/>
            <a:ext cx="210766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214086" y="2068197"/>
            <a:ext cx="16225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latin typeface="Californian FB" pitchFamily="18" charset="0"/>
              </a:rPr>
              <a:t>Standoff detection</a:t>
            </a:r>
            <a:endParaRPr lang="en-US" sz="1400" b="1" dirty="0">
              <a:latin typeface="Californian FB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24961" y="3366574"/>
            <a:ext cx="14205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latin typeface="Californian FB" pitchFamily="18" charset="0"/>
              </a:rPr>
              <a:t>Cargo screening</a:t>
            </a:r>
            <a:endParaRPr lang="en-US" sz="1400" b="1" dirty="0">
              <a:latin typeface="Californian FB" pitchFamily="18" charset="0"/>
            </a:endParaRPr>
          </a:p>
        </p:txBody>
      </p:sp>
      <p:cxnSp>
        <p:nvCxnSpPr>
          <p:cNvPr id="14" name="Straight Connector 13"/>
          <p:cNvCxnSpPr/>
          <p:nvPr/>
        </p:nvCxnSpPr>
        <p:spPr bwMode="auto">
          <a:xfrm flipV="1">
            <a:off x="4608576" y="1385375"/>
            <a:ext cx="0" cy="4786824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16" name="Picture 15" descr="C:\Users\pmarlea\Desktop\nuclear weapon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1400" y="1323974"/>
            <a:ext cx="2501900" cy="1876425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43800" y="2443674"/>
            <a:ext cx="13716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Box 20"/>
          <p:cNvSpPr txBox="1"/>
          <p:nvPr/>
        </p:nvSpPr>
        <p:spPr>
          <a:xfrm>
            <a:off x="4800600" y="3197422"/>
            <a:ext cx="26260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latin typeface="Californian FB" pitchFamily="18" charset="0"/>
              </a:rPr>
              <a:t>Arms control treaty verification</a:t>
            </a:r>
            <a:endParaRPr lang="en-US" sz="1400" b="1" dirty="0">
              <a:latin typeface="Californian FB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862468" y="1920454"/>
            <a:ext cx="10326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b="1" dirty="0" smtClean="0">
                <a:latin typeface="Californian FB" pitchFamily="18" charset="0"/>
              </a:rPr>
              <a:t>Emergency</a:t>
            </a:r>
            <a:br>
              <a:rPr lang="en-US" sz="1400" b="1" dirty="0" smtClean="0">
                <a:latin typeface="Californian FB" pitchFamily="18" charset="0"/>
              </a:rPr>
            </a:br>
            <a:r>
              <a:rPr lang="en-US" sz="1400" b="1" dirty="0" smtClean="0">
                <a:latin typeface="Californian FB" pitchFamily="18" charset="0"/>
              </a:rPr>
              <a:t>response</a:t>
            </a:r>
            <a:endParaRPr lang="en-US" sz="1400" b="1" dirty="0">
              <a:latin typeface="Californian FB" pitchFamily="18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32274" y="1345490"/>
            <a:ext cx="4533900" cy="4826709"/>
          </a:xfrm>
          <a:prstGeom prst="rect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-97" charset="-128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4648200" y="1345490"/>
            <a:ext cx="4419600" cy="4826710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-97" charset="-128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28600" y="833735"/>
            <a:ext cx="8666523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We develop systems for eventual application in a range of scenarios: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83654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Standoff detection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00500" y="2358676"/>
            <a:ext cx="5105400" cy="3798872"/>
          </a:xfrm>
        </p:spPr>
        <p:txBody>
          <a:bodyPr/>
          <a:lstStyle/>
          <a:p>
            <a:r>
              <a:rPr lang="en-US" sz="2200" dirty="0" smtClean="0"/>
              <a:t>Example:  Large stand-off application (100 meters)</a:t>
            </a:r>
          </a:p>
          <a:p>
            <a:pPr lvl="1"/>
            <a:r>
              <a:rPr lang="en-US" sz="1800" dirty="0" smtClean="0"/>
              <a:t>8 kg </a:t>
            </a:r>
            <a:r>
              <a:rPr lang="en-US" sz="1800" dirty="0" err="1" smtClean="0"/>
              <a:t>WGPu</a:t>
            </a:r>
            <a:r>
              <a:rPr lang="en-US" sz="1800" dirty="0" smtClean="0"/>
              <a:t> = ~4.4e5 n/s →</a:t>
            </a:r>
            <a:br>
              <a:rPr lang="en-US" sz="1800" dirty="0" smtClean="0"/>
            </a:br>
            <a:r>
              <a:rPr lang="en-US" sz="1800" dirty="0" smtClean="0"/>
              <a:t>4.4e5 *exp(-R/100)/4</a:t>
            </a:r>
            <a:r>
              <a:rPr lang="en-US" sz="1800" dirty="0" smtClean="0">
                <a:latin typeface="Symbol" pitchFamily="18" charset="2"/>
              </a:rPr>
              <a:t>p</a:t>
            </a:r>
            <a:r>
              <a:rPr lang="en-US" sz="1800" dirty="0" smtClean="0"/>
              <a:t>R</a:t>
            </a:r>
            <a:r>
              <a:rPr lang="en-US" sz="1800" baseline="30000" dirty="0" smtClean="0"/>
              <a:t>2</a:t>
            </a:r>
            <a:r>
              <a:rPr lang="en-US" sz="1800" dirty="0" smtClean="0"/>
              <a:t> </a:t>
            </a:r>
            <a:r>
              <a:rPr lang="en-US" sz="1800" dirty="0" smtClean="0">
                <a:sym typeface="Symbol"/>
              </a:rPr>
              <a:t></a:t>
            </a:r>
            <a:r>
              <a:rPr lang="en-US" sz="1800" b="1" dirty="0" smtClean="0"/>
              <a:t>1.3 n/s/m</a:t>
            </a:r>
            <a:r>
              <a:rPr lang="en-US" sz="1800" b="1" baseline="30000" dirty="0" smtClean="0"/>
              <a:t>2</a:t>
            </a:r>
          </a:p>
          <a:p>
            <a:pPr lvl="1"/>
            <a:r>
              <a:rPr lang="en-US" sz="1800" dirty="0" smtClean="0"/>
              <a:t>Background = ~</a:t>
            </a:r>
            <a:r>
              <a:rPr lang="en-US" sz="1800" b="1" dirty="0" smtClean="0"/>
              <a:t>50 n/s/m</a:t>
            </a:r>
            <a:r>
              <a:rPr lang="en-US" sz="1800" b="1" baseline="30000" dirty="0" smtClean="0"/>
              <a:t>2</a:t>
            </a:r>
            <a:r>
              <a:rPr lang="en-US" sz="1800" b="1" dirty="0" smtClean="0"/>
              <a:t> </a:t>
            </a:r>
            <a:r>
              <a:rPr lang="en-US" sz="1800" dirty="0" smtClean="0"/>
              <a:t>(at sea level)</a:t>
            </a:r>
            <a:endParaRPr lang="en-US" sz="1800" baseline="30000" dirty="0" smtClean="0"/>
          </a:p>
          <a:p>
            <a:pPr lvl="1"/>
            <a:endParaRPr lang="en-US" sz="1800" baseline="30000" dirty="0" smtClean="0"/>
          </a:p>
          <a:p>
            <a:pPr lvl="1"/>
            <a:r>
              <a:rPr lang="en-US" sz="1800" dirty="0" smtClean="0"/>
              <a:t>100% efficient, 1 m</a:t>
            </a:r>
            <a:r>
              <a:rPr lang="en-US" sz="1800" baseline="30000" dirty="0" smtClean="0"/>
              <a:t>2</a:t>
            </a:r>
            <a:r>
              <a:rPr lang="en-US" sz="1800" dirty="0" smtClean="0"/>
              <a:t> detector →</a:t>
            </a:r>
            <a:br>
              <a:rPr lang="en-US" sz="1800" dirty="0" smtClean="0"/>
            </a:br>
            <a:r>
              <a:rPr lang="en-US" sz="1800" dirty="0" smtClean="0"/>
              <a:t>		5</a:t>
            </a:r>
            <a:r>
              <a:rPr lang="en-US" sz="1800" dirty="0" smtClean="0">
                <a:latin typeface="Symbol" pitchFamily="18" charset="2"/>
              </a:rPr>
              <a:t>s</a:t>
            </a:r>
            <a:r>
              <a:rPr lang="en-US" sz="1800" dirty="0" smtClean="0"/>
              <a:t> detection in </a:t>
            </a:r>
            <a:r>
              <a:rPr lang="en-US" sz="1800" b="1" dirty="0" smtClean="0"/>
              <a:t>~13 minutes</a:t>
            </a:r>
          </a:p>
          <a:p>
            <a:pPr lvl="1"/>
            <a:r>
              <a:rPr lang="en-US" sz="1800" dirty="0" smtClean="0"/>
              <a:t>10% efficient, 1 m</a:t>
            </a:r>
            <a:r>
              <a:rPr lang="en-US" sz="1800" baseline="30000" dirty="0" smtClean="0"/>
              <a:t>2</a:t>
            </a:r>
            <a:r>
              <a:rPr lang="en-US" sz="1800" dirty="0" smtClean="0"/>
              <a:t> detector →</a:t>
            </a:r>
            <a:br>
              <a:rPr lang="en-US" sz="1800" dirty="0" smtClean="0"/>
            </a:br>
            <a:r>
              <a:rPr lang="en-US" sz="1800" dirty="0" smtClean="0"/>
              <a:t>		5</a:t>
            </a:r>
            <a:r>
              <a:rPr lang="en-US" sz="1800" dirty="0" smtClean="0">
                <a:latin typeface="Symbol" pitchFamily="18" charset="2"/>
              </a:rPr>
              <a:t>s</a:t>
            </a:r>
            <a:r>
              <a:rPr lang="en-US" sz="1800" dirty="0" smtClean="0"/>
              <a:t> detection in </a:t>
            </a:r>
            <a:r>
              <a:rPr lang="en-US" sz="1800" b="1" dirty="0" smtClean="0"/>
              <a:t>~2 hours</a:t>
            </a:r>
          </a:p>
          <a:p>
            <a:pPr lvl="1"/>
            <a:r>
              <a:rPr lang="en-US" sz="1800" dirty="0" smtClean="0"/>
              <a:t>10% efficient, 1 m</a:t>
            </a:r>
            <a:r>
              <a:rPr lang="en-US" sz="1800" baseline="30000" dirty="0" smtClean="0"/>
              <a:t>2</a:t>
            </a:r>
            <a:r>
              <a:rPr lang="en-US" sz="1800" dirty="0" smtClean="0"/>
              <a:t> detector, 3% </a:t>
            </a:r>
            <a:r>
              <a:rPr lang="en-US" sz="1800" dirty="0" err="1" smtClean="0"/>
              <a:t>bg</a:t>
            </a:r>
            <a:r>
              <a:rPr lang="en-US" sz="1800" dirty="0" smtClean="0"/>
              <a:t> rate systematic → 5</a:t>
            </a:r>
            <a:r>
              <a:rPr lang="en-US" sz="1800" dirty="0" smtClean="0">
                <a:latin typeface="Symbol" pitchFamily="18" charset="2"/>
              </a:rPr>
              <a:t>s</a:t>
            </a:r>
            <a:r>
              <a:rPr lang="en-US" sz="1800" dirty="0" smtClean="0"/>
              <a:t> detection in </a:t>
            </a:r>
            <a:r>
              <a:rPr lang="en-US" sz="1800" b="1" dirty="0" smtClean="0">
                <a:solidFill>
                  <a:srgbClr val="FF0000"/>
                </a:solidFill>
              </a:rPr>
              <a:t>never</a:t>
            </a:r>
            <a:endParaRPr lang="en-US" sz="1800" b="1" baseline="-25000" dirty="0" smtClean="0">
              <a:solidFill>
                <a:srgbClr val="FF0000"/>
              </a:solidFill>
            </a:endParaRPr>
          </a:p>
          <a:p>
            <a:pPr lvl="1"/>
            <a:endParaRPr lang="en-US" sz="1800" dirty="0" smtClean="0"/>
          </a:p>
          <a:p>
            <a:pPr lvl="1"/>
            <a:endParaRPr lang="en-US" sz="1800" dirty="0" smtClean="0"/>
          </a:p>
        </p:txBody>
      </p:sp>
      <p:sp>
        <p:nvSpPr>
          <p:cNvPr id="11" name="Can 10"/>
          <p:cNvSpPr/>
          <p:nvPr/>
        </p:nvSpPr>
        <p:spPr bwMode="auto">
          <a:xfrm>
            <a:off x="1371600" y="1646309"/>
            <a:ext cx="1143000" cy="762000"/>
          </a:xfrm>
          <a:prstGeom prst="can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indent="3175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ＭＳ Ｐゴシック" pitchFamily="-97" charset="-128"/>
              </a:rPr>
              <a:t>WGPu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-97" charset="-128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71135" y="990600"/>
            <a:ext cx="17244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~5.5e4 n/s/kg</a:t>
            </a:r>
          </a:p>
          <a:p>
            <a:r>
              <a:rPr lang="en-US" sz="1800" dirty="0" smtClean="0"/>
              <a:t>IAEA sig = 8 kg</a:t>
            </a:r>
            <a:endParaRPr lang="en-US" sz="1800" dirty="0"/>
          </a:p>
        </p:txBody>
      </p:sp>
      <p:sp>
        <p:nvSpPr>
          <p:cNvPr id="15" name="TextBox 14"/>
          <p:cNvSpPr txBox="1"/>
          <p:nvPr/>
        </p:nvSpPr>
        <p:spPr>
          <a:xfrm>
            <a:off x="1447800" y="5388114"/>
            <a:ext cx="182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Background</a:t>
            </a:r>
          </a:p>
          <a:p>
            <a:pPr algn="ctr"/>
            <a:r>
              <a:rPr lang="en-US" sz="2000" dirty="0" smtClean="0"/>
              <a:t>~5e-3 n/s/cm</a:t>
            </a:r>
            <a:r>
              <a:rPr lang="en-US" sz="2000" baseline="30000" dirty="0" smtClean="0"/>
              <a:t>2</a:t>
            </a:r>
          </a:p>
        </p:txBody>
      </p:sp>
      <p:sp>
        <p:nvSpPr>
          <p:cNvPr id="16" name="Can 15"/>
          <p:cNvSpPr/>
          <p:nvPr/>
        </p:nvSpPr>
        <p:spPr bwMode="auto">
          <a:xfrm>
            <a:off x="1676400" y="4586645"/>
            <a:ext cx="1143000" cy="685800"/>
          </a:xfrm>
          <a:prstGeom prst="can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 bwMode="auto">
          <a:xfrm>
            <a:off x="381000" y="4281845"/>
            <a:ext cx="1143000" cy="3048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" name="Straight Arrow Connector 18"/>
          <p:cNvCxnSpPr/>
          <p:nvPr/>
        </p:nvCxnSpPr>
        <p:spPr bwMode="auto">
          <a:xfrm>
            <a:off x="304800" y="4967645"/>
            <a:ext cx="1219200" cy="76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Straight Arrow Connector 20"/>
          <p:cNvCxnSpPr/>
          <p:nvPr/>
        </p:nvCxnSpPr>
        <p:spPr bwMode="auto">
          <a:xfrm>
            <a:off x="1447800" y="3505200"/>
            <a:ext cx="304800" cy="92904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Straight Arrow Connector 22"/>
          <p:cNvCxnSpPr/>
          <p:nvPr/>
        </p:nvCxnSpPr>
        <p:spPr bwMode="auto">
          <a:xfrm flipH="1">
            <a:off x="2895600" y="4205645"/>
            <a:ext cx="990600" cy="381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5" name="Straight Arrow Connector 24"/>
          <p:cNvCxnSpPr/>
          <p:nvPr/>
        </p:nvCxnSpPr>
        <p:spPr bwMode="auto">
          <a:xfrm flipH="1" flipV="1">
            <a:off x="3048000" y="5120045"/>
            <a:ext cx="11430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Straight Arrow Connector 26"/>
          <p:cNvCxnSpPr/>
          <p:nvPr/>
        </p:nvCxnSpPr>
        <p:spPr bwMode="auto">
          <a:xfrm flipV="1">
            <a:off x="762000" y="5424845"/>
            <a:ext cx="838200" cy="3048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Straight Arrow Connector 28"/>
          <p:cNvCxnSpPr/>
          <p:nvPr/>
        </p:nvCxnSpPr>
        <p:spPr bwMode="auto">
          <a:xfrm flipH="1" flipV="1">
            <a:off x="3048000" y="5424845"/>
            <a:ext cx="838200" cy="381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 Dec 2014</a:t>
            </a:r>
            <a:endParaRPr lang="en-US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B9CF7F-0FB6-4CF9-85A0-9E85A47A3C56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E. Brubaker, SNL/CA</a:t>
            </a:r>
            <a:endParaRPr lang="en-US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 cstate="print"/>
          <a:srcRect t="22656" r="50313" b="3906"/>
          <a:stretch>
            <a:fillRect/>
          </a:stretch>
        </p:blipFill>
        <p:spPr bwMode="auto">
          <a:xfrm>
            <a:off x="5364843" y="821788"/>
            <a:ext cx="2376714" cy="14964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cxnSp>
        <p:nvCxnSpPr>
          <p:cNvPr id="26" name="Straight Arrow Connector 25"/>
          <p:cNvCxnSpPr/>
          <p:nvPr/>
        </p:nvCxnSpPr>
        <p:spPr bwMode="auto">
          <a:xfrm>
            <a:off x="1926688" y="2514600"/>
            <a:ext cx="0" cy="7620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8" name="Straight Arrow Connector 27"/>
          <p:cNvCxnSpPr/>
          <p:nvPr/>
        </p:nvCxnSpPr>
        <p:spPr bwMode="auto">
          <a:xfrm>
            <a:off x="2391801" y="2489982"/>
            <a:ext cx="283112" cy="533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0" name="Straight Arrow Connector 29"/>
          <p:cNvCxnSpPr/>
          <p:nvPr/>
        </p:nvCxnSpPr>
        <p:spPr bwMode="auto">
          <a:xfrm>
            <a:off x="2647950" y="1938260"/>
            <a:ext cx="70485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1" name="Straight Arrow Connector 30"/>
          <p:cNvCxnSpPr/>
          <p:nvPr/>
        </p:nvCxnSpPr>
        <p:spPr bwMode="auto">
          <a:xfrm flipH="1">
            <a:off x="952500" y="2489982"/>
            <a:ext cx="495300" cy="48181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2" name="Straight Arrow Connector 31"/>
          <p:cNvCxnSpPr/>
          <p:nvPr/>
        </p:nvCxnSpPr>
        <p:spPr bwMode="auto">
          <a:xfrm>
            <a:off x="2630952" y="2318238"/>
            <a:ext cx="417048" cy="2667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3" name="Straight Arrow Connector 32"/>
          <p:cNvCxnSpPr/>
          <p:nvPr/>
        </p:nvCxnSpPr>
        <p:spPr bwMode="auto">
          <a:xfrm flipH="1">
            <a:off x="609600" y="2091397"/>
            <a:ext cx="623888" cy="5021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4" name="Straight Arrow Connector 33"/>
          <p:cNvCxnSpPr/>
          <p:nvPr/>
        </p:nvCxnSpPr>
        <p:spPr bwMode="auto">
          <a:xfrm>
            <a:off x="1924928" y="3276600"/>
            <a:ext cx="0" cy="1233845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C00000"/>
            </a:solidFill>
            <a:prstDash val="sysDash"/>
            <a:round/>
            <a:headEnd type="none" w="med" len="med"/>
            <a:tailEnd type="arrow"/>
          </a:ln>
          <a:effectLst/>
        </p:spPr>
      </p:cxnSp>
      <p:cxnSp>
        <p:nvCxnSpPr>
          <p:cNvPr id="37" name="Straight Arrow Connector 36"/>
          <p:cNvCxnSpPr/>
          <p:nvPr/>
        </p:nvCxnSpPr>
        <p:spPr bwMode="auto">
          <a:xfrm flipH="1">
            <a:off x="2504272" y="3429000"/>
            <a:ext cx="238928" cy="94443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3" name="Straight Arrow Connector 42"/>
          <p:cNvCxnSpPr/>
          <p:nvPr/>
        </p:nvCxnSpPr>
        <p:spPr bwMode="auto">
          <a:xfrm flipH="1" flipV="1">
            <a:off x="3048000" y="5348645"/>
            <a:ext cx="342900" cy="76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5" name="Straight Arrow Connector 44"/>
          <p:cNvCxnSpPr/>
          <p:nvPr/>
        </p:nvCxnSpPr>
        <p:spPr bwMode="auto">
          <a:xfrm flipH="1">
            <a:off x="2976929" y="4510445"/>
            <a:ext cx="342900" cy="12719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6" name="Straight Arrow Connector 45"/>
          <p:cNvCxnSpPr/>
          <p:nvPr/>
        </p:nvCxnSpPr>
        <p:spPr bwMode="auto">
          <a:xfrm flipH="1">
            <a:off x="3020158" y="4648200"/>
            <a:ext cx="256442" cy="9143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7" name="Straight Arrow Connector 46"/>
          <p:cNvCxnSpPr/>
          <p:nvPr/>
        </p:nvCxnSpPr>
        <p:spPr bwMode="auto">
          <a:xfrm flipH="1">
            <a:off x="3025726" y="4789472"/>
            <a:ext cx="327074" cy="5272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8" name="Straight Arrow Connector 47"/>
          <p:cNvCxnSpPr/>
          <p:nvPr/>
        </p:nvCxnSpPr>
        <p:spPr bwMode="auto">
          <a:xfrm flipH="1">
            <a:off x="3041552" y="4929545"/>
            <a:ext cx="311248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9" name="Straight Arrow Connector 48"/>
          <p:cNvCxnSpPr/>
          <p:nvPr/>
        </p:nvCxnSpPr>
        <p:spPr bwMode="auto">
          <a:xfrm flipH="1" flipV="1">
            <a:off x="3048000" y="5043845"/>
            <a:ext cx="342900" cy="381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0" name="Straight Arrow Connector 49"/>
          <p:cNvCxnSpPr/>
          <p:nvPr/>
        </p:nvCxnSpPr>
        <p:spPr bwMode="auto">
          <a:xfrm flipH="1" flipV="1">
            <a:off x="3048000" y="5234345"/>
            <a:ext cx="342900" cy="76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6" name="Straight Arrow Connector 55"/>
          <p:cNvCxnSpPr/>
          <p:nvPr/>
        </p:nvCxnSpPr>
        <p:spPr bwMode="auto">
          <a:xfrm>
            <a:off x="1752600" y="4082696"/>
            <a:ext cx="78691" cy="31344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7" name="Straight Arrow Connector 56"/>
          <p:cNvCxnSpPr/>
          <p:nvPr/>
        </p:nvCxnSpPr>
        <p:spPr bwMode="auto">
          <a:xfrm>
            <a:off x="2002741" y="3969722"/>
            <a:ext cx="30626" cy="37379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8" name="Straight Arrow Connector 57"/>
          <p:cNvCxnSpPr/>
          <p:nvPr/>
        </p:nvCxnSpPr>
        <p:spPr bwMode="auto">
          <a:xfrm>
            <a:off x="2135435" y="4037858"/>
            <a:ext cx="0" cy="30962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9" name="Straight Arrow Connector 58"/>
          <p:cNvCxnSpPr/>
          <p:nvPr/>
        </p:nvCxnSpPr>
        <p:spPr bwMode="auto">
          <a:xfrm>
            <a:off x="2247900" y="4082696"/>
            <a:ext cx="0" cy="26918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0" name="Straight Arrow Connector 59"/>
          <p:cNvCxnSpPr/>
          <p:nvPr/>
        </p:nvCxnSpPr>
        <p:spPr bwMode="auto">
          <a:xfrm>
            <a:off x="2362200" y="4037858"/>
            <a:ext cx="0" cy="30566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1" name="Straight Arrow Connector 60"/>
          <p:cNvCxnSpPr/>
          <p:nvPr/>
        </p:nvCxnSpPr>
        <p:spPr bwMode="auto">
          <a:xfrm flipH="1">
            <a:off x="2425430" y="4038600"/>
            <a:ext cx="12970" cy="30566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2" name="Straight Arrow Connector 61"/>
          <p:cNvCxnSpPr/>
          <p:nvPr/>
        </p:nvCxnSpPr>
        <p:spPr bwMode="auto">
          <a:xfrm flipH="1">
            <a:off x="2623736" y="3969722"/>
            <a:ext cx="119464" cy="37572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3" name="Straight Arrow Connector 62"/>
          <p:cNvCxnSpPr/>
          <p:nvPr/>
        </p:nvCxnSpPr>
        <p:spPr bwMode="auto">
          <a:xfrm flipH="1">
            <a:off x="2705540" y="4142791"/>
            <a:ext cx="171450" cy="23064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4" name="Straight Arrow Connector 63"/>
          <p:cNvCxnSpPr/>
          <p:nvPr/>
        </p:nvCxnSpPr>
        <p:spPr bwMode="auto">
          <a:xfrm flipH="1">
            <a:off x="2777344" y="4205645"/>
            <a:ext cx="248382" cy="20339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5" name="Straight Arrow Connector 64"/>
          <p:cNvCxnSpPr/>
          <p:nvPr/>
        </p:nvCxnSpPr>
        <p:spPr bwMode="auto">
          <a:xfrm flipH="1">
            <a:off x="2839476" y="4363320"/>
            <a:ext cx="308903" cy="12719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9" name="Straight Arrow Connector 78"/>
          <p:cNvCxnSpPr/>
          <p:nvPr/>
        </p:nvCxnSpPr>
        <p:spPr bwMode="auto">
          <a:xfrm flipV="1">
            <a:off x="1371600" y="5497443"/>
            <a:ext cx="267945" cy="23220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0" name="Straight Arrow Connector 79"/>
          <p:cNvCxnSpPr/>
          <p:nvPr/>
        </p:nvCxnSpPr>
        <p:spPr bwMode="auto">
          <a:xfrm flipV="1">
            <a:off x="1066800" y="5105842"/>
            <a:ext cx="374625" cy="1420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1" name="Straight Arrow Connector 80"/>
          <p:cNvCxnSpPr/>
          <p:nvPr/>
        </p:nvCxnSpPr>
        <p:spPr bwMode="auto">
          <a:xfrm flipH="1" flipV="1">
            <a:off x="3048000" y="5516061"/>
            <a:ext cx="419100" cy="21358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2" name="Straight Arrow Connector 81"/>
          <p:cNvCxnSpPr/>
          <p:nvPr/>
        </p:nvCxnSpPr>
        <p:spPr bwMode="auto">
          <a:xfrm flipV="1">
            <a:off x="1562100" y="5561193"/>
            <a:ext cx="114300" cy="24465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3" name="Straight Arrow Connector 82"/>
          <p:cNvCxnSpPr>
            <a:stCxn id="15" idx="3"/>
          </p:cNvCxnSpPr>
          <p:nvPr/>
        </p:nvCxnSpPr>
        <p:spPr bwMode="auto">
          <a:xfrm flipH="1" flipV="1">
            <a:off x="3000376" y="5543469"/>
            <a:ext cx="276224" cy="198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4" name="Straight Arrow Connector 83"/>
          <p:cNvCxnSpPr/>
          <p:nvPr/>
        </p:nvCxnSpPr>
        <p:spPr bwMode="auto">
          <a:xfrm flipV="1">
            <a:off x="1200150" y="5359337"/>
            <a:ext cx="343704" cy="12706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5" name="Straight Arrow Connector 84"/>
          <p:cNvCxnSpPr/>
          <p:nvPr/>
        </p:nvCxnSpPr>
        <p:spPr bwMode="auto">
          <a:xfrm flipV="1">
            <a:off x="1171135" y="5272445"/>
            <a:ext cx="339235" cy="8588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6" name="Straight Arrow Connector 85"/>
          <p:cNvCxnSpPr/>
          <p:nvPr/>
        </p:nvCxnSpPr>
        <p:spPr bwMode="auto">
          <a:xfrm flipV="1">
            <a:off x="1171135" y="5166794"/>
            <a:ext cx="294028" cy="2945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7" name="Straight Arrow Connector 86"/>
          <p:cNvCxnSpPr/>
          <p:nvPr/>
        </p:nvCxnSpPr>
        <p:spPr bwMode="auto">
          <a:xfrm>
            <a:off x="1171135" y="4967645"/>
            <a:ext cx="265747" cy="491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8" name="Straight Arrow Connector 87"/>
          <p:cNvCxnSpPr/>
          <p:nvPr/>
        </p:nvCxnSpPr>
        <p:spPr bwMode="auto">
          <a:xfrm>
            <a:off x="1171135" y="4873708"/>
            <a:ext cx="265747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9" name="Straight Arrow Connector 88"/>
          <p:cNvCxnSpPr/>
          <p:nvPr/>
        </p:nvCxnSpPr>
        <p:spPr bwMode="auto">
          <a:xfrm>
            <a:off x="1181100" y="4766824"/>
            <a:ext cx="255782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0" name="Straight Arrow Connector 89"/>
          <p:cNvCxnSpPr/>
          <p:nvPr/>
        </p:nvCxnSpPr>
        <p:spPr bwMode="auto">
          <a:xfrm>
            <a:off x="1171135" y="4637640"/>
            <a:ext cx="299890" cy="4745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1" name="Straight Arrow Connector 90"/>
          <p:cNvCxnSpPr/>
          <p:nvPr/>
        </p:nvCxnSpPr>
        <p:spPr bwMode="auto">
          <a:xfrm>
            <a:off x="1295400" y="4343518"/>
            <a:ext cx="231091" cy="19637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2" name="Straight Arrow Connector 91"/>
          <p:cNvCxnSpPr/>
          <p:nvPr/>
        </p:nvCxnSpPr>
        <p:spPr bwMode="auto">
          <a:xfrm>
            <a:off x="1371600" y="4258112"/>
            <a:ext cx="248272" cy="24602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3" name="Straight Arrow Connector 92"/>
          <p:cNvCxnSpPr/>
          <p:nvPr/>
        </p:nvCxnSpPr>
        <p:spPr bwMode="auto">
          <a:xfrm>
            <a:off x="1524000" y="4156620"/>
            <a:ext cx="191745" cy="31441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9" name="Straight Arrow Connector 118"/>
          <p:cNvCxnSpPr/>
          <p:nvPr/>
        </p:nvCxnSpPr>
        <p:spPr bwMode="auto">
          <a:xfrm flipH="1" flipV="1">
            <a:off x="2968796" y="5577245"/>
            <a:ext cx="228380" cy="36635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0" name="Straight Arrow Connector 119"/>
          <p:cNvCxnSpPr/>
          <p:nvPr/>
        </p:nvCxnSpPr>
        <p:spPr bwMode="auto">
          <a:xfrm flipV="1">
            <a:off x="457200" y="5335596"/>
            <a:ext cx="1019176" cy="27794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1" name="Straight Arrow Connector 120"/>
          <p:cNvCxnSpPr/>
          <p:nvPr/>
        </p:nvCxnSpPr>
        <p:spPr bwMode="auto">
          <a:xfrm>
            <a:off x="1233488" y="3969722"/>
            <a:ext cx="416976" cy="51046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2" name="Straight Arrow Connector 121"/>
          <p:cNvCxnSpPr/>
          <p:nvPr/>
        </p:nvCxnSpPr>
        <p:spPr bwMode="auto">
          <a:xfrm>
            <a:off x="2314576" y="3657600"/>
            <a:ext cx="0" cy="68784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3" name="Straight Arrow Connector 122"/>
          <p:cNvCxnSpPr/>
          <p:nvPr/>
        </p:nvCxnSpPr>
        <p:spPr bwMode="auto">
          <a:xfrm flipH="1">
            <a:off x="2972534" y="4504137"/>
            <a:ext cx="761266" cy="18311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4" name="Straight Arrow Connector 123"/>
          <p:cNvCxnSpPr/>
          <p:nvPr/>
        </p:nvCxnSpPr>
        <p:spPr bwMode="auto">
          <a:xfrm flipV="1">
            <a:off x="1233488" y="5461899"/>
            <a:ext cx="369643" cy="23397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5" name="Straight Arrow Connector 124"/>
          <p:cNvCxnSpPr/>
          <p:nvPr/>
        </p:nvCxnSpPr>
        <p:spPr bwMode="auto">
          <a:xfrm flipV="1">
            <a:off x="914400" y="5217755"/>
            <a:ext cx="556625" cy="17035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6" name="Straight Arrow Connector 125"/>
          <p:cNvCxnSpPr/>
          <p:nvPr/>
        </p:nvCxnSpPr>
        <p:spPr bwMode="auto">
          <a:xfrm flipH="1">
            <a:off x="2812148" y="4082696"/>
            <a:ext cx="654952" cy="35901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7" name="Straight Arrow Connector 126"/>
          <p:cNvCxnSpPr/>
          <p:nvPr/>
        </p:nvCxnSpPr>
        <p:spPr bwMode="auto">
          <a:xfrm flipH="1" flipV="1">
            <a:off x="2950260" y="5245928"/>
            <a:ext cx="935940" cy="29754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8" name="Straight Arrow Connector 127"/>
          <p:cNvCxnSpPr/>
          <p:nvPr/>
        </p:nvCxnSpPr>
        <p:spPr bwMode="auto">
          <a:xfrm flipH="1" flipV="1">
            <a:off x="2954875" y="4982931"/>
            <a:ext cx="778925" cy="2281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0841492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Cargo screening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6502940" cy="5029200"/>
          </a:xfrm>
        </p:spPr>
        <p:txBody>
          <a:bodyPr>
            <a:normAutofit/>
          </a:bodyPr>
          <a:lstStyle/>
          <a:p>
            <a:r>
              <a:rPr lang="en-US" dirty="0" smtClean="0"/>
              <a:t>Extremely challenging problem!</a:t>
            </a:r>
          </a:p>
          <a:p>
            <a:pPr lvl="1"/>
            <a:r>
              <a:rPr lang="en-US" dirty="0" smtClean="0"/>
              <a:t>Needle in a haystack</a:t>
            </a:r>
          </a:p>
          <a:p>
            <a:pPr lvl="1"/>
            <a:r>
              <a:rPr lang="en-US" dirty="0" smtClean="0"/>
              <a:t>Flow of commerce</a:t>
            </a:r>
          </a:p>
          <a:p>
            <a:pPr lvl="1"/>
            <a:r>
              <a:rPr lang="en-US" dirty="0" smtClean="0"/>
              <a:t>Potential for heavy shielding</a:t>
            </a:r>
          </a:p>
          <a:p>
            <a:pPr lvl="1"/>
            <a:r>
              <a:rPr lang="en-US" dirty="0" smtClean="0"/>
              <a:t>Background variations</a:t>
            </a:r>
          </a:p>
          <a:p>
            <a:r>
              <a:rPr lang="en-US" dirty="0" smtClean="0"/>
              <a:t>Primary screening, secondary, etc.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 Dec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E. Brubaker, SNL/CA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6C0B6B-DCFB-4FE0-B74A-CA3C46C66395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36340" y="762000"/>
            <a:ext cx="210766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49435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Emergency response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6934200" cy="5181600"/>
          </a:xfrm>
        </p:spPr>
        <p:txBody>
          <a:bodyPr/>
          <a:lstStyle/>
          <a:p>
            <a:r>
              <a:rPr lang="en-US" dirty="0" smtClean="0"/>
              <a:t>Learn as much as possible, as quickly as possible, about a package containing SNM.</a:t>
            </a:r>
          </a:p>
          <a:p>
            <a:r>
              <a:rPr lang="en-US" dirty="0" smtClean="0"/>
              <a:t>All information is potentially useful.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 Dec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E. Brubaker, SNL/CA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6C0B6B-DCFB-4FE0-B74A-CA3C46C66395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91400" y="914400"/>
            <a:ext cx="13716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86938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Arms control treaty verification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265814" y="1127051"/>
            <a:ext cx="4229986" cy="499911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b="1" dirty="0" smtClean="0"/>
              <a:t>Treaty needs:</a:t>
            </a:r>
          </a:p>
          <a:p>
            <a:r>
              <a:rPr lang="en-US" dirty="0" smtClean="0"/>
              <a:t>Warhead counting</a:t>
            </a:r>
          </a:p>
          <a:p>
            <a:pPr lvl="1"/>
            <a:r>
              <a:rPr lang="en-US" dirty="0" smtClean="0"/>
              <a:t>Verify declarations</a:t>
            </a:r>
          </a:p>
          <a:p>
            <a:r>
              <a:rPr lang="en-US" dirty="0" smtClean="0"/>
              <a:t>Warhead confirmation</a:t>
            </a:r>
          </a:p>
          <a:p>
            <a:pPr lvl="1"/>
            <a:r>
              <a:rPr lang="en-US" dirty="0" smtClean="0"/>
              <a:t>Verify it is a warhead</a:t>
            </a:r>
          </a:p>
          <a:p>
            <a:pPr lvl="1"/>
            <a:r>
              <a:rPr lang="en-US" dirty="0" smtClean="0"/>
              <a:t>Verify warhead type</a:t>
            </a:r>
          </a:p>
          <a:p>
            <a:r>
              <a:rPr lang="en-US" dirty="0"/>
              <a:t>Chain of </a:t>
            </a:r>
            <a:r>
              <a:rPr lang="en-US" dirty="0" smtClean="0"/>
              <a:t>custody</a:t>
            </a:r>
            <a:endParaRPr lang="en-US" dirty="0"/>
          </a:p>
          <a:p>
            <a:pPr lvl="1"/>
            <a:r>
              <a:rPr lang="en-US" dirty="0" smtClean="0"/>
              <a:t>Monitored storage</a:t>
            </a:r>
          </a:p>
          <a:p>
            <a:pPr lvl="1"/>
            <a:r>
              <a:rPr lang="en-US" dirty="0" smtClean="0"/>
              <a:t>Spot check status</a:t>
            </a:r>
          </a:p>
          <a:p>
            <a:r>
              <a:rPr lang="en-US" dirty="0" smtClean="0"/>
              <a:t>Dismantlement/disposition</a:t>
            </a:r>
          </a:p>
          <a:p>
            <a:pPr lvl="1"/>
            <a:r>
              <a:rPr lang="en-US" dirty="0" smtClean="0"/>
              <a:t>Maintain perimeter</a:t>
            </a:r>
          </a:p>
          <a:p>
            <a:pPr lvl="1"/>
            <a:r>
              <a:rPr lang="en-US" dirty="0" smtClean="0"/>
              <a:t>Track item through process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 Dec 2014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55A7B-7854-E145-92D9-B491DF4BAE2D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9" name="Picture 8" descr="C:\Users\pmarlea\Desktop\nuclear weapon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2589" y="950349"/>
            <a:ext cx="3374064" cy="2530548"/>
          </a:xfrm>
          <a:prstGeom prst="rect">
            <a:avLst/>
          </a:prstGeom>
          <a:noFill/>
        </p:spPr>
      </p:pic>
      <p:pic>
        <p:nvPicPr>
          <p:cNvPr id="1028" name="Picture 4" descr="C:\Users\ebrubak\Desktop\007618_00.tif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1940" y="2937656"/>
            <a:ext cx="1291537" cy="3203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E. Brubaker, SNL/CA</a:t>
            </a:r>
            <a:endParaRPr lang="en-US"/>
          </a:p>
        </p:txBody>
      </p:sp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5874621" y="3667851"/>
            <a:ext cx="3098909" cy="2334512"/>
            <a:chOff x="2879177" y="2076006"/>
            <a:chExt cx="4131879" cy="3112682"/>
          </a:xfrm>
        </p:grpSpPr>
        <p:grpSp>
          <p:nvGrpSpPr>
            <p:cNvPr id="11" name="Group 10"/>
            <p:cNvGrpSpPr/>
            <p:nvPr/>
          </p:nvGrpSpPr>
          <p:grpSpPr>
            <a:xfrm>
              <a:off x="2879177" y="2076006"/>
              <a:ext cx="4131879" cy="3112682"/>
              <a:chOff x="2879177" y="2076006"/>
              <a:chExt cx="4131879" cy="3112682"/>
            </a:xfrm>
          </p:grpSpPr>
          <p:pic>
            <p:nvPicPr>
              <p:cNvPr id="15" name="Picture 2" descr="http://milwaukeecountyfirst.com/wp-content/uploads/2012/09/three-way-tug-of-war-300x226.png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2879177" y="2076006"/>
                <a:ext cx="4131879" cy="3112682"/>
              </a:xfrm>
              <a:prstGeom prst="rect">
                <a:avLst/>
              </a:prstGeom>
              <a:noFill/>
            </p:spPr>
          </p:pic>
          <p:sp>
            <p:nvSpPr>
              <p:cNvPr id="16" name="Rectangle 15"/>
              <p:cNvSpPr/>
              <p:nvPr/>
            </p:nvSpPr>
            <p:spPr>
              <a:xfrm>
                <a:off x="3785191" y="2764465"/>
                <a:ext cx="1137683" cy="3615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6019005" y="3561907"/>
                <a:ext cx="992051" cy="97819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/>
              <p:cNvSpPr/>
              <p:nvPr/>
            </p:nvSpPr>
            <p:spPr>
              <a:xfrm rot="20602357">
                <a:off x="5210888" y="3192818"/>
                <a:ext cx="1493899" cy="61738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2" name="TextBox 11"/>
            <p:cNvSpPr txBox="1"/>
            <p:nvPr/>
          </p:nvSpPr>
          <p:spPr>
            <a:xfrm>
              <a:off x="4763386" y="2228369"/>
              <a:ext cx="1540743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Desired result</a:t>
              </a:r>
              <a:endParaRPr lang="en-US" sz="1600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189667" y="4249106"/>
              <a:ext cx="1317460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Detector</a:t>
              </a:r>
              <a:br>
                <a:rPr lang="en-US" sz="1600" dirty="0" smtClean="0"/>
              </a:br>
              <a:r>
                <a:rPr lang="en-US" sz="1600" dirty="0" smtClean="0"/>
                <a:t>capability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043721" y="3662970"/>
              <a:ext cx="1533784" cy="77970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Sensitive</a:t>
              </a:r>
              <a:br>
                <a:rPr lang="en-US" sz="1600" dirty="0" smtClean="0"/>
              </a:br>
              <a:r>
                <a:rPr lang="en-US" sz="1600" dirty="0" smtClean="0"/>
                <a:t>information</a:t>
              </a:r>
              <a:endParaRPr lang="en-US" sz="1600" dirty="0"/>
            </a:p>
          </p:txBody>
        </p:sp>
      </p:grpSp>
      <p:sp>
        <p:nvSpPr>
          <p:cNvPr id="19" name="TextBox 18"/>
          <p:cNvSpPr txBox="1">
            <a:spLocks noChangeAspect="1"/>
          </p:cNvSpPr>
          <p:nvPr/>
        </p:nvSpPr>
        <p:spPr>
          <a:xfrm>
            <a:off x="6207715" y="5879084"/>
            <a:ext cx="24327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/>
              <a:t>Three-way tug of war!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7868076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Signatures/detectors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0.1 MeV – 10 MeV gammas</a:t>
            </a:r>
          </a:p>
          <a:p>
            <a:pPr lvl="1"/>
            <a:r>
              <a:rPr lang="en-US" dirty="0" smtClean="0"/>
              <a:t>High natural backgrounds, many NORM sources</a:t>
            </a:r>
          </a:p>
          <a:p>
            <a:pPr lvl="1"/>
            <a:r>
              <a:rPr lang="en-US" dirty="0" smtClean="0"/>
              <a:t>Shielded by high-Z materials</a:t>
            </a:r>
          </a:p>
          <a:p>
            <a:pPr lvl="1"/>
            <a:r>
              <a:rPr lang="en-US" dirty="0" smtClean="0"/>
              <a:t>Energy resolution key to determine </a:t>
            </a:r>
            <a:r>
              <a:rPr lang="en-US" dirty="0" err="1" smtClean="0"/>
              <a:t>isotopics</a:t>
            </a:r>
            <a:endParaRPr lang="en-US" dirty="0" smtClean="0"/>
          </a:p>
          <a:p>
            <a:r>
              <a:rPr lang="en-US" dirty="0" smtClean="0">
                <a:solidFill>
                  <a:srgbClr val="0070C0"/>
                </a:solidFill>
              </a:rPr>
              <a:t>0.1 MeV – 10 MeV neutrons</a:t>
            </a:r>
          </a:p>
          <a:p>
            <a:pPr lvl="1"/>
            <a:r>
              <a:rPr lang="en-US" dirty="0" smtClean="0"/>
              <a:t>Low natural backgrounds, few benign sources</a:t>
            </a:r>
          </a:p>
          <a:p>
            <a:pPr lvl="1"/>
            <a:r>
              <a:rPr lang="en-US" dirty="0" smtClean="0"/>
              <a:t>Shielded by low-Z materials</a:t>
            </a:r>
          </a:p>
          <a:p>
            <a:pPr lvl="1"/>
            <a:r>
              <a:rPr lang="en-US" dirty="0" smtClean="0"/>
              <a:t>Weak spectral information</a:t>
            </a:r>
          </a:p>
          <a:p>
            <a:pPr lvl="1"/>
            <a:r>
              <a:rPr lang="en-US" dirty="0" smtClean="0"/>
              <a:t>Direct access to fission process: time correlations</a:t>
            </a:r>
          </a:p>
          <a:p>
            <a:r>
              <a:rPr lang="en-US" dirty="0" smtClean="0">
                <a:solidFill>
                  <a:srgbClr val="7030A0"/>
                </a:solidFill>
              </a:rPr>
              <a:t>Directional information </a:t>
            </a:r>
            <a:r>
              <a:rPr lang="en-US" dirty="0" smtClean="0"/>
              <a:t>improves S:B, locates sources, measures spatial configuration of material</a:t>
            </a:r>
          </a:p>
          <a:p>
            <a:r>
              <a:rPr lang="en-US" dirty="0" smtClean="0"/>
              <a:t>Active interrogation, radiography are wild cards</a:t>
            </a:r>
          </a:p>
          <a:p>
            <a:pPr lvl="1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 Dec 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E. Brubaker, SNL/CA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B9CF7F-0FB6-4CF9-85A0-9E85A47A3C56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998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Signatures/technologies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 Dec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E. Brubaker, SNL/CA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6C0B6B-DCFB-4FE0-B74A-CA3C46C66395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8586119"/>
              </p:ext>
            </p:extLst>
          </p:nvPr>
        </p:nvGraphicFramePr>
        <p:xfrm>
          <a:off x="130628" y="881742"/>
          <a:ext cx="8904516" cy="535186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452258"/>
                <a:gridCol w="4452258"/>
              </a:tblGrid>
              <a:tr h="1676401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rgbClr val="0070C0"/>
                          </a:solidFill>
                        </a:rPr>
                        <a:t>0.1 MeV – 10 MeV gammas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0" dirty="0" smtClean="0"/>
                        <a:t>High natural backgrounds, many NORM sources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0" dirty="0" smtClean="0"/>
                        <a:t>Shielded by high-Z materials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0" dirty="0" smtClean="0"/>
                        <a:t>Energy resolution key to determine </a:t>
                      </a:r>
                      <a:r>
                        <a:rPr lang="en-US" b="0" dirty="0" err="1" smtClean="0"/>
                        <a:t>isotopics</a:t>
                      </a:r>
                      <a:endParaRPr lang="en-US" b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0" dirty="0" smtClean="0"/>
                        <a:t>Plastic scintillator/PMT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0" dirty="0" smtClean="0"/>
                        <a:t>Inorganic scintillators/PMT (</a:t>
                      </a:r>
                      <a:r>
                        <a:rPr lang="en-US" b="0" dirty="0" err="1" smtClean="0"/>
                        <a:t>NaI</a:t>
                      </a:r>
                      <a:r>
                        <a:rPr lang="en-US" b="0" dirty="0" smtClean="0"/>
                        <a:t>, </a:t>
                      </a:r>
                      <a:r>
                        <a:rPr lang="en-US" b="0" dirty="0" err="1" smtClean="0"/>
                        <a:t>CsI</a:t>
                      </a:r>
                      <a:r>
                        <a:rPr lang="en-US" b="0" dirty="0" smtClean="0"/>
                        <a:t>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0" dirty="0" smtClean="0"/>
                        <a:t>Semiconductors</a:t>
                      </a:r>
                      <a:r>
                        <a:rPr lang="en-US" b="0" baseline="0" dirty="0" smtClean="0"/>
                        <a:t> (</a:t>
                      </a:r>
                      <a:r>
                        <a:rPr lang="en-US" b="0" baseline="0" dirty="0" err="1" smtClean="0"/>
                        <a:t>HPGe</a:t>
                      </a:r>
                      <a:r>
                        <a:rPr lang="en-US" b="0" baseline="0" dirty="0" smtClean="0"/>
                        <a:t>, CZT)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0" baseline="0" dirty="0" smtClean="0"/>
                        <a:t>Shaping/MCA electronics</a:t>
                      </a:r>
                    </a:p>
                  </a:txBody>
                  <a:tcPr/>
                </a:tc>
              </a:tr>
              <a:tr h="1854927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rgbClr val="0070C0"/>
                          </a:solidFill>
                        </a:rPr>
                        <a:t>0.1 MeV – 10 MeV neutrons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0" dirty="0" smtClean="0"/>
                        <a:t>Low natural backgrounds, few benign sources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0" dirty="0" smtClean="0"/>
                        <a:t>Shielded by low-Z materials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0" dirty="0" smtClean="0"/>
                        <a:t>Weak spectral information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0" dirty="0" smtClean="0"/>
                        <a:t>Direct access to fission process: time correlations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0" dirty="0" smtClean="0"/>
                        <a:t>Thermal</a:t>
                      </a:r>
                      <a:r>
                        <a:rPr lang="en-US" b="0" baseline="0" dirty="0" smtClean="0"/>
                        <a:t> neutron detectors (He-3 tubes)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0" baseline="0" dirty="0" smtClean="0"/>
                        <a:t>Organic scintillators/PMT (plastic, liquid, crystalline)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0" dirty="0" smtClean="0"/>
                        <a:t>Pulse height/shape discrimination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0" dirty="0" smtClean="0"/>
                        <a:t>Multiplicity analysis</a:t>
                      </a:r>
                      <a:endParaRPr lang="en-US" b="0" dirty="0"/>
                    </a:p>
                  </a:txBody>
                  <a:tcPr/>
                </a:tc>
              </a:tr>
              <a:tr h="688420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rgbClr val="7030A0"/>
                          </a:solidFill>
                        </a:rPr>
                        <a:t>Directional information </a:t>
                      </a:r>
                      <a:r>
                        <a:rPr lang="en-US" b="0" dirty="0" smtClean="0"/>
                        <a:t>improves S:B, locates sources, measures spatial configuration of material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0" dirty="0" smtClean="0"/>
                        <a:t>More complex systems—high</a:t>
                      </a:r>
                      <a:r>
                        <a:rPr lang="en-US" b="0" baseline="0" dirty="0" smtClean="0"/>
                        <a:t> channel counts, calibrations, data processing, analysis, image reconstruction</a:t>
                      </a:r>
                      <a:endParaRPr lang="en-US" b="0" dirty="0"/>
                    </a:p>
                  </a:txBody>
                  <a:tcPr/>
                </a:tc>
              </a:tr>
              <a:tr h="6884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/>
                        <a:t>Active interrogation, radiography are wild cards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0" dirty="0" smtClean="0"/>
                        <a:t>Gamma sources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0" dirty="0" smtClean="0"/>
                        <a:t>Neutron</a:t>
                      </a:r>
                      <a:r>
                        <a:rPr lang="en-US" b="0" baseline="0" dirty="0" smtClean="0"/>
                        <a:t> sources</a:t>
                      </a:r>
                      <a:endParaRPr lang="en-US" b="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69558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does MCP fit in?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MCPs can detect/amplify</a:t>
            </a:r>
          </a:p>
          <a:p>
            <a:pPr lvl="1"/>
            <a:r>
              <a:rPr lang="en-US" dirty="0" smtClean="0"/>
              <a:t>Charged particles directly</a:t>
            </a:r>
          </a:p>
          <a:p>
            <a:pPr lvl="1"/>
            <a:r>
              <a:rPr lang="en-US" dirty="0" smtClean="0"/>
              <a:t>With PC, optical photons (e.g. from scintillator)</a:t>
            </a:r>
          </a:p>
          <a:p>
            <a:r>
              <a:rPr lang="en-US" dirty="0" smtClean="0"/>
              <a:t>MCP-based detectors have intrinsically</a:t>
            </a:r>
          </a:p>
          <a:p>
            <a:pPr lvl="1"/>
            <a:r>
              <a:rPr lang="en-US" dirty="0" smtClean="0"/>
              <a:t>Good spatial resolution (10s of um)</a:t>
            </a:r>
          </a:p>
          <a:p>
            <a:pPr lvl="1"/>
            <a:r>
              <a:rPr lang="en-US" dirty="0" smtClean="0"/>
              <a:t>Good time resolution (10s of </a:t>
            </a:r>
            <a:r>
              <a:rPr lang="en-US" dirty="0" err="1" smtClean="0"/>
              <a:t>ps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Decent scalability</a:t>
            </a:r>
          </a:p>
          <a:p>
            <a:r>
              <a:rPr lang="en-US" dirty="0" smtClean="0"/>
              <a:t>Not trivial to take advantage of those qualities!</a:t>
            </a:r>
          </a:p>
          <a:p>
            <a:pPr lvl="1"/>
            <a:r>
              <a:rPr lang="en-US" dirty="0" smtClean="0"/>
              <a:t>Cost/capability tradeoff</a:t>
            </a:r>
          </a:p>
          <a:p>
            <a:r>
              <a:rPr lang="en-US" dirty="0" smtClean="0"/>
              <a:t>Where in the nuclear security application space is the tradeoff worth it?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 Dec 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E. Brubaker, SNL/CA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B9CF7F-0FB6-4CF9-85A0-9E85A47A3C56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9244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4171" y="841829"/>
            <a:ext cx="8969829" cy="5254171"/>
          </a:xfrm>
        </p:spPr>
        <p:txBody>
          <a:bodyPr/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 smtClean="0"/>
              <a:t>Nuclear non-proliferation applications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 smtClean="0"/>
              <a:t>Detection principles &amp; physics</a:t>
            </a:r>
          </a:p>
          <a:p>
            <a:pPr lvl="2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 smtClean="0"/>
              <a:t>How MCP-based detectors fit in</a:t>
            </a:r>
          </a:p>
          <a:p>
            <a:pPr lvl="3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 smtClean="0"/>
              <a:t>Specific example: Single-Volume Neutron Scatter Camera</a:t>
            </a:r>
            <a:endParaRPr lang="en-US" sz="2400" dirty="0"/>
          </a:p>
          <a:p>
            <a:pPr lvl="3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 smtClean="0"/>
              <a:t>Other ideas for MCP-based detectors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2968171" y="4238170"/>
            <a:ext cx="3298371" cy="1952171"/>
          </a:xfrm>
          <a:ln>
            <a:solidFill>
              <a:srgbClr val="FFC000"/>
            </a:solidFill>
          </a:ln>
        </p:spPr>
        <p:txBody>
          <a:bodyPr/>
          <a:lstStyle/>
          <a:p>
            <a:r>
              <a:rPr lang="en-US" sz="2400" dirty="0" smtClean="0"/>
              <a:t>NB: Acknowledged bias toward</a:t>
            </a:r>
          </a:p>
          <a:p>
            <a:pPr lvl="1"/>
            <a:r>
              <a:rPr lang="en-US" sz="2000" dirty="0" smtClean="0"/>
              <a:t>Neutrons</a:t>
            </a:r>
          </a:p>
          <a:p>
            <a:pPr lvl="1"/>
            <a:r>
              <a:rPr lang="en-US" sz="2000" dirty="0" smtClean="0"/>
              <a:t>Imaging</a:t>
            </a:r>
          </a:p>
          <a:p>
            <a:pPr lvl="1"/>
            <a:r>
              <a:rPr lang="en-US" sz="2000" dirty="0" smtClean="0"/>
              <a:t>Arms control</a:t>
            </a:r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 Dec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E. Brubaker, SNL/CA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6C0B6B-DCFB-4FE0-B74A-CA3C46C66395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4303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96686" y="1455510"/>
            <a:ext cx="7772400" cy="1470025"/>
          </a:xfrm>
        </p:spPr>
        <p:txBody>
          <a:bodyPr/>
          <a:lstStyle/>
          <a:p>
            <a:r>
              <a:rPr lang="en-US" dirty="0" smtClean="0"/>
              <a:t>Single-Volume Neutron Scatter Camera</a:t>
            </a:r>
            <a:endParaRPr lang="en-US" dirty="0"/>
          </a:p>
        </p:txBody>
      </p:sp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1841457" y="2917371"/>
            <a:ext cx="5603358" cy="2757062"/>
          </a:xfrm>
        </p:spPr>
        <p:txBody>
          <a:bodyPr anchor="b"/>
          <a:lstStyle/>
          <a:p>
            <a:r>
              <a:rPr lang="en-US" sz="2000" dirty="0" smtClean="0">
                <a:latin typeface="Arial" charset="0"/>
              </a:rPr>
              <a:t>Jim Brennan, </a:t>
            </a:r>
            <a:r>
              <a:rPr lang="en-US" sz="2000" b="1" dirty="0" smtClean="0">
                <a:solidFill>
                  <a:schemeClr val="accent6"/>
                </a:solidFill>
                <a:latin typeface="Arial" charset="0"/>
              </a:rPr>
              <a:t>Erik Brubaker</a:t>
            </a:r>
            <a:r>
              <a:rPr lang="en-US" sz="2000" dirty="0" smtClean="0">
                <a:latin typeface="Arial" charset="0"/>
              </a:rPr>
              <a:t>,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Aaron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Nowack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John Steele, Melinda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Sweany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Eli Woods</a:t>
            </a:r>
          </a:p>
          <a:p>
            <a:r>
              <a:rPr lang="en-US" sz="2000" i="1" dirty="0" smtClean="0">
                <a:latin typeface="Arial" charset="0"/>
              </a:rPr>
              <a:t>Sandia National Laboratories, Livermore, CA</a:t>
            </a:r>
          </a:p>
          <a:p>
            <a:endParaRPr lang="en-US" sz="2000" dirty="0" smtClean="0">
              <a:latin typeface="Arial" charset="0"/>
            </a:endParaRPr>
          </a:p>
          <a:p>
            <a:r>
              <a:rPr lang="en-US" sz="2000" dirty="0" smtClean="0">
                <a:latin typeface="Arial" charset="0"/>
              </a:rPr>
              <a:t>John Mattingly, Kyle Weinfurther</a:t>
            </a:r>
            <a:endParaRPr lang="en-US" sz="2000" dirty="0">
              <a:latin typeface="Arial" charset="0"/>
            </a:endParaRPr>
          </a:p>
          <a:p>
            <a:r>
              <a:rPr lang="en-US" sz="2000" i="1" dirty="0" smtClean="0">
                <a:latin typeface="Arial" charset="0"/>
              </a:rPr>
              <a:t>North Carolina State University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170714" y="6335486"/>
            <a:ext cx="1236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Cf. </a:t>
            </a:r>
            <a:r>
              <a:rPr lang="en-US" dirty="0" err="1" smtClean="0"/>
              <a:t>mTC</a:t>
            </a:r>
            <a:r>
              <a:rPr lang="en-US" dirty="0" smtClean="0"/>
              <a:t>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92456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Neutron camera approaches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 Dec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E. Brubaker, SNL/CA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6C0B6B-DCFB-4FE0-B74A-CA3C46C66395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219073" y="750949"/>
            <a:ext cx="3295651" cy="2518940"/>
            <a:chOff x="219073" y="750949"/>
            <a:chExt cx="3295651" cy="2518940"/>
          </a:xfrm>
        </p:grpSpPr>
        <p:pic>
          <p:nvPicPr>
            <p:cNvPr id="7" name="Picture 6" descr="pinhole_image.gif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52425" y="750949"/>
              <a:ext cx="3028951" cy="1811054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pic>
        <p:sp>
          <p:nvSpPr>
            <p:cNvPr id="8" name="TextBox 7"/>
            <p:cNvSpPr txBox="1"/>
            <p:nvPr/>
          </p:nvSpPr>
          <p:spPr>
            <a:xfrm>
              <a:off x="219073" y="2562003"/>
              <a:ext cx="3295651" cy="707886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/>
                <a:t>Pinhole: </a:t>
              </a:r>
              <a:r>
                <a:rPr lang="en-US" sz="2000" dirty="0" smtClean="0"/>
                <a:t>High Resolution,</a:t>
              </a:r>
              <a:br>
                <a:rPr lang="en-US" sz="2000" dirty="0" smtClean="0"/>
              </a:br>
              <a:r>
                <a:rPr lang="en-US" sz="2000" dirty="0" smtClean="0"/>
                <a:t>Low Throughput</a:t>
              </a:r>
              <a:endParaRPr lang="en-US" sz="2000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19074" y="3704458"/>
            <a:ext cx="3295651" cy="2563300"/>
            <a:chOff x="219074" y="3704458"/>
            <a:chExt cx="3295651" cy="2563300"/>
          </a:xfrm>
        </p:grpSpPr>
        <p:sp>
          <p:nvSpPr>
            <p:cNvPr id="9" name="TextBox 8"/>
            <p:cNvSpPr txBox="1"/>
            <p:nvPr/>
          </p:nvSpPr>
          <p:spPr>
            <a:xfrm>
              <a:off x="219074" y="5559872"/>
              <a:ext cx="3295651" cy="707886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/>
                <a:t>Coded aperture: </a:t>
              </a:r>
              <a:r>
                <a:rPr lang="en-US" sz="2000" dirty="0" smtClean="0"/>
                <a:t>High Resolution, High Throughput</a:t>
              </a:r>
              <a:endParaRPr lang="en-US" sz="2000" dirty="0"/>
            </a:p>
          </p:txBody>
        </p:sp>
        <p:pic>
          <p:nvPicPr>
            <p:cNvPr id="10" name="Picture 3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2425" y="3704458"/>
              <a:ext cx="3028950" cy="1848617"/>
            </a:xfrm>
            <a:prstGeom prst="rect">
              <a:avLst/>
            </a:prstGeom>
            <a:ln/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pic>
      </p:grpSp>
      <p:sp>
        <p:nvSpPr>
          <p:cNvPr id="11" name="Down Arrow 10"/>
          <p:cNvSpPr/>
          <p:nvPr/>
        </p:nvSpPr>
        <p:spPr bwMode="auto">
          <a:xfrm>
            <a:off x="1104898" y="3327039"/>
            <a:ext cx="1524000" cy="321036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-97" charset="-128"/>
            </a:endParaRPr>
          </a:p>
        </p:txBody>
      </p:sp>
      <p:pic>
        <p:nvPicPr>
          <p:cNvPr id="14" name="Picture 5" descr="IMG_007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02531" y="964839"/>
            <a:ext cx="3179544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4681" y="3433124"/>
            <a:ext cx="4656137" cy="2834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5738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4.07407E-6 L -0.37292 -0.15973 " pathEditMode="relative" rAng="0" ptsTypes="AA">
                                      <p:cBhvr>
                                        <p:cTn id="1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646" y="-7986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500" fill="hold"/>
                                        <p:tgtEl>
                                          <p:spTgt spid="1026"/>
                                        </p:tgtEl>
                                      </p:cBhvr>
                                      <p:by x="135000" y="13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1039" y="1445953"/>
            <a:ext cx="7276191" cy="44285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3488" y="0"/>
            <a:ext cx="7910512" cy="762000"/>
          </a:xfrm>
        </p:spPr>
        <p:txBody>
          <a:bodyPr/>
          <a:lstStyle/>
          <a:p>
            <a:r>
              <a:rPr lang="en-US" sz="3600" dirty="0" smtClean="0"/>
              <a:t>Single-Volume Neutron Scatter Camera</a:t>
            </a:r>
            <a:endParaRPr lang="en-US" sz="36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 Dec 2014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E. Brubaker, SNL/CA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0DD2BE-D90C-49D9-A643-987220E731F8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0377" y="2605466"/>
            <a:ext cx="3657600" cy="2160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7" name="Group 16"/>
          <p:cNvGrpSpPr/>
          <p:nvPr/>
        </p:nvGrpSpPr>
        <p:grpSpPr>
          <a:xfrm>
            <a:off x="4570459" y="3167063"/>
            <a:ext cx="4276725" cy="2914650"/>
            <a:chOff x="4570459" y="3167063"/>
            <a:chExt cx="4276725" cy="2914650"/>
          </a:xfrm>
        </p:grpSpPr>
        <p:pic>
          <p:nvPicPr>
            <p:cNvPr id="56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0459" y="3167063"/>
              <a:ext cx="4276725" cy="2914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7" name="TextBox 56"/>
            <p:cNvSpPr txBox="1"/>
            <p:nvPr/>
          </p:nvSpPr>
          <p:spPr>
            <a:xfrm>
              <a:off x="6381748" y="4981574"/>
              <a:ext cx="22098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solidFill>
                    <a:srgbClr val="FF0000"/>
                  </a:solidFill>
                </a:rPr>
                <a:t>Avg</a:t>
              </a:r>
              <a:r>
                <a:rPr lang="en-US" dirty="0" smtClean="0">
                  <a:solidFill>
                    <a:srgbClr val="FF0000"/>
                  </a:solidFill>
                </a:rPr>
                <a:t> </a:t>
              </a:r>
              <a:r>
                <a:rPr lang="en-US" dirty="0" err="1" smtClean="0">
                  <a:solidFill>
                    <a:srgbClr val="FF0000"/>
                  </a:solidFill>
                </a:rPr>
                <a:t>intrascatter</a:t>
              </a:r>
              <a:r>
                <a:rPr lang="en-US" dirty="0" smtClean="0">
                  <a:solidFill>
                    <a:srgbClr val="FF0000"/>
                  </a:solidFill>
                </a:rPr>
                <a:t> time:</a:t>
              </a:r>
              <a:br>
                <a:rPr lang="en-US" dirty="0" smtClean="0">
                  <a:solidFill>
                    <a:srgbClr val="FF0000"/>
                  </a:solidFill>
                </a:rPr>
              </a:br>
              <a:r>
                <a:rPr lang="en-US" dirty="0" smtClean="0">
                  <a:solidFill>
                    <a:srgbClr val="FF0000"/>
                  </a:solidFill>
                </a:rPr>
                <a:t>~2 ns @ 1 MeV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13" name="Straight Arrow Connector 12"/>
            <p:cNvCxnSpPr/>
            <p:nvPr/>
          </p:nvCxnSpPr>
          <p:spPr bwMode="auto">
            <a:xfrm flipH="1" flipV="1">
              <a:off x="6536553" y="4695825"/>
              <a:ext cx="311922" cy="342900"/>
            </a:xfrm>
            <a:prstGeom prst="straightConnector1">
              <a:avLst/>
            </a:prstGeom>
            <a:noFill/>
            <a:ln w="127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18" name="Group 17"/>
          <p:cNvGrpSpPr/>
          <p:nvPr/>
        </p:nvGrpSpPr>
        <p:grpSpPr>
          <a:xfrm>
            <a:off x="112760" y="3167063"/>
            <a:ext cx="4457700" cy="2886075"/>
            <a:chOff x="112760" y="3167063"/>
            <a:chExt cx="4457700" cy="2886075"/>
          </a:xfrm>
        </p:grpSpPr>
        <p:pic>
          <p:nvPicPr>
            <p:cNvPr id="55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760" y="3167063"/>
              <a:ext cx="4457700" cy="2886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>
              <a:off x="996133" y="4018529"/>
              <a:ext cx="174153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Mean free path:</a:t>
              </a:r>
              <a:br>
                <a:rPr lang="en-US" dirty="0" smtClean="0">
                  <a:solidFill>
                    <a:srgbClr val="FF0000"/>
                  </a:solidFill>
                </a:rPr>
              </a:br>
              <a:r>
                <a:rPr lang="en-US" dirty="0" smtClean="0">
                  <a:solidFill>
                    <a:srgbClr val="FF0000"/>
                  </a:solidFill>
                </a:rPr>
                <a:t>~3 cm @ 1 MeV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58" name="Straight Arrow Connector 57"/>
            <p:cNvCxnSpPr/>
            <p:nvPr/>
          </p:nvCxnSpPr>
          <p:spPr bwMode="auto">
            <a:xfrm>
              <a:off x="1722939" y="4686300"/>
              <a:ext cx="77287" cy="342900"/>
            </a:xfrm>
            <a:prstGeom prst="straightConnector1">
              <a:avLst/>
            </a:prstGeom>
            <a:noFill/>
            <a:ln w="127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1954754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500" fill="hold"/>
                                        <p:tgtEl>
                                          <p:spTgt spid="2050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1.48148E-6 L 0.30937 -0.26806 " pathEditMode="relative" rAng="0" ptsTypes="AA">
                                      <p:cBhvr>
                                        <p:cTn id="16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69" y="-13403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 Dec 2014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E. Brubaker, SNL/CA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0DD2BE-D90C-49D9-A643-987220E731F8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sp>
        <p:nvSpPr>
          <p:cNvPr id="8" name="Content Placeholder 1"/>
          <p:cNvSpPr txBox="1">
            <a:spLocks/>
          </p:cNvSpPr>
          <p:nvPr/>
        </p:nvSpPr>
        <p:spPr bwMode="auto">
          <a:xfrm>
            <a:off x="318861" y="1219200"/>
            <a:ext cx="3768821" cy="4788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1800" dirty="0" smtClean="0"/>
              <a:t>A scatter camera built from a highly </a:t>
            </a:r>
            <a:r>
              <a:rPr lang="en-US" sz="1800" dirty="0" err="1" smtClean="0"/>
              <a:t>voxelated</a:t>
            </a:r>
            <a:r>
              <a:rPr lang="en-US" sz="1800" dirty="0" smtClean="0"/>
              <a:t> volume can recover more than an order of magnitude of efficiency if nearby interactions can be resolved.</a:t>
            </a:r>
          </a:p>
          <a:p>
            <a:r>
              <a:rPr lang="en-US" sz="1800" dirty="0" smtClean="0"/>
              <a:t>Additional advantages of compact form factor.</a:t>
            </a:r>
          </a:p>
          <a:p>
            <a:r>
              <a:rPr lang="en-US" sz="1800" dirty="0"/>
              <a:t>Resolving multiple interactions of a neutron separated by O(cm) and O(ns) in a bulk scintillator is difficult!</a:t>
            </a:r>
          </a:p>
          <a:p>
            <a:r>
              <a:rPr lang="en-US" sz="1800" dirty="0"/>
              <a:t>Excellent spatial and temporal resolution of </a:t>
            </a:r>
            <a:r>
              <a:rPr lang="en-US" sz="1800" dirty="0" err="1"/>
              <a:t>photodetectors</a:t>
            </a:r>
            <a:r>
              <a:rPr lang="en-US" sz="1800" dirty="0"/>
              <a:t> based on </a:t>
            </a:r>
            <a:r>
              <a:rPr lang="en-US" sz="1800" dirty="0" err="1"/>
              <a:t>microchannel</a:t>
            </a:r>
            <a:r>
              <a:rPr lang="en-US" sz="1800" dirty="0"/>
              <a:t> plates is the key enabling technology</a:t>
            </a:r>
            <a:r>
              <a:rPr lang="en-US" sz="1800" dirty="0" smtClean="0"/>
              <a:t>.</a:t>
            </a:r>
            <a:endParaRPr lang="en-US" sz="1800" dirty="0"/>
          </a:p>
        </p:txBody>
      </p:sp>
      <p:grpSp>
        <p:nvGrpSpPr>
          <p:cNvPr id="9" name="Group 8"/>
          <p:cNvGrpSpPr/>
          <p:nvPr/>
        </p:nvGrpSpPr>
        <p:grpSpPr>
          <a:xfrm>
            <a:off x="4272685" y="955326"/>
            <a:ext cx="4648200" cy="3143250"/>
            <a:chOff x="4309672" y="3143250"/>
            <a:chExt cx="4648200" cy="3143250"/>
          </a:xfrm>
        </p:grpSpPr>
        <p:pic>
          <p:nvPicPr>
            <p:cNvPr id="10" name="Picture 2" descr="https://snl-wiki.sandia.gov/download/attachments/125043304/12050412.SVSC_NSC_efficiency.png?version=1&amp;modificationDate=133616116744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09672" y="3143250"/>
              <a:ext cx="4648200" cy="3143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>
              <a:off x="7023512" y="3477718"/>
              <a:ext cx="1604927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000" dirty="0" err="1" smtClean="0">
                  <a:latin typeface="Georgia" pitchFamily="18" charset="0"/>
                </a:rPr>
                <a:t>Voxelated</a:t>
              </a:r>
              <a:r>
                <a:rPr lang="en-US" sz="1000" dirty="0" smtClean="0">
                  <a:latin typeface="Georgia" pitchFamily="18" charset="0"/>
                </a:rPr>
                <a:t> scatter camera</a:t>
              </a:r>
              <a:endParaRPr lang="en-US" sz="1000" dirty="0">
                <a:latin typeface="Georgia" pitchFamily="18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6100399" y="4474525"/>
            <a:ext cx="2801948" cy="1600200"/>
            <a:chOff x="5310991" y="971550"/>
            <a:chExt cx="2801948" cy="1600200"/>
          </a:xfrm>
        </p:grpSpPr>
        <p:sp>
          <p:nvSpPr>
            <p:cNvPr id="13" name="Cube 1"/>
            <p:cNvSpPr>
              <a:spLocks noChangeArrowheads="1"/>
            </p:cNvSpPr>
            <p:nvPr/>
          </p:nvSpPr>
          <p:spPr bwMode="auto">
            <a:xfrm>
              <a:off x="5310991" y="971550"/>
              <a:ext cx="393192" cy="1600200"/>
            </a:xfrm>
            <a:prstGeom prst="cube">
              <a:avLst>
                <a:gd name="adj" fmla="val 97000"/>
              </a:avLst>
            </a:prstGeom>
            <a:solidFill>
              <a:srgbClr val="C0504D"/>
            </a:solidFill>
            <a:ln w="25400" algn="ctr">
              <a:solidFill>
                <a:srgbClr val="385D8A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Cube 1"/>
            <p:cNvSpPr>
              <a:spLocks noChangeArrowheads="1"/>
            </p:cNvSpPr>
            <p:nvPr/>
          </p:nvSpPr>
          <p:spPr bwMode="auto">
            <a:xfrm>
              <a:off x="5422127" y="971550"/>
              <a:ext cx="1590675" cy="1600200"/>
            </a:xfrm>
            <a:prstGeom prst="cube">
              <a:avLst>
                <a:gd name="adj" fmla="val 25000"/>
              </a:avLst>
            </a:prstGeom>
            <a:solidFill>
              <a:srgbClr val="C4BD97"/>
            </a:solidFill>
            <a:ln w="25400" algn="ctr">
              <a:solidFill>
                <a:srgbClr val="385D8A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Text Box 2"/>
            <p:cNvSpPr txBox="1">
              <a:spLocks noChangeArrowheads="1"/>
            </p:cNvSpPr>
            <p:nvPr/>
          </p:nvSpPr>
          <p:spPr bwMode="auto">
            <a:xfrm>
              <a:off x="7417614" y="1090930"/>
              <a:ext cx="695325" cy="32829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neutron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Explosion 1 7"/>
            <p:cNvSpPr>
              <a:spLocks noChangeArrowheads="1"/>
            </p:cNvSpPr>
            <p:nvPr/>
          </p:nvSpPr>
          <p:spPr bwMode="auto">
            <a:xfrm>
              <a:off x="6155552" y="1533525"/>
              <a:ext cx="187325" cy="180975"/>
            </a:xfrm>
            <a:prstGeom prst="irregularSeal1">
              <a:avLst/>
            </a:prstGeom>
            <a:solidFill>
              <a:srgbClr val="FFFFFF"/>
            </a:solidFill>
            <a:ln w="12700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17" name="Straight Arrow Connector 8"/>
            <p:cNvCxnSpPr>
              <a:cxnSpLocks noChangeShapeType="1"/>
            </p:cNvCxnSpPr>
            <p:nvPr/>
          </p:nvCxnSpPr>
          <p:spPr bwMode="auto">
            <a:xfrm flipH="1">
              <a:off x="5879327" y="1714500"/>
              <a:ext cx="342900" cy="504825"/>
            </a:xfrm>
            <a:prstGeom prst="straightConnector1">
              <a:avLst/>
            </a:prstGeom>
            <a:noFill/>
            <a:ln w="9525" algn="ctr">
              <a:solidFill>
                <a:srgbClr val="0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8" name="Explosion 1 9"/>
            <p:cNvSpPr>
              <a:spLocks noChangeArrowheads="1"/>
            </p:cNvSpPr>
            <p:nvPr/>
          </p:nvSpPr>
          <p:spPr bwMode="auto">
            <a:xfrm>
              <a:off x="5765027" y="2219325"/>
              <a:ext cx="187325" cy="180975"/>
            </a:xfrm>
            <a:prstGeom prst="irregularSeal1">
              <a:avLst/>
            </a:prstGeom>
            <a:solidFill>
              <a:srgbClr val="FFFFFF"/>
            </a:solidFill>
            <a:ln w="12700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19" name="Straight Arrow Connector 10"/>
            <p:cNvCxnSpPr>
              <a:cxnSpLocks noChangeShapeType="1"/>
            </p:cNvCxnSpPr>
            <p:nvPr/>
          </p:nvCxnSpPr>
          <p:spPr bwMode="auto">
            <a:xfrm flipH="1" flipV="1">
              <a:off x="6041252" y="1419225"/>
              <a:ext cx="180975" cy="171450"/>
            </a:xfrm>
            <a:prstGeom prst="straightConnector1">
              <a:avLst/>
            </a:prstGeom>
            <a:noFill/>
            <a:ln w="6350" algn="ctr">
              <a:solidFill>
                <a:srgbClr val="46AAC5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" name="Straight Arrow Connector 11"/>
            <p:cNvCxnSpPr>
              <a:cxnSpLocks noChangeShapeType="1"/>
            </p:cNvCxnSpPr>
            <p:nvPr/>
          </p:nvCxnSpPr>
          <p:spPr bwMode="auto">
            <a:xfrm flipH="1">
              <a:off x="6041252" y="1638300"/>
              <a:ext cx="180974" cy="66675"/>
            </a:xfrm>
            <a:prstGeom prst="straightConnector1">
              <a:avLst/>
            </a:prstGeom>
            <a:noFill/>
            <a:ln w="6350" algn="ctr">
              <a:solidFill>
                <a:srgbClr val="46AAC5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" name="Straight Arrow Connector 12"/>
            <p:cNvCxnSpPr>
              <a:cxnSpLocks noChangeShapeType="1"/>
            </p:cNvCxnSpPr>
            <p:nvPr/>
          </p:nvCxnSpPr>
          <p:spPr bwMode="auto">
            <a:xfrm>
              <a:off x="6269852" y="1638300"/>
              <a:ext cx="190501" cy="161925"/>
            </a:xfrm>
            <a:prstGeom prst="straightConnector1">
              <a:avLst/>
            </a:prstGeom>
            <a:noFill/>
            <a:ln w="6350" algn="ctr">
              <a:solidFill>
                <a:srgbClr val="46AAC5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" name="Straight Arrow Connector 13"/>
            <p:cNvCxnSpPr>
              <a:cxnSpLocks noChangeShapeType="1"/>
            </p:cNvCxnSpPr>
            <p:nvPr/>
          </p:nvCxnSpPr>
          <p:spPr bwMode="auto">
            <a:xfrm flipH="1">
              <a:off x="5955527" y="1590675"/>
              <a:ext cx="238124" cy="0"/>
            </a:xfrm>
            <a:prstGeom prst="straightConnector1">
              <a:avLst/>
            </a:prstGeom>
            <a:noFill/>
            <a:ln w="6350" algn="ctr">
              <a:solidFill>
                <a:srgbClr val="46AAC5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" name="Straight Arrow Connector 14"/>
            <p:cNvCxnSpPr>
              <a:cxnSpLocks noChangeShapeType="1"/>
            </p:cNvCxnSpPr>
            <p:nvPr/>
          </p:nvCxnSpPr>
          <p:spPr bwMode="auto">
            <a:xfrm>
              <a:off x="6327002" y="1590675"/>
              <a:ext cx="144505" cy="0"/>
            </a:xfrm>
            <a:prstGeom prst="straightConnector1">
              <a:avLst/>
            </a:prstGeom>
            <a:noFill/>
            <a:ln w="6350" algn="ctr">
              <a:solidFill>
                <a:srgbClr val="46AAC5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" name="Straight Arrow Connector 15"/>
            <p:cNvCxnSpPr>
              <a:cxnSpLocks noChangeShapeType="1"/>
            </p:cNvCxnSpPr>
            <p:nvPr/>
          </p:nvCxnSpPr>
          <p:spPr bwMode="auto">
            <a:xfrm flipV="1">
              <a:off x="6279377" y="1400175"/>
              <a:ext cx="104775" cy="171450"/>
            </a:xfrm>
            <a:prstGeom prst="straightConnector1">
              <a:avLst/>
            </a:prstGeom>
            <a:noFill/>
            <a:ln w="6350" algn="ctr">
              <a:solidFill>
                <a:srgbClr val="46AAC5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" name="Straight Arrow Connector 16"/>
            <p:cNvCxnSpPr>
              <a:cxnSpLocks noChangeShapeType="1"/>
            </p:cNvCxnSpPr>
            <p:nvPr/>
          </p:nvCxnSpPr>
          <p:spPr bwMode="auto">
            <a:xfrm>
              <a:off x="5879327" y="2333625"/>
              <a:ext cx="190500" cy="133350"/>
            </a:xfrm>
            <a:prstGeom prst="straightConnector1">
              <a:avLst/>
            </a:prstGeom>
            <a:noFill/>
            <a:ln w="6350" algn="ctr">
              <a:solidFill>
                <a:srgbClr val="46AAC5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" name="Straight Arrow Connector 17"/>
            <p:cNvCxnSpPr>
              <a:cxnSpLocks noChangeShapeType="1"/>
            </p:cNvCxnSpPr>
            <p:nvPr/>
          </p:nvCxnSpPr>
          <p:spPr bwMode="auto">
            <a:xfrm>
              <a:off x="5955527" y="2286000"/>
              <a:ext cx="117476" cy="0"/>
            </a:xfrm>
            <a:prstGeom prst="straightConnector1">
              <a:avLst/>
            </a:prstGeom>
            <a:noFill/>
            <a:ln w="6350" algn="ctr">
              <a:solidFill>
                <a:srgbClr val="46AAC5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" name="Straight Arrow Connector 18"/>
            <p:cNvCxnSpPr>
              <a:cxnSpLocks noChangeShapeType="1"/>
            </p:cNvCxnSpPr>
            <p:nvPr/>
          </p:nvCxnSpPr>
          <p:spPr bwMode="auto">
            <a:xfrm flipV="1">
              <a:off x="5879327" y="2105025"/>
              <a:ext cx="161926" cy="171450"/>
            </a:xfrm>
            <a:prstGeom prst="straightConnector1">
              <a:avLst/>
            </a:prstGeom>
            <a:noFill/>
            <a:ln w="6350" algn="ctr">
              <a:solidFill>
                <a:srgbClr val="46AAC5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" name="Straight Arrow Connector 19"/>
            <p:cNvCxnSpPr>
              <a:cxnSpLocks noChangeShapeType="1"/>
            </p:cNvCxnSpPr>
            <p:nvPr/>
          </p:nvCxnSpPr>
          <p:spPr bwMode="auto">
            <a:xfrm flipH="1">
              <a:off x="5660252" y="2352675"/>
              <a:ext cx="180974" cy="152400"/>
            </a:xfrm>
            <a:prstGeom prst="straightConnector1">
              <a:avLst/>
            </a:prstGeom>
            <a:noFill/>
            <a:ln w="6350" algn="ctr">
              <a:solidFill>
                <a:srgbClr val="46AAC5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" name="Straight Arrow Connector 20"/>
            <p:cNvCxnSpPr>
              <a:cxnSpLocks noChangeShapeType="1"/>
            </p:cNvCxnSpPr>
            <p:nvPr/>
          </p:nvCxnSpPr>
          <p:spPr bwMode="auto">
            <a:xfrm flipH="1">
              <a:off x="5584052" y="2333625"/>
              <a:ext cx="180975" cy="0"/>
            </a:xfrm>
            <a:prstGeom prst="straightConnector1">
              <a:avLst/>
            </a:prstGeom>
            <a:noFill/>
            <a:ln w="6350" algn="ctr">
              <a:solidFill>
                <a:srgbClr val="46AAC5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" name="Straight Arrow Connector 21"/>
            <p:cNvCxnSpPr>
              <a:cxnSpLocks noChangeShapeType="1"/>
            </p:cNvCxnSpPr>
            <p:nvPr/>
          </p:nvCxnSpPr>
          <p:spPr bwMode="auto">
            <a:xfrm flipH="1" flipV="1">
              <a:off x="5660252" y="2105025"/>
              <a:ext cx="180975" cy="171450"/>
            </a:xfrm>
            <a:prstGeom prst="straightConnector1">
              <a:avLst/>
            </a:prstGeom>
            <a:noFill/>
            <a:ln w="6350" algn="ctr">
              <a:solidFill>
                <a:srgbClr val="46AAC5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1" name="Cube 1"/>
            <p:cNvSpPr>
              <a:spLocks noChangeArrowheads="1"/>
            </p:cNvSpPr>
            <p:nvPr/>
          </p:nvSpPr>
          <p:spPr bwMode="auto">
            <a:xfrm>
              <a:off x="6735793" y="971550"/>
              <a:ext cx="393192" cy="1600200"/>
            </a:xfrm>
            <a:prstGeom prst="cube">
              <a:avLst>
                <a:gd name="adj" fmla="val 100000"/>
              </a:avLst>
            </a:prstGeom>
            <a:solidFill>
              <a:srgbClr val="C0504D"/>
            </a:solidFill>
            <a:ln w="25400" algn="ctr">
              <a:solidFill>
                <a:srgbClr val="385D8A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32" name="Straight Arrow Connector 6"/>
            <p:cNvCxnSpPr>
              <a:cxnSpLocks noChangeShapeType="1"/>
            </p:cNvCxnSpPr>
            <p:nvPr/>
          </p:nvCxnSpPr>
          <p:spPr bwMode="auto">
            <a:xfrm flipH="1">
              <a:off x="6327002" y="1242695"/>
              <a:ext cx="1150123" cy="347980"/>
            </a:xfrm>
            <a:prstGeom prst="straightConnector1">
              <a:avLst/>
            </a:prstGeom>
            <a:noFill/>
            <a:ln w="9525" algn="ctr">
              <a:solidFill>
                <a:srgbClr val="0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3" name="TextBox 32"/>
            <p:cNvSpPr txBox="1"/>
            <p:nvPr/>
          </p:nvSpPr>
          <p:spPr>
            <a:xfrm>
              <a:off x="6725441" y="1646336"/>
              <a:ext cx="41389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PD</a:t>
              </a:r>
              <a:endParaRPr lang="en-US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5384024" y="1535747"/>
              <a:ext cx="84670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Organic</a:t>
              </a:r>
              <a:br>
                <a:rPr lang="en-US" sz="1200" dirty="0" smtClean="0"/>
              </a:br>
              <a:r>
                <a:rPr lang="en-US" sz="1200" dirty="0" smtClean="0"/>
                <a:t>scintillator</a:t>
              </a:r>
              <a:endParaRPr lang="en-US" sz="1600" dirty="0"/>
            </a:p>
          </p:txBody>
        </p:sp>
      </p:grpSp>
      <p:sp>
        <p:nvSpPr>
          <p:cNvPr id="35" name="Title 1"/>
          <p:cNvSpPr>
            <a:spLocks noGrp="1"/>
          </p:cNvSpPr>
          <p:nvPr>
            <p:ph type="title"/>
          </p:nvPr>
        </p:nvSpPr>
        <p:spPr>
          <a:xfrm>
            <a:off x="1233488" y="0"/>
            <a:ext cx="7910512" cy="762000"/>
          </a:xfrm>
        </p:spPr>
        <p:txBody>
          <a:bodyPr/>
          <a:lstStyle/>
          <a:p>
            <a:r>
              <a:rPr lang="en-US" sz="3600" dirty="0" smtClean="0"/>
              <a:t>Single-Volume Neutron Scatter Camera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390397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Components</a:t>
            </a:r>
            <a:endParaRPr lang="en-US" dirty="0"/>
          </a:p>
        </p:txBody>
      </p:sp>
      <p:sp>
        <p:nvSpPr>
          <p:cNvPr id="34" name="Content Placeholder 33"/>
          <p:cNvSpPr>
            <a:spLocks noGrp="1"/>
          </p:cNvSpPr>
          <p:nvPr>
            <p:ph idx="1"/>
          </p:nvPr>
        </p:nvSpPr>
        <p:spPr>
          <a:xfrm>
            <a:off x="304800" y="914400"/>
            <a:ext cx="8610600" cy="485775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Active material</a:t>
            </a:r>
          </a:p>
          <a:p>
            <a:pPr lvl="1"/>
            <a:r>
              <a:rPr lang="en-US" dirty="0" smtClean="0"/>
              <a:t>Fast organic scintillator</a:t>
            </a:r>
          </a:p>
          <a:p>
            <a:pPr lvl="1"/>
            <a:r>
              <a:rPr lang="en-US" dirty="0" smtClean="0"/>
              <a:t>Plastic vs crystalline</a:t>
            </a:r>
          </a:p>
          <a:p>
            <a:r>
              <a:rPr lang="en-US" dirty="0" err="1" smtClean="0"/>
              <a:t>Photodetector</a:t>
            </a:r>
            <a:endParaRPr lang="en-US" dirty="0" smtClean="0"/>
          </a:p>
          <a:p>
            <a:pPr lvl="1"/>
            <a:r>
              <a:rPr lang="en-US" dirty="0" smtClean="0"/>
              <a:t>MCP-PMT, e.g. </a:t>
            </a:r>
            <a:r>
              <a:rPr lang="en-US" dirty="0" err="1" smtClean="0"/>
              <a:t>Planacon</a:t>
            </a:r>
            <a:endParaRPr lang="en-US" dirty="0" smtClean="0"/>
          </a:p>
          <a:p>
            <a:pPr lvl="1"/>
            <a:r>
              <a:rPr lang="en-US" dirty="0" smtClean="0"/>
              <a:t>Position resolution depends on</a:t>
            </a:r>
            <a:br>
              <a:rPr lang="en-US" dirty="0" smtClean="0"/>
            </a:br>
            <a:r>
              <a:rPr lang="en-US" dirty="0" smtClean="0"/>
              <a:t>anode structure</a:t>
            </a:r>
          </a:p>
          <a:p>
            <a:pPr lvl="1"/>
            <a:r>
              <a:rPr lang="en-US" dirty="0" smtClean="0"/>
              <a:t>35 </a:t>
            </a:r>
            <a:r>
              <a:rPr lang="en-US" dirty="0" err="1" smtClean="0"/>
              <a:t>ps</a:t>
            </a:r>
            <a:r>
              <a:rPr lang="en-US" dirty="0" smtClean="0"/>
              <a:t> transit time spread</a:t>
            </a:r>
          </a:p>
          <a:p>
            <a:pPr lvl="2"/>
            <a:r>
              <a:rPr lang="en-US" dirty="0" smtClean="0"/>
              <a:t>Equals 8 mm photon travel</a:t>
            </a:r>
          </a:p>
          <a:p>
            <a:r>
              <a:rPr lang="en-US" dirty="0" smtClean="0"/>
              <a:t>Electronic readout</a:t>
            </a:r>
          </a:p>
          <a:p>
            <a:pPr lvl="1"/>
            <a:r>
              <a:rPr lang="en-US" dirty="0" smtClean="0"/>
              <a:t>Switched capacitor array</a:t>
            </a:r>
          </a:p>
          <a:p>
            <a:pPr lvl="2"/>
            <a:r>
              <a:rPr lang="en-US" dirty="0" smtClean="0"/>
              <a:t>e.g. DRS4 (5 GS/s, 950 MHz, 11.5 </a:t>
            </a:r>
            <a:r>
              <a:rPr lang="en-US" dirty="0" err="1" smtClean="0"/>
              <a:t>enob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Need careful board design—bandwidth, noise</a:t>
            </a:r>
          </a:p>
          <a:p>
            <a:pPr lvl="1"/>
            <a:r>
              <a:rPr lang="en-US" dirty="0"/>
              <a:t>L</a:t>
            </a:r>
            <a:r>
              <a:rPr lang="en-US" dirty="0" smtClean="0"/>
              <a:t>ong reset time</a:t>
            </a:r>
          </a:p>
          <a:p>
            <a:pPr lvl="1"/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 Dec 2014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E. Brubaker, SNL/CA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0DD2BE-D90C-49D9-A643-987220E731F8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427812" y="5334000"/>
            <a:ext cx="35278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+ Simulation</a:t>
            </a:r>
          </a:p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+ Event reconstruction algorithm</a:t>
            </a:r>
          </a:p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+ Image reconstruction algorithm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9250" y="0"/>
            <a:ext cx="1184750" cy="988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5546063" y="2344579"/>
            <a:ext cx="2446395" cy="1617821"/>
            <a:chOff x="5387456" y="2163473"/>
            <a:chExt cx="2446395" cy="1617821"/>
          </a:xfrm>
        </p:grpSpPr>
        <p:pic>
          <p:nvPicPr>
            <p:cNvPr id="614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87456" y="2163473"/>
              <a:ext cx="2446395" cy="1371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7201947" y="3535073"/>
              <a:ext cx="6319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err="1" smtClean="0"/>
                <a:t>Photonis</a:t>
              </a:r>
              <a:endParaRPr lang="en-US" dirty="0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7771625" y="4066310"/>
            <a:ext cx="1341652" cy="1617821"/>
            <a:chOff x="7288424" y="3962400"/>
            <a:chExt cx="1341652" cy="1617821"/>
          </a:xfrm>
        </p:grpSpPr>
        <p:pic>
          <p:nvPicPr>
            <p:cNvPr id="6149" name="Picture 5" descr="drs4.jpe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88424" y="3962400"/>
              <a:ext cx="1341652" cy="1371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7" name="TextBox 36"/>
            <p:cNvSpPr txBox="1"/>
            <p:nvPr/>
          </p:nvSpPr>
          <p:spPr>
            <a:xfrm>
              <a:off x="8257945" y="5334000"/>
              <a:ext cx="36901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/>
                <a:t>PSI</a:t>
              </a:r>
              <a:endParaRPr lang="en-US" dirty="0"/>
            </a:p>
          </p:txBody>
        </p:sp>
      </p:grpSp>
      <p:pic>
        <p:nvPicPr>
          <p:cNvPr id="6150" name="Picture 6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248028" y="914398"/>
            <a:ext cx="2502399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2307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Simulation/Reconstruction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 Dec 2014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E. Brubaker, SNL/CA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0DD2BE-D90C-49D9-A643-987220E731F8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grpSp>
        <p:nvGrpSpPr>
          <p:cNvPr id="27" name="Group 26"/>
          <p:cNvGrpSpPr/>
          <p:nvPr/>
        </p:nvGrpSpPr>
        <p:grpSpPr>
          <a:xfrm>
            <a:off x="1635580" y="1059606"/>
            <a:ext cx="5829300" cy="4751685"/>
            <a:chOff x="3038475" y="1059606"/>
            <a:chExt cx="5829300" cy="4751685"/>
          </a:xfrm>
        </p:grpSpPr>
        <p:pic>
          <p:nvPicPr>
            <p:cNvPr id="4100" name="Picture 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0400" y="1059606"/>
              <a:ext cx="5486400" cy="40077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3038475" y="5164960"/>
              <a:ext cx="58293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Event reconstruction via likelihood maximization.</a:t>
              </a:r>
            </a:p>
            <a:p>
              <a:pPr algn="ctr"/>
              <a:r>
                <a:rPr lang="en-US" dirty="0" smtClean="0"/>
                <a:t>Input is a list of photon arrival positions and times. 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89350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Simulation/Reconstruction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-1" y="1382497"/>
            <a:ext cx="2847975" cy="5279469"/>
          </a:xfrm>
        </p:spPr>
        <p:txBody>
          <a:bodyPr>
            <a:noAutofit/>
          </a:bodyPr>
          <a:lstStyle/>
          <a:p>
            <a:pPr marL="174625" indent="-174625"/>
            <a:r>
              <a:rPr lang="en-US" sz="1800" dirty="0" smtClean="0"/>
              <a:t>GEANT4 simulation </a:t>
            </a:r>
            <a:r>
              <a:rPr lang="en-US" sz="1800" dirty="0" err="1" smtClean="0"/>
              <a:t>incl</a:t>
            </a:r>
            <a:r>
              <a:rPr lang="en-US" sz="1800" dirty="0" smtClean="0"/>
              <a:t> optical photons</a:t>
            </a:r>
          </a:p>
          <a:p>
            <a:pPr marL="174625" indent="-174625"/>
            <a:r>
              <a:rPr lang="en-US" sz="1800" dirty="0" smtClean="0"/>
              <a:t>(10 cm)</a:t>
            </a:r>
            <a:r>
              <a:rPr lang="en-US" sz="1800" baseline="30000" dirty="0" smtClean="0"/>
              <a:t>3</a:t>
            </a:r>
            <a:r>
              <a:rPr lang="en-US" sz="1800" dirty="0" smtClean="0"/>
              <a:t> detector, PD on all six sides</a:t>
            </a:r>
          </a:p>
          <a:p>
            <a:pPr marL="174625" indent="-174625"/>
            <a:r>
              <a:rPr lang="en-US" sz="1800" dirty="0" smtClean="0"/>
              <a:t>Fixed event: 3 cm/2 ns separation, ~1 </a:t>
            </a:r>
            <a:r>
              <a:rPr lang="en-US" sz="1800" dirty="0" err="1" smtClean="0"/>
              <a:t>MeVee</a:t>
            </a:r>
            <a:r>
              <a:rPr lang="en-US" sz="1800" dirty="0" smtClean="0"/>
              <a:t> each recoil</a:t>
            </a:r>
          </a:p>
          <a:p>
            <a:pPr marL="174625" indent="-174625"/>
            <a:r>
              <a:rPr lang="en-US" sz="1800" dirty="0" smtClean="0"/>
              <a:t>Stilbene pulse shape (0.1 ns rise, 4.5 ns decay)</a:t>
            </a:r>
          </a:p>
          <a:p>
            <a:pPr marL="174625" indent="-174625"/>
            <a:r>
              <a:rPr lang="en-US" sz="1800" dirty="0" smtClean="0"/>
              <a:t>Idealized PD response/resolution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 Dec 2014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E. Brubaker, SNL/CA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0DD2BE-D90C-49D9-A643-987220E731F8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2695575" y="675414"/>
            <a:ext cx="6400800" cy="5063934"/>
            <a:chOff x="2743200" y="808764"/>
            <a:chExt cx="6400800" cy="5063934"/>
          </a:xfrm>
        </p:grpSpPr>
        <p:grpSp>
          <p:nvGrpSpPr>
            <p:cNvPr id="7" name="Group 6"/>
            <p:cNvGrpSpPr/>
            <p:nvPr/>
          </p:nvGrpSpPr>
          <p:grpSpPr>
            <a:xfrm>
              <a:off x="2743200" y="808764"/>
              <a:ext cx="6400800" cy="5063934"/>
              <a:chOff x="2743200" y="808764"/>
              <a:chExt cx="6400800" cy="5063934"/>
            </a:xfrm>
          </p:grpSpPr>
          <p:pic>
            <p:nvPicPr>
              <p:cNvPr id="4098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43200" y="1265964"/>
                <a:ext cx="6400800" cy="42029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" name="TextBox 5"/>
              <p:cNvSpPr txBox="1"/>
              <p:nvPr/>
            </p:nvSpPr>
            <p:spPr>
              <a:xfrm>
                <a:off x="2857499" y="808764"/>
                <a:ext cx="618172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solidFill>
                      <a:srgbClr val="00B050"/>
                    </a:solidFill>
                  </a:rPr>
                  <a:t>First Interaction x, y, z, t</a:t>
                </a: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2895600" y="5287923"/>
                <a:ext cx="618172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solidFill>
                      <a:srgbClr val="00B050"/>
                    </a:solidFill>
                  </a:rPr>
                  <a:t>Second Interaction x, y, z, t</a:t>
                </a:r>
              </a:p>
            </p:txBody>
          </p:sp>
        </p:grpSp>
        <p:sp>
          <p:nvSpPr>
            <p:cNvPr id="8" name="TextBox 7"/>
            <p:cNvSpPr txBox="1"/>
            <p:nvPr/>
          </p:nvSpPr>
          <p:spPr>
            <a:xfrm>
              <a:off x="3009900" y="2571750"/>
              <a:ext cx="1124026" cy="369332"/>
            </a:xfrm>
            <a:prstGeom prst="rect">
              <a:avLst/>
            </a:prstGeom>
            <a:solidFill>
              <a:srgbClr val="FFFFFF">
                <a:alpha val="69804"/>
              </a:srgbClr>
            </a:solidFill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latin typeface="Symbol" panose="05050102010706020507" pitchFamily="18" charset="2"/>
                </a:rPr>
                <a:t>s</a:t>
              </a:r>
              <a:r>
                <a:rPr lang="en-US" b="1" dirty="0" smtClean="0"/>
                <a:t> ≈ 3 mm</a:t>
              </a:r>
              <a:endParaRPr lang="en-US" b="1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800937" y="4772025"/>
              <a:ext cx="1072730" cy="369332"/>
            </a:xfrm>
            <a:prstGeom prst="rect">
              <a:avLst/>
            </a:prstGeom>
            <a:solidFill>
              <a:srgbClr val="FFFFFF">
                <a:alpha val="69804"/>
              </a:srgbClr>
            </a:solidFill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latin typeface="Symbol" panose="05050102010706020507" pitchFamily="18" charset="2"/>
                </a:rPr>
                <a:t>s</a:t>
              </a:r>
              <a:r>
                <a:rPr lang="en-US" b="1" dirty="0" smtClean="0"/>
                <a:t> ≈ 20 </a:t>
              </a:r>
              <a:r>
                <a:rPr lang="en-US" b="1" dirty="0" err="1" smtClean="0"/>
                <a:t>ps</a:t>
              </a:r>
              <a:endParaRPr lang="en-US" b="1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800937" y="2581275"/>
              <a:ext cx="1072730" cy="369332"/>
            </a:xfrm>
            <a:prstGeom prst="rect">
              <a:avLst/>
            </a:prstGeom>
            <a:solidFill>
              <a:srgbClr val="FFFFFF">
                <a:alpha val="69804"/>
              </a:srgbClr>
            </a:solidFill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latin typeface="Symbol" panose="05050102010706020507" pitchFamily="18" charset="2"/>
                </a:rPr>
                <a:t>s</a:t>
              </a:r>
              <a:r>
                <a:rPr lang="en-US" b="1" dirty="0" smtClean="0"/>
                <a:t> ≈ 10 </a:t>
              </a:r>
              <a:r>
                <a:rPr lang="en-US" b="1" dirty="0" err="1" smtClean="0"/>
                <a:t>ps</a:t>
              </a:r>
              <a:endParaRPr lang="en-US" b="1" dirty="0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3583327" y="5824537"/>
            <a:ext cx="5513048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Ideal case, </a:t>
            </a:r>
            <a:r>
              <a:rPr lang="en-US" b="1" dirty="0" smtClean="0"/>
              <a:t>NOT</a:t>
            </a:r>
            <a:r>
              <a:rPr lang="en-US" dirty="0" smtClean="0"/>
              <a:t> predictions of experimental resolutions!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4090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realistic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286" y="1665514"/>
            <a:ext cx="2775857" cy="4430486"/>
          </a:xfrm>
        </p:spPr>
        <p:txBody>
          <a:bodyPr>
            <a:normAutofit/>
          </a:bodyPr>
          <a:lstStyle/>
          <a:p>
            <a:pPr marL="174625" indent="-174625"/>
            <a:r>
              <a:rPr lang="en-US" sz="1800" dirty="0"/>
              <a:t>GEANT4 simulation </a:t>
            </a:r>
            <a:r>
              <a:rPr lang="en-US" sz="1800" dirty="0" err="1"/>
              <a:t>incl</a:t>
            </a:r>
            <a:r>
              <a:rPr lang="en-US" sz="1800" dirty="0"/>
              <a:t> optical photons</a:t>
            </a:r>
          </a:p>
          <a:p>
            <a:pPr marL="174625" indent="-174625"/>
            <a:r>
              <a:rPr lang="en-US" sz="1800" dirty="0"/>
              <a:t>(10 cm)</a:t>
            </a:r>
            <a:r>
              <a:rPr lang="en-US" sz="1800" baseline="30000" dirty="0"/>
              <a:t>3</a:t>
            </a:r>
            <a:r>
              <a:rPr lang="en-US" sz="1800" dirty="0"/>
              <a:t> detector, PD on all six sides</a:t>
            </a:r>
          </a:p>
          <a:p>
            <a:pPr marL="174625" indent="-174625"/>
            <a:r>
              <a:rPr lang="en-US" sz="1800" dirty="0"/>
              <a:t>Fixed event: 3 cm/2 ns separation, </a:t>
            </a:r>
            <a:r>
              <a:rPr lang="en-US" sz="1800" dirty="0">
                <a:solidFill>
                  <a:srgbClr val="00B050"/>
                </a:solidFill>
              </a:rPr>
              <a:t>1</a:t>
            </a:r>
            <a:r>
              <a:rPr lang="en-US" sz="1800" dirty="0" smtClean="0">
                <a:solidFill>
                  <a:srgbClr val="00B050"/>
                </a:solidFill>
              </a:rPr>
              <a:t>.5</a:t>
            </a:r>
            <a:r>
              <a:rPr lang="en-US" sz="1800" dirty="0">
                <a:solidFill>
                  <a:srgbClr val="00B050"/>
                </a:solidFill>
              </a:rPr>
              <a:t> </a:t>
            </a:r>
            <a:r>
              <a:rPr lang="en-US" sz="1800" dirty="0" smtClean="0">
                <a:solidFill>
                  <a:srgbClr val="00B050"/>
                </a:solidFill>
              </a:rPr>
              <a:t>MeV, 0.75 MeV proton recoils</a:t>
            </a:r>
            <a:endParaRPr lang="en-US" sz="1800" dirty="0">
              <a:solidFill>
                <a:srgbClr val="00B050"/>
              </a:solidFill>
            </a:endParaRPr>
          </a:p>
          <a:p>
            <a:pPr marL="174625" indent="-174625"/>
            <a:r>
              <a:rPr lang="en-US" sz="1800" dirty="0" smtClean="0">
                <a:solidFill>
                  <a:srgbClr val="00B050"/>
                </a:solidFill>
              </a:rPr>
              <a:t>BC-422 pulse shape </a:t>
            </a:r>
            <a:r>
              <a:rPr lang="en-US" sz="1800" dirty="0" smtClean="0"/>
              <a:t>(fast plastic)</a:t>
            </a:r>
            <a:endParaRPr lang="en-US" sz="1800" dirty="0"/>
          </a:p>
          <a:p>
            <a:pPr marL="174625" indent="-174625"/>
            <a:r>
              <a:rPr lang="en-US" sz="1800" dirty="0"/>
              <a:t>Idealized PD </a:t>
            </a:r>
            <a:r>
              <a:rPr lang="en-US" sz="1800" dirty="0" smtClean="0"/>
              <a:t>response/resolution</a:t>
            </a:r>
            <a:endParaRPr lang="en-US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 Dec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E. Brubaker, SNL/CA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6C0B6B-DCFB-4FE0-B74A-CA3C46C66395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8152" y="1251857"/>
            <a:ext cx="6075848" cy="4060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172387" y="667585"/>
            <a:ext cx="61817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</a:rPr>
              <a:t>First Interaction x, y, z, 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068152" y="5155161"/>
            <a:ext cx="61817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</a:rPr>
              <a:t>Second Interaction x, y, z, 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172387" y="2558146"/>
            <a:ext cx="1297150" cy="369332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Symbol" panose="05050102010706020507" pitchFamily="18" charset="2"/>
              </a:rPr>
              <a:t>s</a:t>
            </a:r>
            <a:r>
              <a:rPr lang="en-US" b="1" dirty="0" smtClean="0"/>
              <a:t> ≈ 6.5 mm</a:t>
            </a:r>
            <a:endParaRPr 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7905716" y="4758421"/>
            <a:ext cx="1188146" cy="369332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Symbol" panose="05050102010706020507" pitchFamily="18" charset="2"/>
              </a:rPr>
              <a:t>s</a:t>
            </a:r>
            <a:r>
              <a:rPr lang="en-US" b="1" dirty="0" smtClean="0"/>
              <a:t> ≈ 125 </a:t>
            </a:r>
            <a:r>
              <a:rPr lang="en-US" b="1" dirty="0" err="1" smtClean="0"/>
              <a:t>ps</a:t>
            </a:r>
            <a:endParaRPr lang="en-US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7905716" y="2567671"/>
            <a:ext cx="1072730" cy="369332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Symbol" panose="05050102010706020507" pitchFamily="18" charset="2"/>
              </a:rPr>
              <a:t>s</a:t>
            </a:r>
            <a:r>
              <a:rPr lang="en-US" b="1" dirty="0" smtClean="0"/>
              <a:t> ≈ 35 </a:t>
            </a:r>
            <a:r>
              <a:rPr lang="en-US" b="1" dirty="0" err="1" smtClean="0"/>
              <a:t>ps</a:t>
            </a:r>
            <a:endParaRPr lang="en-US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3172387" y="4736653"/>
            <a:ext cx="1239442" cy="369332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Symbol" panose="05050102010706020507" pitchFamily="18" charset="2"/>
              </a:rPr>
              <a:t>s</a:t>
            </a:r>
            <a:r>
              <a:rPr lang="en-US" b="1" dirty="0" smtClean="0"/>
              <a:t> ≈ 12 mm</a:t>
            </a:r>
            <a:endParaRPr lang="en-US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3583327" y="5824537"/>
            <a:ext cx="5513048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Ideal case, </a:t>
            </a:r>
            <a:r>
              <a:rPr lang="en-US" b="1" dirty="0" smtClean="0"/>
              <a:t>NOT</a:t>
            </a:r>
            <a:r>
              <a:rPr lang="en-US" dirty="0" smtClean="0"/>
              <a:t> predictions of experimental resolutions!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24466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4" name="Picture 6" descr="https://snl-wiki.sandia.gov/download/attachments/193725683/SLB01002-00A-BRD.PNG?version=1&amp;modificationDate=1393649139000&amp;api=v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9225" y="2028825"/>
            <a:ext cx="1828800" cy="1826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Status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 Dec 2014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E. Brubaker, SNL/CA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0DD2BE-D90C-49D9-A643-987220E731F8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pic>
        <p:nvPicPr>
          <p:cNvPr id="7170" name="Picture 2" descr="https://snl-wiki.sandia.gov/download/attachments/193725683/planacon_8x8_end.JPG?version=1&amp;modificationDate=1396465048000&amp;api=v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5400000">
            <a:off x="700087" y="750887"/>
            <a:ext cx="2625725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s://snl-wiki.sandia.gov/download/attachments/193725683/SLB01001-00A-BRD.PNG?version=1&amp;modificationDate=1393649054000&amp;api=v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250" y="1152523"/>
            <a:ext cx="2743200" cy="1556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98449" y="4160585"/>
            <a:ext cx="237757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Pulsed LED</a:t>
            </a:r>
          </a:p>
          <a:p>
            <a:r>
              <a:rPr lang="en-US" dirty="0" err="1" smtClean="0"/>
              <a:t>Planacon</a:t>
            </a:r>
            <a:r>
              <a:rPr lang="en-US" dirty="0" smtClean="0"/>
              <a:t> XP85012</a:t>
            </a:r>
          </a:p>
          <a:p>
            <a:r>
              <a:rPr lang="en-US" dirty="0" smtClean="0"/>
              <a:t>Multiplexer</a:t>
            </a:r>
          </a:p>
          <a:p>
            <a:r>
              <a:rPr lang="en-US" dirty="0" smtClean="0"/>
              <a:t>DRS4 </a:t>
            </a:r>
            <a:r>
              <a:rPr lang="en-US" dirty="0" err="1" smtClean="0"/>
              <a:t>eval</a:t>
            </a:r>
            <a:r>
              <a:rPr lang="en-US" dirty="0" smtClean="0"/>
              <a:t> board (4 </a:t>
            </a:r>
            <a:r>
              <a:rPr lang="en-US" dirty="0" err="1" smtClean="0"/>
              <a:t>ch</a:t>
            </a:r>
            <a:r>
              <a:rPr lang="en-US" dirty="0" smtClean="0"/>
              <a:t>)</a:t>
            </a:r>
          </a:p>
          <a:p>
            <a:r>
              <a:rPr lang="en-US" dirty="0" smtClean="0"/>
              <a:t>C++ DAQ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6258" y="3855785"/>
            <a:ext cx="2246522" cy="1740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7450" y="4554842"/>
            <a:ext cx="2233448" cy="1712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284912" y="4029279"/>
            <a:ext cx="2257426" cy="2238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413625" y="4779135"/>
            <a:ext cx="81464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Single</a:t>
            </a:r>
            <a:br>
              <a:rPr lang="en-US" sz="1400" dirty="0" smtClean="0"/>
            </a:br>
            <a:r>
              <a:rPr lang="en-US" sz="1400" dirty="0" smtClean="0"/>
              <a:t>electron</a:t>
            </a:r>
            <a:br>
              <a:rPr lang="en-US" sz="1400" dirty="0" smtClean="0"/>
            </a:br>
            <a:r>
              <a:rPr lang="en-US" sz="1400" dirty="0" smtClean="0"/>
              <a:t>response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366527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Photodetector</a:t>
            </a:r>
            <a:r>
              <a:rPr lang="en-US" dirty="0" smtClean="0"/>
              <a:t> characterization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799" y="914400"/>
            <a:ext cx="7457209" cy="51816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Complex PD/electronics requires significant effort to </a:t>
            </a:r>
            <a:r>
              <a:rPr lang="en-US" b="1" dirty="0" smtClean="0"/>
              <a:t>characterize and calibrate</a:t>
            </a:r>
            <a:r>
              <a:rPr lang="en-US" dirty="0" smtClean="0"/>
              <a:t>.</a:t>
            </a:r>
          </a:p>
          <a:p>
            <a:r>
              <a:rPr lang="en-US" dirty="0" smtClean="0"/>
              <a:t>Use LED with 1 mm pinhole aperture; scan </a:t>
            </a:r>
            <a:r>
              <a:rPr lang="en-US" dirty="0" err="1" smtClean="0"/>
              <a:t>Planacon</a:t>
            </a:r>
            <a:r>
              <a:rPr lang="en-US" dirty="0" smtClean="0"/>
              <a:t> in </a:t>
            </a:r>
            <a:r>
              <a:rPr lang="en-US" dirty="0" err="1" smtClean="0"/>
              <a:t>x,y</a:t>
            </a:r>
            <a:endParaRPr lang="en-US" dirty="0" smtClean="0"/>
          </a:p>
          <a:p>
            <a:r>
              <a:rPr lang="en-US" dirty="0" smtClean="0"/>
              <a:t>Determine position response of </a:t>
            </a:r>
            <a:r>
              <a:rPr lang="en-US" dirty="0" err="1" smtClean="0"/>
              <a:t>Planacon</a:t>
            </a:r>
            <a:endParaRPr lang="en-US" dirty="0" smtClean="0"/>
          </a:p>
          <a:p>
            <a:pPr lvl="1"/>
            <a:r>
              <a:rPr lang="en-US" dirty="0" err="1" smtClean="0"/>
              <a:t>N</a:t>
            </a:r>
            <a:r>
              <a:rPr lang="en-US" baseline="-25000" dirty="0" err="1" smtClean="0"/>
              <a:t>pe</a:t>
            </a:r>
            <a:r>
              <a:rPr lang="en-US" dirty="0" smtClean="0"/>
              <a:t> </a:t>
            </a:r>
            <a:r>
              <a:rPr lang="en-US" dirty="0" smtClean="0">
                <a:sym typeface="Symbol"/>
              </a:rPr>
              <a:t> QE</a:t>
            </a:r>
          </a:p>
          <a:p>
            <a:pPr lvl="1"/>
            <a:r>
              <a:rPr lang="en-US" dirty="0" smtClean="0">
                <a:sym typeface="Symbol"/>
              </a:rPr>
              <a:t>Pulse height  gain</a:t>
            </a:r>
          </a:p>
          <a:p>
            <a:pPr lvl="1"/>
            <a:r>
              <a:rPr lang="en-US" dirty="0" smtClean="0">
                <a:sym typeface="Symbol"/>
              </a:rPr>
              <a:t>Also see anode response, charge sharing</a:t>
            </a:r>
          </a:p>
          <a:p>
            <a:r>
              <a:rPr lang="en-US" dirty="0" smtClean="0">
                <a:sym typeface="Symbol"/>
              </a:rPr>
              <a:t>Ultimately feed back to simulation for increased realism &amp; systematic studies.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 Dec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E. Brubaker, SNL/CA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6C0B6B-DCFB-4FE0-B74A-CA3C46C66395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629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Nuclear non-proliferation application space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198651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Collimated LED scan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304800" y="3688772"/>
            <a:ext cx="3352800" cy="2407227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QE quite flat (over small region)</a:t>
            </a:r>
          </a:p>
          <a:p>
            <a:r>
              <a:rPr lang="en-US" dirty="0" smtClean="0"/>
              <a:t>Sharp anode pixel boundaries</a:t>
            </a:r>
          </a:p>
          <a:p>
            <a:pPr lvl="1"/>
            <a:r>
              <a:rPr lang="en-US" dirty="0" smtClean="0"/>
              <a:t>1 mm collimation</a:t>
            </a:r>
          </a:p>
          <a:p>
            <a:r>
              <a:rPr lang="en-US" dirty="0" smtClean="0"/>
              <a:t>Some PE scatter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 Dec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E. Brubaker, SNL/CA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6C0B6B-DCFB-4FE0-B74A-CA3C46C66395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pic>
        <p:nvPicPr>
          <p:cNvPr id="7" name="Picture 2" descr="\\snlca\Collaborative\Rad Nuc Det Sys\proj\svsc\ppt\plots\pix_2x2_06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888423"/>
            <a:ext cx="5486400" cy="5354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641640" y="1069106"/>
            <a:ext cx="2496416" cy="2496416"/>
            <a:chOff x="641640" y="1069106"/>
            <a:chExt cx="2496416" cy="2496416"/>
          </a:xfrm>
        </p:grpSpPr>
        <p:pic>
          <p:nvPicPr>
            <p:cNvPr id="7169" name="Picture 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1640" y="1069106"/>
              <a:ext cx="2496416" cy="24964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Rectangle 7"/>
            <p:cNvSpPr/>
            <p:nvPr/>
          </p:nvSpPr>
          <p:spPr bwMode="auto">
            <a:xfrm>
              <a:off x="1496291" y="1932709"/>
              <a:ext cx="779318" cy="779318"/>
            </a:xfrm>
            <a:prstGeom prst="rect">
              <a:avLst/>
            </a:prstGeom>
            <a:noFill/>
            <a:ln w="381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ＭＳ Ｐゴシック" pitchFamily="-97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2740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Signal readout/processing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304800" y="914400"/>
            <a:ext cx="4229100" cy="2634343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Not all pixels see well separated single photons.</a:t>
            </a:r>
          </a:p>
          <a:p>
            <a:r>
              <a:rPr lang="en-US" dirty="0" smtClean="0"/>
              <a:t>Reconstruction algorithm assumes it is handed a list of </a:t>
            </a:r>
            <a:r>
              <a:rPr lang="en-US" dirty="0"/>
              <a:t>photon</a:t>
            </a:r>
            <a:r>
              <a:rPr lang="en-US" dirty="0" smtClean="0"/>
              <a:t> arrival positions &amp; times.</a:t>
            </a:r>
          </a:p>
          <a:p>
            <a:r>
              <a:rPr lang="en-US" dirty="0" smtClean="0"/>
              <a:t>How to analyze signal trace?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 Dec 2014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E. Brubaker, SNL/CA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0DD2BE-D90C-49D9-A643-987220E731F8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080656"/>
            <a:ext cx="4572000" cy="4461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 descr="C:\Users\ebrubak\Documents\Projects\SVSC\ieee_plots\near_x_face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09"/>
          <a:stretch/>
        </p:blipFill>
        <p:spPr bwMode="auto">
          <a:xfrm>
            <a:off x="838200" y="3732055"/>
            <a:ext cx="3069768" cy="2434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407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2461" y="3320143"/>
            <a:ext cx="4521539" cy="264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Signal readout/processing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23825" y="3362323"/>
            <a:ext cx="4448175" cy="2867025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What if the best we can do for overlapping photons is count them?</a:t>
            </a:r>
            <a:endParaRPr lang="en-US" dirty="0"/>
          </a:p>
          <a:p>
            <a:r>
              <a:rPr lang="en-US" dirty="0" smtClean="0"/>
              <a:t>Check in simulation study.</a:t>
            </a:r>
          </a:p>
          <a:p>
            <a:r>
              <a:rPr lang="en-US" dirty="0" smtClean="0"/>
              <a:t>For </a:t>
            </a:r>
            <a:r>
              <a:rPr lang="en-US" dirty="0" err="1" smtClean="0"/>
              <a:t>t</a:t>
            </a:r>
            <a:r>
              <a:rPr lang="en-US" baseline="-25000" dirty="0" err="1" smtClean="0"/>
              <a:t>window</a:t>
            </a:r>
            <a:r>
              <a:rPr lang="en-US" dirty="0" smtClean="0"/>
              <a:t> = 300 </a:t>
            </a:r>
            <a:r>
              <a:rPr lang="en-US" dirty="0" err="1" smtClean="0"/>
              <a:t>ps</a:t>
            </a:r>
            <a:r>
              <a:rPr lang="en-US" dirty="0" smtClean="0"/>
              <a:t>, time is shifted but reconstruction still reasonable.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 Dec 2014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E. Brubaker, SNL/CA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0DD2BE-D90C-49D9-A643-987220E731F8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42925" y="723900"/>
            <a:ext cx="8343900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7"/>
          <p:cNvCxnSpPr/>
          <p:nvPr/>
        </p:nvCxnSpPr>
        <p:spPr bwMode="auto">
          <a:xfrm>
            <a:off x="0" y="3000375"/>
            <a:ext cx="91440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Down Arrow 8"/>
          <p:cNvSpPr/>
          <p:nvPr/>
        </p:nvSpPr>
        <p:spPr bwMode="auto">
          <a:xfrm>
            <a:off x="6714759" y="2914650"/>
            <a:ext cx="590550" cy="495300"/>
          </a:xfrm>
          <a:prstGeom prst="downArrow">
            <a:avLst/>
          </a:prstGeom>
          <a:solidFill>
            <a:srgbClr val="FFFFFF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-97" charset="-12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92712" y="3933631"/>
            <a:ext cx="9220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Original</a:t>
            </a:r>
            <a:r>
              <a:rPr lang="en-US" sz="1400" b="1" dirty="0" smtClean="0"/>
              <a:t/>
            </a:r>
            <a:br>
              <a:rPr lang="en-US" sz="1400" b="1" dirty="0" smtClean="0"/>
            </a:br>
            <a:r>
              <a:rPr lang="en-US" sz="1400" b="1" dirty="0" err="1" smtClean="0">
                <a:solidFill>
                  <a:schemeClr val="accent6"/>
                </a:solidFill>
              </a:rPr>
              <a:t>Rebinned</a:t>
            </a:r>
            <a:endParaRPr lang="en-US" sz="1400" b="1" dirty="0">
              <a:solidFill>
                <a:schemeClr val="accent6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623459" y="5860982"/>
            <a:ext cx="9973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t</a:t>
            </a:r>
            <a:r>
              <a:rPr lang="en-US" b="1" baseline="-25000" dirty="0" smtClean="0"/>
              <a:t>2</a:t>
            </a:r>
            <a:r>
              <a:rPr lang="en-US" b="1" dirty="0" smtClean="0"/>
              <a:t> – t</a:t>
            </a:r>
            <a:r>
              <a:rPr lang="en-US" b="1" baseline="-25000" dirty="0" smtClean="0"/>
              <a:t>2</a:t>
            </a:r>
            <a:r>
              <a:rPr lang="en-US" b="1" baseline="30000" dirty="0" smtClean="0"/>
              <a:t>true</a:t>
            </a:r>
            <a:endParaRPr lang="en-US" b="1" baseline="30000" dirty="0"/>
          </a:p>
        </p:txBody>
      </p:sp>
      <p:sp>
        <p:nvSpPr>
          <p:cNvPr id="14" name="TextBox 13"/>
          <p:cNvSpPr txBox="1"/>
          <p:nvPr/>
        </p:nvSpPr>
        <p:spPr>
          <a:xfrm>
            <a:off x="5174163" y="5843678"/>
            <a:ext cx="10486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z</a:t>
            </a:r>
            <a:r>
              <a:rPr lang="en-US" b="1" baseline="-25000" dirty="0" smtClean="0"/>
              <a:t>2</a:t>
            </a:r>
            <a:r>
              <a:rPr lang="en-US" b="1" dirty="0" smtClean="0"/>
              <a:t> – z</a:t>
            </a:r>
            <a:r>
              <a:rPr lang="en-US" b="1" baseline="-25000" dirty="0" smtClean="0"/>
              <a:t>2</a:t>
            </a:r>
            <a:r>
              <a:rPr lang="en-US" b="1" baseline="30000" dirty="0" smtClean="0"/>
              <a:t>true</a:t>
            </a:r>
            <a:endParaRPr lang="en-US" b="1" baseline="30000" dirty="0"/>
          </a:p>
        </p:txBody>
      </p:sp>
    </p:spTree>
    <p:extLst>
      <p:ext uri="{BB962C8B-B14F-4D97-AF65-F5344CB8AC3E}">
        <p14:creationId xmlns:p14="http://schemas.microsoft.com/office/powerpoint/2010/main" val="1609220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SVSC MCP/readout concerns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314" y="914400"/>
            <a:ext cx="8469085" cy="51816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MCP-PMT lifetime</a:t>
            </a:r>
          </a:p>
          <a:p>
            <a:pPr lvl="1"/>
            <a:r>
              <a:rPr lang="en-US" dirty="0" smtClean="0"/>
              <a:t>Limited by back-propagating ion bombardment of photocathode, \</a:t>
            </a:r>
            <a:r>
              <a:rPr lang="en-US" dirty="0" err="1" smtClean="0"/>
              <a:t>propto</a:t>
            </a:r>
            <a:r>
              <a:rPr lang="en-US" dirty="0" smtClean="0"/>
              <a:t> integrated charge through MCP.</a:t>
            </a:r>
          </a:p>
          <a:p>
            <a:pPr lvl="1"/>
            <a:r>
              <a:rPr lang="en-US" dirty="0" smtClean="0"/>
              <a:t>We want single-photon sensitivity </a:t>
            </a:r>
            <a:r>
              <a:rPr lang="en-US" dirty="0" smtClean="0">
                <a:sym typeface="Symbol"/>
              </a:rPr>
              <a:t> </a:t>
            </a:r>
            <a:r>
              <a:rPr lang="en-US" dirty="0" smtClean="0"/>
              <a:t>run at high gain</a:t>
            </a:r>
            <a:r>
              <a:rPr lang="en-US" dirty="0"/>
              <a:t> </a:t>
            </a:r>
            <a:r>
              <a:rPr lang="en-US" dirty="0">
                <a:sym typeface="Symbol"/>
              </a:rPr>
              <a:t> </a:t>
            </a:r>
            <a:r>
              <a:rPr lang="en-US" dirty="0" smtClean="0">
                <a:sym typeface="Symbol"/>
              </a:rPr>
              <a:t>reduce lifetime.</a:t>
            </a:r>
            <a:endParaRPr lang="en-US" dirty="0">
              <a:sym typeface="Symbol"/>
            </a:endParaRPr>
          </a:p>
          <a:p>
            <a:pPr lvl="1"/>
            <a:r>
              <a:rPr lang="en-US" dirty="0" smtClean="0">
                <a:sym typeface="Symbol"/>
              </a:rPr>
              <a:t>Need to use ALD MCPs.</a:t>
            </a:r>
            <a:endParaRPr lang="en-US" dirty="0" smtClean="0"/>
          </a:p>
          <a:p>
            <a:r>
              <a:rPr lang="en-US" dirty="0" smtClean="0"/>
              <a:t>Tradeoff between anode segmentation, system cost/complexity.</a:t>
            </a:r>
          </a:p>
          <a:p>
            <a:pPr lvl="1"/>
            <a:r>
              <a:rPr lang="en-US" dirty="0" smtClean="0"/>
              <a:t>Segmentation driven by occupancy, not resolution!</a:t>
            </a:r>
          </a:p>
          <a:p>
            <a:pPr lvl="1"/>
            <a:r>
              <a:rPr lang="en-US" dirty="0" smtClean="0"/>
              <a:t>Strip readout saves channels, but disambiguation problem may be intractable.</a:t>
            </a:r>
          </a:p>
          <a:p>
            <a:r>
              <a:rPr lang="en-US" dirty="0" smtClean="0"/>
              <a:t>Inherent dead time of SCA readout.</a:t>
            </a:r>
          </a:p>
          <a:p>
            <a:pPr lvl="1"/>
            <a:r>
              <a:rPr lang="en-US" dirty="0" smtClean="0"/>
              <a:t>Need separate trigger pathway, possibly complex trigger analysis.</a:t>
            </a:r>
          </a:p>
          <a:p>
            <a:r>
              <a:rPr lang="en-US" dirty="0" smtClean="0"/>
              <a:t>Even a (5 cm)</a:t>
            </a:r>
            <a:r>
              <a:rPr lang="en-US" baseline="30000" dirty="0" smtClean="0"/>
              <a:t>3</a:t>
            </a:r>
            <a:r>
              <a:rPr lang="en-US" dirty="0" smtClean="0"/>
              <a:t> prototype w/ pixelated anodes has 128–384 channels.</a:t>
            </a:r>
          </a:p>
          <a:p>
            <a:pPr lvl="1"/>
            <a:r>
              <a:rPr lang="en-US" dirty="0" smtClean="0"/>
              <a:t>Need significant effort to build full readout system.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 Dec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E. Brubaker, SNL/CA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6C0B6B-DCFB-4FE0-B74A-CA3C46C66395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015650" y="5190167"/>
            <a:ext cx="54280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</a:rPr>
              <a:t>Bright scintillators, high rates</a:t>
            </a:r>
            <a:endParaRPr lang="en-US" sz="3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1577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Other non-proliferation applications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880889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3488" y="0"/>
            <a:ext cx="7235598" cy="762000"/>
          </a:xfrm>
        </p:spPr>
        <p:txBody>
          <a:bodyPr/>
          <a:lstStyle/>
          <a:p>
            <a:r>
              <a:rPr lang="en-US" dirty="0" smtClean="0"/>
              <a:t>Traditional neutron scatter camera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5000740" cy="51816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MINER system</a:t>
            </a:r>
            <a:r>
              <a:rPr lang="en-US" dirty="0"/>
              <a:t>: Mobile Imager of Neutrons for Emergency Responders</a:t>
            </a:r>
            <a:br>
              <a:rPr lang="en-US" dirty="0"/>
            </a:br>
            <a:r>
              <a:rPr lang="en-US" dirty="0"/>
              <a:t>(a compact, portable, low-power neutron scatter camera</a:t>
            </a:r>
            <a:r>
              <a:rPr lang="en-US" dirty="0" smtClean="0"/>
              <a:t>)</a:t>
            </a:r>
          </a:p>
          <a:p>
            <a:r>
              <a:rPr lang="en-US" dirty="0" smtClean="0"/>
              <a:t>Shorter distance between cells means TOF resolution is more of a limiting factor on spectral &amp; angular resolution.</a:t>
            </a:r>
          </a:p>
          <a:p>
            <a:r>
              <a:rPr lang="en-US" dirty="0" smtClean="0"/>
              <a:t>Interested in 3” </a:t>
            </a:r>
            <a:r>
              <a:rPr lang="en-US" i="1" dirty="0" smtClean="0"/>
              <a:t>single-anode</a:t>
            </a:r>
            <a:r>
              <a:rPr lang="en-US" dirty="0" smtClean="0"/>
              <a:t> MCP-based </a:t>
            </a:r>
            <a:r>
              <a:rPr lang="en-US" dirty="0" err="1" smtClean="0"/>
              <a:t>photodetectors</a:t>
            </a:r>
            <a:r>
              <a:rPr lang="en-US" dirty="0"/>
              <a:t> </a:t>
            </a:r>
            <a:r>
              <a:rPr lang="en-US" dirty="0" smtClean="0"/>
              <a:t>for improved hit timing resolution.</a:t>
            </a:r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 Dec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E. Brubaker, SNL/CA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6C0B6B-DCFB-4FE0-B74A-CA3C46C66395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1483" y="942111"/>
            <a:ext cx="3544548" cy="2157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089"/>
          <a:stretch/>
        </p:blipFill>
        <p:spPr bwMode="auto">
          <a:xfrm>
            <a:off x="5501483" y="3786729"/>
            <a:ext cx="3448421" cy="2354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Down Arrow 8"/>
          <p:cNvSpPr/>
          <p:nvPr/>
        </p:nvSpPr>
        <p:spPr bwMode="auto">
          <a:xfrm>
            <a:off x="6760029" y="3211286"/>
            <a:ext cx="1077685" cy="413657"/>
          </a:xfrm>
          <a:prstGeom prst="downArrow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-97" charset="-12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59972" y="5725885"/>
            <a:ext cx="3924472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Detect, Locate, Characterize</a:t>
            </a:r>
            <a:endParaRPr lang="en-US" sz="24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7341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4.07407E-6 L -0.37292 -0.15973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646" y="-798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135000" y="13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Crystal Compton Imager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49828"/>
            <a:ext cx="8610600" cy="4746171"/>
          </a:xfrm>
        </p:spPr>
        <p:txBody>
          <a:bodyPr/>
          <a:lstStyle/>
          <a:p>
            <a:r>
              <a:rPr lang="en-US" dirty="0" smtClean="0"/>
              <a:t>Use coded aperture technique on </a:t>
            </a:r>
            <a:r>
              <a:rPr lang="en-US" i="1" dirty="0" smtClean="0"/>
              <a:t>optical photons</a:t>
            </a:r>
            <a:r>
              <a:rPr lang="en-US" dirty="0" smtClean="0"/>
              <a:t> to reconstruct interaction positions.</a:t>
            </a:r>
          </a:p>
          <a:p>
            <a:r>
              <a:rPr lang="en-US" dirty="0" smtClean="0"/>
              <a:t>Time resolution not important for gamma imaging, but need good spatial resolution, large area.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 Dec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E. Brubaker, SNL/CA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6C0B6B-DCFB-4FE0-B74A-CA3C46C66395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725885" y="892629"/>
            <a:ext cx="3333028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K.-P. </a:t>
            </a:r>
            <a:r>
              <a:rPr lang="en-US" dirty="0" err="1" smtClean="0"/>
              <a:t>Ziock</a:t>
            </a:r>
            <a:r>
              <a:rPr lang="en-US" dirty="0" smtClean="0"/>
              <a:t>, J. </a:t>
            </a:r>
            <a:r>
              <a:rPr lang="en-US" dirty="0" err="1" smtClean="0"/>
              <a:t>Braverman</a:t>
            </a:r>
            <a:r>
              <a:rPr lang="en-US" dirty="0" smtClean="0"/>
              <a:t>, ORNL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8695" y="3471764"/>
            <a:ext cx="6838950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 rot="16200000">
            <a:off x="7676390" y="4151530"/>
            <a:ext cx="220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/>
              <a:t>Proc. SPIE</a:t>
            </a:r>
            <a:r>
              <a:rPr lang="en-US" sz="1200" dirty="0"/>
              <a:t> 8542, </a:t>
            </a:r>
            <a:r>
              <a:rPr lang="en-US" sz="1200" dirty="0" smtClean="0"/>
              <a:t>854210 </a:t>
            </a:r>
            <a:r>
              <a:rPr lang="en-US" sz="1200" dirty="0"/>
              <a:t>(November 19, 2012); doi:10.1117/12.979787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96830" y="5420990"/>
            <a:ext cx="1891865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Locate</a:t>
            </a:r>
          </a:p>
          <a:p>
            <a:r>
              <a:rPr lang="en-US" sz="2400" b="1" dirty="0" smtClean="0">
                <a:solidFill>
                  <a:srgbClr val="00B050"/>
                </a:solidFill>
              </a:rPr>
              <a:t>Characterize</a:t>
            </a:r>
            <a:endParaRPr lang="en-US" sz="24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927566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3488" y="0"/>
            <a:ext cx="7910512" cy="762000"/>
          </a:xfrm>
        </p:spPr>
        <p:txBody>
          <a:bodyPr/>
          <a:lstStyle/>
          <a:p>
            <a:r>
              <a:rPr lang="en-US" sz="3600" dirty="0" smtClean="0"/>
              <a:t>PSD scintillator block detector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73" y="880178"/>
            <a:ext cx="6150430" cy="4834039"/>
          </a:xfrm>
        </p:spPr>
        <p:txBody>
          <a:bodyPr/>
          <a:lstStyle/>
          <a:p>
            <a:r>
              <a:rPr lang="en-US" sz="2800" dirty="0" smtClean="0"/>
              <a:t>Anger logic allows 4 PMTs to</a:t>
            </a:r>
            <a:r>
              <a:rPr lang="en-US" sz="2800" dirty="0"/>
              <a:t> </a:t>
            </a:r>
            <a:r>
              <a:rPr lang="en-US" sz="2800" dirty="0" smtClean="0"/>
              <a:t>locate an interaction in 100 optically isolated pixels.</a:t>
            </a:r>
          </a:p>
          <a:p>
            <a:pPr lvl="1"/>
            <a:r>
              <a:rPr lang="en-US" sz="2400" dirty="0" smtClean="0"/>
              <a:t>No sub-pixel resolution.</a:t>
            </a:r>
          </a:p>
          <a:p>
            <a:pPr lvl="1"/>
            <a:r>
              <a:rPr lang="en-US" sz="2400" dirty="0" smtClean="0"/>
              <a:t>Confused by multiple interactions.</a:t>
            </a:r>
          </a:p>
          <a:p>
            <a:r>
              <a:rPr lang="en-US" sz="2800" dirty="0" smtClean="0"/>
              <a:t>Used in</a:t>
            </a:r>
            <a:br>
              <a:rPr lang="en-US" sz="2800" dirty="0" smtClean="0"/>
            </a:br>
            <a:r>
              <a:rPr lang="en-US" sz="2800" dirty="0" smtClean="0"/>
              <a:t>multiple</a:t>
            </a:r>
            <a:br>
              <a:rPr lang="en-US" sz="2800" dirty="0" smtClean="0"/>
            </a:br>
            <a:r>
              <a:rPr lang="en-US" sz="2800" dirty="0" smtClean="0"/>
              <a:t>neutron</a:t>
            </a:r>
            <a:br>
              <a:rPr lang="en-US" sz="2800" dirty="0" smtClean="0"/>
            </a:br>
            <a:r>
              <a:rPr lang="en-US" sz="2800" dirty="0" smtClean="0"/>
              <a:t>imaging</a:t>
            </a:r>
            <a:br>
              <a:rPr lang="en-US" sz="2800" dirty="0" smtClean="0"/>
            </a:br>
            <a:r>
              <a:rPr lang="en-US" sz="2800" dirty="0" smtClean="0"/>
              <a:t>systems.</a:t>
            </a:r>
          </a:p>
          <a:p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 Dec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E. Brubaker, SNL/CA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6C0B6B-DCFB-4FE0-B74A-CA3C46C66395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0171" y="3104690"/>
            <a:ext cx="6583136" cy="289536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415600" y="892629"/>
            <a:ext cx="2627707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P. </a:t>
            </a:r>
            <a:r>
              <a:rPr lang="en-US" dirty="0" err="1" smtClean="0"/>
              <a:t>Hausladen</a:t>
            </a:r>
            <a:r>
              <a:rPr lang="en-US" dirty="0"/>
              <a:t> </a:t>
            </a:r>
            <a:r>
              <a:rPr lang="en-US" dirty="0" smtClean="0"/>
              <a:t>et al., ORNL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85058" y="5769218"/>
            <a:ext cx="2933816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Locate, Characterize</a:t>
            </a:r>
            <a:endParaRPr lang="en-US" sz="24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083377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3488" y="0"/>
            <a:ext cx="7910512" cy="762000"/>
          </a:xfrm>
        </p:spPr>
        <p:txBody>
          <a:bodyPr/>
          <a:lstStyle/>
          <a:p>
            <a:r>
              <a:rPr lang="en-US" sz="3600" dirty="0" smtClean="0"/>
              <a:t>Next-gen scintillator block detector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827313"/>
            <a:ext cx="5083629" cy="537754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With MCP-based </a:t>
            </a:r>
            <a:r>
              <a:rPr lang="en-US" dirty="0" err="1" smtClean="0"/>
              <a:t>photodetector</a:t>
            </a:r>
            <a:r>
              <a:rPr lang="en-US" dirty="0" smtClean="0"/>
              <a:t>, determine interaction location in continuous scintillator.</a:t>
            </a:r>
          </a:p>
          <a:p>
            <a:pPr lvl="1"/>
            <a:r>
              <a:rPr lang="en-US" dirty="0" smtClean="0"/>
              <a:t>Like SVSC, but lower coverage; goal is to locate 1</a:t>
            </a:r>
            <a:r>
              <a:rPr lang="en-US" baseline="30000" dirty="0" smtClean="0"/>
              <a:t>st</a:t>
            </a:r>
            <a:r>
              <a:rPr lang="en-US" dirty="0" smtClean="0"/>
              <a:t> interaction.</a:t>
            </a:r>
          </a:p>
          <a:p>
            <a:pPr lvl="1"/>
            <a:r>
              <a:rPr lang="en-US" dirty="0" smtClean="0"/>
              <a:t>Resolution not limited by scintillator </a:t>
            </a:r>
            <a:r>
              <a:rPr lang="en-US" dirty="0" err="1" smtClean="0"/>
              <a:t>pixelation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Timing can determine/resolve first interaction.</a:t>
            </a:r>
          </a:p>
          <a:p>
            <a:r>
              <a:rPr lang="en-US" dirty="0" smtClean="0"/>
              <a:t>Building block for position-sensitive detector plane for energetic neutrons, gammas.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Pinhole imager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Coded aperture imager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Double-scatter imager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 Dec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E. Brubaker, SNL/CA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6C0B6B-DCFB-4FE0-B74A-CA3C46C66395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5243726" y="2569023"/>
            <a:ext cx="3657600" cy="1828800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-97" charset="-128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5243726" y="1861451"/>
            <a:ext cx="3657600" cy="685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-97" charset="-128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5243726" y="925279"/>
            <a:ext cx="3657600" cy="9144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-97" charset="-12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551498" y="3984167"/>
            <a:ext cx="1210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Scintillator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551498" y="1382479"/>
            <a:ext cx="1223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MCP-PMT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7551498" y="2177919"/>
            <a:ext cx="12554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Light guide</a:t>
            </a:r>
            <a:endParaRPr lang="en-US" dirty="0"/>
          </a:p>
        </p:txBody>
      </p:sp>
      <p:sp>
        <p:nvSpPr>
          <p:cNvPr id="15" name="Explosion 1 14"/>
          <p:cNvSpPr/>
          <p:nvPr/>
        </p:nvSpPr>
        <p:spPr bwMode="auto">
          <a:xfrm>
            <a:off x="6027498" y="2786738"/>
            <a:ext cx="406686" cy="261257"/>
          </a:xfrm>
          <a:prstGeom prst="irregularSeal1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-97" charset="-128"/>
            </a:endParaRPr>
          </a:p>
        </p:txBody>
      </p:sp>
      <p:cxnSp>
        <p:nvCxnSpPr>
          <p:cNvPr id="17" name="Straight Arrow Connector 16"/>
          <p:cNvCxnSpPr>
            <a:endCxn id="9" idx="1"/>
          </p:cNvCxnSpPr>
          <p:nvPr/>
        </p:nvCxnSpPr>
        <p:spPr bwMode="auto">
          <a:xfrm flipH="1">
            <a:off x="5243726" y="3047995"/>
            <a:ext cx="783772" cy="435428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15" idx="2"/>
          </p:cNvCxnSpPr>
          <p:nvPr/>
        </p:nvCxnSpPr>
        <p:spPr bwMode="auto">
          <a:xfrm flipH="1">
            <a:off x="5243726" y="3047995"/>
            <a:ext cx="943528" cy="1120838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5" idx="2"/>
          </p:cNvCxnSpPr>
          <p:nvPr/>
        </p:nvCxnSpPr>
        <p:spPr bwMode="auto">
          <a:xfrm flipH="1">
            <a:off x="6014848" y="3047995"/>
            <a:ext cx="172406" cy="1305504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 bwMode="auto">
          <a:xfrm>
            <a:off x="6434184" y="3047995"/>
            <a:ext cx="1313853" cy="1349828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15" idx="3"/>
          </p:cNvCxnSpPr>
          <p:nvPr/>
        </p:nvCxnSpPr>
        <p:spPr bwMode="auto">
          <a:xfrm>
            <a:off x="6434184" y="2947484"/>
            <a:ext cx="2467142" cy="753263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5" idx="3"/>
          </p:cNvCxnSpPr>
          <p:nvPr/>
        </p:nvCxnSpPr>
        <p:spPr bwMode="auto">
          <a:xfrm flipV="1">
            <a:off x="6434184" y="2786738"/>
            <a:ext cx="2467142" cy="160746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15" idx="1"/>
          </p:cNvCxnSpPr>
          <p:nvPr/>
        </p:nvCxnSpPr>
        <p:spPr bwMode="auto">
          <a:xfrm flipH="1" flipV="1">
            <a:off x="5243726" y="2867111"/>
            <a:ext cx="783772" cy="23827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 bwMode="auto">
          <a:xfrm flipV="1">
            <a:off x="6434184" y="1861451"/>
            <a:ext cx="1988171" cy="925287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15" idx="0"/>
          </p:cNvCxnSpPr>
          <p:nvPr/>
        </p:nvCxnSpPr>
        <p:spPr bwMode="auto">
          <a:xfrm flipV="1">
            <a:off x="6300919" y="1861451"/>
            <a:ext cx="434151" cy="925287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 bwMode="auto">
          <a:xfrm flipV="1">
            <a:off x="6187254" y="1861452"/>
            <a:ext cx="43587" cy="925286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 bwMode="auto">
          <a:xfrm flipH="1" flipV="1">
            <a:off x="5842442" y="1861452"/>
            <a:ext cx="344812" cy="925286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 bwMode="auto">
          <a:xfrm flipH="1" flipV="1">
            <a:off x="5374356" y="1861452"/>
            <a:ext cx="653142" cy="925286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 bwMode="auto">
          <a:xfrm>
            <a:off x="6300919" y="3047995"/>
            <a:ext cx="434151" cy="1305504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5237352" y="4456664"/>
            <a:ext cx="3657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Significant overlap with medical imaging.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100" dirty="0"/>
              <a:t>E.g. Hunter et al., "Multiple-Hit Parameter Estimation in Monolithic Detectors," </a:t>
            </a:r>
            <a:r>
              <a:rPr lang="en-US" sz="1100" i="1" dirty="0"/>
              <a:t>Medical Imaging, IEEE Transactions on</a:t>
            </a:r>
            <a:r>
              <a:rPr lang="en-US" sz="1100" dirty="0"/>
              <a:t> , vol.32, no.2, pp.329,337, Feb. 2013</a:t>
            </a:r>
            <a:endParaRPr lang="en-US" sz="4000" dirty="0"/>
          </a:p>
        </p:txBody>
      </p:sp>
      <p:sp>
        <p:nvSpPr>
          <p:cNvPr id="28" name="TextBox 27"/>
          <p:cNvSpPr txBox="1"/>
          <p:nvPr/>
        </p:nvSpPr>
        <p:spPr>
          <a:xfrm>
            <a:off x="3692396" y="5769007"/>
            <a:ext cx="2933816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Locate, Characterize</a:t>
            </a:r>
            <a:endParaRPr lang="en-US" sz="24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401247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3488" y="0"/>
            <a:ext cx="7910512" cy="762000"/>
          </a:xfrm>
        </p:spPr>
        <p:txBody>
          <a:bodyPr/>
          <a:lstStyle/>
          <a:p>
            <a:r>
              <a:rPr lang="en-US" dirty="0" smtClean="0"/>
              <a:t>Direct position sensing for thermal 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799" y="892630"/>
            <a:ext cx="5747657" cy="5203370"/>
          </a:xfrm>
        </p:spPr>
        <p:txBody>
          <a:bodyPr>
            <a:normAutofit/>
          </a:bodyPr>
          <a:lstStyle/>
          <a:p>
            <a:r>
              <a:rPr lang="en-US" dirty="0" smtClean="0"/>
              <a:t>Instead of photocathode, add thermal neutron capture agent to MCP itself.</a:t>
            </a:r>
          </a:p>
          <a:p>
            <a:r>
              <a:rPr lang="en-US" dirty="0" smtClean="0"/>
              <a:t>Makes high efficiency, high resolution position-sensitive thermal neutron detector.</a:t>
            </a:r>
          </a:p>
          <a:p>
            <a:r>
              <a:rPr lang="en-US" dirty="0" smtClean="0"/>
              <a:t>Use with coded aperture for thermal neutron imaging, or with thermalized neutron source for radiography.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 Dec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E. Brubaker, SNL/CA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6C0B6B-DCFB-4FE0-B74A-CA3C46C66395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033072" y="892629"/>
            <a:ext cx="1627369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Nova Scientific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9024" y="1406784"/>
            <a:ext cx="2781688" cy="278168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254597" y="4177882"/>
            <a:ext cx="28738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http://www.novascientific.com/neutron.html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745578" y="5692808"/>
            <a:ext cx="1891865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Characterize</a:t>
            </a:r>
            <a:endParaRPr lang="en-US" sz="24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8611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Nuclear security Venn diagram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 Dec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E. Brubaker, SNL/CA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6C0B6B-DCFB-4FE0-B74A-CA3C46C66395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3369661788"/>
              </p:ext>
            </p:extLst>
          </p:nvPr>
        </p:nvGraphicFramePr>
        <p:xfrm>
          <a:off x="-707572" y="370114"/>
          <a:ext cx="6477000" cy="556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5682343" y="1077686"/>
            <a:ext cx="3461657" cy="5105399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2200" dirty="0" smtClean="0"/>
              <a:t>Horizontal proliferation: new actors acquiring nuclear capabilities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200" dirty="0" smtClean="0"/>
              <a:t>Vertical proliferation: existing NWS increasing nuclear capabilities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200" dirty="0" smtClean="0"/>
              <a:t>Special nuclear material (SNM) is the common element.</a:t>
            </a:r>
          </a:p>
          <a:p>
            <a:pPr marL="914400" lvl="1" indent="-457200">
              <a:buFont typeface="Courier New" pitchFamily="49" charset="0"/>
              <a:buChar char="o"/>
            </a:pPr>
            <a:r>
              <a:rPr lang="en-US" sz="2200" dirty="0" smtClean="0"/>
              <a:t>Detect</a:t>
            </a:r>
          </a:p>
          <a:p>
            <a:pPr marL="914400" lvl="1" indent="-457200">
              <a:buFont typeface="Courier New" pitchFamily="49" charset="0"/>
              <a:buChar char="o"/>
            </a:pPr>
            <a:r>
              <a:rPr lang="en-US" sz="2200" dirty="0" smtClean="0"/>
              <a:t>Locate</a:t>
            </a:r>
          </a:p>
          <a:p>
            <a:pPr marL="914400" lvl="1" indent="-457200">
              <a:buFont typeface="Courier New" pitchFamily="49" charset="0"/>
              <a:buChar char="o"/>
            </a:pPr>
            <a:r>
              <a:rPr lang="en-US" sz="2200" dirty="0" smtClean="0"/>
              <a:t>Characterize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200" dirty="0" smtClean="0"/>
              <a:t>Radiation detection can help!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76200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API alpha detector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Associated particle imaging technique for 14 MeV neutron transmission imaging.</a:t>
            </a:r>
          </a:p>
          <a:p>
            <a:pPr lvl="1"/>
            <a:r>
              <a:rPr lang="en-US" dirty="0" smtClean="0"/>
              <a:t>D + T </a:t>
            </a:r>
            <a:r>
              <a:rPr lang="en-US" dirty="0" smtClean="0">
                <a:sym typeface="Symbol"/>
              </a:rPr>
              <a:t> </a:t>
            </a:r>
            <a:r>
              <a:rPr lang="en-US" dirty="0" smtClean="0">
                <a:latin typeface="Symbol" panose="05050102010706020507" pitchFamily="18" charset="2"/>
                <a:sym typeface="Symbol"/>
              </a:rPr>
              <a:t>a</a:t>
            </a:r>
            <a:r>
              <a:rPr lang="en-US" dirty="0" smtClean="0">
                <a:sym typeface="Symbol"/>
              </a:rPr>
              <a:t> + n</a:t>
            </a:r>
          </a:p>
          <a:p>
            <a:pPr lvl="1"/>
            <a:r>
              <a:rPr lang="en-US" dirty="0" smtClean="0">
                <a:sym typeface="Symbol"/>
              </a:rPr>
              <a:t>Detect </a:t>
            </a:r>
            <a:r>
              <a:rPr lang="en-US" dirty="0" smtClean="0">
                <a:latin typeface="Symbol" panose="05050102010706020507" pitchFamily="18" charset="2"/>
                <a:sym typeface="Symbol"/>
              </a:rPr>
              <a:t>a</a:t>
            </a:r>
            <a:r>
              <a:rPr lang="en-US" dirty="0" smtClean="0">
                <a:sym typeface="Symbol"/>
              </a:rPr>
              <a:t> to determine neutron direction, t</a:t>
            </a:r>
            <a:r>
              <a:rPr lang="en-US" baseline="-25000" dirty="0" smtClean="0">
                <a:sym typeface="Symbol"/>
              </a:rPr>
              <a:t>0</a:t>
            </a:r>
            <a:r>
              <a:rPr lang="en-US" dirty="0" smtClean="0">
                <a:sym typeface="Symbol"/>
              </a:rPr>
              <a:t>.</a:t>
            </a:r>
          </a:p>
          <a:p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4686300" y="3287486"/>
            <a:ext cx="4229100" cy="685800"/>
          </a:xfrm>
        </p:spPr>
        <p:txBody>
          <a:bodyPr/>
          <a:lstStyle/>
          <a:p>
            <a:r>
              <a:rPr lang="en-US" sz="1100" dirty="0"/>
              <a:t>Cates, J.W</a:t>
            </a:r>
            <a:r>
              <a:rPr lang="en-US" sz="1100" dirty="0" smtClean="0"/>
              <a:t>., et al., "</a:t>
            </a:r>
            <a:r>
              <a:rPr lang="en-US" sz="1100" dirty="0"/>
              <a:t>Timing Resolution Study of an Associated Particle Detector for Fast Neutron Imaging," Nuclear Science, IEEE Transactions on , vol.59, no.4, pp.1750,1756, Aug. </a:t>
            </a:r>
            <a:r>
              <a:rPr lang="en-US" sz="1100" dirty="0" smtClean="0"/>
              <a:t>2012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 Dec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E. Brubaker, SNL/CA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6C0B6B-DCFB-4FE0-B74A-CA3C46C66395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8981" y="1438752"/>
            <a:ext cx="3790950" cy="170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299939" y="892629"/>
            <a:ext cx="2627707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P. </a:t>
            </a:r>
            <a:r>
              <a:rPr lang="en-US" dirty="0" err="1" smtClean="0"/>
              <a:t>Hausladen</a:t>
            </a:r>
            <a:r>
              <a:rPr lang="en-US" dirty="0"/>
              <a:t> </a:t>
            </a:r>
            <a:r>
              <a:rPr lang="en-US" dirty="0" smtClean="0"/>
              <a:t>et al., ORNL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55172" y="4946579"/>
            <a:ext cx="82418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“… a significant improvement in reconstructed image quality is achievable if the system timing resolution can be reduced below 500 </a:t>
            </a:r>
            <a:r>
              <a:rPr lang="en-US" dirty="0" err="1"/>
              <a:t>ps</a:t>
            </a:r>
            <a:r>
              <a:rPr lang="en-US" dirty="0"/>
              <a:t>, while ideal imaging reconstruction is possible with a timing resolution of 200 ps</a:t>
            </a:r>
            <a:r>
              <a:rPr lang="en-US" dirty="0" smtClean="0"/>
              <a:t>.”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119258" y="5769007"/>
            <a:ext cx="1891865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Characterize</a:t>
            </a:r>
            <a:endParaRPr lang="en-US" sz="24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210466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Neutrinos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Non-proliferation application of neutrino detection is to monitor or discover nuclear reactors.</a:t>
            </a:r>
          </a:p>
          <a:p>
            <a:pPr lvl="1"/>
            <a:r>
              <a:rPr lang="en-US" dirty="0" smtClean="0"/>
              <a:t>Neutrino presence determines reactor on/off status</a:t>
            </a:r>
          </a:p>
          <a:p>
            <a:pPr lvl="1"/>
            <a:r>
              <a:rPr lang="en-US" dirty="0" smtClean="0"/>
              <a:t>Neutrino spectrum sensitive to diversion (Pu/U ratio)</a:t>
            </a:r>
          </a:p>
          <a:p>
            <a:pPr lvl="1"/>
            <a:r>
              <a:rPr lang="en-US" dirty="0" smtClean="0"/>
              <a:t>Neutrino direction improves detectability of weak sources relative to background</a:t>
            </a:r>
          </a:p>
          <a:p>
            <a:r>
              <a:rPr lang="en-US" dirty="0" smtClean="0"/>
              <a:t>Detection concepts not different from reactor neutrino physics experiments.</a:t>
            </a:r>
          </a:p>
          <a:p>
            <a:pPr lvl="1"/>
            <a:r>
              <a:rPr lang="en-US" dirty="0" smtClean="0"/>
              <a:t>For ease of deployment, high desire for above-ground detection system </a:t>
            </a:r>
            <a:r>
              <a:rPr lang="en-US" dirty="0" smtClean="0">
                <a:sym typeface="Symbol"/>
              </a:rPr>
              <a:t> need exquisite background rejection.</a:t>
            </a:r>
            <a:r>
              <a:rPr lang="en-US" dirty="0" smtClean="0"/>
              <a:t>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 Dec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E. Brubaker, SNL/CA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6C0B6B-DCFB-4FE0-B74A-CA3C46C66395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48344" y="5769217"/>
            <a:ext cx="2882520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Detect, Characterize</a:t>
            </a:r>
            <a:endParaRPr lang="en-US" sz="24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352605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MCPs for non-proliferation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Everything (except neutrinos) in this survey of MCPs for non-proliferation applications relates to </a:t>
            </a:r>
            <a:r>
              <a:rPr lang="en-US" dirty="0" smtClean="0">
                <a:latin typeface="Symbol" panose="05050102010706020507" pitchFamily="18" charset="2"/>
              </a:rPr>
              <a:t>g</a:t>
            </a:r>
            <a:r>
              <a:rPr lang="en-US" dirty="0"/>
              <a:t> </a:t>
            </a:r>
            <a:r>
              <a:rPr lang="en-US" dirty="0" smtClean="0"/>
              <a:t>or n imaging.</a:t>
            </a:r>
          </a:p>
          <a:p>
            <a:pPr lvl="1"/>
            <a:r>
              <a:rPr lang="en-US" dirty="0" smtClean="0"/>
              <a:t>Takes advantage of good intrinsic spatial resolution.</a:t>
            </a:r>
          </a:p>
          <a:p>
            <a:pPr lvl="1"/>
            <a:r>
              <a:rPr lang="en-US" dirty="0" smtClean="0"/>
              <a:t>Timing resolution used to extract information from detected particles; not from source itself.</a:t>
            </a:r>
          </a:p>
          <a:p>
            <a:r>
              <a:rPr lang="en-US" dirty="0" smtClean="0"/>
              <a:t>Primarily interested in detection of optical photons from scintillator.</a:t>
            </a:r>
          </a:p>
          <a:p>
            <a:r>
              <a:rPr lang="en-US" dirty="0" smtClean="0"/>
              <a:t>Advantages of MCP-based detectors include improved efficiency, resolution, and form factor.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 Dec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E. Brubaker, SNL/CA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6C0B6B-DCFB-4FE0-B74A-CA3C46C66395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28369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Overview of non-proliferation application space</a:t>
            </a:r>
          </a:p>
          <a:p>
            <a:pPr lvl="1"/>
            <a:r>
              <a:rPr lang="en-US" dirty="0" smtClean="0"/>
              <a:t>Detect, locate, characterize SNM</a:t>
            </a:r>
          </a:p>
          <a:p>
            <a:r>
              <a:rPr lang="en-US" dirty="0" smtClean="0"/>
              <a:t>Single-Volume Neutron Scatter Camera</a:t>
            </a:r>
          </a:p>
          <a:p>
            <a:pPr lvl="1"/>
            <a:r>
              <a:rPr lang="en-US" dirty="0" smtClean="0"/>
              <a:t>Motivation, goals, progress, issues</a:t>
            </a:r>
          </a:p>
          <a:p>
            <a:r>
              <a:rPr lang="en-US" dirty="0" smtClean="0"/>
              <a:t>Other non-proliferation MCP-based detection concepts</a:t>
            </a:r>
          </a:p>
          <a:p>
            <a:pPr lvl="1"/>
            <a:r>
              <a:rPr lang="en-US" dirty="0" smtClean="0"/>
              <a:t>Spatial/temporal resolution of MCP valuable for imaging applications.</a:t>
            </a:r>
          </a:p>
          <a:p>
            <a:pPr lvl="1"/>
            <a:r>
              <a:rPr lang="en-US" dirty="0" smtClean="0"/>
              <a:t>Increased adoption will depend on price, scalability, ease of use.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 Dec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E. Brubaker, SNL/CA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6C0B6B-DCFB-4FE0-B74A-CA3C46C66395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10323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Additional Slides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5976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Central event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 Dec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E. Brubaker, SNL/CA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6C0B6B-DCFB-4FE0-B74A-CA3C46C66395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350" y="723900"/>
            <a:ext cx="824865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 rot="16200000">
            <a:off x="-550188" y="1872598"/>
            <a:ext cx="21100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(10,0,0,0) [</a:t>
            </a:r>
            <a:r>
              <a:rPr lang="en-US" sz="2000" dirty="0" err="1" smtClean="0"/>
              <a:t>mm,ns</a:t>
            </a:r>
            <a:r>
              <a:rPr lang="en-US" sz="2000" dirty="0" smtClean="0"/>
              <a:t>]</a:t>
            </a:r>
          </a:p>
        </p:txBody>
      </p:sp>
      <p:sp>
        <p:nvSpPr>
          <p:cNvPr id="9" name="TextBox 8"/>
          <p:cNvSpPr txBox="1"/>
          <p:nvPr/>
        </p:nvSpPr>
        <p:spPr>
          <a:xfrm rot="16200000">
            <a:off x="-738620" y="4451606"/>
            <a:ext cx="24868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(20,20,20,2) [</a:t>
            </a:r>
            <a:r>
              <a:rPr lang="en-US" sz="2000" dirty="0" err="1" smtClean="0"/>
              <a:t>mm,ns</a:t>
            </a:r>
            <a:r>
              <a:rPr lang="en-US" sz="2000" dirty="0" smtClean="0"/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1320837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Shifted event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 Dec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E. Brubaker, SNL/CA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6C0B6B-DCFB-4FE0-B74A-CA3C46C66395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350" y="642938"/>
            <a:ext cx="8248650" cy="557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 rot="16200000">
            <a:off x="-550188" y="1872598"/>
            <a:ext cx="21100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(80,0,0,0) [</a:t>
            </a:r>
            <a:r>
              <a:rPr lang="en-US" sz="2000" dirty="0" err="1" smtClean="0"/>
              <a:t>mm,ns</a:t>
            </a:r>
            <a:r>
              <a:rPr lang="en-US" sz="2000" dirty="0" smtClean="0"/>
              <a:t>]</a:t>
            </a:r>
          </a:p>
        </p:txBody>
      </p:sp>
      <p:sp>
        <p:nvSpPr>
          <p:cNvPr id="9" name="TextBox 8"/>
          <p:cNvSpPr txBox="1"/>
          <p:nvPr/>
        </p:nvSpPr>
        <p:spPr>
          <a:xfrm rot="16200000">
            <a:off x="-738620" y="4451606"/>
            <a:ext cx="24868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(90,20,20,2) [</a:t>
            </a:r>
            <a:r>
              <a:rPr lang="en-US" sz="2000" dirty="0" err="1" smtClean="0"/>
              <a:t>mm,ns</a:t>
            </a:r>
            <a:r>
              <a:rPr lang="en-US" sz="2000" dirty="0" smtClean="0"/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477735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Pixel populations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 Dec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E. Brubaker, SNL/CA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6C0B6B-DCFB-4FE0-B74A-CA3C46C66395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  <p:pic>
        <p:nvPicPr>
          <p:cNvPr id="1026" name="Picture 2" descr="C:\Users\ebrubak\Documents\Projects\SVSC\ieee_plots\near_cente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24705"/>
            <a:ext cx="4572000" cy="2887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ebrubak\Documents\Projects\SVSC\ieee_plots\near_x_fac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649109"/>
            <a:ext cx="4572000" cy="3039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5635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Active material studies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76200" y="914400"/>
            <a:ext cx="3676650" cy="51816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Study effect of pulse shape on </a:t>
            </a:r>
            <a:r>
              <a:rPr lang="en-US" dirty="0" smtClean="0">
                <a:latin typeface="Symbol" panose="05050102010706020507" pitchFamily="18" charset="2"/>
              </a:rPr>
              <a:t>D</a:t>
            </a:r>
            <a:r>
              <a:rPr lang="en-US" dirty="0" smtClean="0"/>
              <a:t>t resolution</a:t>
            </a:r>
          </a:p>
          <a:p>
            <a:r>
              <a:rPr lang="en-US" dirty="0" smtClean="0"/>
              <a:t>Same default event as earlier slide</a:t>
            </a:r>
          </a:p>
          <a:p>
            <a:r>
              <a:rPr lang="en-US" dirty="0" smtClean="0"/>
              <a:t>Pulse width important, especially rise time</a:t>
            </a:r>
          </a:p>
          <a:p>
            <a:r>
              <a:rPr lang="en-US" dirty="0" smtClean="0"/>
              <a:t>Quenched plastics?</a:t>
            </a:r>
          </a:p>
          <a:p>
            <a:pPr lvl="1"/>
            <a:r>
              <a:rPr lang="en-US" dirty="0" smtClean="0"/>
              <a:t>Short decay</a:t>
            </a:r>
          </a:p>
          <a:p>
            <a:pPr lvl="1"/>
            <a:r>
              <a:rPr lang="en-US" dirty="0" smtClean="0"/>
              <a:t>But slower rise</a:t>
            </a:r>
          </a:p>
          <a:p>
            <a:pPr lvl="1"/>
            <a:r>
              <a:rPr lang="en-US" dirty="0" smtClean="0"/>
              <a:t>Low light output</a:t>
            </a:r>
          </a:p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 Dec 2014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E. Brubaker, SNL/CA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0DD2BE-D90C-49D9-A643-987220E731F8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5725" y="935042"/>
            <a:ext cx="5029200" cy="1623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5725" y="2558968"/>
            <a:ext cx="5029200" cy="1625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5725" y="4184359"/>
            <a:ext cx="5029200" cy="189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858000" y="1228725"/>
            <a:ext cx="73609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Gaus</a:t>
            </a:r>
            <a:r>
              <a:rPr lang="en-US" dirty="0" smtClean="0"/>
              <a:t>,</a:t>
            </a:r>
            <a:br>
              <a:rPr lang="en-US" dirty="0" smtClean="0"/>
            </a:br>
            <a:r>
              <a:rPr lang="en-US" dirty="0" smtClean="0"/>
              <a:t>0.5 ns</a:t>
            </a:r>
            <a:br>
              <a:rPr lang="en-US" dirty="0" smtClean="0"/>
            </a:br>
            <a:r>
              <a:rPr lang="en-US" dirty="0" smtClean="0"/>
              <a:t>width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524750" y="2847975"/>
            <a:ext cx="13324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“Stilbene”,</a:t>
            </a:r>
            <a:br>
              <a:rPr lang="en-US" dirty="0" smtClean="0"/>
            </a:br>
            <a:r>
              <a:rPr lang="en-US" dirty="0" smtClean="0"/>
              <a:t>0.5 ns decay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524750" y="4483584"/>
            <a:ext cx="13324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Stilbene,</a:t>
            </a:r>
            <a:br>
              <a:rPr lang="en-US" dirty="0" smtClean="0"/>
            </a:br>
            <a:r>
              <a:rPr lang="en-US" dirty="0" smtClean="0"/>
              <a:t>4.5 ns decay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057737" y="1764686"/>
            <a:ext cx="1072730" cy="369332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Symbol" panose="05050102010706020507" pitchFamily="18" charset="2"/>
              </a:rPr>
              <a:t>s</a:t>
            </a:r>
            <a:r>
              <a:rPr lang="en-US" b="1" dirty="0" smtClean="0"/>
              <a:t> ≈ 14 </a:t>
            </a:r>
            <a:r>
              <a:rPr lang="en-US" b="1" dirty="0" err="1" smtClean="0"/>
              <a:t>ps</a:t>
            </a:r>
            <a:endParaRPr lang="en-US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5057737" y="5479436"/>
            <a:ext cx="1072730" cy="369332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Symbol" panose="05050102010706020507" pitchFamily="18" charset="2"/>
              </a:rPr>
              <a:t>s</a:t>
            </a:r>
            <a:r>
              <a:rPr lang="en-US" b="1" dirty="0" smtClean="0"/>
              <a:t> ≈ 23 </a:t>
            </a:r>
            <a:r>
              <a:rPr lang="en-US" b="1" dirty="0" err="1" smtClean="0"/>
              <a:t>ps</a:t>
            </a:r>
            <a:endParaRPr lang="en-US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5057737" y="3612536"/>
            <a:ext cx="957313" cy="369332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Symbol" panose="05050102010706020507" pitchFamily="18" charset="2"/>
              </a:rPr>
              <a:t>s</a:t>
            </a:r>
            <a:r>
              <a:rPr lang="en-US" b="1" dirty="0" smtClean="0"/>
              <a:t> ≈ 5 </a:t>
            </a:r>
            <a:r>
              <a:rPr lang="en-US" b="1" dirty="0" err="1" smtClean="0"/>
              <a:t>ps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737475" y="750376"/>
            <a:ext cx="10871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Symbol" panose="05050102010706020507" pitchFamily="18" charset="2"/>
              </a:rPr>
              <a:t>D</a:t>
            </a:r>
            <a:r>
              <a:rPr lang="en-US" b="1" dirty="0" smtClean="0"/>
              <a:t>t - </a:t>
            </a:r>
            <a:r>
              <a:rPr lang="en-US" b="1" dirty="0" err="1" smtClean="0">
                <a:latin typeface="Symbol" panose="05050102010706020507" pitchFamily="18" charset="2"/>
              </a:rPr>
              <a:t>D</a:t>
            </a:r>
            <a:r>
              <a:rPr lang="en-US" b="1" dirty="0" err="1" smtClean="0"/>
              <a:t>t</a:t>
            </a:r>
            <a:r>
              <a:rPr lang="en-US" b="1" baseline="-25000" dirty="0" err="1" smtClean="0"/>
              <a:t>true</a:t>
            </a:r>
            <a:endParaRPr lang="en-US" b="1" baseline="-25000" dirty="0"/>
          </a:p>
        </p:txBody>
      </p:sp>
    </p:spTree>
    <p:extLst>
      <p:ext uri="{BB962C8B-B14F-4D97-AF65-F5344CB8AC3E}">
        <p14:creationId xmlns:p14="http://schemas.microsoft.com/office/powerpoint/2010/main" val="3990798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Active material studies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04800" y="914400"/>
            <a:ext cx="4162425" cy="51816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Use single-photon time-delay method to measure pulse shape of</a:t>
            </a:r>
          </a:p>
          <a:p>
            <a:pPr lvl="1"/>
            <a:r>
              <a:rPr lang="en-US" dirty="0" smtClean="0"/>
              <a:t>3 quenched plastics</a:t>
            </a:r>
          </a:p>
          <a:p>
            <a:pPr lvl="1"/>
            <a:r>
              <a:rPr lang="en-US" dirty="0" smtClean="0"/>
              <a:t>Stilbene single crystal</a:t>
            </a:r>
          </a:p>
          <a:p>
            <a:pPr lvl="1"/>
            <a:r>
              <a:rPr lang="en-US" dirty="0" smtClean="0"/>
              <a:t> EJ-309 (reference)</a:t>
            </a:r>
          </a:p>
          <a:p>
            <a:r>
              <a:rPr lang="en-US" dirty="0" smtClean="0"/>
              <a:t>System time resolution is comparable to pulse width!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Use </a:t>
            </a:r>
            <a:r>
              <a:rPr lang="en-US" dirty="0" err="1" smtClean="0"/>
              <a:t>Planacon</a:t>
            </a:r>
            <a:r>
              <a:rPr lang="en-US" dirty="0" smtClean="0"/>
              <a:t>/DRS4 in place of PMTs?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 Dec 2014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E. Brubaker, SNL/CA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0DD2BE-D90C-49D9-A643-987220E731F8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467225" y="1280954"/>
            <a:ext cx="4676775" cy="4145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2594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Special Nuclear Material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it?</a:t>
            </a:r>
          </a:p>
          <a:p>
            <a:pPr lvl="1"/>
            <a:r>
              <a:rPr lang="en-US" dirty="0" smtClean="0"/>
              <a:t>Plutonium, or</a:t>
            </a:r>
          </a:p>
          <a:p>
            <a:pPr lvl="1"/>
            <a:r>
              <a:rPr lang="en-US" dirty="0"/>
              <a:t>U</a:t>
            </a:r>
            <a:r>
              <a:rPr lang="en-US" dirty="0" smtClean="0"/>
              <a:t>ranium enriched in U-233 or U-235.</a:t>
            </a:r>
          </a:p>
          <a:p>
            <a:pPr lvl="1"/>
            <a:r>
              <a:rPr lang="en-US" dirty="0" smtClean="0"/>
              <a:t>Sine qua non of a nuclear explosive.</a:t>
            </a:r>
          </a:p>
          <a:p>
            <a:r>
              <a:rPr lang="en-US" dirty="0" smtClean="0"/>
              <a:t>What does it look like?</a:t>
            </a:r>
          </a:p>
          <a:p>
            <a:pPr lvl="1"/>
            <a:r>
              <a:rPr lang="en-US" dirty="0" smtClean="0"/>
              <a:t>Many different forms &amp; colors.</a:t>
            </a:r>
          </a:p>
          <a:p>
            <a:r>
              <a:rPr lang="en-US" dirty="0"/>
              <a:t>Special nuclear material emits ionizing radiation.</a:t>
            </a:r>
          </a:p>
          <a:p>
            <a:pPr lvl="1"/>
            <a:r>
              <a:rPr lang="en-US" dirty="0"/>
              <a:t>Sensitive and specific </a:t>
            </a:r>
            <a:r>
              <a:rPr lang="en-US" dirty="0" smtClean="0"/>
              <a:t>signature</a:t>
            </a:r>
          </a:p>
          <a:p>
            <a:pPr lvl="1"/>
            <a:r>
              <a:rPr lang="en-US" dirty="0" smtClean="0"/>
              <a:t>Only neutral particles (</a:t>
            </a:r>
            <a:r>
              <a:rPr lang="en-US" dirty="0" err="1" smtClean="0"/>
              <a:t>n,</a:t>
            </a:r>
            <a:r>
              <a:rPr lang="en-US" dirty="0" err="1" smtClean="0">
                <a:latin typeface="Symbol" panose="05050102010706020507" pitchFamily="18" charset="2"/>
              </a:rPr>
              <a:t>g</a:t>
            </a:r>
            <a:r>
              <a:rPr lang="en-US" dirty="0" smtClean="0"/>
              <a:t>) useful in most cases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30 June, 2012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E. Brubaker, SNL/CA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0DD2BE-D90C-49D9-A643-987220E731F8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7" name="Can 6"/>
          <p:cNvSpPr/>
          <p:nvPr/>
        </p:nvSpPr>
        <p:spPr bwMode="auto">
          <a:xfrm>
            <a:off x="5181600" y="1045029"/>
            <a:ext cx="1143000" cy="762000"/>
          </a:xfrm>
          <a:prstGeom prst="can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indent="3175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ＭＳ Ｐゴシック" pitchFamily="-97" charset="-128"/>
              </a:rPr>
              <a:t>WGPu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-97" charset="-128"/>
            </a:endParaRPr>
          </a:p>
        </p:txBody>
      </p:sp>
      <p:sp>
        <p:nvSpPr>
          <p:cNvPr id="8" name="Can 7"/>
          <p:cNvSpPr/>
          <p:nvPr/>
        </p:nvSpPr>
        <p:spPr bwMode="auto">
          <a:xfrm>
            <a:off x="7162800" y="1045029"/>
            <a:ext cx="1143000" cy="762000"/>
          </a:xfrm>
          <a:prstGeom prst="can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indent="3175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ＭＳ Ｐゴシック" pitchFamily="-97" charset="-128"/>
              </a:rPr>
              <a:t>HEU</a:t>
            </a:r>
          </a:p>
        </p:txBody>
      </p:sp>
    </p:spTree>
    <p:extLst>
      <p:ext uri="{BB962C8B-B14F-4D97-AF65-F5344CB8AC3E}">
        <p14:creationId xmlns:p14="http://schemas.microsoft.com/office/powerpoint/2010/main" val="2383931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Signal readout/processing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Not all pixels see well separated single photons.</a:t>
            </a:r>
          </a:p>
          <a:p>
            <a:r>
              <a:rPr lang="en-US" dirty="0" smtClean="0"/>
              <a:t>Reconstruction algorithm assumes it is handed a list of </a:t>
            </a:r>
            <a:r>
              <a:rPr lang="en-US" dirty="0"/>
              <a:t>photon</a:t>
            </a:r>
            <a:r>
              <a:rPr lang="en-US" dirty="0" smtClean="0"/>
              <a:t> arrival positions &amp; times.</a:t>
            </a:r>
          </a:p>
          <a:p>
            <a:r>
              <a:rPr lang="en-US" dirty="0" smtClean="0"/>
              <a:t>How to analyze signal trace?</a:t>
            </a:r>
          </a:p>
          <a:p>
            <a:r>
              <a:rPr lang="en-US" dirty="0" smtClean="0"/>
              <a:t>Use </a:t>
            </a:r>
            <a:r>
              <a:rPr lang="en-US" dirty="0" err="1" smtClean="0"/>
              <a:t>deconvolution</a:t>
            </a:r>
            <a:r>
              <a:rPr lang="en-US" dirty="0" smtClean="0"/>
              <a:t> with average pulse shape?</a:t>
            </a:r>
          </a:p>
          <a:p>
            <a:r>
              <a:rPr lang="en-US" dirty="0" smtClean="0"/>
              <a:t>Works great with no noise!</a:t>
            </a:r>
          </a:p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 Dec 2014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E. Brubaker, SNL/CA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0DD2BE-D90C-49D9-A643-987220E731F8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503648"/>
            <a:ext cx="4572000" cy="3991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172325" y="2457450"/>
            <a:ext cx="15728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Two “average”</a:t>
            </a:r>
            <a:br>
              <a:rPr lang="en-US" dirty="0" smtClean="0"/>
            </a:br>
            <a:r>
              <a:rPr lang="en-US" dirty="0" smtClean="0"/>
              <a:t>SER pulses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199472" y="4200524"/>
            <a:ext cx="17748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Deconvolved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times (with shift)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0175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4255" y="1494124"/>
            <a:ext cx="4569035" cy="40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Signal readout/processing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US" dirty="0"/>
              <a:t>Not all pixels see well separated single photons.</a:t>
            </a:r>
          </a:p>
          <a:p>
            <a:r>
              <a:rPr lang="en-US" dirty="0"/>
              <a:t>Reconstruction algorithm assumes it is handed a list of photon arrival positions &amp; times.</a:t>
            </a:r>
          </a:p>
          <a:p>
            <a:r>
              <a:rPr lang="en-US" dirty="0"/>
              <a:t>How to analyze signal trace?</a:t>
            </a:r>
          </a:p>
          <a:p>
            <a:r>
              <a:rPr lang="en-US" dirty="0"/>
              <a:t>Use </a:t>
            </a:r>
            <a:r>
              <a:rPr lang="en-US" dirty="0" err="1"/>
              <a:t>deconvolution</a:t>
            </a:r>
            <a:r>
              <a:rPr lang="en-US" dirty="0"/>
              <a:t> with average pulse shape?</a:t>
            </a:r>
          </a:p>
          <a:p>
            <a:r>
              <a:rPr lang="en-US" dirty="0"/>
              <a:t>Broken with noise!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 Dec 2014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E. Brubaker, SNL/CA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0DD2BE-D90C-49D9-A643-987220E731F8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172325" y="2324100"/>
            <a:ext cx="157280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Two “average”</a:t>
            </a:r>
            <a:br>
              <a:rPr lang="en-US" dirty="0" smtClean="0"/>
            </a:br>
            <a:r>
              <a:rPr lang="en-US" dirty="0" smtClean="0"/>
              <a:t>SER pulses</a:t>
            </a:r>
            <a:br>
              <a:rPr lang="en-US" dirty="0" smtClean="0"/>
            </a:br>
            <a:r>
              <a:rPr lang="en-US" dirty="0" smtClean="0"/>
              <a:t>+ noise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018622" y="5210858"/>
            <a:ext cx="17748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Deconvolved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times (with shift)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2686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3065" y="1560113"/>
            <a:ext cx="4470935" cy="40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Signal readout/processing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Not all pixels see well separated single photons.</a:t>
            </a:r>
          </a:p>
          <a:p>
            <a:r>
              <a:rPr lang="en-US" dirty="0" smtClean="0"/>
              <a:t>Reconstruction algorithm assumes it is handed a list of photon arrival positions &amp; times.</a:t>
            </a:r>
          </a:p>
          <a:p>
            <a:r>
              <a:rPr lang="en-US" dirty="0"/>
              <a:t>How to analyze signal trace</a:t>
            </a:r>
            <a:r>
              <a:rPr lang="en-US" dirty="0" smtClean="0"/>
              <a:t>?</a:t>
            </a:r>
          </a:p>
          <a:p>
            <a:r>
              <a:rPr lang="en-US" dirty="0" smtClean="0"/>
              <a:t>Use </a:t>
            </a:r>
            <a:r>
              <a:rPr lang="en-US" dirty="0" smtClean="0">
                <a:solidFill>
                  <a:srgbClr val="FF0000"/>
                </a:solidFill>
              </a:rPr>
              <a:t>Wiener </a:t>
            </a:r>
            <a:r>
              <a:rPr lang="en-US" dirty="0" err="1" smtClean="0">
                <a:solidFill>
                  <a:srgbClr val="FF0000"/>
                </a:solidFill>
              </a:rPr>
              <a:t>deconvolution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with average pulse shape?</a:t>
            </a:r>
          </a:p>
          <a:p>
            <a:r>
              <a:rPr lang="en-US" dirty="0" smtClean="0"/>
              <a:t>Better, but not great…</a:t>
            </a:r>
          </a:p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 Dec 2014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E. Brubaker, SNL/CA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0DD2BE-D90C-49D9-A643-987220E731F8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172325" y="2457450"/>
            <a:ext cx="15728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Two “average”</a:t>
            </a:r>
            <a:br>
              <a:rPr lang="en-US" dirty="0" smtClean="0"/>
            </a:br>
            <a:r>
              <a:rPr lang="en-US" dirty="0" smtClean="0"/>
              <a:t>SER pulses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199472" y="4200524"/>
            <a:ext cx="17748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Deconvolved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times (with shift)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558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3488" y="0"/>
            <a:ext cx="7529512" cy="762000"/>
          </a:xfrm>
        </p:spPr>
        <p:txBody>
          <a:bodyPr/>
          <a:lstStyle/>
          <a:p>
            <a:r>
              <a:rPr lang="en-US" sz="3600" dirty="0" smtClean="0"/>
              <a:t>MINER: Building to Building Imaging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2261" y="5080147"/>
            <a:ext cx="8653881" cy="837246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sz="2000" b="1" dirty="0" smtClean="0"/>
              <a:t>Left: source location (red star) in adjacent high-rise (28 m distance). </a:t>
            </a:r>
            <a:br>
              <a:rPr lang="en-US" sz="2000" b="1" dirty="0" smtClean="0"/>
            </a:br>
            <a:r>
              <a:rPr lang="en-US" sz="2000" b="1" dirty="0" smtClean="0"/>
              <a:t>Right: neutron image overlaid on photograph</a:t>
            </a:r>
            <a:endParaRPr lang="en-US" sz="20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9CB3AF-AA7C-43B7-BA15-62981A77EE63}" type="slidenum">
              <a:rPr lang="en-US" smtClean="0">
                <a:solidFill>
                  <a:srgbClr val="000000"/>
                </a:solidFill>
              </a:rPr>
              <a:pPr/>
              <a:t>53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1"/>
          <a:stretch/>
        </p:blipFill>
        <p:spPr bwMode="auto">
          <a:xfrm>
            <a:off x="4448238" y="1332528"/>
            <a:ext cx="3623247" cy="3747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 descr="C:\Users\mgerlin\Documents\panorama_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4520" y="1332528"/>
            <a:ext cx="3577273" cy="3747619"/>
          </a:xfrm>
          <a:prstGeom prst="rect">
            <a:avLst/>
          </a:prstGeom>
          <a:noFill/>
        </p:spPr>
      </p:pic>
      <p:sp>
        <p:nvSpPr>
          <p:cNvPr id="8" name="5-Point Star 7"/>
          <p:cNvSpPr/>
          <p:nvPr/>
        </p:nvSpPr>
        <p:spPr bwMode="auto">
          <a:xfrm>
            <a:off x="2618841" y="2721255"/>
            <a:ext cx="204825" cy="204825"/>
          </a:xfrm>
          <a:prstGeom prst="star5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667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 Dec 2014</a:t>
            </a:r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E. Brubaker, SNL/CA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36968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MINER: Neutron Spectroscopy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9CB3AF-AA7C-43B7-BA15-62981A77EE63}" type="slidenum">
              <a:rPr lang="en-US" smtClean="0">
                <a:solidFill>
                  <a:srgbClr val="000000"/>
                </a:solidFill>
              </a:rPr>
              <a:pPr/>
              <a:t>54</a:t>
            </a:fld>
            <a:endParaRPr lang="en-US" dirty="0">
              <a:solidFill>
                <a:srgbClr val="000000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27069" y="1551479"/>
            <a:ext cx="8398159" cy="2958002"/>
            <a:chOff x="-18780007" y="17368889"/>
            <a:chExt cx="14438381" cy="5085491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8780007" y="17368889"/>
              <a:ext cx="7278092" cy="50854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1010045" y="17434080"/>
              <a:ext cx="6668419" cy="5020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8" name="TextBox 7"/>
          <p:cNvSpPr txBox="1"/>
          <p:nvPr/>
        </p:nvSpPr>
        <p:spPr>
          <a:xfrm>
            <a:off x="321868" y="4936708"/>
            <a:ext cx="84271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Left – peak-normalized spectra as measured using MINER.  Right – insensitivity of Cf spectrum to intervening material as measured by MINER.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 Dec 2014</a:t>
            </a:r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E. Brubaker, SNL/CA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1415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6286" y="148135"/>
            <a:ext cx="7717971" cy="639067"/>
          </a:xfrm>
        </p:spPr>
        <p:txBody>
          <a:bodyPr/>
          <a:lstStyle/>
          <a:p>
            <a:r>
              <a:rPr lang="en-US" sz="2800" dirty="0" smtClean="0"/>
              <a:t>MINER: Gamma Insensitivity for Neutron Imaging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9CB3AF-AA7C-43B7-BA15-62981A77EE63}" type="slidenum">
              <a:rPr lang="en-US" smtClean="0">
                <a:solidFill>
                  <a:srgbClr val="000000"/>
                </a:solidFill>
              </a:rPr>
              <a:pPr/>
              <a:t>55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137" y="1225539"/>
            <a:ext cx="7851622" cy="4537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460755" y="5409664"/>
            <a:ext cx="812238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The images above were recorded using a</a:t>
            </a:r>
            <a:r>
              <a:rPr lang="en-US" sz="16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 252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Cf source 2 m from MINER at a relative angle of 135°, a strong </a:t>
            </a:r>
            <a:r>
              <a:rPr lang="en-US" sz="16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152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Eu source 1 m from MINER at a relative angle of 0°, and both sources together. This demonstrates the robustness of the neutron image reconstruction process in the presence of gamma fields.  (Background neutron rate: ~1.5 pairs/minute.)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 Dec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E. Brubaker, SNL/CA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58580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Fast neutron imagers @ SNL/CA</a:t>
            </a:r>
            <a:endParaRPr lang="en-US" sz="3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 Dec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E. Brubaker, SNL/CA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6C0B6B-DCFB-4FE0-B74A-CA3C46C66395}" type="slidenum">
              <a:rPr lang="en-US" smtClean="0"/>
              <a:pPr>
                <a:defRPr/>
              </a:pPr>
              <a:t>56</a:t>
            </a:fld>
            <a:endParaRPr lang="en-US"/>
          </a:p>
        </p:txBody>
      </p:sp>
      <p:pic>
        <p:nvPicPr>
          <p:cNvPr id="8" name="Picture 2" descr="NSC_12x12_new2"/>
          <p:cNvPicPr>
            <a:picLocks noChangeAspect="1" noChangeArrowheads="1"/>
          </p:cNvPicPr>
          <p:nvPr/>
        </p:nvPicPr>
        <p:blipFill>
          <a:blip r:embed="rId2" cstate="print">
            <a:lum contrast="18000"/>
          </a:blip>
          <a:srcRect/>
          <a:stretch>
            <a:fillRect/>
          </a:stretch>
        </p:blipFill>
        <p:spPr bwMode="auto">
          <a:xfrm>
            <a:off x="1255517" y="906194"/>
            <a:ext cx="2670566" cy="2438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7162800" y="1627525"/>
            <a:ext cx="1905000" cy="440120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Cast:</a:t>
            </a:r>
          </a:p>
          <a:p>
            <a:r>
              <a:rPr lang="en-US" sz="2000" dirty="0" smtClean="0"/>
              <a:t>P. </a:t>
            </a:r>
            <a:r>
              <a:rPr lang="en-US" sz="2000" dirty="0" err="1" smtClean="0"/>
              <a:t>Marleau</a:t>
            </a:r>
            <a:endParaRPr lang="en-US" sz="2000" dirty="0" smtClean="0"/>
          </a:p>
          <a:p>
            <a:r>
              <a:rPr lang="en-US" sz="2000" dirty="0" smtClean="0"/>
              <a:t>S. </a:t>
            </a:r>
            <a:r>
              <a:rPr lang="en-US" sz="2000" dirty="0" err="1" smtClean="0"/>
              <a:t>Kiff</a:t>
            </a:r>
            <a:endParaRPr lang="en-US" sz="2000" dirty="0" smtClean="0"/>
          </a:p>
          <a:p>
            <a:r>
              <a:rPr lang="en-US" sz="2000" dirty="0" smtClean="0"/>
              <a:t>N. Mascarenhas</a:t>
            </a:r>
          </a:p>
          <a:p>
            <a:r>
              <a:rPr lang="en-US" sz="2000" dirty="0"/>
              <a:t>J. Brennan</a:t>
            </a:r>
          </a:p>
          <a:p>
            <a:r>
              <a:rPr lang="en-US" sz="2000" dirty="0"/>
              <a:t>M. </a:t>
            </a:r>
            <a:r>
              <a:rPr lang="en-US" sz="2000" dirty="0" err="1"/>
              <a:t>Gerling</a:t>
            </a:r>
            <a:endParaRPr lang="en-US" sz="2000" dirty="0"/>
          </a:p>
          <a:p>
            <a:pPr marL="457200" indent="-457200"/>
            <a:r>
              <a:rPr lang="en-US" sz="2000" dirty="0"/>
              <a:t>A. </a:t>
            </a:r>
            <a:r>
              <a:rPr lang="en-US" sz="2000" dirty="0" err="1"/>
              <a:t>Nowack</a:t>
            </a:r>
            <a:endParaRPr lang="en-US" sz="2000" dirty="0"/>
          </a:p>
          <a:p>
            <a:r>
              <a:rPr lang="en-US" sz="2000" dirty="0" smtClean="0"/>
              <a:t>J. Steele</a:t>
            </a:r>
          </a:p>
          <a:p>
            <a:r>
              <a:rPr lang="en-US" sz="2000" dirty="0" smtClean="0"/>
              <a:t>S. Mrowka</a:t>
            </a:r>
          </a:p>
          <a:p>
            <a:pPr marL="457200" indent="-457200"/>
            <a:r>
              <a:rPr lang="en-US" sz="2000" dirty="0" smtClean="0"/>
              <a:t>P. Schuster</a:t>
            </a:r>
          </a:p>
          <a:p>
            <a:pPr marL="457200" indent="-457200"/>
            <a:r>
              <a:rPr lang="en-US" sz="2000" dirty="0" smtClean="0"/>
              <a:t>K. McMillan</a:t>
            </a:r>
          </a:p>
          <a:p>
            <a:r>
              <a:rPr lang="en-US" sz="2000" dirty="0"/>
              <a:t>J. Lund</a:t>
            </a:r>
          </a:p>
          <a:p>
            <a:r>
              <a:rPr lang="en-US" sz="2000" dirty="0"/>
              <a:t>J. Goldsmith</a:t>
            </a:r>
          </a:p>
          <a:p>
            <a:r>
              <a:rPr lang="en-US" sz="2000" dirty="0"/>
              <a:t>C. </a:t>
            </a:r>
            <a:r>
              <a:rPr lang="en-US" sz="2000" dirty="0" err="1" smtClean="0"/>
              <a:t>Tewell</a:t>
            </a:r>
            <a:endParaRPr lang="en-US" sz="2000" dirty="0"/>
          </a:p>
        </p:txBody>
      </p:sp>
      <p:pic>
        <p:nvPicPr>
          <p:cNvPr id="12" name="Picture 3" descr="C:\Users\pmarlea\Documents\data_bigdisk\Images\ORCA\Photos\DSC_006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69" t="11054" r="10874"/>
          <a:stretch/>
        </p:blipFill>
        <p:spPr bwMode="auto">
          <a:xfrm>
            <a:off x="381000" y="3429000"/>
            <a:ext cx="2876002" cy="2438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C:\Users\pmarlea\Documents\data_bigdisk\Images\TEI\Photos\DSC_0171.JPG"/>
          <p:cNvPicPr/>
          <p:nvPr/>
        </p:nvPicPr>
        <p:blipFill rotWithShape="1">
          <a:blip r:embed="rId4" cstate="print"/>
          <a:srcRect t="20099" b="5541"/>
          <a:stretch/>
        </p:blipFill>
        <p:spPr bwMode="auto">
          <a:xfrm>
            <a:off x="4044462" y="2667000"/>
            <a:ext cx="2743200" cy="30679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73097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3488" y="0"/>
            <a:ext cx="7834312" cy="762000"/>
          </a:xfrm>
        </p:spPr>
        <p:txBody>
          <a:bodyPr/>
          <a:lstStyle/>
          <a:p>
            <a:r>
              <a:rPr lang="en-US" dirty="0" smtClean="0"/>
              <a:t>Fast neutron directional detectors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143000"/>
            <a:ext cx="4381500" cy="4953000"/>
          </a:xfrm>
        </p:spPr>
        <p:txBody>
          <a:bodyPr/>
          <a:lstStyle/>
          <a:p>
            <a:r>
              <a:rPr lang="en-US" sz="2400" dirty="0" smtClean="0"/>
              <a:t>N-P elastic scattering</a:t>
            </a:r>
          </a:p>
          <a:p>
            <a:r>
              <a:rPr lang="en-US" sz="2400" dirty="0" smtClean="0"/>
              <a:t>Sensitivity to direction</a:t>
            </a:r>
          </a:p>
          <a:p>
            <a:pPr lvl="1"/>
            <a:r>
              <a:rPr lang="en-US" sz="2000" dirty="0" smtClean="0"/>
              <a:t>Event by event (kinematics)</a:t>
            </a:r>
          </a:p>
          <a:p>
            <a:pPr lvl="1"/>
            <a:r>
              <a:rPr lang="en-US" sz="2000" dirty="0" smtClean="0"/>
              <a:t>Statistical (many events form a pattern)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143000"/>
            <a:ext cx="4381500" cy="4953000"/>
          </a:xfrm>
        </p:spPr>
        <p:txBody>
          <a:bodyPr/>
          <a:lstStyle/>
          <a:p>
            <a:r>
              <a:rPr lang="en-US" sz="2400" dirty="0" smtClean="0"/>
              <a:t>Liquid </a:t>
            </a:r>
            <a:r>
              <a:rPr lang="en-US" sz="2400" dirty="0" err="1" smtClean="0"/>
              <a:t>scintillator</a:t>
            </a:r>
            <a:r>
              <a:rPr lang="en-US" sz="2400" dirty="0" smtClean="0"/>
              <a:t> based.</a:t>
            </a:r>
          </a:p>
          <a:p>
            <a:pPr lvl="1"/>
            <a:r>
              <a:rPr lang="en-US" sz="2000" dirty="0" smtClean="0"/>
              <a:t>Gamma discrimination</a:t>
            </a:r>
          </a:p>
          <a:p>
            <a:r>
              <a:rPr lang="en-US" sz="2400" dirty="0" smtClean="0"/>
              <a:t>Shielding is hydrogenous material.</a:t>
            </a:r>
            <a:endParaRPr lang="en-US" sz="24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 Dec 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E. Brubaker, SNL/CA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B9CF7F-0FB6-4CF9-85A0-9E85A47A3C56}" type="slidenum">
              <a:rPr lang="en-US" smtClean="0"/>
              <a:pPr>
                <a:defRPr/>
              </a:pPr>
              <a:t>57</a:t>
            </a:fld>
            <a:endParaRPr lang="en-US"/>
          </a:p>
        </p:txBody>
      </p:sp>
      <p:sp>
        <p:nvSpPr>
          <p:cNvPr id="11" name="Can 10"/>
          <p:cNvSpPr/>
          <p:nvPr/>
        </p:nvSpPr>
        <p:spPr bwMode="auto">
          <a:xfrm>
            <a:off x="3733800" y="3962400"/>
            <a:ext cx="533400" cy="268068"/>
          </a:xfrm>
          <a:prstGeom prst="can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indent="3175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ＭＳ Ｐゴシック" pitchFamily="-97" charset="-128"/>
              </a:rPr>
              <a:t>WGPu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-97" charset="-128"/>
            </a:endParaRPr>
          </a:p>
        </p:txBody>
      </p:sp>
      <p:sp>
        <p:nvSpPr>
          <p:cNvPr id="13" name="Can 12"/>
          <p:cNvSpPr/>
          <p:nvPr/>
        </p:nvSpPr>
        <p:spPr bwMode="auto">
          <a:xfrm rot="5400000">
            <a:off x="304800" y="3581400"/>
            <a:ext cx="1143000" cy="685800"/>
          </a:xfrm>
          <a:prstGeom prst="can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4" name="Straight Arrow Connector 13"/>
          <p:cNvCxnSpPr>
            <a:stCxn id="11" idx="0"/>
            <a:endCxn id="13" idx="2"/>
          </p:cNvCxnSpPr>
          <p:nvPr/>
        </p:nvCxnSpPr>
        <p:spPr bwMode="auto">
          <a:xfrm flipH="1" flipV="1">
            <a:off x="876300" y="3352800"/>
            <a:ext cx="3124200" cy="67661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>
            <a:stCxn id="11" idx="0"/>
            <a:endCxn id="13" idx="4"/>
          </p:cNvCxnSpPr>
          <p:nvPr/>
        </p:nvCxnSpPr>
        <p:spPr bwMode="auto">
          <a:xfrm flipH="1">
            <a:off x="876300" y="4029417"/>
            <a:ext cx="3124200" cy="46638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>
            <a:off x="1143000" y="3903956"/>
            <a:ext cx="0" cy="533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7" name="TextBox 16"/>
          <p:cNvSpPr txBox="1"/>
          <p:nvPr/>
        </p:nvSpPr>
        <p:spPr>
          <a:xfrm>
            <a:off x="990600" y="39624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</a:t>
            </a:r>
            <a:endParaRPr lang="en-US" baseline="30000" dirty="0" smtClean="0"/>
          </a:p>
        </p:txBody>
      </p:sp>
      <p:sp>
        <p:nvSpPr>
          <p:cNvPr id="18" name="Content Placeholder 2"/>
          <p:cNvSpPr txBox="1">
            <a:spLocks/>
          </p:cNvSpPr>
          <p:nvPr/>
        </p:nvSpPr>
        <p:spPr bwMode="auto">
          <a:xfrm>
            <a:off x="381000" y="4648200"/>
            <a:ext cx="40767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8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Effective area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area over which the detector would be 100% efficient.</a:t>
            </a:r>
          </a:p>
          <a:p>
            <a:pPr marL="800100" lvl="1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Physical cross-sectional area times the detection efficiency.</a:t>
            </a: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</a:t>
            </a:r>
            <a:r>
              <a:rPr kumimoji="0" lang="en-US" sz="1800" b="0" i="0" u="none" strike="noStrike" kern="0" cap="none" spc="0" normalizeH="0" baseline="-25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eff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=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</a:t>
            </a:r>
            <a:r>
              <a:rPr kumimoji="0" lang="en-US" sz="1800" b="0" i="0" u="none" strike="noStrike" kern="0" cap="none" spc="0" normalizeH="0" baseline="-25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phys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*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e</a:t>
            </a:r>
          </a:p>
        </p:txBody>
      </p:sp>
      <p:cxnSp>
        <p:nvCxnSpPr>
          <p:cNvPr id="20" name="Straight Connector 19"/>
          <p:cNvCxnSpPr/>
          <p:nvPr/>
        </p:nvCxnSpPr>
        <p:spPr bwMode="auto">
          <a:xfrm>
            <a:off x="76200" y="3200400"/>
            <a:ext cx="89916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Content Placeholder 2"/>
          <p:cNvSpPr txBox="1">
            <a:spLocks/>
          </p:cNvSpPr>
          <p:nvPr/>
        </p:nvSpPr>
        <p:spPr bwMode="auto">
          <a:xfrm>
            <a:off x="4686300" y="3505200"/>
            <a:ext cx="43815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1800" b="1" i="1" kern="0" dirty="0" smtClean="0">
                <a:latin typeface="+mn-lt"/>
                <a:ea typeface="+mn-ea"/>
                <a:cs typeface="+mn-cs"/>
              </a:rPr>
              <a:t>System angular resolution</a:t>
            </a:r>
            <a:r>
              <a:rPr lang="en-US" sz="1800" b="1" kern="0" dirty="0" smtClean="0">
                <a:latin typeface="+mn-lt"/>
                <a:ea typeface="+mn-ea"/>
                <a:cs typeface="+mn-cs"/>
              </a:rPr>
              <a:t>: </a:t>
            </a:r>
            <a:r>
              <a:rPr lang="en-US" sz="1800" kern="0" dirty="0" smtClean="0">
                <a:latin typeface="+mn-lt"/>
                <a:ea typeface="+mn-ea"/>
                <a:cs typeface="+mn-cs"/>
              </a:rPr>
              <a:t>resolution of the reconstructed image in the far field.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1800" b="1" i="1" kern="0" dirty="0" smtClean="0">
                <a:latin typeface="+mn-lt"/>
                <a:ea typeface="+mn-ea"/>
                <a:cs typeface="+mn-cs"/>
              </a:rPr>
              <a:t>Event angular resolution:</a:t>
            </a:r>
            <a:r>
              <a:rPr lang="en-US" sz="1800" kern="0" dirty="0" smtClean="0">
                <a:latin typeface="+mn-lt"/>
                <a:ea typeface="+mn-ea"/>
                <a:cs typeface="+mn-cs"/>
              </a:rPr>
              <a:t> resolution on the direction of a single event.</a:t>
            </a:r>
          </a:p>
        </p:txBody>
      </p:sp>
      <p:pic>
        <p:nvPicPr>
          <p:cNvPr id="67" name="Picture 10"/>
          <p:cNvPicPr>
            <a:picLocks noChangeAspect="1" noChangeArrowheads="1"/>
          </p:cNvPicPr>
          <p:nvPr/>
        </p:nvPicPr>
        <p:blipFill>
          <a:blip r:embed="rId2"/>
          <a:srcRect t="9947"/>
          <a:stretch>
            <a:fillRect/>
          </a:stretch>
        </p:blipFill>
        <p:spPr bwMode="auto">
          <a:xfrm>
            <a:off x="6069012" y="4800600"/>
            <a:ext cx="1836738" cy="160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-108474" y="3505200"/>
            <a:ext cx="182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 smtClean="0"/>
              <a:t>A</a:t>
            </a:r>
            <a:r>
              <a:rPr lang="en-US" sz="1600" baseline="-25000" dirty="0" err="1" smtClean="0"/>
              <a:t>phys</a:t>
            </a:r>
            <a:r>
              <a:rPr lang="en-US" sz="1600" dirty="0" smtClean="0"/>
              <a:t> </a:t>
            </a:r>
            <a:br>
              <a:rPr lang="en-US" sz="1600" dirty="0" smtClean="0"/>
            </a:br>
            <a:r>
              <a:rPr lang="en-US" sz="1600" dirty="0" smtClean="0"/>
              <a:t>= </a:t>
            </a:r>
            <a:r>
              <a:rPr lang="en-US" sz="1600" dirty="0" smtClean="0">
                <a:latin typeface="Symbol" pitchFamily="18" charset="2"/>
              </a:rPr>
              <a:t>p</a:t>
            </a:r>
            <a:r>
              <a:rPr lang="en-US" sz="1600" dirty="0" smtClean="0"/>
              <a:t> r</a:t>
            </a:r>
            <a:r>
              <a:rPr lang="en-US" sz="1600" baseline="30000" dirty="0" smtClean="0"/>
              <a:t>2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3390900" y="3043535"/>
            <a:ext cx="2590800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6"/>
                </a:solidFill>
              </a:rPr>
              <a:t>System attributes</a:t>
            </a:r>
            <a:endParaRPr lang="en-US" sz="2400" dirty="0">
              <a:solidFill>
                <a:schemeClr val="accent6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3390900" y="762000"/>
            <a:ext cx="2590800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6"/>
                </a:solidFill>
              </a:rPr>
              <a:t>Common features</a:t>
            </a:r>
            <a:endParaRPr lang="en-US" sz="24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227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SNM radiation signatures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These physical processes…</a:t>
            </a:r>
          </a:p>
          <a:p>
            <a:r>
              <a:rPr lang="en-US" dirty="0" smtClean="0"/>
              <a:t>Spontaneous fission</a:t>
            </a:r>
          </a:p>
          <a:p>
            <a:r>
              <a:rPr lang="en-US" dirty="0" smtClean="0"/>
              <a:t>Induced fission</a:t>
            </a:r>
          </a:p>
          <a:p>
            <a:pPr lvl="1"/>
            <a:r>
              <a:rPr lang="en-US" dirty="0" smtClean="0"/>
              <a:t>Self-interrogation</a:t>
            </a:r>
          </a:p>
          <a:p>
            <a:pPr lvl="1"/>
            <a:r>
              <a:rPr lang="en-US" dirty="0" smtClean="0"/>
              <a:t>External interrogation</a:t>
            </a:r>
          </a:p>
          <a:p>
            <a:r>
              <a:rPr lang="en-US" dirty="0" smtClean="0"/>
              <a:t>Other radioactive decays</a:t>
            </a:r>
          </a:p>
          <a:p>
            <a:pPr lvl="1"/>
            <a:r>
              <a:rPr lang="en-US" dirty="0" smtClean="0"/>
              <a:t>Gamma</a:t>
            </a:r>
          </a:p>
          <a:p>
            <a:pPr lvl="1"/>
            <a:r>
              <a:rPr lang="en-US" dirty="0" smtClean="0"/>
              <a:t>(</a:t>
            </a:r>
            <a:r>
              <a:rPr lang="en-US" dirty="0" err="1" smtClean="0">
                <a:latin typeface="Symbol" panose="05050102010706020507" pitchFamily="18" charset="2"/>
              </a:rPr>
              <a:t>a</a:t>
            </a:r>
            <a:r>
              <a:rPr lang="en-US" dirty="0" err="1" smtClean="0"/>
              <a:t>,n</a:t>
            </a:r>
            <a:r>
              <a:rPr lang="en-US" dirty="0" smtClean="0"/>
              <a:t>)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… produce these signatures</a:t>
            </a:r>
          </a:p>
          <a:p>
            <a:r>
              <a:rPr lang="en-US" dirty="0" smtClean="0"/>
              <a:t>Gamma spectrum reflects </a:t>
            </a:r>
            <a:r>
              <a:rPr lang="en-US" dirty="0" err="1" smtClean="0"/>
              <a:t>isotopics</a:t>
            </a:r>
            <a:endParaRPr lang="en-US" dirty="0" smtClean="0"/>
          </a:p>
          <a:p>
            <a:r>
              <a:rPr lang="en-US" dirty="0" smtClean="0"/>
              <a:t>Neutron fission spectrum</a:t>
            </a:r>
          </a:p>
          <a:p>
            <a:r>
              <a:rPr lang="en-US" dirty="0" smtClean="0"/>
              <a:t>Time correlations (multiplicity analysis)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 Dec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E. Brubaker, SNL/CA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6C0B6B-DCFB-4FE0-B74A-CA3C46C66395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36044" y="4558245"/>
            <a:ext cx="4338637" cy="1357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485438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Gamma signatures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 Dec 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E. Brubaker, SNL/CA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B9CF7F-0FB6-4CF9-85A0-9E85A47A3C56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025004"/>
            <a:ext cx="7086600" cy="4904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30628" y="5790983"/>
            <a:ext cx="3352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Slide courtesy of David Chichester, INL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5381403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9" descr="Cf252_Spectrum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76201" y="3630169"/>
            <a:ext cx="3954463" cy="2681287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Neutron signatures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 Dec 2014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E. Brubaker, SNL/CA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0DD2BE-D90C-49D9-A643-987220E731F8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9959" y="837983"/>
            <a:ext cx="6544041" cy="4539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791200" y="5377326"/>
            <a:ext cx="3352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Table courtesy of David Chichester, INL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9495775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3488" y="0"/>
            <a:ext cx="7910512" cy="762000"/>
          </a:xfrm>
        </p:spPr>
        <p:txBody>
          <a:bodyPr/>
          <a:lstStyle/>
          <a:p>
            <a:r>
              <a:rPr lang="en-US" dirty="0" smtClean="0"/>
              <a:t>Rad detection for detecting SNM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0856" y="1001486"/>
            <a:ext cx="4463143" cy="5181600"/>
          </a:xfrm>
        </p:spPr>
        <p:txBody>
          <a:bodyPr/>
          <a:lstStyle/>
          <a:p>
            <a:r>
              <a:rPr lang="en-US" dirty="0" smtClean="0"/>
              <a:t>By definition, interesting/difficult cases have low S:B.</a:t>
            </a:r>
          </a:p>
          <a:p>
            <a:r>
              <a:rPr lang="en-US" dirty="0" smtClean="0"/>
              <a:t>Active interrogation can increase signal at cost of more/different background</a:t>
            </a:r>
          </a:p>
          <a:p>
            <a:r>
              <a:rPr lang="en-US" dirty="0" smtClean="0"/>
              <a:t>Radiation detection needs:</a:t>
            </a:r>
          </a:p>
          <a:p>
            <a:pPr lvl="1"/>
            <a:r>
              <a:rPr lang="en-US" dirty="0" smtClean="0"/>
              <a:t>High efficiency</a:t>
            </a:r>
          </a:p>
          <a:p>
            <a:pPr lvl="1"/>
            <a:r>
              <a:rPr lang="en-US" dirty="0" smtClean="0"/>
              <a:t>Scalability</a:t>
            </a:r>
          </a:p>
          <a:p>
            <a:pPr lvl="1"/>
            <a:r>
              <a:rPr lang="en-US" dirty="0" smtClean="0"/>
              <a:t>S:B discrimination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288472" y="957942"/>
            <a:ext cx="4229100" cy="51816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 smtClean="0"/>
              <a:t>Notional scenarios:</a:t>
            </a:r>
          </a:p>
          <a:p>
            <a:r>
              <a:rPr lang="en-US" dirty="0" smtClean="0"/>
              <a:t>Sources indicate that a significant quantity of nuclear material is present in X neighborhood. Find it or provide all clear.</a:t>
            </a:r>
          </a:p>
          <a:p>
            <a:r>
              <a:rPr lang="en-US" dirty="0" smtClean="0"/>
              <a:t>Radiographic/active </a:t>
            </a:r>
            <a:r>
              <a:rPr lang="en-US" dirty="0"/>
              <a:t>interrogation of rail </a:t>
            </a:r>
            <a:r>
              <a:rPr lang="en-US" dirty="0" smtClean="0"/>
              <a:t>cargo: </a:t>
            </a:r>
            <a:r>
              <a:rPr lang="en-US" dirty="0"/>
              <a:t>scan rates of 8 to 24 km/h, scan lengths over one kilometer, and a penetration depth of 90 cm of steel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 Dec 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E. Brubaker, SNL/CA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B9CF7F-0FB6-4CF9-85A0-9E85A47A3C56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 bwMode="auto">
          <a:xfrm>
            <a:off x="4495800" y="870857"/>
            <a:ext cx="0" cy="5377543"/>
          </a:xfrm>
          <a:prstGeom prst="line">
            <a:avLst/>
          </a:prstGeom>
          <a:ln>
            <a:headEnd type="none" w="med" len="med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6318100"/>
      </p:ext>
    </p:extLst>
  </p:cSld>
  <p:clrMapOvr>
    <a:masterClrMapping/>
  </p:clrMapOvr>
</p:sld>
</file>

<file path=ppt/theme/theme1.xml><?xml version="1.0" encoding="utf-8"?>
<a:theme xmlns:a="http://schemas.openxmlformats.org/drawingml/2006/main" name="2004-05-01--APS--TopMassTemplates">
  <a:themeElements>
    <a:clrScheme name="2004-05-01--APS--TopMassTemplates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2004-05-01--APS--TopMassTemplate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solidFill>
            <a:srgbClr val="C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742950" marR="0" indent="-28575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–"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ＭＳ Ｐゴシック" pitchFamily="-97" charset="-128"/>
          </a:defRPr>
        </a:defPPr>
      </a:lstStyle>
    </a:spDef>
    <a:lnDef>
      <a:spPr bwMode="auto">
        <a:ln>
          <a:headEnd type="none" w="med" len="med"/>
          <a:tailEnd type="arrow"/>
        </a:ln>
      </a:spPr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2004-05-01--APS--TopMassTemplates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04-05-01--APS--TopMassTemplates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04-05-01--APS--TopMassTemplates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04-05-01--APS--TopMassTemplates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04-05-01--APS--TopMassTemplate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04-05-01--APS--TopMassTemplate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04-05-01--APS--TopMassTemplate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3099</Words>
  <Application>Microsoft Office PowerPoint</Application>
  <PresentationFormat>On-screen Show (4:3)</PresentationFormat>
  <Paragraphs>632</Paragraphs>
  <Slides>57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58" baseType="lpstr">
      <vt:lpstr>2004-05-01--APS--TopMassTemplates</vt:lpstr>
      <vt:lpstr>MCP-based Detectors for Nuclear Non-proliferation</vt:lpstr>
      <vt:lpstr>Outline</vt:lpstr>
      <vt:lpstr>Nuclear non-proliferation application space</vt:lpstr>
      <vt:lpstr>Nuclear security Venn diagram</vt:lpstr>
      <vt:lpstr>Special Nuclear Material</vt:lpstr>
      <vt:lpstr>SNM radiation signatures</vt:lpstr>
      <vt:lpstr>Gamma signatures</vt:lpstr>
      <vt:lpstr>Neutron signatures</vt:lpstr>
      <vt:lpstr>Rad detection for detecting SNM</vt:lpstr>
      <vt:lpstr>Rad detection for locating SNM</vt:lpstr>
      <vt:lpstr>Rad detection for characterizing SNM</vt:lpstr>
      <vt:lpstr>SNM detection/imaging</vt:lpstr>
      <vt:lpstr>Standoff detection</vt:lpstr>
      <vt:lpstr>Cargo screening</vt:lpstr>
      <vt:lpstr>Emergency response</vt:lpstr>
      <vt:lpstr>Arms control treaty verification</vt:lpstr>
      <vt:lpstr>Signatures/detectors</vt:lpstr>
      <vt:lpstr>Signatures/technologies</vt:lpstr>
      <vt:lpstr>Where does MCP fit in?</vt:lpstr>
      <vt:lpstr>Single-Volume Neutron Scatter Camera</vt:lpstr>
      <vt:lpstr>Neutron camera approaches</vt:lpstr>
      <vt:lpstr>Single-Volume Neutron Scatter Camera</vt:lpstr>
      <vt:lpstr>Single-Volume Neutron Scatter Camera</vt:lpstr>
      <vt:lpstr>System Components</vt:lpstr>
      <vt:lpstr>Simulation/Reconstruction</vt:lpstr>
      <vt:lpstr>Simulation/Reconstruction</vt:lpstr>
      <vt:lpstr>More realistic</vt:lpstr>
      <vt:lpstr>Experimental Status</vt:lpstr>
      <vt:lpstr>Photodetector characterization</vt:lpstr>
      <vt:lpstr>Collimated LED scan</vt:lpstr>
      <vt:lpstr>Signal readout/processing</vt:lpstr>
      <vt:lpstr>Signal readout/processing</vt:lpstr>
      <vt:lpstr>SVSC MCP/readout concerns</vt:lpstr>
      <vt:lpstr>Other non-proliferation applications</vt:lpstr>
      <vt:lpstr>Traditional neutron scatter camera</vt:lpstr>
      <vt:lpstr>Crystal Compton Imager</vt:lpstr>
      <vt:lpstr>PSD scintillator block detector</vt:lpstr>
      <vt:lpstr>Next-gen scintillator block detector</vt:lpstr>
      <vt:lpstr>Direct position sensing for thermal n</vt:lpstr>
      <vt:lpstr>API alpha detector</vt:lpstr>
      <vt:lpstr>Neutrinos</vt:lpstr>
      <vt:lpstr>MCPs for non-proliferation</vt:lpstr>
      <vt:lpstr>Conclusions</vt:lpstr>
      <vt:lpstr>Additional Slides</vt:lpstr>
      <vt:lpstr>Central event</vt:lpstr>
      <vt:lpstr>Shifted event</vt:lpstr>
      <vt:lpstr>Pixel populations</vt:lpstr>
      <vt:lpstr>Active material studies</vt:lpstr>
      <vt:lpstr>Active material studies</vt:lpstr>
      <vt:lpstr>Signal readout/processing</vt:lpstr>
      <vt:lpstr>Signal readout/processing</vt:lpstr>
      <vt:lpstr>Signal readout/processing</vt:lpstr>
      <vt:lpstr>MINER: Building to Building Imaging</vt:lpstr>
      <vt:lpstr>MINER: Neutron Spectroscopy</vt:lpstr>
      <vt:lpstr>MINER: Gamma Insensitivity for Neutron Imaging</vt:lpstr>
      <vt:lpstr>Fast neutron imagers @ SNL/CA</vt:lpstr>
      <vt:lpstr>Fast neutron directional detectors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2011-05-02T17:03:21Z</dcterms:created>
  <dcterms:modified xsi:type="dcterms:W3CDTF">2014-12-02T19:31:44Z</dcterms:modified>
</cp:coreProperties>
</file>