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90" r:id="rId4"/>
  </p:sldMasterIdLst>
  <p:notesMasterIdLst>
    <p:notesMasterId r:id="rId49"/>
  </p:notesMasterIdLst>
  <p:sldIdLst>
    <p:sldId id="256" r:id="rId5"/>
    <p:sldId id="340" r:id="rId6"/>
    <p:sldId id="257" r:id="rId7"/>
    <p:sldId id="271" r:id="rId8"/>
    <p:sldId id="261" r:id="rId9"/>
    <p:sldId id="303" r:id="rId10"/>
    <p:sldId id="258" r:id="rId11"/>
    <p:sldId id="259" r:id="rId12"/>
    <p:sldId id="299" r:id="rId13"/>
    <p:sldId id="272" r:id="rId14"/>
    <p:sldId id="339" r:id="rId15"/>
    <p:sldId id="336" r:id="rId16"/>
    <p:sldId id="297" r:id="rId17"/>
    <p:sldId id="311" r:id="rId18"/>
    <p:sldId id="279" r:id="rId19"/>
    <p:sldId id="260" r:id="rId20"/>
    <p:sldId id="285" r:id="rId21"/>
    <p:sldId id="286" r:id="rId22"/>
    <p:sldId id="275" r:id="rId23"/>
    <p:sldId id="320" r:id="rId24"/>
    <p:sldId id="277" r:id="rId25"/>
    <p:sldId id="288" r:id="rId26"/>
    <p:sldId id="266" r:id="rId27"/>
    <p:sldId id="265" r:id="rId28"/>
    <p:sldId id="294" r:id="rId29"/>
    <p:sldId id="333" r:id="rId30"/>
    <p:sldId id="334" r:id="rId31"/>
    <p:sldId id="332" r:id="rId32"/>
    <p:sldId id="302" r:id="rId33"/>
    <p:sldId id="322" r:id="rId34"/>
    <p:sldId id="338" r:id="rId35"/>
    <p:sldId id="292" r:id="rId36"/>
    <p:sldId id="323" r:id="rId37"/>
    <p:sldId id="324" r:id="rId38"/>
    <p:sldId id="337" r:id="rId39"/>
    <p:sldId id="325" r:id="rId40"/>
    <p:sldId id="326" r:id="rId41"/>
    <p:sldId id="327" r:id="rId42"/>
    <p:sldId id="328" r:id="rId43"/>
    <p:sldId id="329" r:id="rId44"/>
    <p:sldId id="330" r:id="rId45"/>
    <p:sldId id="331" r:id="rId46"/>
    <p:sldId id="318" r:id="rId47"/>
    <p:sldId id="304"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684" autoAdjust="0"/>
  </p:normalViewPr>
  <p:slideViewPr>
    <p:cSldViewPr snapToGrid="0" snapToObjects="1" showGuides="1">
      <p:cViewPr varScale="1">
        <p:scale>
          <a:sx n="104" d="100"/>
          <a:sy n="104" d="100"/>
        </p:scale>
        <p:origin x="-208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1124A-8259-2F43-AA9E-1AB80762BA4E}" type="datetimeFigureOut">
              <a:rPr lang="en-US" smtClean="0"/>
              <a:pPr/>
              <a:t>12/3/14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bwMode="auto">
          <a:xfrm>
            <a:off x="893763" y="379413"/>
            <a:ext cx="5083175" cy="3813175"/>
          </a:xfrm>
          <a:noFill/>
          <a:ln>
            <a:solidFill>
              <a:srgbClr val="000000"/>
            </a:solidFill>
            <a:miter lim="800000"/>
            <a:headEnd/>
            <a:tailEnd/>
          </a:ln>
        </p:spPr>
      </p:sp>
      <p:sp>
        <p:nvSpPr>
          <p:cNvPr id="18435" name="Rectangle 3"/>
          <p:cNvSpPr>
            <a:spLocks noGrp="1" noChangeArrowheads="1"/>
          </p:cNvSpPr>
          <p:nvPr>
            <p:ph type="body" idx="1"/>
          </p:nvPr>
        </p:nvSpPr>
        <p:spPr bwMode="auto">
          <a:xfrm>
            <a:off x="914400" y="4337050"/>
            <a:ext cx="5029200" cy="4083050"/>
          </a:xfrm>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108" charset="-128"/>
              <a:cs typeface="ＭＳ Ｐゴシック" pitchFamily="-10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Rot="1" noChangeAspect="1" noChangeArrowheads="1"/>
          </p:cNvSpPr>
          <p:nvPr>
            <p:ph type="sldImg"/>
          </p:nvPr>
        </p:nvSpPr>
        <p:spPr>
          <a:solidFill>
            <a:srgbClr val="FFFFFF"/>
          </a:solidFill>
          <a:ln/>
        </p:spPr>
      </p:sp>
      <p:sp>
        <p:nvSpPr>
          <p:cNvPr id="26626" name="Rectangle 2"/>
          <p:cNvSpPr>
            <a:spLocks noGrp="1" noChangeArrowheads="1"/>
          </p:cNvSpPr>
          <p:nvPr>
            <p:ph type="body" idx="1"/>
          </p:nvPr>
        </p:nvSpPr>
        <p:spPr>
          <a:ln/>
        </p:spPr>
        <p:txBody>
          <a:bodyPr/>
          <a:lstStyle/>
          <a:p>
            <a:pPr eaLnBrk="1" hangingPunct="1">
              <a:defRPr/>
            </a:pPr>
            <a:r>
              <a:rPr lang="en-US" sz="2200" smtClean="0">
                <a:latin typeface="Lucida Grande" charset="0"/>
                <a:cs typeface="Lucida Grande" charset="0"/>
                <a:sym typeface="Lucida Grande" charset="0"/>
              </a:rPr>
              <a:t>Profile of the average signal (average over all events and all amplitudes in one run). The X axis shows time in units of ADC samples. The fADC digitizes the pulse height each 2 ns (our signals are very fast, however the ADC stretches the signal without, hopefully, changing its total area).</a:t>
            </a:r>
          </a:p>
          <a:p>
            <a:pPr eaLnBrk="1" hangingPunct="1">
              <a:defRPr/>
            </a:pPr>
            <a:r>
              <a:rPr lang="en-US" sz="2200" smtClean="0">
                <a:latin typeface="Lucida Grande" charset="0"/>
                <a:cs typeface="Lucida Grande" charset="0"/>
                <a:sym typeface="Lucida Grande" charset="0"/>
              </a:rPr>
              <a:t>The figures are showing raw data taken in November 2014 with Photek PMT210 and just demonstrate the effect of the field and sensor rotation on the PMT output. </a:t>
            </a:r>
          </a:p>
          <a:p>
            <a:pPr eaLnBrk="1" hangingPunct="1">
              <a:defRPr/>
            </a:pPr>
            <a:r>
              <a:rPr lang="en-US" sz="2200" smtClean="0">
                <a:latin typeface="Lucida Grande" charset="0"/>
                <a:cs typeface="Lucida Grande" charset="0"/>
                <a:sym typeface="Lucida Grande" charset="0"/>
              </a:rPr>
              <a:t>The pedestal is determined for each B (data run) separately and then subtracted.</a:t>
            </a:r>
          </a:p>
          <a:p>
            <a:pPr eaLnBrk="1" hangingPunct="1">
              <a:defRPr/>
            </a:pPr>
            <a:r>
              <a:rPr lang="en-US" sz="2200" smtClean="0">
                <a:latin typeface="Lucida Grande" charset="0"/>
                <a:cs typeface="Lucida Grande" charset="0"/>
                <a:sym typeface="Lucida Grande" charset="0"/>
              </a:rPr>
              <a:t>The signals shown contain single- and multi-photoelectron hits.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Rot="1" noChangeAspect="1" noChangeArrowheads="1"/>
          </p:cNvSpPr>
          <p:nvPr>
            <p:ph type="sldImg"/>
          </p:nvPr>
        </p:nvSpPr>
        <p:spPr>
          <a:solidFill>
            <a:srgbClr val="FFFFFF"/>
          </a:solidFill>
          <a:ln/>
        </p:spPr>
      </p:sp>
      <p:sp>
        <p:nvSpPr>
          <p:cNvPr id="28674" name="Rectangle 2"/>
          <p:cNvSpPr>
            <a:spLocks noGrp="1" noChangeArrowheads="1"/>
          </p:cNvSpPr>
          <p:nvPr>
            <p:ph type="body" idx="1"/>
          </p:nvPr>
        </p:nvSpPr>
        <p:spPr>
          <a:ln/>
        </p:spPr>
        <p:txBody>
          <a:bodyPr/>
          <a:lstStyle/>
          <a:p>
            <a:pPr eaLnBrk="1" hangingPunct="1">
              <a:defRPr/>
            </a:pPr>
            <a:r>
              <a:rPr lang="en-US" sz="2200" smtClean="0">
                <a:latin typeface="Lucida Grande" charset="0"/>
                <a:cs typeface="Lucida Grande" charset="0"/>
                <a:sym typeface="Lucida Grande" charset="0"/>
              </a:rPr>
              <a:t>This figure shows the area under the average pulse as a function of B-field for standard orientation of the sensor (Photek PMT210). Data were taken at an operating value of the high voltage and at nearly maximum high voltage. The latter allows to extend the range of applied field while still obtaining a relevant signal from the PMT. </a:t>
            </a:r>
          </a:p>
          <a:p>
            <a:pPr eaLnBrk="1" hangingPunct="1">
              <a:defRPr/>
            </a:pPr>
            <a:r>
              <a:rPr lang="en-US" sz="2200" smtClean="0">
                <a:latin typeface="Lucida Grande" charset="0"/>
                <a:cs typeface="Lucida Grande" charset="0"/>
                <a:sym typeface="Lucida Grande" charset="0"/>
              </a:rPr>
              <a:t>To obtain the area reported above, only the positive pulse heights (in ADC ch) of the average signal (shown in the previous slide) are summed up. The time interval covering the positive part of the signal is the same for all B but I have not scaled down the points, thus, the units on the Y axis are arbitrary.</a:t>
            </a:r>
          </a:p>
          <a:p>
            <a:pPr eaLnBrk="1" hangingPunct="1">
              <a:defRPr/>
            </a:pPr>
            <a:r>
              <a:rPr lang="en-US" sz="2200" smtClean="0">
                <a:latin typeface="Lucida Grande" charset="0"/>
                <a:cs typeface="Lucida Grande" charset="0"/>
                <a:sym typeface="Lucida Grande" charset="0"/>
              </a:rPr>
              <a:t>It is interesting to note that applying a nearly-maximum HV increases the + area of the average pulse almost 4 times, but this factor actually depends on the field: it is 3.6 times at 2 T and about 5 times at 4 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a:solidFill>
            <a:srgbClr val="FFFFFF"/>
          </a:solidFill>
          <a:ln/>
        </p:spPr>
      </p:sp>
      <p:sp>
        <p:nvSpPr>
          <p:cNvPr id="30722" name="Rectangle 2"/>
          <p:cNvSpPr>
            <a:spLocks noGrp="1" noChangeArrowheads="1"/>
          </p:cNvSpPr>
          <p:nvPr>
            <p:ph type="body" idx="1"/>
          </p:nvPr>
        </p:nvSpPr>
        <p:spPr>
          <a:ln/>
        </p:spPr>
        <p:txBody>
          <a:bodyPr/>
          <a:lstStyle/>
          <a:p>
            <a:pPr eaLnBrk="1" hangingPunct="1">
              <a:defRPr/>
            </a:pPr>
            <a:r>
              <a:rPr lang="en-US" sz="2200" smtClean="0">
                <a:latin typeface="Lucida Grande" charset="0"/>
                <a:cs typeface="Lucida Grande" charset="0"/>
                <a:sym typeface="Lucida Grande" charset="0"/>
              </a:rPr>
              <a:t>Event distribution of pulse area in units of ADC ch. The spectra exhibit the same features as the average-pulse spectra on slide 5: 0.5 T seems to be the best field for largest output signal. From 0.5 T up, the signal amplitude decreases. These spectra are to be fit to extract the absolute gain of the sensor (that may turn out to not be feasible given that it is hard to </a:t>
            </a:r>
            <a:r>
              <a:rPr lang="ja-JP" altLang="en-US" sz="2200" smtClean="0">
                <a:latin typeface="Arial"/>
                <a:cs typeface="Lucida Grande" charset="0"/>
                <a:sym typeface="Lucida Grande" charset="0"/>
              </a:rPr>
              <a:t>“</a:t>
            </a:r>
            <a:r>
              <a:rPr lang="en-US" sz="2200" smtClean="0">
                <a:latin typeface="Lucida Grande" charset="0"/>
                <a:cs typeface="Lucida Grande" charset="0"/>
                <a:sym typeface="Lucida Grande" charset="0"/>
              </a:rPr>
              <a:t>see</a:t>
            </a:r>
            <a:r>
              <a:rPr lang="ja-JP" altLang="en-US" sz="2200" smtClean="0">
                <a:latin typeface="Arial"/>
                <a:cs typeface="Lucida Grande" charset="0"/>
                <a:sym typeface="Lucida Grande" charset="0"/>
              </a:rPr>
              <a:t>”</a:t>
            </a:r>
            <a:r>
              <a:rPr lang="en-US" sz="2200" smtClean="0">
                <a:latin typeface="Lucida Grande" charset="0"/>
                <a:cs typeface="Lucida Grande" charset="0"/>
                <a:sym typeface="Lucida Grande" charset="0"/>
              </a:rPr>
              <a:t> where the single phe peak is at higher fields, still we can report relative gain change with field and angles). The figure is shown to demonstrate how the increasing field changes the ADC spectra. The number of events in each spectrum is not necessarily the same and no quantitative conclusions are to be drawn.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all know that EIC is a very promising project which covers a lot of important physics topics.</a:t>
            </a:r>
          </a:p>
          <a:p>
            <a:r>
              <a:rPr lang="en-US" baseline="0" dirty="0" smtClean="0"/>
              <a:t>Therefore, dedicated …</a:t>
            </a:r>
          </a:p>
          <a:p>
            <a:r>
              <a:rPr lang="en-US" baseline="0" dirty="0" smtClean="0"/>
              <a:t>Forward region with respect to the ion beam</a:t>
            </a:r>
            <a:endParaRPr lang="en-US" dirty="0"/>
          </a:p>
        </p:txBody>
      </p:sp>
      <p:sp>
        <p:nvSpPr>
          <p:cNvPr id="4" name="Slide Number Placeholder 3"/>
          <p:cNvSpPr>
            <a:spLocks noGrp="1"/>
          </p:cNvSpPr>
          <p:nvPr>
            <p:ph type="sldNum" sz="quarter" idx="10"/>
          </p:nvPr>
        </p:nvSpPr>
        <p:spPr/>
        <p:txBody>
          <a:bodyPr/>
          <a:lstStyle/>
          <a:p>
            <a:fld id="{164E26C6-2898-4B86-8258-1B629698FC95}"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420298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SUVT</a:t>
            </a:r>
            <a:r>
              <a:rPr lang="en-US" baseline="0" dirty="0" smtClean="0"/>
              <a:t> acrylic, &gt; 280 nm</a:t>
            </a:r>
          </a:p>
          <a:p>
            <a:r>
              <a:rPr lang="en-US" baseline="0" dirty="0" smtClean="0"/>
              <a:t>Two concentric rings will be formed on the readout plane</a:t>
            </a:r>
          </a:p>
          <a:p>
            <a:endParaRPr lang="en-US" dirty="0"/>
          </a:p>
        </p:txBody>
      </p:sp>
      <p:sp>
        <p:nvSpPr>
          <p:cNvPr id="4" name="Slide Number Placeholder 3"/>
          <p:cNvSpPr>
            <a:spLocks noGrp="1"/>
          </p:cNvSpPr>
          <p:nvPr>
            <p:ph type="sldNum" sz="quarter" idx="10"/>
          </p:nvPr>
        </p:nvSpPr>
        <p:spPr/>
        <p:txBody>
          <a:bodyPr/>
          <a:lstStyle/>
          <a:p>
            <a:fld id="{164E26C6-2898-4B86-8258-1B629698FC95}" type="slidenum">
              <a:rPr lang="en-US" smtClean="0"/>
              <a:t>19</a:t>
            </a:fld>
            <a:endParaRPr lang="en-US"/>
          </a:p>
        </p:txBody>
      </p:sp>
    </p:spTree>
    <p:extLst>
      <p:ext uri="{BB962C8B-B14F-4D97-AF65-F5344CB8AC3E}">
        <p14:creationId xmlns:p14="http://schemas.microsoft.com/office/powerpoint/2010/main" val="254416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48658D-CC0B-4EA6-8A49-FFB0CC556D50}" type="slidenum">
              <a:rPr lang="en-US" smtClean="0"/>
              <a:t>21</a:t>
            </a:fld>
            <a:endParaRPr lang="en-US"/>
          </a:p>
        </p:txBody>
      </p:sp>
    </p:spTree>
    <p:extLst>
      <p:ext uri="{BB962C8B-B14F-4D97-AF65-F5344CB8AC3E}">
        <p14:creationId xmlns:p14="http://schemas.microsoft.com/office/powerpoint/2010/main" val="304289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noChangeArrowheads="1"/>
          </p:cNvSpPr>
          <p:nvPr>
            <p:ph type="sldImg"/>
          </p:nvPr>
        </p:nvSpPr>
        <p:spPr>
          <a:solidFill>
            <a:srgbClr val="FFFFFF"/>
          </a:solidFill>
          <a:ln/>
        </p:spPr>
      </p:sp>
      <p:sp>
        <p:nvSpPr>
          <p:cNvPr id="17410" name="Rectangle 2"/>
          <p:cNvSpPr>
            <a:spLocks noGrp="1" noChangeArrowheads="1"/>
          </p:cNvSpPr>
          <p:nvPr>
            <p:ph type="body" idx="1"/>
          </p:nvPr>
        </p:nvSpPr>
        <p:spPr>
          <a:ln/>
        </p:spPr>
        <p:txBody>
          <a:bodyPr/>
          <a:lstStyle/>
          <a:p>
            <a:pPr eaLnBrk="1" hangingPunct="1">
              <a:defRPr/>
            </a:pPr>
            <a:r>
              <a:rPr lang="en-US" sz="2200" smtClean="0">
                <a:latin typeface="Lucida Grande" charset="0"/>
                <a:cs typeface="Lucida Grande" charset="0"/>
                <a:sym typeface="Lucida Grande" charset="0"/>
              </a:rPr>
              <a:t>Purpose: to evaluate the gain of small photon sensors in magnetic fields</a:t>
            </a:r>
          </a:p>
          <a:p>
            <a:pPr eaLnBrk="1" hangingPunct="1">
              <a:defRPr/>
            </a:pPr>
            <a:r>
              <a:rPr lang="en-US" sz="2200" smtClean="0">
                <a:latin typeface="Lucida Grande" charset="0"/>
                <a:cs typeface="Lucida Grande" charset="0"/>
                <a:sym typeface="Lucida Grande" charset="0"/>
              </a:rPr>
              <a:t>The underlined names are of Tongtong and Greg who are featured working this November taking data in the facility.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31</a:t>
            </a:fld>
            <a:endParaRPr lang="en-US"/>
          </a:p>
        </p:txBody>
      </p:sp>
    </p:spTree>
    <p:extLst>
      <p:ext uri="{BB962C8B-B14F-4D97-AF65-F5344CB8AC3E}">
        <p14:creationId xmlns:p14="http://schemas.microsoft.com/office/powerpoint/2010/main" val="902692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a:solidFill>
            <a:srgbClr val="FFFFFF"/>
          </a:solidFill>
          <a:ln/>
        </p:spPr>
      </p:sp>
      <p:sp>
        <p:nvSpPr>
          <p:cNvPr id="20482" name="Rectangle 2"/>
          <p:cNvSpPr>
            <a:spLocks noGrp="1" noChangeArrowheads="1"/>
          </p:cNvSpPr>
          <p:nvPr>
            <p:ph type="body" idx="1"/>
          </p:nvPr>
        </p:nvSpPr>
        <p:spPr>
          <a:ln/>
        </p:spPr>
        <p:txBody>
          <a:bodyPr/>
          <a:lstStyle/>
          <a:p>
            <a:pPr eaLnBrk="1" hangingPunct="1">
              <a:defRPr/>
            </a:pPr>
            <a:r>
              <a:rPr lang="en-US" sz="2200" smtClean="0">
                <a:latin typeface="Lucida Grande" charset="0"/>
                <a:cs typeface="Lucida Grande" charset="0"/>
                <a:sym typeface="Lucida Grande" charset="0"/>
              </a:rPr>
              <a:t>The range and step-size of phi rotation depends on the sensor</a:t>
            </a:r>
            <a:r>
              <a:rPr lang="ja-JP" altLang="en-US" sz="2200" smtClean="0">
                <a:latin typeface="Arial"/>
                <a:cs typeface="Lucida Grande" charset="0"/>
                <a:sym typeface="Lucida Grande" charset="0"/>
              </a:rPr>
              <a:t>’</a:t>
            </a:r>
            <a:r>
              <a:rPr lang="en-US" sz="2200" smtClean="0">
                <a:latin typeface="Lucida Grande" charset="0"/>
                <a:cs typeface="Lucida Grande" charset="0"/>
                <a:sym typeface="Lucida Grande" charset="0"/>
              </a:rPr>
              <a:t>s shape. </a:t>
            </a:r>
          </a:p>
          <a:p>
            <a:pPr eaLnBrk="1" hangingPunct="1">
              <a:defRPr/>
            </a:pPr>
            <a:r>
              <a:rPr lang="en-US" sz="2200" smtClean="0">
                <a:latin typeface="Lucida Grande" charset="0"/>
                <a:cs typeface="Lucida Grande" charset="0"/>
                <a:sym typeface="Lucida Grande" charset="0"/>
              </a:rPr>
              <a:t>The step-size of the theta rotation is 5deg and the range depends on the sensor</a:t>
            </a:r>
            <a:r>
              <a:rPr lang="ja-JP" altLang="en-US" sz="2200" smtClean="0">
                <a:latin typeface="Arial"/>
                <a:cs typeface="Lucida Grande" charset="0"/>
                <a:sym typeface="Lucida Grande" charset="0"/>
              </a:rPr>
              <a:t>’</a:t>
            </a:r>
            <a:r>
              <a:rPr lang="en-US" sz="2200" smtClean="0">
                <a:latin typeface="Lucida Grande" charset="0"/>
                <a:cs typeface="Lucida Grande" charset="0"/>
                <a:sym typeface="Lucida Grande" charset="0"/>
              </a:rPr>
              <a:t>s size.</a:t>
            </a:r>
          </a:p>
          <a:p>
            <a:pPr eaLnBrk="1" hangingPunct="1">
              <a:defRPr/>
            </a:pPr>
            <a:r>
              <a:rPr lang="en-US" sz="2200" smtClean="0">
                <a:latin typeface="Lucida Grande" charset="0"/>
                <a:cs typeface="Lucida Grande" charset="0"/>
                <a:sym typeface="Lucida Grande" charset="0"/>
              </a:rPr>
              <a:t>Theta is the angle between Z and Z</a:t>
            </a:r>
            <a:r>
              <a:rPr lang="ja-JP" altLang="en-US" sz="2200" smtClean="0">
                <a:latin typeface="Arial"/>
                <a:cs typeface="Lucida Grande" charset="0"/>
                <a:sym typeface="Lucida Grande" charset="0"/>
              </a:rPr>
              <a:t>’</a:t>
            </a:r>
            <a:r>
              <a:rPr lang="en-US" sz="2200" smtClean="0">
                <a:latin typeface="Lucida Grande" charset="0"/>
                <a:cs typeface="Lucida Grande" charset="0"/>
                <a:sym typeface="Lucida Grande" charset="0"/>
              </a:rPr>
              <a:t>.</a:t>
            </a:r>
          </a:p>
          <a:p>
            <a:pPr eaLnBrk="1" hangingPunct="1">
              <a:defRPr/>
            </a:pPr>
            <a:endParaRPr lang="en-US" sz="2200" smtClean="0">
              <a:latin typeface="Lucida Grande" charset="0"/>
              <a:cs typeface="Lucida Grande" charset="0"/>
              <a:sym typeface="Lucida Grande" charset="0"/>
            </a:endParaRPr>
          </a:p>
          <a:p>
            <a:pPr eaLnBrk="1" hangingPunct="1">
              <a:defRPr/>
            </a:pPr>
            <a:r>
              <a:rPr lang="en-US" sz="2200" smtClean="0">
                <a:latin typeface="Lucida Grande" charset="0"/>
                <a:cs typeface="Lucida Grande" charset="0"/>
                <a:sym typeface="Lucida Grande" charset="0"/>
              </a:rPr>
              <a:t>The way we collected data was: Fix theta, fix phi, then change the field from 0 T until signal disappears.</a:t>
            </a:r>
          </a:p>
          <a:p>
            <a:pPr eaLnBrk="1" hangingPunct="1">
              <a:defRPr/>
            </a:pPr>
            <a:r>
              <a:rPr lang="en-US" sz="2200" smtClean="0">
                <a:latin typeface="Lucida Grande" charset="0"/>
                <a:cs typeface="Lucida Grande" charset="0"/>
                <a:sym typeface="Lucida Grande" charset="0"/>
              </a:rPr>
              <a:t>We also inserted the dark box from the other side of the magnet to simulate rotation of B field to 180 deg.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a:solidFill>
            <a:srgbClr val="FFFFFF"/>
          </a:solidFill>
          <a:ln/>
        </p:spPr>
      </p:sp>
      <p:sp>
        <p:nvSpPr>
          <p:cNvPr id="22530" name="Rectangle 2"/>
          <p:cNvSpPr>
            <a:spLocks noGrp="1" noChangeArrowheads="1"/>
          </p:cNvSpPr>
          <p:nvPr>
            <p:ph type="body" idx="1"/>
          </p:nvPr>
        </p:nvSpPr>
        <p:spPr>
          <a:ln/>
        </p:spPr>
        <p:txBody>
          <a:bodyPr/>
          <a:lstStyle/>
          <a:p>
            <a:pPr eaLnBrk="1" hangingPunct="1">
              <a:defRPr/>
            </a:pPr>
            <a:r>
              <a:rPr lang="en-US" sz="2200" smtClean="0">
                <a:latin typeface="Lucida Grande" charset="0"/>
                <a:cs typeface="Lucida Grande" charset="0"/>
                <a:sym typeface="Lucida Grande" charset="0"/>
              </a:rPr>
              <a:t>I think the most notable feature here is the sampling flash ADC. The Quantum efficiency of the sensors we tested is about 10 - 15% for this wavelength.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p:cNvSpPr>
          <p:nvPr>
            <p:ph type="sldImg"/>
          </p:nvPr>
        </p:nvSpPr>
        <p:spPr>
          <a:solidFill>
            <a:srgbClr val="FFFFFF"/>
          </a:solidFill>
          <a:ln/>
        </p:spPr>
      </p:sp>
      <p:sp>
        <p:nvSpPr>
          <p:cNvPr id="24578" name="Rectangle 2"/>
          <p:cNvSpPr>
            <a:spLocks noGrp="1" noChangeArrowheads="1"/>
          </p:cNvSpPr>
          <p:nvPr>
            <p:ph type="body" idx="1"/>
          </p:nvPr>
        </p:nvSpPr>
        <p:spPr>
          <a:ln/>
        </p:spPr>
        <p:txBody>
          <a:bodyPr/>
          <a:lstStyle/>
          <a:p>
            <a:pPr eaLnBrk="1" hangingPunct="1">
              <a:defRPr/>
            </a:pPr>
            <a:r>
              <a:rPr lang="en-US" sz="2200" dirty="0" smtClean="0">
                <a:latin typeface="Lucida Grande" charset="0"/>
                <a:cs typeface="Lucida Grande" charset="0"/>
                <a:sym typeface="Lucida Grande" charset="0"/>
              </a:rPr>
              <a:t>In case there is time for details. But we do not make use of  the calibration anywhere later in the talk, so just to demonstrate that we did it.</a:t>
            </a:r>
          </a:p>
          <a:p>
            <a:pPr eaLnBrk="1" hangingPunct="1">
              <a:defRPr/>
            </a:pPr>
            <a:endParaRPr lang="en-US" sz="2200" dirty="0" smtClean="0">
              <a:latin typeface="Lucida Grande" charset="0"/>
              <a:cs typeface="Lucida Grande" charset="0"/>
              <a:sym typeface="Lucida Grande" charset="0"/>
            </a:endParaRPr>
          </a:p>
          <a:p>
            <a:pPr eaLnBrk="1" hangingPunct="1">
              <a:defRPr/>
            </a:pPr>
            <a:r>
              <a:rPr lang="en-US" sz="2200" dirty="0" smtClean="0">
                <a:latin typeface="Lucida Grande" charset="0"/>
                <a:cs typeface="Lucida Grande" charset="0"/>
                <a:sym typeface="Lucida Grande" charset="0"/>
              </a:rPr>
              <a:t>The </a:t>
            </a:r>
            <a:r>
              <a:rPr lang="en-US" sz="2200" dirty="0" err="1" smtClean="0">
                <a:latin typeface="Lucida Grande" charset="0"/>
                <a:cs typeface="Lucida Grande" charset="0"/>
                <a:sym typeface="Lucida Grande" charset="0"/>
              </a:rPr>
              <a:t>fADC</a:t>
            </a:r>
            <a:r>
              <a:rPr lang="en-US" sz="2200" dirty="0" smtClean="0">
                <a:latin typeface="Lucida Grande" charset="0"/>
                <a:cs typeface="Lucida Grande" charset="0"/>
                <a:sym typeface="Lucida Grande" charset="0"/>
              </a:rPr>
              <a:t> calibration is a two-step process: first we calibrate the negative DC output, </a:t>
            </a:r>
            <a:r>
              <a:rPr lang="en-US" sz="2200" dirty="0" err="1" smtClean="0">
                <a:latin typeface="Lucida Grande" charset="0"/>
                <a:cs typeface="Lucida Grande" charset="0"/>
                <a:sym typeface="Lucida Grande" charset="0"/>
              </a:rPr>
              <a:t>Vm</a:t>
            </a:r>
            <a:r>
              <a:rPr lang="en-US" sz="2200" dirty="0" smtClean="0">
                <a:latin typeface="Lucida Grande" charset="0"/>
                <a:cs typeface="Lucida Grande" charset="0"/>
                <a:sym typeface="Lucida Grande" charset="0"/>
              </a:rPr>
              <a:t>, of the charge generator: Q </a:t>
            </a:r>
            <a:r>
              <a:rPr lang="en-US" sz="2200" dirty="0" err="1" smtClean="0">
                <a:latin typeface="Lucida Grande" charset="0"/>
                <a:cs typeface="Lucida Grande" charset="0"/>
                <a:sym typeface="Lucida Grande" charset="0"/>
              </a:rPr>
              <a:t>vs</a:t>
            </a:r>
            <a:r>
              <a:rPr lang="en-US" sz="2200" dirty="0" smtClean="0">
                <a:latin typeface="Lucida Grande" charset="0"/>
                <a:cs typeface="Lucida Grande" charset="0"/>
                <a:sym typeface="Lucida Grande" charset="0"/>
              </a:rPr>
              <a:t> </a:t>
            </a:r>
            <a:r>
              <a:rPr lang="en-US" sz="2200" dirty="0" err="1" smtClean="0">
                <a:latin typeface="Lucida Grande" charset="0"/>
                <a:cs typeface="Lucida Grande" charset="0"/>
                <a:sym typeface="Lucida Grande" charset="0"/>
              </a:rPr>
              <a:t>Vm</a:t>
            </a:r>
            <a:r>
              <a:rPr lang="en-US" sz="2200" dirty="0" smtClean="0">
                <a:latin typeface="Lucida Grande" charset="0"/>
                <a:cs typeface="Lucida Grande" charset="0"/>
                <a:sym typeface="Lucida Grande" charset="0"/>
              </a:rPr>
              <a:t>. Then we take </a:t>
            </a:r>
            <a:r>
              <a:rPr lang="en-US" sz="2200" dirty="0" err="1" smtClean="0">
                <a:latin typeface="Lucida Grande" charset="0"/>
                <a:cs typeface="Lucida Grande" charset="0"/>
                <a:sym typeface="Lucida Grande" charset="0"/>
              </a:rPr>
              <a:t>fADC</a:t>
            </a:r>
            <a:r>
              <a:rPr lang="en-US" sz="2200" dirty="0" smtClean="0">
                <a:latin typeface="Lucida Grande" charset="0"/>
                <a:cs typeface="Lucida Grande" charset="0"/>
                <a:sym typeface="Lucida Grande" charset="0"/>
              </a:rPr>
              <a:t> calibration data for various </a:t>
            </a:r>
            <a:r>
              <a:rPr lang="en-US" sz="2200" dirty="0" err="1" smtClean="0">
                <a:latin typeface="Lucida Grande" charset="0"/>
                <a:cs typeface="Lucida Grande" charset="0"/>
                <a:sym typeface="Lucida Grande" charset="0"/>
              </a:rPr>
              <a:t>Vm</a:t>
            </a:r>
            <a:r>
              <a:rPr lang="en-US" sz="2200" dirty="0" smtClean="0">
                <a:latin typeface="Lucida Grande" charset="0"/>
                <a:cs typeface="Lucida Grande" charset="0"/>
                <a:sym typeface="Lucida Grande" charset="0"/>
              </a:rPr>
              <a:t> and calibrate the </a:t>
            </a:r>
            <a:r>
              <a:rPr lang="en-US" sz="2200" dirty="0" err="1" smtClean="0">
                <a:latin typeface="Lucida Grande" charset="0"/>
                <a:cs typeface="Lucida Grande" charset="0"/>
                <a:sym typeface="Lucida Grande" charset="0"/>
              </a:rPr>
              <a:t>fADC</a:t>
            </a:r>
            <a:r>
              <a:rPr lang="en-US" sz="2200" dirty="0" smtClean="0">
                <a:latin typeface="Lucida Grande" charset="0"/>
                <a:cs typeface="Lucida Grande" charset="0"/>
                <a:sym typeface="Lucida Grande" charset="0"/>
              </a:rPr>
              <a:t> response, </a:t>
            </a:r>
            <a:r>
              <a:rPr lang="en-US" sz="2200" dirty="0" err="1" smtClean="0">
                <a:latin typeface="Lucida Grande" charset="0"/>
                <a:cs typeface="Lucida Grande" charset="0"/>
                <a:sym typeface="Lucida Grande" charset="0"/>
              </a:rPr>
              <a:t>ADCch</a:t>
            </a:r>
            <a:r>
              <a:rPr lang="en-US" sz="2200" dirty="0" smtClean="0">
                <a:latin typeface="Lucida Grande" charset="0"/>
                <a:cs typeface="Lucida Grande" charset="0"/>
                <a:sym typeface="Lucida Grande" charset="0"/>
              </a:rPr>
              <a:t>: Q </a:t>
            </a:r>
            <a:r>
              <a:rPr lang="en-US" sz="2200" dirty="0" err="1" smtClean="0">
                <a:latin typeface="Lucida Grande" charset="0"/>
                <a:cs typeface="Lucida Grande" charset="0"/>
                <a:sym typeface="Lucida Grande" charset="0"/>
              </a:rPr>
              <a:t>vs</a:t>
            </a:r>
            <a:r>
              <a:rPr lang="en-US" sz="2200" dirty="0" smtClean="0">
                <a:latin typeface="Lucida Grande" charset="0"/>
                <a:cs typeface="Lucida Grande" charset="0"/>
                <a:sym typeface="Lucida Grande" charset="0"/>
              </a:rPr>
              <a:t> </a:t>
            </a:r>
            <a:r>
              <a:rPr lang="en-US" sz="2200" dirty="0" err="1" smtClean="0">
                <a:latin typeface="Lucida Grande" charset="0"/>
                <a:cs typeface="Lucida Grande" charset="0"/>
                <a:sym typeface="Lucida Grande" charset="0"/>
              </a:rPr>
              <a:t>ADCch</a:t>
            </a:r>
            <a:r>
              <a:rPr lang="en-US" sz="2200" dirty="0" smtClean="0">
                <a:latin typeface="Lucida Grande" charset="0"/>
                <a:cs typeface="Lucida Grande" charset="0"/>
                <a:sym typeface="Lucida Grande" charset="0"/>
              </a:rPr>
              <a:t>.</a:t>
            </a:r>
          </a:p>
          <a:p>
            <a:pPr eaLnBrk="1" hangingPunct="1">
              <a:defRPr/>
            </a:pPr>
            <a:endParaRPr lang="en-US" sz="2200" dirty="0" smtClean="0">
              <a:latin typeface="Lucida Grande" charset="0"/>
              <a:cs typeface="Lucida Grande" charset="0"/>
              <a:sym typeface="Lucida Grande" charset="0"/>
            </a:endParaRPr>
          </a:p>
          <a:p>
            <a:pPr eaLnBrk="1" hangingPunct="1">
              <a:defRPr/>
            </a:pPr>
            <a:r>
              <a:rPr lang="en-US" sz="2200" dirty="0" smtClean="0">
                <a:latin typeface="Lucida Grande" charset="0"/>
                <a:cs typeface="Lucida Grande" charset="0"/>
                <a:sym typeface="Lucida Grande" charset="0"/>
              </a:rPr>
              <a:t>Currently, the uncertainties of the points are smaller than the symbol size and only account for the uncertainty of the total Q due to the choice of range of integration of the V(t) pulse. Statistical and pedestal subtraction uncertainties are not taken into account yet. </a:t>
            </a:r>
          </a:p>
          <a:p>
            <a:pPr eaLnBrk="1" hangingPunct="1">
              <a:defRPr/>
            </a:pPr>
            <a:endParaRPr lang="en-US" sz="2200" dirty="0" smtClean="0">
              <a:latin typeface="Lucida Grande" charset="0"/>
              <a:cs typeface="Lucida Grande" charset="0"/>
              <a:sym typeface="Lucida Grande" charset="0"/>
            </a:endParaRPr>
          </a:p>
          <a:p>
            <a:pPr eaLnBrk="1" hangingPunct="1">
              <a:defRPr/>
            </a:pPr>
            <a:r>
              <a:rPr lang="en-US" sz="2200" dirty="0" err="1" smtClean="0">
                <a:latin typeface="Lucida Grande" charset="0"/>
                <a:cs typeface="Lucida Grande" charset="0"/>
                <a:sym typeface="Lucida Grande" charset="0"/>
              </a:rPr>
              <a:t>ADCch</a:t>
            </a:r>
            <a:r>
              <a:rPr lang="en-US" sz="2200" dirty="0" smtClean="0">
                <a:latin typeface="Lucida Grande" charset="0"/>
                <a:cs typeface="Lucida Grande" charset="0"/>
                <a:sym typeface="Lucida Grande" charset="0"/>
              </a:rPr>
              <a:t> is the average sum of all background-subtracted pulse heights: </a:t>
            </a:r>
            <a:r>
              <a:rPr lang="en-US" sz="2200" dirty="0" err="1" smtClean="0">
                <a:latin typeface="Lucida Grande" charset="0"/>
                <a:cs typeface="Lucida Grande" charset="0"/>
                <a:sym typeface="Lucida Grande" charset="0"/>
              </a:rPr>
              <a:t>ADCch</a:t>
            </a:r>
            <a:r>
              <a:rPr lang="en-US" sz="2200" dirty="0" smtClean="0">
                <a:latin typeface="Lucida Grande" charset="0"/>
                <a:cs typeface="Lucida Grande" charset="0"/>
                <a:sym typeface="Lucida Grande" charset="0"/>
              </a:rPr>
              <a:t>=[sum(</a:t>
            </a:r>
            <a:r>
              <a:rPr lang="en-US" sz="2200" dirty="0" err="1" smtClean="0">
                <a:latin typeface="Lucida Grande" charset="0"/>
                <a:cs typeface="Lucida Grande" charset="0"/>
                <a:sym typeface="Lucida Grande" charset="0"/>
              </a:rPr>
              <a:t>ADcch_i-ADCch_pedestal</a:t>
            </a:r>
            <a:r>
              <a:rPr lang="en-US" sz="2200" dirty="0" smtClean="0">
                <a:latin typeface="Lucida Grande" charset="0"/>
                <a:cs typeface="Lucida Grande" charset="0"/>
                <a:sym typeface="Lucida Grande" charset="0"/>
              </a:rPr>
              <a:t>)]/N, where </a:t>
            </a:r>
            <a:r>
              <a:rPr lang="en-US" sz="2200" dirty="0" err="1" smtClean="0">
                <a:latin typeface="Lucida Grande" charset="0"/>
                <a:cs typeface="Lucida Grande" charset="0"/>
                <a:sym typeface="Lucida Grande" charset="0"/>
              </a:rPr>
              <a:t>i</a:t>
            </a:r>
            <a:r>
              <a:rPr lang="en-US" sz="2200" dirty="0" smtClean="0">
                <a:latin typeface="Lucida Grande" charset="0"/>
                <a:cs typeface="Lucida Grande" charset="0"/>
                <a:sym typeface="Lucida Grande" charset="0"/>
              </a:rPr>
              <a:t> is a counter over all the samples for each pulse, </a:t>
            </a:r>
            <a:r>
              <a:rPr lang="en-US" sz="2200" dirty="0" err="1" smtClean="0">
                <a:latin typeface="Lucida Grande" charset="0"/>
                <a:cs typeface="Lucida Grande" charset="0"/>
                <a:sym typeface="Lucida Grande" charset="0"/>
              </a:rPr>
              <a:t>ADCch_pedestal</a:t>
            </a:r>
            <a:r>
              <a:rPr lang="en-US" sz="2200" dirty="0" smtClean="0">
                <a:latin typeface="Lucida Grande" charset="0"/>
                <a:cs typeface="Lucida Grande" charset="0"/>
                <a:sym typeface="Lucida Grande" charset="0"/>
              </a:rPr>
              <a:t> is the pedestal peak position in </a:t>
            </a:r>
            <a:r>
              <a:rPr lang="en-US" sz="2200" dirty="0" err="1" smtClean="0">
                <a:latin typeface="Lucida Grande" charset="0"/>
                <a:cs typeface="Lucida Grande" charset="0"/>
                <a:sym typeface="Lucida Grande" charset="0"/>
              </a:rPr>
              <a:t>ADCch</a:t>
            </a:r>
            <a:r>
              <a:rPr lang="en-US" sz="2200" dirty="0" smtClean="0">
                <a:latin typeface="Lucida Grande" charset="0"/>
                <a:cs typeface="Lucida Grande" charset="0"/>
                <a:sym typeface="Lucida Grande" charset="0"/>
              </a:rPr>
              <a:t>, and N is the number of events.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jpeg"/><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gif"/><Relationship Id="rId6" Type="http://schemas.openxmlformats.org/officeDocument/2006/relationships/image" Target="../media/image11.pn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png"/><Relationship Id="rId10"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pPr/>
              <a:t>12/3/14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pPr/>
              <a:t>12/3/14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pPr/>
              <a:t>12/3/14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pPr/>
              <a:t>12/3/14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descr="C3-HD-TO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1181724"/>
          </a:xfrm>
          <a:prstGeom prst="rect">
            <a:avLst/>
          </a:prstGeom>
          <a:solidFill>
            <a:schemeClr val="bg1"/>
          </a:solidFill>
        </p:spPr>
      </p:pic>
      <p:pic>
        <p:nvPicPr>
          <p:cNvPr id="8" name="Picture 7" descr="C3-HD-BT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573486"/>
            <a:ext cx="9144000" cy="1284514"/>
          </a:xfrm>
          <a:prstGeom prst="rect">
            <a:avLst/>
          </a:prstGeom>
          <a:solidFill>
            <a:schemeClr val="bg1"/>
          </a:solidFill>
        </p:spPr>
      </p:pic>
      <p:sp>
        <p:nvSpPr>
          <p:cNvPr id="2" name="Title 1"/>
          <p:cNvSpPr>
            <a:spLocks noGrp="1"/>
          </p:cNvSpPr>
          <p:nvPr>
            <p:ph type="ctrTitle"/>
          </p:nvPr>
        </p:nvSpPr>
        <p:spPr>
          <a:xfrm>
            <a:off x="914400" y="1556623"/>
            <a:ext cx="7315200" cy="2069545"/>
          </a:xfrm>
        </p:spPr>
        <p:txBody>
          <a:bodyPr anchor="b">
            <a:normAutofit/>
          </a:bodyPr>
          <a:lstStyle>
            <a:lvl1pPr algn="r">
              <a:defRPr sz="4400" cap="sm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629403"/>
            <a:ext cx="7315200" cy="1493777"/>
          </a:xfrm>
        </p:spPr>
        <p:txBody>
          <a:bodyPr anchor="ctr">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4" name="Group 3"/>
          <p:cNvGrpSpPr/>
          <p:nvPr userDrawn="1"/>
        </p:nvGrpSpPr>
        <p:grpSpPr>
          <a:xfrm>
            <a:off x="1792452" y="271329"/>
            <a:ext cx="7141749" cy="1196546"/>
            <a:chOff x="1792452" y="271329"/>
            <a:chExt cx="7141749" cy="1196546"/>
          </a:xfrm>
        </p:grpSpPr>
        <p:pic>
          <p:nvPicPr>
            <p:cNvPr id="10" name="Picture 9"/>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92452" y="919235"/>
              <a:ext cx="1755647" cy="548640"/>
            </a:xfrm>
            <a:prstGeom prst="rect">
              <a:avLst/>
            </a:prstGeom>
          </p:spPr>
        </p:pic>
        <p:pic>
          <p:nvPicPr>
            <p:cNvPr id="14" name="Picture 13"/>
            <p:cNvPicPr>
              <a:picLocks noChangeAspect="1"/>
            </p:cNvPicPr>
            <p:nvPr userDrawn="1"/>
          </p:nvPicPr>
          <p:blipFill>
            <a:blip r:embed="rId5" cstate="screen">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a:xfrm>
              <a:off x="3790705" y="919235"/>
              <a:ext cx="1193862" cy="548640"/>
            </a:xfrm>
            <a:prstGeom prst="rect">
              <a:avLst/>
            </a:prstGeom>
          </p:spPr>
        </p:pic>
        <p:pic>
          <p:nvPicPr>
            <p:cNvPr id="15" name="Picture 14"/>
            <p:cNvPicPr>
              <a:picLocks noChangeAspect="1"/>
            </p:cNvPicPr>
            <p:nvPr userDrawn="1"/>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87624" y="271329"/>
              <a:ext cx="861945" cy="548640"/>
            </a:xfrm>
            <a:prstGeom prst="rect">
              <a:avLst/>
            </a:prstGeom>
          </p:spPr>
        </p:pic>
        <p:pic>
          <p:nvPicPr>
            <p:cNvPr id="16" name="Picture 15"/>
            <p:cNvPicPr>
              <a:picLocks noChangeAspect="1"/>
            </p:cNvPicPr>
            <p:nvPr userDrawn="1"/>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16221" y="271329"/>
              <a:ext cx="1461145" cy="548640"/>
            </a:xfrm>
            <a:prstGeom prst="rect">
              <a:avLst/>
            </a:prstGeom>
          </p:spPr>
        </p:pic>
        <p:pic>
          <p:nvPicPr>
            <p:cNvPr id="17" name="Picture 16"/>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157325" y="271329"/>
              <a:ext cx="1498354" cy="548640"/>
            </a:xfrm>
            <a:prstGeom prst="rect">
              <a:avLst/>
            </a:prstGeom>
          </p:spPr>
        </p:pic>
        <p:pic>
          <p:nvPicPr>
            <p:cNvPr id="18" name="Picture 17"/>
            <p:cNvPicPr>
              <a:picLocks noChangeAspect="1"/>
            </p:cNvPicPr>
            <p:nvPr userDrawn="1"/>
          </p:nvPicPr>
          <p:blipFill>
            <a:blip r:embed="rId9"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5227173" y="919235"/>
              <a:ext cx="1318482" cy="548640"/>
            </a:xfrm>
            <a:prstGeom prst="rect">
              <a:avLst/>
            </a:prstGeom>
          </p:spPr>
        </p:pic>
        <p:pic>
          <p:nvPicPr>
            <p:cNvPr id="22" name="Picture 21"/>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7745482" y="919235"/>
              <a:ext cx="1188719" cy="548640"/>
            </a:xfrm>
            <a:prstGeom prst="rect">
              <a:avLst/>
            </a:prstGeom>
          </p:spPr>
        </p:pic>
        <p:pic>
          <p:nvPicPr>
            <p:cNvPr id="23" name="Picture 22"/>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788261" y="919235"/>
              <a:ext cx="714615" cy="548640"/>
            </a:xfrm>
            <a:prstGeom prst="rect">
              <a:avLst/>
            </a:prstGeom>
          </p:spPr>
        </p:pic>
        <p:pic>
          <p:nvPicPr>
            <p:cNvPr id="1026" name="Picture 2" descr="http://www.anycollege.com/up_images/gsu3c.JPG"/>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6935638" y="271329"/>
              <a:ext cx="672026" cy="5486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06380418"/>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6" name="Slide Number Placeholder 5"/>
          <p:cNvSpPr>
            <a:spLocks noGrp="1"/>
          </p:cNvSpPr>
          <p:nvPr>
            <p:ph type="sldNum" sz="quarter" idx="12"/>
          </p:nvPr>
        </p:nvSpPr>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Tree>
    <p:extLst>
      <p:ext uri="{BB962C8B-B14F-4D97-AF65-F5344CB8AC3E}">
        <p14:creationId xmlns:p14="http://schemas.microsoft.com/office/powerpoint/2010/main" val="3126508584"/>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5" name="Footer Placeholder 4"/>
          <p:cNvSpPr>
            <a:spLocks noGrp="1"/>
          </p:cNvSpPr>
          <p:nvPr>
            <p:ph type="ftr" sz="quarter" idx="11"/>
          </p:nvPr>
        </p:nvSpPr>
        <p:spPr>
          <a:xfrm>
            <a:off x="594360" y="381001"/>
            <a:ext cx="4830656" cy="365125"/>
          </a:xfrm>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6" name="Slide Number Placeholder 5"/>
          <p:cNvSpPr>
            <a:spLocks noGrp="1"/>
          </p:cNvSpPr>
          <p:nvPr>
            <p:ph type="sldNum" sz="quarter" idx="12"/>
          </p:nvPr>
        </p:nvSpPr>
        <p:spPr>
          <a:xfrm>
            <a:off x="7882466" y="381001"/>
            <a:ext cx="667173" cy="365125"/>
          </a:xfrm>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Tree>
    <p:extLst>
      <p:ext uri="{BB962C8B-B14F-4D97-AF65-F5344CB8AC3E}">
        <p14:creationId xmlns:p14="http://schemas.microsoft.com/office/powerpoint/2010/main" val="3095324868"/>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7" name="Slide Number Placeholder 6"/>
          <p:cNvSpPr>
            <a:spLocks noGrp="1"/>
          </p:cNvSpPr>
          <p:nvPr>
            <p:ph type="sldNum" sz="quarter" idx="12"/>
          </p:nvPr>
        </p:nvSpPr>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Tree>
    <p:extLst>
      <p:ext uri="{BB962C8B-B14F-4D97-AF65-F5344CB8AC3E}">
        <p14:creationId xmlns:p14="http://schemas.microsoft.com/office/powerpoint/2010/main" val="3225023881"/>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9" name="Slide Number Placeholder 8"/>
          <p:cNvSpPr>
            <a:spLocks noGrp="1"/>
          </p:cNvSpPr>
          <p:nvPr>
            <p:ph type="sldNum" sz="quarter" idx="12"/>
          </p:nvPr>
        </p:nvSpPr>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Tree>
    <p:extLst>
      <p:ext uri="{BB962C8B-B14F-4D97-AF65-F5344CB8AC3E}">
        <p14:creationId xmlns:p14="http://schemas.microsoft.com/office/powerpoint/2010/main" val="2003514772"/>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5" name="Slide Number Placeholder 4"/>
          <p:cNvSpPr>
            <a:spLocks noGrp="1"/>
          </p:cNvSpPr>
          <p:nvPr>
            <p:ph type="sldNum" sz="quarter" idx="12"/>
          </p:nvPr>
        </p:nvSpPr>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Tree>
    <p:extLst>
      <p:ext uri="{BB962C8B-B14F-4D97-AF65-F5344CB8AC3E}">
        <p14:creationId xmlns:p14="http://schemas.microsoft.com/office/powerpoint/2010/main" val="3558255904"/>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4" name="Slide Number Placeholder 3"/>
          <p:cNvSpPr>
            <a:spLocks noGrp="1"/>
          </p:cNvSpPr>
          <p:nvPr>
            <p:ph type="sldNum" sz="quarter" idx="12"/>
          </p:nvPr>
        </p:nvSpPr>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Tree>
    <p:extLst>
      <p:ext uri="{BB962C8B-B14F-4D97-AF65-F5344CB8AC3E}">
        <p14:creationId xmlns:p14="http://schemas.microsoft.com/office/powerpoint/2010/main" val="2389365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109F8C-9F4D-5945-807D-33CC9F4EE4DF}" type="datetimeFigureOut">
              <a:rPr lang="en-US" smtClean="0"/>
              <a:pPr/>
              <a:t>12/3/14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7" name="Slide Number Placeholder 6"/>
          <p:cNvSpPr>
            <a:spLocks noGrp="1"/>
          </p:cNvSpPr>
          <p:nvPr>
            <p:ph type="sldNum" sz="quarter" idx="12"/>
          </p:nvPr>
        </p:nvSpPr>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Tree>
    <p:extLst>
      <p:ext uri="{BB962C8B-B14F-4D97-AF65-F5344CB8AC3E}">
        <p14:creationId xmlns:p14="http://schemas.microsoft.com/office/powerpoint/2010/main" val="1302137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7" name="Slide Number Placeholder 6"/>
          <p:cNvSpPr>
            <a:spLocks noGrp="1"/>
          </p:cNvSpPr>
          <p:nvPr>
            <p:ph type="sldNum" sz="quarter" idx="12"/>
          </p:nvPr>
        </p:nvSpPr>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Tree>
    <p:extLst>
      <p:ext uri="{BB962C8B-B14F-4D97-AF65-F5344CB8AC3E}">
        <p14:creationId xmlns:p14="http://schemas.microsoft.com/office/powerpoint/2010/main" val="3621543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7" name="Slide Number Placeholder 6"/>
          <p:cNvSpPr>
            <a:spLocks noGrp="1"/>
          </p:cNvSpPr>
          <p:nvPr>
            <p:ph type="sldNum" sz="quarter" idx="12"/>
          </p:nvPr>
        </p:nvSpPr>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Tree>
    <p:extLst>
      <p:ext uri="{BB962C8B-B14F-4D97-AF65-F5344CB8AC3E}">
        <p14:creationId xmlns:p14="http://schemas.microsoft.com/office/powerpoint/2010/main" val="769739106"/>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6" name="Footer Placeholder 5"/>
          <p:cNvSpPr>
            <a:spLocks noGrp="1"/>
          </p:cNvSpPr>
          <p:nvPr>
            <p:ph type="ftr" sz="quarter" idx="11"/>
          </p:nvPr>
        </p:nvSpPr>
        <p:spPr>
          <a:xfrm>
            <a:off x="594360" y="381001"/>
            <a:ext cx="4830656" cy="365125"/>
          </a:xfrm>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7" name="Slide Number Placeholder 6"/>
          <p:cNvSpPr>
            <a:spLocks noGrp="1"/>
          </p:cNvSpPr>
          <p:nvPr>
            <p:ph type="sldNum" sz="quarter" idx="12"/>
          </p:nvPr>
        </p:nvSpPr>
        <p:spPr>
          <a:xfrm>
            <a:off x="7882466" y="381001"/>
            <a:ext cx="667174" cy="365125"/>
          </a:xfrm>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Tree>
    <p:extLst>
      <p:ext uri="{BB962C8B-B14F-4D97-AF65-F5344CB8AC3E}">
        <p14:creationId xmlns:p14="http://schemas.microsoft.com/office/powerpoint/2010/main" val="2359622110"/>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5" name="Picture 14" descr="C3-HD-BT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6" name="Footer Placeholder 5"/>
          <p:cNvSpPr>
            <a:spLocks noGrp="1"/>
          </p:cNvSpPr>
          <p:nvPr>
            <p:ph type="ftr" sz="quarter" idx="11"/>
          </p:nvPr>
        </p:nvSpPr>
        <p:spPr>
          <a:xfrm>
            <a:off x="594360" y="379438"/>
            <a:ext cx="4830656" cy="365125"/>
          </a:xfrm>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7" name="Slide Number Placeholder 6"/>
          <p:cNvSpPr>
            <a:spLocks noGrp="1"/>
          </p:cNvSpPr>
          <p:nvPr>
            <p:ph type="sldNum" sz="quarter" idx="12"/>
          </p:nvPr>
        </p:nvSpPr>
        <p:spPr>
          <a:xfrm>
            <a:off x="7882466" y="381001"/>
            <a:ext cx="667174" cy="365125"/>
          </a:xfrm>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914400"/>
            <a:r>
              <a:rPr lang="en-US" sz="8000" dirty="0">
                <a:solidFill>
                  <a:prstClr val="black"/>
                </a:solidFill>
                <a:effectLst/>
                <a:latin typeface="Century Gothic"/>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14400"/>
            <a:r>
              <a:rPr lang="en-US" sz="8000" dirty="0">
                <a:solidFill>
                  <a:prstClr val="black"/>
                </a:solidFill>
                <a:effectLst/>
                <a:latin typeface="Century Gothic"/>
              </a:rPr>
              <a:t>”</a:t>
            </a:r>
          </a:p>
        </p:txBody>
      </p:sp>
    </p:spTree>
    <p:extLst>
      <p:ext uri="{BB962C8B-B14F-4D97-AF65-F5344CB8AC3E}">
        <p14:creationId xmlns:p14="http://schemas.microsoft.com/office/powerpoint/2010/main" val="2547500700"/>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6" name="Footer Placeholder 5"/>
          <p:cNvSpPr>
            <a:spLocks noGrp="1"/>
          </p:cNvSpPr>
          <p:nvPr>
            <p:ph type="ftr" sz="quarter" idx="11"/>
          </p:nvPr>
        </p:nvSpPr>
        <p:spPr>
          <a:xfrm>
            <a:off x="594360" y="378884"/>
            <a:ext cx="4830656" cy="365125"/>
          </a:xfrm>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7" name="Slide Number Placeholder 6"/>
          <p:cNvSpPr>
            <a:spLocks noGrp="1"/>
          </p:cNvSpPr>
          <p:nvPr>
            <p:ph type="sldNum" sz="quarter" idx="12"/>
          </p:nvPr>
        </p:nvSpPr>
        <p:spPr>
          <a:xfrm>
            <a:off x="7882466" y="381001"/>
            <a:ext cx="667174" cy="365125"/>
          </a:xfrm>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Tree>
    <p:extLst>
      <p:ext uri="{BB962C8B-B14F-4D97-AF65-F5344CB8AC3E}">
        <p14:creationId xmlns:p14="http://schemas.microsoft.com/office/powerpoint/2010/main" val="2821451871"/>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5" name="Slide Number Placeholder 4"/>
          <p:cNvSpPr>
            <a:spLocks noGrp="1"/>
          </p:cNvSpPr>
          <p:nvPr>
            <p:ph type="sldNum" sz="quarter" idx="12"/>
          </p:nvPr>
        </p:nvSpPr>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Tree>
    <p:extLst>
      <p:ext uri="{BB962C8B-B14F-4D97-AF65-F5344CB8AC3E}">
        <p14:creationId xmlns:p14="http://schemas.microsoft.com/office/powerpoint/2010/main" val="9364635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5" name="Slide Number Placeholder 4"/>
          <p:cNvSpPr>
            <a:spLocks noGrp="1"/>
          </p:cNvSpPr>
          <p:nvPr>
            <p:ph type="sldNum" sz="quarter" idx="12"/>
          </p:nvPr>
        </p:nvSpPr>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Tree>
    <p:extLst>
      <p:ext uri="{BB962C8B-B14F-4D97-AF65-F5344CB8AC3E}">
        <p14:creationId xmlns:p14="http://schemas.microsoft.com/office/powerpoint/2010/main" val="1413041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6" name="Slide Number Placeholder 5"/>
          <p:cNvSpPr>
            <a:spLocks noGrp="1"/>
          </p:cNvSpPr>
          <p:nvPr>
            <p:ph type="sldNum" sz="quarter" idx="12"/>
          </p:nvPr>
        </p:nvSpPr>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Tree>
    <p:extLst>
      <p:ext uri="{BB962C8B-B14F-4D97-AF65-F5344CB8AC3E}">
        <p14:creationId xmlns:p14="http://schemas.microsoft.com/office/powerpoint/2010/main" val="2257525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5" name="Footer Placeholder 4"/>
          <p:cNvSpPr>
            <a:spLocks noGrp="1"/>
          </p:cNvSpPr>
          <p:nvPr>
            <p:ph type="ftr" sz="quarter" idx="11"/>
          </p:nvPr>
        </p:nvSpPr>
        <p:spPr>
          <a:xfrm>
            <a:off x="594360" y="381001"/>
            <a:ext cx="4830656" cy="365125"/>
          </a:xfrm>
        </p:spPr>
        <p:txBody>
          <a:bodyPr/>
          <a:lstStyle/>
          <a:p>
            <a:r>
              <a:rPr lang="en-US" smtClean="0">
                <a:solidFill>
                  <a:prstClr val="black">
                    <a:tint val="75000"/>
                  </a:prstClr>
                </a:solidFill>
                <a:latin typeface="Century Gothic"/>
              </a:rPr>
              <a:t>EIC R&amp;D RD2013-4            EIC-RICH            Yi Qiang</a:t>
            </a:r>
            <a:endParaRPr lang="en-US">
              <a:solidFill>
                <a:prstClr val="black">
                  <a:tint val="75000"/>
                </a:prstClr>
              </a:solidFill>
              <a:latin typeface="Century Gothic"/>
            </a:endParaRPr>
          </a:p>
        </p:txBody>
      </p:sp>
      <p:sp>
        <p:nvSpPr>
          <p:cNvPr id="6" name="Slide Number Placeholder 5"/>
          <p:cNvSpPr>
            <a:spLocks noGrp="1"/>
          </p:cNvSpPr>
          <p:nvPr>
            <p:ph type="sldNum" sz="quarter" idx="12"/>
          </p:nvPr>
        </p:nvSpPr>
        <p:spPr>
          <a:xfrm>
            <a:off x="7882466" y="381001"/>
            <a:ext cx="667174" cy="365125"/>
          </a:xfrm>
        </p:spPr>
        <p:txBody>
          <a:bodyPr/>
          <a:lstStyle/>
          <a:p>
            <a:fld id="{26084D01-A846-4987-9BC4-A6D89C0B705E}" type="slidenum">
              <a:rPr lang="en-US" smtClean="0">
                <a:solidFill>
                  <a:prstClr val="black">
                    <a:tint val="75000"/>
                  </a:prstClr>
                </a:solidFill>
                <a:latin typeface="Century Gothic"/>
              </a:rPr>
              <a:pPr/>
              <a:t>‹#›</a:t>
            </a:fld>
            <a:endParaRPr lang="en-US">
              <a:solidFill>
                <a:prstClr val="black">
                  <a:tint val="75000"/>
                </a:prstClr>
              </a:solidFill>
              <a:latin typeface="Century Gothic"/>
            </a:endParaRPr>
          </a:p>
        </p:txBody>
      </p:sp>
    </p:spTree>
    <p:extLst>
      <p:ext uri="{BB962C8B-B14F-4D97-AF65-F5344CB8AC3E}">
        <p14:creationId xmlns:p14="http://schemas.microsoft.com/office/powerpoint/2010/main" val="223137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109F8C-9F4D-5945-807D-33CC9F4EE4DF}" type="datetimeFigureOut">
              <a:rPr lang="en-US" smtClean="0"/>
              <a:pPr/>
              <a:t>12/3/14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Franklin Gothic Medium"/>
            </a:endParaRPr>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Franklin Gothic Medium"/>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127DB708-37EE-4F47-85E3-C3EFC5A83142}" type="datetime1">
              <a:rPr lang="en-US" smtClean="0">
                <a:solidFill>
                  <a:srgbClr val="FFFFFF"/>
                </a:solidFill>
                <a:latin typeface="Franklin Gothic Medium"/>
              </a:rPr>
              <a:pPr/>
              <a:t>12/3/14</a:t>
            </a:fld>
            <a:endParaRPr lang="en-US">
              <a:solidFill>
                <a:srgbClr val="FFFFFF"/>
              </a:solidFill>
              <a:latin typeface="Franklin Gothic Medium"/>
            </a:endParaRPr>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31373934-95FD-40CA-804F-B15CF6A082C0}" type="slidenum">
              <a:rPr lang="en-US" smtClean="0">
                <a:latin typeface="Franklin Gothic Medium"/>
              </a:rPr>
              <a:pPr/>
              <a:t>‹#›</a:t>
            </a:fld>
            <a:endParaRPr lang="en-US">
              <a:latin typeface="Franklin Gothic Medium"/>
            </a:endParaRPr>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solidFill>
                <a:srgbClr val="FFFFFF"/>
              </a:solidFill>
              <a:latin typeface="Franklin Gothic Medium"/>
            </a:endParaRPr>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48B7DFC-6DCD-4CE9-87C6-7D314CBAE4D2}" type="datetime1">
              <a:rPr lang="en-US" smtClean="0">
                <a:solidFill>
                  <a:srgbClr val="074865"/>
                </a:solidFill>
                <a:latin typeface="Franklin Gothic Medium"/>
              </a:rPr>
              <a:pPr/>
              <a:t>12/3/14</a:t>
            </a:fld>
            <a:endParaRPr lang="en-US">
              <a:solidFill>
                <a:srgbClr val="074865"/>
              </a:solidFill>
              <a:latin typeface="Franklin Gothic Medium"/>
            </a:endParaRPr>
          </a:p>
        </p:txBody>
      </p:sp>
      <p:sp>
        <p:nvSpPr>
          <p:cNvPr id="5" name="Footer Placeholder 4"/>
          <p:cNvSpPr>
            <a:spLocks noGrp="1"/>
          </p:cNvSpPr>
          <p:nvPr>
            <p:ph type="ftr" sz="quarter" idx="11"/>
          </p:nvPr>
        </p:nvSpPr>
        <p:spPr/>
        <p:txBody>
          <a:bodyPr/>
          <a:lstStyle/>
          <a:p>
            <a:endParaRPr lang="en-US">
              <a:solidFill>
                <a:srgbClr val="074865"/>
              </a:solidFill>
              <a:latin typeface="Franklin Gothic Medium"/>
            </a:endParaRPr>
          </a:p>
        </p:txBody>
      </p:sp>
      <p:sp>
        <p:nvSpPr>
          <p:cNvPr id="6" name="Slide Number Placeholder 5"/>
          <p:cNvSpPr>
            <a:spLocks noGrp="1"/>
          </p:cNvSpPr>
          <p:nvPr>
            <p:ph type="sldNum" sz="quarter" idx="12"/>
          </p:nvPr>
        </p:nvSpPr>
        <p:spPr/>
        <p:txBody>
          <a:bodyPr/>
          <a:lstStyle/>
          <a:p>
            <a:fld id="{31373934-95FD-40CA-804F-B15CF6A082C0}" type="slidenum">
              <a:rPr lang="en-US" smtClean="0">
                <a:solidFill>
                  <a:srgbClr val="074865"/>
                </a:solidFill>
                <a:latin typeface="Franklin Gothic Medium"/>
              </a:rPr>
              <a:pPr/>
              <a:t>‹#›</a:t>
            </a:fld>
            <a:endParaRPr lang="en-US">
              <a:solidFill>
                <a:srgbClr val="074865"/>
              </a:solidFill>
              <a:latin typeface="Franklin Gothic Medium"/>
            </a:endParaRPr>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Franklin Gothic Medium"/>
            </a:endParaRPr>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Franklin Gothic Medium"/>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2CFAB089-2182-4432-B245-9EE89ACD6262}" type="datetime1">
              <a:rPr lang="en-US" smtClean="0">
                <a:latin typeface="Franklin Gothic Medium"/>
              </a:rPr>
              <a:pPr/>
              <a:t>12/3/14</a:t>
            </a:fld>
            <a:endParaRPr lang="en-US">
              <a:latin typeface="Franklin Gothic Medium"/>
            </a:endParaRPr>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31373934-95FD-40CA-804F-B15CF6A082C0}" type="slidenum">
              <a:rPr lang="en-US" smtClean="0">
                <a:solidFill>
                  <a:srgbClr val="FFFFFF"/>
                </a:solidFill>
                <a:latin typeface="Franklin Gothic Medium"/>
              </a:rPr>
              <a:pPr/>
              <a:t>‹#›</a:t>
            </a:fld>
            <a:endParaRPr lang="en-US">
              <a:solidFill>
                <a:srgbClr val="FFFFFF"/>
              </a:solidFill>
              <a:latin typeface="Franklin Gothic Medium"/>
            </a:endParaRPr>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latin typeface="Franklin Gothic Medium"/>
            </a:endParaRP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0C9CB0D-3B03-4476-9751-6A43E8FB4606}" type="datetime1">
              <a:rPr lang="en-US" smtClean="0">
                <a:solidFill>
                  <a:srgbClr val="074865"/>
                </a:solidFill>
                <a:latin typeface="Franklin Gothic Medium"/>
              </a:rPr>
              <a:pPr/>
              <a:t>12/3/14</a:t>
            </a:fld>
            <a:endParaRPr lang="en-US">
              <a:solidFill>
                <a:srgbClr val="074865"/>
              </a:solidFill>
              <a:latin typeface="Franklin Gothic Medium"/>
            </a:endParaRPr>
          </a:p>
        </p:txBody>
      </p:sp>
      <p:sp>
        <p:nvSpPr>
          <p:cNvPr id="6" name="Footer Placeholder 5"/>
          <p:cNvSpPr>
            <a:spLocks noGrp="1"/>
          </p:cNvSpPr>
          <p:nvPr>
            <p:ph type="ftr" sz="quarter" idx="11"/>
          </p:nvPr>
        </p:nvSpPr>
        <p:spPr/>
        <p:txBody>
          <a:bodyPr/>
          <a:lstStyle/>
          <a:p>
            <a:endParaRPr lang="en-US">
              <a:solidFill>
                <a:srgbClr val="074865"/>
              </a:solidFill>
              <a:latin typeface="Franklin Gothic Medium"/>
            </a:endParaRPr>
          </a:p>
        </p:txBody>
      </p:sp>
      <p:sp>
        <p:nvSpPr>
          <p:cNvPr id="7" name="Slide Number Placeholder 6"/>
          <p:cNvSpPr>
            <a:spLocks noGrp="1"/>
          </p:cNvSpPr>
          <p:nvPr>
            <p:ph type="sldNum" sz="quarter" idx="12"/>
          </p:nvPr>
        </p:nvSpPr>
        <p:spPr/>
        <p:txBody>
          <a:bodyPr/>
          <a:lstStyle/>
          <a:p>
            <a:fld id="{31373934-95FD-40CA-804F-B15CF6A082C0}" type="slidenum">
              <a:rPr lang="en-US" smtClean="0">
                <a:solidFill>
                  <a:srgbClr val="074865"/>
                </a:solidFill>
                <a:latin typeface="Franklin Gothic Medium"/>
              </a:rPr>
              <a:pPr/>
              <a:t>‹#›</a:t>
            </a:fld>
            <a:endParaRPr lang="en-US">
              <a:solidFill>
                <a:srgbClr val="074865"/>
              </a:solidFill>
              <a:latin typeface="Franklin Gothic Medium"/>
            </a:endParaRPr>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354BBD-A09D-4D53-8B40-5FC48FE3B6DC}" type="datetime1">
              <a:rPr lang="en-US" smtClean="0">
                <a:solidFill>
                  <a:srgbClr val="074865"/>
                </a:solidFill>
                <a:latin typeface="Franklin Gothic Medium"/>
              </a:rPr>
              <a:pPr/>
              <a:t>12/3/14</a:t>
            </a:fld>
            <a:endParaRPr lang="en-US">
              <a:solidFill>
                <a:srgbClr val="074865"/>
              </a:solidFill>
              <a:latin typeface="Franklin Gothic Medium"/>
            </a:endParaRPr>
          </a:p>
        </p:txBody>
      </p:sp>
      <p:sp>
        <p:nvSpPr>
          <p:cNvPr id="8" name="Footer Placeholder 7"/>
          <p:cNvSpPr>
            <a:spLocks noGrp="1"/>
          </p:cNvSpPr>
          <p:nvPr>
            <p:ph type="ftr" sz="quarter" idx="11"/>
          </p:nvPr>
        </p:nvSpPr>
        <p:spPr/>
        <p:txBody>
          <a:bodyPr/>
          <a:lstStyle/>
          <a:p>
            <a:endParaRPr lang="en-US">
              <a:solidFill>
                <a:srgbClr val="074865"/>
              </a:solidFill>
              <a:latin typeface="Franklin Gothic Medium"/>
            </a:endParaRPr>
          </a:p>
        </p:txBody>
      </p:sp>
      <p:sp>
        <p:nvSpPr>
          <p:cNvPr id="9" name="Slide Number Placeholder 8"/>
          <p:cNvSpPr>
            <a:spLocks noGrp="1"/>
          </p:cNvSpPr>
          <p:nvPr>
            <p:ph type="sldNum" sz="quarter" idx="12"/>
          </p:nvPr>
        </p:nvSpPr>
        <p:spPr/>
        <p:txBody>
          <a:bodyPr/>
          <a:lstStyle/>
          <a:p>
            <a:fld id="{31373934-95FD-40CA-804F-B15CF6A082C0}" type="slidenum">
              <a:rPr lang="en-US" smtClean="0">
                <a:solidFill>
                  <a:srgbClr val="074865"/>
                </a:solidFill>
                <a:latin typeface="Franklin Gothic Medium"/>
              </a:rPr>
              <a:pPr/>
              <a:t>‹#›</a:t>
            </a:fld>
            <a:endParaRPr lang="en-US">
              <a:solidFill>
                <a:srgbClr val="074865"/>
              </a:solidFill>
              <a:latin typeface="Franklin Gothic Medium"/>
            </a:endParaRPr>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DBD051-2A61-48A6-94AA-686FD5A31A93}" type="datetime1">
              <a:rPr lang="en-US" smtClean="0">
                <a:solidFill>
                  <a:srgbClr val="074865"/>
                </a:solidFill>
                <a:latin typeface="Franklin Gothic Medium"/>
              </a:rPr>
              <a:pPr/>
              <a:t>12/3/14</a:t>
            </a:fld>
            <a:endParaRPr lang="en-US">
              <a:solidFill>
                <a:srgbClr val="074865"/>
              </a:solidFill>
              <a:latin typeface="Franklin Gothic Medium"/>
            </a:endParaRPr>
          </a:p>
        </p:txBody>
      </p:sp>
      <p:sp>
        <p:nvSpPr>
          <p:cNvPr id="4" name="Footer Placeholder 3"/>
          <p:cNvSpPr>
            <a:spLocks noGrp="1"/>
          </p:cNvSpPr>
          <p:nvPr>
            <p:ph type="ftr" sz="quarter" idx="11"/>
          </p:nvPr>
        </p:nvSpPr>
        <p:spPr/>
        <p:txBody>
          <a:bodyPr/>
          <a:lstStyle/>
          <a:p>
            <a:endParaRPr lang="en-US">
              <a:solidFill>
                <a:srgbClr val="074865"/>
              </a:solidFill>
              <a:latin typeface="Franklin Gothic Medium"/>
            </a:endParaRPr>
          </a:p>
        </p:txBody>
      </p:sp>
      <p:sp>
        <p:nvSpPr>
          <p:cNvPr id="5" name="Slide Number Placeholder 4"/>
          <p:cNvSpPr>
            <a:spLocks noGrp="1"/>
          </p:cNvSpPr>
          <p:nvPr>
            <p:ph type="sldNum" sz="quarter" idx="12"/>
          </p:nvPr>
        </p:nvSpPr>
        <p:spPr/>
        <p:txBody>
          <a:bodyPr/>
          <a:lstStyle/>
          <a:p>
            <a:fld id="{31373934-95FD-40CA-804F-B15CF6A082C0}" type="slidenum">
              <a:rPr lang="en-US" smtClean="0">
                <a:solidFill>
                  <a:srgbClr val="074865"/>
                </a:solidFill>
                <a:latin typeface="Franklin Gothic Medium"/>
              </a:rPr>
              <a:pPr/>
              <a:t>‹#›</a:t>
            </a:fld>
            <a:endParaRPr lang="en-US">
              <a:solidFill>
                <a:srgbClr val="074865"/>
              </a:solidFill>
              <a:latin typeface="Franklin Gothic Medium"/>
            </a:endParaRPr>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Franklin Gothic Medium"/>
            </a:endParaRPr>
          </a:p>
        </p:txBody>
      </p:sp>
      <p:sp>
        <p:nvSpPr>
          <p:cNvPr id="2" name="Date Placeholder 1"/>
          <p:cNvSpPr>
            <a:spLocks noGrp="1"/>
          </p:cNvSpPr>
          <p:nvPr>
            <p:ph type="dt" sz="half" idx="10"/>
          </p:nvPr>
        </p:nvSpPr>
        <p:spPr/>
        <p:txBody>
          <a:bodyPr/>
          <a:lstStyle/>
          <a:p>
            <a:fld id="{F8F6B299-D377-4D39-8FD7-868F792D5E7A}" type="datetime1">
              <a:rPr lang="en-US" smtClean="0">
                <a:solidFill>
                  <a:srgbClr val="074865"/>
                </a:solidFill>
                <a:latin typeface="Franklin Gothic Medium"/>
              </a:rPr>
              <a:pPr/>
              <a:t>12/3/14</a:t>
            </a:fld>
            <a:endParaRPr lang="en-US">
              <a:solidFill>
                <a:srgbClr val="074865"/>
              </a:solidFill>
              <a:latin typeface="Franklin Gothic Medium"/>
            </a:endParaRPr>
          </a:p>
        </p:txBody>
      </p:sp>
      <p:sp>
        <p:nvSpPr>
          <p:cNvPr id="3" name="Footer Placeholder 2"/>
          <p:cNvSpPr>
            <a:spLocks noGrp="1"/>
          </p:cNvSpPr>
          <p:nvPr>
            <p:ph type="ftr" sz="quarter" idx="11"/>
          </p:nvPr>
        </p:nvSpPr>
        <p:spPr/>
        <p:txBody>
          <a:bodyPr/>
          <a:lstStyle/>
          <a:p>
            <a:endParaRPr lang="en-US">
              <a:solidFill>
                <a:srgbClr val="074865"/>
              </a:solidFill>
              <a:latin typeface="Franklin Gothic Medium"/>
            </a:endParaRPr>
          </a:p>
        </p:txBody>
      </p:sp>
      <p:sp>
        <p:nvSpPr>
          <p:cNvPr id="4" name="Slide Number Placeholder 3"/>
          <p:cNvSpPr>
            <a:spLocks noGrp="1"/>
          </p:cNvSpPr>
          <p:nvPr>
            <p:ph type="sldNum" sz="quarter" idx="12"/>
          </p:nvPr>
        </p:nvSpPr>
        <p:spPr/>
        <p:txBody>
          <a:bodyPr/>
          <a:lstStyle/>
          <a:p>
            <a:fld id="{31373934-95FD-40CA-804F-B15CF6A082C0}" type="slidenum">
              <a:rPr lang="en-US" smtClean="0">
                <a:solidFill>
                  <a:srgbClr val="074865"/>
                </a:solidFill>
                <a:latin typeface="Franklin Gothic Medium"/>
              </a:rPr>
              <a:pPr/>
              <a:t>‹#›</a:t>
            </a:fld>
            <a:endParaRPr lang="en-US">
              <a:solidFill>
                <a:srgbClr val="074865"/>
              </a:solidFill>
              <a:latin typeface="Franklin Gothic Medium"/>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Franklin Gothic Medium"/>
            </a:endParaRPr>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Franklin Gothic Medium"/>
            </a:endParaRPr>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Franklin Gothic Medium"/>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219C24-E86C-4F61-8508-A7B668482A2D}" type="datetime1">
              <a:rPr lang="en-US" smtClean="0">
                <a:solidFill>
                  <a:srgbClr val="074865"/>
                </a:solidFill>
                <a:latin typeface="Franklin Gothic Medium"/>
              </a:rPr>
              <a:pPr/>
              <a:t>12/3/14</a:t>
            </a:fld>
            <a:endParaRPr lang="en-US">
              <a:solidFill>
                <a:srgbClr val="074865"/>
              </a:solidFill>
              <a:latin typeface="Franklin Gothic Medium"/>
            </a:endParaRPr>
          </a:p>
        </p:txBody>
      </p:sp>
      <p:sp>
        <p:nvSpPr>
          <p:cNvPr id="6" name="Footer Placeholder 5"/>
          <p:cNvSpPr>
            <a:spLocks noGrp="1"/>
          </p:cNvSpPr>
          <p:nvPr>
            <p:ph type="ftr" sz="quarter" idx="11"/>
          </p:nvPr>
        </p:nvSpPr>
        <p:spPr/>
        <p:txBody>
          <a:bodyPr/>
          <a:lstStyle/>
          <a:p>
            <a:endParaRPr lang="en-US">
              <a:solidFill>
                <a:srgbClr val="074865"/>
              </a:solidFill>
              <a:latin typeface="Franklin Gothic Medium"/>
            </a:endParaRP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31373934-95FD-40CA-804F-B15CF6A082C0}" type="slidenum">
              <a:rPr lang="en-US" smtClean="0">
                <a:latin typeface="Franklin Gothic Medium"/>
              </a:rPr>
              <a:pPr/>
              <a:t>‹#›</a:t>
            </a:fld>
            <a:endParaRPr lang="en-US">
              <a:latin typeface="Franklin Gothic Medium"/>
            </a:endParaRP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Franklin Gothic Medium"/>
            </a:endParaRPr>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Franklin Gothic Medium"/>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81E571-7787-4846-ADC4-001061C3A169}" type="datetime1">
              <a:rPr lang="en-US" smtClean="0">
                <a:solidFill>
                  <a:srgbClr val="FFFFFF"/>
                </a:solidFill>
                <a:latin typeface="Franklin Gothic Medium"/>
              </a:rPr>
              <a:pPr/>
              <a:t>12/3/14</a:t>
            </a:fld>
            <a:endParaRPr lang="en-US">
              <a:solidFill>
                <a:srgbClr val="FFFFFF"/>
              </a:solidFill>
              <a:latin typeface="Franklin Gothic Medium"/>
            </a:endParaRPr>
          </a:p>
        </p:txBody>
      </p:sp>
      <p:sp>
        <p:nvSpPr>
          <p:cNvPr id="6" name="Footer Placeholder 5"/>
          <p:cNvSpPr>
            <a:spLocks noGrp="1"/>
          </p:cNvSpPr>
          <p:nvPr>
            <p:ph type="ftr" sz="quarter" idx="11"/>
          </p:nvPr>
        </p:nvSpPr>
        <p:spPr/>
        <p:txBody>
          <a:bodyPr/>
          <a:lstStyle/>
          <a:p>
            <a:endParaRPr lang="en-US">
              <a:solidFill>
                <a:srgbClr val="FFFFFF"/>
              </a:solidFill>
              <a:latin typeface="Franklin Gothic Medium"/>
            </a:endParaRPr>
          </a:p>
        </p:txBody>
      </p:sp>
      <p:sp>
        <p:nvSpPr>
          <p:cNvPr id="7" name="Slide Number Placeholder 6"/>
          <p:cNvSpPr>
            <a:spLocks noGrp="1"/>
          </p:cNvSpPr>
          <p:nvPr>
            <p:ph type="sldNum" sz="quarter" idx="12"/>
          </p:nvPr>
        </p:nvSpPr>
        <p:spPr/>
        <p:txBody>
          <a:bodyPr/>
          <a:lstStyle/>
          <a:p>
            <a:fld id="{31373934-95FD-40CA-804F-B15CF6A082C0}" type="slidenum">
              <a:rPr lang="en-US" smtClean="0">
                <a:solidFill>
                  <a:srgbClr val="FFFFFF"/>
                </a:solidFill>
                <a:latin typeface="Franklin Gothic Medium"/>
              </a:rPr>
              <a:pPr/>
              <a:t>‹#›</a:t>
            </a:fld>
            <a:endParaRPr lang="en-US">
              <a:solidFill>
                <a:srgbClr val="FFFFFF"/>
              </a:solidFill>
              <a:latin typeface="Franklin Gothic Medium"/>
            </a:endParaRP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BB919A-746E-4EA8-9895-4F98A6DD98E0}" type="datetime1">
              <a:rPr lang="en-US" smtClean="0">
                <a:solidFill>
                  <a:srgbClr val="074865"/>
                </a:solidFill>
                <a:latin typeface="Franklin Gothic Medium"/>
              </a:rPr>
              <a:pPr/>
              <a:t>12/3/14</a:t>
            </a:fld>
            <a:endParaRPr lang="en-US">
              <a:solidFill>
                <a:srgbClr val="074865"/>
              </a:solidFill>
              <a:latin typeface="Franklin Gothic Medium"/>
            </a:endParaRPr>
          </a:p>
        </p:txBody>
      </p:sp>
      <p:sp>
        <p:nvSpPr>
          <p:cNvPr id="5" name="Footer Placeholder 4"/>
          <p:cNvSpPr>
            <a:spLocks noGrp="1"/>
          </p:cNvSpPr>
          <p:nvPr>
            <p:ph type="ftr" sz="quarter" idx="11"/>
          </p:nvPr>
        </p:nvSpPr>
        <p:spPr/>
        <p:txBody>
          <a:bodyPr/>
          <a:lstStyle/>
          <a:p>
            <a:endParaRPr lang="en-US">
              <a:solidFill>
                <a:srgbClr val="074865"/>
              </a:solidFill>
              <a:latin typeface="Franklin Gothic Medium"/>
            </a:endParaRPr>
          </a:p>
        </p:txBody>
      </p:sp>
      <p:sp>
        <p:nvSpPr>
          <p:cNvPr id="6" name="Slide Number Placeholder 5"/>
          <p:cNvSpPr>
            <a:spLocks noGrp="1"/>
          </p:cNvSpPr>
          <p:nvPr>
            <p:ph type="sldNum" sz="quarter" idx="12"/>
          </p:nvPr>
        </p:nvSpPr>
        <p:spPr/>
        <p:txBody>
          <a:bodyPr/>
          <a:lstStyle/>
          <a:p>
            <a:fld id="{31373934-95FD-40CA-804F-B15CF6A082C0}" type="slidenum">
              <a:rPr lang="en-US" smtClean="0">
                <a:solidFill>
                  <a:srgbClr val="074865"/>
                </a:solidFill>
                <a:latin typeface="Franklin Gothic Medium"/>
              </a:rPr>
              <a:pPr/>
              <a:t>‹#›</a:t>
            </a:fld>
            <a:endParaRPr lang="en-US">
              <a:solidFill>
                <a:srgbClr val="074865"/>
              </a:solidFill>
              <a:latin typeface="Franklin Gothic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109F8C-9F4D-5945-807D-33CC9F4EE4DF}" type="datetimeFigureOut">
              <a:rPr lang="en-US" smtClean="0"/>
              <a:pPr/>
              <a:t>12/3/14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Franklin Gothic Medium"/>
            </a:endParaRPr>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Franklin Gothic Medium"/>
            </a:endParaRPr>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0A602C5-0EFA-4075-8477-82A67A8198E5}" type="datetime1">
              <a:rPr lang="en-US" smtClean="0">
                <a:solidFill>
                  <a:srgbClr val="074865"/>
                </a:solidFill>
                <a:latin typeface="Franklin Gothic Medium"/>
              </a:rPr>
              <a:pPr/>
              <a:t>12/3/14</a:t>
            </a:fld>
            <a:endParaRPr lang="en-US">
              <a:solidFill>
                <a:srgbClr val="074865"/>
              </a:solidFill>
              <a:latin typeface="Franklin Gothic Medium"/>
            </a:endParaRPr>
          </a:p>
        </p:txBody>
      </p:sp>
      <p:sp>
        <p:nvSpPr>
          <p:cNvPr id="5" name="Footer Placeholder 4"/>
          <p:cNvSpPr>
            <a:spLocks noGrp="1"/>
          </p:cNvSpPr>
          <p:nvPr>
            <p:ph type="ftr" sz="quarter" idx="11"/>
          </p:nvPr>
        </p:nvSpPr>
        <p:spPr/>
        <p:txBody>
          <a:bodyPr/>
          <a:lstStyle/>
          <a:p>
            <a:endParaRPr lang="en-US">
              <a:solidFill>
                <a:srgbClr val="074865"/>
              </a:solidFill>
              <a:latin typeface="Franklin Gothic Medium"/>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31373934-95FD-40CA-804F-B15CF6A082C0}" type="slidenum">
              <a:rPr lang="en-US" smtClean="0">
                <a:solidFill>
                  <a:srgbClr val="FFFFFF"/>
                </a:solidFill>
                <a:latin typeface="Franklin Gothic Medium"/>
              </a:rPr>
              <a:pPr/>
              <a:t>‹#›</a:t>
            </a:fld>
            <a:endParaRPr lang="en-US">
              <a:solidFill>
                <a:srgbClr val="FFFFFF"/>
              </a:solidFill>
              <a:latin typeface="Franklin Gothic Medium"/>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109F8C-9F4D-5945-807D-33CC9F4EE4DF}" type="datetimeFigureOut">
              <a:rPr lang="en-US" smtClean="0"/>
              <a:pPr/>
              <a:t>12/3/14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09F8C-9F4D-5945-807D-33CC9F4EE4DF}" type="datetimeFigureOut">
              <a:rPr lang="en-US" smtClean="0"/>
              <a:pPr/>
              <a:t>12/3/14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09F8C-9F4D-5945-807D-33CC9F4EE4DF}" type="datetimeFigureOut">
              <a:rPr lang="en-US" smtClean="0"/>
              <a:pPr/>
              <a:t>12/3/14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09F8C-9F4D-5945-807D-33CC9F4EE4DF}" type="datetimeFigureOut">
              <a:rPr lang="en-US" smtClean="0"/>
              <a:pPr/>
              <a:t>12/3/14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20" Type="http://schemas.openxmlformats.org/officeDocument/2006/relationships/image" Target="../media/image4.jpeg"/><Relationship Id="rId21" Type="http://schemas.openxmlformats.org/officeDocument/2006/relationships/image" Target="../media/image5.png"/><Relationship Id="rId22" Type="http://schemas.openxmlformats.org/officeDocument/2006/relationships/image" Target="../media/image6.png"/><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slideLayout" Target="../slideLayouts/slideLayout39.xml"/><Relationship Id="rId18" Type="http://schemas.openxmlformats.org/officeDocument/2006/relationships/theme" Target="../theme/theme3.xml"/><Relationship Id="rId19"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fld id="{65109F8C-9F4D-5945-807D-33CC9F4EE4DF}" type="datetimeFigureOut">
              <a:rPr lang="en-US" smtClean="0"/>
              <a:pPr/>
              <a:t>12/3/14</a:t>
            </a:fld>
            <a:endParaRPr lang="en-US" dirty="0"/>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fld id="{B58F48A6-A3E1-4848-9AC3-B43F560BE4F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0" y="0"/>
            <a:ext cx="9144000" cy="849666"/>
          </a:xfrm>
          <a:prstGeom prst="rect">
            <a:avLst/>
          </a:prstGeom>
        </p:spPr>
      </p:pic>
      <p:sp>
        <p:nvSpPr>
          <p:cNvPr id="2" name="Title Placeholder 1"/>
          <p:cNvSpPr>
            <a:spLocks noGrp="1"/>
          </p:cNvSpPr>
          <p:nvPr>
            <p:ph type="title"/>
          </p:nvPr>
        </p:nvSpPr>
        <p:spPr>
          <a:xfrm>
            <a:off x="1871831" y="86061"/>
            <a:ext cx="7078531" cy="763605"/>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36668" y="935727"/>
            <a:ext cx="8713694" cy="54649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998866" y="6446770"/>
            <a:ext cx="1167635" cy="365127"/>
          </a:xfrm>
          <a:prstGeom prst="rect">
            <a:avLst/>
          </a:prstGeom>
        </p:spPr>
        <p:txBody>
          <a:bodyPr vert="horz" lIns="91440" tIns="45720" rIns="91440" bIns="45720" rtlCol="0" anchor="ctr"/>
          <a:lstStyle>
            <a:lvl1pPr algn="ctr">
              <a:defRPr sz="1050">
                <a:solidFill>
                  <a:schemeClr val="tx1">
                    <a:tint val="75000"/>
                  </a:schemeClr>
                </a:solidFill>
              </a:defRPr>
            </a:lvl1pPr>
          </a:lstStyle>
          <a:p>
            <a:pPr defTabSz="914400"/>
            <a:r>
              <a:rPr lang="en-US" smtClean="0">
                <a:solidFill>
                  <a:prstClr val="black">
                    <a:tint val="75000"/>
                  </a:prstClr>
                </a:solidFill>
                <a:latin typeface="Century Gothic"/>
              </a:rPr>
              <a:t>7/21/2014</a:t>
            </a:r>
            <a:endParaRPr lang="en-US">
              <a:solidFill>
                <a:prstClr val="black">
                  <a:tint val="75000"/>
                </a:prstClr>
              </a:solidFill>
              <a:latin typeface="Century Gothic"/>
            </a:endParaRPr>
          </a:p>
        </p:txBody>
      </p:sp>
      <p:sp>
        <p:nvSpPr>
          <p:cNvPr id="5" name="Footer Placeholder 4"/>
          <p:cNvSpPr>
            <a:spLocks noGrp="1"/>
          </p:cNvSpPr>
          <p:nvPr>
            <p:ph type="ftr" sz="quarter" idx="3"/>
          </p:nvPr>
        </p:nvSpPr>
        <p:spPr>
          <a:xfrm>
            <a:off x="1592066" y="6446770"/>
            <a:ext cx="4278198"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914400"/>
            <a:r>
              <a:rPr lang="en-US" smtClean="0">
                <a:solidFill>
                  <a:prstClr val="black">
                    <a:tint val="75000"/>
                  </a:prstClr>
                </a:solidFill>
                <a:latin typeface="Century Gothic"/>
              </a:rPr>
              <a:t>EIC R&amp;D RD2013-4            EIC-RICH            Yi Qiang</a:t>
            </a:r>
            <a:endParaRPr lang="en-US" dirty="0">
              <a:solidFill>
                <a:prstClr val="black">
                  <a:tint val="75000"/>
                </a:prstClr>
              </a:solidFill>
              <a:latin typeface="Century Gothic"/>
            </a:endParaRPr>
          </a:p>
        </p:txBody>
      </p:sp>
      <p:sp>
        <p:nvSpPr>
          <p:cNvPr id="6" name="Slide Number Placeholder 5"/>
          <p:cNvSpPr>
            <a:spLocks noGrp="1"/>
          </p:cNvSpPr>
          <p:nvPr>
            <p:ph type="sldNum" sz="quarter" idx="4"/>
          </p:nvPr>
        </p:nvSpPr>
        <p:spPr>
          <a:xfrm>
            <a:off x="7295103" y="6446770"/>
            <a:ext cx="430669" cy="365127"/>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914400"/>
            <a:fld id="{26084D01-A846-4987-9BC4-A6D89C0B705E}" type="slidenum">
              <a:rPr lang="en-US" smtClean="0">
                <a:solidFill>
                  <a:prstClr val="black">
                    <a:tint val="75000"/>
                  </a:prstClr>
                </a:solidFill>
                <a:latin typeface="Century Gothic"/>
              </a:rPr>
              <a:pPr defTabSz="914400"/>
              <a:t>‹#›</a:t>
            </a:fld>
            <a:endParaRPr lang="en-US">
              <a:solidFill>
                <a:prstClr val="black">
                  <a:tint val="75000"/>
                </a:prstClr>
              </a:solidFill>
              <a:latin typeface="Century Gothic"/>
            </a:endParaRPr>
          </a:p>
        </p:txBody>
      </p:sp>
      <p:grpSp>
        <p:nvGrpSpPr>
          <p:cNvPr id="9" name="Group 8"/>
          <p:cNvGrpSpPr/>
          <p:nvPr userDrawn="1"/>
        </p:nvGrpSpPr>
        <p:grpSpPr>
          <a:xfrm>
            <a:off x="-1" y="6400667"/>
            <a:ext cx="9075726" cy="457333"/>
            <a:chOff x="-1" y="6400667"/>
            <a:chExt cx="9075726" cy="457333"/>
          </a:xfrm>
        </p:grpSpPr>
        <p:pic>
          <p:nvPicPr>
            <p:cNvPr id="10" name="Picture 9"/>
            <p:cNvPicPr>
              <a:picLocks noChangeAspect="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 y="6400667"/>
              <a:ext cx="1463465" cy="457333"/>
            </a:xfrm>
            <a:prstGeom prst="rect">
              <a:avLst/>
            </a:prstGeom>
          </p:spPr>
        </p:pic>
        <p:pic>
          <p:nvPicPr>
            <p:cNvPr id="11" name="Picture 10"/>
            <p:cNvPicPr>
              <a:picLocks noChangeAspect="1"/>
            </p:cNvPicPr>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94456" y="6400667"/>
              <a:ext cx="681269" cy="457333"/>
            </a:xfrm>
            <a:prstGeom prst="rect">
              <a:avLst/>
            </a:prstGeom>
          </p:spPr>
        </p:pic>
        <p:pic>
          <p:nvPicPr>
            <p:cNvPr id="12" name="Picture 11"/>
            <p:cNvPicPr>
              <a:picLocks noChangeAspect="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54374" y="6423593"/>
              <a:ext cx="411480" cy="411480"/>
            </a:xfrm>
            <a:prstGeom prst="rect">
              <a:avLst/>
            </a:prstGeom>
          </p:spPr>
        </p:pic>
      </p:grpSp>
    </p:spTree>
    <p:extLst>
      <p:ext uri="{BB962C8B-B14F-4D97-AF65-F5344CB8AC3E}">
        <p14:creationId xmlns:p14="http://schemas.microsoft.com/office/powerpoint/2010/main" val="12933545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iming>
    <p:tnLst>
      <p:par>
        <p:cTn xmlns:p14="http://schemas.microsoft.com/office/powerpoint/2010/main" id="1" dur="indefinite" restart="never" nodeType="tmRoot"/>
      </p:par>
    </p:tnLst>
  </p:timing>
  <p:hf hdr="0"/>
  <p:txStyles>
    <p:titleStyle>
      <a:lvl1pPr algn="r" defTabSz="914400" rtl="0" eaLnBrk="1" latinLnBrk="0" hangingPunct="1">
        <a:lnSpc>
          <a:spcPct val="90000"/>
        </a:lnSpc>
        <a:spcBef>
          <a:spcPct val="0"/>
        </a:spcBef>
        <a:buNone/>
        <a:defRPr sz="2800" b="0" kern="1200" cap="none" baseline="0">
          <a:solidFill>
            <a:schemeClr val="accent6">
              <a:lumMod val="75000"/>
            </a:schemeClr>
          </a:solidFill>
          <a:latin typeface="+mj-lt"/>
          <a:ea typeface="+mj-ea"/>
          <a:cs typeface="+mj-cs"/>
        </a:defRPr>
      </a:lvl1pPr>
    </p:titleStyle>
    <p:bodyStyle>
      <a:lvl1pPr marL="228600" indent="-228600" algn="l" defTabSz="914400" rtl="0" eaLnBrk="1" latinLnBrk="0" hangingPunct="1">
        <a:lnSpc>
          <a:spcPct val="120000"/>
        </a:lnSpc>
        <a:spcBef>
          <a:spcPts val="1200"/>
        </a:spcBef>
        <a:buFont typeface="Arial" panose="020B0604020202020204" pitchFamily="34" charset="0"/>
        <a:buChar char="•"/>
        <a:defRPr sz="2200" kern="1200">
          <a:solidFill>
            <a:schemeClr val="tx1"/>
          </a:solidFill>
          <a:latin typeface="+mn-lt"/>
          <a:ea typeface="+mn-ea"/>
          <a:cs typeface="+mn-cs"/>
        </a:defRPr>
      </a:lvl1pPr>
      <a:lvl2pPr marL="461963" indent="-228600" algn="l" defTabSz="914400" rtl="0" eaLnBrk="1" latinLnBrk="0" hangingPunct="1">
        <a:lnSpc>
          <a:spcPct val="120000"/>
        </a:lnSpc>
        <a:spcBef>
          <a:spcPts val="800"/>
        </a:spcBef>
        <a:buFont typeface="Century Gothic" panose="020B0502020202020204" pitchFamily="34" charset="0"/>
        <a:buChar char="◦"/>
        <a:defRPr sz="2000" kern="1200">
          <a:solidFill>
            <a:schemeClr val="tx1">
              <a:lumMod val="75000"/>
              <a:lumOff val="25000"/>
            </a:schemeClr>
          </a:solidFill>
          <a:latin typeface="+mn-lt"/>
          <a:ea typeface="+mn-ea"/>
          <a:cs typeface="+mn-cs"/>
        </a:defRPr>
      </a:lvl2pPr>
      <a:lvl3pPr marL="688975" indent="-228600" algn="l" defTabSz="914400" rtl="0" eaLnBrk="1" latinLnBrk="0" hangingPunct="1">
        <a:lnSpc>
          <a:spcPct val="120000"/>
        </a:lnSpc>
        <a:spcBef>
          <a:spcPts val="600"/>
        </a:spcBef>
        <a:buFont typeface="Century Gothic" panose="020B0502020202020204" pitchFamily="34" charset="0"/>
        <a:buChar char="▪"/>
        <a:defRPr sz="1800" kern="1200">
          <a:solidFill>
            <a:schemeClr val="tx1">
              <a:lumMod val="75000"/>
              <a:lumOff val="25000"/>
            </a:schemeClr>
          </a:solidFill>
          <a:latin typeface="+mn-lt"/>
          <a:ea typeface="+mn-ea"/>
          <a:cs typeface="+mn-cs"/>
        </a:defRPr>
      </a:lvl3pPr>
      <a:lvl4pPr marL="914400" indent="-228600" algn="l" defTabSz="914400" rtl="0" eaLnBrk="1" latinLnBrk="0" hangingPunct="1">
        <a:lnSpc>
          <a:spcPct val="120000"/>
        </a:lnSpc>
        <a:spcBef>
          <a:spcPts val="500"/>
        </a:spcBef>
        <a:buFont typeface="Century Gothic" panose="020B0502020202020204" pitchFamily="34" charset="0"/>
        <a:buChar char="▫"/>
        <a:defRPr sz="1600" kern="1200">
          <a:solidFill>
            <a:schemeClr val="tx1">
              <a:lumMod val="75000"/>
              <a:lumOff val="25000"/>
            </a:schemeClr>
          </a:solidFill>
          <a:latin typeface="+mn-lt"/>
          <a:ea typeface="+mn-ea"/>
          <a:cs typeface="+mn-cs"/>
        </a:defRPr>
      </a:lvl4pPr>
      <a:lvl5pPr marL="1139825" indent="-228600" algn="l" defTabSz="914400" rtl="0" eaLnBrk="1" latinLnBrk="0" hangingPunct="1">
        <a:lnSpc>
          <a:spcPct val="120000"/>
        </a:lnSpc>
        <a:spcBef>
          <a:spcPts val="500"/>
        </a:spcBef>
        <a:buFont typeface="Century Gothic" panose="020B0502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Franklin Gothic Medium"/>
            </a:endParaRPr>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Franklin Gothic Medium"/>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defTabSz="914400"/>
            <a:fld id="{AECA6D4B-803D-40F4-AC21-DF59FE7F05AF}" type="datetime1">
              <a:rPr lang="en-US" smtClean="0">
                <a:solidFill>
                  <a:srgbClr val="074865"/>
                </a:solidFill>
                <a:latin typeface="Franklin Gothic Medium"/>
              </a:rPr>
              <a:pPr defTabSz="914400"/>
              <a:t>12/3/14</a:t>
            </a:fld>
            <a:endParaRPr lang="en-US">
              <a:solidFill>
                <a:srgbClr val="074865"/>
              </a:solidFill>
              <a:latin typeface="Franklin Gothic Medium"/>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defTabSz="914400"/>
            <a:endParaRPr lang="en-US">
              <a:solidFill>
                <a:srgbClr val="074865"/>
              </a:solidFill>
              <a:latin typeface="Franklin Gothic Medium"/>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defTabSz="914400"/>
            <a:fld id="{31373934-95FD-40CA-804F-B15CF6A082C0}" type="slidenum">
              <a:rPr lang="en-US" smtClean="0">
                <a:solidFill>
                  <a:srgbClr val="074865"/>
                </a:solidFill>
                <a:latin typeface="Franklin Gothic Medium"/>
              </a:rPr>
              <a:pPr defTabSz="914400"/>
              <a:t>‹#›</a:t>
            </a:fld>
            <a:endParaRPr lang="en-US">
              <a:solidFill>
                <a:srgbClr val="074865"/>
              </a:solidFill>
              <a:latin typeface="Franklin Gothic Medium"/>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5.png"/><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6.jp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7.xml"/><Relationship Id="rId2"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4.tiff"/><Relationship Id="rId1" Type="http://schemas.openxmlformats.org/officeDocument/2006/relationships/slideLayout" Target="../slideLayouts/slideLayout41.xml"/><Relationship Id="rId2" Type="http://schemas.openxmlformats.org/officeDocument/2006/relationships/image" Target="../media/image52.tiff"/></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13.xml"/><Relationship Id="rId2"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13.xml"/><Relationship Id="rId2"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emf"/><Relationship Id="rId5" Type="http://schemas.openxmlformats.org/officeDocument/2006/relationships/image" Target="../media/image65.emf"/><Relationship Id="rId6" Type="http://schemas.openxmlformats.org/officeDocument/2006/relationships/image" Target="../media/image66.emf"/><Relationship Id="rId7" Type="http://schemas.openxmlformats.org/officeDocument/2006/relationships/image" Target="../media/image67.emf"/><Relationship Id="rId8" Type="http://schemas.openxmlformats.org/officeDocument/2006/relationships/image" Target="../media/image68.emf"/><Relationship Id="rId9" Type="http://schemas.openxmlformats.org/officeDocument/2006/relationships/image" Target="../media/image69.png"/><Relationship Id="rId10" Type="http://schemas.openxmlformats.org/officeDocument/2006/relationships/image" Target="../media/image70.jpe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7" Type="http://schemas.openxmlformats.org/officeDocument/2006/relationships/image" Target="../media/image86.jpeg"/><Relationship Id="rId8" Type="http://schemas.openxmlformats.org/officeDocument/2006/relationships/image" Target="../media/image87.png"/><Relationship Id="rId9" Type="http://schemas.openxmlformats.org/officeDocument/2006/relationships/image" Target="../media/image88.png"/><Relationship Id="rId10" Type="http://schemas.openxmlformats.org/officeDocument/2006/relationships/image" Target="../media/image89.jpeg"/><Relationship Id="rId11"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87.png"/><Relationship Id="rId5" Type="http://schemas.openxmlformats.org/officeDocument/2006/relationships/image" Target="../media/image97.png"/><Relationship Id="rId6"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jpeg"/><Relationship Id="rId5" Type="http://schemas.openxmlformats.org/officeDocument/2006/relationships/image" Target="../media/image101.png"/><Relationship Id="rId6"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0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emf"/><Relationship Id="rId6" Type="http://schemas.openxmlformats.org/officeDocument/2006/relationships/image" Target="../media/image108.png"/><Relationship Id="rId7" Type="http://schemas.openxmlformats.org/officeDocument/2006/relationships/image" Target="../media/image109.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4.png"/><Relationship Id="rId1" Type="http://schemas.microsoft.com/office/2007/relationships/media" Target="\Users\jordanka\experiments\jlab\highb\2014\analysis\integral_analysis\MCPPMTWorkshop_Dec2014.ppt_media\MagnetFrame_Image_1-2.mov" TargetMode="External"/><Relationship Id="rId2" Type="http://schemas.openxmlformats.org/officeDocument/2006/relationships/video" Target="\Users\jordanka\experiments\jlab\highb\2014\analysis\integral_analysis\MCPPMTWorkshop_Dec2014.ppt_media\MagnetFrame_Image_1-2.mov"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52286"/>
            <a:ext cx="7772400" cy="2324650"/>
          </a:xfrm>
        </p:spPr>
        <p:txBody>
          <a:bodyPr/>
          <a:lstStyle/>
          <a:p>
            <a:r>
              <a:rPr lang="en-US" b="1" dirty="0" smtClean="0">
                <a:latin typeface="Comic Sans MS"/>
                <a:cs typeface="Comic Sans MS"/>
              </a:rPr>
              <a:t>Studies at JLAB of </a:t>
            </a:r>
            <a:r>
              <a:rPr lang="en-US" b="1" dirty="0" err="1" smtClean="0">
                <a:latin typeface="Comic Sans MS"/>
                <a:cs typeface="Comic Sans MS"/>
              </a:rPr>
              <a:t>Photodetectors</a:t>
            </a:r>
            <a:r>
              <a:rPr lang="en-US" b="1" dirty="0" smtClean="0">
                <a:latin typeface="Comic Sans MS"/>
                <a:cs typeface="Comic Sans MS"/>
              </a:rPr>
              <a:t> for EIC Experiments</a:t>
            </a:r>
            <a:endParaRPr lang="en-US" b="1" dirty="0">
              <a:latin typeface="Comic Sans MS"/>
              <a:cs typeface="Comic Sans MS"/>
            </a:endParaRPr>
          </a:p>
        </p:txBody>
      </p:sp>
      <p:sp>
        <p:nvSpPr>
          <p:cNvPr id="5" name="Title 1"/>
          <p:cNvSpPr txBox="1">
            <a:spLocks/>
          </p:cNvSpPr>
          <p:nvPr/>
        </p:nvSpPr>
        <p:spPr>
          <a:xfrm>
            <a:off x="685800" y="3057897"/>
            <a:ext cx="7772400" cy="16941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kern="1200">
                <a:solidFill>
                  <a:schemeClr val="tx1"/>
                </a:solidFill>
                <a:latin typeface="Minion Pro"/>
                <a:ea typeface="+mj-ea"/>
                <a:cs typeface="+mj-cs"/>
              </a:defRPr>
            </a:lvl1pPr>
          </a:lstStyle>
          <a:p>
            <a:r>
              <a:rPr lang="en-US" sz="2800" dirty="0" smtClean="0">
                <a:latin typeface="Comic Sans MS"/>
                <a:cs typeface="Comic Sans MS"/>
              </a:rPr>
              <a:t>Carl Zorn*</a:t>
            </a:r>
          </a:p>
          <a:p>
            <a:r>
              <a:rPr lang="en-US" sz="2800" dirty="0" smtClean="0">
                <a:latin typeface="Comic Sans MS"/>
                <a:cs typeface="Comic Sans MS"/>
              </a:rPr>
              <a:t>Jefferson Laboratory</a:t>
            </a:r>
          </a:p>
          <a:p>
            <a:r>
              <a:rPr lang="en-US" sz="2800" dirty="0" smtClean="0">
                <a:latin typeface="Comic Sans MS"/>
                <a:cs typeface="Comic Sans MS"/>
              </a:rPr>
              <a:t>Newport News, VA</a:t>
            </a:r>
            <a:endParaRPr lang="en-US" sz="2800" dirty="0">
              <a:latin typeface="Comic Sans MS"/>
              <a:cs typeface="Comic Sans MS"/>
            </a:endParaRPr>
          </a:p>
        </p:txBody>
      </p:sp>
      <p:sp>
        <p:nvSpPr>
          <p:cNvPr id="6" name="Title 1"/>
          <p:cNvSpPr txBox="1">
            <a:spLocks/>
          </p:cNvSpPr>
          <p:nvPr/>
        </p:nvSpPr>
        <p:spPr>
          <a:xfrm>
            <a:off x="0" y="5212951"/>
            <a:ext cx="7772400" cy="7783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kern="1200">
                <a:solidFill>
                  <a:schemeClr val="tx1"/>
                </a:solidFill>
                <a:latin typeface="Minion Pro"/>
                <a:ea typeface="+mj-ea"/>
                <a:cs typeface="+mj-cs"/>
              </a:defRPr>
            </a:lvl1pPr>
          </a:lstStyle>
          <a:p>
            <a:pPr algn="l"/>
            <a:r>
              <a:rPr lang="en-US" sz="1800" i="1" dirty="0" smtClean="0">
                <a:latin typeface="Comic Sans MS"/>
                <a:cs typeface="Comic Sans MS"/>
              </a:rPr>
              <a:t>*on behalf of EIC/DIRC and EIC/RICH collaborations</a:t>
            </a:r>
            <a:endParaRPr lang="en-US" sz="1800" i="1" dirty="0">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t="1784" b="1247"/>
          <a:stretch>
            <a:fillRect/>
          </a:stretch>
        </p:blipFill>
        <p:spPr bwMode="auto">
          <a:xfrm>
            <a:off x="304800" y="914400"/>
            <a:ext cx="8553450" cy="5181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2" name="Group 4"/>
          <p:cNvGrpSpPr/>
          <p:nvPr/>
        </p:nvGrpSpPr>
        <p:grpSpPr>
          <a:xfrm>
            <a:off x="2819400" y="1440358"/>
            <a:ext cx="5657783" cy="3893642"/>
            <a:chOff x="2819400" y="1383268"/>
            <a:chExt cx="5657783" cy="3893642"/>
          </a:xfrm>
        </p:grpSpPr>
        <p:sp>
          <p:nvSpPr>
            <p:cNvPr id="6" name="TextBox 5"/>
            <p:cNvSpPr txBox="1"/>
            <p:nvPr/>
          </p:nvSpPr>
          <p:spPr>
            <a:xfrm>
              <a:off x="6019800" y="2514600"/>
              <a:ext cx="787395" cy="369332"/>
            </a:xfrm>
            <a:prstGeom prst="rect">
              <a:avLst/>
            </a:prstGeom>
            <a:noFill/>
            <a:scene3d>
              <a:camera prst="orthographicFront">
                <a:rot lat="0" lon="0" rev="900000"/>
              </a:camera>
              <a:lightRig rig="threePt" dir="t"/>
            </a:scene3d>
          </p:spPr>
          <p:txBody>
            <a:bodyPr wrap="none" rtlCol="0">
              <a:spAutoFit/>
            </a:bodyPr>
            <a:lstStyle/>
            <a:p>
              <a:pPr defTabSz="914400"/>
              <a:r>
                <a:rPr lang="en-US" dirty="0" smtClean="0">
                  <a:solidFill>
                    <a:srgbClr val="002060"/>
                  </a:solidFill>
                  <a:latin typeface="Helvetica" pitchFamily="34" charset="0"/>
                </a:rPr>
                <a:t>BCAL</a:t>
              </a:r>
              <a:endParaRPr lang="en-US" dirty="0">
                <a:solidFill>
                  <a:srgbClr val="002060"/>
                </a:solidFill>
                <a:latin typeface="Helvetica" pitchFamily="34" charset="0"/>
              </a:endParaRPr>
            </a:p>
          </p:txBody>
        </p:sp>
        <p:sp>
          <p:nvSpPr>
            <p:cNvPr id="7" name="TextBox 6"/>
            <p:cNvSpPr txBox="1"/>
            <p:nvPr/>
          </p:nvSpPr>
          <p:spPr>
            <a:xfrm>
              <a:off x="6324600" y="3505200"/>
              <a:ext cx="787395" cy="369332"/>
            </a:xfrm>
            <a:prstGeom prst="rect">
              <a:avLst/>
            </a:prstGeom>
            <a:noFill/>
            <a:scene3d>
              <a:camera prst="orthographicFront">
                <a:rot lat="0" lon="0" rev="900000"/>
              </a:camera>
              <a:lightRig rig="threePt" dir="t"/>
            </a:scene3d>
          </p:spPr>
          <p:txBody>
            <a:bodyPr wrap="none" rtlCol="0">
              <a:spAutoFit/>
            </a:bodyPr>
            <a:lstStyle/>
            <a:p>
              <a:pPr defTabSz="914400"/>
              <a:r>
                <a:rPr lang="en-US" dirty="0" smtClean="0">
                  <a:solidFill>
                    <a:srgbClr val="002060"/>
                  </a:solidFill>
                  <a:latin typeface="Helvetica" pitchFamily="34" charset="0"/>
                </a:rPr>
                <a:t>BCAL</a:t>
              </a:r>
              <a:endParaRPr lang="en-US" dirty="0">
                <a:solidFill>
                  <a:srgbClr val="002060"/>
                </a:solidFill>
                <a:latin typeface="Helvetica" pitchFamily="34" charset="0"/>
              </a:endParaRPr>
            </a:p>
          </p:txBody>
        </p:sp>
        <p:cxnSp>
          <p:nvCxnSpPr>
            <p:cNvPr id="8" name="Straight Connector 7"/>
            <p:cNvCxnSpPr/>
            <p:nvPr/>
          </p:nvCxnSpPr>
          <p:spPr>
            <a:xfrm>
              <a:off x="5000227" y="1760762"/>
              <a:ext cx="924983" cy="1592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28290" y="1557424"/>
              <a:ext cx="600075" cy="1099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63733" y="3581400"/>
              <a:ext cx="1176867" cy="10329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137399" y="3276600"/>
              <a:ext cx="1035361" cy="8212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562600" y="3516868"/>
              <a:ext cx="684804" cy="369332"/>
            </a:xfrm>
            <a:prstGeom prst="rect">
              <a:avLst/>
            </a:prstGeom>
            <a:noFill/>
            <a:scene3d>
              <a:camera prst="orthographicFront">
                <a:rot lat="0" lon="0" rev="900000"/>
              </a:camera>
              <a:lightRig rig="threePt" dir="t"/>
            </a:scene3d>
          </p:spPr>
          <p:txBody>
            <a:bodyPr wrap="none" rtlCol="0">
              <a:spAutoFit/>
            </a:bodyPr>
            <a:lstStyle/>
            <a:p>
              <a:pPr defTabSz="914400"/>
              <a:r>
                <a:rPr lang="en-US" dirty="0" smtClean="0">
                  <a:solidFill>
                    <a:srgbClr val="FFFF00"/>
                  </a:solidFill>
                  <a:latin typeface="Helvetica" pitchFamily="34" charset="0"/>
                </a:rPr>
                <a:t>CDC</a:t>
              </a:r>
              <a:endParaRPr lang="en-US" dirty="0">
                <a:solidFill>
                  <a:srgbClr val="FFFF00"/>
                </a:solidFill>
                <a:latin typeface="Helvetica" pitchFamily="34" charset="0"/>
              </a:endParaRPr>
            </a:p>
          </p:txBody>
        </p:sp>
        <p:sp>
          <p:nvSpPr>
            <p:cNvPr id="18" name="TextBox 17"/>
            <p:cNvSpPr txBox="1"/>
            <p:nvPr/>
          </p:nvSpPr>
          <p:spPr>
            <a:xfrm>
              <a:off x="6683901" y="3059668"/>
              <a:ext cx="659155" cy="369332"/>
            </a:xfrm>
            <a:prstGeom prst="rect">
              <a:avLst/>
            </a:prstGeom>
            <a:noFill/>
            <a:scene3d>
              <a:camera prst="orthographicFront">
                <a:rot lat="0" lon="0" rev="900000"/>
              </a:camera>
              <a:lightRig rig="threePt" dir="t"/>
            </a:scene3d>
          </p:spPr>
          <p:txBody>
            <a:bodyPr wrap="none" rtlCol="0">
              <a:spAutoFit/>
            </a:bodyPr>
            <a:lstStyle/>
            <a:p>
              <a:pPr defTabSz="914400"/>
              <a:r>
                <a:rPr lang="en-US" dirty="0" smtClean="0">
                  <a:solidFill>
                    <a:srgbClr val="FFFF00"/>
                  </a:solidFill>
                  <a:latin typeface="Helvetica" pitchFamily="34" charset="0"/>
                </a:rPr>
                <a:t>FDC</a:t>
              </a:r>
              <a:endParaRPr lang="en-US" dirty="0">
                <a:solidFill>
                  <a:srgbClr val="FFFF00"/>
                </a:solidFill>
                <a:latin typeface="Helvetica" pitchFamily="34" charset="0"/>
              </a:endParaRPr>
            </a:p>
          </p:txBody>
        </p:sp>
        <p:sp>
          <p:nvSpPr>
            <p:cNvPr id="19" name="TextBox 18"/>
            <p:cNvSpPr txBox="1"/>
            <p:nvPr/>
          </p:nvSpPr>
          <p:spPr>
            <a:xfrm>
              <a:off x="7530598" y="1916668"/>
              <a:ext cx="642162" cy="369332"/>
            </a:xfrm>
            <a:prstGeom prst="rect">
              <a:avLst/>
            </a:prstGeom>
            <a:noFill/>
            <a:scene3d>
              <a:camera prst="orthographicFront">
                <a:rot lat="20960233" lon="1562009" rev="20037934"/>
              </a:camera>
              <a:lightRig rig="threePt" dir="t"/>
            </a:scene3d>
          </p:spPr>
          <p:txBody>
            <a:bodyPr wrap="none" rtlCol="0">
              <a:spAutoFit/>
            </a:bodyPr>
            <a:lstStyle/>
            <a:p>
              <a:pPr defTabSz="914400"/>
              <a:r>
                <a:rPr lang="en-US" dirty="0" smtClean="0">
                  <a:solidFill>
                    <a:srgbClr val="FFFF00"/>
                  </a:solidFill>
                  <a:latin typeface="Helvetica" pitchFamily="34" charset="0"/>
                </a:rPr>
                <a:t>TOF</a:t>
              </a:r>
              <a:endParaRPr lang="en-US" dirty="0">
                <a:solidFill>
                  <a:srgbClr val="FFFF00"/>
                </a:solidFill>
                <a:latin typeface="Helvetica" pitchFamily="34" charset="0"/>
              </a:endParaRPr>
            </a:p>
          </p:txBody>
        </p:sp>
        <p:sp>
          <p:nvSpPr>
            <p:cNvPr id="20" name="TextBox 19"/>
            <p:cNvSpPr txBox="1"/>
            <p:nvPr/>
          </p:nvSpPr>
          <p:spPr>
            <a:xfrm>
              <a:off x="7676964" y="1383268"/>
              <a:ext cx="800219" cy="369332"/>
            </a:xfrm>
            <a:prstGeom prst="rect">
              <a:avLst/>
            </a:prstGeom>
            <a:noFill/>
            <a:scene3d>
              <a:camera prst="orthographicFront">
                <a:rot lat="20960233" lon="1562009" rev="20337934"/>
              </a:camera>
              <a:lightRig rig="threePt" dir="t"/>
            </a:scene3d>
          </p:spPr>
          <p:txBody>
            <a:bodyPr wrap="none" rtlCol="0">
              <a:spAutoFit/>
            </a:bodyPr>
            <a:lstStyle/>
            <a:p>
              <a:pPr defTabSz="914400"/>
              <a:r>
                <a:rPr lang="en-US" dirty="0" smtClean="0">
                  <a:solidFill>
                    <a:srgbClr val="FFFF00"/>
                  </a:solidFill>
                  <a:latin typeface="Helvetica" pitchFamily="34" charset="0"/>
                </a:rPr>
                <a:t>FCAL</a:t>
              </a:r>
              <a:endParaRPr lang="en-US" dirty="0">
                <a:solidFill>
                  <a:srgbClr val="FFFF00"/>
                </a:solidFill>
                <a:latin typeface="Helvetica" pitchFamily="34" charset="0"/>
              </a:endParaRPr>
            </a:p>
          </p:txBody>
        </p:sp>
        <p:sp>
          <p:nvSpPr>
            <p:cNvPr id="21" name="TextBox 20"/>
            <p:cNvSpPr txBox="1"/>
            <p:nvPr/>
          </p:nvSpPr>
          <p:spPr>
            <a:xfrm>
              <a:off x="2819400" y="2907268"/>
              <a:ext cx="1277914" cy="307777"/>
            </a:xfrm>
            <a:prstGeom prst="rect">
              <a:avLst/>
            </a:prstGeom>
            <a:noFill/>
          </p:spPr>
          <p:txBody>
            <a:bodyPr wrap="none" rtlCol="0">
              <a:spAutoFit/>
            </a:bodyPr>
            <a:lstStyle/>
            <a:p>
              <a:pPr defTabSz="914400"/>
              <a:r>
                <a:rPr lang="en-US" sz="1400" b="1" dirty="0" smtClean="0">
                  <a:solidFill>
                    <a:srgbClr val="000000"/>
                  </a:solidFill>
                  <a:latin typeface="Helvetica" pitchFamily="34" charset="0"/>
                </a:rPr>
                <a:t>start counter</a:t>
              </a:r>
              <a:endParaRPr lang="en-US" sz="1400" b="1" dirty="0">
                <a:solidFill>
                  <a:srgbClr val="000000"/>
                </a:solidFill>
                <a:latin typeface="Helvetica" pitchFamily="34" charset="0"/>
              </a:endParaRPr>
            </a:p>
          </p:txBody>
        </p:sp>
        <p:cxnSp>
          <p:nvCxnSpPr>
            <p:cNvPr id="22" name="Straight Arrow Connector 21"/>
            <p:cNvCxnSpPr>
              <a:stCxn id="21" idx="3"/>
            </p:cNvCxnSpPr>
            <p:nvPr/>
          </p:nvCxnSpPr>
          <p:spPr bwMode="auto">
            <a:xfrm>
              <a:off x="4097314" y="3061157"/>
              <a:ext cx="1654454" cy="303311"/>
            </a:xfrm>
            <a:prstGeom prst="straightConnector1">
              <a:avLst/>
            </a:prstGeom>
            <a:noFill/>
            <a:ln w="28575" cap="flat" cmpd="sng" algn="ctr">
              <a:solidFill>
                <a:schemeClr val="tx1"/>
              </a:solidFill>
              <a:prstDash val="solid"/>
              <a:round/>
              <a:headEnd type="none" w="med" len="med"/>
              <a:tailEnd type="none" w="med" len="med"/>
            </a:ln>
            <a:effectLst/>
          </p:spPr>
        </p:cxnSp>
        <p:cxnSp>
          <p:nvCxnSpPr>
            <p:cNvPr id="27" name="Straight Connector 26"/>
            <p:cNvCxnSpPr/>
            <p:nvPr/>
          </p:nvCxnSpPr>
          <p:spPr>
            <a:xfrm>
              <a:off x="6315075" y="4444484"/>
              <a:ext cx="300037" cy="8324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itle 23"/>
          <p:cNvSpPr>
            <a:spLocks noGrp="1"/>
          </p:cNvSpPr>
          <p:nvPr>
            <p:ph type="title"/>
          </p:nvPr>
        </p:nvSpPr>
        <p:spPr>
          <a:xfrm>
            <a:off x="685800" y="-76200"/>
            <a:ext cx="7772400" cy="914400"/>
          </a:xfrm>
        </p:spPr>
        <p:txBody>
          <a:bodyPr/>
          <a:lstStyle/>
          <a:p>
            <a:r>
              <a:rPr lang="en-US" sz="3600" dirty="0" smtClean="0">
                <a:solidFill>
                  <a:schemeClr val="tx1"/>
                </a:solidFill>
              </a:rPr>
              <a:t>New Hall D – Photon Beam</a:t>
            </a:r>
            <a:endParaRPr lang="en-US" sz="3600" dirty="0">
              <a:solidFill>
                <a:schemeClr val="tx1"/>
              </a:solidFill>
            </a:endParaRPr>
          </a:p>
        </p:txBody>
      </p:sp>
      <p:pic>
        <p:nvPicPr>
          <p:cNvPr id="2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2038290"/>
            <a:ext cx="2057400" cy="1858297"/>
          </a:xfrm>
          <a:prstGeom prst="rect">
            <a:avLst/>
          </a:prstGeom>
          <a:noFill/>
          <a:ln w="25400">
            <a:solidFill>
              <a:srgbClr val="FF0000"/>
            </a:solidFill>
            <a:miter lim="800000"/>
            <a:headEnd/>
            <a:tailEnd/>
          </a:ln>
        </p:spPr>
      </p:pic>
      <p:cxnSp>
        <p:nvCxnSpPr>
          <p:cNvPr id="29" name="Straight Connector 28"/>
          <p:cNvCxnSpPr/>
          <p:nvPr/>
        </p:nvCxnSpPr>
        <p:spPr>
          <a:xfrm flipH="1">
            <a:off x="8001000" y="1143000"/>
            <a:ext cx="110106"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83901" y="1449883"/>
            <a:ext cx="1240899" cy="4635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bwMode="auto">
          <a:xfrm>
            <a:off x="990600" y="2209800"/>
            <a:ext cx="1219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1400" dirty="0" smtClean="0">
                <a:solidFill>
                  <a:srgbClr val="000000"/>
                </a:solidFill>
                <a:latin typeface="Arial" pitchFamily="34" charset="0"/>
                <a:cs typeface="Arial" pitchFamily="34" charset="0"/>
              </a:rPr>
              <a:t>Excited Glue</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85486" y="-76200"/>
            <a:ext cx="9058514" cy="914400"/>
          </a:xfrm>
        </p:spPr>
        <p:txBody>
          <a:bodyPr/>
          <a:lstStyle/>
          <a:p>
            <a:r>
              <a:rPr lang="en-US" sz="3600" dirty="0" smtClean="0">
                <a:solidFill>
                  <a:schemeClr val="tx1"/>
                </a:solidFill>
              </a:rPr>
              <a:t> Hall D – Oct,2014 – now taking beam</a:t>
            </a:r>
            <a:endParaRPr lang="en-US" sz="3600" dirty="0">
              <a:solidFill>
                <a:schemeClr val="tx1"/>
              </a:solidFill>
            </a:endParaRPr>
          </a:p>
        </p:txBody>
      </p:sp>
      <p:pic>
        <p:nvPicPr>
          <p:cNvPr id="26" name="Picture 2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4728" y="1186178"/>
            <a:ext cx="8550079" cy="4809419"/>
          </a:xfrm>
          <a:prstGeom prst="rect">
            <a:avLst/>
          </a:prstGeom>
        </p:spPr>
      </p:pic>
      <p:sp>
        <p:nvSpPr>
          <p:cNvPr id="31" name="Rectangle 3"/>
          <p:cNvSpPr>
            <a:spLocks noChangeArrowheads="1"/>
          </p:cNvSpPr>
          <p:nvPr/>
        </p:nvSpPr>
        <p:spPr bwMode="auto">
          <a:xfrm>
            <a:off x="0" y="5301039"/>
            <a:ext cx="5105400" cy="1139013"/>
          </a:xfrm>
          <a:prstGeom prst="rect">
            <a:avLst/>
          </a:prstGeom>
          <a:solidFill>
            <a:srgbClr val="CCFFCC"/>
          </a:solidFill>
          <a:ln w="38100" cmpd="sng">
            <a:solidFill>
              <a:srgbClr val="FF6600"/>
            </a:solidFill>
            <a:miter lim="800000"/>
            <a:headEnd/>
            <a:tailEnd/>
          </a:ln>
        </p:spPr>
        <p:txBody>
          <a:bodyPr/>
          <a:lstStyle/>
          <a:p>
            <a:pPr algn="ctr" defTabSz="914400"/>
            <a:r>
              <a:rPr lang="en-US" b="1" i="1" u="sng" dirty="0" smtClean="0">
                <a:solidFill>
                  <a:srgbClr val="FC0128"/>
                </a:solidFill>
                <a:latin typeface="Comic Sans MS"/>
                <a:cs typeface="Comic Sans MS"/>
              </a:rPr>
              <a:t>GLUE</a:t>
            </a:r>
            <a:r>
              <a:rPr lang="en-US" sz="2400" b="1" i="1" u="sng" dirty="0" smtClean="0">
                <a:solidFill>
                  <a:srgbClr val="FC0128"/>
                </a:solidFill>
                <a:latin typeface="Comic Sans MS"/>
                <a:cs typeface="Comic Sans MS"/>
              </a:rPr>
              <a:t>X</a:t>
            </a:r>
            <a:r>
              <a:rPr lang="en-US" b="1" i="1" u="sng" dirty="0" smtClean="0">
                <a:solidFill>
                  <a:srgbClr val="FC0128"/>
                </a:solidFill>
                <a:latin typeface="Comic Sans MS"/>
                <a:cs typeface="Comic Sans MS"/>
              </a:rPr>
              <a:t> </a:t>
            </a:r>
            <a:r>
              <a:rPr lang="en-US" b="1" i="1" u="sng" dirty="0">
                <a:solidFill>
                  <a:srgbClr val="FC0128"/>
                </a:solidFill>
                <a:latin typeface="Comic Sans MS"/>
                <a:cs typeface="Comic Sans MS"/>
              </a:rPr>
              <a:t>(Hall D</a:t>
            </a:r>
            <a:r>
              <a:rPr lang="en-US" b="1" i="1" u="sng" dirty="0" smtClean="0">
                <a:solidFill>
                  <a:srgbClr val="FC0128"/>
                </a:solidFill>
                <a:latin typeface="Comic Sans MS"/>
                <a:cs typeface="Comic Sans MS"/>
              </a:rPr>
              <a:t>)</a:t>
            </a:r>
            <a:endParaRPr lang="en-US" b="1" i="1" u="sng" dirty="0">
              <a:solidFill>
                <a:srgbClr val="FC0128"/>
              </a:solidFill>
              <a:latin typeface="Comic Sans MS"/>
              <a:cs typeface="Comic Sans MS"/>
            </a:endParaRPr>
          </a:p>
          <a:p>
            <a:pPr algn="ctr" defTabSz="914400"/>
            <a:r>
              <a:rPr lang="en-US" sz="2000" b="1" dirty="0" smtClean="0">
                <a:solidFill>
                  <a:srgbClr val="000000"/>
                </a:solidFill>
                <a:latin typeface="Comic Sans MS"/>
                <a:cs typeface="Comic Sans MS"/>
              </a:rPr>
              <a:t>exploring </a:t>
            </a:r>
            <a:r>
              <a:rPr lang="en-US" sz="2000" b="1" dirty="0">
                <a:solidFill>
                  <a:srgbClr val="000000"/>
                </a:solidFill>
                <a:latin typeface="Comic Sans MS"/>
                <a:cs typeface="Comic Sans MS"/>
              </a:rPr>
              <a:t>origin of confinement by studying</a:t>
            </a:r>
            <a:r>
              <a:rPr lang="en-US" sz="2000" b="1" dirty="0">
                <a:solidFill>
                  <a:srgbClr val="FC0128"/>
                </a:solidFill>
                <a:latin typeface="Comic Sans MS"/>
                <a:cs typeface="Comic Sans MS"/>
              </a:rPr>
              <a:t> </a:t>
            </a:r>
            <a:r>
              <a:rPr lang="en-US" sz="2000" b="1" dirty="0">
                <a:solidFill>
                  <a:srgbClr val="0000FF"/>
                </a:solidFill>
                <a:latin typeface="Comic Sans MS"/>
                <a:cs typeface="Comic Sans MS"/>
              </a:rPr>
              <a:t>hybrid mesons</a:t>
            </a:r>
          </a:p>
        </p:txBody>
      </p:sp>
    </p:spTree>
    <p:extLst>
      <p:ext uri="{BB962C8B-B14F-4D97-AF65-F5344CB8AC3E}">
        <p14:creationId xmlns:p14="http://schemas.microsoft.com/office/powerpoint/2010/main" val="28536844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685800" y="-76200"/>
            <a:ext cx="7772400" cy="914400"/>
          </a:xfrm>
        </p:spPr>
        <p:txBody>
          <a:bodyPr/>
          <a:lstStyle/>
          <a:p>
            <a:r>
              <a:rPr lang="en-US" sz="3600" dirty="0" smtClean="0">
                <a:solidFill>
                  <a:schemeClr val="tx1"/>
                </a:solidFill>
              </a:rPr>
              <a:t>Hall D – First Use of </a:t>
            </a:r>
            <a:r>
              <a:rPr lang="en-US" sz="3600" dirty="0" err="1" smtClean="0">
                <a:solidFill>
                  <a:schemeClr val="tx1"/>
                </a:solidFill>
              </a:rPr>
              <a:t>SiPMs</a:t>
            </a:r>
            <a:endParaRPr lang="en-US" sz="3600" dirty="0">
              <a:solidFill>
                <a:schemeClr val="tx1"/>
              </a:solidFill>
            </a:endParaRPr>
          </a:p>
        </p:txBody>
      </p:sp>
      <p:sp>
        <p:nvSpPr>
          <p:cNvPr id="28" name="Rectangle 3"/>
          <p:cNvSpPr>
            <a:spLocks noChangeArrowheads="1"/>
          </p:cNvSpPr>
          <p:nvPr/>
        </p:nvSpPr>
        <p:spPr bwMode="auto">
          <a:xfrm>
            <a:off x="304800" y="4660786"/>
            <a:ext cx="4285650" cy="1439912"/>
          </a:xfrm>
          <a:prstGeom prst="rect">
            <a:avLst/>
          </a:prstGeom>
          <a:solidFill>
            <a:srgbClr val="CCFFCC"/>
          </a:solidFill>
          <a:ln w="38100" cmpd="sng">
            <a:solidFill>
              <a:srgbClr val="FF6600"/>
            </a:solidFill>
            <a:miter lim="800000"/>
            <a:headEnd/>
            <a:tailEnd/>
          </a:ln>
        </p:spPr>
        <p:txBody>
          <a:bodyPr/>
          <a:lstStyle/>
          <a:p>
            <a:pPr algn="ctr" defTabSz="914400"/>
            <a:r>
              <a:rPr lang="en-US" b="1" i="1" u="sng" dirty="0" smtClean="0">
                <a:solidFill>
                  <a:srgbClr val="FC0128"/>
                </a:solidFill>
                <a:latin typeface="Comic Sans MS"/>
                <a:cs typeface="Comic Sans MS"/>
              </a:rPr>
              <a:t>Barrel Calorimeter</a:t>
            </a:r>
          </a:p>
          <a:p>
            <a:pPr algn="ctr" defTabSz="914400"/>
            <a:r>
              <a:rPr lang="en-US" sz="2000" b="1" i="1" u="sng" dirty="0" smtClean="0">
                <a:solidFill>
                  <a:srgbClr val="FC0128"/>
                </a:solidFill>
                <a:latin typeface="Comic Sans MS"/>
                <a:cs typeface="Comic Sans MS"/>
              </a:rPr>
              <a:t>3840 </a:t>
            </a:r>
            <a:r>
              <a:rPr lang="en-US" sz="2000" b="1" i="1" u="sng" dirty="0" err="1" smtClean="0">
                <a:solidFill>
                  <a:srgbClr val="FC0128"/>
                </a:solidFill>
                <a:latin typeface="Comic Sans MS"/>
                <a:cs typeface="Comic Sans MS"/>
              </a:rPr>
              <a:t>SiPM</a:t>
            </a:r>
            <a:r>
              <a:rPr lang="en-US" sz="2000" b="1" i="1" u="sng" dirty="0" smtClean="0">
                <a:solidFill>
                  <a:srgbClr val="FC0128"/>
                </a:solidFill>
                <a:latin typeface="Comic Sans MS"/>
                <a:cs typeface="Comic Sans MS"/>
              </a:rPr>
              <a:t> arrays</a:t>
            </a:r>
          </a:p>
          <a:p>
            <a:pPr algn="ctr" defTabSz="914400"/>
            <a:r>
              <a:rPr lang="en-US" sz="2000" b="1" i="1" u="sng" dirty="0" smtClean="0">
                <a:solidFill>
                  <a:srgbClr val="FC0128"/>
                </a:solidFill>
                <a:latin typeface="Comic Sans MS"/>
                <a:cs typeface="Comic Sans MS"/>
              </a:rPr>
              <a:t>4x4 array of 3x3 mm</a:t>
            </a:r>
            <a:r>
              <a:rPr lang="en-US" sz="2000" b="1" i="1" u="sng" baseline="30000" dirty="0" smtClean="0">
                <a:solidFill>
                  <a:srgbClr val="FC0128"/>
                </a:solidFill>
                <a:latin typeface="Comic Sans MS"/>
                <a:cs typeface="Comic Sans MS"/>
              </a:rPr>
              <a:t>2</a:t>
            </a:r>
            <a:r>
              <a:rPr lang="en-US" sz="2000" b="1" i="1" u="sng" dirty="0" smtClean="0">
                <a:solidFill>
                  <a:srgbClr val="FC0128"/>
                </a:solidFill>
                <a:latin typeface="Comic Sans MS"/>
                <a:cs typeface="Comic Sans MS"/>
              </a:rPr>
              <a:t> 50 µm microcell (Hamamatsu)</a:t>
            </a:r>
            <a:endParaRPr lang="en-US" sz="2000" b="1" dirty="0">
              <a:solidFill>
                <a:srgbClr val="0000FF"/>
              </a:solidFill>
              <a:latin typeface="Comic Sans MS"/>
              <a:cs typeface="Comic Sans MS"/>
            </a:endParaRPr>
          </a:p>
        </p:txBody>
      </p:sp>
      <p:pic>
        <p:nvPicPr>
          <p:cNvPr id="2" name="Picture 1"/>
          <p:cNvPicPr>
            <a:picLocks noChangeAspect="1"/>
          </p:cNvPicPr>
          <p:nvPr/>
        </p:nvPicPr>
        <p:blipFill>
          <a:blip r:embed="rId2"/>
          <a:stretch>
            <a:fillRect/>
          </a:stretch>
        </p:blipFill>
        <p:spPr>
          <a:xfrm>
            <a:off x="304800" y="970569"/>
            <a:ext cx="4236201" cy="3378875"/>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22685" y="2920126"/>
            <a:ext cx="3416983" cy="3346704"/>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5966" y="970569"/>
            <a:ext cx="2959679" cy="1845447"/>
          </a:xfrm>
          <a:prstGeom prst="rect">
            <a:avLst/>
          </a:prstGeom>
        </p:spPr>
      </p:pic>
    </p:spTree>
    <p:extLst>
      <p:ext uri="{BB962C8B-B14F-4D97-AF65-F5344CB8AC3E}">
        <p14:creationId xmlns:p14="http://schemas.microsoft.com/office/powerpoint/2010/main" val="39254257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4"/>
            <a:ext cx="8229600" cy="365040"/>
          </a:xfrm>
        </p:spPr>
        <p:txBody>
          <a:bodyPr>
            <a:noAutofit/>
          </a:bodyPr>
          <a:lstStyle/>
          <a:p>
            <a:r>
              <a:rPr lang="en-US" sz="4000" dirty="0" smtClean="0">
                <a:latin typeface="Comic Sans MS"/>
                <a:cs typeface="Comic Sans MS"/>
              </a:rPr>
              <a:t>FDIRC PID Add-on to </a:t>
            </a:r>
            <a:r>
              <a:rPr lang="en-US" sz="4000" dirty="0" err="1" smtClean="0">
                <a:latin typeface="Comic Sans MS"/>
                <a:cs typeface="Comic Sans MS"/>
              </a:rPr>
              <a:t>GlueX</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13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047" y="988975"/>
            <a:ext cx="4492887" cy="4833257"/>
          </a:xfrm>
          <a:prstGeom prst="rect">
            <a:avLst/>
          </a:prstGeom>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80503" y="834627"/>
            <a:ext cx="4008406" cy="54485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 name="Rectangle 3"/>
          <p:cNvSpPr>
            <a:spLocks noChangeArrowheads="1"/>
          </p:cNvSpPr>
          <p:nvPr/>
        </p:nvSpPr>
        <p:spPr bwMode="auto">
          <a:xfrm>
            <a:off x="1765548" y="2770870"/>
            <a:ext cx="2743200" cy="748261"/>
          </a:xfrm>
          <a:prstGeom prst="rect">
            <a:avLst/>
          </a:prstGeom>
          <a:solidFill>
            <a:srgbClr val="CCFFCC"/>
          </a:solidFill>
          <a:ln w="38100" cmpd="sng">
            <a:solidFill>
              <a:srgbClr val="FF6600"/>
            </a:solidFill>
            <a:miter lim="800000"/>
            <a:headEnd/>
            <a:tailEnd/>
          </a:ln>
        </p:spPr>
        <p:txBody>
          <a:bodyPr/>
          <a:lstStyle/>
          <a:p>
            <a:pPr algn="ctr" defTabSz="914400"/>
            <a:r>
              <a:rPr lang="en-US" dirty="0" smtClean="0">
                <a:solidFill>
                  <a:srgbClr val="FF6600"/>
                </a:solidFill>
                <a:latin typeface="Comic Sans MS"/>
                <a:cs typeface="Comic Sans MS"/>
              </a:rPr>
              <a:t>4 of the </a:t>
            </a:r>
            <a:r>
              <a:rPr lang="en-US" dirty="0" err="1" smtClean="0">
                <a:solidFill>
                  <a:srgbClr val="FF6600"/>
                </a:solidFill>
                <a:latin typeface="Comic Sans MS"/>
                <a:cs typeface="Comic Sans MS"/>
              </a:rPr>
              <a:t>orginal</a:t>
            </a:r>
            <a:r>
              <a:rPr lang="en-US" dirty="0" smtClean="0">
                <a:solidFill>
                  <a:srgbClr val="FF6600"/>
                </a:solidFill>
                <a:latin typeface="Comic Sans MS"/>
                <a:cs typeface="Comic Sans MS"/>
              </a:rPr>
              <a:t> bars</a:t>
            </a:r>
          </a:p>
          <a:p>
            <a:pPr algn="ctr" defTabSz="914400"/>
            <a:r>
              <a:rPr lang="en-US" sz="2000" dirty="0">
                <a:solidFill>
                  <a:srgbClr val="FF6600"/>
                </a:solidFill>
                <a:latin typeface="Comic Sans MS"/>
                <a:cs typeface="Comic Sans MS"/>
              </a:rPr>
              <a:t>g</a:t>
            </a:r>
            <a:r>
              <a:rPr lang="en-US" sz="2000" dirty="0" smtClean="0">
                <a:solidFill>
                  <a:srgbClr val="FF6600"/>
                </a:solidFill>
                <a:latin typeface="Comic Sans MS"/>
                <a:cs typeface="Comic Sans MS"/>
              </a:rPr>
              <a:t>iven to </a:t>
            </a:r>
            <a:r>
              <a:rPr lang="en-US" sz="2000" dirty="0" err="1" smtClean="0">
                <a:solidFill>
                  <a:srgbClr val="FF6600"/>
                </a:solidFill>
                <a:latin typeface="Comic Sans MS"/>
                <a:cs typeface="Comic Sans MS"/>
              </a:rPr>
              <a:t>GlueX</a:t>
            </a:r>
            <a:endParaRPr lang="en-US" sz="2000" dirty="0">
              <a:solidFill>
                <a:srgbClr val="FF6600"/>
              </a:solidFill>
              <a:latin typeface="Comic Sans MS"/>
              <a:cs typeface="Comic Sans MS"/>
            </a:endParaRPr>
          </a:p>
        </p:txBody>
      </p:sp>
    </p:spTree>
    <p:extLst>
      <p:ext uri="{BB962C8B-B14F-4D97-AF65-F5344CB8AC3E}">
        <p14:creationId xmlns:p14="http://schemas.microsoft.com/office/powerpoint/2010/main" val="23298988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373934-95FD-40CA-804F-B15CF6A082C0}" type="slidenum">
              <a:rPr lang="en-US" smtClean="0">
                <a:solidFill>
                  <a:srgbClr val="074865"/>
                </a:solidFill>
                <a:latin typeface="Franklin Gothic Medium"/>
              </a:rPr>
              <a:pPr/>
              <a:t>14</a:t>
            </a:fld>
            <a:endParaRPr lang="en-US">
              <a:solidFill>
                <a:srgbClr val="074865"/>
              </a:solidFill>
              <a:latin typeface="Franklin Gothic Medium"/>
            </a:endParaRPr>
          </a:p>
        </p:txBody>
      </p:sp>
      <p:sp>
        <p:nvSpPr>
          <p:cNvPr id="4" name="Title 3"/>
          <p:cNvSpPr>
            <a:spLocks noGrp="1"/>
          </p:cNvSpPr>
          <p:nvPr>
            <p:ph type="title"/>
          </p:nvPr>
        </p:nvSpPr>
        <p:spPr/>
        <p:txBody>
          <a:bodyPr/>
          <a:lstStyle/>
          <a:p>
            <a:r>
              <a:rPr lang="en-US" dirty="0" smtClean="0"/>
              <a:t>The prototype READOUT BOX</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38600" y="1738606"/>
            <a:ext cx="4800600" cy="4375688"/>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1600200"/>
            <a:ext cx="3682122" cy="2326250"/>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4104056"/>
            <a:ext cx="3682122" cy="2673740"/>
          </a:xfrm>
          <a:prstGeom prst="rect">
            <a:avLst/>
          </a:prstGeom>
        </p:spPr>
      </p:pic>
    </p:spTree>
    <p:extLst>
      <p:ext uri="{BB962C8B-B14F-4D97-AF65-F5344CB8AC3E}">
        <p14:creationId xmlns:p14="http://schemas.microsoft.com/office/powerpoint/2010/main" val="23824256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for Readout</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775347776"/>
              </p:ext>
            </p:extLst>
          </p:nvPr>
        </p:nvGraphicFramePr>
        <p:xfrm>
          <a:off x="984538" y="2907586"/>
          <a:ext cx="6928460" cy="3337560"/>
        </p:xfrm>
        <a:graphic>
          <a:graphicData uri="http://schemas.openxmlformats.org/drawingml/2006/table">
            <a:tbl>
              <a:tblPr firstRow="1" bandRow="1">
                <a:tableStyleId>{D27102A9-8310-4765-A935-A1911B00CA55}</a:tableStyleId>
              </a:tblPr>
              <a:tblGrid>
                <a:gridCol w="2771384"/>
                <a:gridCol w="1385692"/>
                <a:gridCol w="1385692"/>
                <a:gridCol w="1385692"/>
              </a:tblGrid>
              <a:tr h="370840">
                <a:tc>
                  <a:txBody>
                    <a:bodyPr/>
                    <a:lstStyle/>
                    <a:p>
                      <a:pPr algn="ctr"/>
                      <a:endParaRPr lang="en-US" sz="1600" dirty="0"/>
                    </a:p>
                  </a:txBody>
                  <a:tcPr anchor="ctr"/>
                </a:tc>
                <a:tc>
                  <a:txBody>
                    <a:bodyPr/>
                    <a:lstStyle/>
                    <a:p>
                      <a:pPr algn="ctr"/>
                      <a:r>
                        <a:rPr lang="en-US" sz="1600" dirty="0" smtClean="0"/>
                        <a:t>MaPMT</a:t>
                      </a:r>
                      <a:endParaRPr lang="en-US" sz="1600" dirty="0"/>
                    </a:p>
                  </a:txBody>
                  <a:tcPr anchor="ctr"/>
                </a:tc>
                <a:tc>
                  <a:txBody>
                    <a:bodyPr/>
                    <a:lstStyle/>
                    <a:p>
                      <a:pPr algn="ctr"/>
                      <a:r>
                        <a:rPr lang="en-US" sz="1600" dirty="0" smtClean="0"/>
                        <a:t>SiPM</a:t>
                      </a:r>
                      <a:endParaRPr lang="en-US" sz="1600" dirty="0"/>
                    </a:p>
                  </a:txBody>
                  <a:tcPr anchor="ctr"/>
                </a:tc>
                <a:tc>
                  <a:txBody>
                    <a:bodyPr/>
                    <a:lstStyle/>
                    <a:p>
                      <a:pPr algn="ctr"/>
                      <a:r>
                        <a:rPr lang="en-US" sz="1600" dirty="0" smtClean="0"/>
                        <a:t>MCP-PMT</a:t>
                      </a:r>
                      <a:endParaRPr lang="en-US" sz="1600" dirty="0"/>
                    </a:p>
                  </a:txBody>
                  <a:tcPr anchor="ctr"/>
                </a:tc>
              </a:tr>
              <a:tr h="370840">
                <a:tc>
                  <a:txBody>
                    <a:bodyPr/>
                    <a:lstStyle/>
                    <a:p>
                      <a:pPr algn="ctr"/>
                      <a:r>
                        <a:rPr lang="en-US" sz="1600" dirty="0" smtClean="0"/>
                        <a:t>Cost</a:t>
                      </a:r>
                      <a:endParaRPr lang="en-US" sz="1600" dirty="0"/>
                    </a:p>
                  </a:txBody>
                  <a:tcPr anchor="ctr"/>
                </a:tc>
                <a:tc>
                  <a:txBody>
                    <a:bodyPr/>
                    <a:lstStyle/>
                    <a:p>
                      <a:pPr algn="ctr"/>
                      <a:r>
                        <a:rPr lang="en-US" sz="1600" dirty="0" smtClean="0">
                          <a:solidFill>
                            <a:srgbClr val="FF0000"/>
                          </a:solidFill>
                        </a:rPr>
                        <a:t>~ $</a:t>
                      </a:r>
                      <a:r>
                        <a:rPr lang="en-US" sz="1600" baseline="0" dirty="0" smtClean="0">
                          <a:solidFill>
                            <a:srgbClr val="FF0000"/>
                          </a:solidFill>
                        </a:rPr>
                        <a:t>1M/m</a:t>
                      </a:r>
                      <a:r>
                        <a:rPr lang="en-US" sz="1600" baseline="30000" dirty="0" smtClean="0">
                          <a:solidFill>
                            <a:srgbClr val="FF0000"/>
                          </a:solidFill>
                        </a:rPr>
                        <a:t>2</a:t>
                      </a:r>
                      <a:endParaRPr lang="en-US" sz="1600" baseline="30000" dirty="0">
                        <a:solidFill>
                          <a:srgbClr val="FF000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FF0000"/>
                          </a:solidFill>
                        </a:rPr>
                        <a:t>~ $</a:t>
                      </a:r>
                      <a:r>
                        <a:rPr lang="en-US" sz="1600" baseline="0" dirty="0" smtClean="0">
                          <a:solidFill>
                            <a:srgbClr val="FF0000"/>
                          </a:solidFill>
                        </a:rPr>
                        <a:t>1M/m</a:t>
                      </a:r>
                      <a:r>
                        <a:rPr lang="en-US" sz="1600" baseline="30000" dirty="0" smtClean="0">
                          <a:solidFill>
                            <a:srgbClr val="FF0000"/>
                          </a:solidFill>
                        </a:rPr>
                        <a:t>2</a:t>
                      </a:r>
                    </a:p>
                  </a:txBody>
                  <a:tcPr anchor="ctr"/>
                </a:tc>
                <a:tc>
                  <a:txBody>
                    <a:bodyPr/>
                    <a:lstStyle/>
                    <a:p>
                      <a:pPr algn="ctr"/>
                      <a:r>
                        <a:rPr lang="en-US" sz="1600" dirty="0" smtClean="0">
                          <a:solidFill>
                            <a:srgbClr val="00B050"/>
                          </a:solidFill>
                        </a:rPr>
                        <a:t>Low</a:t>
                      </a:r>
                      <a:endParaRPr lang="en-US" sz="1600" dirty="0">
                        <a:solidFill>
                          <a:srgbClr val="00B050"/>
                        </a:solidFill>
                      </a:endParaRPr>
                    </a:p>
                  </a:txBody>
                  <a:tcPr anchor="ctr"/>
                </a:tc>
              </a:tr>
              <a:tr h="370840">
                <a:tc>
                  <a:txBody>
                    <a:bodyPr/>
                    <a:lstStyle/>
                    <a:p>
                      <a:pPr algn="ctr"/>
                      <a:r>
                        <a:rPr lang="en-US" sz="1600" dirty="0" smtClean="0"/>
                        <a:t>Position resolution</a:t>
                      </a:r>
                      <a:endParaRPr lang="en-US" sz="1600" dirty="0"/>
                    </a:p>
                  </a:txBody>
                  <a:tcPr anchor="ctr"/>
                </a:tc>
                <a:tc>
                  <a:txBody>
                    <a:bodyPr/>
                    <a:lstStyle/>
                    <a:p>
                      <a:pPr algn="ctr"/>
                      <a:r>
                        <a:rPr lang="en-US" sz="1600" dirty="0" smtClean="0"/>
                        <a:t>~</a:t>
                      </a:r>
                      <a:r>
                        <a:rPr lang="en-US" sz="1600" baseline="0" dirty="0" smtClean="0"/>
                        <a:t> mm</a:t>
                      </a:r>
                      <a:endParaRPr lang="en-US" sz="1600" dirty="0"/>
                    </a:p>
                  </a:txBody>
                  <a:tcPr anchor="ctr"/>
                </a:tc>
                <a:tc>
                  <a:txBody>
                    <a:bodyPr/>
                    <a:lstStyle/>
                    <a:p>
                      <a:pPr algn="ctr"/>
                      <a:r>
                        <a:rPr lang="en-US" sz="1600" dirty="0" smtClean="0"/>
                        <a:t>~ mm</a:t>
                      </a:r>
                      <a:endParaRPr lang="en-US" sz="1600" dirty="0"/>
                    </a:p>
                  </a:txBody>
                  <a:tcPr anchor="ctr"/>
                </a:tc>
                <a:tc>
                  <a:txBody>
                    <a:bodyPr/>
                    <a:lstStyle/>
                    <a:p>
                      <a:pPr algn="ctr"/>
                      <a:r>
                        <a:rPr lang="en-US" sz="1600" dirty="0" smtClean="0"/>
                        <a:t>~ mm</a:t>
                      </a:r>
                      <a:endParaRPr lang="en-US" sz="1600" dirty="0"/>
                    </a:p>
                  </a:txBody>
                  <a:tcPr anchor="ctr"/>
                </a:tc>
              </a:tr>
              <a:tr h="370840">
                <a:tc>
                  <a:txBody>
                    <a:bodyPr/>
                    <a:lstStyle/>
                    <a:p>
                      <a:pPr algn="ctr"/>
                      <a:r>
                        <a:rPr lang="en-US" sz="1600" dirty="0" smtClean="0"/>
                        <a:t>Time resolution</a:t>
                      </a:r>
                    </a:p>
                  </a:txBody>
                  <a:tcPr anchor="ctr"/>
                </a:tc>
                <a:tc>
                  <a:txBody>
                    <a:bodyPr/>
                    <a:lstStyle/>
                    <a:p>
                      <a:pPr algn="ctr"/>
                      <a:r>
                        <a:rPr lang="en-US" sz="1600" dirty="0" smtClean="0"/>
                        <a:t>fair</a:t>
                      </a:r>
                      <a:endParaRPr lang="en-US" sz="1600" dirty="0"/>
                    </a:p>
                  </a:txBody>
                  <a:tcPr anchor="ctr"/>
                </a:tc>
                <a:tc>
                  <a:txBody>
                    <a:bodyPr/>
                    <a:lstStyle/>
                    <a:p>
                      <a:pPr algn="ctr"/>
                      <a:r>
                        <a:rPr lang="en-US" sz="1600" dirty="0" smtClean="0">
                          <a:solidFill>
                            <a:srgbClr val="00B050"/>
                          </a:solidFill>
                        </a:rPr>
                        <a:t>good</a:t>
                      </a:r>
                      <a:endParaRPr lang="en-US" sz="1600" dirty="0">
                        <a:solidFill>
                          <a:srgbClr val="00B050"/>
                        </a:solidFill>
                      </a:endParaRPr>
                    </a:p>
                  </a:txBody>
                  <a:tcPr anchor="ctr"/>
                </a:tc>
                <a:tc>
                  <a:txBody>
                    <a:bodyPr/>
                    <a:lstStyle/>
                    <a:p>
                      <a:pPr algn="ctr"/>
                      <a:r>
                        <a:rPr lang="en-US" sz="1600" dirty="0" smtClean="0">
                          <a:solidFill>
                            <a:srgbClr val="00B050"/>
                          </a:solidFill>
                        </a:rPr>
                        <a:t>very good</a:t>
                      </a:r>
                      <a:endParaRPr lang="en-US" sz="1600" dirty="0">
                        <a:solidFill>
                          <a:srgbClr val="00B050"/>
                        </a:solidFill>
                      </a:endParaRPr>
                    </a:p>
                  </a:txBody>
                  <a:tcPr anchor="ctr"/>
                </a:tc>
              </a:tr>
              <a:tr h="370840">
                <a:tc>
                  <a:txBody>
                    <a:bodyPr/>
                    <a:lstStyle/>
                    <a:p>
                      <a:pPr algn="ctr"/>
                      <a:r>
                        <a:rPr lang="en-US" sz="1600" dirty="0" smtClean="0"/>
                        <a:t>Dark</a:t>
                      </a:r>
                      <a:r>
                        <a:rPr lang="en-US" sz="1600" baseline="0" dirty="0" smtClean="0"/>
                        <a:t> rate</a:t>
                      </a:r>
                      <a:endParaRPr lang="en-US" sz="1600" dirty="0" smtClean="0"/>
                    </a:p>
                  </a:txBody>
                  <a:tcPr anchor="ctr"/>
                </a:tc>
                <a:tc>
                  <a:txBody>
                    <a:bodyPr/>
                    <a:lstStyle/>
                    <a:p>
                      <a:pPr algn="ctr"/>
                      <a:r>
                        <a:rPr lang="en-US" sz="1600" dirty="0" smtClean="0">
                          <a:solidFill>
                            <a:srgbClr val="00B050"/>
                          </a:solidFill>
                        </a:rPr>
                        <a:t>low</a:t>
                      </a:r>
                      <a:endParaRPr lang="en-US" sz="1600" dirty="0">
                        <a:solidFill>
                          <a:srgbClr val="00B050"/>
                        </a:solidFill>
                      </a:endParaRPr>
                    </a:p>
                  </a:txBody>
                  <a:tcPr anchor="ctr"/>
                </a:tc>
                <a:tc>
                  <a:txBody>
                    <a:bodyPr/>
                    <a:lstStyle/>
                    <a:p>
                      <a:pPr algn="ctr"/>
                      <a:r>
                        <a:rPr lang="en-US" sz="1600" dirty="0" smtClean="0">
                          <a:solidFill>
                            <a:srgbClr val="FF0000"/>
                          </a:solidFill>
                        </a:rPr>
                        <a:t>high</a:t>
                      </a:r>
                      <a:endParaRPr lang="en-US" sz="1600" dirty="0">
                        <a:solidFill>
                          <a:srgbClr val="FF0000"/>
                        </a:solidFill>
                      </a:endParaRPr>
                    </a:p>
                  </a:txBody>
                  <a:tcPr anchor="ctr"/>
                </a:tc>
                <a:tc>
                  <a:txBody>
                    <a:bodyPr/>
                    <a:lstStyle/>
                    <a:p>
                      <a:pPr algn="ctr"/>
                      <a:r>
                        <a:rPr lang="en-US" sz="1600" dirty="0" smtClean="0"/>
                        <a:t>low ?</a:t>
                      </a:r>
                      <a:endParaRPr lang="en-US" sz="1600" dirty="0"/>
                    </a:p>
                  </a:txBody>
                  <a:tcPr anchor="ctr"/>
                </a:tc>
              </a:tr>
              <a:tr h="370840">
                <a:tc>
                  <a:txBody>
                    <a:bodyPr/>
                    <a:lstStyle/>
                    <a:p>
                      <a:pPr algn="ctr"/>
                      <a:r>
                        <a:rPr lang="en-US" sz="1600" dirty="0" smtClean="0"/>
                        <a:t>Single</a:t>
                      </a:r>
                      <a:r>
                        <a:rPr lang="en-US" sz="1600" baseline="0" dirty="0" smtClean="0"/>
                        <a:t> photon detection</a:t>
                      </a:r>
                      <a:endParaRPr lang="en-US" sz="1600" dirty="0" smtClean="0"/>
                    </a:p>
                  </a:txBody>
                  <a:tcPr anchor="ctr"/>
                </a:tc>
                <a:tc>
                  <a:txBody>
                    <a:bodyPr/>
                    <a:lstStyle/>
                    <a:p>
                      <a:pPr algn="ctr"/>
                      <a:r>
                        <a:rPr lang="en-US" sz="1600" dirty="0" smtClean="0"/>
                        <a:t>fair</a:t>
                      </a:r>
                      <a:endParaRPr lang="en-US" sz="1600" dirty="0"/>
                    </a:p>
                  </a:txBody>
                  <a:tcPr anchor="ctr"/>
                </a:tc>
                <a:tc>
                  <a:txBody>
                    <a:bodyPr/>
                    <a:lstStyle/>
                    <a:p>
                      <a:pPr algn="ctr"/>
                      <a:r>
                        <a:rPr lang="en-US" sz="1600" dirty="0" smtClean="0">
                          <a:solidFill>
                            <a:srgbClr val="00B050"/>
                          </a:solidFill>
                        </a:rPr>
                        <a:t>good</a:t>
                      </a:r>
                      <a:endParaRPr lang="en-US" sz="1600" dirty="0">
                        <a:solidFill>
                          <a:srgbClr val="00B050"/>
                        </a:solidFill>
                      </a:endParaRPr>
                    </a:p>
                  </a:txBody>
                  <a:tcPr anchor="ctr"/>
                </a:tc>
                <a:tc>
                  <a:txBody>
                    <a:bodyPr/>
                    <a:lstStyle/>
                    <a:p>
                      <a:pPr algn="ctr"/>
                      <a:r>
                        <a:rPr lang="en-US" sz="1600" dirty="0" smtClean="0">
                          <a:solidFill>
                            <a:schemeClr val="tx1"/>
                          </a:solidFill>
                        </a:rPr>
                        <a:t>fair ?</a:t>
                      </a:r>
                      <a:endParaRPr lang="en-US" sz="1600" dirty="0">
                        <a:solidFill>
                          <a:schemeClr val="tx1"/>
                        </a:solidFill>
                      </a:endParaRPr>
                    </a:p>
                  </a:txBody>
                  <a:tcPr anchor="ctr"/>
                </a:tc>
              </a:tr>
              <a:tr h="370840">
                <a:tc>
                  <a:txBody>
                    <a:bodyPr/>
                    <a:lstStyle/>
                    <a:p>
                      <a:pPr algn="ctr"/>
                      <a:r>
                        <a:rPr lang="en-US" sz="1600" dirty="0" smtClean="0"/>
                        <a:t>Rate capability</a:t>
                      </a:r>
                    </a:p>
                  </a:txBody>
                  <a:tcPr anchor="ctr"/>
                </a:tc>
                <a:tc>
                  <a:txBody>
                    <a:bodyPr/>
                    <a:lstStyle/>
                    <a:p>
                      <a:pPr algn="ctr"/>
                      <a:r>
                        <a:rPr lang="en-US" sz="1600" dirty="0" smtClean="0">
                          <a:solidFill>
                            <a:srgbClr val="00B050"/>
                          </a:solidFill>
                        </a:rPr>
                        <a:t>good</a:t>
                      </a:r>
                      <a:endParaRPr lang="en-US" sz="1600" dirty="0">
                        <a:solidFill>
                          <a:srgbClr val="00B050"/>
                        </a:solidFill>
                      </a:endParaRPr>
                    </a:p>
                  </a:txBody>
                  <a:tcPr anchor="ctr"/>
                </a:tc>
                <a:tc>
                  <a:txBody>
                    <a:bodyPr/>
                    <a:lstStyle/>
                    <a:p>
                      <a:pPr algn="ctr"/>
                      <a:r>
                        <a:rPr lang="en-US" sz="1600" dirty="0" smtClean="0">
                          <a:solidFill>
                            <a:srgbClr val="00B050"/>
                          </a:solidFill>
                        </a:rPr>
                        <a:t>good</a:t>
                      </a:r>
                      <a:endParaRPr lang="en-US" sz="1600" dirty="0">
                        <a:solidFill>
                          <a:srgbClr val="00B050"/>
                        </a:solidFill>
                      </a:endParaRPr>
                    </a:p>
                  </a:txBody>
                  <a:tcPr anchor="ctr"/>
                </a:tc>
                <a:tc>
                  <a:txBody>
                    <a:bodyPr/>
                    <a:lstStyle/>
                    <a:p>
                      <a:pPr algn="ctr"/>
                      <a:r>
                        <a:rPr lang="en-US" sz="1600" dirty="0" smtClean="0"/>
                        <a:t>fair ?</a:t>
                      </a:r>
                      <a:endParaRPr lang="en-US" sz="1600" dirty="0"/>
                    </a:p>
                  </a:txBody>
                  <a:tcPr anchor="ctr"/>
                </a:tc>
              </a:tr>
              <a:tr h="370840">
                <a:tc>
                  <a:txBody>
                    <a:bodyPr/>
                    <a:lstStyle/>
                    <a:p>
                      <a:pPr algn="ctr"/>
                      <a:r>
                        <a:rPr lang="en-US" sz="1600" dirty="0" smtClean="0"/>
                        <a:t>Radiation hardness</a:t>
                      </a:r>
                    </a:p>
                  </a:txBody>
                  <a:tcPr anchor="ctr"/>
                </a:tc>
                <a:tc>
                  <a:txBody>
                    <a:bodyPr/>
                    <a:lstStyle/>
                    <a:p>
                      <a:pPr algn="ctr"/>
                      <a:r>
                        <a:rPr lang="en-US" sz="1600" dirty="0" smtClean="0">
                          <a:solidFill>
                            <a:srgbClr val="00B050"/>
                          </a:solidFill>
                        </a:rPr>
                        <a:t>good</a:t>
                      </a:r>
                      <a:endParaRPr lang="en-US" sz="1600" dirty="0">
                        <a:solidFill>
                          <a:srgbClr val="00B050"/>
                        </a:solidFill>
                      </a:endParaRPr>
                    </a:p>
                  </a:txBody>
                  <a:tcPr anchor="ctr"/>
                </a:tc>
                <a:tc>
                  <a:txBody>
                    <a:bodyPr/>
                    <a:lstStyle/>
                    <a:p>
                      <a:pPr algn="ctr"/>
                      <a:r>
                        <a:rPr lang="en-US" sz="1600" dirty="0" smtClean="0">
                          <a:solidFill>
                            <a:srgbClr val="FF0000"/>
                          </a:solidFill>
                        </a:rPr>
                        <a:t>poor</a:t>
                      </a:r>
                      <a:endParaRPr lang="en-US" sz="1600" dirty="0">
                        <a:solidFill>
                          <a:srgbClr val="FF0000"/>
                        </a:solidFill>
                      </a:endParaRPr>
                    </a:p>
                  </a:txBody>
                  <a:tcPr anchor="ctr"/>
                </a:tc>
                <a:tc>
                  <a:txBody>
                    <a:bodyPr/>
                    <a:lstStyle/>
                    <a:p>
                      <a:pPr algn="ctr"/>
                      <a:r>
                        <a:rPr lang="en-US" sz="1600" dirty="0" smtClean="0">
                          <a:solidFill>
                            <a:schemeClr val="tx1"/>
                          </a:solidFill>
                        </a:rPr>
                        <a:t>good ?</a:t>
                      </a:r>
                      <a:endParaRPr lang="en-US" sz="1600" dirty="0">
                        <a:solidFill>
                          <a:schemeClr val="tx1"/>
                        </a:solidFill>
                      </a:endParaRPr>
                    </a:p>
                  </a:txBody>
                  <a:tcPr anchor="ctr"/>
                </a:tc>
              </a:tr>
              <a:tr h="370840">
                <a:tc>
                  <a:txBody>
                    <a:bodyPr/>
                    <a:lstStyle/>
                    <a:p>
                      <a:pPr algn="ctr"/>
                      <a:r>
                        <a:rPr lang="en-US" sz="1600" dirty="0" smtClean="0"/>
                        <a:t>Field</a:t>
                      </a:r>
                      <a:r>
                        <a:rPr lang="en-US" sz="1600" baseline="0" dirty="0" smtClean="0"/>
                        <a:t> sensitivity</a:t>
                      </a:r>
                      <a:endParaRPr lang="en-US" sz="1600" dirty="0" smtClean="0"/>
                    </a:p>
                  </a:txBody>
                  <a:tcPr anchor="ctr"/>
                </a:tc>
                <a:tc>
                  <a:txBody>
                    <a:bodyPr/>
                    <a:lstStyle/>
                    <a:p>
                      <a:pPr algn="ctr"/>
                      <a:r>
                        <a:rPr lang="en-US" sz="1600" dirty="0" smtClean="0">
                          <a:solidFill>
                            <a:srgbClr val="FF0000"/>
                          </a:solidFill>
                        </a:rPr>
                        <a:t>poor</a:t>
                      </a:r>
                      <a:endParaRPr lang="en-US" sz="1600" dirty="0">
                        <a:solidFill>
                          <a:srgbClr val="FF0000"/>
                        </a:solidFill>
                      </a:endParaRPr>
                    </a:p>
                  </a:txBody>
                  <a:tcPr anchor="ctr"/>
                </a:tc>
                <a:tc>
                  <a:txBody>
                    <a:bodyPr/>
                    <a:lstStyle/>
                    <a:p>
                      <a:pPr algn="ctr"/>
                      <a:r>
                        <a:rPr lang="en-US" sz="1600" dirty="0" smtClean="0">
                          <a:solidFill>
                            <a:srgbClr val="00B050"/>
                          </a:solidFill>
                        </a:rPr>
                        <a:t>very good</a:t>
                      </a:r>
                      <a:endParaRPr lang="en-US" sz="1600" dirty="0">
                        <a:solidFill>
                          <a:srgbClr val="00B050"/>
                        </a:solidFill>
                      </a:endParaRPr>
                    </a:p>
                  </a:txBody>
                  <a:tcPr anchor="ctr"/>
                </a:tc>
                <a:tc>
                  <a:txBody>
                    <a:bodyPr/>
                    <a:lstStyle/>
                    <a:p>
                      <a:pPr algn="ctr"/>
                      <a:r>
                        <a:rPr lang="en-US" sz="1600" dirty="0" smtClean="0"/>
                        <a:t>fair ?</a:t>
                      </a:r>
                      <a:endParaRPr lang="en-US" sz="1600" dirty="0"/>
                    </a:p>
                  </a:txBody>
                  <a:tcPr anchor="ctr"/>
                </a:tc>
              </a:tr>
            </a:tbl>
          </a:graphicData>
        </a:graphic>
      </p:graphicFrame>
      <p:sp>
        <p:nvSpPr>
          <p:cNvPr id="4" name="Date Placeholder 3"/>
          <p:cNvSpPr>
            <a:spLocks noGrp="1"/>
          </p:cNvSpPr>
          <p:nvPr>
            <p:ph type="dt" sz="half" idx="4294967295"/>
          </p:nvPr>
        </p:nvSpPr>
        <p:spPr>
          <a:xfrm>
            <a:off x="5998866" y="6446770"/>
            <a:ext cx="1167635" cy="365127"/>
          </a:xfrm>
          <a:prstGeom prst="rect">
            <a:avLst/>
          </a:prstGeom>
        </p:spPr>
        <p:txBody>
          <a:bodyPr/>
          <a:lstStyle/>
          <a:p>
            <a:r>
              <a:rPr lang="en-US" smtClean="0"/>
              <a:t>7/21/2014</a:t>
            </a:r>
            <a:endParaRPr lang="en-US"/>
          </a:p>
        </p:txBody>
      </p:sp>
      <p:sp>
        <p:nvSpPr>
          <p:cNvPr id="5" name="Footer Placeholder 4"/>
          <p:cNvSpPr>
            <a:spLocks noGrp="1"/>
          </p:cNvSpPr>
          <p:nvPr>
            <p:ph type="ftr" sz="quarter" idx="4294967295"/>
          </p:nvPr>
        </p:nvSpPr>
        <p:spPr>
          <a:xfrm>
            <a:off x="1592066" y="6446770"/>
            <a:ext cx="4278198" cy="365125"/>
          </a:xfrm>
          <a:prstGeom prst="rect">
            <a:avLst/>
          </a:prstGeom>
        </p:spPr>
        <p:txBody>
          <a:bodyPr/>
          <a:lstStyle/>
          <a:p>
            <a:r>
              <a:rPr lang="en-US" smtClean="0"/>
              <a:t>EIC R&amp;D RD2013-4            EIC-RICH            Yi Qiang</a:t>
            </a:r>
            <a:endParaRPr lang="en-US"/>
          </a:p>
        </p:txBody>
      </p:sp>
      <p:sp>
        <p:nvSpPr>
          <p:cNvPr id="6" name="Slide Number Placeholder 5"/>
          <p:cNvSpPr>
            <a:spLocks noGrp="1"/>
          </p:cNvSpPr>
          <p:nvPr>
            <p:ph type="sldNum" sz="quarter" idx="4294967295"/>
          </p:nvPr>
        </p:nvSpPr>
        <p:spPr>
          <a:xfrm>
            <a:off x="7295103" y="6446770"/>
            <a:ext cx="430669" cy="365127"/>
          </a:xfrm>
          <a:prstGeom prst="rect">
            <a:avLst/>
          </a:prstGeom>
        </p:spPr>
        <p:txBody>
          <a:bodyPr/>
          <a:lstStyle/>
          <a:p>
            <a:fld id="{26084D01-A846-4987-9BC4-A6D89C0B705E}" type="slidenum">
              <a:rPr lang="en-US" smtClean="0"/>
              <a:t>15</a:t>
            </a:fld>
            <a:endParaRPr lang="en-US"/>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0683" y="1032584"/>
            <a:ext cx="2011680" cy="1942904"/>
          </a:xfrm>
          <a:prstGeom prst="rect">
            <a:avLst/>
          </a:prstGeom>
        </p:spPr>
      </p:pic>
      <p:pic>
        <p:nvPicPr>
          <p:cNvPr id="1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32462" y="1137351"/>
            <a:ext cx="2011680" cy="1479178"/>
          </a:xfrm>
          <a:prstGeom prst="rect">
            <a:avLst/>
          </a:prstGeom>
          <a:noFill/>
          <a:ln>
            <a:noFill/>
          </a:ln>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1612" y="1000299"/>
            <a:ext cx="2434830" cy="1681192"/>
          </a:xfrm>
          <a:prstGeom prst="rect">
            <a:avLst/>
          </a:prstGeom>
        </p:spPr>
      </p:pic>
    </p:spTree>
    <p:extLst>
      <p:ext uri="{BB962C8B-B14F-4D97-AF65-F5344CB8AC3E}">
        <p14:creationId xmlns:p14="http://schemas.microsoft.com/office/powerpoint/2010/main" val="25108434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52" y="237554"/>
            <a:ext cx="8881408" cy="365040"/>
          </a:xfrm>
        </p:spPr>
        <p:txBody>
          <a:bodyPr>
            <a:noAutofit/>
          </a:bodyPr>
          <a:lstStyle/>
          <a:p>
            <a:r>
              <a:rPr lang="en-US" sz="4000" dirty="0" smtClean="0">
                <a:latin typeface="Comic Sans MS"/>
                <a:cs typeface="Comic Sans MS"/>
              </a:rPr>
              <a:t>The Future for QCD Studies - EIC</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16</a:t>
            </a:fld>
            <a:endParaRPr lang="en-US"/>
          </a:p>
        </p:txBody>
      </p:sp>
      <p:pic>
        <p:nvPicPr>
          <p:cNvPr id="7" name="Picture 6"/>
          <p:cNvPicPr>
            <a:picLocks noChangeAspect="1"/>
          </p:cNvPicPr>
          <p:nvPr/>
        </p:nvPicPr>
        <p:blipFill>
          <a:blip r:embed="rId3"/>
          <a:stretch>
            <a:fillRect/>
          </a:stretch>
        </p:blipFill>
        <p:spPr>
          <a:xfrm>
            <a:off x="378984" y="904884"/>
            <a:ext cx="8235844" cy="5415555"/>
          </a:xfrm>
          <a:prstGeom prst="rect">
            <a:avLst/>
          </a:prstGeom>
        </p:spPr>
      </p:pic>
      <p:pic>
        <p:nvPicPr>
          <p:cNvPr id="3" name="Picture 2"/>
          <p:cNvPicPr>
            <a:picLocks noChangeAspect="1"/>
          </p:cNvPicPr>
          <p:nvPr/>
        </p:nvPicPr>
        <p:blipFill>
          <a:blip r:embed="rId4"/>
          <a:stretch>
            <a:fillRect/>
          </a:stretch>
        </p:blipFill>
        <p:spPr>
          <a:xfrm>
            <a:off x="4709259" y="943963"/>
            <a:ext cx="3894989" cy="5361696"/>
          </a:xfrm>
          <a:prstGeom prst="rect">
            <a:avLst/>
          </a:prstGeom>
        </p:spPr>
      </p:pic>
    </p:spTree>
    <p:extLst>
      <p:ext uri="{BB962C8B-B14F-4D97-AF65-F5344CB8AC3E}">
        <p14:creationId xmlns:p14="http://schemas.microsoft.com/office/powerpoint/2010/main" val="16298432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54629"/>
            <a:ext cx="7315200" cy="2061028"/>
          </a:xfrm>
        </p:spPr>
        <p:txBody>
          <a:bodyPr>
            <a:normAutofit/>
          </a:bodyPr>
          <a:lstStyle/>
          <a:p>
            <a:r>
              <a:rPr lang="en-US" sz="4000" dirty="0" smtClean="0"/>
              <a:t>RICH Detector for the EIC’s Forward Region Particle Identification</a:t>
            </a:r>
            <a:r>
              <a:rPr lang="en-US" sz="3600" dirty="0" smtClean="0"/>
              <a:t> (RD2013-4)</a:t>
            </a:r>
            <a:endParaRPr lang="en-US" sz="3600" dirty="0"/>
          </a:p>
        </p:txBody>
      </p:sp>
      <p:sp>
        <p:nvSpPr>
          <p:cNvPr id="3" name="Subtitle 2"/>
          <p:cNvSpPr>
            <a:spLocks noGrp="1"/>
          </p:cNvSpPr>
          <p:nvPr>
            <p:ph type="subTitle" idx="1"/>
          </p:nvPr>
        </p:nvSpPr>
        <p:spPr>
          <a:xfrm>
            <a:off x="914400" y="4328494"/>
            <a:ext cx="7315200" cy="1723962"/>
          </a:xfrm>
        </p:spPr>
        <p:txBody>
          <a:bodyPr anchor="t">
            <a:normAutofit/>
          </a:bodyPr>
          <a:lstStyle/>
          <a:p>
            <a:pPr>
              <a:lnSpc>
                <a:spcPct val="120000"/>
              </a:lnSpc>
              <a:spcBef>
                <a:spcPts val="0"/>
              </a:spcBef>
            </a:pPr>
            <a:r>
              <a:rPr lang="en-US" sz="1600" dirty="0" smtClean="0"/>
              <a:t>F. Barbosa, W. Brooks, M</a:t>
            </a:r>
            <a:r>
              <a:rPr lang="en-US" sz="1600" dirty="0"/>
              <a:t>. </a:t>
            </a:r>
            <a:r>
              <a:rPr lang="en-US" sz="1600" dirty="0" smtClean="0"/>
              <a:t>Contalbrigo, A. Datta, M</a:t>
            </a:r>
            <a:r>
              <a:rPr lang="en-US" sz="1600" dirty="0"/>
              <a:t>. </a:t>
            </a:r>
            <a:r>
              <a:rPr lang="en-US" sz="1600" dirty="0" smtClean="0"/>
              <a:t>Demarteau,</a:t>
            </a:r>
          </a:p>
          <a:p>
            <a:pPr>
              <a:lnSpc>
                <a:spcPct val="120000"/>
              </a:lnSpc>
              <a:spcBef>
                <a:spcPts val="0"/>
              </a:spcBef>
            </a:pPr>
            <a:r>
              <a:rPr lang="en-US" sz="1600" dirty="0" smtClean="0"/>
              <a:t>J.M</a:t>
            </a:r>
            <a:r>
              <a:rPr lang="en-US" sz="1600" dirty="0"/>
              <a:t>. Durham</a:t>
            </a:r>
            <a:r>
              <a:rPr lang="en-US" sz="1600" dirty="0" smtClean="0"/>
              <a:t>, D. Fields, X. He, </a:t>
            </a:r>
            <a:r>
              <a:rPr lang="en-US" sz="1600" dirty="0" err="1" smtClean="0"/>
              <a:t>H.van</a:t>
            </a:r>
            <a:r>
              <a:rPr lang="en-US" sz="1600" dirty="0" smtClean="0"/>
              <a:t> Hecke(co-PI</a:t>
            </a:r>
            <a:r>
              <a:rPr lang="en-US" sz="1600" dirty="0"/>
              <a:t>), J. </a:t>
            </a:r>
            <a:r>
              <a:rPr lang="en-US" sz="1600" dirty="0" smtClean="0"/>
              <a:t>Huang,</a:t>
            </a:r>
          </a:p>
          <a:p>
            <a:pPr>
              <a:lnSpc>
                <a:spcPct val="120000"/>
              </a:lnSpc>
              <a:spcBef>
                <a:spcPts val="0"/>
              </a:spcBef>
            </a:pPr>
            <a:r>
              <a:rPr lang="en-US" sz="1600" dirty="0" smtClean="0"/>
              <a:t>M</a:t>
            </a:r>
            <a:r>
              <a:rPr lang="en-US" sz="1600" dirty="0"/>
              <a:t>. </a:t>
            </a:r>
            <a:r>
              <a:rPr lang="en-US" sz="1600" dirty="0" smtClean="0"/>
              <a:t>Liu, J. McKisson, Y</a:t>
            </a:r>
            <a:r>
              <a:rPr lang="en-US" sz="1600" dirty="0"/>
              <a:t>. Qiang(co-PI), </a:t>
            </a:r>
            <a:r>
              <a:rPr lang="en-US" sz="1600" dirty="0" smtClean="0"/>
              <a:t>P. Rossi, M. Sarsour,</a:t>
            </a:r>
          </a:p>
          <a:p>
            <a:pPr>
              <a:lnSpc>
                <a:spcPct val="120000"/>
              </a:lnSpc>
              <a:spcBef>
                <a:spcPts val="0"/>
              </a:spcBef>
            </a:pPr>
            <a:r>
              <a:rPr lang="en-US" sz="1600" dirty="0" smtClean="0"/>
              <a:t>R</a:t>
            </a:r>
            <a:r>
              <a:rPr lang="en-US" sz="1600" dirty="0"/>
              <a:t>. Wagner, </a:t>
            </a:r>
            <a:r>
              <a:rPr lang="en-US" sz="1600" dirty="0" smtClean="0"/>
              <a:t>W. Xi, L. Xue, Z. Zhao, C</a:t>
            </a:r>
            <a:r>
              <a:rPr lang="en-US" sz="1600" dirty="0"/>
              <a:t>. </a:t>
            </a:r>
            <a:r>
              <a:rPr lang="en-US" sz="1600" dirty="0" smtClean="0"/>
              <a:t>Zorn</a:t>
            </a:r>
            <a:endParaRPr lang="en-US" sz="1600" dirty="0"/>
          </a:p>
        </p:txBody>
      </p:sp>
      <p:sp>
        <p:nvSpPr>
          <p:cNvPr id="4" name="TextBox 3"/>
          <p:cNvSpPr txBox="1"/>
          <p:nvPr/>
        </p:nvSpPr>
        <p:spPr>
          <a:xfrm>
            <a:off x="4120783" y="3837409"/>
            <a:ext cx="4108817" cy="369332"/>
          </a:xfrm>
          <a:prstGeom prst="rect">
            <a:avLst/>
          </a:prstGeom>
          <a:noFill/>
        </p:spPr>
        <p:txBody>
          <a:bodyPr wrap="none" rtlCol="0">
            <a:spAutoFit/>
          </a:bodyPr>
          <a:lstStyle/>
          <a:p>
            <a:pPr defTabSz="914400"/>
            <a:r>
              <a:rPr lang="en-US" i="1" dirty="0">
                <a:solidFill>
                  <a:prstClr val="black">
                    <a:lumMod val="50000"/>
                    <a:lumOff val="50000"/>
                  </a:prstClr>
                </a:solidFill>
                <a:latin typeface="Century Gothic"/>
              </a:rPr>
              <a:t>a</a:t>
            </a:r>
            <a:r>
              <a:rPr lang="en-US" i="1" dirty="0" smtClean="0">
                <a:solidFill>
                  <a:prstClr val="black">
                    <a:lumMod val="50000"/>
                    <a:lumOff val="50000"/>
                  </a:prstClr>
                </a:solidFill>
                <a:latin typeface="Century Gothic"/>
              </a:rPr>
              <a:t>n EIC R&amp;D Proposal – July 21, 2014</a:t>
            </a:r>
            <a:endParaRPr lang="en-US" i="1" dirty="0">
              <a:solidFill>
                <a:prstClr val="black">
                  <a:lumMod val="50000"/>
                  <a:lumOff val="50000"/>
                </a:prstClr>
              </a:solidFill>
              <a:latin typeface="Century Gothic"/>
            </a:endParaRPr>
          </a:p>
        </p:txBody>
      </p:sp>
    </p:spTree>
    <p:extLst>
      <p:ext uri="{BB962C8B-B14F-4D97-AF65-F5344CB8AC3E}">
        <p14:creationId xmlns:p14="http://schemas.microsoft.com/office/powerpoint/2010/main" val="30471968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PID Requirements</a:t>
            </a:r>
            <a:endParaRPr lang="en-US" dirty="0"/>
          </a:p>
        </p:txBody>
      </p:sp>
      <p:sp>
        <p:nvSpPr>
          <p:cNvPr id="3" name="Content Placeholder 2"/>
          <p:cNvSpPr>
            <a:spLocks noGrp="1"/>
          </p:cNvSpPr>
          <p:nvPr>
            <p:ph idx="1"/>
          </p:nvPr>
        </p:nvSpPr>
        <p:spPr>
          <a:xfrm>
            <a:off x="236668" y="935727"/>
            <a:ext cx="4640132" cy="5464940"/>
          </a:xfrm>
        </p:spPr>
        <p:txBody>
          <a:bodyPr/>
          <a:lstStyle/>
          <a:p>
            <a:pPr>
              <a:lnSpc>
                <a:spcPct val="100000"/>
              </a:lnSpc>
            </a:pPr>
            <a:r>
              <a:rPr lang="en-US" dirty="0" smtClean="0"/>
              <a:t>Very rich physics program:</a:t>
            </a:r>
          </a:p>
          <a:p>
            <a:pPr marL="457200" lvl="1">
              <a:lnSpc>
                <a:spcPct val="100000"/>
              </a:lnSpc>
            </a:pPr>
            <a:r>
              <a:rPr lang="en-US" sz="1800" dirty="0" smtClean="0"/>
              <a:t>Nucleon tomography and spin structure</a:t>
            </a:r>
          </a:p>
          <a:p>
            <a:pPr marL="457200" lvl="1">
              <a:lnSpc>
                <a:spcPct val="100000"/>
              </a:lnSpc>
            </a:pPr>
            <a:r>
              <a:rPr lang="en-US" sz="1800" dirty="0" smtClean="0"/>
              <a:t>Quark hadronization</a:t>
            </a:r>
          </a:p>
          <a:p>
            <a:pPr marL="457200" lvl="1">
              <a:lnSpc>
                <a:spcPct val="100000"/>
              </a:lnSpc>
            </a:pPr>
            <a:r>
              <a:rPr lang="en-US" sz="1800" dirty="0" smtClean="0"/>
              <a:t>Spectroscopy</a:t>
            </a:r>
          </a:p>
          <a:p>
            <a:pPr marL="457200" lvl="1">
              <a:lnSpc>
                <a:spcPct val="100000"/>
              </a:lnSpc>
            </a:pPr>
            <a:r>
              <a:rPr lang="en-US" sz="1800" dirty="0" smtClean="0"/>
              <a:t>Many more …</a:t>
            </a:r>
          </a:p>
          <a:p>
            <a:pPr lvl="1">
              <a:lnSpc>
                <a:spcPct val="100000"/>
              </a:lnSpc>
            </a:pPr>
            <a:endParaRPr lang="en-US" dirty="0"/>
          </a:p>
        </p:txBody>
      </p:sp>
      <p:sp>
        <p:nvSpPr>
          <p:cNvPr id="7" name="Rectangle 6"/>
          <p:cNvSpPr/>
          <p:nvPr/>
        </p:nvSpPr>
        <p:spPr>
          <a:xfrm>
            <a:off x="4696818" y="935727"/>
            <a:ext cx="4401462" cy="2108269"/>
          </a:xfrm>
          <a:prstGeom prst="rect">
            <a:avLst/>
          </a:prstGeom>
        </p:spPr>
        <p:txBody>
          <a:bodyPr wrap="square">
            <a:spAutoFit/>
          </a:bodyPr>
          <a:lstStyle/>
          <a:p>
            <a:pPr marL="228600" indent="-228600" defTabSz="914400">
              <a:spcBef>
                <a:spcPts val="1200"/>
              </a:spcBef>
              <a:buFont typeface="Arial" panose="020B0604020202020204" pitchFamily="34" charset="0"/>
              <a:buChar char="•"/>
            </a:pPr>
            <a:r>
              <a:rPr lang="en-US" sz="2200" dirty="0">
                <a:solidFill>
                  <a:prstClr val="black"/>
                </a:solidFill>
                <a:latin typeface="Century Gothic"/>
              </a:rPr>
              <a:t>Dedicated EIC </a:t>
            </a:r>
            <a:r>
              <a:rPr lang="en-US" sz="2200" dirty="0" smtClean="0">
                <a:solidFill>
                  <a:prstClr val="black"/>
                </a:solidFill>
                <a:latin typeface="Century Gothic"/>
              </a:rPr>
              <a:t>machine and spectrometer</a:t>
            </a:r>
          </a:p>
          <a:p>
            <a:pPr lvl="1" indent="-223838" defTabSz="914400">
              <a:spcBef>
                <a:spcPts val="600"/>
              </a:spcBef>
              <a:buFont typeface="Century Gothic" panose="020B0502020202020204" pitchFamily="34" charset="0"/>
              <a:buChar char="◦"/>
            </a:pPr>
            <a:r>
              <a:rPr lang="en-US" dirty="0" smtClean="0">
                <a:solidFill>
                  <a:prstClr val="black">
                    <a:lumMod val="75000"/>
                    <a:lumOff val="25000"/>
                  </a:prstClr>
                </a:solidFill>
                <a:latin typeface="Century Gothic"/>
              </a:rPr>
              <a:t>Hermetic detector system</a:t>
            </a:r>
          </a:p>
          <a:p>
            <a:pPr lvl="1" indent="-223838" defTabSz="914400">
              <a:spcBef>
                <a:spcPts val="600"/>
              </a:spcBef>
              <a:buFont typeface="Century Gothic" panose="020B0502020202020204" pitchFamily="34" charset="0"/>
              <a:buChar char="◦"/>
            </a:pPr>
            <a:r>
              <a:rPr lang="en-US" dirty="0" smtClean="0">
                <a:solidFill>
                  <a:prstClr val="black">
                    <a:lumMod val="75000"/>
                    <a:lumOff val="25000"/>
                  </a:prstClr>
                </a:solidFill>
                <a:latin typeface="Century Gothic"/>
              </a:rPr>
              <a:t>Large momentum range</a:t>
            </a:r>
            <a:endParaRPr lang="en-US" dirty="0">
              <a:solidFill>
                <a:prstClr val="black">
                  <a:lumMod val="75000"/>
                  <a:lumOff val="25000"/>
                </a:prstClr>
              </a:solidFill>
              <a:latin typeface="Century Gothic"/>
            </a:endParaRPr>
          </a:p>
          <a:p>
            <a:pPr lvl="1" indent="-223838" defTabSz="914400">
              <a:spcBef>
                <a:spcPts val="600"/>
              </a:spcBef>
              <a:buFont typeface="Century Gothic" panose="020B0502020202020204" pitchFamily="34" charset="0"/>
              <a:buChar char="◦"/>
            </a:pPr>
            <a:r>
              <a:rPr lang="en-US" dirty="0">
                <a:solidFill>
                  <a:prstClr val="black">
                    <a:lumMod val="75000"/>
                    <a:lumOff val="25000"/>
                  </a:prstClr>
                </a:solidFill>
                <a:latin typeface="Century Gothic"/>
              </a:rPr>
              <a:t>Multi-particle detection in final states</a:t>
            </a:r>
          </a:p>
        </p:txBody>
      </p:sp>
      <p:grpSp>
        <p:nvGrpSpPr>
          <p:cNvPr id="9" name="Group 8"/>
          <p:cNvGrpSpPr/>
          <p:nvPr/>
        </p:nvGrpSpPr>
        <p:grpSpPr>
          <a:xfrm>
            <a:off x="832060" y="3262702"/>
            <a:ext cx="7874486" cy="2965362"/>
            <a:chOff x="495359" y="2068280"/>
            <a:chExt cx="8298459" cy="2858161"/>
          </a:xfrm>
        </p:grpSpPr>
        <p:sp>
          <p:nvSpPr>
            <p:cNvPr id="10" name="Snip Same Side Corner Rectangle 9"/>
            <p:cNvSpPr/>
            <p:nvPr/>
          </p:nvSpPr>
          <p:spPr>
            <a:xfrm rot="16200000">
              <a:off x="1257887" y="2982696"/>
              <a:ext cx="2372830" cy="693490"/>
            </a:xfrm>
            <a:prstGeom prst="snip2SameRect">
              <a:avLst>
                <a:gd name="adj1" fmla="val 0"/>
                <a:gd name="adj2"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a:solidFill>
                    <a:prstClr val="white"/>
                  </a:solidFill>
                  <a:latin typeface="Century Gothic"/>
                </a:rPr>
                <a:t>Cherenkov Counter</a:t>
              </a:r>
            </a:p>
          </p:txBody>
        </p:sp>
        <p:grpSp>
          <p:nvGrpSpPr>
            <p:cNvPr id="11" name="Group 10"/>
            <p:cNvGrpSpPr/>
            <p:nvPr/>
          </p:nvGrpSpPr>
          <p:grpSpPr>
            <a:xfrm>
              <a:off x="2623458" y="2071190"/>
              <a:ext cx="3699625" cy="2519411"/>
              <a:chOff x="3187996" y="2271062"/>
              <a:chExt cx="2634343" cy="2519411"/>
            </a:xfrm>
            <a:solidFill>
              <a:srgbClr val="FF3399"/>
            </a:solidFill>
          </p:grpSpPr>
          <p:sp>
            <p:nvSpPr>
              <p:cNvPr id="41" name="Snip Same Side Corner Rectangle 40"/>
              <p:cNvSpPr/>
              <p:nvPr/>
            </p:nvSpPr>
            <p:spPr>
              <a:xfrm>
                <a:off x="3187996" y="4426434"/>
                <a:ext cx="2634343" cy="364039"/>
              </a:xfrm>
              <a:prstGeom prst="snip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defTabSz="914400"/>
                <a:r>
                  <a:rPr lang="en-US" sz="1400" dirty="0" smtClean="0">
                    <a:solidFill>
                      <a:prstClr val="white"/>
                    </a:solidFill>
                    <a:latin typeface="Century Gothic"/>
                  </a:rPr>
                  <a:t>Magnet</a:t>
                </a:r>
              </a:p>
            </p:txBody>
          </p:sp>
          <p:sp>
            <p:nvSpPr>
              <p:cNvPr id="42" name="Snip Same Side Corner Rectangle 41"/>
              <p:cNvSpPr/>
              <p:nvPr/>
            </p:nvSpPr>
            <p:spPr>
              <a:xfrm rot="10800000">
                <a:off x="3187996" y="2271062"/>
                <a:ext cx="2634343" cy="364039"/>
              </a:xfrm>
              <a:prstGeom prst="snip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200" dirty="0">
                  <a:solidFill>
                    <a:prstClr val="white"/>
                  </a:solidFill>
                  <a:latin typeface="Century Gothic"/>
                </a:endParaRPr>
              </a:p>
            </p:txBody>
          </p:sp>
        </p:grpSp>
        <p:sp>
          <p:nvSpPr>
            <p:cNvPr id="12" name="Snip Same Side Corner Rectangle 11"/>
            <p:cNvSpPr/>
            <p:nvPr/>
          </p:nvSpPr>
          <p:spPr>
            <a:xfrm rot="16200000">
              <a:off x="5346161" y="2846482"/>
              <a:ext cx="2525229" cy="968826"/>
            </a:xfrm>
            <a:prstGeom prst="snip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a:solidFill>
                    <a:prstClr val="white"/>
                  </a:solidFill>
                  <a:latin typeface="Century Gothic"/>
                </a:rPr>
                <a:t>RICH Detector</a:t>
              </a:r>
            </a:p>
          </p:txBody>
        </p:sp>
        <p:sp>
          <p:nvSpPr>
            <p:cNvPr id="13" name="Rectangle 12"/>
            <p:cNvSpPr/>
            <p:nvPr/>
          </p:nvSpPr>
          <p:spPr>
            <a:xfrm>
              <a:off x="7141363" y="2068280"/>
              <a:ext cx="413654" cy="252232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400"/>
              <a:r>
                <a:rPr lang="en-US" sz="1400" dirty="0">
                  <a:solidFill>
                    <a:prstClr val="white"/>
                  </a:solidFill>
                  <a:latin typeface="Century Gothic"/>
                </a:rPr>
                <a:t>EM Calorimeter </a:t>
              </a:r>
            </a:p>
          </p:txBody>
        </p:sp>
        <p:sp>
          <p:nvSpPr>
            <p:cNvPr id="14" name="Rectangle 13"/>
            <p:cNvSpPr/>
            <p:nvPr/>
          </p:nvSpPr>
          <p:spPr>
            <a:xfrm>
              <a:off x="1635225" y="2068280"/>
              <a:ext cx="413654" cy="252232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400"/>
              <a:r>
                <a:rPr lang="en-US" sz="1400" dirty="0">
                  <a:solidFill>
                    <a:prstClr val="white"/>
                  </a:solidFill>
                  <a:latin typeface="Century Gothic"/>
                </a:rPr>
                <a:t>EM Calorimeter</a:t>
              </a:r>
            </a:p>
          </p:txBody>
        </p:sp>
        <p:grpSp>
          <p:nvGrpSpPr>
            <p:cNvPr id="15" name="Group 14"/>
            <p:cNvGrpSpPr/>
            <p:nvPr/>
          </p:nvGrpSpPr>
          <p:grpSpPr>
            <a:xfrm>
              <a:off x="2837883" y="2767215"/>
              <a:ext cx="3239643" cy="1127360"/>
              <a:chOff x="2890365" y="2818703"/>
              <a:chExt cx="3145971" cy="1127360"/>
            </a:xfrm>
            <a:solidFill>
              <a:srgbClr val="00B0F0"/>
            </a:solidFill>
          </p:grpSpPr>
          <p:sp>
            <p:nvSpPr>
              <p:cNvPr id="39" name="Rectangle 38"/>
              <p:cNvSpPr/>
              <p:nvPr/>
            </p:nvSpPr>
            <p:spPr>
              <a:xfrm>
                <a:off x="2890365" y="2818703"/>
                <a:ext cx="3145971" cy="730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a:solidFill>
                    <a:prstClr val="white"/>
                  </a:solidFill>
                  <a:latin typeface="Century Gothic"/>
                </a:endParaRPr>
              </a:p>
            </p:txBody>
          </p:sp>
          <p:sp>
            <p:nvSpPr>
              <p:cNvPr id="40" name="Rectangle 39"/>
              <p:cNvSpPr/>
              <p:nvPr/>
            </p:nvSpPr>
            <p:spPr>
              <a:xfrm>
                <a:off x="2890365" y="3873028"/>
                <a:ext cx="3145971" cy="730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dirty="0">
                  <a:solidFill>
                    <a:prstClr val="white"/>
                  </a:solidFill>
                  <a:latin typeface="Century Gothic"/>
                </a:endParaRPr>
              </a:p>
            </p:txBody>
          </p:sp>
        </p:grpSp>
        <p:grpSp>
          <p:nvGrpSpPr>
            <p:cNvPr id="16" name="Group 15"/>
            <p:cNvGrpSpPr/>
            <p:nvPr/>
          </p:nvGrpSpPr>
          <p:grpSpPr>
            <a:xfrm>
              <a:off x="2837883" y="2459817"/>
              <a:ext cx="3239643" cy="1742157"/>
              <a:chOff x="2880446" y="2478079"/>
              <a:chExt cx="3145971" cy="1742157"/>
            </a:xfrm>
            <a:solidFill>
              <a:srgbClr val="92D050"/>
            </a:solidFill>
          </p:grpSpPr>
          <p:sp>
            <p:nvSpPr>
              <p:cNvPr id="37" name="Rectangle 36"/>
              <p:cNvSpPr/>
              <p:nvPr/>
            </p:nvSpPr>
            <p:spPr>
              <a:xfrm>
                <a:off x="2880446" y="2478079"/>
                <a:ext cx="3145971" cy="261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a:solidFill>
                      <a:prstClr val="white"/>
                    </a:solidFill>
                    <a:latin typeface="Century Gothic"/>
                  </a:rPr>
                  <a:t>Barrel EM Calorimeter</a:t>
                </a:r>
              </a:p>
            </p:txBody>
          </p:sp>
          <p:sp>
            <p:nvSpPr>
              <p:cNvPr id="38" name="Rectangle 37"/>
              <p:cNvSpPr/>
              <p:nvPr/>
            </p:nvSpPr>
            <p:spPr>
              <a:xfrm>
                <a:off x="2880446" y="3958979"/>
                <a:ext cx="3145971" cy="261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200">
                  <a:solidFill>
                    <a:prstClr val="white"/>
                  </a:solidFill>
                  <a:latin typeface="Century Gothic"/>
                </a:endParaRPr>
              </a:p>
            </p:txBody>
          </p:sp>
        </p:grpSp>
        <p:sp>
          <p:nvSpPr>
            <p:cNvPr id="17" name="Rectangle 16"/>
            <p:cNvSpPr/>
            <p:nvPr/>
          </p:nvSpPr>
          <p:spPr>
            <a:xfrm>
              <a:off x="3976582" y="2993438"/>
              <a:ext cx="794657" cy="67491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lstStyle/>
            <a:p>
              <a:pPr algn="ctr" defTabSz="914400"/>
              <a:r>
                <a:rPr lang="en-US" sz="1200" dirty="0">
                  <a:ln w="3175">
                    <a:noFill/>
                  </a:ln>
                  <a:solidFill>
                    <a:prstClr val="black"/>
                  </a:solidFill>
                  <a:latin typeface="Century Gothic"/>
                </a:rPr>
                <a:t>Tracking</a:t>
              </a:r>
            </a:p>
          </p:txBody>
        </p:sp>
        <p:grpSp>
          <p:nvGrpSpPr>
            <p:cNvPr id="18" name="Group 17"/>
            <p:cNvGrpSpPr/>
            <p:nvPr/>
          </p:nvGrpSpPr>
          <p:grpSpPr>
            <a:xfrm>
              <a:off x="4985657" y="2936714"/>
              <a:ext cx="1045033" cy="788363"/>
              <a:chOff x="4985657" y="2987036"/>
              <a:chExt cx="1045033" cy="788363"/>
            </a:xfrm>
            <a:solidFill>
              <a:srgbClr val="FFC000"/>
            </a:solidFill>
          </p:grpSpPr>
          <p:sp>
            <p:nvSpPr>
              <p:cNvPr id="32" name="Rectangle 31"/>
              <p:cNvSpPr/>
              <p:nvPr/>
            </p:nvSpPr>
            <p:spPr>
              <a:xfrm>
                <a:off x="4985657" y="3043760"/>
                <a:ext cx="45719" cy="6749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b="1">
                  <a:solidFill>
                    <a:prstClr val="white"/>
                  </a:solidFill>
                  <a:latin typeface="Century Gothic"/>
                </a:endParaRPr>
              </a:p>
            </p:txBody>
          </p:sp>
          <p:sp>
            <p:nvSpPr>
              <p:cNvPr id="33" name="Rectangle 32"/>
              <p:cNvSpPr/>
              <p:nvPr/>
            </p:nvSpPr>
            <p:spPr>
              <a:xfrm>
                <a:off x="5235485" y="3023553"/>
                <a:ext cx="45719" cy="7153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b="1">
                  <a:solidFill>
                    <a:prstClr val="white"/>
                  </a:solidFill>
                  <a:latin typeface="Century Gothic"/>
                </a:endParaRPr>
              </a:p>
            </p:txBody>
          </p:sp>
          <p:sp>
            <p:nvSpPr>
              <p:cNvPr id="34" name="Rectangle 33"/>
              <p:cNvSpPr/>
              <p:nvPr/>
            </p:nvSpPr>
            <p:spPr>
              <a:xfrm>
                <a:off x="5485313" y="3023553"/>
                <a:ext cx="45719" cy="715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b="1">
                  <a:solidFill>
                    <a:prstClr val="white"/>
                  </a:solidFill>
                  <a:latin typeface="Century Gothic"/>
                </a:endParaRPr>
              </a:p>
            </p:txBody>
          </p:sp>
          <p:sp>
            <p:nvSpPr>
              <p:cNvPr id="35" name="Rectangle 34"/>
              <p:cNvSpPr/>
              <p:nvPr/>
            </p:nvSpPr>
            <p:spPr>
              <a:xfrm>
                <a:off x="5735141" y="2987036"/>
                <a:ext cx="45719" cy="7883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b="1">
                  <a:solidFill>
                    <a:prstClr val="white"/>
                  </a:solidFill>
                  <a:latin typeface="Century Gothic"/>
                </a:endParaRPr>
              </a:p>
            </p:txBody>
          </p:sp>
          <p:sp>
            <p:nvSpPr>
              <p:cNvPr id="36" name="Rectangle 35"/>
              <p:cNvSpPr/>
              <p:nvPr/>
            </p:nvSpPr>
            <p:spPr>
              <a:xfrm>
                <a:off x="5984971" y="2987036"/>
                <a:ext cx="45719" cy="7883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b="1">
                  <a:solidFill>
                    <a:prstClr val="white"/>
                  </a:solidFill>
                  <a:latin typeface="Century Gothic"/>
                </a:endParaRPr>
              </a:p>
            </p:txBody>
          </p:sp>
        </p:grpSp>
        <p:grpSp>
          <p:nvGrpSpPr>
            <p:cNvPr id="19" name="Group 18"/>
            <p:cNvGrpSpPr/>
            <p:nvPr/>
          </p:nvGrpSpPr>
          <p:grpSpPr>
            <a:xfrm>
              <a:off x="2898350" y="2936713"/>
              <a:ext cx="902203" cy="788363"/>
              <a:chOff x="2875762" y="2956583"/>
              <a:chExt cx="902203" cy="788363"/>
            </a:xfrm>
            <a:solidFill>
              <a:srgbClr val="FFC000"/>
            </a:solidFill>
          </p:grpSpPr>
          <p:sp>
            <p:nvSpPr>
              <p:cNvPr id="27" name="Rectangle 26"/>
              <p:cNvSpPr/>
              <p:nvPr/>
            </p:nvSpPr>
            <p:spPr>
              <a:xfrm rot="10800000">
                <a:off x="3732246" y="3013308"/>
                <a:ext cx="45719" cy="6749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a:solidFill>
                    <a:prstClr val="white"/>
                  </a:solidFill>
                  <a:latin typeface="Century Gothic"/>
                </a:endParaRPr>
              </a:p>
            </p:txBody>
          </p:sp>
          <p:sp>
            <p:nvSpPr>
              <p:cNvPr id="28" name="Rectangle 27"/>
              <p:cNvSpPr/>
              <p:nvPr/>
            </p:nvSpPr>
            <p:spPr>
              <a:xfrm rot="10800000">
                <a:off x="3518125" y="2993100"/>
                <a:ext cx="45719" cy="7153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a:solidFill>
                    <a:prstClr val="white"/>
                  </a:solidFill>
                  <a:latin typeface="Century Gothic"/>
                </a:endParaRPr>
              </a:p>
            </p:txBody>
          </p:sp>
          <p:sp>
            <p:nvSpPr>
              <p:cNvPr id="29" name="Rectangle 28"/>
              <p:cNvSpPr/>
              <p:nvPr/>
            </p:nvSpPr>
            <p:spPr>
              <a:xfrm rot="10800000">
                <a:off x="3304004" y="2993101"/>
                <a:ext cx="45719" cy="715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a:solidFill>
                    <a:prstClr val="white"/>
                  </a:solidFill>
                  <a:latin typeface="Century Gothic"/>
                </a:endParaRPr>
              </a:p>
            </p:txBody>
          </p:sp>
          <p:sp>
            <p:nvSpPr>
              <p:cNvPr id="30" name="Rectangle 29"/>
              <p:cNvSpPr/>
              <p:nvPr/>
            </p:nvSpPr>
            <p:spPr>
              <a:xfrm rot="10800000">
                <a:off x="3089883" y="2956584"/>
                <a:ext cx="45719" cy="7883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a:solidFill>
                    <a:prstClr val="white"/>
                  </a:solidFill>
                  <a:latin typeface="Century Gothic"/>
                </a:endParaRPr>
              </a:p>
            </p:txBody>
          </p:sp>
          <p:sp>
            <p:nvSpPr>
              <p:cNvPr id="31" name="Rectangle 30"/>
              <p:cNvSpPr/>
              <p:nvPr/>
            </p:nvSpPr>
            <p:spPr>
              <a:xfrm rot="10800000">
                <a:off x="2875762" y="2956583"/>
                <a:ext cx="45719" cy="7883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a:solidFill>
                    <a:prstClr val="white"/>
                  </a:solidFill>
                  <a:latin typeface="Century Gothic"/>
                </a:endParaRPr>
              </a:p>
            </p:txBody>
          </p:sp>
        </p:grpSp>
        <p:cxnSp>
          <p:nvCxnSpPr>
            <p:cNvPr id="20" name="Straight Arrow Connector 19"/>
            <p:cNvCxnSpPr/>
            <p:nvPr/>
          </p:nvCxnSpPr>
          <p:spPr>
            <a:xfrm>
              <a:off x="1181033" y="3330895"/>
              <a:ext cx="3132939" cy="0"/>
            </a:xfrm>
            <a:prstGeom prst="straightConnector1">
              <a:avLst/>
            </a:prstGeom>
            <a:ln w="285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373910" y="3324792"/>
              <a:ext cx="3498776" cy="6103"/>
            </a:xfrm>
            <a:prstGeom prst="straightConnector1">
              <a:avLst/>
            </a:prstGeom>
            <a:ln w="28575">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598103" y="4747617"/>
              <a:ext cx="5994487" cy="0"/>
            </a:xfrm>
            <a:prstGeom prst="straightConnector1">
              <a:avLst/>
            </a:prstGeom>
            <a:ln>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185073" y="4600126"/>
              <a:ext cx="576393" cy="326315"/>
            </a:xfrm>
            <a:prstGeom prst="rect">
              <a:avLst/>
            </a:prstGeom>
            <a:solidFill>
              <a:schemeClr val="bg1"/>
            </a:solidFill>
          </p:spPr>
          <p:txBody>
            <a:bodyPr wrap="none" rtlCol="0">
              <a:spAutoFit/>
            </a:bodyPr>
            <a:lstStyle/>
            <a:p>
              <a:pPr defTabSz="914400"/>
              <a:r>
                <a:rPr lang="en-US" sz="1600" dirty="0">
                  <a:solidFill>
                    <a:prstClr val="black"/>
                  </a:solidFill>
                  <a:latin typeface="Century Gothic"/>
                </a:rPr>
                <a:t>9 m</a:t>
              </a:r>
            </a:p>
          </p:txBody>
        </p:sp>
        <p:sp>
          <p:nvSpPr>
            <p:cNvPr id="24" name="TextBox 23"/>
            <p:cNvSpPr txBox="1"/>
            <p:nvPr/>
          </p:nvSpPr>
          <p:spPr>
            <a:xfrm>
              <a:off x="3878554" y="3701694"/>
              <a:ext cx="1064604" cy="296651"/>
            </a:xfrm>
            <a:prstGeom prst="rect">
              <a:avLst/>
            </a:prstGeom>
            <a:noFill/>
          </p:spPr>
          <p:txBody>
            <a:bodyPr wrap="none" rtlCol="0">
              <a:spAutoFit/>
            </a:bodyPr>
            <a:lstStyle/>
            <a:p>
              <a:pPr defTabSz="914400"/>
              <a:r>
                <a:rPr lang="en-US" sz="1400" dirty="0">
                  <a:solidFill>
                    <a:prstClr val="black"/>
                  </a:solidFill>
                  <a:latin typeface="Century Gothic"/>
                </a:rPr>
                <a:t>TOF/DIRC</a:t>
              </a:r>
            </a:p>
          </p:txBody>
        </p:sp>
        <p:sp>
          <p:nvSpPr>
            <p:cNvPr id="25" name="TextBox 24"/>
            <p:cNvSpPr txBox="1"/>
            <p:nvPr/>
          </p:nvSpPr>
          <p:spPr>
            <a:xfrm>
              <a:off x="495359" y="3072640"/>
              <a:ext cx="753770" cy="504305"/>
            </a:xfrm>
            <a:prstGeom prst="rect">
              <a:avLst/>
            </a:prstGeom>
            <a:noFill/>
          </p:spPr>
          <p:txBody>
            <a:bodyPr wrap="none" rtlCol="0">
              <a:spAutoFit/>
            </a:bodyPr>
            <a:lstStyle/>
            <a:p>
              <a:pPr algn="ctr" defTabSz="914400"/>
              <a:r>
                <a:rPr lang="en-US" sz="1400" dirty="0">
                  <a:solidFill>
                    <a:srgbClr val="FF0000"/>
                  </a:solidFill>
                  <a:latin typeface="Century Gothic"/>
                </a:rPr>
                <a:t>Ion</a:t>
              </a:r>
            </a:p>
            <a:p>
              <a:pPr algn="ctr" defTabSz="914400"/>
              <a:r>
                <a:rPr lang="en-US" sz="1400" dirty="0">
                  <a:solidFill>
                    <a:srgbClr val="FF0000"/>
                  </a:solidFill>
                  <a:latin typeface="Century Gothic"/>
                </a:rPr>
                <a:t>beam</a:t>
              </a:r>
            </a:p>
          </p:txBody>
        </p:sp>
        <p:sp>
          <p:nvSpPr>
            <p:cNvPr id="26" name="TextBox 25"/>
            <p:cNvSpPr txBox="1"/>
            <p:nvPr/>
          </p:nvSpPr>
          <p:spPr>
            <a:xfrm>
              <a:off x="7833951" y="3072640"/>
              <a:ext cx="959867" cy="504305"/>
            </a:xfrm>
            <a:prstGeom prst="rect">
              <a:avLst/>
            </a:prstGeom>
            <a:noFill/>
          </p:spPr>
          <p:txBody>
            <a:bodyPr wrap="none" rtlCol="0">
              <a:spAutoFit/>
            </a:bodyPr>
            <a:lstStyle/>
            <a:p>
              <a:pPr algn="ctr" defTabSz="914400"/>
              <a:r>
                <a:rPr lang="en-US" sz="1400" dirty="0">
                  <a:solidFill>
                    <a:prstClr val="black"/>
                  </a:solidFill>
                  <a:latin typeface="Century Gothic"/>
                </a:rPr>
                <a:t>electron</a:t>
              </a:r>
            </a:p>
            <a:p>
              <a:pPr algn="ctr" defTabSz="914400"/>
              <a:r>
                <a:rPr lang="en-US" sz="1400" dirty="0">
                  <a:solidFill>
                    <a:prstClr val="black"/>
                  </a:solidFill>
                  <a:latin typeface="Century Gothic"/>
                </a:rPr>
                <a:t>beam</a:t>
              </a:r>
            </a:p>
          </p:txBody>
        </p:sp>
      </p:gr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latin typeface="Century Gothic"/>
              </a:rPr>
              <a:pPr/>
              <a:t>18</a:t>
            </a:fld>
            <a:endParaRPr lang="en-US" dirty="0">
              <a:solidFill>
                <a:prstClr val="black">
                  <a:tint val="75000"/>
                </a:prstClr>
              </a:solidFill>
              <a:latin typeface="Century Gothic"/>
            </a:endParaRPr>
          </a:p>
        </p:txBody>
      </p:sp>
    </p:spTree>
    <p:extLst>
      <p:ext uri="{BB962C8B-B14F-4D97-AF65-F5344CB8AC3E}">
        <p14:creationId xmlns:p14="http://schemas.microsoft.com/office/powerpoint/2010/main" val="16319961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Radiator Concepts</a:t>
            </a:r>
            <a:endParaRPr lang="en-US" dirty="0"/>
          </a:p>
        </p:txBody>
      </p:sp>
      <p:sp>
        <p:nvSpPr>
          <p:cNvPr id="3" name="Content Placeholder 2"/>
          <p:cNvSpPr>
            <a:spLocks noGrp="1"/>
          </p:cNvSpPr>
          <p:nvPr>
            <p:ph idx="1"/>
          </p:nvPr>
        </p:nvSpPr>
        <p:spPr>
          <a:xfrm>
            <a:off x="236668" y="935727"/>
            <a:ext cx="4110170" cy="5464940"/>
          </a:xfrm>
        </p:spPr>
        <p:txBody>
          <a:bodyPr>
            <a:noAutofit/>
          </a:bodyPr>
          <a:lstStyle/>
          <a:p>
            <a:pPr>
              <a:lnSpc>
                <a:spcPct val="110000"/>
              </a:lnSpc>
            </a:pPr>
            <a:r>
              <a:rPr lang="en-US" sz="2000" dirty="0" smtClean="0"/>
              <a:t>MEIC design geometry constraint: ~150 cm length</a:t>
            </a:r>
          </a:p>
          <a:p>
            <a:pPr>
              <a:lnSpc>
                <a:spcPct val="110000"/>
              </a:lnSpc>
            </a:pPr>
            <a:r>
              <a:rPr lang="en-US" sz="2000" dirty="0" smtClean="0"/>
              <a:t>Focusing RICH</a:t>
            </a:r>
          </a:p>
          <a:p>
            <a:pPr marL="342900" lvl="1">
              <a:lnSpc>
                <a:spcPct val="110000"/>
              </a:lnSpc>
            </a:pPr>
            <a:r>
              <a:rPr lang="en-US" sz="1600" dirty="0" smtClean="0"/>
              <a:t>Aerogel RICH: 3 – 10 GeV</a:t>
            </a:r>
          </a:p>
          <a:p>
            <a:pPr marL="342900" lvl="1">
              <a:lnSpc>
                <a:spcPct val="110000"/>
              </a:lnSpc>
            </a:pPr>
            <a:r>
              <a:rPr lang="en-US" sz="1600" dirty="0" smtClean="0"/>
              <a:t>C</a:t>
            </a:r>
            <a:r>
              <a:rPr lang="en-US" sz="1600" baseline="-25000" dirty="0" smtClean="0"/>
              <a:t>4</a:t>
            </a:r>
            <a:r>
              <a:rPr lang="en-US" sz="1600" dirty="0" smtClean="0"/>
              <a:t>F</a:t>
            </a:r>
            <a:r>
              <a:rPr lang="en-US" sz="1600" baseline="-25000" dirty="0" smtClean="0"/>
              <a:t>10</a:t>
            </a:r>
            <a:r>
              <a:rPr lang="en-US" sz="1600" dirty="0" smtClean="0"/>
              <a:t>: 10 – 20 GeV</a:t>
            </a:r>
            <a:endParaRPr lang="en-US" sz="1600" baseline="-25000" dirty="0" smtClean="0"/>
          </a:p>
          <a:p>
            <a:pPr marL="342900" lvl="1">
              <a:lnSpc>
                <a:spcPct val="110000"/>
              </a:lnSpc>
            </a:pPr>
            <a:r>
              <a:rPr lang="en-US" sz="1600" dirty="0" smtClean="0"/>
              <a:t>Focused by a Fresnel lens</a:t>
            </a:r>
          </a:p>
          <a:p>
            <a:pPr marL="569912" lvl="2">
              <a:lnSpc>
                <a:spcPct val="110000"/>
              </a:lnSpc>
            </a:pPr>
            <a:r>
              <a:rPr lang="en-US" sz="1400" dirty="0" smtClean="0"/>
              <a:t>absorbs scattered UV lights</a:t>
            </a:r>
          </a:p>
          <a:p>
            <a:pPr marL="342900" lvl="1">
              <a:lnSpc>
                <a:spcPct val="110000"/>
              </a:lnSpc>
            </a:pPr>
            <a:r>
              <a:rPr lang="en-US" sz="1600" dirty="0" smtClean="0"/>
              <a:t>Readout resolution: &lt; 2 mm</a:t>
            </a:r>
          </a:p>
          <a:p>
            <a:pPr>
              <a:lnSpc>
                <a:spcPct val="110000"/>
              </a:lnSpc>
            </a:pPr>
            <a:r>
              <a:rPr lang="en-US" sz="2000" dirty="0" smtClean="0"/>
              <a:t>Proximity Focusing</a:t>
            </a:r>
          </a:p>
          <a:p>
            <a:pPr marL="342900" lvl="1">
              <a:lnSpc>
                <a:spcPct val="110000"/>
              </a:lnSpc>
            </a:pPr>
            <a:r>
              <a:rPr lang="en-US" sz="1600" dirty="0" smtClean="0"/>
              <a:t>Aerogel RICH: 3 – 10 GeV</a:t>
            </a:r>
          </a:p>
          <a:p>
            <a:pPr marL="342900" lvl="1">
              <a:lnSpc>
                <a:spcPct val="110000"/>
              </a:lnSpc>
            </a:pPr>
            <a:r>
              <a:rPr lang="en-US" sz="1600" dirty="0" smtClean="0"/>
              <a:t>CF</a:t>
            </a:r>
            <a:r>
              <a:rPr lang="en-US" sz="1600" baseline="-25000" dirty="0" smtClean="0"/>
              <a:t>4</a:t>
            </a:r>
            <a:r>
              <a:rPr lang="en-US" sz="1600" dirty="0" smtClean="0"/>
              <a:t> threshold counter: 8 – 17 GeV</a:t>
            </a:r>
          </a:p>
          <a:p>
            <a:pPr marL="579438" lvl="2">
              <a:lnSpc>
                <a:spcPct val="110000"/>
              </a:lnSpc>
            </a:pPr>
            <a:r>
              <a:rPr lang="en-US" sz="1400" dirty="0"/>
              <a:t>s</a:t>
            </a:r>
            <a:r>
              <a:rPr lang="en-US" sz="1400" dirty="0" smtClean="0"/>
              <a:t>ignals from readout window mixed with photons from CF</a:t>
            </a:r>
            <a:r>
              <a:rPr lang="en-US" sz="1400" baseline="-25000" dirty="0" smtClean="0"/>
              <a:t>4</a:t>
            </a:r>
          </a:p>
          <a:p>
            <a:pPr marL="342900" lvl="1">
              <a:lnSpc>
                <a:spcPct val="110000"/>
              </a:lnSpc>
            </a:pPr>
            <a:r>
              <a:rPr lang="en-US" sz="1600" dirty="0" smtClean="0"/>
              <a:t>Readout resolution: &lt; 4 mm</a:t>
            </a:r>
          </a:p>
        </p:txBody>
      </p:sp>
      <p:sp>
        <p:nvSpPr>
          <p:cNvPr id="4" name="Date Placeholder 3"/>
          <p:cNvSpPr>
            <a:spLocks noGrp="1"/>
          </p:cNvSpPr>
          <p:nvPr>
            <p:ph type="dt" sz="half" idx="4294967295"/>
          </p:nvPr>
        </p:nvSpPr>
        <p:spPr>
          <a:xfrm>
            <a:off x="5998866" y="6446770"/>
            <a:ext cx="1167635" cy="365127"/>
          </a:xfrm>
          <a:prstGeom prst="rect">
            <a:avLst/>
          </a:prstGeom>
        </p:spPr>
        <p:txBody>
          <a:bodyPr/>
          <a:lstStyle/>
          <a:p>
            <a:r>
              <a:rPr lang="en-US" smtClean="0"/>
              <a:t>7/21/2014</a:t>
            </a:r>
            <a:endParaRPr lang="en-US"/>
          </a:p>
        </p:txBody>
      </p:sp>
      <p:sp>
        <p:nvSpPr>
          <p:cNvPr id="6" name="Slide Number Placeholder 5"/>
          <p:cNvSpPr>
            <a:spLocks noGrp="1"/>
          </p:cNvSpPr>
          <p:nvPr>
            <p:ph type="sldNum" sz="quarter" idx="4294967295"/>
          </p:nvPr>
        </p:nvSpPr>
        <p:spPr>
          <a:xfrm>
            <a:off x="7295103" y="6446770"/>
            <a:ext cx="430669" cy="365127"/>
          </a:xfrm>
          <a:prstGeom prst="rect">
            <a:avLst/>
          </a:prstGeom>
        </p:spPr>
        <p:txBody>
          <a:bodyPr/>
          <a:lstStyle/>
          <a:p>
            <a:fld id="{6D22F896-40B5-4ADD-8801-0D06FADFA095}" type="slidenum">
              <a:rPr lang="en-US" smtClean="0"/>
              <a:t>19</a:t>
            </a:fld>
            <a:endParaRPr lang="en-US" dirty="0"/>
          </a:p>
        </p:txBody>
      </p:sp>
      <p:pic>
        <p:nvPicPr>
          <p:cNvPr id="7" name="Picture 6"/>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91288" y="860249"/>
            <a:ext cx="4672794" cy="5580881"/>
          </a:xfrm>
          <a:prstGeom prst="rect">
            <a:avLst/>
          </a:prstGeom>
        </p:spPr>
      </p:pic>
    </p:spTree>
    <p:extLst>
      <p:ext uri="{BB962C8B-B14F-4D97-AF65-F5344CB8AC3E}">
        <p14:creationId xmlns:p14="http://schemas.microsoft.com/office/powerpoint/2010/main" val="18185087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410" name="Rectangle 2"/>
          <p:cNvSpPr>
            <a:spLocks noChangeArrowheads="1"/>
          </p:cNvSpPr>
          <p:nvPr/>
        </p:nvSpPr>
        <p:spPr bwMode="auto">
          <a:xfrm>
            <a:off x="228600" y="138736"/>
            <a:ext cx="8763000" cy="482600"/>
          </a:xfrm>
          <a:prstGeom prst="rect">
            <a:avLst/>
          </a:prstGeom>
          <a:ln w="12700">
            <a:noFill/>
            <a:miter lim="800000"/>
            <a:headEnd/>
            <a:tailEnd/>
          </a:ln>
        </p:spPr>
        <p:txBody>
          <a:bodyPr lIns="63500" tIns="25400" rIns="63500" bIns="25400" anchor="ctr">
            <a:prstTxWarp prst="textNoShape">
              <a:avLst/>
            </a:prstTxWarp>
            <a:spAutoFit/>
          </a:bodyPr>
          <a:lstStyle/>
          <a:p>
            <a:pPr algn="ctr">
              <a:lnSpc>
                <a:spcPct val="85000"/>
              </a:lnSpc>
            </a:pPr>
            <a:r>
              <a:rPr lang="en-US" sz="3200" dirty="0">
                <a:solidFill>
                  <a:srgbClr val="3366FF"/>
                </a:solidFill>
                <a:latin typeface="Comic Sans MS" pitchFamily="-108" charset="0"/>
                <a:ea typeface="Helvetica" pitchFamily="-108" charset="0"/>
                <a:cs typeface="Helvetica" pitchFamily="-108" charset="0"/>
              </a:rPr>
              <a:t>Radiation Detector &amp; Imaging Group</a:t>
            </a:r>
          </a:p>
        </p:txBody>
      </p:sp>
      <p:sp>
        <p:nvSpPr>
          <p:cNvPr id="147461" name="Rectangle 5"/>
          <p:cNvSpPr>
            <a:spLocks noChangeArrowheads="1"/>
          </p:cNvSpPr>
          <p:nvPr/>
        </p:nvSpPr>
        <p:spPr bwMode="auto">
          <a:xfrm>
            <a:off x="457200" y="908050"/>
            <a:ext cx="8915400" cy="1911350"/>
          </a:xfrm>
          <a:prstGeom prst="rect">
            <a:avLst/>
          </a:prstGeom>
          <a:noFill/>
          <a:ln w="12700">
            <a:noFill/>
            <a:miter lim="800000"/>
            <a:headEnd/>
            <a:tailEnd/>
          </a:ln>
          <a:effectLst/>
        </p:spPr>
        <p:txBody>
          <a:bodyPr lIns="90487" tIns="44450" rIns="90487" bIns="44450">
            <a:prstTxWarp prst="textNoShape">
              <a:avLst/>
            </a:prstTxWarp>
            <a:spAutoFit/>
          </a:bodyPr>
          <a:lstStyle/>
          <a:p>
            <a:pPr>
              <a:lnSpc>
                <a:spcPct val="150000"/>
              </a:lnSpc>
              <a:buFont typeface="Wingdings" charset="2"/>
              <a:buChar char="u"/>
              <a:defRPr/>
            </a:pPr>
            <a:r>
              <a:rPr lang="en-US" sz="2000" dirty="0">
                <a:effectLst>
                  <a:outerShdw blurRad="38100" dist="38100" dir="2700000" algn="tl">
                    <a:srgbClr val="DDDDDD"/>
                  </a:outerShdw>
                </a:effectLst>
                <a:latin typeface="Comic Sans MS"/>
                <a:ea typeface="Helvetica" charset="0"/>
                <a:cs typeface="Comic Sans MS"/>
              </a:rPr>
              <a:t>Support design and construction of new detector systems </a:t>
            </a:r>
          </a:p>
          <a:p>
            <a:pPr>
              <a:lnSpc>
                <a:spcPct val="150000"/>
              </a:lnSpc>
              <a:buFont typeface="Wingdings" charset="2"/>
              <a:buChar char="u"/>
              <a:defRPr/>
            </a:pPr>
            <a:r>
              <a:rPr lang="en-US" sz="2000" dirty="0">
                <a:effectLst>
                  <a:outerShdw blurRad="38100" dist="38100" dir="2700000" algn="tl">
                    <a:srgbClr val="DDDDDD"/>
                  </a:outerShdw>
                </a:effectLst>
                <a:latin typeface="Comic Sans MS"/>
                <a:ea typeface="Helvetica" charset="0"/>
                <a:cs typeface="Comic Sans MS"/>
              </a:rPr>
              <a:t>Technical consultants for the lab scientists and users</a:t>
            </a:r>
          </a:p>
          <a:p>
            <a:pPr>
              <a:lnSpc>
                <a:spcPct val="150000"/>
              </a:lnSpc>
              <a:buFont typeface="Wingdings" charset="2"/>
              <a:buChar char="u"/>
              <a:defRPr/>
            </a:pPr>
            <a:r>
              <a:rPr lang="en-US" sz="2000" dirty="0">
                <a:effectLst>
                  <a:outerShdw blurRad="38100" dist="38100" dir="2700000" algn="tl">
                    <a:srgbClr val="DDDDDD"/>
                  </a:outerShdw>
                </a:effectLst>
                <a:latin typeface="Comic Sans MS"/>
                <a:ea typeface="Helvetica" charset="0"/>
                <a:cs typeface="Comic Sans MS"/>
              </a:rPr>
              <a:t>Development and use of imaging and non-imaging detector systems</a:t>
            </a:r>
          </a:p>
          <a:p>
            <a:pPr>
              <a:lnSpc>
                <a:spcPct val="150000"/>
              </a:lnSpc>
              <a:buFont typeface="Wingdings" charset="2"/>
              <a:buChar char="u"/>
              <a:defRPr/>
            </a:pPr>
            <a:r>
              <a:rPr lang="en-US" sz="2000" dirty="0">
                <a:effectLst>
                  <a:outerShdw blurRad="38100" dist="38100" dir="2700000" algn="tl">
                    <a:srgbClr val="DDDDDD"/>
                  </a:outerShdw>
                </a:effectLst>
                <a:latin typeface="Comic Sans MS"/>
                <a:ea typeface="Helvetica" charset="0"/>
                <a:cs typeface="Comic Sans MS"/>
              </a:rPr>
              <a:t>Expertise in nuclear particle detection </a:t>
            </a:r>
          </a:p>
        </p:txBody>
      </p:sp>
      <p:sp>
        <p:nvSpPr>
          <p:cNvPr id="17412" name="TextBox 3"/>
          <p:cNvSpPr txBox="1">
            <a:spLocks noChangeArrowheads="1"/>
          </p:cNvSpPr>
          <p:nvPr/>
        </p:nvSpPr>
        <p:spPr bwMode="auto">
          <a:xfrm>
            <a:off x="1600200" y="3016250"/>
            <a:ext cx="7260042" cy="2246769"/>
          </a:xfrm>
          <a:prstGeom prst="rect">
            <a:avLst/>
          </a:prstGeom>
          <a:noFill/>
          <a:ln w="9525">
            <a:noFill/>
            <a:miter lim="800000"/>
            <a:headEnd/>
            <a:tailEnd/>
          </a:ln>
        </p:spPr>
        <p:txBody>
          <a:bodyPr wrap="square">
            <a:prstTxWarp prst="textNoShape">
              <a:avLst/>
            </a:prstTxWarp>
            <a:spAutoFit/>
          </a:bodyPr>
          <a:lstStyle/>
          <a:p>
            <a:r>
              <a:rPr lang="en-US" sz="2000" dirty="0" smtClean="0">
                <a:latin typeface="Comic Sans MS" pitchFamily="-108" charset="0"/>
                <a:ea typeface="Helvetica" pitchFamily="-108" charset="0"/>
                <a:cs typeface="Helvetica" pitchFamily="-108" charset="0"/>
              </a:rPr>
              <a:t>Dr. Drew </a:t>
            </a:r>
            <a:r>
              <a:rPr lang="en-US" sz="2000" dirty="0" err="1" smtClean="0">
                <a:latin typeface="Comic Sans MS" pitchFamily="-108" charset="0"/>
                <a:ea typeface="Helvetica" pitchFamily="-108" charset="0"/>
                <a:cs typeface="Helvetica" pitchFamily="-108" charset="0"/>
              </a:rPr>
              <a:t>Weisenberger</a:t>
            </a:r>
            <a:r>
              <a:rPr lang="en-US" sz="2000" dirty="0" smtClean="0">
                <a:latin typeface="Comic Sans MS" pitchFamily="-108" charset="0"/>
                <a:ea typeface="Helvetica" pitchFamily="-108" charset="0"/>
                <a:cs typeface="Helvetica" pitchFamily="-108" charset="0"/>
              </a:rPr>
              <a:t>- Group Leader/detector scientist</a:t>
            </a:r>
          </a:p>
          <a:p>
            <a:r>
              <a:rPr lang="en-US" sz="2000" dirty="0" smtClean="0">
                <a:latin typeface="Comic Sans MS" pitchFamily="-108" charset="0"/>
                <a:ea typeface="Helvetica" pitchFamily="-108" charset="0"/>
                <a:cs typeface="Helvetica" pitchFamily="-108" charset="0"/>
              </a:rPr>
              <a:t>Brian </a:t>
            </a:r>
            <a:r>
              <a:rPr lang="en-US" sz="2000" dirty="0" err="1">
                <a:latin typeface="Comic Sans MS" pitchFamily="-108" charset="0"/>
                <a:ea typeface="Helvetica" pitchFamily="-108" charset="0"/>
                <a:cs typeface="Helvetica" pitchFamily="-108" charset="0"/>
              </a:rPr>
              <a:t>Kross</a:t>
            </a:r>
            <a:r>
              <a:rPr lang="en-US" sz="2000" dirty="0">
                <a:latin typeface="Comic Sans MS" pitchFamily="-108" charset="0"/>
                <a:ea typeface="Helvetica" pitchFamily="-108" charset="0"/>
                <a:cs typeface="Helvetica" pitchFamily="-108" charset="0"/>
              </a:rPr>
              <a:t>- mechanical engineer</a:t>
            </a:r>
          </a:p>
          <a:p>
            <a:r>
              <a:rPr lang="en-US" sz="2000" dirty="0">
                <a:latin typeface="Comic Sans MS" pitchFamily="-108" charset="0"/>
                <a:ea typeface="Helvetica" pitchFamily="-108" charset="0"/>
                <a:cs typeface="Helvetica" pitchFamily="-108" charset="0"/>
              </a:rPr>
              <a:t>Jack </a:t>
            </a:r>
            <a:r>
              <a:rPr lang="en-US" sz="2000" dirty="0" err="1">
                <a:latin typeface="Comic Sans MS" pitchFamily="-108" charset="0"/>
                <a:ea typeface="Helvetica" pitchFamily="-108" charset="0"/>
                <a:cs typeface="Helvetica" pitchFamily="-108" charset="0"/>
              </a:rPr>
              <a:t>McKisson</a:t>
            </a:r>
            <a:r>
              <a:rPr lang="en-US" sz="2000" dirty="0">
                <a:latin typeface="Comic Sans MS" pitchFamily="-108" charset="0"/>
                <a:ea typeface="Helvetica" pitchFamily="-108" charset="0"/>
                <a:cs typeface="Helvetica" pitchFamily="-108" charset="0"/>
              </a:rPr>
              <a:t>- electrical engineer</a:t>
            </a:r>
          </a:p>
          <a:p>
            <a:r>
              <a:rPr lang="en-US" sz="2000" dirty="0">
                <a:latin typeface="Comic Sans MS" pitchFamily="-108" charset="0"/>
                <a:ea typeface="Helvetica" pitchFamily="-108" charset="0"/>
                <a:cs typeface="Helvetica" pitchFamily="-108" charset="0"/>
              </a:rPr>
              <a:t>John </a:t>
            </a:r>
            <a:r>
              <a:rPr lang="en-US" sz="2000" dirty="0" err="1">
                <a:latin typeface="Comic Sans MS" pitchFamily="-108" charset="0"/>
                <a:ea typeface="Helvetica" pitchFamily="-108" charset="0"/>
                <a:cs typeface="Helvetica" pitchFamily="-108" charset="0"/>
              </a:rPr>
              <a:t>McKisson</a:t>
            </a:r>
            <a:r>
              <a:rPr lang="en-US" sz="2000" dirty="0">
                <a:latin typeface="Comic Sans MS" pitchFamily="-108" charset="0"/>
                <a:ea typeface="Helvetica" pitchFamily="-108" charset="0"/>
                <a:cs typeface="Helvetica" pitchFamily="-108" charset="0"/>
              </a:rPr>
              <a:t>- software engineer</a:t>
            </a:r>
          </a:p>
          <a:p>
            <a:r>
              <a:rPr lang="en-US" sz="2000" dirty="0">
                <a:latin typeface="Comic Sans MS" pitchFamily="-108" charset="0"/>
                <a:ea typeface="Helvetica" pitchFamily="-108" charset="0"/>
                <a:cs typeface="Helvetica" pitchFamily="-108" charset="0"/>
              </a:rPr>
              <a:t>Dr. </a:t>
            </a:r>
            <a:r>
              <a:rPr lang="en-US" sz="2000" dirty="0" err="1">
                <a:latin typeface="Comic Sans MS" pitchFamily="-108" charset="0"/>
                <a:ea typeface="Helvetica" pitchFamily="-108" charset="0"/>
                <a:cs typeface="Helvetica" pitchFamily="-108" charset="0"/>
              </a:rPr>
              <a:t>Seung</a:t>
            </a:r>
            <a:r>
              <a:rPr lang="en-US" sz="2000" dirty="0">
                <a:latin typeface="Comic Sans MS" pitchFamily="-108" charset="0"/>
                <a:ea typeface="Helvetica" pitchFamily="-108" charset="0"/>
                <a:cs typeface="Helvetica" pitchFamily="-108" charset="0"/>
              </a:rPr>
              <a:t> </a:t>
            </a:r>
            <a:r>
              <a:rPr lang="en-US" sz="2000" dirty="0" err="1">
                <a:latin typeface="Comic Sans MS" pitchFamily="-108" charset="0"/>
                <a:ea typeface="Helvetica" pitchFamily="-108" charset="0"/>
                <a:cs typeface="Helvetica" pitchFamily="-108" charset="0"/>
              </a:rPr>
              <a:t>Joon</a:t>
            </a:r>
            <a:r>
              <a:rPr lang="en-US" sz="2000" dirty="0">
                <a:latin typeface="Comic Sans MS" pitchFamily="-108" charset="0"/>
                <a:ea typeface="Helvetica" pitchFamily="-108" charset="0"/>
                <a:cs typeface="Helvetica" pitchFamily="-108" charset="0"/>
              </a:rPr>
              <a:t> Lee- detector scientist</a:t>
            </a:r>
          </a:p>
          <a:p>
            <a:r>
              <a:rPr lang="en-US" sz="2000" dirty="0">
                <a:latin typeface="Comic Sans MS" pitchFamily="-108" charset="0"/>
                <a:ea typeface="Helvetica" pitchFamily="-108" charset="0"/>
                <a:cs typeface="Helvetica" pitchFamily="-108" charset="0"/>
              </a:rPr>
              <a:t>Dr. </a:t>
            </a:r>
            <a:r>
              <a:rPr lang="en-US" sz="2000" dirty="0" err="1">
                <a:latin typeface="Comic Sans MS" pitchFamily="-108" charset="0"/>
                <a:ea typeface="Helvetica" pitchFamily="-108" charset="0"/>
                <a:cs typeface="Helvetica" pitchFamily="-108" charset="0"/>
              </a:rPr>
              <a:t>Wenze</a:t>
            </a:r>
            <a:r>
              <a:rPr lang="en-US" sz="2000" dirty="0">
                <a:latin typeface="Comic Sans MS" pitchFamily="-108" charset="0"/>
                <a:ea typeface="Helvetica" pitchFamily="-108" charset="0"/>
                <a:cs typeface="Helvetica" pitchFamily="-108" charset="0"/>
              </a:rPr>
              <a:t> Xi- detector scientist</a:t>
            </a:r>
          </a:p>
          <a:p>
            <a:r>
              <a:rPr lang="en-US" sz="2000" dirty="0">
                <a:latin typeface="Comic Sans MS" pitchFamily="-108" charset="0"/>
                <a:ea typeface="Helvetica" pitchFamily="-108" charset="0"/>
                <a:cs typeface="Helvetica" pitchFamily="-108" charset="0"/>
              </a:rPr>
              <a:t>Dr. Carl Zorn- detector scientist</a:t>
            </a:r>
          </a:p>
        </p:txBody>
      </p:sp>
      <p:sp useBgFill="1">
        <p:nvSpPr>
          <p:cNvPr id="5" name="Rectangle 2"/>
          <p:cNvSpPr>
            <a:spLocks noChangeArrowheads="1"/>
          </p:cNvSpPr>
          <p:nvPr/>
        </p:nvSpPr>
        <p:spPr bwMode="auto">
          <a:xfrm>
            <a:off x="554396" y="5327035"/>
            <a:ext cx="8098242" cy="997709"/>
          </a:xfrm>
          <a:prstGeom prst="rect">
            <a:avLst/>
          </a:prstGeom>
          <a:ln w="12700">
            <a:noFill/>
            <a:miter lim="800000"/>
            <a:headEnd/>
            <a:tailEnd/>
          </a:ln>
        </p:spPr>
        <p:txBody>
          <a:bodyPr wrap="square" lIns="63500" tIns="25400" rIns="63500" bIns="25400" anchor="ctr">
            <a:prstTxWarp prst="textNoShape">
              <a:avLst/>
            </a:prstTxWarp>
            <a:spAutoFit/>
          </a:bodyPr>
          <a:lstStyle/>
          <a:p>
            <a:pPr>
              <a:lnSpc>
                <a:spcPct val="85000"/>
              </a:lnSpc>
              <a:spcAft>
                <a:spcPts val="600"/>
              </a:spcAft>
            </a:pPr>
            <a:r>
              <a:rPr lang="en-US" sz="2000" dirty="0" smtClean="0">
                <a:solidFill>
                  <a:srgbClr val="3366FF"/>
                </a:solidFill>
                <a:latin typeface="Comic Sans MS" pitchFamily="-108" charset="0"/>
                <a:ea typeface="Helvetica" pitchFamily="-108" charset="0"/>
                <a:cs typeface="Helvetica" pitchFamily="-108" charset="0"/>
              </a:rPr>
              <a:t>The Group makes use of expertise in the </a:t>
            </a:r>
            <a:r>
              <a:rPr lang="en-US" sz="2000" dirty="0" err="1" smtClean="0">
                <a:solidFill>
                  <a:srgbClr val="3366FF"/>
                </a:solidFill>
                <a:latin typeface="Comic Sans MS" pitchFamily="-108" charset="0"/>
                <a:ea typeface="Helvetica" pitchFamily="-108" charset="0"/>
                <a:cs typeface="Helvetica" pitchFamily="-108" charset="0"/>
              </a:rPr>
              <a:t>JLab</a:t>
            </a:r>
            <a:endParaRPr lang="en-US" sz="2000" dirty="0" smtClean="0">
              <a:solidFill>
                <a:srgbClr val="3366FF"/>
              </a:solidFill>
              <a:latin typeface="Comic Sans MS" pitchFamily="-108" charset="0"/>
              <a:ea typeface="Helvetica" pitchFamily="-108" charset="0"/>
              <a:cs typeface="Helvetica" pitchFamily="-108" charset="0"/>
            </a:endParaRPr>
          </a:p>
          <a:p>
            <a:pPr lvl="1">
              <a:lnSpc>
                <a:spcPct val="85000"/>
              </a:lnSpc>
              <a:spcAft>
                <a:spcPts val="600"/>
              </a:spcAft>
              <a:buFont typeface="Arial" pitchFamily="-108" charset="0"/>
              <a:buChar char="•"/>
            </a:pPr>
            <a:r>
              <a:rPr lang="en-US" sz="2000" dirty="0" smtClean="0">
                <a:solidFill>
                  <a:srgbClr val="3366FF"/>
                </a:solidFill>
                <a:latin typeface="Comic Sans MS" pitchFamily="-108" charset="0"/>
                <a:ea typeface="Helvetica" pitchFamily="-108" charset="0"/>
                <a:cs typeface="Helvetica" pitchFamily="-108" charset="0"/>
              </a:rPr>
              <a:t>Fast </a:t>
            </a:r>
            <a:r>
              <a:rPr lang="en-US" sz="2000" dirty="0">
                <a:solidFill>
                  <a:srgbClr val="3366FF"/>
                </a:solidFill>
                <a:latin typeface="Comic Sans MS" pitchFamily="-108" charset="0"/>
                <a:ea typeface="Helvetica" pitchFamily="-108" charset="0"/>
                <a:cs typeface="Helvetica" pitchFamily="-108" charset="0"/>
              </a:rPr>
              <a:t>Electronics Group</a:t>
            </a:r>
          </a:p>
          <a:p>
            <a:pPr lvl="1">
              <a:lnSpc>
                <a:spcPct val="85000"/>
              </a:lnSpc>
              <a:spcAft>
                <a:spcPts val="600"/>
              </a:spcAft>
              <a:buFont typeface="Arial" pitchFamily="-108" charset="0"/>
              <a:buChar char="•"/>
            </a:pPr>
            <a:r>
              <a:rPr lang="en-US" sz="2000" dirty="0">
                <a:solidFill>
                  <a:srgbClr val="3366FF"/>
                </a:solidFill>
                <a:latin typeface="Comic Sans MS" pitchFamily="-108" charset="0"/>
                <a:ea typeface="Helvetica" pitchFamily="-108" charset="0"/>
                <a:cs typeface="Helvetica" pitchFamily="-108" charset="0"/>
              </a:rPr>
              <a:t>Data Acquisition Group</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for Readout</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968186543"/>
              </p:ext>
            </p:extLst>
          </p:nvPr>
        </p:nvGraphicFramePr>
        <p:xfrm>
          <a:off x="457200" y="2907586"/>
          <a:ext cx="8229600" cy="3337560"/>
        </p:xfrm>
        <a:graphic>
          <a:graphicData uri="http://schemas.openxmlformats.org/drawingml/2006/table">
            <a:tbl>
              <a:tblPr firstRow="1" bandRow="1">
                <a:tableStyleId>{D27102A9-8310-4765-A935-A1911B00CA55}</a:tableStyleId>
              </a:tblPr>
              <a:tblGrid>
                <a:gridCol w="2743200"/>
                <a:gridCol w="1371600"/>
                <a:gridCol w="1371600"/>
                <a:gridCol w="1371600"/>
                <a:gridCol w="1371600"/>
              </a:tblGrid>
              <a:tr h="370840">
                <a:tc>
                  <a:txBody>
                    <a:bodyPr/>
                    <a:lstStyle/>
                    <a:p>
                      <a:pPr algn="ctr"/>
                      <a:endParaRPr lang="en-US" sz="1600" dirty="0"/>
                    </a:p>
                  </a:txBody>
                  <a:tcPr anchor="ctr"/>
                </a:tc>
                <a:tc>
                  <a:txBody>
                    <a:bodyPr/>
                    <a:lstStyle/>
                    <a:p>
                      <a:pPr algn="ctr"/>
                      <a:r>
                        <a:rPr lang="en-US" sz="1600" dirty="0" smtClean="0"/>
                        <a:t>MaPMT</a:t>
                      </a:r>
                      <a:endParaRPr lang="en-US" sz="1600" dirty="0"/>
                    </a:p>
                  </a:txBody>
                  <a:tcPr anchor="ctr"/>
                </a:tc>
                <a:tc>
                  <a:txBody>
                    <a:bodyPr/>
                    <a:lstStyle/>
                    <a:p>
                      <a:pPr algn="ctr"/>
                      <a:r>
                        <a:rPr lang="en-US" sz="1600" dirty="0" smtClean="0"/>
                        <a:t>SiPM</a:t>
                      </a:r>
                      <a:endParaRPr lang="en-US" sz="1600" dirty="0"/>
                    </a:p>
                  </a:txBody>
                  <a:tcPr anchor="ctr"/>
                </a:tc>
                <a:tc>
                  <a:txBody>
                    <a:bodyPr/>
                    <a:lstStyle/>
                    <a:p>
                      <a:pPr algn="ctr"/>
                      <a:r>
                        <a:rPr lang="en-US" sz="1600" dirty="0" smtClean="0"/>
                        <a:t>MCP-PMT</a:t>
                      </a:r>
                      <a:endParaRPr lang="en-US" sz="1600" dirty="0"/>
                    </a:p>
                  </a:txBody>
                  <a:tcPr anchor="ctr"/>
                </a:tc>
                <a:tc>
                  <a:txBody>
                    <a:bodyPr/>
                    <a:lstStyle/>
                    <a:p>
                      <a:pPr algn="ctr"/>
                      <a:r>
                        <a:rPr lang="en-US" sz="1600" dirty="0" smtClean="0"/>
                        <a:t>GEM</a:t>
                      </a:r>
                      <a:endParaRPr lang="en-US" sz="1600" dirty="0"/>
                    </a:p>
                  </a:txBody>
                  <a:tcPr anchor="ctr"/>
                </a:tc>
              </a:tr>
              <a:tr h="370840">
                <a:tc>
                  <a:txBody>
                    <a:bodyPr/>
                    <a:lstStyle/>
                    <a:p>
                      <a:pPr algn="ctr"/>
                      <a:r>
                        <a:rPr lang="en-US" sz="1600" dirty="0" smtClean="0"/>
                        <a:t>Cost</a:t>
                      </a:r>
                      <a:endParaRPr lang="en-US" sz="1600" dirty="0"/>
                    </a:p>
                  </a:txBody>
                  <a:tcPr anchor="ctr"/>
                </a:tc>
                <a:tc>
                  <a:txBody>
                    <a:bodyPr/>
                    <a:lstStyle/>
                    <a:p>
                      <a:pPr algn="ctr"/>
                      <a:r>
                        <a:rPr lang="en-US" sz="1600" dirty="0" smtClean="0">
                          <a:solidFill>
                            <a:srgbClr val="FF0000"/>
                          </a:solidFill>
                        </a:rPr>
                        <a:t>~ $</a:t>
                      </a:r>
                      <a:r>
                        <a:rPr lang="en-US" sz="1600" baseline="0" dirty="0" smtClean="0">
                          <a:solidFill>
                            <a:srgbClr val="FF0000"/>
                          </a:solidFill>
                        </a:rPr>
                        <a:t>1M/m</a:t>
                      </a:r>
                      <a:r>
                        <a:rPr lang="en-US" sz="1600" baseline="30000" dirty="0" smtClean="0">
                          <a:solidFill>
                            <a:srgbClr val="FF0000"/>
                          </a:solidFill>
                        </a:rPr>
                        <a:t>2</a:t>
                      </a:r>
                      <a:endParaRPr lang="en-US" sz="1600" baseline="30000" dirty="0">
                        <a:solidFill>
                          <a:srgbClr val="FF000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FF0000"/>
                          </a:solidFill>
                        </a:rPr>
                        <a:t>~ $</a:t>
                      </a:r>
                      <a:r>
                        <a:rPr lang="en-US" sz="1600" baseline="0" dirty="0" smtClean="0">
                          <a:solidFill>
                            <a:srgbClr val="FF0000"/>
                          </a:solidFill>
                        </a:rPr>
                        <a:t>1M/m</a:t>
                      </a:r>
                      <a:r>
                        <a:rPr lang="en-US" sz="1600" baseline="30000" dirty="0" smtClean="0">
                          <a:solidFill>
                            <a:srgbClr val="FF0000"/>
                          </a:solidFill>
                        </a:rPr>
                        <a:t>2</a:t>
                      </a:r>
                    </a:p>
                  </a:txBody>
                  <a:tcPr anchor="ctr"/>
                </a:tc>
                <a:tc>
                  <a:txBody>
                    <a:bodyPr/>
                    <a:lstStyle/>
                    <a:p>
                      <a:pPr algn="ctr"/>
                      <a:r>
                        <a:rPr lang="en-US" sz="1600" dirty="0" smtClean="0">
                          <a:solidFill>
                            <a:srgbClr val="00B050"/>
                          </a:solidFill>
                        </a:rPr>
                        <a:t>Low</a:t>
                      </a:r>
                      <a:endParaRPr lang="en-US" sz="1600" dirty="0">
                        <a:solidFill>
                          <a:srgbClr val="00B050"/>
                        </a:solidFill>
                      </a:endParaRPr>
                    </a:p>
                  </a:txBody>
                  <a:tcPr anchor="ctr"/>
                </a:tc>
                <a:tc>
                  <a:txBody>
                    <a:bodyPr/>
                    <a:lstStyle/>
                    <a:p>
                      <a:pPr algn="ctr"/>
                      <a:r>
                        <a:rPr lang="en-US" sz="1600" dirty="0" smtClean="0">
                          <a:solidFill>
                            <a:srgbClr val="00B050"/>
                          </a:solidFill>
                        </a:rPr>
                        <a:t>Low</a:t>
                      </a:r>
                      <a:endParaRPr lang="en-US" sz="1600" dirty="0">
                        <a:solidFill>
                          <a:srgbClr val="00B050"/>
                        </a:solidFill>
                      </a:endParaRPr>
                    </a:p>
                  </a:txBody>
                  <a:tcPr anchor="ctr"/>
                </a:tc>
              </a:tr>
              <a:tr h="370840">
                <a:tc>
                  <a:txBody>
                    <a:bodyPr/>
                    <a:lstStyle/>
                    <a:p>
                      <a:pPr algn="ctr"/>
                      <a:r>
                        <a:rPr lang="en-US" sz="1600" dirty="0" smtClean="0"/>
                        <a:t>Position resolution</a:t>
                      </a:r>
                      <a:endParaRPr lang="en-US" sz="1600" dirty="0"/>
                    </a:p>
                  </a:txBody>
                  <a:tcPr anchor="ctr"/>
                </a:tc>
                <a:tc>
                  <a:txBody>
                    <a:bodyPr/>
                    <a:lstStyle/>
                    <a:p>
                      <a:pPr algn="ctr"/>
                      <a:r>
                        <a:rPr lang="en-US" sz="1600" dirty="0" smtClean="0"/>
                        <a:t>~</a:t>
                      </a:r>
                      <a:r>
                        <a:rPr lang="en-US" sz="1600" baseline="0" dirty="0" smtClean="0"/>
                        <a:t> mm</a:t>
                      </a:r>
                      <a:endParaRPr lang="en-US" sz="1600" dirty="0"/>
                    </a:p>
                  </a:txBody>
                  <a:tcPr anchor="ctr"/>
                </a:tc>
                <a:tc>
                  <a:txBody>
                    <a:bodyPr/>
                    <a:lstStyle/>
                    <a:p>
                      <a:pPr algn="ctr"/>
                      <a:r>
                        <a:rPr lang="en-US" sz="1600" dirty="0" smtClean="0"/>
                        <a:t>~ mm</a:t>
                      </a:r>
                      <a:endParaRPr lang="en-US" sz="1600" dirty="0"/>
                    </a:p>
                  </a:txBody>
                  <a:tcPr anchor="ctr"/>
                </a:tc>
                <a:tc>
                  <a:txBody>
                    <a:bodyPr/>
                    <a:lstStyle/>
                    <a:p>
                      <a:pPr algn="ctr"/>
                      <a:r>
                        <a:rPr lang="en-US" sz="1600" dirty="0" smtClean="0"/>
                        <a:t>~ mm</a:t>
                      </a:r>
                      <a:endParaRPr lang="en-US" sz="1600" dirty="0"/>
                    </a:p>
                  </a:txBody>
                  <a:tcPr anchor="ctr"/>
                </a:tc>
                <a:tc>
                  <a:txBody>
                    <a:bodyPr/>
                    <a:lstStyle/>
                    <a:p>
                      <a:pPr algn="ctr"/>
                      <a:r>
                        <a:rPr lang="en-US" sz="1600" dirty="0" smtClean="0">
                          <a:solidFill>
                            <a:srgbClr val="00B050"/>
                          </a:solidFill>
                        </a:rPr>
                        <a:t>~100</a:t>
                      </a:r>
                      <a:r>
                        <a:rPr lang="en-US" sz="1600" baseline="0" dirty="0" smtClean="0">
                          <a:solidFill>
                            <a:srgbClr val="00B050"/>
                          </a:solidFill>
                        </a:rPr>
                        <a:t> µm</a:t>
                      </a:r>
                      <a:endParaRPr lang="en-US" sz="1600" dirty="0">
                        <a:solidFill>
                          <a:srgbClr val="00B050"/>
                        </a:solidFill>
                      </a:endParaRPr>
                    </a:p>
                  </a:txBody>
                  <a:tcPr anchor="ctr"/>
                </a:tc>
              </a:tr>
              <a:tr h="370840">
                <a:tc>
                  <a:txBody>
                    <a:bodyPr/>
                    <a:lstStyle/>
                    <a:p>
                      <a:pPr algn="ctr"/>
                      <a:r>
                        <a:rPr lang="en-US" sz="1600" dirty="0" smtClean="0"/>
                        <a:t>Time resolution</a:t>
                      </a:r>
                    </a:p>
                  </a:txBody>
                  <a:tcPr anchor="ctr"/>
                </a:tc>
                <a:tc>
                  <a:txBody>
                    <a:bodyPr/>
                    <a:lstStyle/>
                    <a:p>
                      <a:pPr algn="ctr"/>
                      <a:r>
                        <a:rPr lang="en-US" sz="1600" dirty="0" smtClean="0"/>
                        <a:t>fair</a:t>
                      </a:r>
                      <a:endParaRPr lang="en-US" sz="1600" dirty="0"/>
                    </a:p>
                  </a:txBody>
                  <a:tcPr anchor="ctr"/>
                </a:tc>
                <a:tc>
                  <a:txBody>
                    <a:bodyPr/>
                    <a:lstStyle/>
                    <a:p>
                      <a:pPr algn="ctr"/>
                      <a:r>
                        <a:rPr lang="en-US" sz="1600" dirty="0" smtClean="0">
                          <a:solidFill>
                            <a:srgbClr val="00B050"/>
                          </a:solidFill>
                        </a:rPr>
                        <a:t>good</a:t>
                      </a:r>
                      <a:endParaRPr lang="en-US" sz="1600" dirty="0">
                        <a:solidFill>
                          <a:srgbClr val="00B050"/>
                        </a:solidFill>
                      </a:endParaRPr>
                    </a:p>
                  </a:txBody>
                  <a:tcPr anchor="ctr"/>
                </a:tc>
                <a:tc>
                  <a:txBody>
                    <a:bodyPr/>
                    <a:lstStyle/>
                    <a:p>
                      <a:pPr algn="ctr"/>
                      <a:r>
                        <a:rPr lang="en-US" sz="1600" dirty="0" smtClean="0">
                          <a:solidFill>
                            <a:srgbClr val="00B050"/>
                          </a:solidFill>
                        </a:rPr>
                        <a:t>very good</a:t>
                      </a:r>
                      <a:endParaRPr lang="en-US" sz="1600" dirty="0">
                        <a:solidFill>
                          <a:srgbClr val="00B050"/>
                        </a:solidFill>
                      </a:endParaRPr>
                    </a:p>
                  </a:txBody>
                  <a:tcPr anchor="ctr"/>
                </a:tc>
                <a:tc>
                  <a:txBody>
                    <a:bodyPr/>
                    <a:lstStyle/>
                    <a:p>
                      <a:pPr algn="ctr"/>
                      <a:r>
                        <a:rPr lang="en-US" sz="1600" dirty="0" smtClean="0">
                          <a:solidFill>
                            <a:srgbClr val="FF0000"/>
                          </a:solidFill>
                        </a:rPr>
                        <a:t>poor</a:t>
                      </a:r>
                      <a:endParaRPr lang="en-US" sz="1600" dirty="0">
                        <a:solidFill>
                          <a:srgbClr val="FF0000"/>
                        </a:solidFill>
                      </a:endParaRPr>
                    </a:p>
                  </a:txBody>
                  <a:tcPr anchor="ctr"/>
                </a:tc>
              </a:tr>
              <a:tr h="370840">
                <a:tc>
                  <a:txBody>
                    <a:bodyPr/>
                    <a:lstStyle/>
                    <a:p>
                      <a:pPr algn="ctr"/>
                      <a:r>
                        <a:rPr lang="en-US" sz="1600" dirty="0" smtClean="0"/>
                        <a:t>Dark</a:t>
                      </a:r>
                      <a:r>
                        <a:rPr lang="en-US" sz="1600" baseline="0" dirty="0" smtClean="0"/>
                        <a:t> rate</a:t>
                      </a:r>
                      <a:endParaRPr lang="en-US" sz="1600" dirty="0" smtClean="0"/>
                    </a:p>
                  </a:txBody>
                  <a:tcPr anchor="ctr"/>
                </a:tc>
                <a:tc>
                  <a:txBody>
                    <a:bodyPr/>
                    <a:lstStyle/>
                    <a:p>
                      <a:pPr algn="ctr"/>
                      <a:r>
                        <a:rPr lang="en-US" sz="1600" dirty="0" smtClean="0">
                          <a:solidFill>
                            <a:srgbClr val="00B050"/>
                          </a:solidFill>
                        </a:rPr>
                        <a:t>low</a:t>
                      </a:r>
                      <a:endParaRPr lang="en-US" sz="1600" dirty="0">
                        <a:solidFill>
                          <a:srgbClr val="00B050"/>
                        </a:solidFill>
                      </a:endParaRPr>
                    </a:p>
                  </a:txBody>
                  <a:tcPr anchor="ctr"/>
                </a:tc>
                <a:tc>
                  <a:txBody>
                    <a:bodyPr/>
                    <a:lstStyle/>
                    <a:p>
                      <a:pPr algn="ctr"/>
                      <a:r>
                        <a:rPr lang="en-US" sz="1600" dirty="0" smtClean="0">
                          <a:solidFill>
                            <a:srgbClr val="FF0000"/>
                          </a:solidFill>
                        </a:rPr>
                        <a:t>high</a:t>
                      </a:r>
                      <a:endParaRPr lang="en-US" sz="1600" dirty="0">
                        <a:solidFill>
                          <a:srgbClr val="FF0000"/>
                        </a:solidFill>
                      </a:endParaRPr>
                    </a:p>
                  </a:txBody>
                  <a:tcPr anchor="ctr"/>
                </a:tc>
                <a:tc>
                  <a:txBody>
                    <a:bodyPr/>
                    <a:lstStyle/>
                    <a:p>
                      <a:pPr algn="ctr"/>
                      <a:r>
                        <a:rPr lang="en-US" sz="1600" dirty="0" smtClean="0"/>
                        <a:t>low ?</a:t>
                      </a:r>
                      <a:endParaRPr lang="en-US" sz="1600" dirty="0"/>
                    </a:p>
                  </a:txBody>
                  <a:tcPr anchor="ctr"/>
                </a:tc>
                <a:tc>
                  <a:txBody>
                    <a:bodyPr/>
                    <a:lstStyle/>
                    <a:p>
                      <a:pPr algn="ctr"/>
                      <a:r>
                        <a:rPr lang="en-US" sz="1600" dirty="0" smtClean="0"/>
                        <a:t>fair</a:t>
                      </a:r>
                      <a:endParaRPr lang="en-US" sz="1600" dirty="0"/>
                    </a:p>
                  </a:txBody>
                  <a:tcPr anchor="ctr"/>
                </a:tc>
              </a:tr>
              <a:tr h="370840">
                <a:tc>
                  <a:txBody>
                    <a:bodyPr/>
                    <a:lstStyle/>
                    <a:p>
                      <a:pPr algn="ctr"/>
                      <a:r>
                        <a:rPr lang="en-US" sz="1600" dirty="0" smtClean="0"/>
                        <a:t>Single</a:t>
                      </a:r>
                      <a:r>
                        <a:rPr lang="en-US" sz="1600" baseline="0" dirty="0" smtClean="0"/>
                        <a:t> photon detection</a:t>
                      </a:r>
                      <a:endParaRPr lang="en-US" sz="1600" dirty="0" smtClean="0"/>
                    </a:p>
                  </a:txBody>
                  <a:tcPr anchor="ctr"/>
                </a:tc>
                <a:tc>
                  <a:txBody>
                    <a:bodyPr/>
                    <a:lstStyle/>
                    <a:p>
                      <a:pPr algn="ctr"/>
                      <a:r>
                        <a:rPr lang="en-US" sz="1600" dirty="0" smtClean="0"/>
                        <a:t>fair</a:t>
                      </a:r>
                      <a:endParaRPr lang="en-US" sz="1600" dirty="0"/>
                    </a:p>
                  </a:txBody>
                  <a:tcPr anchor="ctr"/>
                </a:tc>
                <a:tc>
                  <a:txBody>
                    <a:bodyPr/>
                    <a:lstStyle/>
                    <a:p>
                      <a:pPr algn="ctr"/>
                      <a:r>
                        <a:rPr lang="en-US" sz="1600" dirty="0" smtClean="0">
                          <a:solidFill>
                            <a:srgbClr val="00B050"/>
                          </a:solidFill>
                        </a:rPr>
                        <a:t>good</a:t>
                      </a:r>
                      <a:endParaRPr lang="en-US" sz="1600" dirty="0">
                        <a:solidFill>
                          <a:srgbClr val="00B050"/>
                        </a:solidFill>
                      </a:endParaRPr>
                    </a:p>
                  </a:txBody>
                  <a:tcPr anchor="ctr"/>
                </a:tc>
                <a:tc>
                  <a:txBody>
                    <a:bodyPr/>
                    <a:lstStyle/>
                    <a:p>
                      <a:pPr algn="ctr"/>
                      <a:r>
                        <a:rPr lang="en-US" sz="1600" dirty="0" smtClean="0">
                          <a:solidFill>
                            <a:schemeClr val="tx1"/>
                          </a:solidFill>
                        </a:rPr>
                        <a:t>fair ?</a:t>
                      </a:r>
                      <a:endParaRPr lang="en-US" sz="1600" dirty="0">
                        <a:solidFill>
                          <a:schemeClr val="tx1"/>
                        </a:solidFill>
                      </a:endParaRPr>
                    </a:p>
                  </a:txBody>
                  <a:tcPr anchor="ctr"/>
                </a:tc>
                <a:tc>
                  <a:txBody>
                    <a:bodyPr/>
                    <a:lstStyle/>
                    <a:p>
                      <a:pPr algn="ctr"/>
                      <a:r>
                        <a:rPr lang="en-US" sz="1600" dirty="0" smtClean="0"/>
                        <a:t>poor</a:t>
                      </a:r>
                      <a:endParaRPr lang="en-US" sz="1600" dirty="0"/>
                    </a:p>
                  </a:txBody>
                  <a:tcPr anchor="ctr"/>
                </a:tc>
              </a:tr>
              <a:tr h="370840">
                <a:tc>
                  <a:txBody>
                    <a:bodyPr/>
                    <a:lstStyle/>
                    <a:p>
                      <a:pPr algn="ctr"/>
                      <a:r>
                        <a:rPr lang="en-US" sz="1600" dirty="0" smtClean="0"/>
                        <a:t>Rate capability</a:t>
                      </a:r>
                    </a:p>
                  </a:txBody>
                  <a:tcPr anchor="ctr"/>
                </a:tc>
                <a:tc>
                  <a:txBody>
                    <a:bodyPr/>
                    <a:lstStyle/>
                    <a:p>
                      <a:pPr algn="ctr"/>
                      <a:r>
                        <a:rPr lang="en-US" sz="1600" dirty="0" smtClean="0">
                          <a:solidFill>
                            <a:srgbClr val="00B050"/>
                          </a:solidFill>
                        </a:rPr>
                        <a:t>good</a:t>
                      </a:r>
                      <a:endParaRPr lang="en-US" sz="1600" dirty="0">
                        <a:solidFill>
                          <a:srgbClr val="00B050"/>
                        </a:solidFill>
                      </a:endParaRPr>
                    </a:p>
                  </a:txBody>
                  <a:tcPr anchor="ctr"/>
                </a:tc>
                <a:tc>
                  <a:txBody>
                    <a:bodyPr/>
                    <a:lstStyle/>
                    <a:p>
                      <a:pPr algn="ctr"/>
                      <a:r>
                        <a:rPr lang="en-US" sz="1600" dirty="0" smtClean="0">
                          <a:solidFill>
                            <a:srgbClr val="00B050"/>
                          </a:solidFill>
                        </a:rPr>
                        <a:t>good</a:t>
                      </a:r>
                      <a:endParaRPr lang="en-US" sz="1600" dirty="0">
                        <a:solidFill>
                          <a:srgbClr val="00B050"/>
                        </a:solidFill>
                      </a:endParaRPr>
                    </a:p>
                  </a:txBody>
                  <a:tcPr anchor="ctr"/>
                </a:tc>
                <a:tc>
                  <a:txBody>
                    <a:bodyPr/>
                    <a:lstStyle/>
                    <a:p>
                      <a:pPr algn="ctr"/>
                      <a:r>
                        <a:rPr lang="en-US" sz="1600" dirty="0" smtClean="0"/>
                        <a:t>fair ?</a:t>
                      </a:r>
                      <a:endParaRPr lang="en-US" sz="1600" dirty="0"/>
                    </a:p>
                  </a:txBody>
                  <a:tcPr anchor="ctr"/>
                </a:tc>
                <a:tc>
                  <a:txBody>
                    <a:bodyPr/>
                    <a:lstStyle/>
                    <a:p>
                      <a:pPr algn="ctr"/>
                      <a:r>
                        <a:rPr lang="en-US" sz="1600" dirty="0" smtClean="0">
                          <a:solidFill>
                            <a:srgbClr val="00B050"/>
                          </a:solidFill>
                        </a:rPr>
                        <a:t>good</a:t>
                      </a:r>
                      <a:endParaRPr lang="en-US" sz="1600" dirty="0">
                        <a:solidFill>
                          <a:srgbClr val="00B050"/>
                        </a:solidFill>
                      </a:endParaRPr>
                    </a:p>
                  </a:txBody>
                  <a:tcPr anchor="ctr"/>
                </a:tc>
              </a:tr>
              <a:tr h="370840">
                <a:tc>
                  <a:txBody>
                    <a:bodyPr/>
                    <a:lstStyle/>
                    <a:p>
                      <a:pPr algn="ctr"/>
                      <a:r>
                        <a:rPr lang="en-US" sz="1600" dirty="0" smtClean="0"/>
                        <a:t>Radiation hardness</a:t>
                      </a:r>
                    </a:p>
                  </a:txBody>
                  <a:tcPr anchor="ctr"/>
                </a:tc>
                <a:tc>
                  <a:txBody>
                    <a:bodyPr/>
                    <a:lstStyle/>
                    <a:p>
                      <a:pPr algn="ctr"/>
                      <a:r>
                        <a:rPr lang="en-US" sz="1600" dirty="0" smtClean="0">
                          <a:solidFill>
                            <a:srgbClr val="00B050"/>
                          </a:solidFill>
                        </a:rPr>
                        <a:t>good</a:t>
                      </a:r>
                      <a:endParaRPr lang="en-US" sz="1600" dirty="0">
                        <a:solidFill>
                          <a:srgbClr val="00B050"/>
                        </a:solidFill>
                      </a:endParaRPr>
                    </a:p>
                  </a:txBody>
                  <a:tcPr anchor="ctr"/>
                </a:tc>
                <a:tc>
                  <a:txBody>
                    <a:bodyPr/>
                    <a:lstStyle/>
                    <a:p>
                      <a:pPr algn="ctr"/>
                      <a:r>
                        <a:rPr lang="en-US" sz="1600" dirty="0" smtClean="0">
                          <a:solidFill>
                            <a:srgbClr val="FF0000"/>
                          </a:solidFill>
                        </a:rPr>
                        <a:t>poor</a:t>
                      </a:r>
                      <a:endParaRPr lang="en-US" sz="1600" dirty="0">
                        <a:solidFill>
                          <a:srgbClr val="FF0000"/>
                        </a:solidFill>
                      </a:endParaRPr>
                    </a:p>
                  </a:txBody>
                  <a:tcPr anchor="ctr"/>
                </a:tc>
                <a:tc>
                  <a:txBody>
                    <a:bodyPr/>
                    <a:lstStyle/>
                    <a:p>
                      <a:pPr algn="ctr"/>
                      <a:r>
                        <a:rPr lang="en-US" sz="1600" dirty="0" smtClean="0">
                          <a:solidFill>
                            <a:schemeClr val="tx1"/>
                          </a:solidFill>
                        </a:rPr>
                        <a:t>good ?</a:t>
                      </a:r>
                      <a:endParaRPr lang="en-US" sz="1600" dirty="0">
                        <a:solidFill>
                          <a:schemeClr val="tx1"/>
                        </a:solidFill>
                      </a:endParaRPr>
                    </a:p>
                  </a:txBody>
                  <a:tcPr anchor="ctr"/>
                </a:tc>
                <a:tc>
                  <a:txBody>
                    <a:bodyPr/>
                    <a:lstStyle/>
                    <a:p>
                      <a:pPr algn="ctr"/>
                      <a:r>
                        <a:rPr lang="en-US" sz="1600" dirty="0" smtClean="0"/>
                        <a:t>good</a:t>
                      </a:r>
                      <a:endParaRPr lang="en-US" sz="1600" dirty="0"/>
                    </a:p>
                  </a:txBody>
                  <a:tcPr anchor="ctr"/>
                </a:tc>
              </a:tr>
              <a:tr h="370840">
                <a:tc>
                  <a:txBody>
                    <a:bodyPr/>
                    <a:lstStyle/>
                    <a:p>
                      <a:pPr algn="ctr"/>
                      <a:r>
                        <a:rPr lang="en-US" sz="1600" dirty="0" smtClean="0"/>
                        <a:t>Field</a:t>
                      </a:r>
                      <a:r>
                        <a:rPr lang="en-US" sz="1600" baseline="0" dirty="0" smtClean="0"/>
                        <a:t> sensitivity</a:t>
                      </a:r>
                      <a:endParaRPr lang="en-US" sz="1600" dirty="0" smtClean="0"/>
                    </a:p>
                  </a:txBody>
                  <a:tcPr anchor="ctr"/>
                </a:tc>
                <a:tc>
                  <a:txBody>
                    <a:bodyPr/>
                    <a:lstStyle/>
                    <a:p>
                      <a:pPr algn="ctr"/>
                      <a:r>
                        <a:rPr lang="en-US" sz="1600" dirty="0" smtClean="0">
                          <a:solidFill>
                            <a:srgbClr val="FF0000"/>
                          </a:solidFill>
                        </a:rPr>
                        <a:t>poor</a:t>
                      </a:r>
                      <a:endParaRPr lang="en-US" sz="1600" dirty="0">
                        <a:solidFill>
                          <a:srgbClr val="FF0000"/>
                        </a:solidFill>
                      </a:endParaRPr>
                    </a:p>
                  </a:txBody>
                  <a:tcPr anchor="ctr"/>
                </a:tc>
                <a:tc>
                  <a:txBody>
                    <a:bodyPr/>
                    <a:lstStyle/>
                    <a:p>
                      <a:pPr algn="ctr"/>
                      <a:r>
                        <a:rPr lang="en-US" sz="1600" dirty="0" smtClean="0">
                          <a:solidFill>
                            <a:srgbClr val="00B050"/>
                          </a:solidFill>
                        </a:rPr>
                        <a:t>very good</a:t>
                      </a:r>
                      <a:endParaRPr lang="en-US" sz="1600" dirty="0">
                        <a:solidFill>
                          <a:srgbClr val="00B050"/>
                        </a:solidFill>
                      </a:endParaRPr>
                    </a:p>
                  </a:txBody>
                  <a:tcPr anchor="ctr"/>
                </a:tc>
                <a:tc>
                  <a:txBody>
                    <a:bodyPr/>
                    <a:lstStyle/>
                    <a:p>
                      <a:pPr algn="ctr"/>
                      <a:r>
                        <a:rPr lang="en-US" sz="1600" dirty="0" smtClean="0"/>
                        <a:t>fair ?</a:t>
                      </a:r>
                      <a:endParaRPr lang="en-US" sz="1600" dirty="0"/>
                    </a:p>
                  </a:txBody>
                  <a:tcPr anchor="ctr"/>
                </a:tc>
                <a:tc>
                  <a:txBody>
                    <a:bodyPr/>
                    <a:lstStyle/>
                    <a:p>
                      <a:pPr algn="ctr"/>
                      <a:r>
                        <a:rPr lang="en-US" sz="1600" dirty="0" smtClean="0">
                          <a:solidFill>
                            <a:srgbClr val="00B050"/>
                          </a:solidFill>
                        </a:rPr>
                        <a:t>good</a:t>
                      </a:r>
                      <a:endParaRPr lang="en-US" sz="1600" dirty="0">
                        <a:solidFill>
                          <a:srgbClr val="00B050"/>
                        </a:solidFill>
                      </a:endParaRPr>
                    </a:p>
                  </a:txBody>
                  <a:tcPr anchor="ctr"/>
                </a:tc>
              </a:tr>
            </a:tbl>
          </a:graphicData>
        </a:graphic>
      </p:graphicFrame>
      <p:sp>
        <p:nvSpPr>
          <p:cNvPr id="4" name="Date Placeholder 3"/>
          <p:cNvSpPr>
            <a:spLocks noGrp="1"/>
          </p:cNvSpPr>
          <p:nvPr>
            <p:ph type="dt" sz="half" idx="4294967295"/>
          </p:nvPr>
        </p:nvSpPr>
        <p:spPr>
          <a:xfrm>
            <a:off x="5998866" y="6446770"/>
            <a:ext cx="1167635" cy="365127"/>
          </a:xfrm>
          <a:prstGeom prst="rect">
            <a:avLst/>
          </a:prstGeom>
        </p:spPr>
        <p:txBody>
          <a:bodyPr/>
          <a:lstStyle/>
          <a:p>
            <a:r>
              <a:rPr lang="en-US" smtClean="0"/>
              <a:t>7/21/2014</a:t>
            </a:r>
            <a:endParaRPr lang="en-US"/>
          </a:p>
        </p:txBody>
      </p:sp>
      <p:sp>
        <p:nvSpPr>
          <p:cNvPr id="5" name="Footer Placeholder 4"/>
          <p:cNvSpPr>
            <a:spLocks noGrp="1"/>
          </p:cNvSpPr>
          <p:nvPr>
            <p:ph type="ftr" sz="quarter" idx="4294967295"/>
          </p:nvPr>
        </p:nvSpPr>
        <p:spPr>
          <a:xfrm>
            <a:off x="1592066" y="6446770"/>
            <a:ext cx="4278198" cy="365125"/>
          </a:xfrm>
          <a:prstGeom prst="rect">
            <a:avLst/>
          </a:prstGeom>
        </p:spPr>
        <p:txBody>
          <a:bodyPr/>
          <a:lstStyle/>
          <a:p>
            <a:r>
              <a:rPr lang="en-US" smtClean="0"/>
              <a:t>EIC R&amp;D RD2013-4            EIC-RICH            Yi Qiang</a:t>
            </a:r>
            <a:endParaRPr lang="en-US"/>
          </a:p>
        </p:txBody>
      </p:sp>
      <p:sp>
        <p:nvSpPr>
          <p:cNvPr id="6" name="Slide Number Placeholder 5"/>
          <p:cNvSpPr>
            <a:spLocks noGrp="1"/>
          </p:cNvSpPr>
          <p:nvPr>
            <p:ph type="sldNum" sz="quarter" idx="4294967295"/>
          </p:nvPr>
        </p:nvSpPr>
        <p:spPr>
          <a:xfrm>
            <a:off x="7295103" y="6446770"/>
            <a:ext cx="430669" cy="365127"/>
          </a:xfrm>
          <a:prstGeom prst="rect">
            <a:avLst/>
          </a:prstGeom>
        </p:spPr>
        <p:txBody>
          <a:bodyPr/>
          <a:lstStyle/>
          <a:p>
            <a:fld id="{26084D01-A846-4987-9BC4-A6D89C0B705E}" type="slidenum">
              <a:rPr lang="en-US" smtClean="0"/>
              <a:t>20</a:t>
            </a:fld>
            <a:endParaRPr lang="en-US"/>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4201" y="935726"/>
            <a:ext cx="2011680" cy="1942904"/>
          </a:xfrm>
          <a:prstGeom prst="rect">
            <a:avLst/>
          </a:prstGeom>
        </p:spPr>
      </p:pic>
      <p:pic>
        <p:nvPicPr>
          <p:cNvPr id="1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8803" y="1167589"/>
            <a:ext cx="2011680" cy="1479178"/>
          </a:xfrm>
          <a:prstGeom prst="rect">
            <a:avLst/>
          </a:prstGeom>
          <a:noFill/>
          <a:ln>
            <a:noFill/>
          </a:ln>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76104" y="1167589"/>
            <a:ext cx="2011680" cy="1483320"/>
          </a:xfrm>
          <a:prstGeom prst="rect">
            <a:avLst/>
          </a:prstGeom>
        </p:spPr>
      </p:pic>
      <p:pic>
        <p:nvPicPr>
          <p:cNvPr id="3" name="Picture 2"/>
          <p:cNvPicPr>
            <a:picLocks noChangeAspect="1"/>
          </p:cNvPicPr>
          <p:nvPr/>
        </p:nvPicPr>
        <p:blipFill>
          <a:blip r:embed="rId5"/>
          <a:stretch>
            <a:fillRect/>
          </a:stretch>
        </p:blipFill>
        <p:spPr>
          <a:xfrm>
            <a:off x="2485995" y="873200"/>
            <a:ext cx="2012686" cy="1910519"/>
          </a:xfrm>
          <a:prstGeom prst="rect">
            <a:avLst/>
          </a:prstGeom>
        </p:spPr>
      </p:pic>
    </p:spTree>
    <p:extLst>
      <p:ext uri="{BB962C8B-B14F-4D97-AF65-F5344CB8AC3E}">
        <p14:creationId xmlns:p14="http://schemas.microsoft.com/office/powerpoint/2010/main" val="29467871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onut 28"/>
          <p:cNvSpPr/>
          <p:nvPr/>
        </p:nvSpPr>
        <p:spPr>
          <a:xfrm>
            <a:off x="835513" y="1278361"/>
            <a:ext cx="7332788" cy="4725272"/>
          </a:xfrm>
          <a:prstGeom prst="donut">
            <a:avLst>
              <a:gd name="adj" fmla="val 14199"/>
            </a:avLst>
          </a:prstGeom>
          <a:solidFill>
            <a:schemeClr val="accent6">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MCP-based </a:t>
            </a:r>
            <a:r>
              <a:rPr lang="en-US" dirty="0"/>
              <a:t>LAPPD</a:t>
            </a:r>
          </a:p>
        </p:txBody>
      </p:sp>
      <p:sp>
        <p:nvSpPr>
          <p:cNvPr id="4" name="Date Placeholder 3"/>
          <p:cNvSpPr>
            <a:spLocks noGrp="1"/>
          </p:cNvSpPr>
          <p:nvPr>
            <p:ph type="dt" sz="half" idx="4294967295"/>
          </p:nvPr>
        </p:nvSpPr>
        <p:spPr>
          <a:xfrm>
            <a:off x="5998866" y="6446770"/>
            <a:ext cx="1167635" cy="365127"/>
          </a:xfrm>
          <a:prstGeom prst="rect">
            <a:avLst/>
          </a:prstGeom>
        </p:spPr>
        <p:txBody>
          <a:bodyPr/>
          <a:lstStyle/>
          <a:p>
            <a:r>
              <a:rPr lang="en-US" smtClean="0"/>
              <a:t>7/21/2014</a:t>
            </a:r>
            <a:endParaRPr lang="en-US"/>
          </a:p>
        </p:txBody>
      </p:sp>
      <p:sp>
        <p:nvSpPr>
          <p:cNvPr id="5" name="Footer Placeholder 4"/>
          <p:cNvSpPr>
            <a:spLocks noGrp="1"/>
          </p:cNvSpPr>
          <p:nvPr>
            <p:ph type="ftr" sz="quarter" idx="4294967295"/>
          </p:nvPr>
        </p:nvSpPr>
        <p:spPr>
          <a:xfrm>
            <a:off x="1592066" y="6446770"/>
            <a:ext cx="4278198" cy="365125"/>
          </a:xfrm>
          <a:prstGeom prst="rect">
            <a:avLst/>
          </a:prstGeom>
        </p:spPr>
        <p:txBody>
          <a:bodyPr/>
          <a:lstStyle/>
          <a:p>
            <a:r>
              <a:rPr lang="en-US" smtClean="0"/>
              <a:t>EIC R&amp;D RD2013-4            EIC-RICH            Yi Qiang</a:t>
            </a:r>
            <a:endParaRPr lang="en-US"/>
          </a:p>
        </p:txBody>
      </p:sp>
      <p:sp>
        <p:nvSpPr>
          <p:cNvPr id="6" name="Slide Number Placeholder 5"/>
          <p:cNvSpPr>
            <a:spLocks noGrp="1"/>
          </p:cNvSpPr>
          <p:nvPr>
            <p:ph type="sldNum" sz="quarter" idx="4294967295"/>
          </p:nvPr>
        </p:nvSpPr>
        <p:spPr>
          <a:xfrm>
            <a:off x="7295103" y="6446770"/>
            <a:ext cx="430669" cy="365127"/>
          </a:xfrm>
          <a:prstGeom prst="rect">
            <a:avLst/>
          </a:prstGeom>
        </p:spPr>
        <p:txBody>
          <a:bodyPr/>
          <a:lstStyle/>
          <a:p>
            <a:fld id="{991A3CA1-2A7D-49DD-A176-E9B1EF98810F}" type="slidenum">
              <a:rPr lang="en-US" smtClean="0"/>
              <a:t>21</a:t>
            </a:fld>
            <a:endParaRPr lang="en-US"/>
          </a:p>
        </p:txBody>
      </p:sp>
      <p:pic>
        <p:nvPicPr>
          <p:cNvPr id="9" name="Picture 8"/>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71221" y="2692338"/>
            <a:ext cx="3461373" cy="1854710"/>
          </a:xfrm>
          <a:prstGeom prst="rect">
            <a:avLst/>
          </a:prstGeom>
        </p:spPr>
      </p:pic>
      <p:grpSp>
        <p:nvGrpSpPr>
          <p:cNvPr id="23" name="Group 22"/>
          <p:cNvGrpSpPr/>
          <p:nvPr/>
        </p:nvGrpSpPr>
        <p:grpSpPr>
          <a:xfrm>
            <a:off x="3665902" y="932542"/>
            <a:ext cx="3192114" cy="1554480"/>
            <a:chOff x="3665902" y="932542"/>
            <a:chExt cx="3192114" cy="1554480"/>
          </a:xfrm>
        </p:grpSpPr>
        <p:pic>
          <p:nvPicPr>
            <p:cNvPr id="14" name="Picture 13"/>
            <p:cNvPicPr>
              <a:picLocks noChangeAspect="1"/>
            </p:cNvPicPr>
            <p:nvPr/>
          </p:nvPicPr>
          <p:blipFill>
            <a:blip r:embed="rId4"/>
            <a:stretch>
              <a:fillRect/>
            </a:stretch>
          </p:blipFill>
          <p:spPr>
            <a:xfrm>
              <a:off x="3665902" y="932542"/>
              <a:ext cx="2161063" cy="1554480"/>
            </a:xfrm>
            <a:prstGeom prst="rect">
              <a:avLst/>
            </a:prstGeom>
          </p:spPr>
        </p:pic>
        <p:sp>
          <p:nvSpPr>
            <p:cNvPr id="3" name="TextBox 2"/>
            <p:cNvSpPr txBox="1"/>
            <p:nvPr/>
          </p:nvSpPr>
          <p:spPr>
            <a:xfrm>
              <a:off x="5826965" y="934545"/>
              <a:ext cx="1031051" cy="646331"/>
            </a:xfrm>
            <a:prstGeom prst="rect">
              <a:avLst/>
            </a:prstGeom>
            <a:noFill/>
          </p:spPr>
          <p:txBody>
            <a:bodyPr wrap="none" rtlCol="0">
              <a:spAutoFit/>
            </a:bodyPr>
            <a:lstStyle/>
            <a:p>
              <a:r>
                <a:rPr lang="en-US" sz="1200" dirty="0" smtClean="0"/>
                <a:t>ALD MCP</a:t>
              </a:r>
            </a:p>
            <a:p>
              <a:r>
                <a:rPr lang="en-US" sz="1200" dirty="0" smtClean="0"/>
                <a:t>1.2 mm</a:t>
              </a:r>
            </a:p>
            <a:p>
              <a:r>
                <a:rPr lang="en-US" sz="1200" dirty="0" smtClean="0"/>
                <a:t>20 </a:t>
              </a:r>
              <a:r>
                <a:rPr lang="en-US" sz="1200" dirty="0"/>
                <a:t>μ</a:t>
              </a:r>
              <a:r>
                <a:rPr lang="en-US" sz="1200" dirty="0" smtClean="0"/>
                <a:t>m pore</a:t>
              </a:r>
              <a:endParaRPr lang="en-US" sz="1200" dirty="0"/>
            </a:p>
          </p:txBody>
        </p:sp>
      </p:grpSp>
      <p:grpSp>
        <p:nvGrpSpPr>
          <p:cNvPr id="24" name="Group 23"/>
          <p:cNvGrpSpPr/>
          <p:nvPr/>
        </p:nvGrpSpPr>
        <p:grpSpPr>
          <a:xfrm>
            <a:off x="843648" y="787014"/>
            <a:ext cx="2291437" cy="1947932"/>
            <a:chOff x="843648" y="787014"/>
            <a:chExt cx="2291437" cy="1947932"/>
          </a:xfrm>
        </p:grpSpPr>
        <p:pic>
          <p:nvPicPr>
            <p:cNvPr id="13" name="Picture 12"/>
            <p:cNvPicPr>
              <a:picLocks noChangeAspect="1"/>
            </p:cNvPicPr>
            <p:nvPr/>
          </p:nvPicPr>
          <p:blipFill>
            <a:blip r:embed="rId5"/>
            <a:stretch>
              <a:fillRect/>
            </a:stretch>
          </p:blipFill>
          <p:spPr>
            <a:xfrm>
              <a:off x="843648" y="1016947"/>
              <a:ext cx="2291437" cy="1717999"/>
            </a:xfrm>
            <a:prstGeom prst="rect">
              <a:avLst/>
            </a:prstGeom>
            <a:noFill/>
            <a:ln>
              <a:noFill/>
            </a:ln>
          </p:spPr>
        </p:pic>
        <p:sp>
          <p:nvSpPr>
            <p:cNvPr id="19" name="TextBox 18"/>
            <p:cNvSpPr txBox="1"/>
            <p:nvPr/>
          </p:nvSpPr>
          <p:spPr>
            <a:xfrm>
              <a:off x="954804" y="787014"/>
              <a:ext cx="2127505" cy="276999"/>
            </a:xfrm>
            <a:prstGeom prst="rect">
              <a:avLst/>
            </a:prstGeom>
            <a:noFill/>
          </p:spPr>
          <p:txBody>
            <a:bodyPr wrap="none" rtlCol="0">
              <a:spAutoFit/>
            </a:bodyPr>
            <a:lstStyle/>
            <a:p>
              <a:r>
                <a:rPr lang="en-US" sz="1200" dirty="0"/>
                <a:t>l</a:t>
              </a:r>
              <a:r>
                <a:rPr lang="en-US" sz="1200" dirty="0" smtClean="0"/>
                <a:t>arge area photocathode</a:t>
              </a:r>
              <a:endParaRPr lang="en-US" sz="1200" dirty="0"/>
            </a:p>
          </p:txBody>
        </p:sp>
      </p:grpSp>
      <p:grpSp>
        <p:nvGrpSpPr>
          <p:cNvPr id="7" name="Group 6"/>
          <p:cNvGrpSpPr/>
          <p:nvPr/>
        </p:nvGrpSpPr>
        <p:grpSpPr>
          <a:xfrm>
            <a:off x="178060" y="2829327"/>
            <a:ext cx="2339301" cy="1805063"/>
            <a:chOff x="100942" y="2855190"/>
            <a:chExt cx="2339301" cy="1805063"/>
          </a:xfrm>
        </p:grpSpPr>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942" y="2855190"/>
              <a:ext cx="2339301" cy="1554480"/>
            </a:xfrm>
            <a:prstGeom prst="rect">
              <a:avLst/>
            </a:prstGeom>
          </p:spPr>
        </p:pic>
        <p:sp>
          <p:nvSpPr>
            <p:cNvPr id="20" name="TextBox 19"/>
            <p:cNvSpPr txBox="1"/>
            <p:nvPr/>
          </p:nvSpPr>
          <p:spPr>
            <a:xfrm>
              <a:off x="273363" y="4383254"/>
              <a:ext cx="1941557" cy="276999"/>
            </a:xfrm>
            <a:prstGeom prst="rect">
              <a:avLst/>
            </a:prstGeom>
            <a:noFill/>
          </p:spPr>
          <p:txBody>
            <a:bodyPr wrap="none" rtlCol="0">
              <a:spAutoFit/>
            </a:bodyPr>
            <a:lstStyle/>
            <a:p>
              <a:r>
                <a:rPr lang="en-US" sz="1200" dirty="0"/>
                <a:t>v</a:t>
              </a:r>
              <a:r>
                <a:rPr lang="en-US" sz="1200" dirty="0" smtClean="0"/>
                <a:t>acuum </a:t>
              </a:r>
              <a:r>
                <a:rPr lang="en-US" sz="1200" dirty="0"/>
                <a:t>t</a:t>
              </a:r>
              <a:r>
                <a:rPr lang="en-US" sz="1200" dirty="0" smtClean="0"/>
                <a:t>ransfer </a:t>
              </a:r>
              <a:r>
                <a:rPr lang="en-US" sz="1200" dirty="0"/>
                <a:t>s</a:t>
              </a:r>
              <a:r>
                <a:rPr lang="en-US" sz="1200" dirty="0" smtClean="0"/>
                <a:t>ystem</a:t>
              </a:r>
              <a:endParaRPr lang="en-US" sz="1200" dirty="0"/>
            </a:p>
          </p:txBody>
        </p:sp>
      </p:grpSp>
      <p:grpSp>
        <p:nvGrpSpPr>
          <p:cNvPr id="8" name="Group 7"/>
          <p:cNvGrpSpPr/>
          <p:nvPr/>
        </p:nvGrpSpPr>
        <p:grpSpPr>
          <a:xfrm>
            <a:off x="954804" y="4668567"/>
            <a:ext cx="2008883" cy="1825688"/>
            <a:chOff x="954804" y="4700466"/>
            <a:chExt cx="2008883" cy="1825688"/>
          </a:xfrm>
        </p:grpSpPr>
        <p:pic>
          <p:nvPicPr>
            <p:cNvPr id="16" name="Picture 15"/>
            <p:cNvPicPr>
              <a:picLocks noChangeAspect="1"/>
            </p:cNvPicPr>
            <p:nvPr/>
          </p:nvPicPr>
          <p:blipFill>
            <a:blip r:embed="rId7"/>
            <a:stretch>
              <a:fillRect/>
            </a:stretch>
          </p:blipFill>
          <p:spPr>
            <a:xfrm>
              <a:off x="996816" y="4700466"/>
              <a:ext cx="1960466" cy="1554480"/>
            </a:xfrm>
            <a:prstGeom prst="rect">
              <a:avLst/>
            </a:prstGeom>
          </p:spPr>
        </p:pic>
        <p:sp>
          <p:nvSpPr>
            <p:cNvPr id="21" name="TextBox 20"/>
            <p:cNvSpPr txBox="1"/>
            <p:nvPr/>
          </p:nvSpPr>
          <p:spPr>
            <a:xfrm>
              <a:off x="954804" y="6249155"/>
              <a:ext cx="2008883" cy="276999"/>
            </a:xfrm>
            <a:prstGeom prst="rect">
              <a:avLst/>
            </a:prstGeom>
            <a:noFill/>
          </p:spPr>
          <p:txBody>
            <a:bodyPr wrap="none" rtlCol="0">
              <a:spAutoFit/>
            </a:bodyPr>
            <a:lstStyle/>
            <a:p>
              <a:pPr algn="ctr"/>
              <a:r>
                <a:rPr lang="en-US" sz="1200" dirty="0"/>
                <a:t>t</a:t>
              </a:r>
              <a:r>
                <a:rPr lang="en-US" sz="1200" dirty="0" smtClean="0"/>
                <a:t>ransmission </a:t>
              </a:r>
              <a:r>
                <a:rPr lang="en-US" sz="1200" dirty="0"/>
                <a:t>l</a:t>
              </a:r>
              <a:r>
                <a:rPr lang="en-US" sz="1200" dirty="0" smtClean="0"/>
                <a:t>ine readout</a:t>
              </a:r>
            </a:p>
          </p:txBody>
        </p:sp>
      </p:grpSp>
      <p:grpSp>
        <p:nvGrpSpPr>
          <p:cNvPr id="25" name="Group 24"/>
          <p:cNvGrpSpPr/>
          <p:nvPr/>
        </p:nvGrpSpPr>
        <p:grpSpPr>
          <a:xfrm>
            <a:off x="3714061" y="4809414"/>
            <a:ext cx="3596505" cy="1554481"/>
            <a:chOff x="3714061" y="4809414"/>
            <a:chExt cx="3596505" cy="1554481"/>
          </a:xfrm>
        </p:grpSpPr>
        <p:pic>
          <p:nvPicPr>
            <p:cNvPr id="17" name="Picture 16"/>
            <p:cNvPicPr>
              <a:picLocks noChangeAspect="1"/>
            </p:cNvPicPr>
            <p:nvPr/>
          </p:nvPicPr>
          <p:blipFill>
            <a:blip r:embed="rId8"/>
            <a:stretch>
              <a:fillRect/>
            </a:stretch>
          </p:blipFill>
          <p:spPr>
            <a:xfrm>
              <a:off x="3714061" y="4809414"/>
              <a:ext cx="2069381" cy="1554480"/>
            </a:xfrm>
            <a:prstGeom prst="rect">
              <a:avLst/>
            </a:prstGeom>
          </p:spPr>
        </p:pic>
        <p:sp>
          <p:nvSpPr>
            <p:cNvPr id="22" name="TextBox 21"/>
            <p:cNvSpPr txBox="1"/>
            <p:nvPr/>
          </p:nvSpPr>
          <p:spPr>
            <a:xfrm>
              <a:off x="5772966" y="5902230"/>
              <a:ext cx="1537600" cy="461665"/>
            </a:xfrm>
            <a:prstGeom prst="rect">
              <a:avLst/>
            </a:prstGeom>
            <a:noFill/>
          </p:spPr>
          <p:txBody>
            <a:bodyPr wrap="none" rtlCol="0">
              <a:spAutoFit/>
            </a:bodyPr>
            <a:lstStyle/>
            <a:p>
              <a:r>
                <a:rPr lang="en-US" sz="1200" dirty="0" smtClean="0"/>
                <a:t>15 GS/s waveform</a:t>
              </a:r>
            </a:p>
            <a:p>
              <a:r>
                <a:rPr lang="en-US" sz="1200" dirty="0"/>
                <a:t>s</a:t>
              </a:r>
              <a:r>
                <a:rPr lang="en-US" sz="1200" dirty="0" smtClean="0"/>
                <a:t>ampling DAQ</a:t>
              </a:r>
            </a:p>
          </p:txBody>
        </p:sp>
      </p:grpSp>
      <p:grpSp>
        <p:nvGrpSpPr>
          <p:cNvPr id="27" name="Group 26"/>
          <p:cNvGrpSpPr/>
          <p:nvPr/>
        </p:nvGrpSpPr>
        <p:grpSpPr>
          <a:xfrm>
            <a:off x="6339847" y="1709782"/>
            <a:ext cx="2712782" cy="4133926"/>
            <a:chOff x="6339847" y="1709782"/>
            <a:chExt cx="2712782" cy="4133926"/>
          </a:xfrm>
        </p:grpSpPr>
        <p:sp>
          <p:nvSpPr>
            <p:cNvPr id="11" name="Right Arrow 10"/>
            <p:cNvSpPr/>
            <p:nvPr/>
          </p:nvSpPr>
          <p:spPr>
            <a:xfrm>
              <a:off x="6339847" y="3310340"/>
              <a:ext cx="447450" cy="704850"/>
            </a:xfrm>
            <a:prstGeom prst="rightArrow">
              <a:avLst>
                <a:gd name="adj1" fmla="val 50000"/>
                <a:gd name="adj2" fmla="val 6277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6" name="Group 25"/>
            <p:cNvGrpSpPr/>
            <p:nvPr/>
          </p:nvGrpSpPr>
          <p:grpSpPr>
            <a:xfrm>
              <a:off x="6894550" y="1709782"/>
              <a:ext cx="2158079" cy="4133926"/>
              <a:chOff x="6894550" y="1709782"/>
              <a:chExt cx="2158079" cy="4133926"/>
            </a:xfrm>
          </p:grpSpPr>
          <p:pic>
            <p:nvPicPr>
              <p:cNvPr id="10"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5400000">
                <a:off x="6059328" y="2545004"/>
                <a:ext cx="3756644" cy="2086200"/>
              </a:xfrm>
              <a:prstGeom prst="rect">
                <a:avLst/>
              </a:prstGeom>
              <a:ln>
                <a:noFill/>
              </a:ln>
              <a:effectLst/>
            </p:spPr>
          </p:pic>
          <p:sp>
            <p:nvSpPr>
              <p:cNvPr id="15" name="TextBox 14"/>
              <p:cNvSpPr txBox="1"/>
              <p:nvPr/>
            </p:nvSpPr>
            <p:spPr>
              <a:xfrm>
                <a:off x="7657695" y="5474376"/>
                <a:ext cx="1394934" cy="369332"/>
              </a:xfrm>
              <a:prstGeom prst="rect">
                <a:avLst/>
              </a:prstGeom>
              <a:noFill/>
            </p:spPr>
            <p:txBody>
              <a:bodyPr wrap="none" rtlCol="0">
                <a:spAutoFit/>
              </a:bodyPr>
              <a:lstStyle/>
              <a:p>
                <a:r>
                  <a:rPr lang="en-US" dirty="0" smtClean="0"/>
                  <a:t>20×20 cm</a:t>
                </a:r>
                <a:r>
                  <a:rPr lang="en-US" baseline="30000" dirty="0" smtClean="0"/>
                  <a:t>2</a:t>
                </a:r>
                <a:endParaRPr lang="en-US" baseline="30000" dirty="0"/>
              </a:p>
            </p:txBody>
          </p:sp>
        </p:grpSp>
      </p:grpSp>
      <p:grpSp>
        <p:nvGrpSpPr>
          <p:cNvPr id="31" name="Group 30"/>
          <p:cNvGrpSpPr/>
          <p:nvPr/>
        </p:nvGrpSpPr>
        <p:grpSpPr>
          <a:xfrm>
            <a:off x="6451081" y="2734945"/>
            <a:ext cx="2581741" cy="2251829"/>
            <a:chOff x="6451081" y="2734945"/>
            <a:chExt cx="2581741" cy="2251829"/>
          </a:xfrm>
        </p:grpSpPr>
        <p:pic>
          <p:nvPicPr>
            <p:cNvPr id="28" name="Picture 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51081" y="2734945"/>
              <a:ext cx="2549382" cy="1874547"/>
            </a:xfrm>
            <a:prstGeom prst="rect">
              <a:avLst/>
            </a:prstGeom>
            <a:noFill/>
            <a:ln>
              <a:noFill/>
            </a:ln>
          </p:spPr>
        </p:pic>
        <p:sp>
          <p:nvSpPr>
            <p:cNvPr id="30" name="TextBox 29"/>
            <p:cNvSpPr txBox="1"/>
            <p:nvPr/>
          </p:nvSpPr>
          <p:spPr>
            <a:xfrm>
              <a:off x="7937650" y="4617442"/>
              <a:ext cx="1095172" cy="369332"/>
            </a:xfrm>
            <a:prstGeom prst="rect">
              <a:avLst/>
            </a:prstGeom>
            <a:noFill/>
          </p:spPr>
          <p:txBody>
            <a:bodyPr wrap="none" rtlCol="0">
              <a:spAutoFit/>
            </a:bodyPr>
            <a:lstStyle/>
            <a:p>
              <a:r>
                <a:rPr lang="en-US" dirty="0" smtClean="0"/>
                <a:t>6×6 cm</a:t>
              </a:r>
              <a:r>
                <a:rPr lang="en-US" baseline="30000" dirty="0" smtClean="0"/>
                <a:t>2</a:t>
              </a:r>
              <a:endParaRPr lang="en-US" baseline="30000" dirty="0"/>
            </a:p>
          </p:txBody>
        </p:sp>
      </p:grpSp>
    </p:spTree>
    <p:extLst>
      <p:ext uri="{BB962C8B-B14F-4D97-AF65-F5344CB8AC3E}">
        <p14:creationId xmlns:p14="http://schemas.microsoft.com/office/powerpoint/2010/main" val="2683965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10" presetClass="exit" presetSubtype="0" fill="hold" nodeType="with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0602"/>
            <a:ext cx="8229600" cy="537300"/>
          </a:xfrm>
          <a:solidFill>
            <a:schemeClr val="bg1"/>
          </a:solidFill>
        </p:spPr>
        <p:txBody>
          <a:bodyPr>
            <a:noAutofit/>
          </a:bodyPr>
          <a:lstStyle/>
          <a:p>
            <a:r>
              <a:rPr lang="en-US" sz="2400" dirty="0" smtClean="0">
                <a:latin typeface="Comic Sans MS"/>
                <a:cs typeface="Comic Sans MS"/>
              </a:rPr>
              <a:t>First 6x6 cm</a:t>
            </a:r>
            <a:r>
              <a:rPr lang="en-US" sz="2400" baseline="30000" dirty="0" smtClean="0">
                <a:latin typeface="Comic Sans MS"/>
                <a:cs typeface="Comic Sans MS"/>
              </a:rPr>
              <a:t>2</a:t>
            </a:r>
            <a:r>
              <a:rPr lang="en-US" sz="2400" dirty="0" smtClean="0">
                <a:latin typeface="Comic Sans MS"/>
                <a:cs typeface="Comic Sans MS"/>
              </a:rPr>
              <a:t> samples</a:t>
            </a:r>
            <a:endParaRPr lang="en-US" sz="24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22</a:t>
            </a:fld>
            <a:endParaRPr lang="en-US"/>
          </a:p>
        </p:txBody>
      </p:sp>
      <p:pic>
        <p:nvPicPr>
          <p:cNvPr id="3" name="Picture 2"/>
          <p:cNvPicPr>
            <a:picLocks noChangeAspect="1"/>
          </p:cNvPicPr>
          <p:nvPr/>
        </p:nvPicPr>
        <p:blipFill>
          <a:blip r:embed="rId3"/>
          <a:stretch>
            <a:fillRect/>
          </a:stretch>
        </p:blipFill>
        <p:spPr>
          <a:xfrm>
            <a:off x="944034" y="965125"/>
            <a:ext cx="7102782" cy="5429250"/>
          </a:xfrm>
          <a:prstGeom prst="rect">
            <a:avLst/>
          </a:prstGeom>
        </p:spPr>
      </p:pic>
    </p:spTree>
    <p:extLst>
      <p:ext uri="{BB962C8B-B14F-4D97-AF65-F5344CB8AC3E}">
        <p14:creationId xmlns:p14="http://schemas.microsoft.com/office/powerpoint/2010/main" val="33346843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283" y="237554"/>
            <a:ext cx="9137073" cy="365040"/>
          </a:xfrm>
        </p:spPr>
        <p:txBody>
          <a:bodyPr>
            <a:noAutofit/>
          </a:bodyPr>
          <a:lstStyle/>
          <a:p>
            <a:r>
              <a:rPr lang="en-US" sz="4000" dirty="0" smtClean="0">
                <a:latin typeface="Comic Sans MS"/>
                <a:cs typeface="Comic Sans MS"/>
              </a:rPr>
              <a:t>Test Set for mini-LAPPD sample 28</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23</a:t>
            </a:fld>
            <a:endParaRPr lang="en-US"/>
          </a:p>
        </p:txBody>
      </p:sp>
      <p:pic>
        <p:nvPicPr>
          <p:cNvPr id="3" name="Picture 2"/>
          <p:cNvPicPr>
            <a:picLocks noChangeAspect="1"/>
          </p:cNvPicPr>
          <p:nvPr/>
        </p:nvPicPr>
        <p:blipFill>
          <a:blip r:embed="rId3"/>
          <a:stretch>
            <a:fillRect/>
          </a:stretch>
        </p:blipFill>
        <p:spPr>
          <a:xfrm>
            <a:off x="245532" y="908049"/>
            <a:ext cx="8473017" cy="5314311"/>
          </a:xfrm>
          <a:prstGeom prst="rect">
            <a:avLst/>
          </a:prstGeom>
        </p:spPr>
      </p:pic>
      <p:sp>
        <p:nvSpPr>
          <p:cNvPr id="6" name="TextBox 5"/>
          <p:cNvSpPr txBox="1"/>
          <p:nvPr/>
        </p:nvSpPr>
        <p:spPr>
          <a:xfrm>
            <a:off x="1033191" y="1062767"/>
            <a:ext cx="2096664" cy="1200329"/>
          </a:xfrm>
          <a:prstGeom prst="rect">
            <a:avLst/>
          </a:prstGeom>
          <a:solidFill>
            <a:srgbClr val="FFFF00"/>
          </a:solidFill>
        </p:spPr>
        <p:txBody>
          <a:bodyPr wrap="square" rtlCol="0">
            <a:spAutoFit/>
          </a:bodyPr>
          <a:lstStyle/>
          <a:p>
            <a:pPr algn="ctr"/>
            <a:r>
              <a:rPr lang="en-US" dirty="0" smtClean="0">
                <a:solidFill>
                  <a:srgbClr val="FF0000"/>
                </a:solidFill>
                <a:latin typeface="Comic Sans MS"/>
                <a:cs typeface="Comic Sans MS"/>
              </a:rPr>
              <a:t>Hamamatsu picosecond laser</a:t>
            </a:r>
          </a:p>
          <a:p>
            <a:pPr algn="ctr"/>
            <a:r>
              <a:rPr lang="en-US" dirty="0" smtClean="0">
                <a:solidFill>
                  <a:srgbClr val="FF0000"/>
                </a:solidFill>
                <a:latin typeface="Comic Sans MS"/>
                <a:cs typeface="Comic Sans MS"/>
              </a:rPr>
              <a:t>405 nm</a:t>
            </a:r>
          </a:p>
          <a:p>
            <a:pPr algn="ctr"/>
            <a:r>
              <a:rPr lang="en-US" dirty="0" smtClean="0">
                <a:solidFill>
                  <a:srgbClr val="FF0000"/>
                </a:solidFill>
                <a:latin typeface="Comic Sans MS"/>
                <a:cs typeface="Comic Sans MS"/>
              </a:rPr>
              <a:t>60 </a:t>
            </a:r>
            <a:r>
              <a:rPr lang="en-US" dirty="0" err="1" smtClean="0">
                <a:solidFill>
                  <a:srgbClr val="FF0000"/>
                </a:solidFill>
                <a:latin typeface="Comic Sans MS"/>
                <a:cs typeface="Comic Sans MS"/>
              </a:rPr>
              <a:t>ps</a:t>
            </a:r>
            <a:r>
              <a:rPr lang="en-US" dirty="0" smtClean="0">
                <a:solidFill>
                  <a:srgbClr val="FF0000"/>
                </a:solidFill>
                <a:latin typeface="Comic Sans MS"/>
                <a:cs typeface="Comic Sans MS"/>
              </a:rPr>
              <a:t> pulse width</a:t>
            </a:r>
            <a:endParaRPr lang="en-US" dirty="0">
              <a:solidFill>
                <a:srgbClr val="FF0000"/>
              </a:solidFill>
              <a:latin typeface="Comic Sans MS"/>
              <a:cs typeface="Comic Sans MS"/>
            </a:endParaRPr>
          </a:p>
        </p:txBody>
      </p:sp>
      <p:sp>
        <p:nvSpPr>
          <p:cNvPr id="7" name="TextBox 6"/>
          <p:cNvSpPr txBox="1"/>
          <p:nvPr/>
        </p:nvSpPr>
        <p:spPr>
          <a:xfrm>
            <a:off x="3351993" y="1478265"/>
            <a:ext cx="1197921" cy="369332"/>
          </a:xfrm>
          <a:prstGeom prst="rect">
            <a:avLst/>
          </a:prstGeom>
          <a:solidFill>
            <a:srgbClr val="FFFF00"/>
          </a:solidFill>
        </p:spPr>
        <p:txBody>
          <a:bodyPr wrap="square" rtlCol="0">
            <a:spAutoFit/>
          </a:bodyPr>
          <a:lstStyle/>
          <a:p>
            <a:pPr algn="ctr"/>
            <a:r>
              <a:rPr lang="en-US" dirty="0" smtClean="0">
                <a:solidFill>
                  <a:srgbClr val="FF0000"/>
                </a:solidFill>
                <a:latin typeface="Comic Sans MS"/>
                <a:cs typeface="Comic Sans MS"/>
              </a:rPr>
              <a:t>diffuser</a:t>
            </a:r>
            <a:endParaRPr lang="en-US" dirty="0">
              <a:solidFill>
                <a:srgbClr val="FF0000"/>
              </a:solidFill>
              <a:latin typeface="Comic Sans MS"/>
              <a:cs typeface="Comic Sans MS"/>
            </a:endParaRPr>
          </a:p>
        </p:txBody>
      </p:sp>
      <p:sp>
        <p:nvSpPr>
          <p:cNvPr id="8" name="TextBox 7"/>
          <p:cNvSpPr txBox="1"/>
          <p:nvPr/>
        </p:nvSpPr>
        <p:spPr>
          <a:xfrm>
            <a:off x="4240696" y="3875564"/>
            <a:ext cx="1197921" cy="923330"/>
          </a:xfrm>
          <a:prstGeom prst="rect">
            <a:avLst/>
          </a:prstGeom>
          <a:solidFill>
            <a:srgbClr val="FFFF00"/>
          </a:solidFill>
        </p:spPr>
        <p:txBody>
          <a:bodyPr wrap="square" rtlCol="0">
            <a:spAutoFit/>
          </a:bodyPr>
          <a:lstStyle/>
          <a:p>
            <a:pPr algn="ctr"/>
            <a:r>
              <a:rPr lang="en-US" dirty="0" smtClean="0">
                <a:solidFill>
                  <a:srgbClr val="FF0000"/>
                </a:solidFill>
                <a:latin typeface="Comic Sans MS"/>
                <a:cs typeface="Comic Sans MS"/>
              </a:rPr>
              <a:t>Trigger PMT R4998</a:t>
            </a:r>
            <a:endParaRPr lang="en-US" dirty="0">
              <a:solidFill>
                <a:srgbClr val="FF0000"/>
              </a:solidFill>
              <a:latin typeface="Comic Sans MS"/>
              <a:cs typeface="Comic Sans MS"/>
            </a:endParaRPr>
          </a:p>
        </p:txBody>
      </p:sp>
      <p:sp>
        <p:nvSpPr>
          <p:cNvPr id="9" name="TextBox 8"/>
          <p:cNvSpPr txBox="1"/>
          <p:nvPr/>
        </p:nvSpPr>
        <p:spPr>
          <a:xfrm>
            <a:off x="6684915" y="1293599"/>
            <a:ext cx="1432042" cy="646331"/>
          </a:xfrm>
          <a:prstGeom prst="rect">
            <a:avLst/>
          </a:prstGeom>
          <a:solidFill>
            <a:srgbClr val="FFFF00"/>
          </a:solidFill>
        </p:spPr>
        <p:txBody>
          <a:bodyPr wrap="square" rtlCol="0">
            <a:spAutoFit/>
          </a:bodyPr>
          <a:lstStyle/>
          <a:p>
            <a:pPr algn="ctr"/>
            <a:r>
              <a:rPr lang="en-US" dirty="0" smtClean="0">
                <a:solidFill>
                  <a:srgbClr val="FF0000"/>
                </a:solidFill>
                <a:latin typeface="Comic Sans MS"/>
                <a:cs typeface="Comic Sans MS"/>
              </a:rPr>
              <a:t>Collimator</a:t>
            </a:r>
          </a:p>
          <a:p>
            <a:pPr algn="ctr"/>
            <a:r>
              <a:rPr lang="en-US" dirty="0" smtClean="0">
                <a:solidFill>
                  <a:srgbClr val="FF0000"/>
                </a:solidFill>
                <a:latin typeface="Comic Sans MS"/>
                <a:cs typeface="Comic Sans MS"/>
              </a:rPr>
              <a:t>2.5 mm </a:t>
            </a:r>
            <a:r>
              <a:rPr lang="en-US" dirty="0" err="1" smtClean="0">
                <a:solidFill>
                  <a:srgbClr val="FF0000"/>
                </a:solidFill>
                <a:latin typeface="Comic Sans MS"/>
                <a:cs typeface="Comic Sans MS"/>
              </a:rPr>
              <a:t>ø</a:t>
            </a:r>
            <a:endParaRPr lang="en-US" dirty="0">
              <a:solidFill>
                <a:srgbClr val="FF0000"/>
              </a:solidFill>
              <a:latin typeface="Comic Sans MS"/>
              <a:cs typeface="Comic Sans MS"/>
            </a:endParaRPr>
          </a:p>
        </p:txBody>
      </p:sp>
      <p:sp>
        <p:nvSpPr>
          <p:cNvPr id="10" name="TextBox 9"/>
          <p:cNvSpPr txBox="1"/>
          <p:nvPr/>
        </p:nvSpPr>
        <p:spPr>
          <a:xfrm>
            <a:off x="6298393" y="4553345"/>
            <a:ext cx="1197921" cy="646331"/>
          </a:xfrm>
          <a:prstGeom prst="rect">
            <a:avLst/>
          </a:prstGeom>
          <a:solidFill>
            <a:srgbClr val="FFFF00"/>
          </a:solidFill>
        </p:spPr>
        <p:txBody>
          <a:bodyPr wrap="square" rtlCol="0">
            <a:spAutoFit/>
          </a:bodyPr>
          <a:lstStyle/>
          <a:p>
            <a:pPr algn="ctr"/>
            <a:r>
              <a:rPr lang="en-US" dirty="0" smtClean="0">
                <a:solidFill>
                  <a:srgbClr val="FF0000"/>
                </a:solidFill>
                <a:latin typeface="Comic Sans MS"/>
                <a:cs typeface="Comic Sans MS"/>
              </a:rPr>
              <a:t>X/Y stage</a:t>
            </a:r>
            <a:endParaRPr lang="en-US" dirty="0">
              <a:solidFill>
                <a:srgbClr val="FF0000"/>
              </a:solidFill>
              <a:latin typeface="Comic Sans MS"/>
              <a:cs typeface="Comic Sans MS"/>
            </a:endParaRPr>
          </a:p>
        </p:txBody>
      </p:sp>
      <p:cxnSp>
        <p:nvCxnSpPr>
          <p:cNvPr id="11" name="Straight Arrow Connector 10"/>
          <p:cNvCxnSpPr/>
          <p:nvPr/>
        </p:nvCxnSpPr>
        <p:spPr>
          <a:xfrm flipV="1">
            <a:off x="6788727" y="3094583"/>
            <a:ext cx="224174" cy="1373508"/>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960119" y="3140765"/>
            <a:ext cx="0" cy="734799"/>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889663" y="1847597"/>
            <a:ext cx="0" cy="669312"/>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119091" y="1847597"/>
            <a:ext cx="669636" cy="761676"/>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86092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532" y="237554"/>
            <a:ext cx="8229600" cy="365040"/>
          </a:xfrm>
        </p:spPr>
        <p:txBody>
          <a:bodyPr>
            <a:noAutofit/>
          </a:bodyPr>
          <a:lstStyle/>
          <a:p>
            <a:pPr algn="l"/>
            <a:r>
              <a:rPr lang="en-US" sz="2400" dirty="0" smtClean="0">
                <a:latin typeface="Comic Sans MS"/>
                <a:cs typeface="Comic Sans MS"/>
              </a:rPr>
              <a:t>Initial DAQ – 1 GHz BW, 5 </a:t>
            </a:r>
            <a:r>
              <a:rPr lang="en-US" sz="2400" dirty="0" err="1" smtClean="0">
                <a:latin typeface="Comic Sans MS"/>
                <a:cs typeface="Comic Sans MS"/>
              </a:rPr>
              <a:t>Gs</a:t>
            </a:r>
            <a:r>
              <a:rPr lang="en-US" sz="2400" dirty="0" smtClean="0">
                <a:latin typeface="Comic Sans MS"/>
                <a:cs typeface="Comic Sans MS"/>
              </a:rPr>
              <a:t>/s scope</a:t>
            </a:r>
            <a:endParaRPr lang="en-US" sz="24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24</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736" y="942573"/>
            <a:ext cx="3578697" cy="2605147"/>
          </a:xfrm>
          <a:prstGeom prst="rect">
            <a:avLst/>
          </a:prstGeom>
        </p:spPr>
      </p:pic>
      <p:sp>
        <p:nvSpPr>
          <p:cNvPr id="6" name="TextBox 5"/>
          <p:cNvSpPr txBox="1"/>
          <p:nvPr/>
        </p:nvSpPr>
        <p:spPr>
          <a:xfrm>
            <a:off x="4477195" y="1043896"/>
            <a:ext cx="4530968" cy="2616101"/>
          </a:xfrm>
          <a:prstGeom prst="rect">
            <a:avLst/>
          </a:prstGeom>
          <a:solidFill>
            <a:srgbClr val="CCFFCC"/>
          </a:solidFill>
          <a:ln w="38100" cmpd="sng">
            <a:solidFill>
              <a:srgbClr val="FFFF00"/>
            </a:solidFill>
          </a:ln>
        </p:spPr>
        <p:txBody>
          <a:bodyPr wrap="square" rtlCol="0">
            <a:spAutoFit/>
          </a:bodyPr>
          <a:lstStyle/>
          <a:p>
            <a:pPr algn="ctr"/>
            <a:r>
              <a:rPr lang="en-US" sz="2000" b="1" dirty="0" smtClean="0">
                <a:solidFill>
                  <a:srgbClr val="FF0000"/>
                </a:solidFill>
                <a:latin typeface="Comic Sans MS"/>
                <a:cs typeface="Comic Sans MS"/>
              </a:rPr>
              <a:t>A few quick results</a:t>
            </a:r>
          </a:p>
          <a:p>
            <a:pPr algn="ctr"/>
            <a:endParaRPr lang="en-US" dirty="0">
              <a:latin typeface="Comic Sans MS"/>
              <a:cs typeface="Comic Sans MS"/>
            </a:endParaRPr>
          </a:p>
          <a:p>
            <a:pPr algn="ctr"/>
            <a:r>
              <a:rPr lang="en-US" dirty="0" smtClean="0">
                <a:latin typeface="Comic Sans MS"/>
                <a:cs typeface="Comic Sans MS"/>
              </a:rPr>
              <a:t>Readout strip width</a:t>
            </a:r>
          </a:p>
          <a:p>
            <a:pPr algn="ctr"/>
            <a:r>
              <a:rPr lang="en-US" dirty="0" smtClean="0">
                <a:latin typeface="Comic Sans MS"/>
                <a:cs typeface="Comic Sans MS"/>
              </a:rPr>
              <a:t>4.7 mm physical</a:t>
            </a:r>
          </a:p>
          <a:p>
            <a:pPr algn="ctr"/>
            <a:r>
              <a:rPr lang="en-US" dirty="0" smtClean="0">
                <a:latin typeface="Comic Sans MS"/>
                <a:cs typeface="Comic Sans MS"/>
              </a:rPr>
              <a:t>Scan FWHM = 4.5 mm</a:t>
            </a:r>
          </a:p>
          <a:p>
            <a:pPr algn="ctr"/>
            <a:endParaRPr lang="en-US" dirty="0">
              <a:latin typeface="Comic Sans MS"/>
              <a:cs typeface="Comic Sans MS"/>
            </a:endParaRPr>
          </a:p>
          <a:p>
            <a:pPr algn="ctr"/>
            <a:r>
              <a:rPr lang="en-US" dirty="0" smtClean="0">
                <a:latin typeface="Comic Sans MS"/>
                <a:cs typeface="Comic Sans MS"/>
              </a:rPr>
              <a:t>Strip Signal transmission speed</a:t>
            </a:r>
          </a:p>
          <a:p>
            <a:pPr algn="ctr"/>
            <a:r>
              <a:rPr lang="en-US" dirty="0" smtClean="0">
                <a:latin typeface="Comic Sans MS"/>
                <a:cs typeface="Comic Sans MS"/>
              </a:rPr>
              <a:t>178 µm/</a:t>
            </a:r>
            <a:r>
              <a:rPr lang="en-US" dirty="0" err="1" smtClean="0">
                <a:latin typeface="Comic Sans MS"/>
                <a:cs typeface="Comic Sans MS"/>
              </a:rPr>
              <a:t>ps</a:t>
            </a:r>
            <a:r>
              <a:rPr lang="en-US" dirty="0" smtClean="0">
                <a:latin typeface="Comic Sans MS"/>
                <a:cs typeface="Comic Sans MS"/>
              </a:rPr>
              <a:t> (ANL)</a:t>
            </a:r>
          </a:p>
          <a:p>
            <a:pPr algn="ctr"/>
            <a:r>
              <a:rPr lang="en-US" dirty="0" smtClean="0">
                <a:latin typeface="Comic Sans MS"/>
                <a:cs typeface="Comic Sans MS"/>
              </a:rPr>
              <a:t>180 µm/</a:t>
            </a:r>
            <a:r>
              <a:rPr lang="en-US" dirty="0" err="1" smtClean="0">
                <a:latin typeface="Comic Sans MS"/>
                <a:cs typeface="Comic Sans MS"/>
              </a:rPr>
              <a:t>ps</a:t>
            </a:r>
            <a:r>
              <a:rPr lang="en-US" dirty="0" smtClean="0">
                <a:latin typeface="Comic Sans MS"/>
                <a:cs typeface="Comic Sans MS"/>
              </a:rPr>
              <a:t> (JLAB)</a:t>
            </a:r>
            <a:endParaRPr lang="en-US" dirty="0">
              <a:latin typeface="Comic Sans MS"/>
              <a:cs typeface="Comic Sans MS"/>
            </a:endParaRPr>
          </a:p>
        </p:txBody>
      </p:sp>
      <p:sp>
        <p:nvSpPr>
          <p:cNvPr id="7" name="TextBox 6"/>
          <p:cNvSpPr txBox="1"/>
          <p:nvPr/>
        </p:nvSpPr>
        <p:spPr>
          <a:xfrm>
            <a:off x="2487871" y="4823048"/>
            <a:ext cx="4530968" cy="1200329"/>
          </a:xfrm>
          <a:prstGeom prst="rect">
            <a:avLst/>
          </a:prstGeom>
          <a:solidFill>
            <a:srgbClr val="FFFF00"/>
          </a:solidFill>
          <a:ln w="38100" cmpd="sng">
            <a:solidFill>
              <a:srgbClr val="008000"/>
            </a:solidFill>
          </a:ln>
        </p:spPr>
        <p:txBody>
          <a:bodyPr wrap="square" rtlCol="0">
            <a:spAutoFit/>
          </a:bodyPr>
          <a:lstStyle/>
          <a:p>
            <a:pPr algn="ctr"/>
            <a:r>
              <a:rPr lang="en-US" b="1" dirty="0" smtClean="0">
                <a:solidFill>
                  <a:srgbClr val="FF0000"/>
                </a:solidFill>
                <a:latin typeface="Comic Sans MS"/>
                <a:cs typeface="Comic Sans MS"/>
              </a:rPr>
              <a:t>Some Key Investigations to Come</a:t>
            </a:r>
          </a:p>
          <a:p>
            <a:pPr algn="ctr"/>
            <a:r>
              <a:rPr lang="en-US" dirty="0" smtClean="0">
                <a:latin typeface="Comic Sans MS"/>
                <a:cs typeface="Comic Sans MS"/>
              </a:rPr>
              <a:t>Irradiation – Neutrons and Gammas</a:t>
            </a:r>
          </a:p>
          <a:p>
            <a:pPr algn="ctr"/>
            <a:r>
              <a:rPr lang="en-US" dirty="0" smtClean="0">
                <a:latin typeface="Comic Sans MS"/>
                <a:cs typeface="Comic Sans MS"/>
              </a:rPr>
              <a:t>High B-field test</a:t>
            </a:r>
          </a:p>
          <a:p>
            <a:pPr algn="ctr"/>
            <a:r>
              <a:rPr lang="en-US" dirty="0" smtClean="0">
                <a:latin typeface="Comic Sans MS"/>
                <a:cs typeface="Comic Sans MS"/>
              </a:rPr>
              <a:t>Ponder a pixel-based readout</a:t>
            </a:r>
            <a:endParaRPr lang="en-US" dirty="0">
              <a:latin typeface="Comic Sans MS"/>
              <a:cs typeface="Comic Sans MS"/>
            </a:endParaRPr>
          </a:p>
        </p:txBody>
      </p:sp>
      <p:sp>
        <p:nvSpPr>
          <p:cNvPr id="8" name="TextBox 7"/>
          <p:cNvSpPr txBox="1"/>
          <p:nvPr/>
        </p:nvSpPr>
        <p:spPr>
          <a:xfrm>
            <a:off x="1412564" y="4162149"/>
            <a:ext cx="6193759" cy="369332"/>
          </a:xfrm>
          <a:prstGeom prst="rect">
            <a:avLst/>
          </a:prstGeom>
          <a:solidFill>
            <a:srgbClr val="CCFFCC"/>
          </a:solidFill>
          <a:ln w="38100" cmpd="sng">
            <a:solidFill>
              <a:srgbClr val="0000FF"/>
            </a:solidFill>
          </a:ln>
        </p:spPr>
        <p:txBody>
          <a:bodyPr wrap="square" rtlCol="0">
            <a:spAutoFit/>
          </a:bodyPr>
          <a:lstStyle/>
          <a:p>
            <a:pPr algn="ctr"/>
            <a:r>
              <a:rPr lang="en-US" dirty="0" smtClean="0">
                <a:solidFill>
                  <a:srgbClr val="FF6600"/>
                </a:solidFill>
                <a:latin typeface="Comic Sans MS"/>
                <a:cs typeface="Comic Sans MS"/>
              </a:rPr>
              <a:t>Also plan to implement full standard ADC/TDC DAQ</a:t>
            </a:r>
            <a:endParaRPr lang="en-US" dirty="0">
              <a:solidFill>
                <a:srgbClr val="FF6600"/>
              </a:solidFill>
              <a:latin typeface="Comic Sans MS"/>
              <a:cs typeface="Comic Sans MS"/>
            </a:endParaRPr>
          </a:p>
        </p:txBody>
      </p:sp>
      <p:sp>
        <p:nvSpPr>
          <p:cNvPr id="9" name="Right Arrow 8"/>
          <p:cNvSpPr/>
          <p:nvPr/>
        </p:nvSpPr>
        <p:spPr>
          <a:xfrm rot="3180548">
            <a:off x="1922129" y="3493189"/>
            <a:ext cx="897617" cy="333618"/>
          </a:xfrm>
          <a:prstGeom prst="right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7456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4"/>
            <a:ext cx="8229600" cy="365040"/>
          </a:xfrm>
        </p:spPr>
        <p:txBody>
          <a:bodyPr>
            <a:noAutofit/>
          </a:bodyPr>
          <a:lstStyle/>
          <a:p>
            <a:r>
              <a:rPr lang="en-US" sz="4000" dirty="0" smtClean="0">
                <a:latin typeface="Comic Sans MS"/>
                <a:cs typeface="Comic Sans MS"/>
              </a:rPr>
              <a:t>Pulse comparison</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25</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54617"/>
            <a:ext cx="5893544" cy="333163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3166" y="3207081"/>
            <a:ext cx="3767667" cy="3187294"/>
          </a:xfrm>
          <a:prstGeom prst="rect">
            <a:avLst/>
          </a:prstGeom>
        </p:spPr>
      </p:pic>
      <p:cxnSp>
        <p:nvCxnSpPr>
          <p:cNvPr id="8" name="Straight Connector 7"/>
          <p:cNvCxnSpPr/>
          <p:nvPr/>
        </p:nvCxnSpPr>
        <p:spPr>
          <a:xfrm>
            <a:off x="1808092" y="1269900"/>
            <a:ext cx="0" cy="1549709"/>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338079" y="1269900"/>
            <a:ext cx="0" cy="1549709"/>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808092" y="1431328"/>
            <a:ext cx="1529987" cy="0"/>
          </a:xfrm>
          <a:prstGeom prst="straightConnector1">
            <a:avLst/>
          </a:prstGeom>
          <a:ln w="38100" cmpd="sng">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227816" y="1001810"/>
            <a:ext cx="688793" cy="369332"/>
          </a:xfrm>
          <a:prstGeom prst="rect">
            <a:avLst/>
          </a:prstGeom>
          <a:noFill/>
        </p:spPr>
        <p:txBody>
          <a:bodyPr wrap="square" rtlCol="0">
            <a:spAutoFit/>
          </a:bodyPr>
          <a:lstStyle/>
          <a:p>
            <a:pPr algn="ctr"/>
            <a:r>
              <a:rPr lang="en-US" dirty="0" smtClean="0">
                <a:solidFill>
                  <a:srgbClr val="FF0000"/>
                </a:solidFill>
                <a:latin typeface="Comic Sans MS"/>
                <a:cs typeface="Comic Sans MS"/>
              </a:rPr>
              <a:t>5 ns</a:t>
            </a:r>
            <a:endParaRPr lang="en-US" dirty="0">
              <a:solidFill>
                <a:srgbClr val="FF0000"/>
              </a:solidFill>
              <a:latin typeface="Comic Sans MS"/>
              <a:cs typeface="Comic Sans MS"/>
            </a:endParaRPr>
          </a:p>
        </p:txBody>
      </p:sp>
      <p:cxnSp>
        <p:nvCxnSpPr>
          <p:cNvPr id="16" name="Straight Arrow Connector 15"/>
          <p:cNvCxnSpPr/>
          <p:nvPr/>
        </p:nvCxnSpPr>
        <p:spPr>
          <a:xfrm>
            <a:off x="5638800" y="5533334"/>
            <a:ext cx="419733" cy="0"/>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591967" y="5533334"/>
            <a:ext cx="419733" cy="0"/>
          </a:xfrm>
          <a:prstGeom prst="straightConnector1">
            <a:avLst/>
          </a:prstGeom>
          <a:ln>
            <a:solidFill>
              <a:srgbClr val="FF6600"/>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921938" y="5327144"/>
            <a:ext cx="688793" cy="369332"/>
          </a:xfrm>
          <a:prstGeom prst="rect">
            <a:avLst/>
          </a:prstGeom>
          <a:noFill/>
        </p:spPr>
        <p:txBody>
          <a:bodyPr wrap="square" rtlCol="0">
            <a:spAutoFit/>
          </a:bodyPr>
          <a:lstStyle/>
          <a:p>
            <a:pPr algn="ctr"/>
            <a:r>
              <a:rPr lang="en-US" dirty="0" smtClean="0">
                <a:solidFill>
                  <a:srgbClr val="FF6600"/>
                </a:solidFill>
                <a:latin typeface="Comic Sans MS"/>
                <a:cs typeface="Comic Sans MS"/>
              </a:rPr>
              <a:t>5 ns</a:t>
            </a:r>
            <a:endParaRPr lang="en-US" dirty="0">
              <a:solidFill>
                <a:srgbClr val="FF6600"/>
              </a:solidFill>
              <a:latin typeface="Comic Sans MS"/>
              <a:cs typeface="Comic Sans MS"/>
            </a:endParaRPr>
          </a:p>
        </p:txBody>
      </p:sp>
      <p:sp>
        <p:nvSpPr>
          <p:cNvPr id="20" name="TextBox 19"/>
          <p:cNvSpPr txBox="1"/>
          <p:nvPr/>
        </p:nvSpPr>
        <p:spPr>
          <a:xfrm>
            <a:off x="6954224" y="2194907"/>
            <a:ext cx="1732576" cy="923330"/>
          </a:xfrm>
          <a:prstGeom prst="rect">
            <a:avLst/>
          </a:prstGeom>
          <a:noFill/>
        </p:spPr>
        <p:txBody>
          <a:bodyPr wrap="square" rtlCol="0">
            <a:spAutoFit/>
          </a:bodyPr>
          <a:lstStyle/>
          <a:p>
            <a:pPr algn="ctr"/>
            <a:r>
              <a:rPr lang="en-US" dirty="0" smtClean="0">
                <a:solidFill>
                  <a:srgbClr val="FF0000"/>
                </a:solidFill>
                <a:latin typeface="Comic Sans MS"/>
                <a:cs typeface="Comic Sans MS"/>
              </a:rPr>
              <a:t>ANL sample</a:t>
            </a:r>
          </a:p>
          <a:p>
            <a:pPr algn="ctr"/>
            <a:r>
              <a:rPr lang="en-US" dirty="0" smtClean="0">
                <a:solidFill>
                  <a:srgbClr val="FF0000"/>
                </a:solidFill>
                <a:latin typeface="Comic Sans MS"/>
                <a:cs typeface="Comic Sans MS"/>
              </a:rPr>
              <a:t>3.5GHz BW 40 </a:t>
            </a:r>
            <a:r>
              <a:rPr lang="en-US" dirty="0" err="1" smtClean="0">
                <a:solidFill>
                  <a:srgbClr val="FF0000"/>
                </a:solidFill>
                <a:latin typeface="Comic Sans MS"/>
                <a:cs typeface="Comic Sans MS"/>
              </a:rPr>
              <a:t>Gs</a:t>
            </a:r>
            <a:r>
              <a:rPr lang="en-US" dirty="0" smtClean="0">
                <a:solidFill>
                  <a:srgbClr val="FF0000"/>
                </a:solidFill>
                <a:latin typeface="Comic Sans MS"/>
                <a:cs typeface="Comic Sans MS"/>
              </a:rPr>
              <a:t>/s scope</a:t>
            </a:r>
            <a:endParaRPr lang="en-US" dirty="0">
              <a:solidFill>
                <a:srgbClr val="FF0000"/>
              </a:solidFill>
              <a:latin typeface="Comic Sans MS"/>
              <a:cs typeface="Comic Sans MS"/>
            </a:endParaRPr>
          </a:p>
        </p:txBody>
      </p:sp>
      <p:sp>
        <p:nvSpPr>
          <p:cNvPr id="21" name="TextBox 20"/>
          <p:cNvSpPr txBox="1"/>
          <p:nvPr/>
        </p:nvSpPr>
        <p:spPr>
          <a:xfrm>
            <a:off x="6374782" y="1047976"/>
            <a:ext cx="1813464" cy="923330"/>
          </a:xfrm>
          <a:prstGeom prst="rect">
            <a:avLst/>
          </a:prstGeom>
          <a:noFill/>
        </p:spPr>
        <p:txBody>
          <a:bodyPr wrap="square" rtlCol="0">
            <a:spAutoFit/>
          </a:bodyPr>
          <a:lstStyle/>
          <a:p>
            <a:pPr algn="ctr"/>
            <a:r>
              <a:rPr lang="en-US" dirty="0" smtClean="0">
                <a:solidFill>
                  <a:srgbClr val="FF0000"/>
                </a:solidFill>
                <a:latin typeface="Comic Sans MS"/>
                <a:cs typeface="Comic Sans MS"/>
              </a:rPr>
              <a:t>JLAB sample</a:t>
            </a:r>
          </a:p>
          <a:p>
            <a:pPr algn="ctr"/>
            <a:r>
              <a:rPr lang="en-US" dirty="0" smtClean="0">
                <a:solidFill>
                  <a:srgbClr val="FF0000"/>
                </a:solidFill>
                <a:latin typeface="Comic Sans MS"/>
                <a:cs typeface="Comic Sans MS"/>
              </a:rPr>
              <a:t>1 GHz BW</a:t>
            </a:r>
          </a:p>
          <a:p>
            <a:pPr algn="ctr"/>
            <a:r>
              <a:rPr lang="en-US" dirty="0">
                <a:solidFill>
                  <a:srgbClr val="FF0000"/>
                </a:solidFill>
                <a:latin typeface="Comic Sans MS"/>
                <a:cs typeface="Comic Sans MS"/>
              </a:rPr>
              <a:t>5</a:t>
            </a:r>
            <a:r>
              <a:rPr lang="en-US" dirty="0" smtClean="0">
                <a:solidFill>
                  <a:srgbClr val="FF0000"/>
                </a:solidFill>
                <a:latin typeface="Comic Sans MS"/>
                <a:cs typeface="Comic Sans MS"/>
              </a:rPr>
              <a:t> </a:t>
            </a:r>
            <a:r>
              <a:rPr lang="en-US" dirty="0" err="1" smtClean="0">
                <a:solidFill>
                  <a:srgbClr val="FF0000"/>
                </a:solidFill>
                <a:latin typeface="Comic Sans MS"/>
                <a:cs typeface="Comic Sans MS"/>
              </a:rPr>
              <a:t>Gs</a:t>
            </a:r>
            <a:r>
              <a:rPr lang="en-US" dirty="0" smtClean="0">
                <a:solidFill>
                  <a:srgbClr val="FF0000"/>
                </a:solidFill>
                <a:latin typeface="Comic Sans MS"/>
                <a:cs typeface="Comic Sans MS"/>
              </a:rPr>
              <a:t>/s scope</a:t>
            </a:r>
            <a:endParaRPr lang="en-US" dirty="0">
              <a:solidFill>
                <a:srgbClr val="FF0000"/>
              </a:solidFill>
              <a:latin typeface="Comic Sans MS"/>
              <a:cs typeface="Comic Sans MS"/>
            </a:endParaRPr>
          </a:p>
        </p:txBody>
      </p:sp>
      <p:cxnSp>
        <p:nvCxnSpPr>
          <p:cNvPr id="22" name="Straight Arrow Connector 21"/>
          <p:cNvCxnSpPr/>
          <p:nvPr/>
        </p:nvCxnSpPr>
        <p:spPr>
          <a:xfrm>
            <a:off x="6026247" y="1448210"/>
            <a:ext cx="533434" cy="0"/>
          </a:xfrm>
          <a:prstGeom prst="straightConnector1">
            <a:avLst/>
          </a:prstGeom>
          <a:ln w="28575"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7469102" y="3088656"/>
            <a:ext cx="0" cy="688759"/>
          </a:xfrm>
          <a:prstGeom prst="straightConnector1">
            <a:avLst/>
          </a:prstGeom>
          <a:ln w="28575"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844632" y="5022384"/>
            <a:ext cx="2037739" cy="369332"/>
          </a:xfrm>
          <a:prstGeom prst="rect">
            <a:avLst/>
          </a:prstGeom>
          <a:noFill/>
        </p:spPr>
        <p:txBody>
          <a:bodyPr wrap="square" rtlCol="0">
            <a:spAutoFit/>
          </a:bodyPr>
          <a:lstStyle/>
          <a:p>
            <a:pPr algn="ctr"/>
            <a:r>
              <a:rPr lang="en-US" dirty="0" smtClean="0">
                <a:solidFill>
                  <a:srgbClr val="FF0000"/>
                </a:solidFill>
                <a:latin typeface="Comic Sans MS"/>
                <a:cs typeface="Comic Sans MS"/>
              </a:rPr>
              <a:t>Rise time 0.75 ns</a:t>
            </a:r>
            <a:endParaRPr lang="en-US" dirty="0">
              <a:solidFill>
                <a:srgbClr val="FF0000"/>
              </a:solidFill>
              <a:latin typeface="Comic Sans MS"/>
              <a:cs typeface="Comic Sans MS"/>
            </a:endParaRPr>
          </a:p>
        </p:txBody>
      </p:sp>
      <p:cxnSp>
        <p:nvCxnSpPr>
          <p:cNvPr id="29" name="Straight Arrow Connector 28"/>
          <p:cNvCxnSpPr/>
          <p:nvPr/>
        </p:nvCxnSpPr>
        <p:spPr>
          <a:xfrm>
            <a:off x="1958760" y="3545385"/>
            <a:ext cx="0" cy="1481730"/>
          </a:xfrm>
          <a:prstGeom prst="straightConnector1">
            <a:avLst/>
          </a:prstGeom>
          <a:ln w="28575"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85304" y="5539203"/>
            <a:ext cx="2449467" cy="369332"/>
          </a:xfrm>
          <a:prstGeom prst="rect">
            <a:avLst/>
          </a:prstGeom>
          <a:noFill/>
        </p:spPr>
        <p:txBody>
          <a:bodyPr wrap="square" rtlCol="0">
            <a:spAutoFit/>
          </a:bodyPr>
          <a:lstStyle/>
          <a:p>
            <a:pPr algn="ctr"/>
            <a:r>
              <a:rPr lang="en-US" dirty="0" smtClean="0">
                <a:solidFill>
                  <a:srgbClr val="FF0000"/>
                </a:solidFill>
                <a:latin typeface="Comic Sans MS"/>
                <a:cs typeface="Comic Sans MS"/>
              </a:rPr>
              <a:t>Scope limit 0.35 ns</a:t>
            </a:r>
            <a:endParaRPr lang="en-US" dirty="0">
              <a:solidFill>
                <a:srgbClr val="FF0000"/>
              </a:solidFill>
              <a:latin typeface="Comic Sans MS"/>
              <a:cs typeface="Comic Sans MS"/>
            </a:endParaRPr>
          </a:p>
        </p:txBody>
      </p:sp>
    </p:spTree>
    <p:extLst>
      <p:ext uri="{BB962C8B-B14F-4D97-AF65-F5344CB8AC3E}">
        <p14:creationId xmlns:p14="http://schemas.microsoft.com/office/powerpoint/2010/main" val="4796855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4"/>
            <a:ext cx="8229600" cy="365040"/>
          </a:xfrm>
        </p:spPr>
        <p:txBody>
          <a:bodyPr>
            <a:noAutofit/>
          </a:bodyPr>
          <a:lstStyle/>
          <a:p>
            <a:r>
              <a:rPr lang="en-US" sz="4000" dirty="0" smtClean="0">
                <a:latin typeface="Comic Sans MS"/>
                <a:cs typeface="Comic Sans MS"/>
              </a:rPr>
              <a:t>High B field Test Setup</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26</a:t>
            </a:fld>
            <a:endParaRPr lang="en-US"/>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5268" y="802904"/>
            <a:ext cx="3563294" cy="2735270"/>
          </a:xfrm>
          <a:prstGeom prst="rect">
            <a:avLst/>
          </a:prstGeom>
        </p:spPr>
      </p:pic>
      <p:pic>
        <p:nvPicPr>
          <p:cNvPr id="9" name="Picture 8"/>
          <p:cNvPicPr>
            <a:picLocks noChangeAspect="1"/>
          </p:cNvPicPr>
          <p:nvPr/>
        </p:nvPicPr>
        <p:blipFill>
          <a:blip r:embed="rId4"/>
          <a:stretch>
            <a:fillRect/>
          </a:stretch>
        </p:blipFill>
        <p:spPr>
          <a:xfrm>
            <a:off x="109385" y="1069558"/>
            <a:ext cx="2979421" cy="4824475"/>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80656" y="4685154"/>
            <a:ext cx="3967599" cy="1617065"/>
          </a:xfrm>
          <a:prstGeom prst="rect">
            <a:avLst/>
          </a:prstGeom>
        </p:spPr>
      </p:pic>
      <p:sp>
        <p:nvSpPr>
          <p:cNvPr id="8" name="TextBox 7"/>
          <p:cNvSpPr txBox="1"/>
          <p:nvPr/>
        </p:nvSpPr>
        <p:spPr>
          <a:xfrm>
            <a:off x="223564" y="4217455"/>
            <a:ext cx="2780262" cy="923330"/>
          </a:xfrm>
          <a:prstGeom prst="rect">
            <a:avLst/>
          </a:prstGeom>
          <a:solidFill>
            <a:srgbClr val="FFFF00"/>
          </a:solidFill>
          <a:ln w="38100" cmpd="sng">
            <a:solidFill>
              <a:srgbClr val="008000"/>
            </a:solidFill>
          </a:ln>
        </p:spPr>
        <p:txBody>
          <a:bodyPr wrap="square" rtlCol="0">
            <a:spAutoFit/>
          </a:bodyPr>
          <a:lstStyle/>
          <a:p>
            <a:pPr algn="ctr"/>
            <a:r>
              <a:rPr lang="en-US" dirty="0" smtClean="0">
                <a:solidFill>
                  <a:srgbClr val="FF0000"/>
                </a:solidFill>
                <a:latin typeface="Comic Sans MS"/>
                <a:cs typeface="Comic Sans MS"/>
              </a:rPr>
              <a:t>Up to 5 Tesla</a:t>
            </a:r>
          </a:p>
          <a:p>
            <a:pPr algn="ctr"/>
            <a:r>
              <a:rPr lang="en-US" dirty="0" smtClean="0">
                <a:solidFill>
                  <a:srgbClr val="FF0000"/>
                </a:solidFill>
                <a:latin typeface="Comic Sans MS"/>
                <a:cs typeface="Comic Sans MS"/>
              </a:rPr>
              <a:t>5 inch diameter bore</a:t>
            </a:r>
          </a:p>
          <a:p>
            <a:pPr algn="ctr"/>
            <a:r>
              <a:rPr lang="en-US" dirty="0" smtClean="0">
                <a:solidFill>
                  <a:srgbClr val="FF0000"/>
                </a:solidFill>
                <a:latin typeface="Comic Sans MS"/>
                <a:cs typeface="Comic Sans MS"/>
              </a:rPr>
              <a:t>30 inch length</a:t>
            </a:r>
            <a:endParaRPr lang="en-US" dirty="0">
              <a:solidFill>
                <a:srgbClr val="FF0000"/>
              </a:solidFill>
              <a:latin typeface="Comic Sans MS"/>
              <a:cs typeface="Comic Sans MS"/>
            </a:endParaRPr>
          </a:p>
        </p:txBody>
      </p:sp>
      <p:sp>
        <p:nvSpPr>
          <p:cNvPr id="11" name="TextBox 10"/>
          <p:cNvSpPr txBox="1"/>
          <p:nvPr/>
        </p:nvSpPr>
        <p:spPr>
          <a:xfrm>
            <a:off x="5554899" y="2688779"/>
            <a:ext cx="3489714" cy="1815882"/>
          </a:xfrm>
          <a:prstGeom prst="rect">
            <a:avLst/>
          </a:prstGeom>
          <a:solidFill>
            <a:srgbClr val="FFFF00"/>
          </a:solidFill>
          <a:ln w="38100" cmpd="sng">
            <a:solidFill>
              <a:srgbClr val="008000"/>
            </a:solidFill>
          </a:ln>
        </p:spPr>
        <p:txBody>
          <a:bodyPr wrap="square" rtlCol="0">
            <a:spAutoFit/>
          </a:bodyPr>
          <a:lstStyle/>
          <a:p>
            <a:pPr algn="ctr"/>
            <a:r>
              <a:rPr lang="en-US" sz="1600" dirty="0" smtClean="0">
                <a:solidFill>
                  <a:srgbClr val="FF0000"/>
                </a:solidFill>
                <a:latin typeface="Comic Sans MS"/>
                <a:cs typeface="Comic Sans MS"/>
              </a:rPr>
              <a:t>Sample Tube – fits bore</a:t>
            </a:r>
          </a:p>
          <a:p>
            <a:pPr algn="ctr"/>
            <a:r>
              <a:rPr lang="en-US" sz="1600" dirty="0" smtClean="0">
                <a:solidFill>
                  <a:srgbClr val="FF0000"/>
                </a:solidFill>
                <a:latin typeface="Comic Sans MS"/>
                <a:cs typeface="Comic Sans MS"/>
              </a:rPr>
              <a:t>18 inch length</a:t>
            </a:r>
          </a:p>
          <a:p>
            <a:pPr algn="ctr"/>
            <a:r>
              <a:rPr lang="en-US" sz="1600" dirty="0" smtClean="0">
                <a:solidFill>
                  <a:srgbClr val="FF0000"/>
                </a:solidFill>
                <a:latin typeface="Comic Sans MS"/>
                <a:cs typeface="Comic Sans MS"/>
              </a:rPr>
              <a:t>PMT can moved axially</a:t>
            </a:r>
            <a:endParaRPr lang="en-US" sz="1600" dirty="0">
              <a:solidFill>
                <a:srgbClr val="FF0000"/>
              </a:solidFill>
              <a:latin typeface="Comic Sans MS"/>
              <a:cs typeface="Comic Sans MS"/>
            </a:endParaRPr>
          </a:p>
          <a:p>
            <a:pPr algn="ctr"/>
            <a:r>
              <a:rPr lang="en-US" sz="1600" dirty="0" smtClean="0">
                <a:solidFill>
                  <a:srgbClr val="FF0000"/>
                </a:solidFill>
                <a:latin typeface="Comic Sans MS"/>
                <a:cs typeface="Comic Sans MS"/>
              </a:rPr>
              <a:t>or rotated in a plane</a:t>
            </a:r>
          </a:p>
          <a:p>
            <a:pPr algn="ctr"/>
            <a:r>
              <a:rPr lang="en-US" sz="1600" dirty="0" smtClean="0">
                <a:solidFill>
                  <a:srgbClr val="FF0000"/>
                </a:solidFill>
                <a:latin typeface="Comic Sans MS"/>
                <a:cs typeface="Comic Sans MS"/>
              </a:rPr>
              <a:t>Light source is blue LED (470 nm) fed through quartz fiber optic</a:t>
            </a:r>
          </a:p>
          <a:p>
            <a:pPr algn="ctr"/>
            <a:r>
              <a:rPr lang="en-US" sz="1600" dirty="0" smtClean="0">
                <a:solidFill>
                  <a:srgbClr val="FF0000"/>
                </a:solidFill>
                <a:latin typeface="Comic Sans MS"/>
                <a:cs typeface="Comic Sans MS"/>
              </a:rPr>
              <a:t>All components non-magnetic</a:t>
            </a:r>
          </a:p>
        </p:txBody>
      </p:sp>
    </p:spTree>
    <p:extLst>
      <p:ext uri="{BB962C8B-B14F-4D97-AF65-F5344CB8AC3E}">
        <p14:creationId xmlns:p14="http://schemas.microsoft.com/office/powerpoint/2010/main" val="30589258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4"/>
            <a:ext cx="8229600" cy="365040"/>
          </a:xfrm>
        </p:spPr>
        <p:txBody>
          <a:bodyPr>
            <a:noAutofit/>
          </a:bodyPr>
          <a:lstStyle/>
          <a:p>
            <a:r>
              <a:rPr lang="en-US" sz="4000" dirty="0" smtClean="0">
                <a:latin typeface="Comic Sans MS"/>
                <a:cs typeface="Comic Sans MS"/>
              </a:rPr>
              <a:t>High B field Test Setup</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27</a:t>
            </a:fld>
            <a:endParaRPr lang="en-US"/>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5268" y="802904"/>
            <a:ext cx="3563294" cy="2735270"/>
          </a:xfrm>
          <a:prstGeom prst="rect">
            <a:avLst/>
          </a:prstGeom>
        </p:spPr>
      </p:pic>
      <p:pic>
        <p:nvPicPr>
          <p:cNvPr id="9" name="Picture 8"/>
          <p:cNvPicPr>
            <a:picLocks noChangeAspect="1"/>
          </p:cNvPicPr>
          <p:nvPr/>
        </p:nvPicPr>
        <p:blipFill>
          <a:blip r:embed="rId4"/>
          <a:stretch>
            <a:fillRect/>
          </a:stretch>
        </p:blipFill>
        <p:spPr>
          <a:xfrm>
            <a:off x="109385" y="1069558"/>
            <a:ext cx="2979421" cy="4824475"/>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80656" y="4685154"/>
            <a:ext cx="3967599" cy="1617065"/>
          </a:xfrm>
          <a:prstGeom prst="rect">
            <a:avLst/>
          </a:prstGeom>
        </p:spPr>
      </p:pic>
      <p:sp>
        <p:nvSpPr>
          <p:cNvPr id="8" name="TextBox 7"/>
          <p:cNvSpPr txBox="1"/>
          <p:nvPr/>
        </p:nvSpPr>
        <p:spPr>
          <a:xfrm>
            <a:off x="223564" y="4217455"/>
            <a:ext cx="2780262" cy="923330"/>
          </a:xfrm>
          <a:prstGeom prst="rect">
            <a:avLst/>
          </a:prstGeom>
          <a:solidFill>
            <a:srgbClr val="FFFF00"/>
          </a:solidFill>
          <a:ln w="38100" cmpd="sng">
            <a:solidFill>
              <a:srgbClr val="008000"/>
            </a:solidFill>
          </a:ln>
        </p:spPr>
        <p:txBody>
          <a:bodyPr wrap="square" rtlCol="0">
            <a:spAutoFit/>
          </a:bodyPr>
          <a:lstStyle/>
          <a:p>
            <a:pPr algn="ctr"/>
            <a:r>
              <a:rPr lang="en-US" dirty="0" smtClean="0">
                <a:solidFill>
                  <a:srgbClr val="FF0000"/>
                </a:solidFill>
                <a:latin typeface="Comic Sans MS"/>
                <a:cs typeface="Comic Sans MS"/>
              </a:rPr>
              <a:t>Up to 5 Tesla</a:t>
            </a:r>
          </a:p>
          <a:p>
            <a:pPr algn="ctr"/>
            <a:r>
              <a:rPr lang="en-US" dirty="0" smtClean="0">
                <a:solidFill>
                  <a:srgbClr val="FF0000"/>
                </a:solidFill>
                <a:latin typeface="Comic Sans MS"/>
                <a:cs typeface="Comic Sans MS"/>
              </a:rPr>
              <a:t>5 inch diameter bore</a:t>
            </a:r>
          </a:p>
          <a:p>
            <a:pPr algn="ctr"/>
            <a:r>
              <a:rPr lang="en-US" dirty="0" smtClean="0">
                <a:solidFill>
                  <a:srgbClr val="FF0000"/>
                </a:solidFill>
                <a:latin typeface="Comic Sans MS"/>
                <a:cs typeface="Comic Sans MS"/>
              </a:rPr>
              <a:t>30 inch length</a:t>
            </a:r>
            <a:endParaRPr lang="en-US" dirty="0">
              <a:solidFill>
                <a:srgbClr val="FF0000"/>
              </a:solidFill>
              <a:latin typeface="Comic Sans MS"/>
              <a:cs typeface="Comic Sans MS"/>
            </a:endParaRPr>
          </a:p>
        </p:txBody>
      </p:sp>
      <p:sp>
        <p:nvSpPr>
          <p:cNvPr id="11" name="TextBox 10"/>
          <p:cNvSpPr txBox="1"/>
          <p:nvPr/>
        </p:nvSpPr>
        <p:spPr>
          <a:xfrm>
            <a:off x="5554899" y="2688779"/>
            <a:ext cx="3489714" cy="1815882"/>
          </a:xfrm>
          <a:prstGeom prst="rect">
            <a:avLst/>
          </a:prstGeom>
          <a:solidFill>
            <a:srgbClr val="FFFF00"/>
          </a:solidFill>
          <a:ln w="38100" cmpd="sng">
            <a:solidFill>
              <a:srgbClr val="008000"/>
            </a:solidFill>
          </a:ln>
        </p:spPr>
        <p:txBody>
          <a:bodyPr wrap="square" rtlCol="0">
            <a:spAutoFit/>
          </a:bodyPr>
          <a:lstStyle/>
          <a:p>
            <a:pPr algn="ctr"/>
            <a:r>
              <a:rPr lang="en-US" sz="1600" dirty="0" smtClean="0">
                <a:solidFill>
                  <a:srgbClr val="FF0000"/>
                </a:solidFill>
                <a:latin typeface="Comic Sans MS"/>
                <a:cs typeface="Comic Sans MS"/>
              </a:rPr>
              <a:t>Sample Tube – fits bore</a:t>
            </a:r>
          </a:p>
          <a:p>
            <a:pPr algn="ctr"/>
            <a:r>
              <a:rPr lang="en-US" sz="1600" dirty="0" smtClean="0">
                <a:solidFill>
                  <a:srgbClr val="FF0000"/>
                </a:solidFill>
                <a:latin typeface="Comic Sans MS"/>
                <a:cs typeface="Comic Sans MS"/>
              </a:rPr>
              <a:t>18 inch length</a:t>
            </a:r>
          </a:p>
          <a:p>
            <a:pPr algn="ctr"/>
            <a:r>
              <a:rPr lang="en-US" sz="1600" dirty="0" smtClean="0">
                <a:solidFill>
                  <a:srgbClr val="FF0000"/>
                </a:solidFill>
                <a:latin typeface="Comic Sans MS"/>
                <a:cs typeface="Comic Sans MS"/>
              </a:rPr>
              <a:t>PMT can moved axially</a:t>
            </a:r>
            <a:endParaRPr lang="en-US" sz="1600" dirty="0">
              <a:solidFill>
                <a:srgbClr val="FF0000"/>
              </a:solidFill>
              <a:latin typeface="Comic Sans MS"/>
              <a:cs typeface="Comic Sans MS"/>
            </a:endParaRPr>
          </a:p>
          <a:p>
            <a:pPr algn="ctr"/>
            <a:r>
              <a:rPr lang="en-US" sz="1600" dirty="0" smtClean="0">
                <a:solidFill>
                  <a:srgbClr val="FF0000"/>
                </a:solidFill>
                <a:latin typeface="Comic Sans MS"/>
                <a:cs typeface="Comic Sans MS"/>
              </a:rPr>
              <a:t>or rotated in a plane</a:t>
            </a:r>
          </a:p>
          <a:p>
            <a:pPr algn="ctr"/>
            <a:r>
              <a:rPr lang="en-US" sz="1600" dirty="0" smtClean="0">
                <a:solidFill>
                  <a:srgbClr val="FF0000"/>
                </a:solidFill>
                <a:latin typeface="Comic Sans MS"/>
                <a:cs typeface="Comic Sans MS"/>
              </a:rPr>
              <a:t>Light source is blue LED (470 nm) fed through quartz fiber optic</a:t>
            </a:r>
          </a:p>
          <a:p>
            <a:pPr algn="ctr"/>
            <a:r>
              <a:rPr lang="en-US" sz="1600" dirty="0" smtClean="0">
                <a:solidFill>
                  <a:srgbClr val="FF0000"/>
                </a:solidFill>
                <a:latin typeface="Comic Sans MS"/>
                <a:cs typeface="Comic Sans MS"/>
              </a:rPr>
              <a:t>All components non-magnetic</a:t>
            </a:r>
          </a:p>
        </p:txBody>
      </p:sp>
      <p:sp>
        <p:nvSpPr>
          <p:cNvPr id="3" name="Multiply 2"/>
          <p:cNvSpPr/>
          <p:nvPr/>
        </p:nvSpPr>
        <p:spPr>
          <a:xfrm>
            <a:off x="-115455" y="-79694"/>
            <a:ext cx="9779000" cy="6431459"/>
          </a:xfrm>
          <a:prstGeom prst="mathMultiply">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62296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the </a:t>
            </a:r>
            <a:r>
              <a:rPr lang="en-US" dirty="0" err="1" smtClean="0"/>
              <a:t>GlueX</a:t>
            </a:r>
            <a:r>
              <a:rPr lang="en-US" dirty="0" smtClean="0"/>
              <a:t> magnet</a:t>
            </a:r>
            <a:endParaRPr lang="en-US" dirty="0"/>
          </a:p>
        </p:txBody>
      </p:sp>
      <p:sp>
        <p:nvSpPr>
          <p:cNvPr id="3" name="Content Placeholder 2"/>
          <p:cNvSpPr>
            <a:spLocks noGrp="1"/>
          </p:cNvSpPr>
          <p:nvPr>
            <p:ph idx="1"/>
          </p:nvPr>
        </p:nvSpPr>
        <p:spPr>
          <a:xfrm>
            <a:off x="449580" y="5593080"/>
            <a:ext cx="8500782" cy="807586"/>
          </a:xfrm>
        </p:spPr>
        <p:txBody>
          <a:bodyPr>
            <a:normAutofit/>
          </a:bodyPr>
          <a:lstStyle/>
          <a:p>
            <a:pPr>
              <a:spcBef>
                <a:spcPts val="600"/>
              </a:spcBef>
            </a:pPr>
            <a:r>
              <a:rPr lang="en-US" sz="1800" dirty="0"/>
              <a:t>Used for LASS at SLAC, for MEGA at Los </a:t>
            </a:r>
            <a:r>
              <a:rPr lang="en-US" sz="1800" dirty="0" smtClean="0"/>
              <a:t>Alamos, </a:t>
            </a:r>
            <a:r>
              <a:rPr lang="en-US" sz="1800" dirty="0"/>
              <a:t>refurbished for Hall-D</a:t>
            </a:r>
          </a:p>
          <a:p>
            <a:pPr>
              <a:spcBef>
                <a:spcPts val="600"/>
              </a:spcBef>
            </a:pPr>
            <a:r>
              <a:rPr lang="en-US" sz="1800" dirty="0"/>
              <a:t>Bore inner diameter 1.85 m, length 4 m, B</a:t>
            </a:r>
            <a:r>
              <a:rPr lang="en-US" sz="1800" baseline="-25000" dirty="0"/>
              <a:t>MAX</a:t>
            </a:r>
            <a:r>
              <a:rPr lang="en-US" sz="1800" dirty="0"/>
              <a:t> 2.2 T @ 1500 A</a:t>
            </a:r>
          </a:p>
          <a:p>
            <a:pPr>
              <a:spcBef>
                <a:spcPts val="600"/>
              </a:spcBef>
            </a:pPr>
            <a:endParaRPr lang="en-US" sz="1800" dirty="0"/>
          </a:p>
        </p:txBody>
      </p:sp>
      <p:sp>
        <p:nvSpPr>
          <p:cNvPr id="4" name="Date Placeholder 3"/>
          <p:cNvSpPr>
            <a:spLocks noGrp="1"/>
          </p:cNvSpPr>
          <p:nvPr>
            <p:ph type="dt" sz="half" idx="10"/>
          </p:nvPr>
        </p:nvSpPr>
        <p:spPr/>
        <p:txBody>
          <a:bodyPr/>
          <a:lstStyle/>
          <a:p>
            <a:r>
              <a:rPr lang="en-US" smtClean="0"/>
              <a:t>2/26/2014</a:t>
            </a:r>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28</a:t>
            </a:fld>
            <a:endParaRPr lang="en-US" dirty="0"/>
          </a:p>
        </p:txBody>
      </p:sp>
      <p:pic>
        <p:nvPicPr>
          <p:cNvPr id="4098" name="Picture 2" descr="http://gluex.phys.uregina.ca/sites/default/files/photos_temp/Painted%20solenoid%202_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4714" y="944880"/>
            <a:ext cx="7106285" cy="452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4730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4"/>
            <a:ext cx="8229600" cy="365040"/>
          </a:xfrm>
        </p:spPr>
        <p:txBody>
          <a:bodyPr>
            <a:noAutofit/>
          </a:bodyPr>
          <a:lstStyle/>
          <a:p>
            <a:r>
              <a:rPr lang="en-US" sz="4000" dirty="0" smtClean="0">
                <a:latin typeface="Comic Sans MS"/>
                <a:cs typeface="Comic Sans MS"/>
              </a:rPr>
              <a:t>Add Title</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29</a:t>
            </a:fld>
            <a:endParaRPr lang="en-US"/>
          </a:p>
        </p:txBody>
      </p:sp>
      <p:pic>
        <p:nvPicPr>
          <p:cNvPr id="3" name="Picture 2"/>
          <p:cNvPicPr>
            <a:picLocks noChangeAspect="1"/>
          </p:cNvPicPr>
          <p:nvPr/>
        </p:nvPicPr>
        <p:blipFill>
          <a:blip r:embed="rId3"/>
          <a:stretch>
            <a:fillRect/>
          </a:stretch>
        </p:blipFill>
        <p:spPr>
          <a:xfrm>
            <a:off x="1771882" y="158427"/>
            <a:ext cx="5594120" cy="2326819"/>
          </a:xfrm>
          <a:prstGeom prst="rect">
            <a:avLst/>
          </a:prstGeom>
        </p:spPr>
      </p:pic>
      <p:pic>
        <p:nvPicPr>
          <p:cNvPr id="6" name="Picture 5"/>
          <p:cNvPicPr>
            <a:picLocks noChangeAspect="1"/>
          </p:cNvPicPr>
          <p:nvPr/>
        </p:nvPicPr>
        <p:blipFill>
          <a:blip r:embed="rId4"/>
          <a:stretch>
            <a:fillRect/>
          </a:stretch>
        </p:blipFill>
        <p:spPr>
          <a:xfrm>
            <a:off x="392930" y="2596474"/>
            <a:ext cx="8386475" cy="3740175"/>
          </a:xfrm>
          <a:prstGeom prst="rect">
            <a:avLst/>
          </a:prstGeom>
        </p:spPr>
      </p:pic>
    </p:spTree>
    <p:extLst>
      <p:ext uri="{BB962C8B-B14F-4D97-AF65-F5344CB8AC3E}">
        <p14:creationId xmlns:p14="http://schemas.microsoft.com/office/powerpoint/2010/main" val="39182907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4"/>
            <a:ext cx="8229600" cy="365040"/>
          </a:xfrm>
        </p:spPr>
        <p:txBody>
          <a:bodyPr>
            <a:noAutofit/>
          </a:bodyPr>
          <a:lstStyle/>
          <a:p>
            <a:r>
              <a:rPr lang="en-US" sz="4000" dirty="0" smtClean="0">
                <a:latin typeface="Comic Sans MS"/>
                <a:cs typeface="Comic Sans MS"/>
              </a:rPr>
              <a:t>Jefferson Lab – QCD Physics</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3</a:t>
            </a:fld>
            <a:endParaRPr lang="en-US"/>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559" y="2918843"/>
            <a:ext cx="3616376" cy="3328505"/>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6103" y="1116330"/>
            <a:ext cx="3550697" cy="4987636"/>
          </a:xfrm>
          <a:prstGeom prst="rect">
            <a:avLst/>
          </a:prstGeom>
        </p:spPr>
      </p:pic>
      <p:sp>
        <p:nvSpPr>
          <p:cNvPr id="13" name="TextBox 12"/>
          <p:cNvSpPr txBox="1"/>
          <p:nvPr/>
        </p:nvSpPr>
        <p:spPr>
          <a:xfrm>
            <a:off x="104854" y="1221539"/>
            <a:ext cx="4461376" cy="1477328"/>
          </a:xfrm>
          <a:prstGeom prst="rect">
            <a:avLst/>
          </a:prstGeom>
          <a:noFill/>
        </p:spPr>
        <p:txBody>
          <a:bodyPr wrap="square" rtlCol="0">
            <a:spAutoFit/>
          </a:bodyPr>
          <a:lstStyle/>
          <a:p>
            <a:pPr marL="285750" indent="-285750">
              <a:buFont typeface="Arial"/>
              <a:buChar char="•"/>
            </a:pPr>
            <a:r>
              <a:rPr lang="en-US" dirty="0" smtClean="0">
                <a:latin typeface="Comic Sans MS"/>
                <a:cs typeface="Comic Sans MS"/>
              </a:rPr>
              <a:t>Built originally as 4 </a:t>
            </a:r>
            <a:r>
              <a:rPr lang="en-US" dirty="0" err="1" smtClean="0">
                <a:latin typeface="Comic Sans MS"/>
                <a:cs typeface="Comic Sans MS"/>
              </a:rPr>
              <a:t>GeV</a:t>
            </a:r>
            <a:r>
              <a:rPr lang="en-US" dirty="0">
                <a:latin typeface="Comic Sans MS"/>
                <a:cs typeface="Comic Sans MS"/>
              </a:rPr>
              <a:t> </a:t>
            </a:r>
            <a:r>
              <a:rPr lang="en-US" dirty="0" smtClean="0">
                <a:latin typeface="Comic Sans MS"/>
                <a:cs typeface="Comic Sans MS"/>
              </a:rPr>
              <a:t>high intensity electron accelerator in early 90’s. Eventually reached 6 </a:t>
            </a:r>
            <a:r>
              <a:rPr lang="en-US" dirty="0" err="1" smtClean="0">
                <a:latin typeface="Comic Sans MS"/>
                <a:cs typeface="Comic Sans MS"/>
              </a:rPr>
              <a:t>GeV</a:t>
            </a:r>
            <a:r>
              <a:rPr lang="en-US" dirty="0" smtClean="0">
                <a:latin typeface="Comic Sans MS"/>
                <a:cs typeface="Comic Sans MS"/>
              </a:rPr>
              <a:t>. </a:t>
            </a:r>
          </a:p>
          <a:p>
            <a:pPr marL="285750" indent="-285750">
              <a:buFont typeface="Arial"/>
              <a:buChar char="•"/>
            </a:pPr>
            <a:r>
              <a:rPr lang="en-US" dirty="0" smtClean="0">
                <a:latin typeface="Comic Sans MS"/>
                <a:cs typeface="Comic Sans MS"/>
              </a:rPr>
              <a:t>Now beginning new 12 </a:t>
            </a:r>
            <a:r>
              <a:rPr lang="en-US" dirty="0" err="1" smtClean="0">
                <a:latin typeface="Comic Sans MS"/>
                <a:cs typeface="Comic Sans MS"/>
              </a:rPr>
              <a:t>GeV</a:t>
            </a:r>
            <a:r>
              <a:rPr lang="en-US" dirty="0" smtClean="0">
                <a:latin typeface="Comic Sans MS"/>
                <a:cs typeface="Comic Sans MS"/>
              </a:rPr>
              <a:t> physics program to continue QCD studies.</a:t>
            </a:r>
            <a:endParaRPr lang="en-US" dirty="0">
              <a:latin typeface="Comic Sans MS"/>
              <a:cs typeface="Comic Sans MS"/>
            </a:endParaRPr>
          </a:p>
        </p:txBody>
      </p:sp>
      <p:sp>
        <p:nvSpPr>
          <p:cNvPr id="3" name="TextBox 2"/>
          <p:cNvSpPr txBox="1"/>
          <p:nvPr/>
        </p:nvSpPr>
        <p:spPr>
          <a:xfrm>
            <a:off x="2565784" y="3153833"/>
            <a:ext cx="1354667" cy="369332"/>
          </a:xfrm>
          <a:prstGeom prst="rect">
            <a:avLst/>
          </a:prstGeom>
          <a:solidFill>
            <a:srgbClr val="CCFFCC"/>
          </a:solidFill>
          <a:ln w="38100" cmpd="sng">
            <a:solidFill>
              <a:srgbClr val="FF6600"/>
            </a:solidFill>
          </a:ln>
        </p:spPr>
        <p:txBody>
          <a:bodyPr wrap="square" rtlCol="0">
            <a:spAutoFit/>
          </a:bodyPr>
          <a:lstStyle/>
          <a:p>
            <a:pPr algn="ctr"/>
            <a:r>
              <a:rPr lang="en-US" dirty="0" smtClean="0">
                <a:latin typeface="Comic Sans MS"/>
                <a:cs typeface="Comic Sans MS"/>
              </a:rPr>
              <a:t>Baltimore</a:t>
            </a:r>
            <a:endParaRPr lang="en-US" dirty="0">
              <a:latin typeface="Comic Sans MS"/>
              <a:cs typeface="Comic Sans MS"/>
            </a:endParaRPr>
          </a:p>
        </p:txBody>
      </p:sp>
      <p:sp>
        <p:nvSpPr>
          <p:cNvPr id="9" name="TextBox 8"/>
          <p:cNvSpPr txBox="1"/>
          <p:nvPr/>
        </p:nvSpPr>
        <p:spPr>
          <a:xfrm>
            <a:off x="2150534" y="3678713"/>
            <a:ext cx="908050" cy="369332"/>
          </a:xfrm>
          <a:prstGeom prst="rect">
            <a:avLst/>
          </a:prstGeom>
          <a:solidFill>
            <a:srgbClr val="CCFFCC"/>
          </a:solidFill>
          <a:ln w="38100" cmpd="sng">
            <a:solidFill>
              <a:srgbClr val="FF6600"/>
            </a:solidFill>
          </a:ln>
        </p:spPr>
        <p:txBody>
          <a:bodyPr wrap="square" rtlCol="0">
            <a:spAutoFit/>
          </a:bodyPr>
          <a:lstStyle/>
          <a:p>
            <a:pPr algn="ctr"/>
            <a:r>
              <a:rPr lang="en-US" dirty="0" smtClean="0">
                <a:latin typeface="Comic Sans MS"/>
                <a:cs typeface="Comic Sans MS"/>
              </a:rPr>
              <a:t>D.C.</a:t>
            </a:r>
            <a:endParaRPr lang="en-US" dirty="0">
              <a:latin typeface="Comic Sans MS"/>
              <a:cs typeface="Comic Sans MS"/>
            </a:endParaRPr>
          </a:p>
        </p:txBody>
      </p:sp>
      <p:sp>
        <p:nvSpPr>
          <p:cNvPr id="11" name="TextBox 10"/>
          <p:cNvSpPr txBox="1"/>
          <p:nvPr/>
        </p:nvSpPr>
        <p:spPr>
          <a:xfrm>
            <a:off x="588433" y="4286196"/>
            <a:ext cx="1354667" cy="369332"/>
          </a:xfrm>
          <a:prstGeom prst="rect">
            <a:avLst/>
          </a:prstGeom>
          <a:solidFill>
            <a:srgbClr val="CCFFCC"/>
          </a:solidFill>
          <a:ln w="38100" cmpd="sng">
            <a:solidFill>
              <a:srgbClr val="FF6600"/>
            </a:solidFill>
          </a:ln>
        </p:spPr>
        <p:txBody>
          <a:bodyPr wrap="square" rtlCol="0">
            <a:spAutoFit/>
          </a:bodyPr>
          <a:lstStyle/>
          <a:p>
            <a:pPr algn="ctr"/>
            <a:r>
              <a:rPr lang="en-US" dirty="0" smtClean="0">
                <a:latin typeface="Comic Sans MS"/>
                <a:cs typeface="Comic Sans MS"/>
              </a:rPr>
              <a:t>Richmond</a:t>
            </a:r>
            <a:endParaRPr lang="en-US" dirty="0">
              <a:latin typeface="Comic Sans MS"/>
              <a:cs typeface="Comic Sans MS"/>
            </a:endParaRPr>
          </a:p>
        </p:txBody>
      </p:sp>
      <p:sp>
        <p:nvSpPr>
          <p:cNvPr id="14" name="TextBox 13"/>
          <p:cNvSpPr txBox="1"/>
          <p:nvPr/>
        </p:nvSpPr>
        <p:spPr>
          <a:xfrm>
            <a:off x="2776009" y="5016446"/>
            <a:ext cx="946150" cy="369332"/>
          </a:xfrm>
          <a:prstGeom prst="rect">
            <a:avLst/>
          </a:prstGeom>
          <a:solidFill>
            <a:srgbClr val="CCFFCC"/>
          </a:solidFill>
          <a:ln w="38100" cmpd="sng">
            <a:solidFill>
              <a:srgbClr val="FF6600"/>
            </a:solidFill>
          </a:ln>
        </p:spPr>
        <p:txBody>
          <a:bodyPr wrap="square" rtlCol="0">
            <a:spAutoFit/>
          </a:bodyPr>
          <a:lstStyle/>
          <a:p>
            <a:pPr algn="ctr"/>
            <a:r>
              <a:rPr lang="en-US" dirty="0" smtClean="0">
                <a:latin typeface="Comic Sans MS"/>
                <a:cs typeface="Comic Sans MS"/>
              </a:rPr>
              <a:t>JLAB</a:t>
            </a:r>
            <a:endParaRPr lang="en-US" dirty="0">
              <a:latin typeface="Comic Sans MS"/>
              <a:cs typeface="Comic Sans MS"/>
            </a:endParaRPr>
          </a:p>
        </p:txBody>
      </p:sp>
      <p:sp>
        <p:nvSpPr>
          <p:cNvPr id="15" name="TextBox 14"/>
          <p:cNvSpPr txBox="1"/>
          <p:nvPr/>
        </p:nvSpPr>
        <p:spPr>
          <a:xfrm>
            <a:off x="6872816" y="1559983"/>
            <a:ext cx="1170517" cy="369332"/>
          </a:xfrm>
          <a:prstGeom prst="rect">
            <a:avLst/>
          </a:prstGeom>
          <a:solidFill>
            <a:srgbClr val="FFFF00"/>
          </a:solidFill>
          <a:ln w="38100" cmpd="sng">
            <a:solidFill>
              <a:srgbClr val="FF0000"/>
            </a:solidFill>
          </a:ln>
        </p:spPr>
        <p:txBody>
          <a:bodyPr wrap="square" rtlCol="0">
            <a:spAutoFit/>
          </a:bodyPr>
          <a:lstStyle/>
          <a:p>
            <a:pPr algn="ctr"/>
            <a:r>
              <a:rPr lang="en-US" dirty="0" smtClean="0">
                <a:latin typeface="Comic Sans MS"/>
                <a:cs typeface="Comic Sans MS"/>
              </a:rPr>
              <a:t>Hall D</a:t>
            </a:r>
            <a:endParaRPr lang="en-US" dirty="0">
              <a:latin typeface="Comic Sans MS"/>
              <a:cs typeface="Comic Sans MS"/>
            </a:endParaRPr>
          </a:p>
        </p:txBody>
      </p:sp>
      <p:sp>
        <p:nvSpPr>
          <p:cNvPr id="18" name="TextBox 17"/>
          <p:cNvSpPr txBox="1"/>
          <p:nvPr/>
        </p:nvSpPr>
        <p:spPr>
          <a:xfrm>
            <a:off x="6692899" y="5237157"/>
            <a:ext cx="1562100" cy="646331"/>
          </a:xfrm>
          <a:prstGeom prst="rect">
            <a:avLst/>
          </a:prstGeom>
          <a:solidFill>
            <a:srgbClr val="FFFF00"/>
          </a:solidFill>
          <a:ln w="38100" cmpd="sng">
            <a:solidFill>
              <a:srgbClr val="FF0000"/>
            </a:solidFill>
          </a:ln>
        </p:spPr>
        <p:txBody>
          <a:bodyPr wrap="square" rtlCol="0">
            <a:spAutoFit/>
          </a:bodyPr>
          <a:lstStyle/>
          <a:p>
            <a:pPr algn="ctr"/>
            <a:r>
              <a:rPr lang="en-US" dirty="0" smtClean="0">
                <a:latin typeface="Comic Sans MS"/>
                <a:cs typeface="Comic Sans MS"/>
              </a:rPr>
              <a:t>A      B     C</a:t>
            </a:r>
          </a:p>
          <a:p>
            <a:pPr algn="ctr"/>
            <a:r>
              <a:rPr lang="en-US" dirty="0" smtClean="0">
                <a:latin typeface="Comic Sans MS"/>
                <a:cs typeface="Comic Sans MS"/>
              </a:rPr>
              <a:t>Halls</a:t>
            </a:r>
            <a:endParaRPr lang="en-US" dirty="0">
              <a:latin typeface="Comic Sans MS"/>
              <a:cs typeface="Comic Sans MS"/>
            </a:endParaRPr>
          </a:p>
        </p:txBody>
      </p:sp>
      <p:cxnSp>
        <p:nvCxnSpPr>
          <p:cNvPr id="21" name="Straight Arrow Connector 20"/>
          <p:cNvCxnSpPr/>
          <p:nvPr/>
        </p:nvCxnSpPr>
        <p:spPr>
          <a:xfrm flipH="1" flipV="1">
            <a:off x="6078814" y="1400367"/>
            <a:ext cx="794002" cy="33652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1943100" y="3289235"/>
            <a:ext cx="62268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1631758" y="3668280"/>
            <a:ext cx="518776" cy="1745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43711" y="4655528"/>
            <a:ext cx="0" cy="47915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4" idx="1"/>
          </p:cNvCxnSpPr>
          <p:nvPr/>
        </p:nvCxnSpPr>
        <p:spPr>
          <a:xfrm flipH="1">
            <a:off x="2003904" y="5201112"/>
            <a:ext cx="772105" cy="30848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6346824" y="4475370"/>
            <a:ext cx="2231449" cy="65931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body" idx="1"/>
          </p:nvPr>
        </p:nvSpPr>
        <p:spPr>
          <a:xfrm>
            <a:off x="3643314" y="4670228"/>
            <a:ext cx="5181850" cy="1872988"/>
          </a:xfrm>
        </p:spPr>
        <p:txBody>
          <a:bodyPr anchor="t">
            <a:normAutofit fontScale="92500" lnSpcReduction="20000"/>
          </a:bodyPr>
          <a:lstStyle/>
          <a:p>
            <a:pPr marL="196446" indent="-196446">
              <a:spcBef>
                <a:spcPct val="0"/>
              </a:spcBef>
              <a:buSzPct val="125000"/>
              <a:buFont typeface="Chalkboard" charset="0"/>
              <a:buChar char="-"/>
              <a:defRPr/>
            </a:pPr>
            <a:r>
              <a:rPr lang="en-US" sz="1800" dirty="0">
                <a:latin typeface="Chalkboard" charset="0"/>
                <a:cs typeface="Chalkboard" charset="0"/>
                <a:sym typeface="Chalkboard" charset="0"/>
              </a:rPr>
              <a:t>Purpose: Evaluation of PMT gain in B fields</a:t>
            </a:r>
            <a:endParaRPr lang="en-US" sz="1800" dirty="0">
              <a:latin typeface="Chalkboard" charset="0"/>
              <a:sym typeface="Chalkboard" charset="0"/>
            </a:endParaRPr>
          </a:p>
          <a:p>
            <a:pPr marL="196446" indent="-196446">
              <a:spcBef>
                <a:spcPts val="1055"/>
              </a:spcBef>
              <a:buSzPct val="125000"/>
              <a:buFont typeface="Chalkboard" charset="0"/>
              <a:buChar char="-"/>
              <a:defRPr/>
            </a:pPr>
            <a:r>
              <a:rPr lang="en-US" sz="1800" dirty="0">
                <a:latin typeface="Chalkboard" charset="0"/>
                <a:cs typeface="Chalkboard" charset="0"/>
                <a:sym typeface="Chalkboard" charset="0"/>
              </a:rPr>
              <a:t>Commissioning: July/August 2014</a:t>
            </a:r>
            <a:endParaRPr lang="en-US" sz="1800" dirty="0">
              <a:latin typeface="Chalkboard" charset="0"/>
              <a:sym typeface="Chalkboard" charset="0"/>
            </a:endParaRPr>
          </a:p>
          <a:p>
            <a:pPr marL="196446" indent="-196446">
              <a:spcBef>
                <a:spcPts val="1055"/>
              </a:spcBef>
              <a:buSzPct val="125000"/>
              <a:buFont typeface="Chalkboard" charset="0"/>
              <a:buChar char="-"/>
              <a:defRPr/>
            </a:pPr>
            <a:r>
              <a:rPr lang="en-US" sz="1800" dirty="0">
                <a:latin typeface="Chalkboard" charset="0"/>
                <a:cs typeface="Chalkboard" charset="0"/>
                <a:sym typeface="Chalkboard" charset="0"/>
              </a:rPr>
              <a:t>Data taking: November 2014</a:t>
            </a:r>
            <a:endParaRPr lang="en-US" sz="1800" dirty="0">
              <a:latin typeface="Chalkboard" charset="0"/>
              <a:sym typeface="Chalkboard" charset="0"/>
            </a:endParaRPr>
          </a:p>
          <a:p>
            <a:pPr marL="196446" indent="-196446">
              <a:spcBef>
                <a:spcPts val="1055"/>
              </a:spcBef>
              <a:buSzPct val="125000"/>
              <a:buFont typeface="Chalkboard" charset="0"/>
              <a:buChar char="-"/>
              <a:defRPr/>
            </a:pPr>
            <a:r>
              <a:rPr lang="en-US" sz="1800" dirty="0">
                <a:latin typeface="Chalkboard" charset="0"/>
                <a:cs typeface="Chalkboard" charset="0"/>
                <a:sym typeface="Chalkboard" charset="0"/>
              </a:rPr>
              <a:t>People: </a:t>
            </a:r>
            <a:r>
              <a:rPr lang="en-US" sz="1800" dirty="0" err="1">
                <a:latin typeface="Chalkboard" charset="0"/>
                <a:cs typeface="Chalkboard" charset="0"/>
                <a:sym typeface="Chalkboard" charset="0"/>
              </a:rPr>
              <a:t>JLab</a:t>
            </a:r>
            <a:r>
              <a:rPr lang="en-US" sz="1800" dirty="0">
                <a:latin typeface="Chalkboard" charset="0"/>
                <a:cs typeface="Chalkboard" charset="0"/>
                <a:sym typeface="Chalkboard" charset="0"/>
              </a:rPr>
              <a:t>: P. </a:t>
            </a:r>
            <a:r>
              <a:rPr lang="en-US" sz="1800" dirty="0" err="1">
                <a:latin typeface="Chalkboard" charset="0"/>
                <a:cs typeface="Chalkboard" charset="0"/>
                <a:sym typeface="Chalkboard" charset="0"/>
              </a:rPr>
              <a:t>Nadel-Turonski</a:t>
            </a:r>
            <a:r>
              <a:rPr lang="en-US" sz="1800" dirty="0">
                <a:latin typeface="Chalkboard" charset="0"/>
                <a:cs typeface="Chalkboard" charset="0"/>
                <a:sym typeface="Chalkboard" charset="0"/>
              </a:rPr>
              <a:t>, C. Zorn; USC: Y. </a:t>
            </a:r>
            <a:r>
              <a:rPr lang="en-US" sz="1800" dirty="0" err="1">
                <a:latin typeface="Chalkboard" charset="0"/>
                <a:cs typeface="Chalkboard" charset="0"/>
                <a:sym typeface="Chalkboard" charset="0"/>
              </a:rPr>
              <a:t>Ilieva</a:t>
            </a:r>
            <a:r>
              <a:rPr lang="en-US" sz="1800" dirty="0">
                <a:latin typeface="Chalkboard" charset="0"/>
                <a:cs typeface="Chalkboard" charset="0"/>
                <a:sym typeface="Chalkboard" charset="0"/>
              </a:rPr>
              <a:t>, </a:t>
            </a:r>
            <a:r>
              <a:rPr lang="en-US" sz="1800" u="sng" dirty="0">
                <a:latin typeface="Chalkboard" charset="0"/>
                <a:cs typeface="Chalkboard" charset="0"/>
                <a:sym typeface="Chalkboard" charset="0"/>
              </a:rPr>
              <a:t>T. Cao</a:t>
            </a:r>
            <a:r>
              <a:rPr lang="en-US" sz="1800" dirty="0">
                <a:latin typeface="Chalkboard" charset="0"/>
                <a:cs typeface="Chalkboard" charset="0"/>
                <a:sym typeface="Chalkboard" charset="0"/>
              </a:rPr>
              <a:t>, E. </a:t>
            </a:r>
            <a:r>
              <a:rPr lang="en-US" sz="1800" dirty="0" err="1">
                <a:latin typeface="Chalkboard" charset="0"/>
                <a:cs typeface="Chalkboard" charset="0"/>
                <a:sym typeface="Chalkboard" charset="0"/>
              </a:rPr>
              <a:t>Bringley</a:t>
            </a:r>
            <a:r>
              <a:rPr lang="en-US" sz="1800" dirty="0">
                <a:latin typeface="Chalkboard" charset="0"/>
                <a:cs typeface="Chalkboard" charset="0"/>
                <a:sym typeface="Chalkboard" charset="0"/>
              </a:rPr>
              <a:t>; ODU: K. Park, </a:t>
            </a:r>
            <a:r>
              <a:rPr lang="en-US" sz="1800" u="sng" dirty="0">
                <a:latin typeface="Chalkboard" charset="0"/>
                <a:cs typeface="Chalkboard" charset="0"/>
                <a:sym typeface="Chalkboard" charset="0"/>
              </a:rPr>
              <a:t>G. </a:t>
            </a:r>
            <a:r>
              <a:rPr lang="en-US" sz="1800" u="sng" dirty="0" err="1">
                <a:latin typeface="Chalkboard" charset="0"/>
                <a:cs typeface="Chalkboard" charset="0"/>
                <a:sym typeface="Chalkboard" charset="0"/>
              </a:rPr>
              <a:t>Kalicy</a:t>
            </a:r>
            <a:r>
              <a:rPr lang="en-US" sz="1800" dirty="0">
                <a:latin typeface="Chalkboard" charset="0"/>
                <a:cs typeface="Chalkboard" charset="0"/>
                <a:sym typeface="Chalkboard" charset="0"/>
              </a:rPr>
              <a:t>, L. Allison</a:t>
            </a:r>
            <a:endParaRPr lang="en-US" sz="1800" dirty="0">
              <a:latin typeface="Chalkboard" charset="0"/>
              <a:sym typeface="Chalkboard" charset="0"/>
            </a:endParaRPr>
          </a:p>
        </p:txBody>
      </p:sp>
      <p:pic>
        <p:nvPicPr>
          <p:cNvPr id="16386"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312" y="553641"/>
            <a:ext cx="9510117" cy="102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38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4429" y="71438"/>
            <a:ext cx="1827237"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3399"/>
                </a:solidFill>
                <a:round/>
                <a:headEnd/>
                <a:tailEnd/>
              </a14:hiddenLine>
            </a:ext>
          </a:extLst>
        </p:spPr>
      </p:pic>
      <p:pic>
        <p:nvPicPr>
          <p:cNvPr id="1638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3976" y="8929"/>
            <a:ext cx="1688828"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3399"/>
                </a:solidFill>
                <a:round/>
                <a:headEnd/>
                <a:tailEnd/>
              </a14:hiddenLine>
            </a:ext>
          </a:extLst>
        </p:spPr>
      </p:pic>
      <p:pic>
        <p:nvPicPr>
          <p:cNvPr id="16389"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27664" y="44649"/>
            <a:ext cx="1148581" cy="61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16390" name="Group 11"/>
          <p:cNvGrpSpPr>
            <a:grpSpLocks/>
          </p:cNvGrpSpPr>
          <p:nvPr/>
        </p:nvGrpSpPr>
        <p:grpSpPr bwMode="auto">
          <a:xfrm>
            <a:off x="116086" y="1625203"/>
            <a:ext cx="3363144" cy="4679156"/>
            <a:chOff x="0" y="0"/>
            <a:chExt cx="3013" cy="4192"/>
          </a:xfrm>
        </p:grpSpPr>
        <p:pic>
          <p:nvPicPr>
            <p:cNvPr id="16395"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8" y="0"/>
              <a:ext cx="2785" cy="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396" name="Picture 7"/>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4" y="1544"/>
              <a:ext cx="1216"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5368" name="Line 8"/>
            <p:cNvSpPr>
              <a:spLocks noChangeShapeType="1"/>
            </p:cNvSpPr>
            <p:nvPr/>
          </p:nvSpPr>
          <p:spPr bwMode="auto">
            <a:xfrm rot="10800000">
              <a:off x="540" y="2024"/>
              <a:ext cx="556" cy="441"/>
            </a:xfrm>
            <a:prstGeom prst="line">
              <a:avLst/>
            </a:prstGeom>
            <a:noFill/>
            <a:ln w="50800" cap="flat">
              <a:solidFill>
                <a:schemeClr val="tx1"/>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pic>
          <p:nvPicPr>
            <p:cNvPr id="16398" name="Picture 9"/>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2" y="656"/>
              <a:ext cx="1456"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5370" name="Line 10"/>
            <p:cNvSpPr>
              <a:spLocks noChangeShapeType="1"/>
            </p:cNvSpPr>
            <p:nvPr/>
          </p:nvSpPr>
          <p:spPr bwMode="auto">
            <a:xfrm rot="10800000">
              <a:off x="1400" y="1120"/>
              <a:ext cx="556" cy="441"/>
            </a:xfrm>
            <a:prstGeom prst="line">
              <a:avLst/>
            </a:prstGeom>
            <a:noFill/>
            <a:ln w="50800" cap="flat">
              <a:solidFill>
                <a:schemeClr val="tx1"/>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grpSp>
      <p:grpSp>
        <p:nvGrpSpPr>
          <p:cNvPr id="16391" name="Group 15"/>
          <p:cNvGrpSpPr>
            <a:grpSpLocks/>
          </p:cNvGrpSpPr>
          <p:nvPr/>
        </p:nvGrpSpPr>
        <p:grpSpPr bwMode="auto">
          <a:xfrm>
            <a:off x="4116586" y="1625203"/>
            <a:ext cx="4438055" cy="2947913"/>
            <a:chOff x="0" y="0"/>
            <a:chExt cx="3976" cy="2641"/>
          </a:xfrm>
        </p:grpSpPr>
        <p:pic>
          <p:nvPicPr>
            <p:cNvPr id="16392" name="Picture 1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0" y="0"/>
              <a:ext cx="3976" cy="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393" name="Picture 13"/>
            <p:cNvPicPr>
              <a:picLocks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888" y="112"/>
              <a:ext cx="1832"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5374" name="Line 14"/>
            <p:cNvSpPr>
              <a:spLocks noChangeShapeType="1"/>
            </p:cNvSpPr>
            <p:nvPr/>
          </p:nvSpPr>
          <p:spPr bwMode="auto">
            <a:xfrm rot="10800000" flipH="1">
              <a:off x="2156" y="655"/>
              <a:ext cx="363" cy="665"/>
            </a:xfrm>
            <a:prstGeom prst="line">
              <a:avLst/>
            </a:prstGeom>
            <a:noFill/>
            <a:ln w="50800" cap="flat">
              <a:solidFill>
                <a:schemeClr val="tx1"/>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4"/>
            <a:ext cx="8229600" cy="365040"/>
          </a:xfrm>
        </p:spPr>
        <p:txBody>
          <a:bodyPr>
            <a:noAutofit/>
          </a:bodyPr>
          <a:lstStyle/>
          <a:p>
            <a:r>
              <a:rPr lang="en-US" sz="4000" dirty="0" smtClean="0">
                <a:latin typeface="Comic Sans MS"/>
                <a:cs typeface="Comic Sans MS"/>
              </a:rPr>
              <a:t>Some More Snaps</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31</a:t>
            </a:fld>
            <a:endParaRPr lang="en-US"/>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99" y="928036"/>
            <a:ext cx="4442303" cy="3321391"/>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52906" y="2907194"/>
            <a:ext cx="4366220" cy="3247147"/>
          </a:xfrm>
          <a:prstGeom prst="rect">
            <a:avLst/>
          </a:prstGeom>
        </p:spPr>
      </p:pic>
      <p:sp>
        <p:nvSpPr>
          <p:cNvPr id="8" name="TextBox 7"/>
          <p:cNvSpPr txBox="1"/>
          <p:nvPr/>
        </p:nvSpPr>
        <p:spPr>
          <a:xfrm>
            <a:off x="97699" y="4640178"/>
            <a:ext cx="4442303" cy="1200329"/>
          </a:xfrm>
          <a:prstGeom prst="rect">
            <a:avLst/>
          </a:prstGeom>
          <a:noFill/>
        </p:spPr>
        <p:txBody>
          <a:bodyPr wrap="square" rtlCol="0">
            <a:spAutoFit/>
          </a:bodyPr>
          <a:lstStyle/>
          <a:p>
            <a:r>
              <a:rPr lang="en-US" dirty="0" smtClean="0">
                <a:latin typeface="Comic Sans MS"/>
                <a:cs typeface="Comic Sans MS"/>
              </a:rPr>
              <a:t>L-&gt;R: </a:t>
            </a:r>
            <a:r>
              <a:rPr lang="en-US" dirty="0" err="1" smtClean="0">
                <a:latin typeface="Comic Sans MS"/>
                <a:cs typeface="Comic Sans MS"/>
              </a:rPr>
              <a:t>Yordanka</a:t>
            </a:r>
            <a:r>
              <a:rPr lang="en-US" dirty="0" smtClean="0">
                <a:latin typeface="Comic Sans MS"/>
                <a:cs typeface="Comic Sans MS"/>
              </a:rPr>
              <a:t> </a:t>
            </a:r>
            <a:r>
              <a:rPr lang="en-US" dirty="0" err="1" smtClean="0">
                <a:latin typeface="Comic Sans MS"/>
                <a:cs typeface="Comic Sans MS"/>
              </a:rPr>
              <a:t>Ilieva</a:t>
            </a:r>
            <a:r>
              <a:rPr lang="en-US" dirty="0" smtClean="0">
                <a:latin typeface="Comic Sans MS"/>
                <a:cs typeface="Comic Sans MS"/>
              </a:rPr>
              <a:t> (USC)</a:t>
            </a:r>
          </a:p>
          <a:p>
            <a:r>
              <a:rPr lang="en-US" dirty="0" smtClean="0">
                <a:latin typeface="Comic Sans MS"/>
                <a:cs typeface="Comic Sans MS"/>
              </a:rPr>
              <a:t> </a:t>
            </a:r>
            <a:r>
              <a:rPr lang="en-US" dirty="0" err="1" smtClean="0">
                <a:latin typeface="Comic Sans MS"/>
                <a:cs typeface="Comic Sans MS"/>
              </a:rPr>
              <a:t>Pawel</a:t>
            </a:r>
            <a:r>
              <a:rPr lang="en-US" dirty="0" smtClean="0">
                <a:latin typeface="Comic Sans MS"/>
                <a:cs typeface="Comic Sans MS"/>
              </a:rPr>
              <a:t> </a:t>
            </a:r>
            <a:r>
              <a:rPr lang="en-US" dirty="0" err="1" smtClean="0">
                <a:latin typeface="Comic Sans MS"/>
                <a:cs typeface="Comic Sans MS"/>
              </a:rPr>
              <a:t>Nadel-Turonski</a:t>
            </a:r>
            <a:r>
              <a:rPr lang="en-US" dirty="0" smtClean="0">
                <a:latin typeface="Comic Sans MS"/>
                <a:cs typeface="Comic Sans MS"/>
              </a:rPr>
              <a:t> (JLAB)</a:t>
            </a:r>
          </a:p>
          <a:p>
            <a:r>
              <a:rPr lang="en-US" dirty="0" smtClean="0">
                <a:latin typeface="Comic Sans MS"/>
                <a:cs typeface="Comic Sans MS"/>
              </a:rPr>
              <a:t> some guy, </a:t>
            </a:r>
            <a:r>
              <a:rPr lang="en-US" dirty="0" err="1" smtClean="0">
                <a:latin typeface="Comic Sans MS"/>
                <a:cs typeface="Comic Sans MS"/>
              </a:rPr>
              <a:t>Tongtong</a:t>
            </a:r>
            <a:r>
              <a:rPr lang="en-US" dirty="0" smtClean="0">
                <a:latin typeface="Comic Sans MS"/>
                <a:cs typeface="Comic Sans MS"/>
              </a:rPr>
              <a:t> Cao (ODU)</a:t>
            </a:r>
          </a:p>
          <a:p>
            <a:r>
              <a:rPr lang="en-US" dirty="0" smtClean="0">
                <a:latin typeface="Comic Sans MS"/>
                <a:cs typeface="Comic Sans MS"/>
              </a:rPr>
              <a:t> </a:t>
            </a:r>
            <a:r>
              <a:rPr lang="en-US" dirty="0" err="1" smtClean="0">
                <a:latin typeface="Comic Sans MS"/>
                <a:cs typeface="Comic Sans MS"/>
              </a:rPr>
              <a:t>Kijun</a:t>
            </a:r>
            <a:r>
              <a:rPr lang="en-US" dirty="0" smtClean="0">
                <a:latin typeface="Comic Sans MS"/>
                <a:cs typeface="Comic Sans MS"/>
              </a:rPr>
              <a:t> Park (ODU), Eric </a:t>
            </a:r>
            <a:r>
              <a:rPr lang="en-US" dirty="0" err="1" smtClean="0">
                <a:latin typeface="Comic Sans MS"/>
                <a:cs typeface="Comic Sans MS"/>
              </a:rPr>
              <a:t>Bringley</a:t>
            </a:r>
            <a:r>
              <a:rPr lang="en-US" dirty="0" smtClean="0">
                <a:latin typeface="Comic Sans MS"/>
                <a:cs typeface="Comic Sans MS"/>
              </a:rPr>
              <a:t> (USC)</a:t>
            </a:r>
            <a:endParaRPr lang="en-US" dirty="0">
              <a:latin typeface="Comic Sans MS"/>
              <a:cs typeface="Comic Sans MS"/>
            </a:endParaRPr>
          </a:p>
        </p:txBody>
      </p:sp>
      <p:sp>
        <p:nvSpPr>
          <p:cNvPr id="9" name="TextBox 8"/>
          <p:cNvSpPr txBox="1"/>
          <p:nvPr/>
        </p:nvSpPr>
        <p:spPr>
          <a:xfrm>
            <a:off x="4812674" y="2260863"/>
            <a:ext cx="3874126" cy="646331"/>
          </a:xfrm>
          <a:prstGeom prst="rect">
            <a:avLst/>
          </a:prstGeom>
          <a:noFill/>
        </p:spPr>
        <p:txBody>
          <a:bodyPr wrap="square" rtlCol="0">
            <a:spAutoFit/>
          </a:bodyPr>
          <a:lstStyle/>
          <a:p>
            <a:r>
              <a:rPr lang="en-US" dirty="0" smtClean="0">
                <a:latin typeface="Comic Sans MS"/>
                <a:cs typeface="Comic Sans MS"/>
              </a:rPr>
              <a:t>The limiting factor – cooling down the magnet</a:t>
            </a:r>
            <a:endParaRPr lang="en-US" dirty="0">
              <a:latin typeface="Comic Sans MS"/>
              <a:cs typeface="Comic Sans MS"/>
            </a:endParaRPr>
          </a:p>
        </p:txBody>
      </p:sp>
    </p:spTree>
    <p:extLst>
      <p:ext uri="{BB962C8B-B14F-4D97-AF65-F5344CB8AC3E}">
        <p14:creationId xmlns:p14="http://schemas.microsoft.com/office/powerpoint/2010/main" val="19811549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4"/>
            <a:ext cx="8229600" cy="365040"/>
          </a:xfrm>
        </p:spPr>
        <p:txBody>
          <a:bodyPr>
            <a:noAutofit/>
          </a:bodyPr>
          <a:lstStyle/>
          <a:p>
            <a:r>
              <a:rPr lang="en-US" sz="4000" dirty="0" smtClean="0">
                <a:latin typeface="Comic Sans MS"/>
                <a:cs typeface="Comic Sans MS"/>
              </a:rPr>
              <a:t>Initial Samples Tested</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32</a:t>
            </a:fld>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077298" y="541750"/>
            <a:ext cx="2831945" cy="413808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564" y="973666"/>
            <a:ext cx="2384696" cy="3164417"/>
          </a:xfrm>
          <a:prstGeom prst="rect">
            <a:avLst/>
          </a:prstGeom>
        </p:spPr>
      </p:pic>
      <p:sp>
        <p:nvSpPr>
          <p:cNvPr id="3" name="TextBox 2"/>
          <p:cNvSpPr txBox="1"/>
          <p:nvPr/>
        </p:nvSpPr>
        <p:spPr>
          <a:xfrm>
            <a:off x="803564" y="4398818"/>
            <a:ext cx="2430258" cy="1938992"/>
          </a:xfrm>
          <a:prstGeom prst="rect">
            <a:avLst/>
          </a:prstGeom>
          <a:noFill/>
        </p:spPr>
        <p:txBody>
          <a:bodyPr wrap="square" rtlCol="0">
            <a:spAutoFit/>
          </a:bodyPr>
          <a:lstStyle/>
          <a:p>
            <a:pPr algn="ctr"/>
            <a:r>
              <a:rPr lang="en-US" sz="2400" dirty="0" err="1" smtClean="0">
                <a:latin typeface="Comic Sans MS"/>
                <a:cs typeface="Comic Sans MS"/>
              </a:rPr>
              <a:t>Photonis</a:t>
            </a:r>
            <a:r>
              <a:rPr lang="en-US" sz="2400" dirty="0" smtClean="0">
                <a:latin typeface="Comic Sans MS"/>
                <a:cs typeface="Comic Sans MS"/>
              </a:rPr>
              <a:t> PP0365G</a:t>
            </a:r>
          </a:p>
          <a:p>
            <a:pPr algn="ctr"/>
            <a:r>
              <a:rPr lang="en-US" sz="2400" dirty="0" smtClean="0">
                <a:latin typeface="Comic Sans MS"/>
                <a:cs typeface="Comic Sans MS"/>
              </a:rPr>
              <a:t>6 µm pore</a:t>
            </a:r>
          </a:p>
          <a:p>
            <a:pPr algn="ctr"/>
            <a:r>
              <a:rPr lang="en-US" sz="2400" dirty="0" smtClean="0">
                <a:latin typeface="Comic Sans MS"/>
                <a:cs typeface="Comic Sans MS"/>
              </a:rPr>
              <a:t>18 mm window</a:t>
            </a:r>
          </a:p>
          <a:p>
            <a:pPr algn="ctr"/>
            <a:r>
              <a:rPr lang="en-US" sz="2400" dirty="0" smtClean="0">
                <a:latin typeface="Comic Sans MS"/>
                <a:cs typeface="Comic Sans MS"/>
              </a:rPr>
              <a:t>Double MCP</a:t>
            </a:r>
            <a:endParaRPr lang="en-US" sz="2400" dirty="0">
              <a:latin typeface="Comic Sans MS"/>
              <a:cs typeface="Comic Sans MS"/>
            </a:endParaRPr>
          </a:p>
        </p:txBody>
      </p:sp>
      <p:sp>
        <p:nvSpPr>
          <p:cNvPr id="8" name="TextBox 7"/>
          <p:cNvSpPr txBox="1"/>
          <p:nvPr/>
        </p:nvSpPr>
        <p:spPr>
          <a:xfrm>
            <a:off x="4895268" y="4262687"/>
            <a:ext cx="3151909" cy="1569660"/>
          </a:xfrm>
          <a:prstGeom prst="rect">
            <a:avLst/>
          </a:prstGeom>
          <a:noFill/>
        </p:spPr>
        <p:txBody>
          <a:bodyPr wrap="square" rtlCol="0">
            <a:spAutoFit/>
          </a:bodyPr>
          <a:lstStyle/>
          <a:p>
            <a:pPr algn="ctr"/>
            <a:r>
              <a:rPr lang="en-US" sz="2400" dirty="0" err="1" smtClean="0">
                <a:latin typeface="Comic Sans MS"/>
                <a:cs typeface="Comic Sans MS"/>
              </a:rPr>
              <a:t>Photek</a:t>
            </a:r>
            <a:r>
              <a:rPr lang="en-US" sz="2400" dirty="0" smtClean="0">
                <a:latin typeface="Comic Sans MS"/>
                <a:cs typeface="Comic Sans MS"/>
              </a:rPr>
              <a:t> 240 &amp; 210</a:t>
            </a:r>
          </a:p>
          <a:p>
            <a:pPr algn="ctr"/>
            <a:r>
              <a:rPr lang="en-US" sz="2400" dirty="0" smtClean="0">
                <a:latin typeface="Comic Sans MS"/>
                <a:cs typeface="Comic Sans MS"/>
              </a:rPr>
              <a:t>10 &amp; 40 mm windows</a:t>
            </a:r>
          </a:p>
          <a:p>
            <a:pPr algn="ctr"/>
            <a:r>
              <a:rPr lang="en-US" sz="2400" dirty="0">
                <a:latin typeface="Comic Sans MS"/>
                <a:cs typeface="Comic Sans MS"/>
              </a:rPr>
              <a:t>d</a:t>
            </a:r>
            <a:r>
              <a:rPr lang="en-US" sz="2400" dirty="0" smtClean="0">
                <a:latin typeface="Comic Sans MS"/>
                <a:cs typeface="Comic Sans MS"/>
              </a:rPr>
              <a:t>ouble MCP </a:t>
            </a:r>
          </a:p>
          <a:p>
            <a:pPr algn="ctr"/>
            <a:r>
              <a:rPr lang="en-US" sz="2400" dirty="0" smtClean="0">
                <a:latin typeface="Comic Sans MS"/>
                <a:cs typeface="Comic Sans MS"/>
              </a:rPr>
              <a:t>S20 photocathode</a:t>
            </a:r>
            <a:endParaRPr lang="en-US" sz="2400" dirty="0">
              <a:latin typeface="Comic Sans MS"/>
              <a:cs typeface="Comic Sans MS"/>
            </a:endParaRPr>
          </a:p>
        </p:txBody>
      </p:sp>
    </p:spTree>
    <p:extLst>
      <p:ext uri="{BB962C8B-B14F-4D97-AF65-F5344CB8AC3E}">
        <p14:creationId xmlns:p14="http://schemas.microsoft.com/office/powerpoint/2010/main" val="10136972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p:cNvSpPr>
          <p:nvPr/>
        </p:nvSpPr>
        <p:spPr bwMode="auto">
          <a:xfrm>
            <a:off x="892969" y="-435954"/>
            <a:ext cx="735806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3200" dirty="0">
                <a:latin typeface="Chalkboard" charset="0"/>
                <a:ea typeface="ＭＳ Ｐゴシック" charset="0"/>
                <a:sym typeface="Chalkboard" charset="0"/>
              </a:rPr>
              <a:t>Major Components</a:t>
            </a:r>
          </a:p>
        </p:txBody>
      </p:sp>
      <p:pic>
        <p:nvPicPr>
          <p:cNvPr id="1843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438" y="919758"/>
            <a:ext cx="3826371" cy="575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8435" name="Picture 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9063" y="821531"/>
            <a:ext cx="5277445" cy="355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8436" name="Pictur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09117" y="3009305"/>
            <a:ext cx="135731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437" name="Line 5"/>
          <p:cNvSpPr>
            <a:spLocks noChangeShapeType="1"/>
          </p:cNvSpPr>
          <p:nvPr/>
        </p:nvSpPr>
        <p:spPr bwMode="auto">
          <a:xfrm>
            <a:off x="1874119" y="4348758"/>
            <a:ext cx="404068" cy="434206"/>
          </a:xfrm>
          <a:prstGeom prst="line">
            <a:avLst/>
          </a:prstGeom>
          <a:noFill/>
          <a:ln w="50800" cap="flat">
            <a:solidFill>
              <a:schemeClr val="tx1"/>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pic>
        <p:nvPicPr>
          <p:cNvPr id="18438" name="Picture 6"/>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37679" y="4572000"/>
            <a:ext cx="2098477"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8439" name="Picture 7"/>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37992" y="4250531"/>
            <a:ext cx="5277445" cy="255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892969" y="-457478"/>
            <a:ext cx="735806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3200" dirty="0">
                <a:latin typeface="Chalkboard" charset="0"/>
                <a:ea typeface="ＭＳ Ｐゴシック" charset="0"/>
                <a:sym typeface="Chalkboard" charset="0"/>
              </a:rPr>
              <a:t>Sensor Orientation Capabilities</a:t>
            </a:r>
          </a:p>
        </p:txBody>
      </p:sp>
      <p:grpSp>
        <p:nvGrpSpPr>
          <p:cNvPr id="19458" name="Group 4"/>
          <p:cNvGrpSpPr>
            <a:grpSpLocks/>
          </p:cNvGrpSpPr>
          <p:nvPr/>
        </p:nvGrpSpPr>
        <p:grpSpPr bwMode="auto">
          <a:xfrm>
            <a:off x="5499572" y="3732610"/>
            <a:ext cx="3072928" cy="1330523"/>
            <a:chOff x="0" y="0"/>
            <a:chExt cx="2752" cy="1192"/>
          </a:xfrm>
        </p:grpSpPr>
        <p:sp>
          <p:nvSpPr>
            <p:cNvPr id="2" name="Line 2"/>
            <p:cNvSpPr>
              <a:spLocks noChangeShapeType="1"/>
            </p:cNvSpPr>
            <p:nvPr/>
          </p:nvSpPr>
          <p:spPr bwMode="auto">
            <a:xfrm rot="10800000" flipH="1">
              <a:off x="0" y="413"/>
              <a:ext cx="595" cy="571"/>
            </a:xfrm>
            <a:prstGeom prst="line">
              <a:avLst/>
            </a:prstGeom>
            <a:noFill/>
            <a:ln w="50800" cap="flat">
              <a:solidFill>
                <a:srgbClr val="FFFF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pic>
          <p:nvPicPr>
            <p:cNvPr id="19487" name="Picture 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4" y="-104"/>
              <a:ext cx="2336" cy="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19459" name="Rectangle 5"/>
          <p:cNvSpPr>
            <a:spLocks/>
          </p:cNvSpPr>
          <p:nvPr/>
        </p:nvSpPr>
        <p:spPr bwMode="auto">
          <a:xfrm>
            <a:off x="616149" y="6056709"/>
            <a:ext cx="1680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spcBef>
                <a:spcPts val="1687"/>
              </a:spcBef>
            </a:pPr>
            <a:r>
              <a:rPr lang="en-US" sz="2000">
                <a:latin typeface="Chalkboard" charset="0"/>
                <a:ea typeface="ＭＳ Ｐゴシック" charset="0"/>
                <a:sym typeface="Chalkboard" charset="0"/>
              </a:rPr>
              <a:t>X</a:t>
            </a:r>
          </a:p>
        </p:txBody>
      </p:sp>
      <p:sp>
        <p:nvSpPr>
          <p:cNvPr id="19460" name="Line 6"/>
          <p:cNvSpPr>
            <a:spLocks noChangeShapeType="1"/>
          </p:cNvSpPr>
          <p:nvPr/>
        </p:nvSpPr>
        <p:spPr bwMode="auto">
          <a:xfrm>
            <a:off x="737816" y="6033120"/>
            <a:ext cx="1307083" cy="0"/>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19461"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344" y="1035844"/>
            <a:ext cx="8108156" cy="538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462" name="Line 8"/>
          <p:cNvSpPr>
            <a:spLocks noChangeShapeType="1"/>
          </p:cNvSpPr>
          <p:nvPr/>
        </p:nvSpPr>
        <p:spPr bwMode="auto">
          <a:xfrm flipH="1">
            <a:off x="3159994" y="5120060"/>
            <a:ext cx="1059284" cy="14510"/>
          </a:xfrm>
          <a:prstGeom prst="line">
            <a:avLst/>
          </a:prstGeom>
          <a:noFill/>
          <a:ln w="38100">
            <a:solidFill>
              <a:srgbClr val="FFFFF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9463" name="Rectangle 9"/>
          <p:cNvSpPr>
            <a:spLocks/>
          </p:cNvSpPr>
          <p:nvPr/>
        </p:nvSpPr>
        <p:spPr bwMode="auto">
          <a:xfrm>
            <a:off x="6393657" y="6004366"/>
            <a:ext cx="196544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spcBef>
                <a:spcPts val="1687"/>
              </a:spcBef>
            </a:pPr>
            <a:r>
              <a:rPr lang="en-US" sz="2100">
                <a:solidFill>
                  <a:srgbClr val="FFFF33"/>
                </a:solidFill>
                <a:latin typeface="Chalkboard Bold" charset="0"/>
                <a:ea typeface="ＭＳ Ｐゴシック" charset="0"/>
                <a:sym typeface="Chalkboard Bold" charset="0"/>
              </a:rPr>
              <a:t>Z (along B-field)</a:t>
            </a:r>
          </a:p>
        </p:txBody>
      </p:sp>
      <p:grpSp>
        <p:nvGrpSpPr>
          <p:cNvPr id="19464" name="Group 18"/>
          <p:cNvGrpSpPr>
            <a:grpSpLocks/>
          </p:cNvGrpSpPr>
          <p:nvPr/>
        </p:nvGrpSpPr>
        <p:grpSpPr bwMode="auto">
          <a:xfrm>
            <a:off x="4438055" y="2503661"/>
            <a:ext cx="1931039" cy="3865439"/>
            <a:chOff x="0" y="63"/>
            <a:chExt cx="1729" cy="3463"/>
          </a:xfrm>
        </p:grpSpPr>
        <p:grpSp>
          <p:nvGrpSpPr>
            <p:cNvPr id="19478" name="Group 14"/>
            <p:cNvGrpSpPr>
              <a:grpSpLocks/>
            </p:cNvGrpSpPr>
            <p:nvPr/>
          </p:nvGrpSpPr>
          <p:grpSpPr bwMode="auto">
            <a:xfrm>
              <a:off x="0" y="63"/>
              <a:ext cx="1729" cy="3344"/>
              <a:chOff x="0" y="63"/>
              <a:chExt cx="1729" cy="3344"/>
            </a:xfrm>
          </p:grpSpPr>
          <p:sp>
            <p:nvSpPr>
              <p:cNvPr id="19482" name="Line 10"/>
              <p:cNvSpPr>
                <a:spLocks noChangeShapeType="1"/>
              </p:cNvSpPr>
              <p:nvPr/>
            </p:nvSpPr>
            <p:spPr bwMode="auto">
              <a:xfrm>
                <a:off x="249" y="2165"/>
                <a:ext cx="1480" cy="1242"/>
              </a:xfrm>
              <a:prstGeom prst="line">
                <a:avLst/>
              </a:prstGeom>
              <a:noFill/>
              <a:ln w="63500">
                <a:solidFill>
                  <a:srgbClr val="FFFF33"/>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grpSp>
            <p:nvGrpSpPr>
              <p:cNvPr id="19483" name="Group 13"/>
              <p:cNvGrpSpPr>
                <a:grpSpLocks/>
              </p:cNvGrpSpPr>
              <p:nvPr/>
            </p:nvGrpSpPr>
            <p:grpSpPr bwMode="auto">
              <a:xfrm>
                <a:off x="0" y="63"/>
                <a:ext cx="655" cy="2114"/>
                <a:chOff x="0" y="63"/>
                <a:chExt cx="655" cy="2114"/>
              </a:xfrm>
            </p:grpSpPr>
            <p:sp>
              <p:nvSpPr>
                <p:cNvPr id="19484" name="Rectangle 11"/>
                <p:cNvSpPr>
                  <a:spLocks/>
                </p:cNvSpPr>
                <p:nvPr/>
              </p:nvSpPr>
              <p:spPr bwMode="auto">
                <a:xfrm>
                  <a:off x="0" y="63"/>
                  <a:ext cx="655"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spcBef>
                      <a:spcPts val="1687"/>
                    </a:spcBef>
                  </a:pPr>
                  <a:r>
                    <a:rPr lang="en-US" sz="2100">
                      <a:solidFill>
                        <a:srgbClr val="FFFF33"/>
                      </a:solidFill>
                      <a:latin typeface="Chalkboard Bold" charset="0"/>
                      <a:ea typeface="ＭＳ Ｐゴシック" charset="0"/>
                      <a:sym typeface="Chalkboard Bold" charset="0"/>
                    </a:rPr>
                    <a:t>Y (Y</a:t>
                  </a:r>
                  <a:r>
                    <a:rPr lang="ja-JP" altLang="en-US" sz="2100">
                      <a:solidFill>
                        <a:srgbClr val="FFFF33"/>
                      </a:solidFill>
                      <a:latin typeface="Arial" charset="0"/>
                      <a:ea typeface="ＭＳ Ｐゴシック" charset="0"/>
                      <a:sym typeface="Chalkboard Bold" charset="0"/>
                    </a:rPr>
                    <a:t>’</a:t>
                  </a:r>
                  <a:r>
                    <a:rPr lang="en-US" altLang="ja-JP" sz="2100">
                      <a:solidFill>
                        <a:srgbClr val="FFFF33"/>
                      </a:solidFill>
                      <a:latin typeface="Chalkboard Bold" charset="0"/>
                      <a:ea typeface="Chalkboard Bold" charset="0"/>
                      <a:cs typeface="Chalkboard Bold" charset="0"/>
                      <a:sym typeface="Chalkboard Bold" charset="0"/>
                    </a:rPr>
                    <a:t>)</a:t>
                  </a:r>
                  <a:endParaRPr lang="en-US" sz="2100">
                    <a:solidFill>
                      <a:srgbClr val="FFFF33"/>
                    </a:solidFill>
                    <a:latin typeface="Chalkboard Bold" charset="0"/>
                    <a:ea typeface="Chalkboard Bold" charset="0"/>
                    <a:cs typeface="Chalkboard Bold" charset="0"/>
                    <a:sym typeface="Chalkboard Bold" charset="0"/>
                  </a:endParaRPr>
                </a:p>
              </p:txBody>
            </p:sp>
            <p:sp>
              <p:nvSpPr>
                <p:cNvPr id="19485" name="Line 12"/>
                <p:cNvSpPr>
                  <a:spLocks noChangeShapeType="1"/>
                </p:cNvSpPr>
                <p:nvPr/>
              </p:nvSpPr>
              <p:spPr bwMode="auto">
                <a:xfrm flipH="1">
                  <a:off x="239" y="311"/>
                  <a:ext cx="0" cy="1866"/>
                </a:xfrm>
                <a:prstGeom prst="line">
                  <a:avLst/>
                </a:prstGeom>
                <a:noFill/>
                <a:ln w="63500">
                  <a:solidFill>
                    <a:srgbClr val="FFFF33"/>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grpSp>
        <p:sp>
          <p:nvSpPr>
            <p:cNvPr id="19479" name="Line 15"/>
            <p:cNvSpPr>
              <a:spLocks noChangeShapeType="1"/>
            </p:cNvSpPr>
            <p:nvPr/>
          </p:nvSpPr>
          <p:spPr bwMode="auto">
            <a:xfrm>
              <a:off x="231" y="2161"/>
              <a:ext cx="901" cy="1365"/>
            </a:xfrm>
            <a:prstGeom prst="line">
              <a:avLst/>
            </a:prstGeom>
            <a:noFill/>
            <a:ln w="63500">
              <a:solidFill>
                <a:srgbClr val="FFFF33"/>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9480" name="Freeform 16"/>
            <p:cNvSpPr>
              <a:spLocks/>
            </p:cNvSpPr>
            <p:nvPr/>
          </p:nvSpPr>
          <p:spPr bwMode="auto">
            <a:xfrm rot="779999">
              <a:off x="628" y="2715"/>
              <a:ext cx="368" cy="216"/>
            </a:xfrm>
            <a:custGeom>
              <a:avLst/>
              <a:gdLst>
                <a:gd name="T0" fmla="*/ 0 w 21538"/>
                <a:gd name="T1" fmla="*/ 103 h 21436"/>
                <a:gd name="T2" fmla="*/ 49 w 21538"/>
                <a:gd name="T3" fmla="*/ 165 h 21436"/>
                <a:gd name="T4" fmla="*/ 153 w 21538"/>
                <a:gd name="T5" fmla="*/ 213 h 21436"/>
                <a:gd name="T6" fmla="*/ 250 w 21538"/>
                <a:gd name="T7" fmla="*/ 213 h 21436"/>
                <a:gd name="T8" fmla="*/ 340 w 21538"/>
                <a:gd name="T9" fmla="*/ 172 h 21436"/>
                <a:gd name="T10" fmla="*/ 368 w 21538"/>
                <a:gd name="T11" fmla="*/ 89 h 21436"/>
                <a:gd name="T12" fmla="*/ 354 w 21538"/>
                <a:gd name="T13" fmla="*/ 34 h 21436"/>
                <a:gd name="T14" fmla="*/ 305 w 21538"/>
                <a:gd name="T15" fmla="*/ 0 h 214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538" h="21436">
                  <a:moveTo>
                    <a:pt x="0" y="10246"/>
                  </a:moveTo>
                  <a:cubicBezTo>
                    <a:pt x="0" y="10246"/>
                    <a:pt x="2004" y="15407"/>
                    <a:pt x="2844" y="16394"/>
                  </a:cubicBezTo>
                  <a:cubicBezTo>
                    <a:pt x="3913" y="17650"/>
                    <a:pt x="7582" y="20710"/>
                    <a:pt x="8939" y="21176"/>
                  </a:cubicBezTo>
                  <a:cubicBezTo>
                    <a:pt x="10176" y="21600"/>
                    <a:pt x="13418" y="21434"/>
                    <a:pt x="14628" y="21176"/>
                  </a:cubicBezTo>
                  <a:cubicBezTo>
                    <a:pt x="15739" y="20938"/>
                    <a:pt x="18825" y="19438"/>
                    <a:pt x="19910" y="17077"/>
                  </a:cubicBezTo>
                  <a:cubicBezTo>
                    <a:pt x="21219" y="14229"/>
                    <a:pt x="21422" y="10901"/>
                    <a:pt x="21535" y="8880"/>
                  </a:cubicBezTo>
                  <a:cubicBezTo>
                    <a:pt x="21600" y="7717"/>
                    <a:pt x="20722" y="3415"/>
                    <a:pt x="20722" y="3415"/>
                  </a:cubicBezTo>
                  <a:lnTo>
                    <a:pt x="17878" y="0"/>
                  </a:lnTo>
                </a:path>
              </a:pathLst>
            </a:custGeom>
            <a:noFill/>
            <a:ln w="50800" cap="flat">
              <a:solidFill>
                <a:srgbClr val="FFFF33"/>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481" name="Rectangle 17"/>
            <p:cNvSpPr>
              <a:spLocks/>
            </p:cNvSpPr>
            <p:nvPr/>
          </p:nvSpPr>
          <p:spPr bwMode="auto">
            <a:xfrm>
              <a:off x="948" y="2911"/>
              <a:ext cx="241"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100">
                  <a:solidFill>
                    <a:srgbClr val="FFFF33"/>
                  </a:solidFill>
                  <a:latin typeface="Chalkboard Bold" charset="0"/>
                  <a:ea typeface="ＭＳ Ｐゴシック" charset="0"/>
                  <a:sym typeface="Chalkboard Bold" charset="0"/>
                </a:rPr>
                <a:t>θ</a:t>
              </a:r>
            </a:p>
          </p:txBody>
        </p:sp>
      </p:grpSp>
      <p:grpSp>
        <p:nvGrpSpPr>
          <p:cNvPr id="19465" name="Group 24"/>
          <p:cNvGrpSpPr>
            <a:grpSpLocks/>
          </p:cNvGrpSpPr>
          <p:nvPr/>
        </p:nvGrpSpPr>
        <p:grpSpPr bwMode="auto">
          <a:xfrm>
            <a:off x="3856509" y="2813968"/>
            <a:ext cx="2919996" cy="1352848"/>
            <a:chOff x="0" y="0"/>
            <a:chExt cx="2615" cy="1212"/>
          </a:xfrm>
        </p:grpSpPr>
        <p:sp>
          <p:nvSpPr>
            <p:cNvPr id="19473" name="Line 19"/>
            <p:cNvSpPr>
              <a:spLocks noChangeShapeType="1"/>
            </p:cNvSpPr>
            <p:nvPr/>
          </p:nvSpPr>
          <p:spPr bwMode="auto">
            <a:xfrm rot="10800000" flipH="1">
              <a:off x="0" y="863"/>
              <a:ext cx="2333" cy="349"/>
            </a:xfrm>
            <a:prstGeom prst="line">
              <a:avLst/>
            </a:prstGeom>
            <a:noFill/>
            <a:ln w="63500">
              <a:solidFill>
                <a:srgbClr val="00BAFB"/>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9474" name="Line 20"/>
            <p:cNvSpPr>
              <a:spLocks noChangeShapeType="1"/>
            </p:cNvSpPr>
            <p:nvPr/>
          </p:nvSpPr>
          <p:spPr bwMode="auto">
            <a:xfrm rot="10800000" flipH="1">
              <a:off x="752" y="0"/>
              <a:ext cx="1283" cy="1110"/>
            </a:xfrm>
            <a:prstGeom prst="line">
              <a:avLst/>
            </a:prstGeom>
            <a:noFill/>
            <a:ln w="63500">
              <a:solidFill>
                <a:srgbClr val="00BAFB"/>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9475" name="Rectangle 21"/>
            <p:cNvSpPr>
              <a:spLocks/>
            </p:cNvSpPr>
            <p:nvPr/>
          </p:nvSpPr>
          <p:spPr bwMode="auto">
            <a:xfrm>
              <a:off x="2336" y="677"/>
              <a:ext cx="279"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spcBef>
                  <a:spcPts val="1687"/>
                </a:spcBef>
              </a:pPr>
              <a:r>
                <a:rPr lang="en-US" sz="2100">
                  <a:solidFill>
                    <a:srgbClr val="00BAFB"/>
                  </a:solidFill>
                  <a:latin typeface="Chalkboard Bold" charset="0"/>
                  <a:ea typeface="ＭＳ Ｐゴシック" charset="0"/>
                  <a:sym typeface="Chalkboard Bold" charset="0"/>
                </a:rPr>
                <a:t>X</a:t>
              </a:r>
              <a:r>
                <a:rPr lang="ja-JP" altLang="en-US" sz="2100">
                  <a:solidFill>
                    <a:srgbClr val="00BAFB"/>
                  </a:solidFill>
                  <a:latin typeface="Arial" charset="0"/>
                  <a:ea typeface="ＭＳ Ｐゴシック" charset="0"/>
                  <a:sym typeface="Chalkboard Bold" charset="0"/>
                </a:rPr>
                <a:t>’</a:t>
              </a:r>
              <a:endParaRPr lang="en-US" sz="2100">
                <a:solidFill>
                  <a:srgbClr val="00BAFB"/>
                </a:solidFill>
                <a:latin typeface="Chalkboard Bold" charset="0"/>
                <a:ea typeface="ＭＳ Ｐゴシック" charset="0"/>
                <a:sym typeface="Chalkboard Bold" charset="0"/>
              </a:endParaRPr>
            </a:p>
          </p:txBody>
        </p:sp>
        <p:sp>
          <p:nvSpPr>
            <p:cNvPr id="19476" name="Freeform 22"/>
            <p:cNvSpPr>
              <a:spLocks/>
            </p:cNvSpPr>
            <p:nvPr/>
          </p:nvSpPr>
          <p:spPr bwMode="auto">
            <a:xfrm rot="13560000" flipH="1">
              <a:off x="1275" y="634"/>
              <a:ext cx="424" cy="270"/>
            </a:xfrm>
            <a:custGeom>
              <a:avLst/>
              <a:gdLst>
                <a:gd name="T0" fmla="*/ 0 w 21538"/>
                <a:gd name="T1" fmla="*/ 122 h 21433"/>
                <a:gd name="T2" fmla="*/ 56 w 21538"/>
                <a:gd name="T3" fmla="*/ 196 h 21433"/>
                <a:gd name="T4" fmla="*/ 176 w 21538"/>
                <a:gd name="T5" fmla="*/ 261 h 21433"/>
                <a:gd name="T6" fmla="*/ 296 w 21538"/>
                <a:gd name="T7" fmla="*/ 269 h 21433"/>
                <a:gd name="T8" fmla="*/ 392 w 21538"/>
                <a:gd name="T9" fmla="*/ 204 h 21433"/>
                <a:gd name="T10" fmla="*/ 424 w 21538"/>
                <a:gd name="T11" fmla="*/ 106 h 21433"/>
                <a:gd name="T12" fmla="*/ 408 w 21538"/>
                <a:gd name="T13" fmla="*/ 41 h 21433"/>
                <a:gd name="T14" fmla="*/ 384 w 21538"/>
                <a:gd name="T15" fmla="*/ 0 h 214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538" h="21433">
                  <a:moveTo>
                    <a:pt x="0" y="9718"/>
                  </a:moveTo>
                  <a:cubicBezTo>
                    <a:pt x="0" y="9718"/>
                    <a:pt x="2004" y="14612"/>
                    <a:pt x="2844" y="15549"/>
                  </a:cubicBezTo>
                  <a:cubicBezTo>
                    <a:pt x="3913" y="16741"/>
                    <a:pt x="7461" y="20095"/>
                    <a:pt x="8939" y="20720"/>
                  </a:cubicBezTo>
                  <a:cubicBezTo>
                    <a:pt x="10166" y="21238"/>
                    <a:pt x="13825" y="21600"/>
                    <a:pt x="15034" y="21355"/>
                  </a:cubicBezTo>
                  <a:cubicBezTo>
                    <a:pt x="16145" y="21130"/>
                    <a:pt x="18825" y="18435"/>
                    <a:pt x="19910" y="16197"/>
                  </a:cubicBezTo>
                  <a:cubicBezTo>
                    <a:pt x="21219" y="13496"/>
                    <a:pt x="21422" y="10339"/>
                    <a:pt x="21535" y="8422"/>
                  </a:cubicBezTo>
                  <a:cubicBezTo>
                    <a:pt x="21600" y="7319"/>
                    <a:pt x="20722" y="3239"/>
                    <a:pt x="20722" y="3239"/>
                  </a:cubicBezTo>
                  <a:lnTo>
                    <a:pt x="19504" y="0"/>
                  </a:lnTo>
                </a:path>
              </a:pathLst>
            </a:custGeom>
            <a:noFill/>
            <a:ln w="50800" cap="flat">
              <a:solidFill>
                <a:srgbClr val="00BAFB"/>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477" name="Rectangle 23"/>
            <p:cNvSpPr>
              <a:spLocks/>
            </p:cNvSpPr>
            <p:nvPr/>
          </p:nvSpPr>
          <p:spPr bwMode="auto">
            <a:xfrm>
              <a:off x="1653" y="469"/>
              <a:ext cx="241"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100">
                  <a:solidFill>
                    <a:srgbClr val="00BAFB"/>
                  </a:solidFill>
                  <a:latin typeface="Chalkboard Bold" charset="0"/>
                  <a:ea typeface="ＭＳ Ｐゴシック" charset="0"/>
                  <a:sym typeface="Chalkboard Bold" charset="0"/>
                </a:rPr>
                <a:t>φ</a:t>
              </a:r>
            </a:p>
          </p:txBody>
        </p:sp>
      </p:grpSp>
      <p:pic>
        <p:nvPicPr>
          <p:cNvPr id="19466" name="Picture 25"/>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2570" y="4652367"/>
            <a:ext cx="2696766" cy="108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467" name="Line 26"/>
          <p:cNvSpPr>
            <a:spLocks noChangeShapeType="1"/>
          </p:cNvSpPr>
          <p:nvPr/>
        </p:nvSpPr>
        <p:spPr bwMode="auto">
          <a:xfrm>
            <a:off x="4699249" y="4041800"/>
            <a:ext cx="779115" cy="1182067"/>
          </a:xfrm>
          <a:prstGeom prst="line">
            <a:avLst/>
          </a:prstGeom>
          <a:noFill/>
          <a:ln w="63500">
            <a:solidFill>
              <a:srgbClr val="00BAFB"/>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9468" name="Rectangle 27"/>
          <p:cNvSpPr>
            <a:spLocks/>
          </p:cNvSpPr>
          <p:nvPr/>
        </p:nvSpPr>
        <p:spPr bwMode="auto">
          <a:xfrm>
            <a:off x="5473899" y="4981917"/>
            <a:ext cx="28873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spcBef>
                <a:spcPts val="1687"/>
              </a:spcBef>
            </a:pPr>
            <a:r>
              <a:rPr lang="en-US" sz="2100">
                <a:solidFill>
                  <a:srgbClr val="00BAFB"/>
                </a:solidFill>
                <a:latin typeface="Chalkboard Bold" charset="0"/>
                <a:ea typeface="ＭＳ Ｐゴシック" charset="0"/>
                <a:sym typeface="Chalkboard Bold" charset="0"/>
              </a:rPr>
              <a:t>Z</a:t>
            </a:r>
            <a:r>
              <a:rPr lang="ja-JP" altLang="en-US" sz="2100">
                <a:solidFill>
                  <a:srgbClr val="00BAFB"/>
                </a:solidFill>
                <a:latin typeface="Arial" charset="0"/>
                <a:ea typeface="ＭＳ Ｐゴシック" charset="0"/>
                <a:sym typeface="Chalkboard Bold" charset="0"/>
              </a:rPr>
              <a:t>’</a:t>
            </a:r>
            <a:r>
              <a:rPr lang="en-US" altLang="ja-JP" sz="2100">
                <a:solidFill>
                  <a:srgbClr val="00BAFB"/>
                </a:solidFill>
                <a:latin typeface="Chalkboard Bold" charset="0"/>
                <a:ea typeface="Chalkboard Bold" charset="0"/>
                <a:cs typeface="Chalkboard Bold" charset="0"/>
                <a:sym typeface="Chalkboard Bold" charset="0"/>
              </a:rPr>
              <a:t> (along sensor</a:t>
            </a:r>
            <a:r>
              <a:rPr lang="ja-JP" altLang="en-US" sz="2100">
                <a:solidFill>
                  <a:srgbClr val="00BAFB"/>
                </a:solidFill>
                <a:latin typeface="Arial" charset="0"/>
                <a:ea typeface="ＭＳ Ｐゴシック" charset="0"/>
                <a:sym typeface="Chalkboard Bold" charset="0"/>
              </a:rPr>
              <a:t>’</a:t>
            </a:r>
            <a:r>
              <a:rPr lang="en-US" altLang="ja-JP" sz="2100">
                <a:solidFill>
                  <a:srgbClr val="00BAFB"/>
                </a:solidFill>
                <a:latin typeface="Chalkboard Bold" charset="0"/>
                <a:ea typeface="Chalkboard Bold" charset="0"/>
                <a:cs typeface="Chalkboard Bold" charset="0"/>
                <a:sym typeface="Chalkboard Bold" charset="0"/>
              </a:rPr>
              <a:t>s axis)</a:t>
            </a:r>
            <a:endParaRPr lang="en-US" sz="2100">
              <a:solidFill>
                <a:srgbClr val="00BAFB"/>
              </a:solidFill>
              <a:latin typeface="Chalkboard Bold" charset="0"/>
              <a:ea typeface="Chalkboard Bold" charset="0"/>
              <a:cs typeface="Chalkboard Bold" charset="0"/>
              <a:sym typeface="Chalkboard Bold" charset="0"/>
            </a:endParaRPr>
          </a:p>
        </p:txBody>
      </p:sp>
      <p:sp>
        <p:nvSpPr>
          <p:cNvPr id="19469" name="Rectangle 28"/>
          <p:cNvSpPr>
            <a:spLocks/>
          </p:cNvSpPr>
          <p:nvPr/>
        </p:nvSpPr>
        <p:spPr bwMode="auto">
          <a:xfrm>
            <a:off x="5540871" y="1053703"/>
            <a:ext cx="2928938"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2100">
                <a:solidFill>
                  <a:srgbClr val="00BAFB"/>
                </a:solidFill>
                <a:latin typeface="Chalkboard Bold" charset="0"/>
                <a:ea typeface="ＭＳ Ｐゴシック" charset="0"/>
                <a:sym typeface="Chalkboard Bold" charset="0"/>
              </a:rPr>
              <a:t>φ: rotation about Z</a:t>
            </a:r>
            <a:r>
              <a:rPr lang="ja-JP" altLang="en-US" sz="2100">
                <a:solidFill>
                  <a:srgbClr val="00BAFB"/>
                </a:solidFill>
                <a:latin typeface="Arial" charset="0"/>
                <a:ea typeface="ＭＳ Ｐゴシック" charset="0"/>
                <a:sym typeface="Chalkboard Bold" charset="0"/>
              </a:rPr>
              <a:t>’</a:t>
            </a:r>
            <a:endParaRPr lang="en-US" sz="2100">
              <a:solidFill>
                <a:srgbClr val="00BAFB"/>
              </a:solidFill>
              <a:latin typeface="Chalkboard Bold" charset="0"/>
              <a:ea typeface="ＭＳ Ｐゴシック" charset="0"/>
              <a:sym typeface="Chalkboard Bold" charset="0"/>
            </a:endParaRPr>
          </a:p>
        </p:txBody>
      </p:sp>
      <p:sp>
        <p:nvSpPr>
          <p:cNvPr id="19470" name="Rectangle 29"/>
          <p:cNvSpPr>
            <a:spLocks/>
          </p:cNvSpPr>
          <p:nvPr/>
        </p:nvSpPr>
        <p:spPr bwMode="auto">
          <a:xfrm>
            <a:off x="5595566" y="1508269"/>
            <a:ext cx="28776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100">
                <a:solidFill>
                  <a:srgbClr val="FFFF33"/>
                </a:solidFill>
                <a:latin typeface="Chalkboard Bold" charset="0"/>
                <a:ea typeface="ＭＳ Ｐゴシック" charset="0"/>
                <a:sym typeface="Chalkboard Bold" charset="0"/>
              </a:rPr>
              <a:t>θ: rotation about Y(Y</a:t>
            </a:r>
            <a:r>
              <a:rPr lang="ja-JP" altLang="en-US" sz="2100">
                <a:solidFill>
                  <a:srgbClr val="FFFF33"/>
                </a:solidFill>
                <a:latin typeface="Arial" charset="0"/>
                <a:ea typeface="ＭＳ Ｐゴシック" charset="0"/>
                <a:sym typeface="Chalkboard Bold" charset="0"/>
              </a:rPr>
              <a:t>’</a:t>
            </a:r>
            <a:r>
              <a:rPr lang="en-US" altLang="ja-JP" sz="2100">
                <a:solidFill>
                  <a:srgbClr val="FFFF33"/>
                </a:solidFill>
                <a:latin typeface="Chalkboard Bold" charset="0"/>
                <a:ea typeface="Lucida Grande" charset="0"/>
                <a:cs typeface="Lucida Grande" charset="0"/>
                <a:sym typeface="Chalkboard Bold" charset="0"/>
              </a:rPr>
              <a:t>)</a:t>
            </a:r>
            <a:endParaRPr lang="en-US" sz="2100">
              <a:solidFill>
                <a:srgbClr val="FFFF33"/>
              </a:solidFill>
              <a:latin typeface="Chalkboard Bold" charset="0"/>
              <a:ea typeface="Lucida Grande" charset="0"/>
              <a:cs typeface="Lucida Grande" charset="0"/>
              <a:sym typeface="Chalkboard Bold" charset="0"/>
            </a:endParaRPr>
          </a:p>
        </p:txBody>
      </p:sp>
      <p:pic>
        <p:nvPicPr>
          <p:cNvPr id="19471" name="Picture 30"/>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2570" y="1169789"/>
            <a:ext cx="2696766" cy="108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472" name="Line 31"/>
          <p:cNvSpPr>
            <a:spLocks noChangeShapeType="1"/>
          </p:cNvSpPr>
          <p:nvPr/>
        </p:nvSpPr>
        <p:spPr bwMode="auto">
          <a:xfrm rot="10800000">
            <a:off x="3168923" y="2251398"/>
            <a:ext cx="860598" cy="755674"/>
          </a:xfrm>
          <a:prstGeom prst="line">
            <a:avLst/>
          </a:prstGeom>
          <a:noFill/>
          <a:ln w="38100">
            <a:solidFill>
              <a:srgbClr val="FFFFF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4"/>
            <a:ext cx="8229600" cy="365040"/>
          </a:xfrm>
        </p:spPr>
        <p:txBody>
          <a:bodyPr>
            <a:noAutofit/>
          </a:bodyPr>
          <a:lstStyle/>
          <a:p>
            <a:r>
              <a:rPr lang="en-US" sz="4000" dirty="0" smtClean="0">
                <a:latin typeface="Comic Sans MS"/>
                <a:cs typeface="Comic Sans MS"/>
              </a:rPr>
              <a:t>Welcome to 3D printing</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35</a:t>
            </a:fld>
            <a:endParaRPr lang="en-US"/>
          </a:p>
        </p:txBody>
      </p:sp>
      <p:sp>
        <p:nvSpPr>
          <p:cNvPr id="3" name="TextBox 2"/>
          <p:cNvSpPr txBox="1"/>
          <p:nvPr/>
        </p:nvSpPr>
        <p:spPr>
          <a:xfrm>
            <a:off x="97699" y="5294892"/>
            <a:ext cx="9046301" cy="707886"/>
          </a:xfrm>
          <a:prstGeom prst="rect">
            <a:avLst/>
          </a:prstGeom>
          <a:noFill/>
        </p:spPr>
        <p:txBody>
          <a:bodyPr wrap="square" rtlCol="0">
            <a:spAutoFit/>
          </a:bodyPr>
          <a:lstStyle/>
          <a:p>
            <a:pPr algn="ctr"/>
            <a:r>
              <a:rPr lang="en-US" sz="2000" dirty="0" smtClean="0">
                <a:latin typeface="Comic Sans MS"/>
                <a:cs typeface="Comic Sans MS"/>
              </a:rPr>
              <a:t>We use this </a:t>
            </a:r>
            <a:r>
              <a:rPr lang="en-US" sz="2000" dirty="0" err="1" smtClean="0">
                <a:latin typeface="Comic Sans MS"/>
                <a:cs typeface="Comic Sans MS"/>
              </a:rPr>
              <a:t>regulaly</a:t>
            </a:r>
            <a:r>
              <a:rPr lang="en-US" sz="2000" dirty="0" smtClean="0">
                <a:latin typeface="Comic Sans MS"/>
                <a:cs typeface="Comic Sans MS"/>
              </a:rPr>
              <a:t> now to make custom plastic parts “on the fly”</a:t>
            </a:r>
          </a:p>
          <a:p>
            <a:pPr algn="ctr"/>
            <a:r>
              <a:rPr lang="en-US" sz="2000" dirty="0" smtClean="0">
                <a:latin typeface="Comic Sans MS"/>
                <a:cs typeface="Comic Sans MS"/>
              </a:rPr>
              <a:t>Several pieces were made to improve the performance of the “Dark Tube”</a:t>
            </a:r>
            <a:endParaRPr lang="en-US" sz="2000" dirty="0">
              <a:latin typeface="Comic Sans MS"/>
              <a:cs typeface="Comic Sans MS"/>
            </a:endParaRPr>
          </a:p>
        </p:txBody>
      </p:sp>
      <p:pic>
        <p:nvPicPr>
          <p:cNvPr id="6" name="Picture 5"/>
          <p:cNvPicPr>
            <a:picLocks noChangeAspect="1"/>
          </p:cNvPicPr>
          <p:nvPr/>
        </p:nvPicPr>
        <p:blipFill>
          <a:blip r:embed="rId3"/>
          <a:stretch>
            <a:fillRect/>
          </a:stretch>
        </p:blipFill>
        <p:spPr>
          <a:xfrm>
            <a:off x="964777" y="997922"/>
            <a:ext cx="6899980" cy="3861052"/>
          </a:xfrm>
          <a:prstGeom prst="rect">
            <a:avLst/>
          </a:prstGeom>
        </p:spPr>
      </p:pic>
    </p:spTree>
    <p:extLst>
      <p:ext uri="{BB962C8B-B14F-4D97-AF65-F5344CB8AC3E}">
        <p14:creationId xmlns:p14="http://schemas.microsoft.com/office/powerpoint/2010/main" val="229975858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453" y="-34350"/>
            <a:ext cx="9510117" cy="102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1506" name="Rectangle 2"/>
          <p:cNvSpPr>
            <a:spLocks/>
          </p:cNvSpPr>
          <p:nvPr/>
        </p:nvSpPr>
        <p:spPr bwMode="auto">
          <a:xfrm>
            <a:off x="3019351" y="2158752"/>
            <a:ext cx="1206624" cy="36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26788" tIns="26788" rIns="26788" bIns="26788"/>
          <a:lstStyle/>
          <a:p>
            <a:pPr algn="l"/>
            <a:r>
              <a:rPr lang="en-US" sz="2000">
                <a:latin typeface="Calibri" charset="0"/>
                <a:ea typeface="ＭＳ Ｐゴシック" charset="0"/>
                <a:sym typeface="Calibri" charset="0"/>
              </a:rPr>
              <a:t>Dark Tube</a:t>
            </a:r>
          </a:p>
        </p:txBody>
      </p:sp>
      <p:sp>
        <p:nvSpPr>
          <p:cNvPr id="21507" name="Rectangle 3"/>
          <p:cNvSpPr>
            <a:spLocks/>
          </p:cNvSpPr>
          <p:nvPr/>
        </p:nvSpPr>
        <p:spPr bwMode="auto">
          <a:xfrm>
            <a:off x="3189015" y="1598414"/>
            <a:ext cx="834926" cy="36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26788" tIns="26788" rIns="26788" bIns="26788"/>
          <a:lstStyle/>
          <a:p>
            <a:pPr algn="l"/>
            <a:r>
              <a:rPr lang="en-US" sz="2000">
                <a:latin typeface="Calibri" charset="0"/>
                <a:ea typeface="ＭＳ Ｐゴシック" charset="0"/>
                <a:sym typeface="Calibri" charset="0"/>
              </a:rPr>
              <a:t>Trigger</a:t>
            </a:r>
          </a:p>
        </p:txBody>
      </p:sp>
      <p:sp>
        <p:nvSpPr>
          <p:cNvPr id="21508" name="AutoShape 4"/>
          <p:cNvSpPr>
            <a:spLocks/>
          </p:cNvSpPr>
          <p:nvPr/>
        </p:nvSpPr>
        <p:spPr bwMode="auto">
          <a:xfrm>
            <a:off x="6910462" y="3039443"/>
            <a:ext cx="160734" cy="414114"/>
          </a:xfrm>
          <a:custGeom>
            <a:avLst/>
            <a:gdLst>
              <a:gd name="T0" fmla="*/ 0 w 21600"/>
              <a:gd name="T1" fmla="*/ 17405 h 21600"/>
              <a:gd name="T2" fmla="*/ 5400 w 21600"/>
              <a:gd name="T3" fmla="*/ 17405 h 21600"/>
              <a:gd name="T4" fmla="*/ 5400 w 21600"/>
              <a:gd name="T5" fmla="*/ 0 h 21600"/>
              <a:gd name="T6" fmla="*/ 16200 w 21600"/>
              <a:gd name="T7" fmla="*/ 0 h 21600"/>
              <a:gd name="T8" fmla="*/ 16200 w 21600"/>
              <a:gd name="T9" fmla="*/ 17405 h 21600"/>
              <a:gd name="T10" fmla="*/ 21600 w 21600"/>
              <a:gd name="T11" fmla="*/ 17405 h 21600"/>
              <a:gd name="T12" fmla="*/ 10800 w 21600"/>
              <a:gd name="T13" fmla="*/ 21600 h 21600"/>
              <a:gd name="T14" fmla="*/ 0 w 21600"/>
              <a:gd name="T15" fmla="*/ 17405 h 21600"/>
              <a:gd name="T16" fmla="*/ 0 w 21600"/>
              <a:gd name="T17" fmla="*/ 17405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0" y="17405"/>
                </a:moveTo>
                <a:lnTo>
                  <a:pt x="5400" y="17405"/>
                </a:lnTo>
                <a:lnTo>
                  <a:pt x="5400" y="0"/>
                </a:lnTo>
                <a:lnTo>
                  <a:pt x="16200" y="0"/>
                </a:lnTo>
                <a:lnTo>
                  <a:pt x="16200" y="17405"/>
                </a:lnTo>
                <a:lnTo>
                  <a:pt x="21600" y="17405"/>
                </a:lnTo>
                <a:lnTo>
                  <a:pt x="10800" y="21600"/>
                </a:lnTo>
                <a:lnTo>
                  <a:pt x="0" y="17405"/>
                </a:lnTo>
                <a:close/>
                <a:moveTo>
                  <a:pt x="0" y="17405"/>
                </a:moveTo>
              </a:path>
            </a:pathLst>
          </a:custGeom>
          <a:solidFill>
            <a:schemeClr val="accent1"/>
          </a:solidFill>
          <a:ln w="25400" cap="flat">
            <a:solidFill>
              <a:schemeClr val="tx1"/>
            </a:solidFill>
            <a:prstDash val="solid"/>
            <a:round/>
            <a:headEnd type="none" w="med" len="med"/>
            <a:tailEnd type="none" w="med" len="med"/>
          </a:ln>
        </p:spPr>
        <p:txBody>
          <a:bodyPr lIns="0" tIns="0" rIns="0" bIns="0"/>
          <a:lstStyle/>
          <a:p>
            <a:endParaRPr lang="en-US"/>
          </a:p>
        </p:txBody>
      </p:sp>
      <p:sp>
        <p:nvSpPr>
          <p:cNvPr id="21509" name="Rectangle 5"/>
          <p:cNvSpPr>
            <a:spLocks/>
          </p:cNvSpPr>
          <p:nvPr/>
        </p:nvSpPr>
        <p:spPr bwMode="auto">
          <a:xfrm>
            <a:off x="2648769" y="2514824"/>
            <a:ext cx="1946672" cy="1409774"/>
          </a:xfrm>
          <a:prstGeom prst="rect">
            <a:avLst/>
          </a:prstGeom>
          <a:solidFill>
            <a:srgbClr val="A5A5A5"/>
          </a:solidFill>
          <a:ln w="25400">
            <a:solidFill>
              <a:srgbClr val="395E89"/>
            </a:solidFill>
            <a:round/>
            <a:headEnd/>
            <a:tailEnd/>
          </a:ln>
        </p:spPr>
        <p:txBody>
          <a:bodyPr lIns="0" tIns="0" rIns="0" bIns="0"/>
          <a:lstStyle/>
          <a:p>
            <a:endParaRPr lang="en-US"/>
          </a:p>
        </p:txBody>
      </p:sp>
      <p:sp>
        <p:nvSpPr>
          <p:cNvPr id="21510" name="Rectangle 6"/>
          <p:cNvSpPr>
            <a:spLocks/>
          </p:cNvSpPr>
          <p:nvPr/>
        </p:nvSpPr>
        <p:spPr bwMode="auto">
          <a:xfrm>
            <a:off x="1030264" y="1793752"/>
            <a:ext cx="1220018" cy="395139"/>
          </a:xfrm>
          <a:prstGeom prst="rect">
            <a:avLst/>
          </a:prstGeom>
          <a:solidFill>
            <a:srgbClr val="366092"/>
          </a:solidFill>
          <a:ln w="25400">
            <a:solidFill>
              <a:schemeClr val="tx1"/>
            </a:solidFill>
            <a:round/>
            <a:headEnd/>
            <a:tailEnd/>
          </a:ln>
        </p:spPr>
        <p:txBody>
          <a:bodyPr lIns="26788" tIns="26788" rIns="26788" bIns="26788" anchor="ctr"/>
          <a:lstStyle/>
          <a:p>
            <a:r>
              <a:rPr lang="en-US" sz="2500">
                <a:latin typeface="Calibri" charset="0"/>
                <a:ea typeface="ＭＳ Ｐゴシック" charset="0"/>
                <a:sym typeface="Calibri" charset="0"/>
              </a:rPr>
              <a:t>Pulser</a:t>
            </a:r>
          </a:p>
        </p:txBody>
      </p:sp>
      <p:sp>
        <p:nvSpPr>
          <p:cNvPr id="21511" name="Rectangle 7"/>
          <p:cNvSpPr>
            <a:spLocks/>
          </p:cNvSpPr>
          <p:nvPr/>
        </p:nvSpPr>
        <p:spPr bwMode="auto">
          <a:xfrm>
            <a:off x="1029147" y="2621980"/>
            <a:ext cx="1223367" cy="884039"/>
          </a:xfrm>
          <a:prstGeom prst="rect">
            <a:avLst/>
          </a:prstGeom>
          <a:solidFill>
            <a:srgbClr val="366092"/>
          </a:solidFill>
          <a:ln w="25400">
            <a:solidFill>
              <a:schemeClr val="tx1"/>
            </a:solidFill>
            <a:round/>
            <a:headEnd/>
            <a:tailEnd/>
          </a:ln>
        </p:spPr>
        <p:txBody>
          <a:bodyPr lIns="26788" tIns="26788" rIns="26788" bIns="26788" anchor="ctr"/>
          <a:lstStyle/>
          <a:p>
            <a:pPr>
              <a:lnSpc>
                <a:spcPct val="60000"/>
              </a:lnSpc>
            </a:pPr>
            <a:r>
              <a:rPr lang="en-US" sz="3100">
                <a:latin typeface="Calibri" charset="0"/>
                <a:ea typeface="ＭＳ Ｐゴシック" charset="0"/>
                <a:sym typeface="Calibri" charset="0"/>
              </a:rPr>
              <a:t>LED</a:t>
            </a:r>
          </a:p>
          <a:p>
            <a:pPr>
              <a:lnSpc>
                <a:spcPct val="60000"/>
              </a:lnSpc>
            </a:pPr>
            <a:r>
              <a:rPr lang="en-US" sz="2100">
                <a:latin typeface="Calibri" charset="0"/>
                <a:ea typeface="ＭＳ Ｐゴシック" charset="0"/>
                <a:sym typeface="Calibri" charset="0"/>
              </a:rPr>
              <a:t>470</a:t>
            </a:r>
            <a:r>
              <a:rPr lang="en-US" sz="3100">
                <a:latin typeface="Calibri" charset="0"/>
                <a:ea typeface="ＭＳ Ｐゴシック" charset="0"/>
                <a:sym typeface="Calibri" charset="0"/>
              </a:rPr>
              <a:t> </a:t>
            </a:r>
            <a:r>
              <a:rPr lang="en-US" sz="2100">
                <a:latin typeface="Calibri" charset="0"/>
                <a:ea typeface="ＭＳ Ｐゴシック" charset="0"/>
                <a:sym typeface="Calibri" charset="0"/>
              </a:rPr>
              <a:t>nm</a:t>
            </a:r>
          </a:p>
        </p:txBody>
      </p:sp>
      <p:sp>
        <p:nvSpPr>
          <p:cNvPr id="21512" name="Rectangle 8"/>
          <p:cNvSpPr>
            <a:spLocks/>
          </p:cNvSpPr>
          <p:nvPr/>
        </p:nvSpPr>
        <p:spPr bwMode="auto">
          <a:xfrm>
            <a:off x="2855268" y="3417838"/>
            <a:ext cx="1533674" cy="430857"/>
          </a:xfrm>
          <a:prstGeom prst="rect">
            <a:avLst/>
          </a:prstGeom>
          <a:solidFill>
            <a:srgbClr val="C3D69B"/>
          </a:solidFill>
          <a:ln w="25400">
            <a:solidFill>
              <a:schemeClr val="tx1"/>
            </a:solidFill>
            <a:round/>
            <a:headEnd/>
            <a:tailEnd/>
          </a:ln>
        </p:spPr>
        <p:txBody>
          <a:bodyPr lIns="26788" tIns="26788" rIns="26788" bIns="26788" anchor="ctr"/>
          <a:lstStyle/>
          <a:p>
            <a:r>
              <a:rPr lang="en-US" sz="2500">
                <a:latin typeface="Calibri" charset="0"/>
                <a:ea typeface="ＭＳ Ｐゴシック" charset="0"/>
                <a:sym typeface="Calibri" charset="0"/>
              </a:rPr>
              <a:t>MCP-PMT</a:t>
            </a:r>
          </a:p>
        </p:txBody>
      </p:sp>
      <p:sp>
        <p:nvSpPr>
          <p:cNvPr id="21513" name="Rectangle 9"/>
          <p:cNvSpPr>
            <a:spLocks/>
          </p:cNvSpPr>
          <p:nvPr/>
        </p:nvSpPr>
        <p:spPr bwMode="auto">
          <a:xfrm>
            <a:off x="2855268" y="2605237"/>
            <a:ext cx="1533674" cy="430857"/>
          </a:xfrm>
          <a:prstGeom prst="rect">
            <a:avLst/>
          </a:prstGeom>
          <a:solidFill>
            <a:srgbClr val="8DB3E2"/>
          </a:solidFill>
          <a:ln w="25400">
            <a:solidFill>
              <a:schemeClr val="tx1"/>
            </a:solidFill>
            <a:round/>
            <a:headEnd/>
            <a:tailEnd/>
          </a:ln>
        </p:spPr>
        <p:txBody>
          <a:bodyPr lIns="26788" tIns="26788" rIns="26788" bIns="26788" anchor="ctr"/>
          <a:lstStyle/>
          <a:p>
            <a:r>
              <a:rPr lang="en-US" sz="2500">
                <a:latin typeface="Calibri" charset="0"/>
                <a:ea typeface="ＭＳ Ｐゴシック" charset="0"/>
                <a:sym typeface="Calibri" charset="0"/>
              </a:rPr>
              <a:t>Diffuser</a:t>
            </a:r>
          </a:p>
        </p:txBody>
      </p:sp>
      <p:sp>
        <p:nvSpPr>
          <p:cNvPr id="21514" name="Rectangle 10"/>
          <p:cNvSpPr>
            <a:spLocks/>
          </p:cNvSpPr>
          <p:nvPr/>
        </p:nvSpPr>
        <p:spPr bwMode="auto">
          <a:xfrm>
            <a:off x="2855268" y="4152305"/>
            <a:ext cx="1533674" cy="430857"/>
          </a:xfrm>
          <a:prstGeom prst="rect">
            <a:avLst/>
          </a:prstGeom>
          <a:solidFill>
            <a:srgbClr val="76923C"/>
          </a:solidFill>
          <a:ln w="25400">
            <a:solidFill>
              <a:schemeClr val="tx1"/>
            </a:solidFill>
            <a:round/>
            <a:headEnd/>
            <a:tailEnd/>
          </a:ln>
        </p:spPr>
        <p:txBody>
          <a:bodyPr lIns="26788" tIns="26788" rIns="26788" bIns="26788" anchor="ctr"/>
          <a:lstStyle/>
          <a:p>
            <a:r>
              <a:rPr lang="en-US" sz="2500">
                <a:latin typeface="Calibri" charset="0"/>
                <a:ea typeface="ＭＳ Ｐゴシック" charset="0"/>
                <a:sym typeface="Calibri" charset="0"/>
              </a:rPr>
              <a:t>PreAmp</a:t>
            </a:r>
          </a:p>
        </p:txBody>
      </p:sp>
      <p:sp>
        <p:nvSpPr>
          <p:cNvPr id="21515" name="Rectangle 11"/>
          <p:cNvSpPr>
            <a:spLocks/>
          </p:cNvSpPr>
          <p:nvPr/>
        </p:nvSpPr>
        <p:spPr bwMode="auto">
          <a:xfrm>
            <a:off x="5927081" y="2640955"/>
            <a:ext cx="2176611" cy="395139"/>
          </a:xfrm>
          <a:prstGeom prst="rect">
            <a:avLst/>
          </a:prstGeom>
          <a:solidFill>
            <a:schemeClr val="accent1"/>
          </a:solidFill>
          <a:ln w="25400">
            <a:solidFill>
              <a:schemeClr val="tx1"/>
            </a:solidFill>
            <a:round/>
            <a:headEnd/>
            <a:tailEnd/>
          </a:ln>
        </p:spPr>
        <p:txBody>
          <a:bodyPr lIns="26788" tIns="26788" rIns="26788" bIns="26788" anchor="ctr"/>
          <a:lstStyle/>
          <a:p>
            <a:r>
              <a:rPr lang="en-US" sz="2500">
                <a:latin typeface="Calibri" charset="0"/>
                <a:ea typeface="ＭＳ Ｐゴシック" charset="0"/>
                <a:sym typeface="Calibri" charset="0"/>
              </a:rPr>
              <a:t>Discriminator</a:t>
            </a:r>
          </a:p>
        </p:txBody>
      </p:sp>
      <p:sp>
        <p:nvSpPr>
          <p:cNvPr id="21516" name="Rectangle 12"/>
          <p:cNvSpPr>
            <a:spLocks/>
          </p:cNvSpPr>
          <p:nvPr/>
        </p:nvSpPr>
        <p:spPr bwMode="auto">
          <a:xfrm>
            <a:off x="5927081" y="4826496"/>
            <a:ext cx="2181076" cy="395139"/>
          </a:xfrm>
          <a:prstGeom prst="rect">
            <a:avLst/>
          </a:prstGeom>
          <a:solidFill>
            <a:schemeClr val="accent1"/>
          </a:solidFill>
          <a:ln w="25400">
            <a:solidFill>
              <a:schemeClr val="tx1"/>
            </a:solidFill>
            <a:round/>
            <a:headEnd/>
            <a:tailEnd/>
          </a:ln>
        </p:spPr>
        <p:txBody>
          <a:bodyPr lIns="26788" tIns="26788" rIns="26788" bIns="26788" anchor="ctr"/>
          <a:lstStyle/>
          <a:p>
            <a:r>
              <a:rPr lang="en-US" sz="2500">
                <a:latin typeface="Calibri" charset="0"/>
                <a:ea typeface="ＭＳ Ｐゴシック" charset="0"/>
                <a:sym typeface="Calibri" charset="0"/>
              </a:rPr>
              <a:t>Trigger Board</a:t>
            </a:r>
          </a:p>
        </p:txBody>
      </p:sp>
      <p:sp>
        <p:nvSpPr>
          <p:cNvPr id="21517" name="Rectangle 13"/>
          <p:cNvSpPr>
            <a:spLocks/>
          </p:cNvSpPr>
          <p:nvPr/>
        </p:nvSpPr>
        <p:spPr bwMode="auto">
          <a:xfrm>
            <a:off x="2855268" y="4808637"/>
            <a:ext cx="1533674" cy="431974"/>
          </a:xfrm>
          <a:prstGeom prst="rect">
            <a:avLst/>
          </a:prstGeom>
          <a:solidFill>
            <a:srgbClr val="76923C"/>
          </a:solidFill>
          <a:ln w="25400">
            <a:solidFill>
              <a:schemeClr val="tx1"/>
            </a:solidFill>
            <a:round/>
            <a:headEnd/>
            <a:tailEnd/>
          </a:ln>
        </p:spPr>
        <p:txBody>
          <a:bodyPr lIns="26788" tIns="26788" rIns="26788" bIns="26788" anchor="ctr"/>
          <a:lstStyle/>
          <a:p>
            <a:r>
              <a:rPr lang="en-US" sz="2500">
                <a:latin typeface="Calibri" charset="0"/>
                <a:ea typeface="ＭＳ Ｐゴシック" charset="0"/>
                <a:sym typeface="Calibri" charset="0"/>
              </a:rPr>
              <a:t>fADC250</a:t>
            </a:r>
          </a:p>
        </p:txBody>
      </p:sp>
      <p:sp>
        <p:nvSpPr>
          <p:cNvPr id="21518" name="Rectangle 14"/>
          <p:cNvSpPr>
            <a:spLocks/>
          </p:cNvSpPr>
          <p:nvPr/>
        </p:nvSpPr>
        <p:spPr bwMode="auto">
          <a:xfrm>
            <a:off x="4710410" y="4844356"/>
            <a:ext cx="910828" cy="396255"/>
          </a:xfrm>
          <a:prstGeom prst="rect">
            <a:avLst/>
          </a:prstGeom>
          <a:solidFill>
            <a:schemeClr val="accent1"/>
          </a:solidFill>
          <a:ln w="25400">
            <a:solidFill>
              <a:schemeClr val="tx1"/>
            </a:solidFill>
            <a:round/>
            <a:headEnd/>
            <a:tailEnd/>
          </a:ln>
        </p:spPr>
        <p:txBody>
          <a:bodyPr lIns="26788" tIns="26788" rIns="26788" bIns="26788" anchor="ctr"/>
          <a:lstStyle/>
          <a:p>
            <a:r>
              <a:rPr lang="en-US" sz="2500">
                <a:latin typeface="Calibri" charset="0"/>
                <a:ea typeface="ＭＳ Ｐゴシック" charset="0"/>
                <a:sym typeface="Calibri" charset="0"/>
              </a:rPr>
              <a:t>Sync</a:t>
            </a:r>
          </a:p>
        </p:txBody>
      </p:sp>
      <p:sp>
        <p:nvSpPr>
          <p:cNvPr id="21519" name="Rectangle 15"/>
          <p:cNvSpPr>
            <a:spLocks/>
          </p:cNvSpPr>
          <p:nvPr/>
        </p:nvSpPr>
        <p:spPr bwMode="auto">
          <a:xfrm>
            <a:off x="1039193" y="4826496"/>
            <a:ext cx="1221135" cy="395139"/>
          </a:xfrm>
          <a:prstGeom prst="rect">
            <a:avLst/>
          </a:prstGeom>
          <a:solidFill>
            <a:srgbClr val="76923C"/>
          </a:solidFill>
          <a:ln w="25400">
            <a:solidFill>
              <a:schemeClr val="tx1"/>
            </a:solidFill>
            <a:round/>
            <a:headEnd/>
            <a:tailEnd/>
          </a:ln>
        </p:spPr>
        <p:txBody>
          <a:bodyPr lIns="26788" tIns="26788" rIns="26788" bIns="26788" anchor="ctr"/>
          <a:lstStyle/>
          <a:p>
            <a:r>
              <a:rPr lang="en-US" sz="2500">
                <a:latin typeface="Calibri" charset="0"/>
                <a:ea typeface="ＭＳ Ｐゴシック" charset="0"/>
                <a:sym typeface="Calibri" charset="0"/>
              </a:rPr>
              <a:t>MVME </a:t>
            </a:r>
          </a:p>
        </p:txBody>
      </p:sp>
      <p:sp>
        <p:nvSpPr>
          <p:cNvPr id="21520" name="AutoShape 16"/>
          <p:cNvSpPr>
            <a:spLocks/>
          </p:cNvSpPr>
          <p:nvPr/>
        </p:nvSpPr>
        <p:spPr bwMode="auto">
          <a:xfrm>
            <a:off x="2251398" y="1915418"/>
            <a:ext cx="3675682" cy="160734"/>
          </a:xfrm>
          <a:prstGeom prst="rightArrow">
            <a:avLst>
              <a:gd name="adj1" fmla="val 50000"/>
              <a:gd name="adj2" fmla="val 50077"/>
            </a:avLst>
          </a:prstGeom>
          <a:solidFill>
            <a:schemeClr val="accent1"/>
          </a:solidFill>
          <a:ln w="25400">
            <a:solidFill>
              <a:schemeClr val="tx1"/>
            </a:solidFill>
            <a:round/>
            <a:headEnd/>
            <a:tailEnd/>
          </a:ln>
        </p:spPr>
        <p:txBody>
          <a:bodyPr lIns="0" tIns="0" rIns="0" bIns="0"/>
          <a:lstStyle/>
          <a:p>
            <a:endParaRPr lang="en-US"/>
          </a:p>
        </p:txBody>
      </p:sp>
      <p:sp>
        <p:nvSpPr>
          <p:cNvPr id="21521" name="AutoShape 17"/>
          <p:cNvSpPr>
            <a:spLocks/>
          </p:cNvSpPr>
          <p:nvPr/>
        </p:nvSpPr>
        <p:spPr bwMode="auto">
          <a:xfrm>
            <a:off x="6903765" y="2207865"/>
            <a:ext cx="160734" cy="433090"/>
          </a:xfrm>
          <a:custGeom>
            <a:avLst/>
            <a:gdLst>
              <a:gd name="T0" fmla="*/ 0 w 21600"/>
              <a:gd name="T1" fmla="*/ 17583 h 21600"/>
              <a:gd name="T2" fmla="*/ 5400 w 21600"/>
              <a:gd name="T3" fmla="*/ 17583 h 21600"/>
              <a:gd name="T4" fmla="*/ 5400 w 21600"/>
              <a:gd name="T5" fmla="*/ 0 h 21600"/>
              <a:gd name="T6" fmla="*/ 16200 w 21600"/>
              <a:gd name="T7" fmla="*/ 0 h 21600"/>
              <a:gd name="T8" fmla="*/ 16200 w 21600"/>
              <a:gd name="T9" fmla="*/ 17583 h 21600"/>
              <a:gd name="T10" fmla="*/ 21600 w 21600"/>
              <a:gd name="T11" fmla="*/ 17583 h 21600"/>
              <a:gd name="T12" fmla="*/ 10800 w 21600"/>
              <a:gd name="T13" fmla="*/ 21600 h 21600"/>
              <a:gd name="T14" fmla="*/ 0 w 21600"/>
              <a:gd name="T15" fmla="*/ 17583 h 21600"/>
              <a:gd name="T16" fmla="*/ 0 w 21600"/>
              <a:gd name="T17" fmla="*/ 1758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0" y="17583"/>
                </a:moveTo>
                <a:lnTo>
                  <a:pt x="5400" y="17583"/>
                </a:lnTo>
                <a:lnTo>
                  <a:pt x="5400" y="0"/>
                </a:lnTo>
                <a:lnTo>
                  <a:pt x="16200" y="0"/>
                </a:lnTo>
                <a:lnTo>
                  <a:pt x="16200" y="17583"/>
                </a:lnTo>
                <a:lnTo>
                  <a:pt x="21600" y="17583"/>
                </a:lnTo>
                <a:lnTo>
                  <a:pt x="10800" y="21600"/>
                </a:lnTo>
                <a:lnTo>
                  <a:pt x="0" y="17583"/>
                </a:lnTo>
                <a:close/>
                <a:moveTo>
                  <a:pt x="0" y="17583"/>
                </a:moveTo>
              </a:path>
            </a:pathLst>
          </a:custGeom>
          <a:solidFill>
            <a:schemeClr val="accent1"/>
          </a:solidFill>
          <a:ln w="25400" cap="flat">
            <a:solidFill>
              <a:schemeClr val="tx1"/>
            </a:solidFill>
            <a:prstDash val="solid"/>
            <a:round/>
            <a:headEnd type="none" w="med" len="med"/>
            <a:tailEnd type="none" w="med" len="med"/>
          </a:ln>
        </p:spPr>
        <p:txBody>
          <a:bodyPr lIns="0" tIns="0" rIns="0" bIns="0"/>
          <a:lstStyle/>
          <a:p>
            <a:endParaRPr lang="en-US"/>
          </a:p>
        </p:txBody>
      </p:sp>
      <p:sp>
        <p:nvSpPr>
          <p:cNvPr id="21522" name="AutoShape 18"/>
          <p:cNvSpPr>
            <a:spLocks/>
          </p:cNvSpPr>
          <p:nvPr/>
        </p:nvSpPr>
        <p:spPr bwMode="auto">
          <a:xfrm>
            <a:off x="6941716" y="3848695"/>
            <a:ext cx="160734" cy="977801"/>
          </a:xfrm>
          <a:custGeom>
            <a:avLst/>
            <a:gdLst>
              <a:gd name="T0" fmla="*/ 0 w 21600"/>
              <a:gd name="T1" fmla="*/ 19825 h 21600"/>
              <a:gd name="T2" fmla="*/ 5400 w 21600"/>
              <a:gd name="T3" fmla="*/ 19825 h 21600"/>
              <a:gd name="T4" fmla="*/ 5400 w 21600"/>
              <a:gd name="T5" fmla="*/ 0 h 21600"/>
              <a:gd name="T6" fmla="*/ 16200 w 21600"/>
              <a:gd name="T7" fmla="*/ 0 h 21600"/>
              <a:gd name="T8" fmla="*/ 16200 w 21600"/>
              <a:gd name="T9" fmla="*/ 19825 h 21600"/>
              <a:gd name="T10" fmla="*/ 21600 w 21600"/>
              <a:gd name="T11" fmla="*/ 19825 h 21600"/>
              <a:gd name="T12" fmla="*/ 10800 w 21600"/>
              <a:gd name="T13" fmla="*/ 21600 h 21600"/>
              <a:gd name="T14" fmla="*/ 0 w 21600"/>
              <a:gd name="T15" fmla="*/ 19825 h 21600"/>
              <a:gd name="T16" fmla="*/ 0 w 21600"/>
              <a:gd name="T17" fmla="*/ 19825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0" y="19825"/>
                </a:moveTo>
                <a:lnTo>
                  <a:pt x="5400" y="19825"/>
                </a:lnTo>
                <a:lnTo>
                  <a:pt x="5400" y="0"/>
                </a:lnTo>
                <a:lnTo>
                  <a:pt x="16200" y="0"/>
                </a:lnTo>
                <a:lnTo>
                  <a:pt x="16200" y="19825"/>
                </a:lnTo>
                <a:lnTo>
                  <a:pt x="21600" y="19825"/>
                </a:lnTo>
                <a:lnTo>
                  <a:pt x="10800" y="21600"/>
                </a:lnTo>
                <a:lnTo>
                  <a:pt x="0" y="19825"/>
                </a:lnTo>
                <a:close/>
                <a:moveTo>
                  <a:pt x="0" y="19825"/>
                </a:moveTo>
              </a:path>
            </a:pathLst>
          </a:custGeom>
          <a:solidFill>
            <a:schemeClr val="accent1"/>
          </a:solidFill>
          <a:ln w="25400" cap="flat">
            <a:solidFill>
              <a:schemeClr val="tx1"/>
            </a:solidFill>
            <a:prstDash val="solid"/>
            <a:round/>
            <a:headEnd type="none" w="med" len="med"/>
            <a:tailEnd type="none" w="med" len="med"/>
          </a:ln>
        </p:spPr>
        <p:txBody>
          <a:bodyPr lIns="0" tIns="0" rIns="0" bIns="0"/>
          <a:lstStyle/>
          <a:p>
            <a:endParaRPr lang="en-US"/>
          </a:p>
        </p:txBody>
      </p:sp>
      <p:sp>
        <p:nvSpPr>
          <p:cNvPr id="21523" name="AutoShape 19"/>
          <p:cNvSpPr>
            <a:spLocks/>
          </p:cNvSpPr>
          <p:nvPr/>
        </p:nvSpPr>
        <p:spPr bwMode="auto">
          <a:xfrm>
            <a:off x="5612309" y="4955977"/>
            <a:ext cx="314771" cy="160734"/>
          </a:xfrm>
          <a:prstGeom prst="leftArrow">
            <a:avLst>
              <a:gd name="adj1" fmla="val 50000"/>
              <a:gd name="adj2" fmla="val 49938"/>
            </a:avLst>
          </a:prstGeom>
          <a:solidFill>
            <a:schemeClr val="accent1"/>
          </a:solidFill>
          <a:ln w="25400">
            <a:solidFill>
              <a:schemeClr val="tx1"/>
            </a:solidFill>
            <a:round/>
            <a:headEnd/>
            <a:tailEnd/>
          </a:ln>
        </p:spPr>
        <p:txBody>
          <a:bodyPr lIns="0" tIns="0" rIns="0" bIns="0"/>
          <a:lstStyle/>
          <a:p>
            <a:endParaRPr lang="en-US"/>
          </a:p>
        </p:txBody>
      </p:sp>
      <p:sp>
        <p:nvSpPr>
          <p:cNvPr id="21524" name="AutoShape 20"/>
          <p:cNvSpPr>
            <a:spLocks/>
          </p:cNvSpPr>
          <p:nvPr/>
        </p:nvSpPr>
        <p:spPr bwMode="auto">
          <a:xfrm>
            <a:off x="4380012" y="4941466"/>
            <a:ext cx="314771" cy="160734"/>
          </a:xfrm>
          <a:prstGeom prst="leftArrow">
            <a:avLst>
              <a:gd name="adj1" fmla="val 50000"/>
              <a:gd name="adj2" fmla="val 49938"/>
            </a:avLst>
          </a:prstGeom>
          <a:solidFill>
            <a:schemeClr val="accent1"/>
          </a:solidFill>
          <a:ln w="25400">
            <a:solidFill>
              <a:schemeClr val="tx1"/>
            </a:solidFill>
            <a:round/>
            <a:headEnd/>
            <a:tailEnd/>
          </a:ln>
        </p:spPr>
        <p:txBody>
          <a:bodyPr lIns="0" tIns="0" rIns="0" bIns="0"/>
          <a:lstStyle/>
          <a:p>
            <a:endParaRPr lang="en-US"/>
          </a:p>
        </p:txBody>
      </p:sp>
      <p:sp>
        <p:nvSpPr>
          <p:cNvPr id="21525" name="Rectangle 21"/>
          <p:cNvSpPr>
            <a:spLocks/>
          </p:cNvSpPr>
          <p:nvPr/>
        </p:nvSpPr>
        <p:spPr bwMode="auto">
          <a:xfrm>
            <a:off x="5927081" y="1793752"/>
            <a:ext cx="2181076" cy="395139"/>
          </a:xfrm>
          <a:prstGeom prst="rect">
            <a:avLst/>
          </a:prstGeom>
          <a:solidFill>
            <a:schemeClr val="accent1"/>
          </a:solidFill>
          <a:ln w="25400">
            <a:solidFill>
              <a:schemeClr val="tx1"/>
            </a:solidFill>
            <a:round/>
            <a:headEnd/>
            <a:tailEnd/>
          </a:ln>
        </p:spPr>
        <p:txBody>
          <a:bodyPr lIns="26788" tIns="26788" rIns="26788" bIns="26788" anchor="ctr"/>
          <a:lstStyle/>
          <a:p>
            <a:r>
              <a:rPr lang="en-US" sz="2500">
                <a:latin typeface="Calibri" charset="0"/>
                <a:ea typeface="ＭＳ Ｐゴシック" charset="0"/>
                <a:sym typeface="Calibri" charset="0"/>
              </a:rPr>
              <a:t>Fan In/Fan Out</a:t>
            </a:r>
          </a:p>
        </p:txBody>
      </p:sp>
      <p:sp>
        <p:nvSpPr>
          <p:cNvPr id="21526" name="AutoShape 22"/>
          <p:cNvSpPr>
            <a:spLocks/>
          </p:cNvSpPr>
          <p:nvPr/>
        </p:nvSpPr>
        <p:spPr bwMode="auto">
          <a:xfrm>
            <a:off x="1549301" y="2198936"/>
            <a:ext cx="160734" cy="423044"/>
          </a:xfrm>
          <a:custGeom>
            <a:avLst/>
            <a:gdLst>
              <a:gd name="T0" fmla="*/ 0 w 21600"/>
              <a:gd name="T1" fmla="*/ 17499 h 21600"/>
              <a:gd name="T2" fmla="*/ 5400 w 21600"/>
              <a:gd name="T3" fmla="*/ 17499 h 21600"/>
              <a:gd name="T4" fmla="*/ 5400 w 21600"/>
              <a:gd name="T5" fmla="*/ 0 h 21600"/>
              <a:gd name="T6" fmla="*/ 16200 w 21600"/>
              <a:gd name="T7" fmla="*/ 0 h 21600"/>
              <a:gd name="T8" fmla="*/ 16200 w 21600"/>
              <a:gd name="T9" fmla="*/ 17499 h 21600"/>
              <a:gd name="T10" fmla="*/ 21600 w 21600"/>
              <a:gd name="T11" fmla="*/ 17499 h 21600"/>
              <a:gd name="T12" fmla="*/ 10800 w 21600"/>
              <a:gd name="T13" fmla="*/ 21600 h 21600"/>
              <a:gd name="T14" fmla="*/ 0 w 21600"/>
              <a:gd name="T15" fmla="*/ 17499 h 21600"/>
              <a:gd name="T16" fmla="*/ 0 w 21600"/>
              <a:gd name="T17" fmla="*/ 17499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0" y="17499"/>
                </a:moveTo>
                <a:lnTo>
                  <a:pt x="5400" y="17499"/>
                </a:lnTo>
                <a:lnTo>
                  <a:pt x="5400" y="0"/>
                </a:lnTo>
                <a:lnTo>
                  <a:pt x="16200" y="0"/>
                </a:lnTo>
                <a:lnTo>
                  <a:pt x="16200" y="17499"/>
                </a:lnTo>
                <a:lnTo>
                  <a:pt x="21600" y="17499"/>
                </a:lnTo>
                <a:lnTo>
                  <a:pt x="10800" y="21600"/>
                </a:lnTo>
                <a:lnTo>
                  <a:pt x="0" y="17499"/>
                </a:lnTo>
                <a:close/>
                <a:moveTo>
                  <a:pt x="0" y="17499"/>
                </a:moveTo>
              </a:path>
            </a:pathLst>
          </a:custGeom>
          <a:solidFill>
            <a:srgbClr val="366092"/>
          </a:solidFill>
          <a:ln w="25400" cap="flat">
            <a:solidFill>
              <a:schemeClr val="tx1"/>
            </a:solidFill>
            <a:prstDash val="solid"/>
            <a:round/>
            <a:headEnd type="none" w="med" len="med"/>
            <a:tailEnd type="none" w="med" len="med"/>
          </a:ln>
        </p:spPr>
        <p:txBody>
          <a:bodyPr lIns="0" tIns="0" rIns="0" bIns="0"/>
          <a:lstStyle/>
          <a:p>
            <a:endParaRPr lang="en-US"/>
          </a:p>
        </p:txBody>
      </p:sp>
      <p:sp>
        <p:nvSpPr>
          <p:cNvPr id="21527" name="AutoShape 23"/>
          <p:cNvSpPr>
            <a:spLocks/>
          </p:cNvSpPr>
          <p:nvPr/>
        </p:nvSpPr>
        <p:spPr bwMode="auto">
          <a:xfrm>
            <a:off x="3550668" y="3036094"/>
            <a:ext cx="160734" cy="381744"/>
          </a:xfrm>
          <a:custGeom>
            <a:avLst/>
            <a:gdLst>
              <a:gd name="T0" fmla="*/ 0 w 21600"/>
              <a:gd name="T1" fmla="*/ 17054 h 21600"/>
              <a:gd name="T2" fmla="*/ 5400 w 21600"/>
              <a:gd name="T3" fmla="*/ 17054 h 21600"/>
              <a:gd name="T4" fmla="*/ 5400 w 21600"/>
              <a:gd name="T5" fmla="*/ 0 h 21600"/>
              <a:gd name="T6" fmla="*/ 16200 w 21600"/>
              <a:gd name="T7" fmla="*/ 0 h 21600"/>
              <a:gd name="T8" fmla="*/ 16200 w 21600"/>
              <a:gd name="T9" fmla="*/ 17054 h 21600"/>
              <a:gd name="T10" fmla="*/ 21600 w 21600"/>
              <a:gd name="T11" fmla="*/ 17054 h 21600"/>
              <a:gd name="T12" fmla="*/ 10800 w 21600"/>
              <a:gd name="T13" fmla="*/ 21600 h 21600"/>
              <a:gd name="T14" fmla="*/ 0 w 21600"/>
              <a:gd name="T15" fmla="*/ 17054 h 21600"/>
              <a:gd name="T16" fmla="*/ 0 w 21600"/>
              <a:gd name="T17" fmla="*/ 1705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0" y="17054"/>
                </a:moveTo>
                <a:lnTo>
                  <a:pt x="5400" y="17054"/>
                </a:lnTo>
                <a:lnTo>
                  <a:pt x="5400" y="0"/>
                </a:lnTo>
                <a:lnTo>
                  <a:pt x="16200" y="0"/>
                </a:lnTo>
                <a:lnTo>
                  <a:pt x="16200" y="17054"/>
                </a:lnTo>
                <a:lnTo>
                  <a:pt x="21600" y="17054"/>
                </a:lnTo>
                <a:lnTo>
                  <a:pt x="10800" y="21600"/>
                </a:lnTo>
                <a:lnTo>
                  <a:pt x="0" y="17054"/>
                </a:lnTo>
                <a:close/>
                <a:moveTo>
                  <a:pt x="0" y="17054"/>
                </a:moveTo>
              </a:path>
            </a:pathLst>
          </a:custGeom>
          <a:solidFill>
            <a:srgbClr val="95B3D7"/>
          </a:solidFill>
          <a:ln w="25400" cap="flat">
            <a:solidFill>
              <a:schemeClr val="tx1"/>
            </a:solidFill>
            <a:prstDash val="solid"/>
            <a:round/>
            <a:headEnd type="none" w="med" len="med"/>
            <a:tailEnd type="none" w="med" len="med"/>
          </a:ln>
        </p:spPr>
        <p:txBody>
          <a:bodyPr lIns="0" tIns="0" rIns="0" bIns="0"/>
          <a:lstStyle/>
          <a:p>
            <a:endParaRPr lang="en-US"/>
          </a:p>
        </p:txBody>
      </p:sp>
      <p:sp>
        <p:nvSpPr>
          <p:cNvPr id="21528" name="AutoShape 24"/>
          <p:cNvSpPr>
            <a:spLocks/>
          </p:cNvSpPr>
          <p:nvPr/>
        </p:nvSpPr>
        <p:spPr bwMode="auto">
          <a:xfrm>
            <a:off x="2251398" y="2733601"/>
            <a:ext cx="603870" cy="173012"/>
          </a:xfrm>
          <a:prstGeom prst="rightArrow">
            <a:avLst>
              <a:gd name="adj1" fmla="val 50000"/>
              <a:gd name="adj2" fmla="val 50157"/>
            </a:avLst>
          </a:prstGeom>
          <a:solidFill>
            <a:srgbClr val="366092"/>
          </a:solidFill>
          <a:ln w="25400">
            <a:solidFill>
              <a:schemeClr val="tx1"/>
            </a:solidFill>
            <a:round/>
            <a:headEnd/>
            <a:tailEnd/>
          </a:ln>
        </p:spPr>
        <p:txBody>
          <a:bodyPr lIns="0" tIns="0" rIns="0" bIns="0"/>
          <a:lstStyle/>
          <a:p>
            <a:endParaRPr lang="en-US"/>
          </a:p>
        </p:txBody>
      </p:sp>
      <p:sp>
        <p:nvSpPr>
          <p:cNvPr id="21529" name="AutoShape 25"/>
          <p:cNvSpPr>
            <a:spLocks/>
          </p:cNvSpPr>
          <p:nvPr/>
        </p:nvSpPr>
        <p:spPr bwMode="auto">
          <a:xfrm>
            <a:off x="3523878" y="3848695"/>
            <a:ext cx="160734" cy="295796"/>
          </a:xfrm>
          <a:custGeom>
            <a:avLst/>
            <a:gdLst>
              <a:gd name="T0" fmla="*/ 0 w 21600"/>
              <a:gd name="T1" fmla="*/ 15728 h 21600"/>
              <a:gd name="T2" fmla="*/ 5400 w 21600"/>
              <a:gd name="T3" fmla="*/ 15728 h 21600"/>
              <a:gd name="T4" fmla="*/ 5400 w 21600"/>
              <a:gd name="T5" fmla="*/ 0 h 21600"/>
              <a:gd name="T6" fmla="*/ 16200 w 21600"/>
              <a:gd name="T7" fmla="*/ 0 h 21600"/>
              <a:gd name="T8" fmla="*/ 16200 w 21600"/>
              <a:gd name="T9" fmla="*/ 15728 h 21600"/>
              <a:gd name="T10" fmla="*/ 21600 w 21600"/>
              <a:gd name="T11" fmla="*/ 15728 h 21600"/>
              <a:gd name="T12" fmla="*/ 10800 w 21600"/>
              <a:gd name="T13" fmla="*/ 21600 h 21600"/>
              <a:gd name="T14" fmla="*/ 0 w 21600"/>
              <a:gd name="T15" fmla="*/ 15728 h 21600"/>
              <a:gd name="T16" fmla="*/ 0 w 21600"/>
              <a:gd name="T17" fmla="*/ 1572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0" y="15728"/>
                </a:moveTo>
                <a:lnTo>
                  <a:pt x="5400" y="15728"/>
                </a:lnTo>
                <a:lnTo>
                  <a:pt x="5400" y="0"/>
                </a:lnTo>
                <a:lnTo>
                  <a:pt x="16200" y="0"/>
                </a:lnTo>
                <a:lnTo>
                  <a:pt x="16200" y="15728"/>
                </a:lnTo>
                <a:lnTo>
                  <a:pt x="21600" y="15728"/>
                </a:lnTo>
                <a:lnTo>
                  <a:pt x="10800" y="21600"/>
                </a:lnTo>
                <a:lnTo>
                  <a:pt x="0" y="15728"/>
                </a:lnTo>
                <a:close/>
                <a:moveTo>
                  <a:pt x="0" y="15728"/>
                </a:moveTo>
              </a:path>
            </a:pathLst>
          </a:custGeom>
          <a:solidFill>
            <a:srgbClr val="C3D69B"/>
          </a:solidFill>
          <a:ln w="25400" cap="flat">
            <a:solidFill>
              <a:schemeClr val="tx1"/>
            </a:solidFill>
            <a:prstDash val="solid"/>
            <a:round/>
            <a:headEnd type="none" w="med" len="med"/>
            <a:tailEnd type="none" w="med" len="med"/>
          </a:ln>
        </p:spPr>
        <p:txBody>
          <a:bodyPr lIns="0" tIns="0" rIns="0" bIns="0"/>
          <a:lstStyle/>
          <a:p>
            <a:endParaRPr lang="en-US"/>
          </a:p>
        </p:txBody>
      </p:sp>
      <p:sp>
        <p:nvSpPr>
          <p:cNvPr id="21530" name="AutoShape 26"/>
          <p:cNvSpPr>
            <a:spLocks/>
          </p:cNvSpPr>
          <p:nvPr/>
        </p:nvSpPr>
        <p:spPr bwMode="auto">
          <a:xfrm>
            <a:off x="3511600" y="4583162"/>
            <a:ext cx="160734" cy="225475"/>
          </a:xfrm>
          <a:custGeom>
            <a:avLst/>
            <a:gdLst>
              <a:gd name="T0" fmla="*/ 0 w 21600"/>
              <a:gd name="T1" fmla="*/ 13899 h 21600"/>
              <a:gd name="T2" fmla="*/ 5400 w 21600"/>
              <a:gd name="T3" fmla="*/ 13899 h 21600"/>
              <a:gd name="T4" fmla="*/ 5400 w 21600"/>
              <a:gd name="T5" fmla="*/ 0 h 21600"/>
              <a:gd name="T6" fmla="*/ 16200 w 21600"/>
              <a:gd name="T7" fmla="*/ 0 h 21600"/>
              <a:gd name="T8" fmla="*/ 16200 w 21600"/>
              <a:gd name="T9" fmla="*/ 13899 h 21600"/>
              <a:gd name="T10" fmla="*/ 21600 w 21600"/>
              <a:gd name="T11" fmla="*/ 13899 h 21600"/>
              <a:gd name="T12" fmla="*/ 10800 w 21600"/>
              <a:gd name="T13" fmla="*/ 21600 h 21600"/>
              <a:gd name="T14" fmla="*/ 0 w 21600"/>
              <a:gd name="T15" fmla="*/ 13899 h 21600"/>
              <a:gd name="T16" fmla="*/ 0 w 21600"/>
              <a:gd name="T17" fmla="*/ 13899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0" y="13899"/>
                </a:moveTo>
                <a:lnTo>
                  <a:pt x="5400" y="13899"/>
                </a:lnTo>
                <a:lnTo>
                  <a:pt x="5400" y="0"/>
                </a:lnTo>
                <a:lnTo>
                  <a:pt x="16200" y="0"/>
                </a:lnTo>
                <a:lnTo>
                  <a:pt x="16200" y="13899"/>
                </a:lnTo>
                <a:lnTo>
                  <a:pt x="21600" y="13899"/>
                </a:lnTo>
                <a:lnTo>
                  <a:pt x="10800" y="21600"/>
                </a:lnTo>
                <a:lnTo>
                  <a:pt x="0" y="13899"/>
                </a:lnTo>
                <a:close/>
                <a:moveTo>
                  <a:pt x="0" y="13899"/>
                </a:moveTo>
              </a:path>
            </a:pathLst>
          </a:custGeom>
          <a:solidFill>
            <a:srgbClr val="76923C"/>
          </a:solidFill>
          <a:ln w="25400" cap="flat">
            <a:solidFill>
              <a:schemeClr val="tx1"/>
            </a:solidFill>
            <a:prstDash val="solid"/>
            <a:round/>
            <a:headEnd type="none" w="med" len="med"/>
            <a:tailEnd type="none" w="med" len="med"/>
          </a:ln>
        </p:spPr>
        <p:txBody>
          <a:bodyPr lIns="0" tIns="0" rIns="0" bIns="0"/>
          <a:lstStyle/>
          <a:p>
            <a:endParaRPr lang="en-US"/>
          </a:p>
        </p:txBody>
      </p:sp>
      <p:sp>
        <p:nvSpPr>
          <p:cNvPr id="21531" name="AutoShape 27"/>
          <p:cNvSpPr>
            <a:spLocks/>
          </p:cNvSpPr>
          <p:nvPr/>
        </p:nvSpPr>
        <p:spPr bwMode="auto">
          <a:xfrm>
            <a:off x="2251398" y="4933653"/>
            <a:ext cx="603870" cy="160734"/>
          </a:xfrm>
          <a:prstGeom prst="leftArrow">
            <a:avLst>
              <a:gd name="adj1" fmla="val 50000"/>
              <a:gd name="adj2" fmla="val 49971"/>
            </a:avLst>
          </a:prstGeom>
          <a:solidFill>
            <a:srgbClr val="76923C"/>
          </a:solidFill>
          <a:ln w="25400">
            <a:solidFill>
              <a:schemeClr val="tx1"/>
            </a:solidFill>
            <a:round/>
            <a:headEnd/>
            <a:tailEnd/>
          </a:ln>
        </p:spPr>
        <p:txBody>
          <a:bodyPr lIns="0" tIns="0" rIns="0" bIns="0"/>
          <a:lstStyle/>
          <a:p>
            <a:endParaRPr lang="en-US"/>
          </a:p>
        </p:txBody>
      </p:sp>
      <p:sp>
        <p:nvSpPr>
          <p:cNvPr id="21532" name="Rectangle 28"/>
          <p:cNvSpPr>
            <a:spLocks/>
          </p:cNvSpPr>
          <p:nvPr/>
        </p:nvSpPr>
        <p:spPr bwMode="auto">
          <a:xfrm>
            <a:off x="5922616" y="3453557"/>
            <a:ext cx="2181076" cy="395139"/>
          </a:xfrm>
          <a:prstGeom prst="rect">
            <a:avLst/>
          </a:prstGeom>
          <a:solidFill>
            <a:schemeClr val="accent1"/>
          </a:solidFill>
          <a:ln w="25400">
            <a:solidFill>
              <a:schemeClr val="tx1"/>
            </a:solidFill>
            <a:round/>
            <a:headEnd/>
            <a:tailEnd/>
          </a:ln>
        </p:spPr>
        <p:txBody>
          <a:bodyPr lIns="26788" tIns="26788" rIns="26788" bIns="26788" anchor="ctr"/>
          <a:lstStyle/>
          <a:p>
            <a:r>
              <a:rPr lang="en-US" sz="2500">
                <a:latin typeface="Calibri" charset="0"/>
                <a:ea typeface="ＭＳ Ｐゴシック" charset="0"/>
                <a:sym typeface="Calibri" charset="0"/>
              </a:rPr>
              <a:t>NIM to ECL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453" y="-23588"/>
            <a:ext cx="9510117" cy="102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23554" name="Group 6"/>
          <p:cNvGrpSpPr>
            <a:grpSpLocks/>
          </p:cNvGrpSpPr>
          <p:nvPr/>
        </p:nvGrpSpPr>
        <p:grpSpPr bwMode="auto">
          <a:xfrm>
            <a:off x="678656" y="1027123"/>
            <a:ext cx="7786688" cy="964406"/>
            <a:chOff x="0" y="0"/>
            <a:chExt cx="6976" cy="864"/>
          </a:xfrm>
        </p:grpSpPr>
        <p:sp>
          <p:nvSpPr>
            <p:cNvPr id="23563" name="Rectangle 2"/>
            <p:cNvSpPr>
              <a:spLocks/>
            </p:cNvSpPr>
            <p:nvPr/>
          </p:nvSpPr>
          <p:spPr bwMode="auto">
            <a:xfrm>
              <a:off x="0" y="0"/>
              <a:ext cx="3688" cy="864"/>
            </a:xfrm>
            <a:prstGeom prst="rect">
              <a:avLst/>
            </a:prstGeom>
            <a:solidFill>
              <a:srgbClr val="76923C"/>
            </a:solidFill>
            <a:ln w="25400">
              <a:solidFill>
                <a:schemeClr val="tx1"/>
              </a:solidFill>
              <a:round/>
              <a:headEnd/>
              <a:tailEnd/>
            </a:ln>
          </p:spPr>
          <p:txBody>
            <a:bodyPr lIns="38100" tIns="38100" rIns="38100" bIns="38100" anchor="ctr"/>
            <a:lstStyle/>
            <a:p>
              <a:r>
                <a:rPr lang="en-US" sz="2200" dirty="0">
                  <a:latin typeface="Calibri" charset="0"/>
                  <a:ea typeface="ＭＳ Ｐゴシック" charset="0"/>
                  <a:sym typeface="Calibri" charset="0"/>
                </a:rPr>
                <a:t>Charge Generator  PS7120</a:t>
              </a:r>
            </a:p>
            <a:p>
              <a:r>
                <a:rPr lang="en-US" sz="2200" dirty="0">
                  <a:latin typeface="Calibri" charset="0"/>
                  <a:ea typeface="ＭＳ Ｐゴシック" charset="0"/>
                  <a:sym typeface="Calibri" charset="0"/>
                </a:rPr>
                <a:t>Q(t)</a:t>
              </a:r>
            </a:p>
          </p:txBody>
        </p:sp>
        <p:grpSp>
          <p:nvGrpSpPr>
            <p:cNvPr id="23564" name="Group 5"/>
            <p:cNvGrpSpPr>
              <a:grpSpLocks/>
            </p:cNvGrpSpPr>
            <p:nvPr/>
          </p:nvGrpSpPr>
          <p:grpSpPr bwMode="auto">
            <a:xfrm>
              <a:off x="3689" y="60"/>
              <a:ext cx="3287" cy="728"/>
              <a:chOff x="0" y="0"/>
              <a:chExt cx="3286" cy="728"/>
            </a:xfrm>
          </p:grpSpPr>
          <p:sp>
            <p:nvSpPr>
              <p:cNvPr id="23565" name="Rectangle 3"/>
              <p:cNvSpPr>
                <a:spLocks/>
              </p:cNvSpPr>
              <p:nvPr/>
            </p:nvSpPr>
            <p:spPr bwMode="auto">
              <a:xfrm>
                <a:off x="358" y="0"/>
                <a:ext cx="2928" cy="728"/>
              </a:xfrm>
              <a:prstGeom prst="rect">
                <a:avLst/>
              </a:prstGeom>
              <a:solidFill>
                <a:srgbClr val="B2A2C7"/>
              </a:solidFill>
              <a:ln w="25400">
                <a:solidFill>
                  <a:schemeClr val="tx1"/>
                </a:solidFill>
                <a:round/>
                <a:headEnd/>
                <a:tailEnd/>
              </a:ln>
            </p:spPr>
            <p:txBody>
              <a:bodyPr lIns="38100" tIns="38100" rIns="38100" bIns="38100" anchor="ctr"/>
              <a:lstStyle/>
              <a:p>
                <a:r>
                  <a:rPr lang="en-US" sz="2500">
                    <a:latin typeface="Calibri" charset="0"/>
                    <a:ea typeface="ＭＳ Ｐゴシック" charset="0"/>
                    <a:sym typeface="Calibri" charset="0"/>
                  </a:rPr>
                  <a:t>fADC250</a:t>
                </a:r>
              </a:p>
              <a:p>
                <a:r>
                  <a:rPr lang="en-US" sz="2500">
                    <a:latin typeface="Calibri" charset="0"/>
                    <a:ea typeface="ＭＳ Ｐゴシック" charset="0"/>
                    <a:sym typeface="Calibri" charset="0"/>
                  </a:rPr>
                  <a:t>ADCch</a:t>
                </a:r>
              </a:p>
            </p:txBody>
          </p:sp>
          <p:sp>
            <p:nvSpPr>
              <p:cNvPr id="23566" name="AutoShape 4"/>
              <p:cNvSpPr>
                <a:spLocks/>
              </p:cNvSpPr>
              <p:nvPr/>
            </p:nvSpPr>
            <p:spPr bwMode="auto">
              <a:xfrm rot="10800000">
                <a:off x="0" y="302"/>
                <a:ext cx="358" cy="125"/>
              </a:xfrm>
              <a:prstGeom prst="leftArrow">
                <a:avLst>
                  <a:gd name="adj1" fmla="val 50000"/>
                  <a:gd name="adj2" fmla="val 50120"/>
                </a:avLst>
              </a:prstGeom>
              <a:solidFill>
                <a:srgbClr val="B2A2C7"/>
              </a:solidFill>
              <a:ln w="25400">
                <a:solidFill>
                  <a:schemeClr val="tx1"/>
                </a:solidFill>
                <a:round/>
                <a:headEnd/>
                <a:tailEnd/>
              </a:ln>
            </p:spPr>
            <p:txBody>
              <a:bodyPr lIns="0" tIns="0" rIns="0" bIns="0"/>
              <a:lstStyle/>
              <a:p>
                <a:endParaRPr lang="en-US"/>
              </a:p>
            </p:txBody>
          </p:sp>
        </p:grpSp>
      </p:grpSp>
      <p:grpSp>
        <p:nvGrpSpPr>
          <p:cNvPr id="23555" name="Group 14"/>
          <p:cNvGrpSpPr>
            <a:grpSpLocks/>
          </p:cNvGrpSpPr>
          <p:nvPr/>
        </p:nvGrpSpPr>
        <p:grpSpPr bwMode="auto">
          <a:xfrm>
            <a:off x="160735" y="2216372"/>
            <a:ext cx="8907363" cy="4225975"/>
            <a:chOff x="0" y="0"/>
            <a:chExt cx="7980" cy="3786"/>
          </a:xfrm>
        </p:grpSpPr>
        <p:grpSp>
          <p:nvGrpSpPr>
            <p:cNvPr id="23556" name="Group 9"/>
            <p:cNvGrpSpPr>
              <a:grpSpLocks/>
            </p:cNvGrpSpPr>
            <p:nvPr/>
          </p:nvGrpSpPr>
          <p:grpSpPr bwMode="auto">
            <a:xfrm>
              <a:off x="0" y="528"/>
              <a:ext cx="3797" cy="2848"/>
              <a:chOff x="0" y="0"/>
              <a:chExt cx="3797" cy="2848"/>
            </a:xfrm>
          </p:grpSpPr>
          <p:pic>
            <p:nvPicPr>
              <p:cNvPr id="23561"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797" cy="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62"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01" y="902"/>
                <a:ext cx="1218"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pic>
          <p:nvPicPr>
            <p:cNvPr id="2355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24" y="0"/>
              <a:ext cx="3672" cy="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3558" name="Rectangle 11"/>
            <p:cNvSpPr>
              <a:spLocks/>
            </p:cNvSpPr>
            <p:nvPr/>
          </p:nvSpPr>
          <p:spPr bwMode="auto">
            <a:xfrm>
              <a:off x="5732" y="3455"/>
              <a:ext cx="801"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400">
                  <a:latin typeface="Chalkboard" charset="0"/>
                  <a:ea typeface="ＭＳ Ｐゴシック" charset="0"/>
                  <a:sym typeface="Chalkboard" charset="0"/>
                </a:rPr>
                <a:t>ADCch</a:t>
              </a:r>
            </a:p>
          </p:txBody>
        </p:sp>
        <p:sp>
          <p:nvSpPr>
            <p:cNvPr id="23559" name="Rectangle 12"/>
            <p:cNvSpPr>
              <a:spLocks/>
            </p:cNvSpPr>
            <p:nvPr/>
          </p:nvSpPr>
          <p:spPr bwMode="auto">
            <a:xfrm rot="16200000">
              <a:off x="3704" y="1671"/>
              <a:ext cx="796"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400">
                  <a:latin typeface="Chalkboard" charset="0"/>
                  <a:ea typeface="ＭＳ Ｐゴシック" charset="0"/>
                  <a:sym typeface="Chalkboard" charset="0"/>
                </a:rPr>
                <a:t>Q (pC)</a:t>
              </a:r>
            </a:p>
          </p:txBody>
        </p:sp>
        <p:pic>
          <p:nvPicPr>
            <p:cNvPr id="23560" name="Picture 1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200" y="24"/>
              <a:ext cx="378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453" y="-109684"/>
            <a:ext cx="9510117" cy="102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25602" name="Group 5"/>
          <p:cNvGrpSpPr>
            <a:grpSpLocks/>
          </p:cNvGrpSpPr>
          <p:nvPr/>
        </p:nvGrpSpPr>
        <p:grpSpPr bwMode="auto">
          <a:xfrm>
            <a:off x="70321" y="548585"/>
            <a:ext cx="6073304" cy="5787554"/>
            <a:chOff x="94" y="0"/>
            <a:chExt cx="5441" cy="5185"/>
          </a:xfrm>
        </p:grpSpPr>
        <p:sp>
          <p:nvSpPr>
            <p:cNvPr id="25606" name="Rectangle 2"/>
            <p:cNvSpPr>
              <a:spLocks/>
            </p:cNvSpPr>
            <p:nvPr/>
          </p:nvSpPr>
          <p:spPr bwMode="auto">
            <a:xfrm rot="16200000">
              <a:off x="-1761" y="2432"/>
              <a:ext cx="4056" cy="345"/>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500">
                  <a:latin typeface="Chalkboard" charset="0"/>
                  <a:ea typeface="ＭＳ Ｐゴシック" charset="0"/>
                  <a:sym typeface="Chalkboard" charset="0"/>
                </a:rPr>
                <a:t>Average-Pulse Height (ADC ch)</a:t>
              </a:r>
            </a:p>
          </p:txBody>
        </p:sp>
        <p:sp>
          <p:nvSpPr>
            <p:cNvPr id="25607" name="Rectangle 3"/>
            <p:cNvSpPr>
              <a:spLocks/>
            </p:cNvSpPr>
            <p:nvPr/>
          </p:nvSpPr>
          <p:spPr bwMode="auto">
            <a:xfrm>
              <a:off x="2382" y="4840"/>
              <a:ext cx="1310" cy="345"/>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500">
                  <a:latin typeface="Chalkboard" charset="0"/>
                  <a:ea typeface="ＭＳ Ｐゴシック" charset="0"/>
                  <a:sym typeface="Chalkboard" charset="0"/>
                </a:rPr>
                <a:t>time (a.u.)</a:t>
              </a:r>
            </a:p>
          </p:txBody>
        </p:sp>
        <p:pic>
          <p:nvPicPr>
            <p:cNvPr id="2560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9" y="0"/>
              <a:ext cx="5176" cy="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25603" name="Rectangle 6"/>
          <p:cNvSpPr>
            <a:spLocks/>
          </p:cNvSpPr>
          <p:nvPr/>
        </p:nvSpPr>
        <p:spPr bwMode="auto">
          <a:xfrm>
            <a:off x="2869779" y="1182220"/>
            <a:ext cx="786439"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500">
                <a:latin typeface="Chalkboard" charset="0"/>
                <a:ea typeface="ＭＳ Ｐゴシック" charset="0"/>
                <a:sym typeface="Chalkboard" charset="0"/>
              </a:rPr>
              <a:t>θ=0°</a:t>
            </a:r>
          </a:p>
        </p:txBody>
      </p:sp>
      <p:sp>
        <p:nvSpPr>
          <p:cNvPr id="25604" name="Rectangle 7"/>
          <p:cNvSpPr>
            <a:spLocks/>
          </p:cNvSpPr>
          <p:nvPr/>
        </p:nvSpPr>
        <p:spPr bwMode="auto">
          <a:xfrm>
            <a:off x="3512717" y="2377310"/>
            <a:ext cx="1328776" cy="1923604"/>
          </a:xfrm>
          <a:prstGeom prst="rect">
            <a:avLst/>
          </a:prstGeom>
          <a:solidFill>
            <a:srgbClr val="B3B3B3"/>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500">
                <a:latin typeface="Chalkboard" charset="0"/>
                <a:ea typeface="ＭＳ Ｐゴシック" charset="0"/>
                <a:sym typeface="Chalkboard" charset="0"/>
              </a:rPr>
              <a:t>B = 0.5 T</a:t>
            </a:r>
          </a:p>
          <a:p>
            <a:r>
              <a:rPr lang="en-US" sz="2500">
                <a:solidFill>
                  <a:srgbClr val="2CFF08"/>
                </a:solidFill>
                <a:latin typeface="Chalkboard" charset="0"/>
                <a:ea typeface="ＭＳ Ｐゴシック" charset="0"/>
                <a:sym typeface="Chalkboard" charset="0"/>
              </a:rPr>
              <a:t>B = 0.0 T</a:t>
            </a:r>
          </a:p>
          <a:p>
            <a:r>
              <a:rPr lang="en-US" sz="2500">
                <a:solidFill>
                  <a:srgbClr val="F90007"/>
                </a:solidFill>
                <a:latin typeface="Chalkboard" charset="0"/>
                <a:ea typeface="ＭＳ Ｐゴシック" charset="0"/>
                <a:sym typeface="Chalkboard" charset="0"/>
              </a:rPr>
              <a:t>B = 2.5 T</a:t>
            </a:r>
          </a:p>
          <a:p>
            <a:r>
              <a:rPr lang="en-US" sz="2500">
                <a:solidFill>
                  <a:srgbClr val="FFFF08"/>
                </a:solidFill>
                <a:latin typeface="Chalkboard" charset="0"/>
                <a:ea typeface="ＭＳ Ｐゴシック" charset="0"/>
                <a:sym typeface="Chalkboard" charset="0"/>
              </a:rPr>
              <a:t>B = 3.5 T</a:t>
            </a:r>
          </a:p>
          <a:p>
            <a:r>
              <a:rPr lang="en-US" sz="2500">
                <a:solidFill>
                  <a:srgbClr val="0000FE"/>
                </a:solidFill>
                <a:latin typeface="Chalkboard" charset="0"/>
                <a:ea typeface="ＭＳ Ｐゴシック" charset="0"/>
                <a:sym typeface="Chalkboard" charset="0"/>
              </a:rPr>
              <a:t>B = 4.0 T</a:t>
            </a:r>
          </a:p>
        </p:txBody>
      </p:sp>
      <p:sp>
        <p:nvSpPr>
          <p:cNvPr id="25605" name="Rectangle 8"/>
          <p:cNvSpPr>
            <a:spLocks/>
          </p:cNvSpPr>
          <p:nvPr/>
        </p:nvSpPr>
        <p:spPr bwMode="auto">
          <a:xfrm>
            <a:off x="5616773" y="1271890"/>
            <a:ext cx="3464719" cy="436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txBody>
          <a:bodyPr lIns="0" tIns="0" rIns="0" bIns="0"/>
          <a:lstStyle/>
          <a:p>
            <a:pPr marL="178587" indent="-178587">
              <a:spcBef>
                <a:spcPts val="1687"/>
              </a:spcBef>
              <a:buSzPct val="125000"/>
              <a:buFont typeface="Chalkboard" charset="0"/>
              <a:buChar char="-"/>
            </a:pPr>
            <a:r>
              <a:rPr lang="en-US">
                <a:latin typeface="Chalkboard" charset="0"/>
                <a:ea typeface="ＭＳ Ｐゴシック" charset="0"/>
                <a:sym typeface="Chalkboard" charset="0"/>
              </a:rPr>
              <a:t>Photek PMT210 </a:t>
            </a:r>
          </a:p>
          <a:p>
            <a:pPr marL="178587" indent="-178587">
              <a:spcBef>
                <a:spcPts val="1687"/>
              </a:spcBef>
              <a:buSzPct val="125000"/>
              <a:buFont typeface="Chalkboard" charset="0"/>
              <a:buChar char="-"/>
            </a:pPr>
            <a:r>
              <a:rPr lang="en-US">
                <a:latin typeface="Chalkboard" charset="0"/>
                <a:ea typeface="ＭＳ Ｐゴシック" charset="0"/>
                <a:sym typeface="Chalkboard" charset="0"/>
              </a:rPr>
              <a:t>signal height is averaged over all events in the run</a:t>
            </a:r>
          </a:p>
          <a:p>
            <a:pPr marL="178587" indent="-178587">
              <a:spcBef>
                <a:spcPts val="1406"/>
              </a:spcBef>
              <a:buSzPct val="125000"/>
              <a:buFont typeface="Chalkboard" charset="0"/>
              <a:buChar char="-"/>
            </a:pPr>
            <a:r>
              <a:rPr lang="en-US">
                <a:latin typeface="Chalkboard" charset="0"/>
                <a:ea typeface="ＭＳ Ｐゴシック" charset="0"/>
                <a:sym typeface="Chalkboard" charset="0"/>
              </a:rPr>
              <a:t>average pedestal is subtracted from pulse height at each time</a:t>
            </a:r>
          </a:p>
          <a:p>
            <a:pPr marL="178587" indent="-178587">
              <a:spcBef>
                <a:spcPts val="1406"/>
              </a:spcBef>
              <a:buSzPct val="125000"/>
              <a:buFont typeface="Chalkboard" charset="0"/>
              <a:buChar char="-"/>
            </a:pPr>
            <a:r>
              <a:rPr lang="en-US">
                <a:latin typeface="Chalkboard" charset="0"/>
                <a:ea typeface="ＭＳ Ｐゴシック" charset="0"/>
                <a:sym typeface="Chalkboard" charset="0"/>
              </a:rPr>
              <a:t>increasing the field from 0. to 0.5 T leads to an increased gain</a:t>
            </a:r>
          </a:p>
          <a:p>
            <a:pPr marL="178587" indent="-178587">
              <a:spcBef>
                <a:spcPts val="1406"/>
              </a:spcBef>
              <a:buSzPct val="125000"/>
              <a:buFont typeface="Chalkboard" charset="0"/>
              <a:buChar char="-"/>
            </a:pPr>
            <a:r>
              <a:rPr lang="en-US">
                <a:latin typeface="Chalkboard" charset="0"/>
                <a:ea typeface="ＭＳ Ｐゴシック" charset="0"/>
                <a:sym typeface="Chalkboard" charset="0"/>
              </a:rPr>
              <a:t>above 0.5 T the signal amplitude continuosly deacreses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453" y="-110667"/>
            <a:ext cx="9510117" cy="102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7650" name="Rectangle 2"/>
          <p:cNvSpPr>
            <a:spLocks/>
          </p:cNvSpPr>
          <p:nvPr/>
        </p:nvSpPr>
        <p:spPr bwMode="auto">
          <a:xfrm>
            <a:off x="4081984" y="737280"/>
            <a:ext cx="601283" cy="384721"/>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500">
                <a:ea typeface="ＭＳ Ｐゴシック" charset="0"/>
              </a:rPr>
              <a:t>θ=0°</a:t>
            </a:r>
          </a:p>
        </p:txBody>
      </p:sp>
      <p:sp>
        <p:nvSpPr>
          <p:cNvPr id="27651" name="Rectangle 3"/>
          <p:cNvSpPr>
            <a:spLocks/>
          </p:cNvSpPr>
          <p:nvPr/>
        </p:nvSpPr>
        <p:spPr bwMode="auto">
          <a:xfrm>
            <a:off x="3506019" y="1978507"/>
            <a:ext cx="1823671"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500">
                <a:solidFill>
                  <a:srgbClr val="F90007"/>
                </a:solidFill>
                <a:latin typeface="Chalkboard" charset="0"/>
                <a:ea typeface="ＭＳ Ｐゴシック" charset="0"/>
                <a:sym typeface="Chalkboard" charset="0"/>
              </a:rPr>
              <a:t>HV=-4.76 kV</a:t>
            </a:r>
          </a:p>
        </p:txBody>
      </p:sp>
      <p:sp>
        <p:nvSpPr>
          <p:cNvPr id="27652" name="Rectangle 4"/>
          <p:cNvSpPr>
            <a:spLocks/>
          </p:cNvSpPr>
          <p:nvPr/>
        </p:nvSpPr>
        <p:spPr bwMode="auto">
          <a:xfrm>
            <a:off x="1310432" y="3157226"/>
            <a:ext cx="1846659"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500">
                <a:latin typeface="Chalkboard" charset="0"/>
                <a:ea typeface="ＭＳ Ｐゴシック" charset="0"/>
                <a:sym typeface="Chalkboard" charset="0"/>
              </a:rPr>
              <a:t>HV=-4.44 kV</a:t>
            </a:r>
          </a:p>
        </p:txBody>
      </p:sp>
      <p:grpSp>
        <p:nvGrpSpPr>
          <p:cNvPr id="27653" name="Group 8"/>
          <p:cNvGrpSpPr>
            <a:grpSpLocks/>
          </p:cNvGrpSpPr>
          <p:nvPr/>
        </p:nvGrpSpPr>
        <p:grpSpPr bwMode="auto">
          <a:xfrm>
            <a:off x="34602" y="844810"/>
            <a:ext cx="6046515" cy="5823272"/>
            <a:chOff x="62" y="0"/>
            <a:chExt cx="5417" cy="5217"/>
          </a:xfrm>
        </p:grpSpPr>
        <p:sp>
          <p:nvSpPr>
            <p:cNvPr id="27655" name="Rectangle 5"/>
            <p:cNvSpPr>
              <a:spLocks/>
            </p:cNvSpPr>
            <p:nvPr/>
          </p:nvSpPr>
          <p:spPr bwMode="auto">
            <a:xfrm rot="16200000">
              <a:off x="-1239" y="2184"/>
              <a:ext cx="2947" cy="345"/>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500">
                  <a:ea typeface="ＭＳ Ｐゴシック" charset="0"/>
                </a:rPr>
                <a:t>Average-Pulse Area (a.u.)</a:t>
              </a:r>
            </a:p>
          </p:txBody>
        </p:sp>
        <p:sp>
          <p:nvSpPr>
            <p:cNvPr id="27656" name="Rectangle 6"/>
            <p:cNvSpPr>
              <a:spLocks/>
            </p:cNvSpPr>
            <p:nvPr/>
          </p:nvSpPr>
          <p:spPr bwMode="auto">
            <a:xfrm>
              <a:off x="2873" y="4872"/>
              <a:ext cx="535" cy="345"/>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500">
                  <a:ea typeface="ＭＳ Ｐゴシック" charset="0"/>
                </a:rPr>
                <a:t>B (T)</a:t>
              </a:r>
            </a:p>
          </p:txBody>
        </p:sp>
        <p:pic>
          <p:nvPicPr>
            <p:cNvPr id="2765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3" y="0"/>
              <a:ext cx="5176" cy="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27654" name="Rectangle 9"/>
          <p:cNvSpPr>
            <a:spLocks/>
          </p:cNvSpPr>
          <p:nvPr/>
        </p:nvSpPr>
        <p:spPr bwMode="auto">
          <a:xfrm>
            <a:off x="5973961" y="1666341"/>
            <a:ext cx="3107531" cy="394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txBody>
          <a:bodyPr lIns="0" tIns="0" rIns="0" bIns="0"/>
          <a:lstStyle/>
          <a:p>
            <a:pPr marL="178587" indent="-178587">
              <a:spcBef>
                <a:spcPts val="1687"/>
              </a:spcBef>
              <a:buSzPct val="125000"/>
              <a:buFont typeface="Chalkboard" charset="0"/>
              <a:buChar char="-"/>
            </a:pPr>
            <a:r>
              <a:rPr lang="en-US">
                <a:latin typeface="Chalkboard" charset="0"/>
                <a:ea typeface="ＭＳ Ｐゴシック" charset="0"/>
                <a:sym typeface="Chalkboard" charset="0"/>
              </a:rPr>
              <a:t>Photek PMT210</a:t>
            </a:r>
          </a:p>
          <a:p>
            <a:pPr marL="178587" indent="-178587">
              <a:spcBef>
                <a:spcPts val="1687"/>
              </a:spcBef>
              <a:buSzPct val="125000"/>
              <a:buFont typeface="Chalkboard" charset="0"/>
              <a:buChar char="-"/>
            </a:pPr>
            <a:r>
              <a:rPr lang="en-US">
                <a:latin typeface="Chalkboard" charset="0"/>
                <a:ea typeface="ＭＳ Ｐゴシック" charset="0"/>
                <a:sym typeface="Chalkboard" charset="0"/>
              </a:rPr>
              <a:t>max. high voltage: -4.8 kV</a:t>
            </a:r>
          </a:p>
          <a:p>
            <a:pPr marL="178587" indent="-178587">
              <a:spcBef>
                <a:spcPts val="1406"/>
              </a:spcBef>
              <a:buSzPct val="125000"/>
              <a:buFont typeface="Chalkboard" charset="0"/>
              <a:buChar char="-"/>
            </a:pPr>
            <a:r>
              <a:rPr lang="en-US">
                <a:latin typeface="Chalkboard" charset="0"/>
                <a:ea typeface="ＭＳ Ｐゴシック" charset="0"/>
                <a:sym typeface="Chalkboard" charset="0"/>
              </a:rPr>
              <a:t>very preliminary 10% uncertainty shown</a:t>
            </a:r>
          </a:p>
          <a:p>
            <a:pPr marL="178587" indent="-178587">
              <a:spcBef>
                <a:spcPts val="1406"/>
              </a:spcBef>
              <a:buSzPct val="125000"/>
              <a:buFont typeface="Chalkboard" charset="0"/>
              <a:buChar char="-"/>
            </a:pPr>
            <a:r>
              <a:rPr lang="en-US">
                <a:latin typeface="Chalkboard" charset="0"/>
                <a:ea typeface="ＭＳ Ｐゴシック" charset="0"/>
                <a:sym typeface="Chalkboard" charset="0"/>
              </a:rPr>
              <a:t>operating the sensor at nearly maximum high voltage extends the range of applied field to 5 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dirty="0" smtClean="0">
                <a:solidFill>
                  <a:schemeClr val="tx1"/>
                </a:solidFill>
              </a:rPr>
              <a:t>21</a:t>
            </a:r>
            <a:r>
              <a:rPr lang="en-US" baseline="30000" dirty="0" smtClean="0">
                <a:solidFill>
                  <a:schemeClr val="tx1"/>
                </a:solidFill>
              </a:rPr>
              <a:t>st</a:t>
            </a:r>
            <a:r>
              <a:rPr lang="en-US" dirty="0" smtClean="0">
                <a:solidFill>
                  <a:schemeClr val="tx1"/>
                </a:solidFill>
              </a:rPr>
              <a:t> Century Science Questions</a:t>
            </a:r>
            <a:endParaRPr lang="en-US" dirty="0">
              <a:solidFill>
                <a:schemeClr val="tx1"/>
              </a:solidFill>
            </a:endParaRPr>
          </a:p>
        </p:txBody>
      </p:sp>
      <p:sp>
        <p:nvSpPr>
          <p:cNvPr id="3" name="Content Placeholder 2"/>
          <p:cNvSpPr>
            <a:spLocks noGrp="1"/>
          </p:cNvSpPr>
          <p:nvPr>
            <p:ph idx="1"/>
          </p:nvPr>
        </p:nvSpPr>
        <p:spPr>
          <a:xfrm>
            <a:off x="0" y="881445"/>
            <a:ext cx="7772400" cy="5334000"/>
          </a:xfrm>
        </p:spPr>
        <p:txBody>
          <a:bodyPr/>
          <a:lstStyle/>
          <a:p>
            <a:pPr>
              <a:spcBef>
                <a:spcPts val="0"/>
              </a:spcBef>
              <a:buClr>
                <a:srgbClr val="C00000"/>
              </a:buClr>
            </a:pPr>
            <a:r>
              <a:rPr lang="en-US" b="1" dirty="0" smtClean="0">
                <a:solidFill>
                  <a:srgbClr val="002060"/>
                </a:solidFill>
              </a:rPr>
              <a:t>What is the role of </a:t>
            </a:r>
            <a:r>
              <a:rPr lang="en-US" b="1" dirty="0" err="1" smtClean="0">
                <a:solidFill>
                  <a:srgbClr val="002060"/>
                </a:solidFill>
              </a:rPr>
              <a:t>gluonic</a:t>
            </a:r>
            <a:r>
              <a:rPr lang="en-US" b="1" dirty="0" smtClean="0">
                <a:solidFill>
                  <a:srgbClr val="002060"/>
                </a:solidFill>
              </a:rPr>
              <a:t> excitations in the spectroscopy of light mesons? </a:t>
            </a:r>
          </a:p>
          <a:p>
            <a:pPr>
              <a:spcBef>
                <a:spcPts val="0"/>
              </a:spcBef>
              <a:buClr>
                <a:srgbClr val="C00000"/>
              </a:buClr>
            </a:pPr>
            <a:endParaRPr lang="en-US" sz="1200" b="1" dirty="0" smtClean="0">
              <a:solidFill>
                <a:srgbClr val="002060"/>
              </a:solidFill>
            </a:endParaRPr>
          </a:p>
          <a:p>
            <a:pPr>
              <a:spcBef>
                <a:spcPts val="0"/>
              </a:spcBef>
              <a:buClr>
                <a:srgbClr val="C00000"/>
              </a:buClr>
            </a:pPr>
            <a:r>
              <a:rPr lang="en-US" b="1" dirty="0" smtClean="0">
                <a:solidFill>
                  <a:srgbClr val="002060"/>
                </a:solidFill>
              </a:rPr>
              <a:t>Where is the missing spin in the nucleon?</a:t>
            </a:r>
          </a:p>
          <a:p>
            <a:pPr>
              <a:spcBef>
                <a:spcPts val="0"/>
              </a:spcBef>
              <a:buClr>
                <a:srgbClr val="C00000"/>
              </a:buClr>
              <a:buNone/>
            </a:pPr>
            <a:r>
              <a:rPr lang="en-US" b="1" dirty="0" smtClean="0">
                <a:solidFill>
                  <a:srgbClr val="002060"/>
                </a:solidFill>
              </a:rPr>
              <a:t>	What is the role of orbital angular momentum?</a:t>
            </a:r>
          </a:p>
          <a:p>
            <a:pPr>
              <a:spcBef>
                <a:spcPts val="0"/>
              </a:spcBef>
              <a:buClr>
                <a:srgbClr val="C00000"/>
              </a:buClr>
            </a:pPr>
            <a:endParaRPr lang="en-US" sz="1200" b="1" dirty="0" smtClean="0">
              <a:solidFill>
                <a:srgbClr val="002060"/>
              </a:solidFill>
            </a:endParaRPr>
          </a:p>
          <a:p>
            <a:pPr>
              <a:spcBef>
                <a:spcPts val="0"/>
              </a:spcBef>
              <a:buClr>
                <a:srgbClr val="C00000"/>
              </a:buClr>
            </a:pPr>
            <a:r>
              <a:rPr lang="en-US" b="1" dirty="0" smtClean="0">
                <a:solidFill>
                  <a:srgbClr val="002060"/>
                </a:solidFill>
              </a:rPr>
              <a:t>Can we reveal a novel landscape of nucleon substructure through measurements of new multidimensional distribution functions?</a:t>
            </a:r>
          </a:p>
          <a:p>
            <a:pPr>
              <a:spcBef>
                <a:spcPts val="0"/>
              </a:spcBef>
              <a:buClr>
                <a:srgbClr val="C00000"/>
              </a:buClr>
            </a:pPr>
            <a:endParaRPr lang="en-US" sz="1200" b="1" dirty="0" smtClean="0">
              <a:solidFill>
                <a:srgbClr val="002060"/>
              </a:solidFill>
            </a:endParaRPr>
          </a:p>
          <a:p>
            <a:pPr>
              <a:spcBef>
                <a:spcPts val="0"/>
              </a:spcBef>
              <a:buClr>
                <a:srgbClr val="C00000"/>
              </a:buClr>
            </a:pPr>
            <a:r>
              <a:rPr lang="en-US" b="1" dirty="0" smtClean="0">
                <a:solidFill>
                  <a:srgbClr val="002060"/>
                </a:solidFill>
              </a:rPr>
              <a:t>What is the relation of short-range nuclear structure and </a:t>
            </a:r>
            <a:r>
              <a:rPr lang="en-US" b="1" dirty="0" err="1" smtClean="0">
                <a:solidFill>
                  <a:srgbClr val="002060"/>
                </a:solidFill>
              </a:rPr>
              <a:t>parton</a:t>
            </a:r>
            <a:r>
              <a:rPr lang="en-US" b="1" dirty="0" smtClean="0">
                <a:solidFill>
                  <a:srgbClr val="002060"/>
                </a:solidFill>
              </a:rPr>
              <a:t> dynamics?</a:t>
            </a:r>
          </a:p>
          <a:p>
            <a:pPr>
              <a:spcBef>
                <a:spcPts val="0"/>
              </a:spcBef>
              <a:buClr>
                <a:srgbClr val="C00000"/>
              </a:buClr>
              <a:buNone/>
            </a:pPr>
            <a:endParaRPr lang="en-US" sz="1200" b="1" dirty="0" smtClean="0">
              <a:solidFill>
                <a:srgbClr val="002060"/>
              </a:solidFill>
            </a:endParaRPr>
          </a:p>
          <a:p>
            <a:pPr>
              <a:spcBef>
                <a:spcPts val="0"/>
              </a:spcBef>
              <a:buClr>
                <a:srgbClr val="C00000"/>
              </a:buClr>
            </a:pPr>
            <a:r>
              <a:rPr lang="en-US" b="1" dirty="0" smtClean="0">
                <a:solidFill>
                  <a:srgbClr val="002060"/>
                </a:solidFill>
              </a:rPr>
              <a:t>Can we discover evidence for physics</a:t>
            </a:r>
          </a:p>
          <a:p>
            <a:pPr>
              <a:spcBef>
                <a:spcPts val="0"/>
              </a:spcBef>
              <a:buClr>
                <a:srgbClr val="C00000"/>
              </a:buClr>
              <a:buNone/>
            </a:pPr>
            <a:r>
              <a:rPr lang="en-US" b="1" dirty="0" smtClean="0">
                <a:solidFill>
                  <a:srgbClr val="002060"/>
                </a:solidFill>
              </a:rPr>
              <a:t>	beyond the standard model</a:t>
            </a:r>
          </a:p>
          <a:p>
            <a:pPr>
              <a:spcBef>
                <a:spcPts val="0"/>
              </a:spcBef>
              <a:buClr>
                <a:srgbClr val="C00000"/>
              </a:buClr>
              <a:buNone/>
            </a:pPr>
            <a:r>
              <a:rPr lang="en-US" b="1" dirty="0" smtClean="0">
                <a:solidFill>
                  <a:srgbClr val="002060"/>
                </a:solidFill>
              </a:rPr>
              <a:t>	of particle physics?</a:t>
            </a:r>
            <a:endParaRPr lang="en-US" dirty="0">
              <a:solidFill>
                <a:srgbClr val="002060"/>
              </a:solidFill>
            </a:endParaRPr>
          </a:p>
        </p:txBody>
      </p:sp>
      <p:pic>
        <p:nvPicPr>
          <p:cNvPr id="4"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78456" y="838201"/>
            <a:ext cx="1687286" cy="1524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0412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67600" y="2505075"/>
            <a:ext cx="1517171" cy="191452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0" name="Picture 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53654" y="4343400"/>
            <a:ext cx="2071687" cy="2209800"/>
          </a:xfrm>
          <a:prstGeom prst="rect">
            <a:avLst/>
          </a:prstGeom>
          <a:noFill/>
          <a:ln w="12700">
            <a:noFill/>
            <a:miter lim="800000"/>
            <a:headEnd/>
            <a:tailEnd/>
          </a:ln>
        </p:spPr>
      </p:pic>
      <p:sp>
        <p:nvSpPr>
          <p:cNvPr id="7" name="Rectangle 6"/>
          <p:cNvSpPr/>
          <p:nvPr/>
        </p:nvSpPr>
        <p:spPr bwMode="auto">
          <a:xfrm>
            <a:off x="7620000" y="914400"/>
            <a:ext cx="1219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1400" dirty="0" smtClean="0">
                <a:solidFill>
                  <a:srgbClr val="000000"/>
                </a:solidFill>
                <a:latin typeface="Arial" pitchFamily="34" charset="0"/>
                <a:cs typeface="Arial" pitchFamily="34" charset="0"/>
              </a:rPr>
              <a:t>Excited Glue</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7187" y="719794"/>
            <a:ext cx="5777508" cy="577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698" name="Picture 2"/>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6453" y="-110667"/>
            <a:ext cx="9510117" cy="102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9699" name="Rectangle 3"/>
          <p:cNvSpPr>
            <a:spLocks/>
          </p:cNvSpPr>
          <p:nvPr/>
        </p:nvSpPr>
        <p:spPr bwMode="auto">
          <a:xfrm rot="-5400000">
            <a:off x="-221530" y="1477329"/>
            <a:ext cx="918566" cy="384721"/>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500">
                <a:latin typeface="Chalkboard" charset="0"/>
                <a:ea typeface="ＭＳ Ｐゴシック" charset="0"/>
                <a:sym typeface="Chalkboard" charset="0"/>
              </a:rPr>
              <a:t>events</a:t>
            </a:r>
          </a:p>
        </p:txBody>
      </p:sp>
      <p:sp>
        <p:nvSpPr>
          <p:cNvPr id="29700" name="Rectangle 4"/>
          <p:cNvSpPr>
            <a:spLocks/>
          </p:cNvSpPr>
          <p:nvPr/>
        </p:nvSpPr>
        <p:spPr bwMode="auto">
          <a:xfrm>
            <a:off x="2915544" y="6209319"/>
            <a:ext cx="944314" cy="388441"/>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500">
                <a:latin typeface="Chalkboard" charset="0"/>
                <a:ea typeface="ＭＳ Ｐゴシック" charset="0"/>
                <a:sym typeface="Chalkboard" charset="0"/>
              </a:rPr>
              <a:t>ADCch</a:t>
            </a:r>
          </a:p>
        </p:txBody>
      </p:sp>
      <p:sp>
        <p:nvSpPr>
          <p:cNvPr id="29701" name="Rectangle 5"/>
          <p:cNvSpPr>
            <a:spLocks/>
          </p:cNvSpPr>
          <p:nvPr/>
        </p:nvSpPr>
        <p:spPr bwMode="auto">
          <a:xfrm>
            <a:off x="2968005" y="1344500"/>
            <a:ext cx="786439"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500">
                <a:latin typeface="Chalkboard" charset="0"/>
                <a:ea typeface="ＭＳ Ｐゴシック" charset="0"/>
                <a:sym typeface="Chalkboard" charset="0"/>
              </a:rPr>
              <a:t>θ=0°</a:t>
            </a:r>
          </a:p>
        </p:txBody>
      </p:sp>
      <p:sp>
        <p:nvSpPr>
          <p:cNvPr id="29702" name="Rectangle 6"/>
          <p:cNvSpPr>
            <a:spLocks/>
          </p:cNvSpPr>
          <p:nvPr/>
        </p:nvSpPr>
        <p:spPr bwMode="auto">
          <a:xfrm>
            <a:off x="3860974" y="2289558"/>
            <a:ext cx="1328776" cy="1923604"/>
          </a:xfrm>
          <a:prstGeom prst="rect">
            <a:avLst/>
          </a:prstGeom>
          <a:solidFill>
            <a:srgbClr val="B3B3B3"/>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500">
                <a:latin typeface="Chalkboard" charset="0"/>
                <a:ea typeface="ＭＳ Ｐゴシック" charset="0"/>
                <a:sym typeface="Chalkboard" charset="0"/>
              </a:rPr>
              <a:t>B = 0.5 T</a:t>
            </a:r>
          </a:p>
          <a:p>
            <a:r>
              <a:rPr lang="en-US" sz="2500">
                <a:solidFill>
                  <a:srgbClr val="2CFF08"/>
                </a:solidFill>
                <a:latin typeface="Chalkboard" charset="0"/>
                <a:ea typeface="ＭＳ Ｐゴシック" charset="0"/>
                <a:sym typeface="Chalkboard" charset="0"/>
              </a:rPr>
              <a:t>B = 0.0 T</a:t>
            </a:r>
          </a:p>
          <a:p>
            <a:r>
              <a:rPr lang="en-US" sz="2500">
                <a:solidFill>
                  <a:srgbClr val="F90007"/>
                </a:solidFill>
                <a:latin typeface="Chalkboard" charset="0"/>
                <a:ea typeface="ＭＳ Ｐゴシック" charset="0"/>
                <a:sym typeface="Chalkboard" charset="0"/>
              </a:rPr>
              <a:t>B = 2.5 T</a:t>
            </a:r>
          </a:p>
          <a:p>
            <a:r>
              <a:rPr lang="en-US" sz="2500">
                <a:solidFill>
                  <a:srgbClr val="FFFF08"/>
                </a:solidFill>
                <a:latin typeface="Chalkboard" charset="0"/>
                <a:ea typeface="ＭＳ Ｐゴシック" charset="0"/>
                <a:sym typeface="Chalkboard" charset="0"/>
              </a:rPr>
              <a:t>B = 3.5 T</a:t>
            </a:r>
          </a:p>
          <a:p>
            <a:r>
              <a:rPr lang="en-US" sz="2500">
                <a:solidFill>
                  <a:srgbClr val="0000FE"/>
                </a:solidFill>
                <a:latin typeface="Chalkboard" charset="0"/>
                <a:ea typeface="ＭＳ Ｐゴシック" charset="0"/>
                <a:sym typeface="Chalkboard" charset="0"/>
              </a:rPr>
              <a:t>B = 4.0 T</a:t>
            </a:r>
          </a:p>
        </p:txBody>
      </p:sp>
      <p:sp>
        <p:nvSpPr>
          <p:cNvPr id="29703" name="Rectangle 7"/>
          <p:cNvSpPr>
            <a:spLocks/>
          </p:cNvSpPr>
          <p:nvPr/>
        </p:nvSpPr>
        <p:spPr bwMode="auto">
          <a:xfrm>
            <a:off x="5973961" y="1666341"/>
            <a:ext cx="3107531" cy="394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txBody>
          <a:bodyPr lIns="0" tIns="0" rIns="0" bIns="0"/>
          <a:lstStyle/>
          <a:p>
            <a:pPr marL="178587" indent="-178587">
              <a:spcBef>
                <a:spcPts val="1687"/>
              </a:spcBef>
              <a:buSzPct val="125000"/>
              <a:buFont typeface="Chalkboard" charset="0"/>
              <a:buChar char="-"/>
            </a:pPr>
            <a:r>
              <a:rPr lang="en-US">
                <a:latin typeface="Chalkboard" charset="0"/>
                <a:ea typeface="ＭＳ Ｐゴシック" charset="0"/>
                <a:sym typeface="Chalkboard" charset="0"/>
              </a:rPr>
              <a:t>Photek PMT210</a:t>
            </a:r>
          </a:p>
          <a:p>
            <a:pPr marL="178587" indent="-178587">
              <a:spcBef>
                <a:spcPts val="1687"/>
              </a:spcBef>
              <a:buSzPct val="125000"/>
              <a:buFont typeface="Chalkboard" charset="0"/>
              <a:buChar char="-"/>
            </a:pPr>
            <a:r>
              <a:rPr lang="en-US">
                <a:latin typeface="Chalkboard" charset="0"/>
                <a:ea typeface="ＭＳ Ｐゴシック" charset="0"/>
                <a:sym typeface="Chalkboard" charset="0"/>
              </a:rPr>
              <a:t>high voltage: -4.4 kV</a:t>
            </a:r>
          </a:p>
          <a:p>
            <a:pPr marL="178587" indent="-178587">
              <a:spcBef>
                <a:spcPts val="1687"/>
              </a:spcBef>
              <a:buSzPct val="125000"/>
              <a:buFont typeface="Chalkboard" charset="0"/>
              <a:buChar char="-"/>
            </a:pPr>
            <a:r>
              <a:rPr lang="en-US">
                <a:latin typeface="Chalkboard" charset="0"/>
                <a:ea typeface="ＭＳ Ｐゴシック" charset="0"/>
                <a:sym typeface="Chalkboard" charset="0"/>
              </a:rPr>
              <a:t>pedestal peak at about 1530 ch </a:t>
            </a:r>
          </a:p>
          <a:p>
            <a:pPr marL="178587" indent="-178587">
              <a:spcBef>
                <a:spcPts val="1406"/>
              </a:spcBef>
              <a:buSzPct val="125000"/>
              <a:buFont typeface="Chalkboard" charset="0"/>
              <a:buChar char="-"/>
            </a:pPr>
            <a:r>
              <a:rPr lang="en-US">
                <a:latin typeface="Chalkboard" charset="0"/>
                <a:ea typeface="ＭＳ Ｐゴシック" charset="0"/>
                <a:sym typeface="Chalkboard" charset="0"/>
              </a:rPr>
              <a:t>gain can be extracted from fits to spectra to identify position of single-photoelectron peak</a:t>
            </a:r>
          </a:p>
          <a:p>
            <a:pPr marL="178587" indent="-178587">
              <a:spcBef>
                <a:spcPts val="1406"/>
              </a:spcBef>
              <a:buSzPct val="125000"/>
              <a:buFont typeface="Chalkboard" charset="0"/>
              <a:buChar char="-"/>
            </a:pPr>
            <a:r>
              <a:rPr lang="en-US">
                <a:latin typeface="Chalkboard" charset="0"/>
                <a:ea typeface="ＭＳ Ｐゴシック" charset="0"/>
                <a:sym typeface="Chalkboard" charset="0"/>
              </a:rPr>
              <a:t>analysis of spectra is ongoing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p:txBody>
          <a:bodyPr/>
          <a:lstStyle/>
          <a:p>
            <a:pPr eaLnBrk="1" hangingPunct="1">
              <a:defRPr/>
            </a:pPr>
            <a:r>
              <a:rPr lang="en-US" sz="3200">
                <a:latin typeface="Chalkboard" charset="0"/>
                <a:cs typeface="Chalkboard" charset="0"/>
                <a:sym typeface="Chalkboard" charset="0"/>
              </a:rPr>
              <a:t>Summary</a:t>
            </a:r>
            <a:endParaRPr lang="en-US" sz="3200">
              <a:latin typeface="Chalkboard" charset="0"/>
              <a:sym typeface="Chalkboard" charset="0"/>
            </a:endParaRPr>
          </a:p>
        </p:txBody>
      </p:sp>
      <p:sp>
        <p:nvSpPr>
          <p:cNvPr id="31746" name="Rectangle 2"/>
          <p:cNvSpPr>
            <a:spLocks noGrp="1" noChangeArrowheads="1"/>
          </p:cNvSpPr>
          <p:nvPr>
            <p:ph type="body" idx="1"/>
          </p:nvPr>
        </p:nvSpPr>
        <p:spPr>
          <a:xfrm>
            <a:off x="214313" y="1946672"/>
            <a:ext cx="8715375" cy="4384477"/>
          </a:xfrm>
        </p:spPr>
        <p:txBody>
          <a:bodyPr anchor="t"/>
          <a:lstStyle/>
          <a:p>
            <a:pPr marL="625056">
              <a:spcBef>
                <a:spcPct val="0"/>
              </a:spcBef>
              <a:buFont typeface="Chalkboard" charset="0"/>
              <a:buChar char="•"/>
              <a:defRPr/>
            </a:pPr>
            <a:r>
              <a:rPr lang="en-US" sz="2000">
                <a:latin typeface="Chalkboard" charset="0"/>
                <a:cs typeface="Chalkboard" charset="0"/>
                <a:sym typeface="Chalkboard" charset="0"/>
              </a:rPr>
              <a:t>The facility is </a:t>
            </a:r>
            <a:r>
              <a:rPr lang="en-US" sz="2000">
                <a:latin typeface="Chalkboard Bold" charset="0"/>
                <a:cs typeface="Chalkboard Bold" charset="0"/>
                <a:sym typeface="Chalkboard Bold" charset="0"/>
              </a:rPr>
              <a:t>established</a:t>
            </a:r>
            <a:r>
              <a:rPr lang="en-US" sz="2000">
                <a:latin typeface="Chalkboard" charset="0"/>
                <a:cs typeface="Chalkboard" charset="0"/>
                <a:sym typeface="Chalkboard" charset="0"/>
              </a:rPr>
              <a:t> and fully </a:t>
            </a:r>
            <a:r>
              <a:rPr lang="en-US" sz="2000">
                <a:latin typeface="Chalkboard Bold" charset="0"/>
                <a:cs typeface="Chalkboard Bold" charset="0"/>
                <a:sym typeface="Chalkboard Bold" charset="0"/>
              </a:rPr>
              <a:t>operational</a:t>
            </a:r>
            <a:endParaRPr lang="en-US" sz="2000">
              <a:latin typeface="Chalkboard" charset="0"/>
              <a:sym typeface="Chalkboard" charset="0"/>
            </a:endParaRPr>
          </a:p>
          <a:p>
            <a:pPr marL="625056">
              <a:spcBef>
                <a:spcPts val="1406"/>
              </a:spcBef>
              <a:buFont typeface="Chalkboard" charset="0"/>
              <a:buChar char="•"/>
              <a:defRPr/>
            </a:pPr>
            <a:r>
              <a:rPr lang="en-US" sz="2000">
                <a:latin typeface="Chalkboard Bold" charset="0"/>
                <a:cs typeface="Chalkboard Bold" charset="0"/>
                <a:sym typeface="Chalkboard Bold" charset="0"/>
              </a:rPr>
              <a:t>Data</a:t>
            </a:r>
            <a:r>
              <a:rPr lang="en-US" sz="2000">
                <a:latin typeface="Chalkboard" charset="0"/>
                <a:cs typeface="Chalkboard" charset="0"/>
                <a:sym typeface="Chalkboard" charset="0"/>
              </a:rPr>
              <a:t> collected</a:t>
            </a:r>
            <a:endParaRPr lang="en-US" sz="2000">
              <a:latin typeface="Chalkboard" charset="0"/>
              <a:sym typeface="Chalkboard" charset="0"/>
            </a:endParaRPr>
          </a:p>
          <a:p>
            <a:pPr marL="937584" lvl="1">
              <a:spcBef>
                <a:spcPts val="352"/>
              </a:spcBef>
              <a:buFont typeface="Chalkboard" charset="0"/>
              <a:buChar char="•"/>
              <a:defRPr/>
            </a:pPr>
            <a:r>
              <a:rPr lang="en-US" sz="2000">
                <a:latin typeface="Chalkboard" charset="0"/>
                <a:cs typeface="Lucida Grande" charset="0"/>
                <a:sym typeface="Chalkboard" charset="0"/>
              </a:rPr>
              <a:t>Photek PMT210: B = (0, 5) T; θ = (0</a:t>
            </a:r>
            <a:r>
              <a:rPr lang="en-US" sz="2000" baseline="32000">
                <a:latin typeface="メイリオ" charset="0"/>
                <a:ea typeface="メイリオ" charset="0"/>
                <a:cs typeface="メイリオ" charset="0"/>
                <a:sym typeface="メイリオ" charset="0"/>
              </a:rPr>
              <a:t>∘</a:t>
            </a:r>
            <a:r>
              <a:rPr lang="en-US" sz="2000">
                <a:latin typeface="メイリオ" charset="0"/>
                <a:ea typeface="メイリオ" charset="0"/>
                <a:cs typeface="メイリオ" charset="0"/>
                <a:sym typeface="メイリオ" charset="0"/>
              </a:rPr>
              <a:t>, </a:t>
            </a:r>
            <a:r>
              <a:rPr lang="en-US" sz="2000">
                <a:latin typeface="Chalkboard" charset="0"/>
                <a:cs typeface="Chalkboard" charset="0"/>
                <a:sym typeface="Chalkboard" charset="0"/>
              </a:rPr>
              <a:t>30</a:t>
            </a:r>
            <a:r>
              <a:rPr lang="en-US" sz="2000" baseline="32000">
                <a:latin typeface="メイリオ" charset="0"/>
                <a:ea typeface="メイリオ" charset="0"/>
                <a:cs typeface="メイリオ" charset="0"/>
                <a:sym typeface="メイリオ" charset="0"/>
              </a:rPr>
              <a:t>∘</a:t>
            </a:r>
            <a:r>
              <a:rPr lang="en-US" sz="2000">
                <a:latin typeface="メイリオ" charset="0"/>
                <a:ea typeface="メイリオ" charset="0"/>
                <a:cs typeface="メイリオ" charset="0"/>
                <a:sym typeface="メイリオ" charset="0"/>
              </a:rPr>
              <a:t>,</a:t>
            </a:r>
            <a:r>
              <a:rPr lang="en-US" sz="2000">
                <a:latin typeface="Chalkboard" charset="0"/>
                <a:cs typeface="Chalkboard" charset="0"/>
                <a:sym typeface="Chalkboard" charset="0"/>
              </a:rPr>
              <a:t> 180</a:t>
            </a:r>
            <a:r>
              <a:rPr lang="en-US" sz="2000" baseline="32000">
                <a:latin typeface="メイリオ" charset="0"/>
                <a:ea typeface="メイリオ" charset="0"/>
                <a:cs typeface="メイリオ" charset="0"/>
                <a:sym typeface="メイリオ" charset="0"/>
              </a:rPr>
              <a:t>∘</a:t>
            </a:r>
            <a:r>
              <a:rPr lang="en-US" sz="2000">
                <a:latin typeface="メイリオ" charset="0"/>
                <a:ea typeface="メイリオ" charset="0"/>
                <a:cs typeface="メイリオ" charset="0"/>
                <a:sym typeface="メイリオ" charset="0"/>
              </a:rPr>
              <a:t>); </a:t>
            </a:r>
            <a:r>
              <a:rPr lang="en-US" sz="2000">
                <a:latin typeface="Chalkboard" charset="0"/>
                <a:cs typeface="Lucida Grande" charset="0"/>
                <a:sym typeface="Chalkboard" charset="0"/>
              </a:rPr>
              <a:t>φ=0</a:t>
            </a:r>
            <a:r>
              <a:rPr lang="en-US" sz="2000" baseline="32000">
                <a:latin typeface="メイリオ" charset="0"/>
                <a:ea typeface="メイリオ" charset="0"/>
                <a:cs typeface="メイリオ" charset="0"/>
                <a:sym typeface="メイリオ" charset="0"/>
              </a:rPr>
              <a:t>∘</a:t>
            </a:r>
            <a:r>
              <a:rPr lang="en-US" sz="2000">
                <a:latin typeface="Chalkboard" charset="0"/>
                <a:cs typeface="Chalkboard" charset="0"/>
                <a:sym typeface="Chalkboard" charset="0"/>
              </a:rPr>
              <a:t>, 90</a:t>
            </a:r>
            <a:r>
              <a:rPr lang="en-US" sz="2000" baseline="32000">
                <a:latin typeface="メイリオ" charset="0"/>
                <a:ea typeface="メイリオ" charset="0"/>
                <a:cs typeface="メイリオ" charset="0"/>
                <a:sym typeface="メイリオ" charset="0"/>
              </a:rPr>
              <a:t>∘</a:t>
            </a:r>
            <a:r>
              <a:rPr lang="en-US" sz="2000">
                <a:latin typeface="Chalkboard" charset="0"/>
                <a:cs typeface="Chalkboard" charset="0"/>
                <a:sym typeface="Chalkboard" charset="0"/>
              </a:rPr>
              <a:t>, 135</a:t>
            </a:r>
            <a:r>
              <a:rPr lang="en-US" sz="2000" baseline="32000">
                <a:latin typeface="メイリオ" charset="0"/>
                <a:ea typeface="メイリオ" charset="0"/>
                <a:cs typeface="メイリオ" charset="0"/>
                <a:sym typeface="メイリオ" charset="0"/>
              </a:rPr>
              <a:t>∘</a:t>
            </a:r>
            <a:r>
              <a:rPr lang="en-US" sz="2000">
                <a:latin typeface="メイリオ" charset="0"/>
                <a:ea typeface="メイリオ" charset="0"/>
                <a:cs typeface="メイリオ" charset="0"/>
                <a:sym typeface="メイリオ" charset="0"/>
              </a:rPr>
              <a:t> </a:t>
            </a:r>
          </a:p>
          <a:p>
            <a:pPr marL="937584" lvl="1">
              <a:spcBef>
                <a:spcPts val="352"/>
              </a:spcBef>
              <a:buFont typeface="Chalkboard" charset="0"/>
              <a:buChar char="•"/>
              <a:defRPr/>
            </a:pPr>
            <a:r>
              <a:rPr lang="en-US" sz="2000">
                <a:latin typeface="Chalkboard" charset="0"/>
                <a:cs typeface="Lucida Grande" charset="0"/>
                <a:sym typeface="Chalkboard" charset="0"/>
              </a:rPr>
              <a:t>Photek PMT240: B = (0, 5) T; θ = 0</a:t>
            </a:r>
            <a:r>
              <a:rPr lang="en-US" sz="2000" baseline="32000">
                <a:latin typeface="メイリオ" charset="0"/>
                <a:ea typeface="メイリオ" charset="0"/>
                <a:cs typeface="メイリオ" charset="0"/>
                <a:sym typeface="メイリオ" charset="0"/>
              </a:rPr>
              <a:t>∘</a:t>
            </a:r>
            <a:r>
              <a:rPr lang="en-US" sz="2000">
                <a:latin typeface="メイリオ" charset="0"/>
                <a:ea typeface="メイリオ" charset="0"/>
                <a:cs typeface="メイリオ" charset="0"/>
                <a:sym typeface="メイリオ" charset="0"/>
              </a:rPr>
              <a:t>; </a:t>
            </a:r>
            <a:r>
              <a:rPr lang="en-US" sz="2000">
                <a:latin typeface="Chalkboard" charset="0"/>
                <a:cs typeface="Lucida Grande" charset="0"/>
                <a:sym typeface="Chalkboard" charset="0"/>
              </a:rPr>
              <a:t>φ=0</a:t>
            </a:r>
            <a:r>
              <a:rPr lang="en-US" sz="2000" baseline="32000">
                <a:latin typeface="メイリオ" charset="0"/>
                <a:ea typeface="メイリオ" charset="0"/>
                <a:cs typeface="メイリオ" charset="0"/>
                <a:sym typeface="メイリオ" charset="0"/>
              </a:rPr>
              <a:t>∘</a:t>
            </a:r>
            <a:endParaRPr lang="en-US" sz="2000">
              <a:latin typeface="Chalkboard" charset="0"/>
              <a:sym typeface="Chalkboard" charset="0"/>
            </a:endParaRPr>
          </a:p>
          <a:p>
            <a:pPr marL="937584" lvl="1">
              <a:spcBef>
                <a:spcPts val="352"/>
              </a:spcBef>
              <a:buFont typeface="Chalkboard" charset="0"/>
              <a:buChar char="•"/>
              <a:defRPr/>
            </a:pPr>
            <a:r>
              <a:rPr lang="en-US" sz="2000">
                <a:latin typeface="Chalkboard" charset="0"/>
                <a:cs typeface="Lucida Grande" charset="0"/>
                <a:sym typeface="Chalkboard" charset="0"/>
              </a:rPr>
              <a:t>Photonis PP0365G: B = (0, 3) T; θ = (0</a:t>
            </a:r>
            <a:r>
              <a:rPr lang="en-US" sz="2000" baseline="32000">
                <a:latin typeface="メイリオ" charset="0"/>
                <a:ea typeface="メイリオ" charset="0"/>
                <a:cs typeface="メイリオ" charset="0"/>
                <a:sym typeface="メイリオ" charset="0"/>
              </a:rPr>
              <a:t>∘</a:t>
            </a:r>
            <a:r>
              <a:rPr lang="en-US" sz="2000">
                <a:latin typeface="メイリオ" charset="0"/>
                <a:ea typeface="メイリオ" charset="0"/>
                <a:cs typeface="メイリオ" charset="0"/>
                <a:sym typeface="メイリオ" charset="0"/>
              </a:rPr>
              <a:t>, </a:t>
            </a:r>
            <a:r>
              <a:rPr lang="en-US" sz="2000">
                <a:latin typeface="Chalkboard" charset="0"/>
                <a:cs typeface="Chalkboard" charset="0"/>
                <a:sym typeface="Chalkboard" charset="0"/>
              </a:rPr>
              <a:t>30</a:t>
            </a:r>
            <a:r>
              <a:rPr lang="en-US" sz="2000" baseline="32000">
                <a:latin typeface="メイリオ" charset="0"/>
                <a:ea typeface="メイリオ" charset="0"/>
                <a:cs typeface="メイリオ" charset="0"/>
                <a:sym typeface="メイリオ" charset="0"/>
              </a:rPr>
              <a:t>∘</a:t>
            </a:r>
            <a:r>
              <a:rPr lang="en-US" sz="2000">
                <a:latin typeface="メイリオ" charset="0"/>
                <a:ea typeface="メイリオ" charset="0"/>
                <a:cs typeface="メイリオ" charset="0"/>
                <a:sym typeface="メイリオ" charset="0"/>
              </a:rPr>
              <a:t>,</a:t>
            </a:r>
            <a:r>
              <a:rPr lang="en-US" sz="2000">
                <a:latin typeface="Chalkboard" charset="0"/>
                <a:cs typeface="Chalkboard" charset="0"/>
                <a:sym typeface="Chalkboard" charset="0"/>
              </a:rPr>
              <a:t> 180</a:t>
            </a:r>
            <a:r>
              <a:rPr lang="en-US" sz="2000" baseline="32000">
                <a:latin typeface="メイリオ" charset="0"/>
                <a:ea typeface="メイリオ" charset="0"/>
                <a:cs typeface="メイリオ" charset="0"/>
                <a:sym typeface="メイリオ" charset="0"/>
              </a:rPr>
              <a:t>∘</a:t>
            </a:r>
            <a:r>
              <a:rPr lang="en-US" sz="2000">
                <a:latin typeface="メイリオ" charset="0"/>
                <a:ea typeface="メイリオ" charset="0"/>
                <a:cs typeface="メイリオ" charset="0"/>
                <a:sym typeface="メイリオ" charset="0"/>
              </a:rPr>
              <a:t>); </a:t>
            </a:r>
            <a:r>
              <a:rPr lang="en-US" sz="2000">
                <a:latin typeface="Chalkboard" charset="0"/>
                <a:cs typeface="Lucida Grande" charset="0"/>
                <a:sym typeface="Chalkboard" charset="0"/>
              </a:rPr>
              <a:t>φ=0</a:t>
            </a:r>
            <a:r>
              <a:rPr lang="en-US" sz="2000" baseline="32000">
                <a:latin typeface="メイリオ" charset="0"/>
                <a:ea typeface="メイリオ" charset="0"/>
                <a:cs typeface="メイリオ" charset="0"/>
                <a:sym typeface="メイリオ" charset="0"/>
              </a:rPr>
              <a:t>∘</a:t>
            </a:r>
            <a:r>
              <a:rPr lang="en-US" sz="2000">
                <a:latin typeface="Chalkboard" charset="0"/>
                <a:cs typeface="Chalkboard" charset="0"/>
                <a:sym typeface="Chalkboard" charset="0"/>
              </a:rPr>
              <a:t>, 90</a:t>
            </a:r>
            <a:r>
              <a:rPr lang="en-US" sz="2000" baseline="32000">
                <a:latin typeface="メイリオ" charset="0"/>
                <a:ea typeface="メイリオ" charset="0"/>
                <a:cs typeface="メイリオ" charset="0"/>
                <a:sym typeface="メイリオ" charset="0"/>
              </a:rPr>
              <a:t>∘</a:t>
            </a:r>
            <a:r>
              <a:rPr lang="en-US" sz="2000">
                <a:latin typeface="Chalkboard" charset="0"/>
                <a:cs typeface="Chalkboard" charset="0"/>
                <a:sym typeface="Chalkboard" charset="0"/>
              </a:rPr>
              <a:t>, 135</a:t>
            </a:r>
            <a:r>
              <a:rPr lang="en-US" sz="2000" baseline="32000">
                <a:latin typeface="メイリオ" charset="0"/>
                <a:ea typeface="メイリオ" charset="0"/>
                <a:cs typeface="メイリオ" charset="0"/>
                <a:sym typeface="メイリオ" charset="0"/>
              </a:rPr>
              <a:t>∘</a:t>
            </a:r>
            <a:r>
              <a:rPr lang="en-US" sz="2000">
                <a:latin typeface="Chalkboard" charset="0"/>
                <a:cs typeface="Chalkboard" charset="0"/>
                <a:sym typeface="Chalkboard" charset="0"/>
              </a:rPr>
              <a:t> </a:t>
            </a:r>
            <a:endParaRPr lang="en-US" sz="2000">
              <a:latin typeface="Chalkboard" charset="0"/>
              <a:sym typeface="Chalkboard" charset="0"/>
            </a:endParaRPr>
          </a:p>
          <a:p>
            <a:pPr marL="625056">
              <a:spcBef>
                <a:spcPts val="1406"/>
              </a:spcBef>
              <a:buFont typeface="Chalkboard" charset="0"/>
              <a:buChar char="•"/>
              <a:defRPr/>
            </a:pPr>
            <a:r>
              <a:rPr lang="en-US" sz="2000">
                <a:latin typeface="Chalkboard Bold" charset="0"/>
                <a:cs typeface="Chalkboard Bold" charset="0"/>
                <a:sym typeface="Chalkboard Bold" charset="0"/>
              </a:rPr>
              <a:t>Gain</a:t>
            </a:r>
            <a:r>
              <a:rPr lang="en-US" sz="2000">
                <a:latin typeface="Chalkboard" charset="0"/>
                <a:cs typeface="Chalkboard" charset="0"/>
                <a:sym typeface="Chalkboard" charset="0"/>
              </a:rPr>
              <a:t> analysis is </a:t>
            </a:r>
            <a:r>
              <a:rPr lang="en-US" sz="2000">
                <a:latin typeface="Chalkboard Bold" charset="0"/>
                <a:cs typeface="Chalkboard Bold" charset="0"/>
                <a:sym typeface="Chalkboard Bold" charset="0"/>
              </a:rPr>
              <a:t>ongoing</a:t>
            </a:r>
            <a:endParaRPr lang="en-US" sz="2000">
              <a:latin typeface="Chalkboard" charset="0"/>
              <a:sym typeface="Chalkboard" charset="0"/>
            </a:endParaRPr>
          </a:p>
          <a:p>
            <a:pPr marL="625056">
              <a:spcBef>
                <a:spcPts val="1406"/>
              </a:spcBef>
              <a:buFont typeface="Chalkboard" charset="0"/>
              <a:buChar char="•"/>
              <a:defRPr/>
            </a:pPr>
            <a:r>
              <a:rPr lang="en-US" sz="2000">
                <a:latin typeface="Chalkboard Bold" charset="0"/>
                <a:cs typeface="Chalkboard Bold" charset="0"/>
                <a:sym typeface="Chalkboard Bold" charset="0"/>
              </a:rPr>
              <a:t>Future</a:t>
            </a:r>
            <a:r>
              <a:rPr lang="en-US" sz="2000">
                <a:latin typeface="Chalkboard" charset="0"/>
                <a:cs typeface="Chalkboard" charset="0"/>
                <a:sym typeface="Chalkboard" charset="0"/>
              </a:rPr>
              <a:t> runs: </a:t>
            </a:r>
            <a:r>
              <a:rPr lang="en-US" sz="2000">
                <a:latin typeface="Chalkboard Bold" charset="0"/>
                <a:cs typeface="Chalkboard Bold" charset="0"/>
                <a:sym typeface="Chalkboard Bold" charset="0"/>
              </a:rPr>
              <a:t>Summer 2015</a:t>
            </a:r>
            <a:endParaRPr lang="en-US" sz="2000">
              <a:latin typeface="Chalkboard Bold" charset="0"/>
              <a:ea typeface="ヒラギノ角ゴ ProN W6" charset="0"/>
              <a:cs typeface="ヒラギノ角ゴ ProN W6" charset="0"/>
              <a:sym typeface="Chalkboard Bold"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p:txBody>
          <a:bodyPr/>
          <a:lstStyle/>
          <a:p>
            <a:pPr eaLnBrk="1" hangingPunct="1">
              <a:defRPr/>
            </a:pPr>
            <a:r>
              <a:rPr lang="en-US" sz="3200">
                <a:latin typeface="Chalkboard" charset="0"/>
                <a:cs typeface="Chalkboard" charset="0"/>
                <a:sym typeface="Chalkboard" charset="0"/>
              </a:rPr>
              <a:t>Future Developments</a:t>
            </a:r>
            <a:endParaRPr lang="en-US" sz="3200">
              <a:latin typeface="Chalkboard" charset="0"/>
              <a:sym typeface="Chalkboard" charset="0"/>
            </a:endParaRPr>
          </a:p>
        </p:txBody>
      </p:sp>
      <p:sp>
        <p:nvSpPr>
          <p:cNvPr id="32770" name="Rectangle 2"/>
          <p:cNvSpPr>
            <a:spLocks noGrp="1" noChangeArrowheads="1"/>
          </p:cNvSpPr>
          <p:nvPr>
            <p:ph type="body" idx="1"/>
          </p:nvPr>
        </p:nvSpPr>
        <p:spPr>
          <a:xfrm>
            <a:off x="307115" y="1600200"/>
            <a:ext cx="8513618" cy="4525963"/>
          </a:xfrm>
        </p:spPr>
        <p:txBody>
          <a:bodyPr anchor="t"/>
          <a:lstStyle/>
          <a:p>
            <a:pPr marL="625056">
              <a:buFont typeface="Chalkboard" charset="0"/>
              <a:buChar char="•"/>
              <a:defRPr/>
            </a:pPr>
            <a:r>
              <a:rPr lang="en-US" sz="2000" dirty="0">
                <a:latin typeface="Chalkboard" charset="0"/>
                <a:cs typeface="Chalkboard" charset="0"/>
                <a:sym typeface="Chalkboard" charset="0"/>
              </a:rPr>
              <a:t>Installation of a 4.7-T superconducting solenoid with 25-cm </a:t>
            </a:r>
            <a:r>
              <a:rPr lang="en-US" sz="2000" dirty="0" smtClean="0">
                <a:latin typeface="Chalkboard" charset="0"/>
                <a:cs typeface="Chalkboard" charset="0"/>
                <a:sym typeface="Chalkboard" charset="0"/>
              </a:rPr>
              <a:t>bore</a:t>
            </a:r>
            <a:endParaRPr lang="en-US" sz="2000" dirty="0">
              <a:latin typeface="Chalkboard" charset="0"/>
              <a:sym typeface="Chalkboard" charset="0"/>
            </a:endParaRPr>
          </a:p>
          <a:p>
            <a:pPr marL="625056">
              <a:buFont typeface="Chalkboard" charset="0"/>
              <a:buChar char="•"/>
              <a:defRPr/>
            </a:pPr>
            <a:endParaRPr lang="en-US" sz="2000" dirty="0">
              <a:latin typeface="Chalkboard" charset="0"/>
              <a:sym typeface="Chalkboard" charset="0"/>
            </a:endParaRPr>
          </a:p>
          <a:p>
            <a:pPr marL="625056">
              <a:buFont typeface="Chalkboard" charset="0"/>
              <a:buChar char="•"/>
              <a:defRPr/>
            </a:pPr>
            <a:r>
              <a:rPr lang="en-US" sz="2000" dirty="0">
                <a:latin typeface="Chalkboard" charset="0"/>
                <a:cs typeface="Chalkboard" charset="0"/>
                <a:sym typeface="Chalkboard" charset="0"/>
              </a:rPr>
              <a:t>Time resolution evaluation in B-field up to 5 T</a:t>
            </a:r>
            <a:endParaRPr lang="en-US" sz="2000" dirty="0">
              <a:latin typeface="Chalkboard" charset="0"/>
              <a:sym typeface="Chalkboard" charset="0"/>
            </a:endParaRPr>
          </a:p>
        </p:txBody>
      </p:sp>
      <p:pic>
        <p:nvPicPr>
          <p:cNvPr id="32771" name="MagnetFrame_Image_1-2.mov" descr="/Users/jordanka/experiments/jlab/highb/2014/analysis/integral_analysis/MCPPMTWorkshop_Dec2014.ppt_media/MagnetFrame_Image_1-2.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732485" y="3320195"/>
            <a:ext cx="3333006"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27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771"/>
                </p:tgtEl>
              </p:cMediaNode>
            </p:video>
            <p:seq concurrent="1" nextAc="seek">
              <p:cTn id="8" restart="whenNotActive" fill="hold" evtFilter="cancelBubble" nodeType="interactiveSeq">
                <p:stCondLst>
                  <p:cond evt="onClick" delay="0">
                    <p:tgtEl>
                      <p:spTgt spid="3277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2771"/>
                                        </p:tgtEl>
                                      </p:cBhvr>
                                    </p:cmd>
                                  </p:childTnLst>
                                </p:cTn>
                              </p:par>
                            </p:childTnLst>
                          </p:cTn>
                        </p:par>
                      </p:childTnLst>
                    </p:cTn>
                  </p:par>
                </p:childTnLst>
              </p:cTn>
              <p:nextCondLst>
                <p:cond evt="onClick" delay="0">
                  <p:tgtEl>
                    <p:spTgt spid="32771"/>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4"/>
            <a:ext cx="8229600" cy="365040"/>
          </a:xfrm>
        </p:spPr>
        <p:txBody>
          <a:bodyPr>
            <a:noAutofit/>
          </a:bodyPr>
          <a:lstStyle/>
          <a:p>
            <a:r>
              <a:rPr lang="en-US" sz="4000" dirty="0" smtClean="0">
                <a:latin typeface="Comic Sans MS"/>
                <a:cs typeface="Comic Sans MS"/>
              </a:rPr>
              <a:t>More MCP-PMTs to Test</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43</a:t>
            </a:fld>
            <a:endParaRPr lang="en-US"/>
          </a:p>
        </p:txBody>
      </p:sp>
      <p:pic>
        <p:nvPicPr>
          <p:cNvPr id="8" name="Picture 7"/>
          <p:cNvPicPr>
            <a:picLocks noChangeAspect="1"/>
          </p:cNvPicPr>
          <p:nvPr/>
        </p:nvPicPr>
        <p:blipFill>
          <a:blip r:embed="rId3"/>
          <a:stretch>
            <a:fillRect/>
          </a:stretch>
        </p:blipFill>
        <p:spPr>
          <a:xfrm>
            <a:off x="166255" y="876081"/>
            <a:ext cx="4209472" cy="2941807"/>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1867" y="3979628"/>
            <a:ext cx="2633242" cy="2414747"/>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7991" y="1235530"/>
            <a:ext cx="2343917" cy="2744098"/>
          </a:xfrm>
          <a:prstGeom prst="rect">
            <a:avLst/>
          </a:prstGeom>
        </p:spPr>
      </p:pic>
      <p:sp>
        <p:nvSpPr>
          <p:cNvPr id="6" name="TextBox 5"/>
          <p:cNvSpPr txBox="1"/>
          <p:nvPr/>
        </p:nvSpPr>
        <p:spPr>
          <a:xfrm>
            <a:off x="300182" y="1035648"/>
            <a:ext cx="1858818" cy="646331"/>
          </a:xfrm>
          <a:prstGeom prst="rect">
            <a:avLst/>
          </a:prstGeom>
          <a:solidFill>
            <a:srgbClr val="CCFFCC"/>
          </a:solidFill>
          <a:ln w="38100" cmpd="sng">
            <a:solidFill>
              <a:srgbClr val="3366FF"/>
            </a:solidFill>
          </a:ln>
        </p:spPr>
        <p:txBody>
          <a:bodyPr wrap="square" rtlCol="0">
            <a:spAutoFit/>
          </a:bodyPr>
          <a:lstStyle/>
          <a:p>
            <a:pPr algn="ctr"/>
            <a:r>
              <a:rPr lang="en-US" dirty="0" smtClean="0">
                <a:solidFill>
                  <a:srgbClr val="FF0000"/>
                </a:solidFill>
              </a:rPr>
              <a:t>XP85012 (25 µm)</a:t>
            </a:r>
          </a:p>
          <a:p>
            <a:pPr algn="ctr"/>
            <a:r>
              <a:rPr lang="en-US" dirty="0" smtClean="0">
                <a:solidFill>
                  <a:srgbClr val="FF0000"/>
                </a:solidFill>
              </a:rPr>
              <a:t>XP85112 (10 µm)</a:t>
            </a:r>
            <a:endParaRPr lang="en-US" dirty="0">
              <a:solidFill>
                <a:srgbClr val="FF0000"/>
              </a:solidFill>
            </a:endParaRPr>
          </a:p>
        </p:txBody>
      </p:sp>
      <p:sp>
        <p:nvSpPr>
          <p:cNvPr id="12" name="TextBox 11"/>
          <p:cNvSpPr txBox="1"/>
          <p:nvPr/>
        </p:nvSpPr>
        <p:spPr>
          <a:xfrm>
            <a:off x="5878944" y="4328350"/>
            <a:ext cx="2352964" cy="369332"/>
          </a:xfrm>
          <a:prstGeom prst="rect">
            <a:avLst/>
          </a:prstGeom>
          <a:solidFill>
            <a:srgbClr val="CCFFCC"/>
          </a:solidFill>
          <a:ln w="38100" cmpd="sng">
            <a:solidFill>
              <a:srgbClr val="3366FF"/>
            </a:solidFill>
          </a:ln>
        </p:spPr>
        <p:txBody>
          <a:bodyPr wrap="square" rtlCol="0">
            <a:spAutoFit/>
          </a:bodyPr>
          <a:lstStyle/>
          <a:p>
            <a:pPr algn="ctr"/>
            <a:r>
              <a:rPr lang="en-US" dirty="0" err="1" smtClean="0">
                <a:solidFill>
                  <a:srgbClr val="FF0000"/>
                </a:solidFill>
              </a:rPr>
              <a:t>Katod</a:t>
            </a:r>
            <a:r>
              <a:rPr lang="en-US" dirty="0" smtClean="0">
                <a:solidFill>
                  <a:srgbClr val="FF0000"/>
                </a:solidFill>
              </a:rPr>
              <a:t> UFK-1 (5 µm) </a:t>
            </a:r>
            <a:endParaRPr lang="en-US" dirty="0">
              <a:solidFill>
                <a:srgbClr val="FF0000"/>
              </a:solidFill>
            </a:endParaRPr>
          </a:p>
        </p:txBody>
      </p:sp>
      <p:sp>
        <p:nvSpPr>
          <p:cNvPr id="13" name="TextBox 12"/>
          <p:cNvSpPr txBox="1"/>
          <p:nvPr/>
        </p:nvSpPr>
        <p:spPr>
          <a:xfrm>
            <a:off x="4854862" y="5669932"/>
            <a:ext cx="2352964" cy="646331"/>
          </a:xfrm>
          <a:prstGeom prst="rect">
            <a:avLst/>
          </a:prstGeom>
          <a:solidFill>
            <a:srgbClr val="CCFFCC"/>
          </a:solidFill>
          <a:ln w="38100" cmpd="sng">
            <a:solidFill>
              <a:srgbClr val="3366FF"/>
            </a:solidFill>
          </a:ln>
        </p:spPr>
        <p:txBody>
          <a:bodyPr wrap="square" rtlCol="0">
            <a:spAutoFit/>
          </a:bodyPr>
          <a:lstStyle/>
          <a:p>
            <a:pPr algn="ctr"/>
            <a:r>
              <a:rPr lang="en-US" dirty="0" smtClean="0">
                <a:solidFill>
                  <a:srgbClr val="FF0000"/>
                </a:solidFill>
              </a:rPr>
              <a:t>Hamamatsu R10754-07-M16M</a:t>
            </a:r>
            <a:endParaRPr lang="en-US" dirty="0">
              <a:solidFill>
                <a:srgbClr val="FF0000"/>
              </a:solidFill>
            </a:endParaRPr>
          </a:p>
        </p:txBody>
      </p:sp>
    </p:spTree>
    <p:extLst>
      <p:ext uri="{BB962C8B-B14F-4D97-AF65-F5344CB8AC3E}">
        <p14:creationId xmlns:p14="http://schemas.microsoft.com/office/powerpoint/2010/main" val="219702425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4"/>
            <a:ext cx="8229600" cy="365040"/>
          </a:xfrm>
        </p:spPr>
        <p:txBody>
          <a:bodyPr>
            <a:noAutofit/>
          </a:bodyPr>
          <a:lstStyle/>
          <a:p>
            <a:r>
              <a:rPr lang="en-US" sz="4000" dirty="0" smtClean="0">
                <a:latin typeface="Comic Sans MS"/>
                <a:cs typeface="Comic Sans MS"/>
              </a:rPr>
              <a:t>In Summary</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44</a:t>
            </a:fld>
            <a:endParaRPr lang="en-US"/>
          </a:p>
        </p:txBody>
      </p:sp>
      <p:sp>
        <p:nvSpPr>
          <p:cNvPr id="3" name="TextBox 2"/>
          <p:cNvSpPr txBox="1"/>
          <p:nvPr/>
        </p:nvSpPr>
        <p:spPr>
          <a:xfrm>
            <a:off x="97699" y="1111200"/>
            <a:ext cx="9046301" cy="4401205"/>
          </a:xfrm>
          <a:prstGeom prst="rect">
            <a:avLst/>
          </a:prstGeom>
          <a:noFill/>
        </p:spPr>
        <p:txBody>
          <a:bodyPr wrap="square" rtlCol="0">
            <a:spAutoFit/>
          </a:bodyPr>
          <a:lstStyle/>
          <a:p>
            <a:r>
              <a:rPr lang="en-US" sz="2000" dirty="0" smtClean="0">
                <a:latin typeface="Comic Sans MS"/>
                <a:cs typeface="Comic Sans MS"/>
              </a:rPr>
              <a:t>Continue high B-field tests of MCP-based photomultipliers</a:t>
            </a:r>
          </a:p>
          <a:p>
            <a:r>
              <a:rPr lang="en-US" sz="2000" dirty="0" smtClean="0">
                <a:latin typeface="Comic Sans MS"/>
                <a:cs typeface="Comic Sans MS"/>
              </a:rPr>
              <a:t>Test new mini-LAPPD (“LAP-P-Dino”?) in high B field</a:t>
            </a:r>
          </a:p>
          <a:p>
            <a:r>
              <a:rPr lang="en-US" sz="2000" dirty="0" smtClean="0">
                <a:latin typeface="Comic Sans MS"/>
                <a:cs typeface="Comic Sans MS"/>
              </a:rPr>
              <a:t>Also test its radiation tolerance</a:t>
            </a:r>
          </a:p>
          <a:p>
            <a:endParaRPr lang="en-US" sz="2000" dirty="0">
              <a:latin typeface="Comic Sans MS"/>
              <a:cs typeface="Comic Sans MS"/>
            </a:endParaRPr>
          </a:p>
          <a:p>
            <a:r>
              <a:rPr lang="en-US" sz="2000" dirty="0" smtClean="0">
                <a:latin typeface="Comic Sans MS"/>
                <a:cs typeface="Comic Sans MS"/>
              </a:rPr>
              <a:t>LAPPD are of interest because of several possibilities that are addressed:</a:t>
            </a:r>
          </a:p>
          <a:p>
            <a:r>
              <a:rPr lang="en-US" sz="2000" dirty="0" smtClean="0">
                <a:latin typeface="Comic Sans MS"/>
                <a:cs typeface="Comic Sans MS"/>
              </a:rPr>
              <a:t>[1] compact in format and adaptable to different sizes</a:t>
            </a:r>
          </a:p>
          <a:p>
            <a:r>
              <a:rPr lang="en-US" sz="2000" dirty="0" smtClean="0">
                <a:latin typeface="Comic Sans MS"/>
                <a:cs typeface="Comic Sans MS"/>
              </a:rPr>
              <a:t>[2] can have excellent time and position resolution</a:t>
            </a:r>
          </a:p>
          <a:p>
            <a:r>
              <a:rPr lang="en-US" sz="2000" dirty="0" smtClean="0">
                <a:latin typeface="Comic Sans MS"/>
                <a:cs typeface="Comic Sans MS"/>
              </a:rPr>
              <a:t>[3] should be operable in high magnetic fields</a:t>
            </a:r>
          </a:p>
          <a:p>
            <a:r>
              <a:rPr lang="en-US" sz="2000" dirty="0" smtClean="0">
                <a:latin typeface="Comic Sans MS"/>
                <a:cs typeface="Comic Sans MS"/>
              </a:rPr>
              <a:t>[4] should be reasonably radiation tolerant</a:t>
            </a:r>
          </a:p>
          <a:p>
            <a:r>
              <a:rPr lang="en-US" sz="2000" dirty="0" smtClean="0">
                <a:latin typeface="Comic Sans MS"/>
                <a:cs typeface="Comic Sans MS"/>
              </a:rPr>
              <a:t>[5] may be affordable as large area </a:t>
            </a:r>
            <a:r>
              <a:rPr lang="en-US" sz="2000" dirty="0" err="1" smtClean="0">
                <a:latin typeface="Comic Sans MS"/>
                <a:cs typeface="Comic Sans MS"/>
              </a:rPr>
              <a:t>photodetectors</a:t>
            </a:r>
            <a:endParaRPr lang="en-US" sz="2000" dirty="0" smtClean="0">
              <a:latin typeface="Comic Sans MS"/>
              <a:cs typeface="Comic Sans MS"/>
            </a:endParaRPr>
          </a:p>
          <a:p>
            <a:endParaRPr lang="en-US" sz="2000" dirty="0">
              <a:latin typeface="Comic Sans MS"/>
              <a:cs typeface="Comic Sans MS"/>
            </a:endParaRPr>
          </a:p>
          <a:p>
            <a:r>
              <a:rPr lang="en-US" sz="2000" dirty="0" smtClean="0">
                <a:latin typeface="Comic Sans MS"/>
                <a:cs typeface="Comic Sans MS"/>
              </a:rPr>
              <a:t>However, will keep an eye on other technologies – e.g. </a:t>
            </a:r>
            <a:r>
              <a:rPr lang="en-US" sz="2000" dirty="0" err="1" smtClean="0">
                <a:latin typeface="Comic Sans MS"/>
                <a:cs typeface="Comic Sans MS"/>
              </a:rPr>
              <a:t>SiPMs</a:t>
            </a:r>
            <a:endParaRPr lang="en-US" sz="2000" dirty="0" smtClean="0">
              <a:latin typeface="Comic Sans MS"/>
              <a:cs typeface="Comic Sans MS"/>
            </a:endParaRPr>
          </a:p>
          <a:p>
            <a:r>
              <a:rPr lang="en-US" sz="2000" i="1" dirty="0" smtClean="0">
                <a:solidFill>
                  <a:srgbClr val="FF6600"/>
                </a:solidFill>
                <a:latin typeface="Comic Sans MS"/>
                <a:cs typeface="Comic Sans MS"/>
              </a:rPr>
              <a:t>*in quantities of 500-1000, full 5x5 cm</a:t>
            </a:r>
            <a:r>
              <a:rPr lang="en-US" sz="2000" i="1" baseline="30000" dirty="0" smtClean="0">
                <a:solidFill>
                  <a:srgbClr val="FF6600"/>
                </a:solidFill>
                <a:latin typeface="Comic Sans MS"/>
                <a:cs typeface="Comic Sans MS"/>
              </a:rPr>
              <a:t>2</a:t>
            </a:r>
            <a:r>
              <a:rPr lang="en-US" sz="2000" i="1" dirty="0" smtClean="0">
                <a:solidFill>
                  <a:srgbClr val="FF6600"/>
                </a:solidFill>
                <a:latin typeface="Comic Sans MS"/>
                <a:cs typeface="Comic Sans MS"/>
              </a:rPr>
              <a:t> array can be had for $1.5K per unit</a:t>
            </a:r>
            <a:endParaRPr lang="en-US" sz="2000" i="1" dirty="0">
              <a:solidFill>
                <a:srgbClr val="FF6600"/>
              </a:solidFill>
              <a:latin typeface="Comic Sans MS"/>
              <a:cs typeface="Comic Sans MS"/>
            </a:endParaRPr>
          </a:p>
        </p:txBody>
      </p:sp>
    </p:spTree>
    <p:extLst>
      <p:ext uri="{BB962C8B-B14F-4D97-AF65-F5344CB8AC3E}">
        <p14:creationId xmlns:p14="http://schemas.microsoft.com/office/powerpoint/2010/main" val="32842034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16"/>
            <a:ext cx="8229600" cy="397933"/>
          </a:xfrm>
        </p:spPr>
        <p:txBody>
          <a:bodyPr/>
          <a:lstStyle/>
          <a:p>
            <a:r>
              <a:rPr lang="en-US" sz="4000" dirty="0" smtClean="0">
                <a:latin typeface="Comic Sans MS"/>
                <a:cs typeface="Comic Sans MS"/>
              </a:rPr>
              <a:t>Jefferson Lab 12 GeV Upgrade</a:t>
            </a:r>
            <a:endParaRPr lang="en-US" sz="4000" dirty="0">
              <a:latin typeface="Comic Sans MS"/>
              <a:cs typeface="Comic Sans MS"/>
            </a:endParaRPr>
          </a:p>
        </p:txBody>
      </p:sp>
      <p:grpSp>
        <p:nvGrpSpPr>
          <p:cNvPr id="7" name="Group 6"/>
          <p:cNvGrpSpPr/>
          <p:nvPr/>
        </p:nvGrpSpPr>
        <p:grpSpPr>
          <a:xfrm>
            <a:off x="2439066" y="1022204"/>
            <a:ext cx="5883350" cy="5351087"/>
            <a:chOff x="2033781" y="746522"/>
            <a:chExt cx="5883350" cy="5866339"/>
          </a:xfrm>
        </p:grpSpPr>
        <p:grpSp>
          <p:nvGrpSpPr>
            <p:cNvPr id="8" name="Group 7"/>
            <p:cNvGrpSpPr>
              <a:grpSpLocks noChangeAspect="1"/>
            </p:cNvGrpSpPr>
            <p:nvPr/>
          </p:nvGrpSpPr>
          <p:grpSpPr>
            <a:xfrm>
              <a:off x="2033781" y="769355"/>
              <a:ext cx="5883350" cy="5843506"/>
              <a:chOff x="1329078" y="641350"/>
              <a:chExt cx="6096000" cy="6054725"/>
            </a:xfrm>
          </p:grpSpPr>
          <p:pic>
            <p:nvPicPr>
              <p:cNvPr id="10" name="Picture 7" descr="12_GeV_mods_Arc-10_overlay"/>
              <p:cNvPicPr>
                <a:picLocks noChangeAspect="1" noChangeArrowheads="1"/>
              </p:cNvPicPr>
              <p:nvPr/>
            </p:nvPicPr>
            <p:blipFill>
              <a:blip r:embed="rId2" cstate="print"/>
              <a:srcRect/>
              <a:stretch>
                <a:fillRect/>
              </a:stretch>
            </p:blipFill>
            <p:spPr bwMode="auto">
              <a:xfrm>
                <a:off x="1346540" y="3508375"/>
                <a:ext cx="3079750" cy="1876425"/>
              </a:xfrm>
              <a:prstGeom prst="rect">
                <a:avLst/>
              </a:prstGeom>
              <a:noFill/>
            </p:spPr>
          </p:pic>
          <p:pic>
            <p:nvPicPr>
              <p:cNvPr id="11" name="Picture 8" descr="12_GeV_mods_HallD-beamline_overlay"/>
              <p:cNvPicPr>
                <a:picLocks noChangeAspect="1" noChangeArrowheads="1"/>
              </p:cNvPicPr>
              <p:nvPr/>
            </p:nvPicPr>
            <p:blipFill>
              <a:blip r:embed="rId3" cstate="print"/>
              <a:srcRect/>
              <a:stretch>
                <a:fillRect/>
              </a:stretch>
            </p:blipFill>
            <p:spPr bwMode="auto">
              <a:xfrm>
                <a:off x="4937858" y="1375648"/>
                <a:ext cx="879475" cy="1338263"/>
              </a:xfrm>
              <a:prstGeom prst="rect">
                <a:avLst/>
              </a:prstGeom>
              <a:noFill/>
            </p:spPr>
          </p:pic>
          <p:pic>
            <p:nvPicPr>
              <p:cNvPr id="12" name="Picture 10" descr="6_GeV_Racetrack"/>
              <p:cNvPicPr>
                <a:picLocks noChangeAspect="1" noChangeArrowheads="1"/>
              </p:cNvPicPr>
              <p:nvPr/>
            </p:nvPicPr>
            <p:blipFill>
              <a:blip r:embed="rId4" cstate="print"/>
              <a:srcRect/>
              <a:stretch>
                <a:fillRect/>
              </a:stretch>
            </p:blipFill>
            <p:spPr bwMode="auto">
              <a:xfrm>
                <a:off x="1329078" y="2005012"/>
                <a:ext cx="6096000" cy="4691063"/>
              </a:xfrm>
              <a:prstGeom prst="rect">
                <a:avLst/>
              </a:prstGeom>
              <a:noFill/>
            </p:spPr>
          </p:pic>
          <p:sp>
            <p:nvSpPr>
              <p:cNvPr id="13" name="AutoShape 11"/>
              <p:cNvSpPr>
                <a:spLocks noChangeArrowheads="1"/>
              </p:cNvSpPr>
              <p:nvPr/>
            </p:nvSpPr>
            <p:spPr bwMode="auto">
              <a:xfrm rot="5400000">
                <a:off x="4560651" y="3492355"/>
                <a:ext cx="533400" cy="346364"/>
              </a:xfrm>
              <a:prstGeom prst="parallelogram">
                <a:avLst>
                  <a:gd name="adj" fmla="val 47911"/>
                </a:avLst>
              </a:prstGeom>
              <a:solidFill>
                <a:schemeClr val="bg1"/>
              </a:solidFill>
              <a:ln w="19050">
                <a:noFill/>
                <a:miter lim="800000"/>
                <a:headEnd/>
                <a:tailEnd/>
              </a:ln>
              <a:effectLst/>
            </p:spPr>
            <p:txBody>
              <a:bodyPr anchor="ctr">
                <a:prstTxWarp prst="textNoShape">
                  <a:avLst/>
                </a:prstTxWarp>
                <a:spAutoFit/>
              </a:bodyPr>
              <a:lstStyle/>
              <a:p>
                <a:endParaRPr lang="en-US"/>
              </a:p>
            </p:txBody>
          </p:sp>
          <p:pic>
            <p:nvPicPr>
              <p:cNvPr id="14" name="Picture 12" descr="12_GeV_mods_SL-cryomodules_overlay"/>
              <p:cNvPicPr>
                <a:picLocks noChangeAspect="1" noChangeArrowheads="1"/>
              </p:cNvPicPr>
              <p:nvPr/>
            </p:nvPicPr>
            <p:blipFill>
              <a:blip r:embed="rId5" cstate="print"/>
              <a:srcRect/>
              <a:stretch>
                <a:fillRect/>
              </a:stretch>
            </p:blipFill>
            <p:spPr bwMode="auto">
              <a:xfrm>
                <a:off x="4413767" y="3995914"/>
                <a:ext cx="1695450" cy="1363662"/>
              </a:xfrm>
              <a:prstGeom prst="rect">
                <a:avLst/>
              </a:prstGeom>
              <a:noFill/>
            </p:spPr>
          </p:pic>
          <p:grpSp>
            <p:nvGrpSpPr>
              <p:cNvPr id="15" name="Group 14"/>
              <p:cNvGrpSpPr>
                <a:grpSpLocks/>
              </p:cNvGrpSpPr>
              <p:nvPr/>
            </p:nvGrpSpPr>
            <p:grpSpPr bwMode="auto">
              <a:xfrm>
                <a:off x="4629489" y="2924175"/>
                <a:ext cx="1231307" cy="914400"/>
                <a:chOff x="3146" y="1398"/>
                <a:chExt cx="854" cy="576"/>
              </a:xfrm>
            </p:grpSpPr>
            <p:sp>
              <p:nvSpPr>
                <p:cNvPr id="21" name="Text Box 15"/>
                <p:cNvSpPr txBox="1">
                  <a:spLocks noChangeArrowheads="1"/>
                </p:cNvSpPr>
                <p:nvPr/>
              </p:nvSpPr>
              <p:spPr bwMode="auto">
                <a:xfrm>
                  <a:off x="3403" y="1398"/>
                  <a:ext cx="597" cy="175"/>
                </a:xfrm>
                <a:prstGeom prst="rect">
                  <a:avLst/>
                </a:prstGeom>
                <a:noFill/>
                <a:ln w="19050">
                  <a:noFill/>
                  <a:miter lim="800000"/>
                  <a:headEnd/>
                  <a:tailEnd/>
                </a:ln>
                <a:effectLst/>
              </p:spPr>
              <p:txBody>
                <a:bodyPr wrap="square" lIns="0" tIns="0" rIns="0" bIns="0">
                  <a:prstTxWarp prst="textNoShape">
                    <a:avLst/>
                  </a:prstTxWarp>
                  <a:spAutoFit/>
                </a:bodyPr>
                <a:lstStyle/>
                <a:p>
                  <a:pPr eaLnBrk="0" hangingPunct="0">
                    <a:spcBef>
                      <a:spcPct val="50000"/>
                    </a:spcBef>
                  </a:pPr>
                  <a:r>
                    <a:rPr lang="en-US" sz="1200" dirty="0">
                      <a:solidFill>
                        <a:schemeClr val="tx1"/>
                      </a:solidFill>
                      <a:effectLst>
                        <a:outerShdw blurRad="38100" dist="38100" dir="2700000" algn="tl">
                          <a:srgbClr val="DDDDDD"/>
                        </a:outerShdw>
                      </a:effectLst>
                      <a:latin typeface="Times New Roman" pitchFamily="-65" charset="0"/>
                    </a:rPr>
                    <a:t>CHL-2</a:t>
                  </a:r>
                </a:p>
              </p:txBody>
            </p:sp>
            <p:grpSp>
              <p:nvGrpSpPr>
                <p:cNvPr id="22" name="Group 16"/>
                <p:cNvGrpSpPr>
                  <a:grpSpLocks/>
                </p:cNvGrpSpPr>
                <p:nvPr/>
              </p:nvGrpSpPr>
              <p:grpSpPr bwMode="auto">
                <a:xfrm>
                  <a:off x="3146" y="1536"/>
                  <a:ext cx="406" cy="438"/>
                  <a:chOff x="3146" y="1536"/>
                  <a:chExt cx="406" cy="438"/>
                </a:xfrm>
              </p:grpSpPr>
              <p:pic>
                <p:nvPicPr>
                  <p:cNvPr id="23" name="Picture 17" descr="12_GeV_mods_CHL_overlay"/>
                  <p:cNvPicPr>
                    <a:picLocks noChangeAspect="1" noChangeArrowheads="1"/>
                  </p:cNvPicPr>
                  <p:nvPr/>
                </p:nvPicPr>
                <p:blipFill>
                  <a:blip r:embed="rId6" cstate="print"/>
                  <a:srcRect/>
                  <a:stretch>
                    <a:fillRect/>
                  </a:stretch>
                </p:blipFill>
                <p:spPr bwMode="auto">
                  <a:xfrm>
                    <a:off x="3146" y="1707"/>
                    <a:ext cx="184" cy="267"/>
                  </a:xfrm>
                  <a:prstGeom prst="rect">
                    <a:avLst/>
                  </a:prstGeom>
                  <a:noFill/>
                </p:spPr>
              </p:pic>
              <p:pic>
                <p:nvPicPr>
                  <p:cNvPr id="24" name="Picture 18" descr="12_GeV_mods_arrow_overlay"/>
                  <p:cNvPicPr>
                    <a:picLocks noChangeAspect="1" noChangeArrowheads="1"/>
                  </p:cNvPicPr>
                  <p:nvPr/>
                </p:nvPicPr>
                <p:blipFill>
                  <a:blip r:embed="rId7" cstate="print"/>
                  <a:srcRect/>
                  <a:stretch>
                    <a:fillRect/>
                  </a:stretch>
                </p:blipFill>
                <p:spPr bwMode="auto">
                  <a:xfrm>
                    <a:off x="3329" y="1536"/>
                    <a:ext cx="223" cy="288"/>
                  </a:xfrm>
                  <a:prstGeom prst="rect">
                    <a:avLst/>
                  </a:prstGeom>
                  <a:noFill/>
                </p:spPr>
              </p:pic>
            </p:grpSp>
          </p:grpSp>
          <p:grpSp>
            <p:nvGrpSpPr>
              <p:cNvPr id="16" name="Group 19"/>
              <p:cNvGrpSpPr>
                <a:grpSpLocks/>
              </p:cNvGrpSpPr>
              <p:nvPr/>
            </p:nvGrpSpPr>
            <p:grpSpPr bwMode="auto">
              <a:xfrm>
                <a:off x="5789063" y="641350"/>
                <a:ext cx="1363662" cy="962025"/>
                <a:chOff x="3952" y="-50"/>
                <a:chExt cx="945" cy="606"/>
              </a:xfrm>
            </p:grpSpPr>
            <p:pic>
              <p:nvPicPr>
                <p:cNvPr id="19" name="Picture 20" descr="12_GeV_mods_Hall-D_overlay"/>
                <p:cNvPicPr>
                  <a:picLocks noChangeAspect="1" noChangeArrowheads="1"/>
                </p:cNvPicPr>
                <p:nvPr/>
              </p:nvPicPr>
              <p:blipFill>
                <a:blip r:embed="rId8" cstate="print"/>
                <a:srcRect/>
                <a:stretch>
                  <a:fillRect/>
                </a:stretch>
              </p:blipFill>
              <p:spPr bwMode="auto">
                <a:xfrm>
                  <a:off x="3952" y="-50"/>
                  <a:ext cx="945" cy="606"/>
                </a:xfrm>
                <a:prstGeom prst="rect">
                  <a:avLst/>
                </a:prstGeom>
                <a:noFill/>
              </p:spPr>
            </p:pic>
            <p:sp>
              <p:nvSpPr>
                <p:cNvPr id="20" name="AutoShape 21"/>
                <p:cNvSpPr>
                  <a:spLocks noChangeArrowheads="1"/>
                </p:cNvSpPr>
                <p:nvPr/>
              </p:nvSpPr>
              <p:spPr bwMode="auto">
                <a:xfrm rot="5400000" flipV="1">
                  <a:off x="4084" y="324"/>
                  <a:ext cx="192" cy="240"/>
                </a:xfrm>
                <a:prstGeom prst="parallelogram">
                  <a:avLst>
                    <a:gd name="adj" fmla="val 59023"/>
                  </a:avLst>
                </a:prstGeom>
                <a:solidFill>
                  <a:schemeClr val="bg1"/>
                </a:solidFill>
                <a:ln w="19050">
                  <a:noFill/>
                  <a:miter lim="800000"/>
                  <a:headEnd/>
                  <a:tailEnd/>
                </a:ln>
                <a:effectLst/>
              </p:spPr>
              <p:txBody>
                <a:bodyPr anchor="ctr">
                  <a:prstTxWarp prst="textNoShape">
                    <a:avLst/>
                  </a:prstTxWarp>
                  <a:spAutoFit/>
                </a:bodyPr>
                <a:lstStyle/>
                <a:p>
                  <a:endParaRPr lang="en-US"/>
                </a:p>
              </p:txBody>
            </p:sp>
          </p:grpSp>
          <p:sp>
            <p:nvSpPr>
              <p:cNvPr id="17" name="Freeform 22"/>
              <p:cNvSpPr>
                <a:spLocks/>
              </p:cNvSpPr>
              <p:nvPr/>
            </p:nvSpPr>
            <p:spPr bwMode="auto">
              <a:xfrm>
                <a:off x="6177696" y="1085137"/>
                <a:ext cx="438150" cy="206375"/>
              </a:xfrm>
              <a:custGeom>
                <a:avLst/>
                <a:gdLst/>
                <a:ahLst/>
                <a:cxnLst>
                  <a:cxn ang="0">
                    <a:pos x="0" y="130"/>
                  </a:cxn>
                  <a:cxn ang="0">
                    <a:pos x="14" y="108"/>
                  </a:cxn>
                  <a:cxn ang="0">
                    <a:pos x="28" y="122"/>
                  </a:cxn>
                  <a:cxn ang="0">
                    <a:pos x="44" y="128"/>
                  </a:cxn>
                  <a:cxn ang="0">
                    <a:pos x="53" y="107"/>
                  </a:cxn>
                  <a:cxn ang="0">
                    <a:pos x="72" y="99"/>
                  </a:cxn>
                  <a:cxn ang="0">
                    <a:pos x="88" y="106"/>
                  </a:cxn>
                  <a:cxn ang="0">
                    <a:pos x="94" y="88"/>
                  </a:cxn>
                  <a:cxn ang="0">
                    <a:pos x="96" y="82"/>
                  </a:cxn>
                  <a:cxn ang="0">
                    <a:pos x="112" y="84"/>
                  </a:cxn>
                  <a:cxn ang="0">
                    <a:pos x="128" y="88"/>
                  </a:cxn>
                  <a:cxn ang="0">
                    <a:pos x="146" y="60"/>
                  </a:cxn>
                  <a:cxn ang="0">
                    <a:pos x="152" y="62"/>
                  </a:cxn>
                  <a:cxn ang="0">
                    <a:pos x="158" y="66"/>
                  </a:cxn>
                  <a:cxn ang="0">
                    <a:pos x="170" y="70"/>
                  </a:cxn>
                  <a:cxn ang="0">
                    <a:pos x="192" y="38"/>
                  </a:cxn>
                  <a:cxn ang="0">
                    <a:pos x="214" y="54"/>
                  </a:cxn>
                  <a:cxn ang="0">
                    <a:pos x="236" y="24"/>
                  </a:cxn>
                  <a:cxn ang="0">
                    <a:pos x="254" y="34"/>
                  </a:cxn>
                  <a:cxn ang="0">
                    <a:pos x="266" y="38"/>
                  </a:cxn>
                  <a:cxn ang="0">
                    <a:pos x="286" y="10"/>
                  </a:cxn>
                  <a:cxn ang="0">
                    <a:pos x="304" y="0"/>
                  </a:cxn>
                </a:cxnLst>
                <a:rect l="0" t="0" r="r" b="b"/>
                <a:pathLst>
                  <a:path w="304" h="130">
                    <a:moveTo>
                      <a:pt x="0" y="130"/>
                    </a:moveTo>
                    <a:cubicBezTo>
                      <a:pt x="16" y="119"/>
                      <a:pt x="11" y="127"/>
                      <a:pt x="14" y="108"/>
                    </a:cubicBezTo>
                    <a:cubicBezTo>
                      <a:pt x="25" y="112"/>
                      <a:pt x="19" y="108"/>
                      <a:pt x="28" y="122"/>
                    </a:cubicBezTo>
                    <a:cubicBezTo>
                      <a:pt x="29" y="124"/>
                      <a:pt x="44" y="128"/>
                      <a:pt x="44" y="128"/>
                    </a:cubicBezTo>
                    <a:cubicBezTo>
                      <a:pt x="53" y="119"/>
                      <a:pt x="40" y="111"/>
                      <a:pt x="53" y="107"/>
                    </a:cubicBezTo>
                    <a:cubicBezTo>
                      <a:pt x="64" y="92"/>
                      <a:pt x="61" y="88"/>
                      <a:pt x="72" y="99"/>
                    </a:cubicBezTo>
                    <a:cubicBezTo>
                      <a:pt x="73" y="103"/>
                      <a:pt x="82" y="116"/>
                      <a:pt x="88" y="106"/>
                    </a:cubicBezTo>
                    <a:cubicBezTo>
                      <a:pt x="88" y="106"/>
                      <a:pt x="93" y="91"/>
                      <a:pt x="94" y="88"/>
                    </a:cubicBezTo>
                    <a:cubicBezTo>
                      <a:pt x="95" y="86"/>
                      <a:pt x="96" y="82"/>
                      <a:pt x="96" y="82"/>
                    </a:cubicBezTo>
                    <a:cubicBezTo>
                      <a:pt x="101" y="83"/>
                      <a:pt x="107" y="83"/>
                      <a:pt x="112" y="84"/>
                    </a:cubicBezTo>
                    <a:cubicBezTo>
                      <a:pt x="117" y="85"/>
                      <a:pt x="128" y="88"/>
                      <a:pt x="128" y="88"/>
                    </a:cubicBezTo>
                    <a:cubicBezTo>
                      <a:pt x="141" y="85"/>
                      <a:pt x="139" y="71"/>
                      <a:pt x="146" y="60"/>
                    </a:cubicBezTo>
                    <a:cubicBezTo>
                      <a:pt x="148" y="61"/>
                      <a:pt x="150" y="61"/>
                      <a:pt x="152" y="62"/>
                    </a:cubicBezTo>
                    <a:cubicBezTo>
                      <a:pt x="154" y="63"/>
                      <a:pt x="156" y="65"/>
                      <a:pt x="158" y="66"/>
                    </a:cubicBezTo>
                    <a:cubicBezTo>
                      <a:pt x="162" y="68"/>
                      <a:pt x="170" y="70"/>
                      <a:pt x="170" y="70"/>
                    </a:cubicBezTo>
                    <a:cubicBezTo>
                      <a:pt x="177" y="60"/>
                      <a:pt x="180" y="42"/>
                      <a:pt x="192" y="38"/>
                    </a:cubicBezTo>
                    <a:cubicBezTo>
                      <a:pt x="201" y="44"/>
                      <a:pt x="204" y="51"/>
                      <a:pt x="214" y="54"/>
                    </a:cubicBezTo>
                    <a:cubicBezTo>
                      <a:pt x="227" y="50"/>
                      <a:pt x="232" y="36"/>
                      <a:pt x="236" y="24"/>
                    </a:cubicBezTo>
                    <a:cubicBezTo>
                      <a:pt x="242" y="26"/>
                      <a:pt x="249" y="32"/>
                      <a:pt x="254" y="34"/>
                    </a:cubicBezTo>
                    <a:cubicBezTo>
                      <a:pt x="258" y="35"/>
                      <a:pt x="266" y="38"/>
                      <a:pt x="266" y="38"/>
                    </a:cubicBezTo>
                    <a:cubicBezTo>
                      <a:pt x="276" y="20"/>
                      <a:pt x="280" y="19"/>
                      <a:pt x="286" y="10"/>
                    </a:cubicBezTo>
                    <a:cubicBezTo>
                      <a:pt x="286" y="8"/>
                      <a:pt x="300" y="2"/>
                      <a:pt x="304" y="0"/>
                    </a:cubicBezTo>
                  </a:path>
                </a:pathLst>
              </a:custGeom>
              <a:noFill/>
              <a:ln w="31750" cap="flat" cmpd="sng">
                <a:solidFill>
                  <a:srgbClr val="FF0000"/>
                </a:solidFill>
                <a:prstDash val="solid"/>
                <a:round/>
                <a:headEnd type="none" w="med" len="med"/>
                <a:tailEnd type="none" w="med" len="med"/>
              </a:ln>
              <a:effectLst/>
            </p:spPr>
            <p:txBody>
              <a:bodyPr wrap="none" anchor="ctr">
                <a:prstTxWarp prst="textNoShape">
                  <a:avLst/>
                </a:prstTxWarp>
                <a:spAutoFit/>
              </a:bodyPr>
              <a:lstStyle/>
              <a:p>
                <a:endParaRPr lang="en-US"/>
              </a:p>
            </p:txBody>
          </p:sp>
          <p:pic>
            <p:nvPicPr>
              <p:cNvPr id="18" name="Picture 29" descr="12_GeV_mods_NL-cryomodules_overlay"/>
              <p:cNvPicPr>
                <a:picLocks noChangeAspect="1" noChangeArrowheads="1"/>
              </p:cNvPicPr>
              <p:nvPr/>
            </p:nvPicPr>
            <p:blipFill>
              <a:blip r:embed="rId9" cstate="print"/>
              <a:srcRect/>
              <a:stretch>
                <a:fillRect/>
              </a:stretch>
            </p:blipFill>
            <p:spPr bwMode="auto">
              <a:xfrm>
                <a:off x="3476965" y="2005012"/>
                <a:ext cx="1247775" cy="1228725"/>
              </a:xfrm>
              <a:prstGeom prst="rect">
                <a:avLst/>
              </a:prstGeom>
              <a:noFill/>
            </p:spPr>
          </p:pic>
        </p:grpSp>
        <p:sp>
          <p:nvSpPr>
            <p:cNvPr id="9" name="Oval 8"/>
            <p:cNvSpPr/>
            <p:nvPr/>
          </p:nvSpPr>
          <p:spPr bwMode="auto">
            <a:xfrm>
              <a:off x="6189417" y="746522"/>
              <a:ext cx="1654911" cy="1029967"/>
            </a:xfrm>
            <a:prstGeom prst="ellipse">
              <a:avLst/>
            </a:prstGeom>
            <a:noFill/>
            <a:ln w="63500" cap="flat" cmpd="sng" algn="ctr">
              <a:solidFill>
                <a:srgbClr val="0070C0"/>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sp>
        <p:nvSpPr>
          <p:cNvPr id="25" name="Rectangle 24"/>
          <p:cNvSpPr/>
          <p:nvPr/>
        </p:nvSpPr>
        <p:spPr>
          <a:xfrm>
            <a:off x="2452093" y="913267"/>
            <a:ext cx="3457257" cy="1323439"/>
          </a:xfrm>
          <a:prstGeom prst="rect">
            <a:avLst/>
          </a:prstGeom>
        </p:spPr>
        <p:txBody>
          <a:bodyPr wrap="square">
            <a:spAutoFit/>
          </a:bodyPr>
          <a:lstStyle/>
          <a:p>
            <a:pPr marL="112713" indent="4763" fontAlgn="auto">
              <a:spcBef>
                <a:spcPts val="0"/>
              </a:spcBef>
              <a:spcAft>
                <a:spcPts val="0"/>
              </a:spcAft>
              <a:defRPr/>
            </a:pPr>
            <a:r>
              <a:rPr lang="en-US" sz="1600" i="1" dirty="0" smtClean="0">
                <a:latin typeface="Arial" pitchFamily="34" charset="0"/>
                <a:cs typeface="Arial" pitchFamily="34" charset="0"/>
              </a:rPr>
              <a:t>JLab’s 12 </a:t>
            </a:r>
            <a:r>
              <a:rPr lang="en-US" sz="1600" i="1" dirty="0">
                <a:latin typeface="Arial" pitchFamily="34" charset="0"/>
                <a:cs typeface="Arial" pitchFamily="34" charset="0"/>
              </a:rPr>
              <a:t>GeV Upgrade </a:t>
            </a:r>
            <a:r>
              <a:rPr lang="en-US" sz="1600" i="1" dirty="0" smtClean="0">
                <a:latin typeface="Arial" pitchFamily="34" charset="0"/>
                <a:cs typeface="Arial" pitchFamily="34" charset="0"/>
              </a:rPr>
              <a:t>was </a:t>
            </a:r>
            <a:r>
              <a:rPr lang="en-US" sz="1600" i="1" dirty="0">
                <a:latin typeface="Arial" pitchFamily="34" charset="0"/>
                <a:cs typeface="Arial" pitchFamily="34" charset="0"/>
              </a:rPr>
              <a:t>ranked the highest priority in the 2007 </a:t>
            </a:r>
            <a:r>
              <a:rPr lang="en-US" sz="1600" i="1" dirty="0" smtClean="0">
                <a:latin typeface="Arial" pitchFamily="34" charset="0"/>
                <a:cs typeface="Arial" pitchFamily="34" charset="0"/>
              </a:rPr>
              <a:t>Nuclear Science Advisory Committee (NSAC) </a:t>
            </a:r>
            <a:r>
              <a:rPr lang="en-US" sz="1600" i="1" dirty="0">
                <a:latin typeface="Arial" pitchFamily="34" charset="0"/>
                <a:cs typeface="Arial" pitchFamily="34" charset="0"/>
              </a:rPr>
              <a:t>Long Range </a:t>
            </a:r>
            <a:r>
              <a:rPr lang="en-US" sz="1600" i="1" dirty="0" smtClean="0">
                <a:latin typeface="Arial" pitchFamily="34" charset="0"/>
                <a:cs typeface="Arial" pitchFamily="34" charset="0"/>
              </a:rPr>
              <a:t>Plan</a:t>
            </a:r>
            <a:endParaRPr lang="en-US" sz="1600" i="1" dirty="0">
              <a:latin typeface="Arial" pitchFamily="34" charset="0"/>
              <a:cs typeface="Arial" pitchFamily="34" charset="0"/>
            </a:endParaRPr>
          </a:p>
        </p:txBody>
      </p:sp>
      <p:pic>
        <p:nvPicPr>
          <p:cNvPr id="26" name="Picture 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4308" y="967240"/>
            <a:ext cx="2331966" cy="2868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Box 26"/>
          <p:cNvSpPr txBox="1"/>
          <p:nvPr/>
        </p:nvSpPr>
        <p:spPr>
          <a:xfrm>
            <a:off x="135274" y="5334437"/>
            <a:ext cx="2656382" cy="923330"/>
          </a:xfrm>
          <a:prstGeom prst="rect">
            <a:avLst/>
          </a:prstGeom>
          <a:noFill/>
        </p:spPr>
        <p:txBody>
          <a:bodyPr wrap="square" rtlCol="0">
            <a:spAutoFit/>
          </a:bodyPr>
          <a:lstStyle/>
          <a:p>
            <a:pPr marL="0" lvl="1" algn="r"/>
            <a:r>
              <a:rPr lang="en-US" b="1" i="1" kern="0" dirty="0"/>
              <a:t>Enhanced</a:t>
            </a:r>
            <a:r>
              <a:rPr lang="en-US" i="1" kern="0" dirty="0"/>
              <a:t> capabilities in existing </a:t>
            </a:r>
            <a:r>
              <a:rPr lang="en-US" i="1" kern="0" dirty="0" smtClean="0"/>
              <a:t>Halls A/B/C</a:t>
            </a:r>
          </a:p>
          <a:p>
            <a:pPr marL="0" lvl="1" algn="r"/>
            <a:r>
              <a:rPr lang="en-US" i="1" kern="0" dirty="0" smtClean="0"/>
              <a:t>Max energy: </a:t>
            </a:r>
            <a:r>
              <a:rPr lang="en-US" b="1" i="1" kern="0" dirty="0" smtClean="0"/>
              <a:t>11 GeV</a:t>
            </a:r>
          </a:p>
        </p:txBody>
      </p:sp>
      <p:sp>
        <p:nvSpPr>
          <p:cNvPr id="28" name="TextBox 27"/>
          <p:cNvSpPr txBox="1"/>
          <p:nvPr/>
        </p:nvSpPr>
        <p:spPr>
          <a:xfrm>
            <a:off x="7481956" y="2161777"/>
            <a:ext cx="1631857" cy="923330"/>
          </a:xfrm>
          <a:prstGeom prst="rect">
            <a:avLst/>
          </a:prstGeom>
          <a:noFill/>
        </p:spPr>
        <p:txBody>
          <a:bodyPr wrap="square" rtlCol="0">
            <a:spAutoFit/>
          </a:bodyPr>
          <a:lstStyle/>
          <a:p>
            <a:r>
              <a:rPr lang="en-US" i="1" dirty="0" smtClean="0"/>
              <a:t>New </a:t>
            </a:r>
            <a:r>
              <a:rPr lang="en-US" b="1" i="1" dirty="0" smtClean="0">
                <a:solidFill>
                  <a:srgbClr val="0070C0"/>
                </a:solidFill>
              </a:rPr>
              <a:t>Hall-D</a:t>
            </a:r>
          </a:p>
          <a:p>
            <a:r>
              <a:rPr lang="en-US" i="1" dirty="0" smtClean="0"/>
              <a:t>Max energy: </a:t>
            </a:r>
            <a:r>
              <a:rPr lang="en-US" b="1" i="1" dirty="0" smtClean="0">
                <a:solidFill>
                  <a:srgbClr val="0070C0"/>
                </a:solidFill>
              </a:rPr>
              <a:t>12 GeV</a:t>
            </a:r>
            <a:endParaRPr lang="en-US" b="1" i="1" dirty="0">
              <a:solidFill>
                <a:srgbClr val="0070C0"/>
              </a:solidFill>
            </a:endParaRPr>
          </a:p>
        </p:txBody>
      </p:sp>
      <p:sp>
        <p:nvSpPr>
          <p:cNvPr id="29" name="TextBox 28"/>
          <p:cNvSpPr txBox="1"/>
          <p:nvPr/>
        </p:nvSpPr>
        <p:spPr>
          <a:xfrm>
            <a:off x="4893758" y="5313694"/>
            <a:ext cx="3753994" cy="923330"/>
          </a:xfrm>
          <a:prstGeom prst="rect">
            <a:avLst/>
          </a:prstGeom>
          <a:noFill/>
        </p:spPr>
        <p:txBody>
          <a:bodyPr wrap="square" rtlCol="0">
            <a:spAutoFit/>
          </a:bodyPr>
          <a:lstStyle/>
          <a:p>
            <a:r>
              <a:rPr lang="en-US" i="1" dirty="0" smtClean="0"/>
              <a:t>Two </a:t>
            </a:r>
            <a:r>
              <a:rPr lang="en-US" b="1" i="1" dirty="0" smtClean="0">
                <a:solidFill>
                  <a:srgbClr val="0070C0"/>
                </a:solidFill>
              </a:rPr>
              <a:t>1.1 GeV </a:t>
            </a:r>
            <a:r>
              <a:rPr lang="en-US" i="1" dirty="0" smtClean="0"/>
              <a:t>LINACs, maintain </a:t>
            </a:r>
            <a:r>
              <a:rPr lang="en-US" i="1" dirty="0"/>
              <a:t>capability to deliver lower pass beam energies: 2.2 – 8.8 </a:t>
            </a:r>
            <a:r>
              <a:rPr lang="en-US" i="1" dirty="0" smtClean="0"/>
              <a:t>GeV</a:t>
            </a:r>
            <a:endParaRPr lang="en-US" i="1" dirty="0"/>
          </a:p>
        </p:txBody>
      </p:sp>
    </p:spTree>
    <p:extLst>
      <p:ext uri="{BB962C8B-B14F-4D97-AF65-F5344CB8AC3E}">
        <p14:creationId xmlns:p14="http://schemas.microsoft.com/office/powerpoint/2010/main" val="18920138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4"/>
            <a:ext cx="8229600" cy="365040"/>
          </a:xfrm>
        </p:spPr>
        <p:txBody>
          <a:bodyPr>
            <a:noAutofit/>
          </a:bodyPr>
          <a:lstStyle/>
          <a:p>
            <a:r>
              <a:rPr lang="en-US" sz="4000" dirty="0" smtClean="0">
                <a:latin typeface="Comic Sans MS"/>
                <a:cs typeface="Comic Sans MS"/>
              </a:rPr>
              <a:t>Hall A</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6</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904" y="936911"/>
            <a:ext cx="3739431" cy="4985907"/>
          </a:xfrm>
          <a:prstGeom prst="rect">
            <a:avLst/>
          </a:prstGeom>
        </p:spPr>
      </p:pic>
      <p:sp>
        <p:nvSpPr>
          <p:cNvPr id="8" name="Rectangle 11"/>
          <p:cNvSpPr>
            <a:spLocks noChangeArrowheads="1"/>
          </p:cNvSpPr>
          <p:nvPr/>
        </p:nvSpPr>
        <p:spPr bwMode="auto">
          <a:xfrm>
            <a:off x="2895600" y="5443380"/>
            <a:ext cx="6248400" cy="762000"/>
          </a:xfrm>
          <a:prstGeom prst="rect">
            <a:avLst/>
          </a:prstGeom>
          <a:noFill/>
          <a:ln w="9525">
            <a:noFill/>
            <a:miter lim="800000"/>
            <a:headEnd/>
            <a:tailEnd/>
          </a:ln>
          <a:effectLst/>
        </p:spPr>
        <p:txBody>
          <a:bodyPr/>
          <a:lstStyle/>
          <a:p>
            <a:pPr algn="ctr" defTabSz="914400">
              <a:defRPr/>
            </a:pPr>
            <a:r>
              <a:rPr lang="en-US" b="1" i="1" u="sng" dirty="0">
                <a:solidFill>
                  <a:srgbClr val="FC0128"/>
                </a:solidFill>
                <a:latin typeface="Comic Sans MS"/>
                <a:cs typeface="Comic Sans MS"/>
              </a:rPr>
              <a:t>Hall </a:t>
            </a:r>
            <a:r>
              <a:rPr lang="en-US" b="1" i="1" u="sng" dirty="0" smtClean="0">
                <a:solidFill>
                  <a:srgbClr val="FC0128"/>
                </a:solidFill>
                <a:latin typeface="Comic Sans MS"/>
                <a:cs typeface="Comic Sans MS"/>
              </a:rPr>
              <a:t>A</a:t>
            </a:r>
          </a:p>
          <a:p>
            <a:pPr algn="ctr" defTabSz="914400">
              <a:defRPr/>
            </a:pPr>
            <a:r>
              <a:rPr lang="en-US" sz="2000" b="1" dirty="0" smtClean="0">
                <a:solidFill>
                  <a:srgbClr val="000000"/>
                </a:solidFill>
                <a:latin typeface="Comic Sans MS"/>
                <a:cs typeface="Comic Sans MS"/>
              </a:rPr>
              <a:t>nucleon form factors,</a:t>
            </a:r>
            <a:r>
              <a:rPr lang="en-US" sz="2000" b="1" dirty="0" smtClean="0">
                <a:solidFill>
                  <a:srgbClr val="FC0128"/>
                </a:solidFill>
                <a:latin typeface="Comic Sans MS"/>
                <a:cs typeface="Comic Sans MS"/>
              </a:rPr>
              <a:t> </a:t>
            </a:r>
          </a:p>
          <a:p>
            <a:pPr algn="ctr" defTabSz="914400">
              <a:defRPr/>
            </a:pPr>
            <a:r>
              <a:rPr lang="en-US" sz="2000" b="1" i="1" dirty="0" smtClean="0">
                <a:solidFill>
                  <a:srgbClr val="0000FF"/>
                </a:solidFill>
                <a:latin typeface="Comic Sans MS"/>
                <a:cs typeface="Comic Sans MS"/>
              </a:rPr>
              <a:t>&amp; </a:t>
            </a:r>
            <a:r>
              <a:rPr lang="en-US" sz="2000" b="1" i="1" dirty="0">
                <a:solidFill>
                  <a:srgbClr val="0000FF"/>
                </a:solidFill>
                <a:latin typeface="Comic Sans MS"/>
                <a:cs typeface="Comic Sans MS"/>
              </a:rPr>
              <a:t>future new </a:t>
            </a:r>
            <a:r>
              <a:rPr lang="en-US" sz="2000" b="1" i="1" dirty="0" smtClean="0">
                <a:solidFill>
                  <a:srgbClr val="0000FF"/>
                </a:solidFill>
                <a:latin typeface="Comic Sans MS"/>
                <a:cs typeface="Comic Sans MS"/>
              </a:rPr>
              <a:t>experiments like </a:t>
            </a:r>
            <a:r>
              <a:rPr lang="en-US" sz="2000" b="1" i="1" dirty="0" err="1" smtClean="0">
                <a:solidFill>
                  <a:srgbClr val="0000FF"/>
                </a:solidFill>
                <a:latin typeface="Comic Sans MS"/>
                <a:cs typeface="Comic Sans MS"/>
              </a:rPr>
              <a:t>Moller</a:t>
            </a:r>
            <a:r>
              <a:rPr lang="en-US" sz="2000" b="1" i="1" dirty="0" smtClean="0">
                <a:solidFill>
                  <a:srgbClr val="0000FF"/>
                </a:solidFill>
                <a:latin typeface="Comic Sans MS"/>
                <a:cs typeface="Comic Sans MS"/>
              </a:rPr>
              <a:t> &amp; SOLID</a:t>
            </a:r>
            <a:endParaRPr lang="en-US" sz="2000" b="1" i="1" dirty="0">
              <a:solidFill>
                <a:srgbClr val="0000FF"/>
              </a:solidFill>
              <a:latin typeface="Comic Sans MS"/>
              <a:cs typeface="Comic Sans MS"/>
            </a:endParaRPr>
          </a:p>
        </p:txBody>
      </p:sp>
      <p:pic>
        <p:nvPicPr>
          <p:cNvPr id="9" name="Picture 13" descr="hallacombo"/>
          <p:cNvPicPr>
            <a:picLocks noChangeAspect="1" noChangeArrowheads="1"/>
          </p:cNvPicPr>
          <p:nvPr/>
        </p:nvPicPr>
        <p:blipFill>
          <a:blip r:embed="rId4" cstate="print"/>
          <a:srcRect/>
          <a:stretch>
            <a:fillRect/>
          </a:stretch>
        </p:blipFill>
        <p:spPr bwMode="auto">
          <a:xfrm>
            <a:off x="4157662" y="1188021"/>
            <a:ext cx="4529138" cy="3320793"/>
          </a:xfrm>
          <a:prstGeom prst="rect">
            <a:avLst/>
          </a:prstGeom>
          <a:noFill/>
          <a:ln w="9525">
            <a:noFill/>
            <a:miter lim="800000"/>
            <a:headEnd/>
            <a:tailEnd/>
          </a:ln>
        </p:spPr>
      </p:pic>
    </p:spTree>
    <p:extLst>
      <p:ext uri="{BB962C8B-B14F-4D97-AF65-F5344CB8AC3E}">
        <p14:creationId xmlns:p14="http://schemas.microsoft.com/office/powerpoint/2010/main" val="172740499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4"/>
            <a:ext cx="8229600" cy="365040"/>
          </a:xfrm>
        </p:spPr>
        <p:txBody>
          <a:bodyPr>
            <a:noAutofit/>
          </a:bodyPr>
          <a:lstStyle/>
          <a:p>
            <a:r>
              <a:rPr lang="en-US" sz="4000" dirty="0" smtClean="0">
                <a:latin typeface="Comic Sans MS"/>
                <a:cs typeface="Comic Sans MS"/>
              </a:rPr>
              <a:t>Hall B (CLAS12)</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7</a:t>
            </a:fld>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6905" y="880221"/>
            <a:ext cx="4139895" cy="5504178"/>
          </a:xfrm>
          <a:prstGeom prst="rect">
            <a:avLst/>
          </a:prstGeom>
        </p:spPr>
      </p:pic>
      <p:sp>
        <p:nvSpPr>
          <p:cNvPr id="8" name="Rectangle 8"/>
          <p:cNvSpPr>
            <a:spLocks noChangeArrowheads="1"/>
          </p:cNvSpPr>
          <p:nvPr/>
        </p:nvSpPr>
        <p:spPr bwMode="auto">
          <a:xfrm>
            <a:off x="-58962" y="4839399"/>
            <a:ext cx="4605867" cy="762000"/>
          </a:xfrm>
          <a:prstGeom prst="rect">
            <a:avLst/>
          </a:prstGeom>
          <a:noFill/>
          <a:ln w="9525">
            <a:noFill/>
            <a:miter lim="800000"/>
            <a:headEnd/>
            <a:tailEnd/>
          </a:ln>
        </p:spPr>
        <p:txBody>
          <a:bodyPr/>
          <a:lstStyle/>
          <a:p>
            <a:pPr algn="ctr" defTabSz="914400"/>
            <a:r>
              <a:rPr lang="en-US" b="1" i="1" u="sng" dirty="0">
                <a:solidFill>
                  <a:srgbClr val="FC0128"/>
                </a:solidFill>
                <a:latin typeface="Comic Sans MS"/>
                <a:cs typeface="Comic Sans MS"/>
              </a:rPr>
              <a:t>CLAS12 (Hall B</a:t>
            </a:r>
            <a:r>
              <a:rPr lang="en-US" b="1" i="1" u="sng" dirty="0" smtClean="0">
                <a:solidFill>
                  <a:srgbClr val="FC0128"/>
                </a:solidFill>
                <a:latin typeface="Comic Sans MS"/>
                <a:cs typeface="Comic Sans MS"/>
              </a:rPr>
              <a:t>)</a:t>
            </a:r>
            <a:endParaRPr lang="en-US" b="1" i="1" u="sng" dirty="0">
              <a:solidFill>
                <a:srgbClr val="FC0128"/>
              </a:solidFill>
              <a:latin typeface="Comic Sans MS"/>
              <a:cs typeface="Comic Sans MS"/>
            </a:endParaRPr>
          </a:p>
          <a:p>
            <a:pPr algn="ctr" defTabSz="914400"/>
            <a:r>
              <a:rPr lang="en-US" sz="2000" b="1" dirty="0" smtClean="0">
                <a:solidFill>
                  <a:srgbClr val="FC0128"/>
                </a:solidFill>
                <a:latin typeface="Comic Sans MS"/>
                <a:cs typeface="Comic Sans MS"/>
              </a:rPr>
              <a:t>understanding </a:t>
            </a:r>
            <a:r>
              <a:rPr lang="en-US" sz="2000" b="1" dirty="0">
                <a:solidFill>
                  <a:srgbClr val="FC0128"/>
                </a:solidFill>
                <a:latin typeface="Comic Sans MS"/>
                <a:cs typeface="Comic Sans MS"/>
              </a:rPr>
              <a:t>nucleon structure via </a:t>
            </a:r>
            <a:r>
              <a:rPr lang="en-US" sz="2000" b="1" dirty="0">
                <a:solidFill>
                  <a:srgbClr val="0000FF"/>
                </a:solidFill>
                <a:latin typeface="Comic Sans MS"/>
                <a:cs typeface="Comic Sans MS"/>
              </a:rPr>
              <a:t>generalized </a:t>
            </a:r>
            <a:r>
              <a:rPr lang="en-US" sz="2000" b="1" dirty="0" err="1">
                <a:solidFill>
                  <a:srgbClr val="0000FF"/>
                </a:solidFill>
                <a:latin typeface="Comic Sans MS"/>
                <a:cs typeface="Comic Sans MS"/>
              </a:rPr>
              <a:t>parton</a:t>
            </a:r>
            <a:r>
              <a:rPr lang="en-US" sz="2000" b="1" dirty="0">
                <a:solidFill>
                  <a:srgbClr val="0000FF"/>
                </a:solidFill>
                <a:latin typeface="Comic Sans MS"/>
                <a:cs typeface="Comic Sans MS"/>
              </a:rPr>
              <a:t> distributions</a:t>
            </a:r>
          </a:p>
        </p:txBody>
      </p:sp>
      <p:pic>
        <p:nvPicPr>
          <p:cNvPr id="9" name="Picture 8" descr="Hall B CLAs12 w Man3.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199" y="1067152"/>
            <a:ext cx="4238317" cy="3282598"/>
          </a:xfrm>
          <a:prstGeom prst="rect">
            <a:avLst/>
          </a:prstGeom>
          <a:noFill/>
          <a:ln w="9525">
            <a:noFill/>
            <a:miter lim="800000"/>
            <a:headEnd/>
            <a:tailEnd/>
          </a:ln>
        </p:spPr>
      </p:pic>
    </p:spTree>
    <p:extLst>
      <p:ext uri="{BB962C8B-B14F-4D97-AF65-F5344CB8AC3E}">
        <p14:creationId xmlns:p14="http://schemas.microsoft.com/office/powerpoint/2010/main" val="35029955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4"/>
            <a:ext cx="8229600" cy="365040"/>
          </a:xfrm>
        </p:spPr>
        <p:txBody>
          <a:bodyPr>
            <a:noAutofit/>
          </a:bodyPr>
          <a:lstStyle/>
          <a:p>
            <a:r>
              <a:rPr lang="en-US" sz="4000" dirty="0" smtClean="0">
                <a:latin typeface="Comic Sans MS"/>
                <a:cs typeface="Comic Sans MS"/>
              </a:rPr>
              <a:t>Hall C</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8</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791" y="994788"/>
            <a:ext cx="3921625" cy="5245593"/>
          </a:xfrm>
          <a:prstGeom prst="rect">
            <a:avLst/>
          </a:prstGeom>
        </p:spPr>
      </p:pic>
      <p:sp>
        <p:nvSpPr>
          <p:cNvPr id="8" name="Rectangle 10"/>
          <p:cNvSpPr>
            <a:spLocks noChangeArrowheads="1"/>
          </p:cNvSpPr>
          <p:nvPr/>
        </p:nvSpPr>
        <p:spPr bwMode="auto">
          <a:xfrm>
            <a:off x="4530457" y="4796291"/>
            <a:ext cx="4419734" cy="1444090"/>
          </a:xfrm>
          <a:prstGeom prst="rect">
            <a:avLst/>
          </a:prstGeom>
          <a:noFill/>
          <a:ln w="9525">
            <a:noFill/>
            <a:miter lim="800000"/>
            <a:headEnd/>
            <a:tailEnd/>
          </a:ln>
        </p:spPr>
        <p:txBody>
          <a:bodyPr/>
          <a:lstStyle/>
          <a:p>
            <a:pPr algn="ctr" defTabSz="914400"/>
            <a:r>
              <a:rPr lang="en-US" b="1" i="1" u="sng" dirty="0">
                <a:solidFill>
                  <a:srgbClr val="FC0128"/>
                </a:solidFill>
                <a:latin typeface="Arial" pitchFamily="34" charset="0"/>
                <a:cs typeface="Arial" pitchFamily="34" charset="0"/>
              </a:rPr>
              <a:t>SHMS (Hall C</a:t>
            </a:r>
            <a:r>
              <a:rPr lang="en-US" b="1" i="1" u="sng" dirty="0" smtClean="0">
                <a:solidFill>
                  <a:srgbClr val="FC0128"/>
                </a:solidFill>
                <a:latin typeface="Arial" pitchFamily="34" charset="0"/>
                <a:cs typeface="Arial" pitchFamily="34" charset="0"/>
              </a:rPr>
              <a:t>)</a:t>
            </a:r>
            <a:endParaRPr lang="en-US" b="1" i="1" u="sng" dirty="0">
              <a:solidFill>
                <a:srgbClr val="FC0128"/>
              </a:solidFill>
              <a:latin typeface="Arial" pitchFamily="34" charset="0"/>
              <a:cs typeface="Arial" pitchFamily="34" charset="0"/>
            </a:endParaRPr>
          </a:p>
          <a:p>
            <a:pPr algn="ctr" defTabSz="914400"/>
            <a:r>
              <a:rPr lang="en-US" sz="2000" b="1" dirty="0" smtClean="0">
                <a:solidFill>
                  <a:srgbClr val="000000"/>
                </a:solidFill>
                <a:latin typeface="Arial" pitchFamily="34" charset="0"/>
                <a:cs typeface="Arial" pitchFamily="34" charset="0"/>
              </a:rPr>
              <a:t>precision </a:t>
            </a:r>
            <a:r>
              <a:rPr lang="en-US" sz="2000" b="1" dirty="0">
                <a:solidFill>
                  <a:srgbClr val="000000"/>
                </a:solidFill>
                <a:latin typeface="Arial" pitchFamily="34" charset="0"/>
                <a:cs typeface="Arial" pitchFamily="34" charset="0"/>
              </a:rPr>
              <a:t>determination of </a:t>
            </a:r>
            <a:br>
              <a:rPr lang="en-US" sz="2000" b="1" dirty="0">
                <a:solidFill>
                  <a:srgbClr val="000000"/>
                </a:solidFill>
                <a:latin typeface="Arial" pitchFamily="34" charset="0"/>
                <a:cs typeface="Arial" pitchFamily="34" charset="0"/>
              </a:rPr>
            </a:br>
            <a:r>
              <a:rPr lang="en-US" sz="2000" b="1" dirty="0">
                <a:solidFill>
                  <a:srgbClr val="0000FF"/>
                </a:solidFill>
                <a:latin typeface="Arial" pitchFamily="34" charset="0"/>
                <a:cs typeface="Arial" pitchFamily="34" charset="0"/>
              </a:rPr>
              <a:t>valence quark properties</a:t>
            </a:r>
            <a:r>
              <a:rPr lang="en-US" sz="2000" b="1" dirty="0">
                <a:solidFill>
                  <a:srgbClr val="FC0128"/>
                </a:solidFill>
                <a:latin typeface="Arial" pitchFamily="34" charset="0"/>
                <a:cs typeface="Arial" pitchFamily="34" charset="0"/>
              </a:rPr>
              <a:t> </a:t>
            </a:r>
            <a:r>
              <a:rPr lang="en-US" sz="2000" b="1" dirty="0">
                <a:solidFill>
                  <a:srgbClr val="000000"/>
                </a:solidFill>
                <a:latin typeface="Arial" pitchFamily="34" charset="0"/>
                <a:cs typeface="Arial" pitchFamily="34" charset="0"/>
              </a:rPr>
              <a:t>in nucleons and nuclei</a:t>
            </a:r>
          </a:p>
        </p:txBody>
      </p:sp>
      <p:pic>
        <p:nvPicPr>
          <p:cNvPr id="9" name="Content Placeholder 3" descr="SHMS-HMS.JPG"/>
          <p:cNvPicPr>
            <a:picLocks noChangeAspect="1"/>
          </p:cNvPicPr>
          <p:nvPr/>
        </p:nvPicPr>
        <p:blipFill>
          <a:blip r:embed="rId4" cstate="print">
            <a:lum bright="20000" contrast="20000"/>
          </a:blip>
          <a:srcRect/>
          <a:stretch>
            <a:fillRect/>
          </a:stretch>
        </p:blipFill>
        <p:spPr bwMode="auto">
          <a:xfrm>
            <a:off x="4391891" y="994788"/>
            <a:ext cx="4558300" cy="3365545"/>
          </a:xfrm>
          <a:prstGeom prst="rect">
            <a:avLst/>
          </a:prstGeom>
          <a:noFill/>
          <a:ln w="9525">
            <a:noFill/>
            <a:miter lim="800000"/>
            <a:headEnd/>
            <a:tailEnd/>
          </a:ln>
        </p:spPr>
      </p:pic>
    </p:spTree>
    <p:extLst>
      <p:ext uri="{BB962C8B-B14F-4D97-AF65-F5344CB8AC3E}">
        <p14:creationId xmlns:p14="http://schemas.microsoft.com/office/powerpoint/2010/main" val="23738594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4"/>
            <a:ext cx="8229600" cy="365040"/>
          </a:xfrm>
        </p:spPr>
        <p:txBody>
          <a:bodyPr>
            <a:noAutofit/>
          </a:bodyPr>
          <a:lstStyle/>
          <a:p>
            <a:pPr algn="l"/>
            <a:r>
              <a:rPr lang="en-US" sz="4000" dirty="0" smtClean="0">
                <a:latin typeface="Comic Sans MS"/>
                <a:cs typeface="Comic Sans MS"/>
              </a:rPr>
              <a:t>CLAS12 RICH</a:t>
            </a:r>
            <a:endParaRPr lang="en-US" sz="4000" dirty="0">
              <a:latin typeface="Comic Sans MS"/>
              <a:cs typeface="Comic Sans MS"/>
            </a:endParaRPr>
          </a:p>
        </p:txBody>
      </p:sp>
      <p:sp>
        <p:nvSpPr>
          <p:cNvPr id="4" name="Date Placeholder 3"/>
          <p:cNvSpPr>
            <a:spLocks noGrp="1"/>
          </p:cNvSpPr>
          <p:nvPr>
            <p:ph type="dt" sz="half" idx="10"/>
          </p:nvPr>
        </p:nvSpPr>
        <p:spPr/>
        <p:txBody>
          <a:bodyPr/>
          <a:lstStyle/>
          <a:p>
            <a:fld id="{3A9A663D-15F8-9A44-9712-59ED5784CF5E}" type="datetime1">
              <a:rPr lang="en-US" smtClean="0"/>
              <a:pPr/>
              <a:t>12/3/14</a:t>
            </a:fld>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9</a:t>
            </a:fld>
            <a:endParaRPr lang="en-US"/>
          </a:p>
        </p:txBody>
      </p:sp>
      <p:pic>
        <p:nvPicPr>
          <p:cNvPr id="3" name="Picture 2"/>
          <p:cNvPicPr>
            <a:picLocks noChangeAspect="1"/>
          </p:cNvPicPr>
          <p:nvPr/>
        </p:nvPicPr>
        <p:blipFill>
          <a:blip r:embed="rId3"/>
          <a:stretch>
            <a:fillRect/>
          </a:stretch>
        </p:blipFill>
        <p:spPr>
          <a:xfrm>
            <a:off x="268819" y="836094"/>
            <a:ext cx="3985444" cy="484614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7434" y="4026616"/>
            <a:ext cx="3123737" cy="2260599"/>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85608" y="237554"/>
            <a:ext cx="3225563" cy="1728393"/>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96369" y="2127377"/>
            <a:ext cx="3225563" cy="1774355"/>
          </a:xfrm>
          <a:prstGeom prst="rect">
            <a:avLst/>
          </a:prstGeom>
        </p:spPr>
      </p:pic>
      <p:sp>
        <p:nvSpPr>
          <p:cNvPr id="9" name="TextBox 8"/>
          <p:cNvSpPr txBox="1"/>
          <p:nvPr/>
        </p:nvSpPr>
        <p:spPr>
          <a:xfrm>
            <a:off x="4232717" y="5640884"/>
            <a:ext cx="990140" cy="646331"/>
          </a:xfrm>
          <a:prstGeom prst="rect">
            <a:avLst/>
          </a:prstGeom>
          <a:solidFill>
            <a:srgbClr val="CCFFCC"/>
          </a:solidFill>
          <a:ln w="38100" cmpd="sng">
            <a:solidFill>
              <a:srgbClr val="FF6600"/>
            </a:solidFill>
          </a:ln>
        </p:spPr>
        <p:txBody>
          <a:bodyPr wrap="square" rtlCol="0">
            <a:spAutoFit/>
          </a:bodyPr>
          <a:lstStyle/>
          <a:p>
            <a:pPr algn="ctr"/>
            <a:r>
              <a:rPr lang="en-US" dirty="0" smtClean="0">
                <a:latin typeface="Comic Sans MS"/>
                <a:cs typeface="Comic Sans MS"/>
              </a:rPr>
              <a:t>H8500 series</a:t>
            </a:r>
            <a:endParaRPr lang="en-US" dirty="0">
              <a:latin typeface="Comic Sans MS"/>
              <a:cs typeface="Comic Sans MS"/>
            </a:endParaRPr>
          </a:p>
        </p:txBody>
      </p:sp>
      <p:sp>
        <p:nvSpPr>
          <p:cNvPr id="10" name="TextBox 9"/>
          <p:cNvSpPr txBox="1"/>
          <p:nvPr/>
        </p:nvSpPr>
        <p:spPr>
          <a:xfrm>
            <a:off x="4369531" y="4208334"/>
            <a:ext cx="853325" cy="830997"/>
          </a:xfrm>
          <a:prstGeom prst="rect">
            <a:avLst/>
          </a:prstGeom>
          <a:noFill/>
          <a:ln w="38100" cmpd="sng">
            <a:noFill/>
          </a:ln>
        </p:spPr>
        <p:txBody>
          <a:bodyPr wrap="square" rtlCol="0">
            <a:spAutoFit/>
          </a:bodyPr>
          <a:lstStyle/>
          <a:p>
            <a:pPr algn="ctr"/>
            <a:r>
              <a:rPr lang="en-US" sz="2400" dirty="0" smtClean="0">
                <a:latin typeface="Comic Sans MS"/>
                <a:cs typeface="Comic Sans MS"/>
              </a:rPr>
              <a:t>need</a:t>
            </a:r>
            <a:r>
              <a:rPr lang="en-US" sz="2400" b="1" dirty="0" smtClean="0">
                <a:latin typeface="Comic Sans MS"/>
                <a:cs typeface="Comic Sans MS"/>
              </a:rPr>
              <a:t>400</a:t>
            </a:r>
            <a:endParaRPr lang="en-US" sz="2400" b="1" dirty="0">
              <a:latin typeface="Comic Sans MS"/>
              <a:cs typeface="Comic Sans MS"/>
            </a:endParaRPr>
          </a:p>
        </p:txBody>
      </p:sp>
      <p:cxnSp>
        <p:nvCxnSpPr>
          <p:cNvPr id="12" name="Straight Arrow Connector 11"/>
          <p:cNvCxnSpPr/>
          <p:nvPr/>
        </p:nvCxnSpPr>
        <p:spPr>
          <a:xfrm>
            <a:off x="4796194" y="5064905"/>
            <a:ext cx="0" cy="543693"/>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281546" y="5464153"/>
            <a:ext cx="2062172" cy="923330"/>
          </a:xfrm>
          <a:prstGeom prst="rect">
            <a:avLst/>
          </a:prstGeom>
          <a:solidFill>
            <a:srgbClr val="CCFFCC"/>
          </a:solidFill>
          <a:ln w="38100" cmpd="sng">
            <a:solidFill>
              <a:srgbClr val="FF6600"/>
            </a:solidFill>
          </a:ln>
        </p:spPr>
        <p:txBody>
          <a:bodyPr wrap="square" rtlCol="0">
            <a:spAutoFit/>
          </a:bodyPr>
          <a:lstStyle/>
          <a:p>
            <a:pPr algn="ctr"/>
            <a:r>
              <a:rPr lang="en-US" dirty="0" smtClean="0">
                <a:latin typeface="Comic Sans MS"/>
                <a:cs typeface="Comic Sans MS"/>
              </a:rPr>
              <a:t>H12700 </a:t>
            </a:r>
          </a:p>
          <a:p>
            <a:pPr algn="ctr"/>
            <a:r>
              <a:rPr lang="en-US" dirty="0" smtClean="0">
                <a:latin typeface="Comic Sans MS"/>
                <a:cs typeface="Comic Sans MS"/>
              </a:rPr>
              <a:t>better single </a:t>
            </a:r>
            <a:r>
              <a:rPr lang="en-US" dirty="0" err="1" smtClean="0">
                <a:latin typeface="Comic Sans MS"/>
                <a:cs typeface="Comic Sans MS"/>
              </a:rPr>
              <a:t>pe</a:t>
            </a:r>
            <a:r>
              <a:rPr lang="en-US" dirty="0" smtClean="0">
                <a:latin typeface="Comic Sans MS"/>
                <a:cs typeface="Comic Sans MS"/>
              </a:rPr>
              <a:t> resolution</a:t>
            </a:r>
            <a:endParaRPr lang="en-US" dirty="0">
              <a:latin typeface="Comic Sans MS"/>
              <a:cs typeface="Comic Sans MS"/>
            </a:endParaRPr>
          </a:p>
        </p:txBody>
      </p:sp>
      <p:cxnSp>
        <p:nvCxnSpPr>
          <p:cNvPr id="14" name="Straight Arrow Connector 13"/>
          <p:cNvCxnSpPr/>
          <p:nvPr/>
        </p:nvCxnSpPr>
        <p:spPr>
          <a:xfrm flipH="1">
            <a:off x="3505200" y="5987033"/>
            <a:ext cx="690937" cy="0"/>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958697"/>
      </p:ext>
    </p:extLst>
  </p:cSld>
  <p:clrMapOvr>
    <a:masterClrMapping/>
  </p:clrMapOvr>
  <p:timing>
    <p:tnLst>
      <p:par>
        <p:cTn xmlns:p14="http://schemas.microsoft.com/office/powerpoint/2010/mai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9.jpeg"/></Relationships>
</file>

<file path=ppt/theme/theme1.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JLab_theme_4">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1" id="{349CC764-BA12-4ADD-89B7-5E78B15F23A2}" vid="{D58E2B27-63C2-4759-A24F-F7DCBB180697}"/>
    </a:ext>
  </a:extLst>
</a:theme>
</file>

<file path=ppt/theme/theme4.xml><?xml version="1.0" encoding="utf-8"?>
<a:theme xmlns:a="http://schemas.openxmlformats.org/drawingml/2006/main" name="Grid">
  <a:themeElements>
    <a:clrScheme name="Custom 14">
      <a:dk1>
        <a:srgbClr val="002F8E"/>
      </a:dk1>
      <a:lt1>
        <a:sysClr val="window" lastClr="FFFFFF"/>
      </a:lt1>
      <a:dk2>
        <a:srgbClr val="074865"/>
      </a:dk2>
      <a:lt2>
        <a:srgbClr val="FFFFFF"/>
      </a:lt2>
      <a:accent1>
        <a:srgbClr val="56A0D3"/>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JLabPowerpointMain</Template>
  <TotalTime>2011</TotalTime>
  <Words>2821</Words>
  <Application>Microsoft Macintosh PowerPoint</Application>
  <PresentationFormat>On-screen Show (4:3)</PresentationFormat>
  <Paragraphs>487</Paragraphs>
  <Slides>44</Slides>
  <Notes>12</Notes>
  <HiddenSlides>0</HiddenSlides>
  <MMClips>1</MMClips>
  <ScaleCrop>false</ScaleCrop>
  <HeadingPairs>
    <vt:vector size="4" baseType="variant">
      <vt:variant>
        <vt:lpstr>Theme</vt:lpstr>
      </vt:variant>
      <vt:variant>
        <vt:i4>4</vt:i4>
      </vt:variant>
      <vt:variant>
        <vt:lpstr>Slide Titles</vt:lpstr>
      </vt:variant>
      <vt:variant>
        <vt:i4>44</vt:i4>
      </vt:variant>
    </vt:vector>
  </HeadingPairs>
  <TitlesOfParts>
    <vt:vector size="48" baseType="lpstr">
      <vt:lpstr>JLabPowerpointMain</vt:lpstr>
      <vt:lpstr>3_JLab_PowerPoint1</vt:lpstr>
      <vt:lpstr>JLab_theme_4</vt:lpstr>
      <vt:lpstr>Grid</vt:lpstr>
      <vt:lpstr>Studies at JLAB of Photodetectors for EIC Experiments</vt:lpstr>
      <vt:lpstr>PowerPoint Presentation</vt:lpstr>
      <vt:lpstr>Jefferson Lab – QCD Physics</vt:lpstr>
      <vt:lpstr>21st Century Science Questions</vt:lpstr>
      <vt:lpstr>Jefferson Lab 12 GeV Upgrade</vt:lpstr>
      <vt:lpstr>Hall A</vt:lpstr>
      <vt:lpstr>Hall B (CLAS12)</vt:lpstr>
      <vt:lpstr>Hall C</vt:lpstr>
      <vt:lpstr>CLAS12 RICH</vt:lpstr>
      <vt:lpstr>New Hall D – Photon Beam</vt:lpstr>
      <vt:lpstr> Hall D – Oct,2014 – now taking beam</vt:lpstr>
      <vt:lpstr>Hall D – First Use of SiPMs</vt:lpstr>
      <vt:lpstr>FDIRC PID Add-on to GlueX</vt:lpstr>
      <vt:lpstr>The prototype READOUT BOX</vt:lpstr>
      <vt:lpstr>Options for Readout</vt:lpstr>
      <vt:lpstr>The Future for QCD Studies - EIC</vt:lpstr>
      <vt:lpstr>RICH Detector for the EIC’s Forward Region Particle Identification (RD2013-4)</vt:lpstr>
      <vt:lpstr>EIC PID Requirements</vt:lpstr>
      <vt:lpstr>Dual Radiator Concepts</vt:lpstr>
      <vt:lpstr>Options for Readout</vt:lpstr>
      <vt:lpstr>MCP-based LAPPD</vt:lpstr>
      <vt:lpstr>First 6x6 cm2 samples</vt:lpstr>
      <vt:lpstr>Test Set for mini-LAPPD sample 28</vt:lpstr>
      <vt:lpstr>Initial DAQ – 1 GHz BW, 5 Gs/s scope</vt:lpstr>
      <vt:lpstr>Pulse comparison</vt:lpstr>
      <vt:lpstr>High B field Test Setup</vt:lpstr>
      <vt:lpstr>High B field Test Setup</vt:lpstr>
      <vt:lpstr>Use the GlueX magnet</vt:lpstr>
      <vt:lpstr>Add Title</vt:lpstr>
      <vt:lpstr>PowerPoint Presentation</vt:lpstr>
      <vt:lpstr>Some More Snaps</vt:lpstr>
      <vt:lpstr>Initial Samples Tested</vt:lpstr>
      <vt:lpstr>PowerPoint Presentation</vt:lpstr>
      <vt:lpstr>PowerPoint Presentation</vt:lpstr>
      <vt:lpstr>Welcome to 3D printing</vt:lpstr>
      <vt:lpstr>PowerPoint Presentation</vt:lpstr>
      <vt:lpstr>PowerPoint Presentation</vt:lpstr>
      <vt:lpstr>PowerPoint Presentation</vt:lpstr>
      <vt:lpstr>PowerPoint Presentation</vt:lpstr>
      <vt:lpstr>PowerPoint Presentation</vt:lpstr>
      <vt:lpstr>Summary</vt:lpstr>
      <vt:lpstr>Future Developments</vt:lpstr>
      <vt:lpstr>More MCP-PMTs to Test</vt:lpstr>
      <vt:lpstr>In Summary</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dchopard</dc:creator>
  <cp:lastModifiedBy>Carl Zorn</cp:lastModifiedBy>
  <cp:revision>126</cp:revision>
  <dcterms:created xsi:type="dcterms:W3CDTF">2013-08-22T19:51:08Z</dcterms:created>
  <dcterms:modified xsi:type="dcterms:W3CDTF">2014-12-03T14:17:49Z</dcterms:modified>
</cp:coreProperties>
</file>