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78" r:id="rId2"/>
    <p:sldId id="582" r:id="rId3"/>
    <p:sldId id="624" r:id="rId4"/>
    <p:sldId id="393" r:id="rId5"/>
    <p:sldId id="626" r:id="rId6"/>
    <p:sldId id="637" r:id="rId7"/>
    <p:sldId id="592" r:id="rId8"/>
    <p:sldId id="632" r:id="rId9"/>
    <p:sldId id="633" r:id="rId10"/>
    <p:sldId id="634" r:id="rId11"/>
    <p:sldId id="635" r:id="rId12"/>
    <p:sldId id="631" r:id="rId13"/>
    <p:sldId id="628" r:id="rId14"/>
    <p:sldId id="636" r:id="rId15"/>
    <p:sldId id="487" r:id="rId16"/>
    <p:sldId id="595" r:id="rId17"/>
    <p:sldId id="627" r:id="rId18"/>
    <p:sldId id="629" r:id="rId19"/>
    <p:sldId id="630" r:id="rId20"/>
  </p:sldIdLst>
  <p:sldSz cx="9144000" cy="6858000" type="screen4x3"/>
  <p:notesSz cx="7315200" cy="9601200"/>
  <p:embeddedFontLs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PMingLiU" panose="02020500000000000000" pitchFamily="18" charset="-120"/>
      <p:regular r:id="rId27"/>
    </p:embeddedFont>
    <p:embeddedFont>
      <p:font typeface="Cambria Math" panose="02040503050406030204" pitchFamily="18" charset="0"/>
      <p:regular r:id="rId28"/>
    </p:embeddedFont>
    <p:embeddedFont>
      <p:font typeface="ＭＳ Ｐゴシック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Unicode MS" panose="020B0604020202020204" pitchFamily="34" charset="-128"/>
      <p:regular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C29"/>
    <a:srgbClr val="000000"/>
    <a:srgbClr val="7F7F7F"/>
    <a:srgbClr val="5F5F5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slide foot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988"/>
            <a:ext cx="97536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7" descr="slide header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97536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60338"/>
            <a:ext cx="3170238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7066AE16-C122-4B59-AF8F-67E783A1D0D9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12800" y="9040813"/>
            <a:ext cx="5121275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76963" y="9120188"/>
            <a:ext cx="1136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B8B1341-D8D3-4453-A1C6-E41F0C32C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7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2E335A85-5DF6-4987-BFFD-44D0091B356A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8AE6AD53-2A9C-45D7-9615-FF50DA25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144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D85D26BF-3422-4758-AEFD-BA0FBA6B5EED}" type="slidenum">
              <a:rPr lang="en-US" smtClean="0">
                <a:latin typeface="Arial" pitchFamily="34" charset="0"/>
              </a:rPr>
              <a:pPr eaLnBrk="1" hangingPunct="1"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8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09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5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3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9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90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90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60BDD0CA-B115-43D6-8ED7-FC29BDDC2558}" type="slidenum">
              <a:rPr lang="en-US" smtClean="0">
                <a:latin typeface="Arial" pitchFamily="34" charset="0"/>
              </a:rPr>
              <a:pPr eaLnBrk="1" hangingPunct="1"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69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AD8F1E6-0C12-4D23-8C5C-D5860B8A072C}" type="slidenum">
              <a:rPr lang="en-US">
                <a:latin typeface="Arial" charset="0"/>
              </a:rPr>
              <a:pPr eaLnBrk="1" hangingPunct="1"/>
              <a:t>2</a:t>
            </a:fld>
            <a:endParaRPr lang="en-US">
              <a:latin typeface="Arial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33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Times New Roman" pitchFamily="18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69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5B26837-8847-4892-AD9A-03B5C1B1D75F}" type="slidenum">
              <a:rPr lang="en-US" smtClean="0">
                <a:latin typeface="Times New Roman" pitchFamily="18" charset="0"/>
              </a:rPr>
              <a:pPr eaLnBrk="1" hangingPunct="1"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2187" cy="3600450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Midwestern Cold Atom Workshop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9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2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Times New Roman" pitchFamily="18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80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E13CFC3-CBFF-4374-AD36-E57797A8E12E}" type="slidenum">
              <a:rPr lang="en-US" smtClean="0">
                <a:latin typeface="Times New Roman" pitchFamily="18" charset="0"/>
              </a:rPr>
              <a:pPr eaLnBrk="1" hangingPunct="1"/>
              <a:t>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2187" cy="3600450"/>
          </a:xfrm>
          <a:ln/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0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9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676952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FE4FD-FCCC-4FAF-B6EE-6F1AB4A63FBF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618BF-B13B-48C8-8329-A3622335D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984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39C57-CC3B-4C75-B33F-FCD0DC24247D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04E34-23AE-4AAC-B88C-953629E91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289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6627-763E-457D-823E-E135B8CB6F29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64ECB-17F6-4954-A750-AC0542068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87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CC91-A087-4270-8522-A6DB957A1F72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FABF9-7F56-436F-92EF-BA888243C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425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52111-721A-41FF-9AAB-46A2ADA62AF0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28A5E-FA3F-41E4-8894-AE4F56AE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9384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44B9E-CF1B-4C20-BB6C-B27941325F45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B001F-597A-4D71-A3D4-DAF84A863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690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C78AE-CDFB-465F-8EB3-5550CCB4E2E7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8ED0-F433-4CE3-9451-E137EB873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63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B458-EE8A-45B8-B903-CB1CC0DDCB34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24D9F-7763-4A6E-8A8E-AF213104A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6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DBF6B-D77F-40AE-A2F3-7A1766AE43CD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5272F-1C9D-4E0C-BC4C-112FD77F7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981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EF2E8-CD02-4C0D-9681-54876D57B154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8E06D-AF90-466A-BD7A-A8C8ED29D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410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5188507B-FE73-4614-AF7A-70BF29780B26}" type="datetime1">
              <a:rPr lang="en-US"/>
              <a:pPr>
                <a:defRPr/>
              </a:pPr>
              <a:t>12/3/2014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8F65808D-9EF3-4700-9D47-90DBA49E1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2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971800"/>
            <a:ext cx="6400800" cy="604838"/>
          </a:xfrm>
        </p:spPr>
        <p:txBody>
          <a:bodyPr/>
          <a:lstStyle/>
          <a:p>
            <a:pPr algn="ctr" eaLnBrk="1" hangingPunct="1"/>
            <a:r>
              <a:rPr lang="en-US" sz="2400" dirty="0" smtClean="0"/>
              <a:t>Peter Müller</a:t>
            </a:r>
          </a:p>
          <a:p>
            <a:pPr algn="ctr" eaLnBrk="1" hangingPunct="1"/>
            <a:r>
              <a:rPr lang="en-US" sz="2000" i="1" dirty="0" smtClean="0"/>
              <a:t>Physics Division, Argonne National Laboratory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1164771"/>
            <a:ext cx="8224838" cy="31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kern="0" dirty="0" smtClean="0"/>
              <a:t>Weak Interaction Studies with</a:t>
            </a:r>
          </a:p>
          <a:p>
            <a:pPr algn="ctr"/>
            <a:r>
              <a:rPr lang="en-US" kern="0" dirty="0" smtClean="0"/>
              <a:t>Laser Trapped </a:t>
            </a:r>
            <a:r>
              <a:rPr lang="en-US" kern="0" baseline="30000" dirty="0" smtClean="0"/>
              <a:t>6</a:t>
            </a:r>
            <a:r>
              <a:rPr lang="en-US" kern="0" dirty="0" smtClean="0"/>
              <a:t>He</a:t>
            </a:r>
            <a:endParaRPr lang="en-US" kern="0" dirty="0"/>
          </a:p>
          <a:p>
            <a:pPr algn="ctr"/>
            <a:endParaRPr lang="en-US" sz="2400" kern="0" dirty="0" smtClean="0"/>
          </a:p>
          <a:p>
            <a:pPr algn="ctr"/>
            <a:r>
              <a:rPr lang="en-US" sz="2400" kern="0" dirty="0" smtClean="0"/>
              <a:t>… and what MCPs have to do with </a:t>
            </a:r>
            <a:r>
              <a:rPr lang="en-US" sz="2400" kern="0" dirty="0" smtClean="0"/>
              <a:t>it</a:t>
            </a:r>
            <a:endParaRPr lang="en-US" sz="24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3720785" y="4191000"/>
            <a:ext cx="49532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P. Mueller, </a:t>
            </a:r>
            <a:r>
              <a:rPr lang="en-US" sz="1400" b="1" dirty="0"/>
              <a:t>A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Leredde</a:t>
            </a:r>
            <a:r>
              <a:rPr lang="en-US" sz="1400" b="1" i="1" dirty="0" smtClean="0"/>
              <a:t>,</a:t>
            </a:r>
            <a:r>
              <a:rPr lang="en-US" sz="1400" b="1" i="1" baseline="30000" dirty="0" smtClean="0"/>
              <a:t> </a:t>
            </a:r>
            <a:r>
              <a:rPr lang="en-US" sz="1400" b="1" dirty="0" smtClean="0"/>
              <a:t>T.P. O’Connor, K. Bailey</a:t>
            </a:r>
            <a:endParaRPr lang="en-US" sz="1400" b="1" i="1" dirty="0" smtClean="0"/>
          </a:p>
          <a:p>
            <a:pPr algn="ctr"/>
            <a:r>
              <a:rPr lang="en-US" sz="1400" i="1" dirty="0" smtClean="0"/>
              <a:t>Physics Division, Argonne National Laboratory</a:t>
            </a:r>
            <a:endParaRPr lang="en-US" sz="1400" b="1" dirty="0"/>
          </a:p>
          <a:p>
            <a:pPr algn="ctr"/>
            <a:r>
              <a:rPr lang="en-US" sz="1400" b="1" dirty="0" smtClean="0"/>
              <a:t>A. Garcia</a:t>
            </a:r>
            <a:r>
              <a:rPr lang="en-US" sz="1400" b="1" i="1" dirty="0" smtClean="0"/>
              <a:t>,</a:t>
            </a:r>
            <a:r>
              <a:rPr lang="en-US" sz="1400" b="1" dirty="0" smtClean="0"/>
              <a:t> </a:t>
            </a:r>
            <a:r>
              <a:rPr lang="en-US" sz="1400" b="1" dirty="0"/>
              <a:t>M</a:t>
            </a:r>
            <a:r>
              <a:rPr lang="en-US" sz="1400" b="1" dirty="0" smtClean="0"/>
              <a:t>. Sternberg, D. </a:t>
            </a:r>
            <a:r>
              <a:rPr lang="en-US" sz="1400" b="1" dirty="0" err="1" smtClean="0"/>
              <a:t>Zumwalt</a:t>
            </a:r>
            <a:r>
              <a:rPr lang="en-US" sz="1400" b="1" dirty="0" smtClean="0"/>
              <a:t>, R. Hong, Y. </a:t>
            </a:r>
            <a:r>
              <a:rPr lang="en-US" sz="1400" b="1" dirty="0" err="1" smtClean="0"/>
              <a:t>Bagdasarova</a:t>
            </a:r>
            <a:r>
              <a:rPr lang="en-US" sz="1400" b="1" dirty="0" smtClean="0"/>
              <a:t>,</a:t>
            </a:r>
            <a:br>
              <a:rPr lang="en-US" sz="1400" b="1" dirty="0" smtClean="0"/>
            </a:br>
            <a:r>
              <a:rPr lang="en-US" sz="1400" b="1" dirty="0" smtClean="0"/>
              <a:t>H.E. </a:t>
            </a:r>
            <a:r>
              <a:rPr lang="en-US" sz="1400" b="1" dirty="0" err="1" smtClean="0"/>
              <a:t>Svanson</a:t>
            </a:r>
            <a:r>
              <a:rPr lang="en-US" sz="1400" b="1" dirty="0" smtClean="0"/>
              <a:t>, Z. Alexander, </a:t>
            </a:r>
            <a:r>
              <a:rPr lang="en-US" sz="1400" b="1" i="1" dirty="0" smtClean="0"/>
              <a:t>T. Cope</a:t>
            </a:r>
            <a:r>
              <a:rPr lang="en-US" sz="1400" b="1" dirty="0" smtClean="0"/>
              <a:t>, Y. Kim, G. Harper, F. </a:t>
            </a:r>
            <a:r>
              <a:rPr lang="en-US" sz="1400" b="1" dirty="0" err="1" smtClean="0"/>
              <a:t>Wauters</a:t>
            </a:r>
            <a:endParaRPr lang="en-US" sz="1400" b="1" dirty="0" smtClean="0"/>
          </a:p>
          <a:p>
            <a:pPr algn="ctr"/>
            <a:r>
              <a:rPr lang="en-US" sz="1400" i="1" dirty="0" smtClean="0"/>
              <a:t>CENPA, University of Washington</a:t>
            </a:r>
            <a:endParaRPr lang="en-US" sz="1400" b="1" dirty="0"/>
          </a:p>
          <a:p>
            <a:pPr algn="ctr"/>
            <a:r>
              <a:rPr lang="en-US" sz="1400" b="1" dirty="0" smtClean="0"/>
              <a:t>X. </a:t>
            </a:r>
            <a:r>
              <a:rPr lang="en-US" sz="1400" b="1" dirty="0" err="1" smtClean="0"/>
              <a:t>Flechard</a:t>
            </a:r>
            <a:r>
              <a:rPr lang="en-US" sz="1400" b="1" dirty="0" smtClean="0"/>
              <a:t>, E. </a:t>
            </a:r>
            <a:r>
              <a:rPr lang="en-US" sz="1400" b="1" dirty="0" err="1" smtClean="0"/>
              <a:t>Liennard</a:t>
            </a:r>
            <a:endParaRPr lang="en-US" sz="1400" b="1" dirty="0" smtClean="0"/>
          </a:p>
          <a:p>
            <a:pPr algn="ctr"/>
            <a:r>
              <a:rPr lang="en-US" sz="1400" i="1" dirty="0" smtClean="0"/>
              <a:t>LPC Caen</a:t>
            </a:r>
            <a:endParaRPr lang="en-US" sz="1400" dirty="0"/>
          </a:p>
          <a:p>
            <a:pPr algn="ctr"/>
            <a:r>
              <a:rPr lang="en-US" sz="1400" b="1" dirty="0" smtClean="0"/>
              <a:t>O. </a:t>
            </a:r>
            <a:r>
              <a:rPr lang="en-US" sz="1400" b="1" dirty="0" err="1" smtClean="0"/>
              <a:t>Naviliat-Cuncic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NSCL, Michigan State University</a:t>
            </a:r>
            <a:endParaRPr lang="en-US" sz="1400" i="1" dirty="0"/>
          </a:p>
          <a:p>
            <a:pPr algn="ctr"/>
            <a:r>
              <a:rPr lang="en-US" sz="1400" i="1" dirty="0"/>
              <a:t>$ </a:t>
            </a:r>
            <a:r>
              <a:rPr lang="en-US" sz="1400" b="1" i="1" dirty="0"/>
              <a:t>PM DOE Early Career Research Grant</a:t>
            </a:r>
            <a:r>
              <a:rPr lang="en-US" sz="1400" i="1" dirty="0"/>
              <a:t>, DOE CENPA, LPC </a:t>
            </a:r>
            <a:r>
              <a:rPr lang="en-US" sz="1400" i="1" dirty="0" smtClean="0"/>
              <a:t>$</a:t>
            </a:r>
            <a:endParaRPr lang="en-US" sz="1400" b="1" i="1" dirty="0" smtClean="0"/>
          </a:p>
        </p:txBody>
      </p:sp>
      <p:pic>
        <p:nvPicPr>
          <p:cNvPr id="9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86322"/>
            <a:ext cx="2667000" cy="191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727493" y="4038600"/>
            <a:ext cx="7924800" cy="0"/>
          </a:xfrm>
          <a:prstGeom prst="line">
            <a:avLst/>
          </a:prstGeom>
          <a:ln/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857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4</a:t>
            </a:r>
            <a:r>
              <a:rPr lang="en-US" dirty="0" smtClean="0"/>
              <a:t>He trap diagnostics with MCP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066800"/>
            <a:ext cx="8058150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5638800"/>
            <a:ext cx="317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He* + X       -&gt;   He + X</a:t>
            </a:r>
            <a:r>
              <a:rPr lang="en-US" sz="2000" baseline="30000" dirty="0" smtClean="0"/>
              <a:t>+ </a:t>
            </a:r>
            <a:r>
              <a:rPr lang="en-US" sz="2000" dirty="0" smtClean="0"/>
              <a:t>+ e</a:t>
            </a:r>
            <a:r>
              <a:rPr lang="en-US" sz="2000" baseline="30000" dirty="0" smtClean="0"/>
              <a:t>-</a:t>
            </a:r>
          </a:p>
          <a:p>
            <a:r>
              <a:rPr lang="en-US" sz="2000" dirty="0" smtClean="0"/>
              <a:t>He* + He*  -&gt;   He + He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+ e</a:t>
            </a:r>
            <a:r>
              <a:rPr lang="en-US" sz="2000" baseline="30000" dirty="0" smtClean="0"/>
              <a:t>-</a:t>
            </a:r>
            <a:endParaRPr lang="en-US" sz="20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6204513" y="519326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 (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107365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ms</a:t>
            </a:r>
            <a:endParaRPr lang="en-US" sz="1400" dirty="0"/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2133109" y="5181600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 err="1">
                <a:latin typeface="+mn-lt"/>
              </a:rPr>
              <a:t>dt</a:t>
            </a:r>
            <a:r>
              <a:rPr lang="en-US" altLang="en-US" sz="1800" baseline="-25000" dirty="0" err="1">
                <a:latin typeface="+mn-lt"/>
              </a:rPr>
              <a:t>x</a:t>
            </a:r>
            <a:r>
              <a:rPr lang="en-US" altLang="en-US" sz="1800" baseline="-25000" dirty="0">
                <a:latin typeface="+mn-lt"/>
              </a:rPr>
              <a:t> </a:t>
            </a:r>
            <a:r>
              <a:rPr lang="en-US" altLang="en-US" sz="1800" dirty="0">
                <a:latin typeface="+mn-lt"/>
              </a:rPr>
              <a:t>(ns)</a:t>
            </a:r>
          </a:p>
        </p:txBody>
      </p:sp>
      <p:sp>
        <p:nvSpPr>
          <p:cNvPr id="9" name="TextBox 118"/>
          <p:cNvSpPr txBox="1">
            <a:spLocks noChangeArrowheads="1"/>
          </p:cNvSpPr>
          <p:nvPr/>
        </p:nvSpPr>
        <p:spPr bwMode="auto">
          <a:xfrm rot="16200000">
            <a:off x="254085" y="3137700"/>
            <a:ext cx="7665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 dirty="0" err="1">
                <a:latin typeface="+mn-lt"/>
              </a:rPr>
              <a:t>dt</a:t>
            </a:r>
            <a:r>
              <a:rPr lang="en-US" altLang="en-US" sz="1600" baseline="-25000" dirty="0" err="1">
                <a:latin typeface="+mn-lt"/>
              </a:rPr>
              <a:t>y</a:t>
            </a:r>
            <a:r>
              <a:rPr lang="en-US" altLang="en-US" sz="1600" baseline="-25000" dirty="0">
                <a:latin typeface="+mn-lt"/>
              </a:rPr>
              <a:t> </a:t>
            </a:r>
            <a:r>
              <a:rPr lang="en-US" altLang="en-US" sz="1600" dirty="0">
                <a:latin typeface="+mn-lt"/>
              </a:rPr>
              <a:t>(ns)</a:t>
            </a:r>
            <a:endParaRPr lang="en-US" altLang="en-US" sz="1600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239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Image of Trapped  </a:t>
            </a:r>
            <a:r>
              <a:rPr lang="en-US" baseline="30000" dirty="0" smtClean="0"/>
              <a:t>6</a:t>
            </a:r>
            <a:r>
              <a:rPr lang="en-US" dirty="0" smtClean="0"/>
              <a:t>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4ECB-17F6-4954-A750-AC0542068D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2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18275" r="5305" b="7587"/>
          <a:stretch>
            <a:fillRect/>
          </a:stretch>
        </p:blipFill>
        <p:spPr bwMode="auto">
          <a:xfrm>
            <a:off x="2360599" y="1847760"/>
            <a:ext cx="4295240" cy="33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</a:extLst>
        </p:spPr>
      </p:pic>
      <p:cxnSp>
        <p:nvCxnSpPr>
          <p:cNvPr id="7" name="Straight Arrow Connector 38"/>
          <p:cNvCxnSpPr>
            <a:cxnSpLocks noChangeShapeType="1"/>
          </p:cNvCxnSpPr>
          <p:nvPr/>
        </p:nvCxnSpPr>
        <p:spPr bwMode="auto">
          <a:xfrm>
            <a:off x="3200400" y="5638800"/>
            <a:ext cx="2750851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4015758" y="5003478"/>
            <a:ext cx="502539" cy="3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 err="1"/>
              <a:t>dt</a:t>
            </a:r>
            <a:r>
              <a:rPr lang="en-US" altLang="en-US" baseline="-25000" dirty="0" err="1"/>
              <a:t>x</a:t>
            </a:r>
            <a:r>
              <a:rPr lang="en-US" altLang="en-US" baseline="-25000" dirty="0"/>
              <a:t> </a:t>
            </a:r>
            <a:r>
              <a:rPr lang="en-US" altLang="en-US" dirty="0"/>
              <a:t>(ns)</a:t>
            </a:r>
          </a:p>
        </p:txBody>
      </p:sp>
      <p:sp>
        <p:nvSpPr>
          <p:cNvPr id="9" name="TextBox 118"/>
          <p:cNvSpPr txBox="1">
            <a:spLocks noChangeArrowheads="1"/>
          </p:cNvSpPr>
          <p:nvPr/>
        </p:nvSpPr>
        <p:spPr bwMode="auto">
          <a:xfrm rot="16200000">
            <a:off x="1844760" y="3443325"/>
            <a:ext cx="472477" cy="19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 err="1"/>
              <a:t>dt</a:t>
            </a:r>
            <a:r>
              <a:rPr lang="en-US" altLang="en-US" baseline="-25000" dirty="0" err="1"/>
              <a:t>y</a:t>
            </a:r>
            <a:r>
              <a:rPr lang="en-US" altLang="en-US" baseline="-25000" dirty="0"/>
              <a:t> </a:t>
            </a:r>
            <a:r>
              <a:rPr lang="en-US" altLang="en-US" dirty="0"/>
              <a:t>(ns)</a:t>
            </a:r>
            <a:endParaRPr lang="en-US" altLang="en-US" baseline="-25000" dirty="0"/>
          </a:p>
        </p:txBody>
      </p: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3352800" y="5584778"/>
            <a:ext cx="1149120" cy="2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8 cm MCP diameter</a:t>
            </a:r>
          </a:p>
        </p:txBody>
      </p:sp>
    </p:spTree>
    <p:extLst>
      <p:ext uri="{BB962C8B-B14F-4D97-AF65-F5344CB8AC3E}">
        <p14:creationId xmlns:p14="http://schemas.microsoft.com/office/powerpoint/2010/main" val="3275015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13" y="3276600"/>
            <a:ext cx="3757726" cy="2708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First coincidences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6505575" cy="246062"/>
          </a:xfrm>
        </p:spPr>
        <p:txBody>
          <a:bodyPr/>
          <a:lstStyle/>
          <a:p>
            <a:r>
              <a:rPr lang="en-US" smtClean="0"/>
              <a:t>Midwestern Cold Atom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57200" y="914400"/>
            <a:ext cx="5002089" cy="1200329"/>
          </a:xfrm>
          <a:prstGeom prst="rect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1pPr>
            <a:lvl2pPr marL="8001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9pPr>
          </a:lstStyle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smtClean="0">
                <a:solidFill>
                  <a:schemeClr val="tx1"/>
                </a:solidFill>
              </a:rPr>
              <a:t>150 </a:t>
            </a:r>
            <a:r>
              <a:rPr lang="fr-FR" sz="1800" b="0" baseline="30000" dirty="0" smtClean="0">
                <a:solidFill>
                  <a:schemeClr val="tx1"/>
                </a:solidFill>
              </a:rPr>
              <a:t>6</a:t>
            </a:r>
            <a:r>
              <a:rPr lang="fr-FR" sz="1800" b="0" dirty="0" smtClean="0">
                <a:solidFill>
                  <a:schemeClr val="tx1"/>
                </a:solidFill>
              </a:rPr>
              <a:t>He/s in 2</a:t>
            </a:r>
            <a:r>
              <a:rPr lang="fr-FR" sz="1800" b="0" baseline="30000" dirty="0" smtClean="0">
                <a:solidFill>
                  <a:schemeClr val="tx1"/>
                </a:solidFill>
              </a:rPr>
              <a:t>nd</a:t>
            </a:r>
            <a:r>
              <a:rPr lang="fr-FR" sz="1800" b="0" dirty="0" smtClean="0">
                <a:solidFill>
                  <a:schemeClr val="tx1"/>
                </a:solidFill>
              </a:rPr>
              <a:t> MOT</a:t>
            </a:r>
          </a:p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smtClean="0">
                <a:solidFill>
                  <a:schemeClr val="tx1"/>
                </a:solidFill>
              </a:rPr>
              <a:t>Up to 0.5 </a:t>
            </a:r>
            <a:r>
              <a:rPr lang="fr-FR" sz="1800" b="0" dirty="0" err="1" smtClean="0">
                <a:solidFill>
                  <a:schemeClr val="tx1"/>
                </a:solidFill>
              </a:rPr>
              <a:t>coincidences</a:t>
            </a:r>
            <a:r>
              <a:rPr lang="fr-FR" sz="1800" b="0" dirty="0" smtClean="0">
                <a:solidFill>
                  <a:schemeClr val="tx1"/>
                </a:solidFill>
              </a:rPr>
              <a:t>/s (</a:t>
            </a:r>
            <a:r>
              <a:rPr lang="fr-FR" sz="1800" b="0" dirty="0" err="1" smtClean="0">
                <a:solidFill>
                  <a:schemeClr val="tx1"/>
                </a:solidFill>
              </a:rPr>
              <a:t>trapped</a:t>
            </a:r>
            <a:r>
              <a:rPr lang="fr-FR" sz="1800" b="0" dirty="0" smtClean="0">
                <a:solidFill>
                  <a:schemeClr val="tx1"/>
                </a:solidFill>
              </a:rPr>
              <a:t> </a:t>
            </a:r>
            <a:r>
              <a:rPr lang="fr-FR" sz="1800" b="0" baseline="30000" dirty="0" smtClean="0">
                <a:solidFill>
                  <a:schemeClr val="tx1"/>
                </a:solidFill>
              </a:rPr>
              <a:t>6</a:t>
            </a:r>
            <a:r>
              <a:rPr lang="fr-FR" sz="1800" b="0" dirty="0" smtClean="0">
                <a:solidFill>
                  <a:schemeClr val="tx1"/>
                </a:solidFill>
              </a:rPr>
              <a:t>He)</a:t>
            </a:r>
          </a:p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smtClean="0">
                <a:solidFill>
                  <a:schemeClr val="tx1"/>
                </a:solidFill>
              </a:rPr>
              <a:t>~ 0.15 </a:t>
            </a:r>
            <a:r>
              <a:rPr lang="fr-FR" sz="1800" b="0" dirty="0" err="1" smtClean="0">
                <a:solidFill>
                  <a:schemeClr val="tx1"/>
                </a:solidFill>
              </a:rPr>
              <a:t>coincidences</a:t>
            </a:r>
            <a:r>
              <a:rPr lang="fr-FR" sz="1800" b="0" dirty="0" smtClean="0">
                <a:solidFill>
                  <a:schemeClr val="tx1"/>
                </a:solidFill>
              </a:rPr>
              <a:t>/s background (</a:t>
            </a:r>
            <a:r>
              <a:rPr lang="fr-FR" sz="1800" b="0" dirty="0" err="1" smtClean="0">
                <a:solidFill>
                  <a:schemeClr val="tx1"/>
                </a:solidFill>
              </a:rPr>
              <a:t>untrapped</a:t>
            </a:r>
            <a:r>
              <a:rPr lang="fr-FR" sz="1800" b="0" dirty="0" smtClean="0">
                <a:solidFill>
                  <a:schemeClr val="tx1"/>
                </a:solidFill>
              </a:rPr>
              <a:t> </a:t>
            </a:r>
            <a:r>
              <a:rPr lang="fr-FR" sz="1800" b="0" baseline="30000" dirty="0" smtClean="0">
                <a:solidFill>
                  <a:schemeClr val="tx1"/>
                </a:solidFill>
              </a:rPr>
              <a:t>6</a:t>
            </a:r>
            <a:r>
              <a:rPr lang="fr-FR" sz="1800" b="0" dirty="0" smtClean="0">
                <a:solidFill>
                  <a:schemeClr val="tx1"/>
                </a:solidFill>
              </a:rPr>
              <a:t>He)</a:t>
            </a:r>
          </a:p>
        </p:txBody>
      </p:sp>
      <p:pic>
        <p:nvPicPr>
          <p:cNvPr id="10" name="Content Placeholder 22" descr="Screen Shot 2014-04-08 at 1.49.49 PM.pn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89" b="-18089"/>
          <a:stretch>
            <a:fillRect/>
          </a:stretch>
        </p:blipFill>
        <p:spPr>
          <a:xfrm>
            <a:off x="5638801" y="-152400"/>
            <a:ext cx="3429000" cy="3352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438400"/>
            <a:ext cx="5526861" cy="3540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1" y="2982188"/>
            <a:ext cx="3816515" cy="26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9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effect budget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7038975" cy="276224"/>
          </a:xfrm>
        </p:spPr>
        <p:txBody>
          <a:bodyPr/>
          <a:lstStyle/>
          <a:p>
            <a:r>
              <a:rPr lang="en-US" smtClean="0"/>
              <a:t>Midwestern Cold Atom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814389"/>
            <a:ext cx="7972376" cy="5492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7225" y="2514600"/>
            <a:ext cx="5514975" cy="20574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45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could do with a larger MCP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700" b="1" i="1" dirty="0" smtClean="0"/>
              <a:t>Need to improve systematics toward a 0.1 % (or below) measurement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 smtClean="0"/>
              <a:t>Recoil ion detection</a:t>
            </a:r>
            <a:r>
              <a:rPr lang="en-US" sz="1700" dirty="0" smtClean="0"/>
              <a:t> with 15 - 20 cm diameter MCP</a:t>
            </a:r>
          </a:p>
          <a:p>
            <a:r>
              <a:rPr lang="en-US" sz="1700" dirty="0" smtClean="0"/>
              <a:t>Collect 100 % solid angle, even at lower electric field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-&gt; eliminate acceptance uncertainties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-&gt; reduce electric field systematics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1700" b="1" dirty="0" smtClean="0"/>
              <a:t>Shake-off electron detection </a:t>
            </a:r>
            <a:r>
              <a:rPr lang="en-US" sz="1700" dirty="0" smtClean="0"/>
              <a:t>with ~ 6 cm diameter MCP</a:t>
            </a:r>
          </a:p>
          <a:p>
            <a:r>
              <a:rPr lang="en-US" sz="1700" dirty="0" smtClean="0"/>
              <a:t>Coincidence with low-energy shake-off electrons instead of beta</a:t>
            </a:r>
          </a:p>
          <a:p>
            <a:pPr marL="457200" lvl="1" indent="0">
              <a:buNone/>
            </a:pPr>
            <a:r>
              <a:rPr lang="en-US" sz="1700" dirty="0" smtClean="0"/>
              <a:t>	-&gt; reduce systematic effects from tracking beta scattering</a:t>
            </a:r>
          </a:p>
          <a:p>
            <a:pPr marL="457200" lvl="1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-&gt; increase coincidence detection </a:t>
            </a:r>
            <a:r>
              <a:rPr lang="en-US" sz="1700" dirty="0" smtClean="0"/>
              <a:t>efficiency</a:t>
            </a:r>
            <a:endParaRPr lang="en-US" sz="1700" dirty="0" smtClean="0"/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r>
              <a:rPr lang="en-US" sz="1700" b="1" dirty="0" smtClean="0"/>
              <a:t>Questions:</a:t>
            </a:r>
          </a:p>
          <a:p>
            <a:r>
              <a:rPr lang="en-US" sz="1700" dirty="0" smtClean="0"/>
              <a:t>Combine large area MCP with delay line readout</a:t>
            </a:r>
          </a:p>
          <a:p>
            <a:r>
              <a:rPr lang="en-US" sz="1700" dirty="0" smtClean="0"/>
              <a:t>Gain uniformity, timing and position resolution for recoil ions and </a:t>
            </a:r>
            <a:r>
              <a:rPr lang="en-US" sz="1700" dirty="0" smtClean="0"/>
              <a:t>electrons</a:t>
            </a:r>
          </a:p>
          <a:p>
            <a:r>
              <a:rPr lang="en-US" sz="1700" dirty="0" smtClean="0"/>
              <a:t>Energy and impact angle dependence</a:t>
            </a:r>
            <a:endParaRPr lang="en-US" sz="1700" dirty="0" smtClean="0"/>
          </a:p>
          <a:p>
            <a:r>
              <a:rPr lang="en-US" sz="1700" dirty="0" smtClean="0"/>
              <a:t>In-situ position </a:t>
            </a:r>
            <a:r>
              <a:rPr lang="en-US" sz="1700" dirty="0" smtClean="0"/>
              <a:t>calibration</a:t>
            </a:r>
          </a:p>
          <a:p>
            <a:r>
              <a:rPr lang="en-US" sz="1700" dirty="0" smtClean="0"/>
              <a:t>…</a:t>
            </a:r>
            <a:endParaRPr lang="en-US" sz="1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4ECB-17F6-4954-A750-AC0542068D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25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4175" cy="365125"/>
          </a:xfrm>
        </p:spPr>
        <p:txBody>
          <a:bodyPr/>
          <a:lstStyle/>
          <a:p>
            <a:pPr>
              <a:defRPr/>
            </a:pPr>
            <a:fld id="{3AD5272F-1C9D-4E0C-BC4C-112FD77F70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39733" y="1252478"/>
            <a:ext cx="63153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P. Mueller, </a:t>
            </a:r>
            <a:r>
              <a:rPr lang="en-US" b="1" dirty="0"/>
              <a:t>A</a:t>
            </a:r>
            <a:r>
              <a:rPr lang="en-US" b="1" dirty="0" smtClean="0"/>
              <a:t>. </a:t>
            </a:r>
            <a:r>
              <a:rPr lang="en-US" b="1" dirty="0" err="1" smtClean="0"/>
              <a:t>Leredde</a:t>
            </a:r>
            <a:r>
              <a:rPr lang="en-US" b="1" i="1" dirty="0" smtClean="0"/>
              <a:t>,</a:t>
            </a:r>
            <a:r>
              <a:rPr lang="en-US" b="1" i="1" baseline="30000" dirty="0" smtClean="0"/>
              <a:t> </a:t>
            </a:r>
            <a:r>
              <a:rPr lang="en-US" b="1" dirty="0" smtClean="0"/>
              <a:t>T.P. O’Connor, K. Bailey</a:t>
            </a:r>
            <a:endParaRPr lang="en-US" b="1" i="1" dirty="0" smtClean="0"/>
          </a:p>
          <a:p>
            <a:pPr algn="ctr"/>
            <a:r>
              <a:rPr lang="en-US" i="1" dirty="0" smtClean="0"/>
              <a:t>Physics Division, Argonne National Laboratory</a:t>
            </a:r>
            <a:endParaRPr lang="en-US" b="1" dirty="0"/>
          </a:p>
          <a:p>
            <a:pPr algn="ctr"/>
            <a:r>
              <a:rPr lang="en-US" b="1" dirty="0" smtClean="0"/>
              <a:t>A. Garcia</a:t>
            </a:r>
            <a:r>
              <a:rPr lang="en-US" b="1" i="1" dirty="0" smtClean="0"/>
              <a:t>,</a:t>
            </a:r>
            <a:r>
              <a:rPr lang="en-US" b="1" dirty="0" smtClean="0"/>
              <a:t> </a:t>
            </a:r>
            <a:r>
              <a:rPr lang="en-US" b="1" dirty="0"/>
              <a:t>M</a:t>
            </a:r>
            <a:r>
              <a:rPr lang="en-US" b="1" dirty="0" smtClean="0"/>
              <a:t>. Sternberg, D. </a:t>
            </a:r>
            <a:r>
              <a:rPr lang="en-US" b="1" dirty="0" err="1" smtClean="0"/>
              <a:t>Zumwalt</a:t>
            </a:r>
            <a:r>
              <a:rPr lang="en-US" b="1" dirty="0" smtClean="0"/>
              <a:t>, R. Hong, Y. </a:t>
            </a:r>
            <a:r>
              <a:rPr lang="en-US" b="1" dirty="0" err="1" smtClean="0"/>
              <a:t>Bagdasarova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smtClean="0"/>
              <a:t>H.E. </a:t>
            </a:r>
            <a:r>
              <a:rPr lang="en-US" b="1" dirty="0" err="1" smtClean="0"/>
              <a:t>Svanson</a:t>
            </a:r>
            <a:r>
              <a:rPr lang="en-US" b="1" dirty="0" smtClean="0"/>
              <a:t>, Z. Alexander, </a:t>
            </a:r>
            <a:r>
              <a:rPr lang="en-US" b="1" i="1" dirty="0" smtClean="0"/>
              <a:t>T. Cope</a:t>
            </a:r>
            <a:r>
              <a:rPr lang="en-US" b="1" dirty="0" smtClean="0"/>
              <a:t>, Y. Kim, G. Harper, F. </a:t>
            </a:r>
            <a:r>
              <a:rPr lang="en-US" b="1" dirty="0" err="1" smtClean="0"/>
              <a:t>Wauters</a:t>
            </a:r>
            <a:endParaRPr lang="en-US" b="1" dirty="0" smtClean="0"/>
          </a:p>
          <a:p>
            <a:pPr algn="ctr"/>
            <a:r>
              <a:rPr lang="en-US" i="1" dirty="0" smtClean="0"/>
              <a:t>CENPA, University of Washington</a:t>
            </a:r>
            <a:endParaRPr lang="en-US" b="1" dirty="0"/>
          </a:p>
          <a:p>
            <a:pPr algn="ctr"/>
            <a:r>
              <a:rPr lang="en-US" b="1" dirty="0" smtClean="0"/>
              <a:t>X. </a:t>
            </a:r>
            <a:r>
              <a:rPr lang="en-US" b="1" dirty="0" err="1" smtClean="0"/>
              <a:t>Flechard</a:t>
            </a:r>
            <a:r>
              <a:rPr lang="en-US" b="1" dirty="0" smtClean="0"/>
              <a:t>, E. </a:t>
            </a:r>
            <a:r>
              <a:rPr lang="en-US" b="1" dirty="0" err="1" smtClean="0"/>
              <a:t>Liennard</a:t>
            </a:r>
            <a:endParaRPr lang="en-US" b="1" dirty="0" smtClean="0"/>
          </a:p>
          <a:p>
            <a:pPr algn="ctr"/>
            <a:r>
              <a:rPr lang="en-US" i="1" dirty="0" smtClean="0"/>
              <a:t>LPC Caen</a:t>
            </a:r>
            <a:endParaRPr lang="en-US" dirty="0"/>
          </a:p>
          <a:p>
            <a:pPr algn="ctr"/>
            <a:r>
              <a:rPr lang="en-US" b="1" dirty="0" smtClean="0"/>
              <a:t>O. </a:t>
            </a:r>
            <a:r>
              <a:rPr lang="en-US" b="1" dirty="0" err="1" smtClean="0"/>
              <a:t>Naviliat-Cuncic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NSCL, Michigan State University</a:t>
            </a:r>
            <a:endParaRPr lang="en-US" i="1" dirty="0"/>
          </a:p>
          <a:p>
            <a:pPr algn="ctr"/>
            <a:r>
              <a:rPr lang="en-US" i="1" dirty="0"/>
              <a:t>$ </a:t>
            </a:r>
            <a:r>
              <a:rPr lang="en-US" b="1" i="1" dirty="0"/>
              <a:t>PM DOE Early Career Research Grant</a:t>
            </a:r>
            <a:r>
              <a:rPr lang="en-US" i="1" dirty="0"/>
              <a:t>, DOE CENPA, LPC </a:t>
            </a:r>
            <a:r>
              <a:rPr lang="en-US" i="1" dirty="0" smtClean="0"/>
              <a:t>$</a:t>
            </a:r>
            <a:endParaRPr lang="en-US" b="1" i="1" dirty="0" smtClean="0"/>
          </a:p>
        </p:txBody>
      </p:sp>
      <p:pic>
        <p:nvPicPr>
          <p:cNvPr id="1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2094"/>
            <a:ext cx="2667000" cy="191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83" r="821" b="22573"/>
          <a:stretch/>
        </p:blipFill>
        <p:spPr bwMode="auto">
          <a:xfrm>
            <a:off x="0" y="4267200"/>
            <a:ext cx="9144000" cy="172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7752" y="304800"/>
            <a:ext cx="296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74838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639762"/>
          </a:xfrm>
        </p:spPr>
        <p:txBody>
          <a:bodyPr/>
          <a:lstStyle/>
          <a:p>
            <a:pPr eaLnBrk="1" hangingPunct="1"/>
            <a:r>
              <a:rPr lang="en-US" baseline="30000" dirty="0" smtClean="0"/>
              <a:t>6</a:t>
            </a:r>
            <a:r>
              <a:rPr lang="en-US" dirty="0" smtClean="0"/>
              <a:t>He Production @ CENPA, U Washington</a:t>
            </a:r>
          </a:p>
        </p:txBody>
      </p:sp>
      <p:sp>
        <p:nvSpPr>
          <p:cNvPr id="501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1B84121-D90A-483A-94EA-CFE37EFA4ED3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2"/>
          <a:stretch/>
        </p:blipFill>
        <p:spPr bwMode="auto">
          <a:xfrm>
            <a:off x="4813300" y="664029"/>
            <a:ext cx="4178300" cy="230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6727825" y="1001713"/>
            <a:ext cx="173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aseline="30000" dirty="0"/>
              <a:t>6</a:t>
            </a:r>
            <a:r>
              <a:rPr lang="en-US" dirty="0"/>
              <a:t>He decay curve</a:t>
            </a:r>
          </a:p>
        </p:txBody>
      </p:sp>
      <p:pic>
        <p:nvPicPr>
          <p:cNvPr id="501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440112"/>
            <a:ext cx="30765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5" name="TextBox 4"/>
          <p:cNvSpPr txBox="1">
            <a:spLocks noChangeArrowheads="1"/>
          </p:cNvSpPr>
          <p:nvPr/>
        </p:nvSpPr>
        <p:spPr bwMode="auto">
          <a:xfrm>
            <a:off x="6223000" y="3163887"/>
            <a:ext cx="1411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baseline="30000"/>
              <a:t>6</a:t>
            </a:r>
            <a:r>
              <a:rPr lang="en-US" sz="2000"/>
              <a:t>He half-life</a:t>
            </a:r>
          </a:p>
        </p:txBody>
      </p:sp>
      <p:sp>
        <p:nvSpPr>
          <p:cNvPr id="50186" name="TextBox 10"/>
          <p:cNvSpPr txBox="1">
            <a:spLocks noChangeArrowheads="1"/>
          </p:cNvSpPr>
          <p:nvPr/>
        </p:nvSpPr>
        <p:spPr bwMode="auto">
          <a:xfrm>
            <a:off x="6430963" y="3789362"/>
            <a:ext cx="985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/>
              <a:t>ft-value</a:t>
            </a:r>
          </a:p>
        </p:txBody>
      </p:sp>
      <p:pic>
        <p:nvPicPr>
          <p:cNvPr id="501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135437"/>
            <a:ext cx="1438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8" name="TextBox 5"/>
          <p:cNvSpPr txBox="1">
            <a:spLocks noChangeArrowheads="1"/>
          </p:cNvSpPr>
          <p:nvPr/>
        </p:nvSpPr>
        <p:spPr bwMode="auto">
          <a:xfrm>
            <a:off x="4687893" y="4575175"/>
            <a:ext cx="4378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dirty="0"/>
              <a:t>Compare with </a:t>
            </a:r>
            <a:r>
              <a:rPr lang="en-US" i="1" dirty="0"/>
              <a:t>ab-initio</a:t>
            </a:r>
            <a:r>
              <a:rPr lang="en-US" dirty="0"/>
              <a:t> calculations of |M</a:t>
            </a:r>
            <a:r>
              <a:rPr lang="en-US" baseline="-25000" dirty="0"/>
              <a:t>GT</a:t>
            </a:r>
            <a:r>
              <a:rPr lang="en-US" dirty="0"/>
              <a:t>|</a:t>
            </a:r>
            <a:br>
              <a:rPr lang="en-US" dirty="0"/>
            </a:br>
            <a:r>
              <a:rPr lang="en-US" dirty="0"/>
              <a:t>to obtain </a:t>
            </a:r>
            <a:r>
              <a:rPr lang="en-US" i="1" dirty="0" err="1"/>
              <a:t>g</a:t>
            </a:r>
            <a:r>
              <a:rPr lang="en-US" i="1" baseline="-25000" dirty="0" err="1"/>
              <a:t>A</a:t>
            </a:r>
            <a:r>
              <a:rPr lang="en-US" i="1" dirty="0"/>
              <a:t> </a:t>
            </a:r>
            <a:r>
              <a:rPr lang="en-US" dirty="0"/>
              <a:t>in nuclear </a:t>
            </a:r>
            <a:r>
              <a:rPr lang="en-US" dirty="0" smtClean="0"/>
              <a:t>medium</a:t>
            </a:r>
          </a:p>
          <a:p>
            <a:pPr algn="ctr" eaLnBrk="1" hangingPunct="1"/>
            <a:r>
              <a:rPr lang="en-US" dirty="0" smtClean="0"/>
              <a:t>-&gt; less than 2% quenching</a:t>
            </a:r>
            <a:endParaRPr lang="en-US" dirty="0"/>
          </a:p>
        </p:txBody>
      </p:sp>
      <p:sp>
        <p:nvSpPr>
          <p:cNvPr id="50189" name="TextBox 1"/>
          <p:cNvSpPr txBox="1">
            <a:spLocks noChangeArrowheads="1"/>
          </p:cNvSpPr>
          <p:nvPr/>
        </p:nvSpPr>
        <p:spPr bwMode="auto">
          <a:xfrm>
            <a:off x="4953000" y="5602287"/>
            <a:ext cx="3930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A. </a:t>
            </a:r>
            <a:r>
              <a:rPr lang="en-US" dirty="0" err="1"/>
              <a:t>Knecht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PRL </a:t>
            </a:r>
            <a:r>
              <a:rPr lang="en-US" b="1" dirty="0"/>
              <a:t>108</a:t>
            </a:r>
            <a:r>
              <a:rPr lang="en-US" dirty="0"/>
              <a:t>, 122502 (2012)</a:t>
            </a:r>
          </a:p>
          <a:p>
            <a:pPr eaLnBrk="1" hangingPunct="1"/>
            <a:r>
              <a:rPr lang="en-US" dirty="0"/>
              <a:t>A. </a:t>
            </a:r>
            <a:r>
              <a:rPr lang="en-US" dirty="0" err="1"/>
              <a:t>Knecht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PRC </a:t>
            </a:r>
            <a:r>
              <a:rPr lang="en-US" b="1" dirty="0"/>
              <a:t>86</a:t>
            </a:r>
            <a:r>
              <a:rPr lang="en-US" dirty="0"/>
              <a:t>, 035506 (2012)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>
            <a:fillRect/>
          </a:stretch>
        </p:blipFill>
        <p:spPr bwMode="auto">
          <a:xfrm>
            <a:off x="412750" y="2671762"/>
            <a:ext cx="43116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1901296" y="4159250"/>
            <a:ext cx="838200" cy="444500"/>
            <a:chOff x="921657" y="3087915"/>
            <a:chExt cx="504372" cy="31522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1143000" y="3153228"/>
              <a:ext cx="211818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1304472" y="3213461"/>
              <a:ext cx="121557" cy="1896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921657" y="3087915"/>
              <a:ext cx="76200" cy="8926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997857" y="3118395"/>
              <a:ext cx="1524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2590800" y="4648200"/>
            <a:ext cx="228600" cy="19446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3" name="Picture 1" descr="C:\garcia\Presentations\NWS_APS_12\6He_source_phot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88" y="1534887"/>
            <a:ext cx="2296318" cy="224669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04392" y="1066800"/>
            <a:ext cx="9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target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415144" y="3795259"/>
            <a:ext cx="453496" cy="36830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28600" y="5802868"/>
            <a:ext cx="371050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A. </a:t>
            </a:r>
            <a:r>
              <a:rPr lang="en-US" dirty="0" err="1"/>
              <a:t>Knecht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660</a:t>
            </a:r>
            <a:r>
              <a:rPr lang="en-US" dirty="0"/>
              <a:t>, 43 (2011)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120901" y="1214438"/>
            <a:ext cx="2832099" cy="1452562"/>
          </a:xfrm>
          <a:prstGeom prst="rect">
            <a:avLst/>
          </a:prstGeom>
          <a:solidFill>
            <a:srgbClr val="FFFFFF"/>
          </a:solidFill>
        </p:spPr>
        <p:txBody>
          <a:bodyPr vert="horz"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Chalkboard"/>
                <a:ea typeface="+mj-ea"/>
                <a:cs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2000" b="0" kern="0" dirty="0" smtClean="0">
                <a:latin typeface="Arial"/>
                <a:ea typeface="ＭＳ Ｐゴシック"/>
              </a:rPr>
              <a:t>~1×10</a:t>
            </a:r>
            <a:r>
              <a:rPr lang="en-US" sz="2000" b="0" kern="0" baseline="30000" dirty="0" smtClean="0">
                <a:latin typeface="Arial"/>
                <a:ea typeface="ＭＳ Ｐゴシック"/>
              </a:rPr>
              <a:t>10 </a:t>
            </a:r>
            <a:r>
              <a:rPr lang="en-US" sz="2000" b="0" kern="0" dirty="0" smtClean="0">
                <a:latin typeface="Arial"/>
                <a:ea typeface="ＭＳ Ｐゴシック"/>
              </a:rPr>
              <a:t>atoms of </a:t>
            </a:r>
            <a:r>
              <a:rPr lang="en-US" sz="2000" b="0" kern="0" baseline="30000" dirty="0" smtClean="0">
                <a:latin typeface="Arial"/>
                <a:ea typeface="ＭＳ Ｐゴシック"/>
              </a:rPr>
              <a:t>6</a:t>
            </a:r>
            <a:r>
              <a:rPr lang="en-US" sz="2000" b="0" kern="0" dirty="0" smtClean="0">
                <a:latin typeface="Arial"/>
                <a:ea typeface="ＭＳ Ｐゴシック"/>
              </a:rPr>
              <a:t>He/s </a:t>
            </a:r>
          </a:p>
          <a:p>
            <a:pPr eaLnBrk="1" hangingPunct="1">
              <a:defRPr/>
            </a:pPr>
            <a:r>
              <a:rPr lang="en-US" sz="2000" b="0" i="1" kern="0" dirty="0">
                <a:latin typeface="Arial"/>
                <a:ea typeface="ＭＳ Ｐゴシック"/>
              </a:rPr>
              <a:t>v</a:t>
            </a:r>
            <a:r>
              <a:rPr lang="en-US" sz="2000" b="0" i="1" kern="0" dirty="0" smtClean="0">
                <a:latin typeface="Arial"/>
                <a:ea typeface="ＭＳ Ｐゴシック"/>
              </a:rPr>
              <a:t>ia</a:t>
            </a:r>
            <a:r>
              <a:rPr lang="en-US" sz="2000" b="0" kern="0" dirty="0" smtClean="0">
                <a:latin typeface="Arial"/>
                <a:ea typeface="ＭＳ Ｐゴシック"/>
              </a:rPr>
              <a:t> </a:t>
            </a:r>
            <a:r>
              <a:rPr lang="en-US" sz="2000" b="0" kern="0" baseline="30000" dirty="0" smtClean="0">
                <a:latin typeface="Arial"/>
                <a:ea typeface="ＭＳ Ｐゴシック"/>
              </a:rPr>
              <a:t>7</a:t>
            </a:r>
            <a:r>
              <a:rPr lang="en-US" sz="2000" b="0" kern="0" dirty="0" smtClean="0">
                <a:latin typeface="Arial"/>
                <a:ea typeface="ＭＳ Ｐゴシック"/>
              </a:rPr>
              <a:t>Li(d,</a:t>
            </a:r>
            <a:r>
              <a:rPr lang="en-US" sz="2000" b="0" kern="0" baseline="30000" dirty="0" smtClean="0">
                <a:latin typeface="Arial"/>
                <a:ea typeface="ＭＳ Ｐゴシック"/>
              </a:rPr>
              <a:t>3</a:t>
            </a:r>
            <a:r>
              <a:rPr lang="en-US" sz="2000" b="0" kern="0" dirty="0" smtClean="0">
                <a:latin typeface="Arial"/>
                <a:ea typeface="ＭＳ Ｐゴシック"/>
              </a:rPr>
              <a:t>He)</a:t>
            </a:r>
            <a:r>
              <a:rPr lang="en-US" sz="2000" b="0" kern="0" baseline="30000" dirty="0" smtClean="0">
                <a:latin typeface="Arial"/>
                <a:ea typeface="ＭＳ Ｐゴシック"/>
              </a:rPr>
              <a:t>6</a:t>
            </a:r>
            <a:r>
              <a:rPr lang="en-US" sz="2000" b="0" kern="0" dirty="0" smtClean="0">
                <a:latin typeface="Arial"/>
                <a:ea typeface="ＭＳ Ｐゴシック"/>
              </a:rPr>
              <a:t>He</a:t>
            </a:r>
          </a:p>
          <a:p>
            <a:pPr eaLnBrk="1" hangingPunct="1">
              <a:defRPr/>
            </a:pPr>
            <a:endParaRPr lang="en-US" sz="2000" b="0" kern="0" dirty="0" smtClean="0">
              <a:latin typeface="Arial"/>
              <a:ea typeface="ＭＳ Ｐゴシック"/>
            </a:endParaRPr>
          </a:p>
          <a:p>
            <a:pPr eaLnBrk="1" hangingPunct="1">
              <a:defRPr/>
            </a:pPr>
            <a:r>
              <a:rPr lang="en-US" sz="2000" b="0" kern="0" dirty="0" smtClean="0">
                <a:latin typeface="Arial"/>
                <a:ea typeface="ＭＳ Ｐゴシック"/>
              </a:rPr>
              <a:t>15 </a:t>
            </a:r>
            <a:r>
              <a:rPr lang="en-US" sz="2000" b="0" kern="0" dirty="0">
                <a:latin typeface="Symbol" panose="05050102010706020507" pitchFamily="18" charset="2"/>
                <a:ea typeface="ＭＳ Ｐゴシック"/>
              </a:rPr>
              <a:t>m</a:t>
            </a:r>
            <a:r>
              <a:rPr lang="en-US" sz="2000" b="0" kern="0" dirty="0" smtClean="0">
                <a:latin typeface="Arial"/>
                <a:ea typeface="ＭＳ Ｐゴシック"/>
              </a:rPr>
              <a:t>A d beam</a:t>
            </a:r>
          </a:p>
          <a:p>
            <a:pPr eaLnBrk="1" hangingPunct="1">
              <a:defRPr/>
            </a:pPr>
            <a:r>
              <a:rPr lang="en-US" sz="2000" b="0" kern="0" dirty="0" smtClean="0">
                <a:latin typeface="Arial"/>
                <a:ea typeface="ＭＳ Ｐゴシック"/>
              </a:rPr>
              <a:t>18 MeV </a:t>
            </a:r>
          </a:p>
        </p:txBody>
      </p:sp>
    </p:spTree>
    <p:extLst>
      <p:ext uri="{BB962C8B-B14F-4D97-AF65-F5344CB8AC3E}">
        <p14:creationId xmlns:p14="http://schemas.microsoft.com/office/powerpoint/2010/main" val="2693072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setup: Transfer/Detection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7"/>
            <a:ext cx="6657975" cy="231369"/>
          </a:xfrm>
        </p:spPr>
        <p:txBody>
          <a:bodyPr/>
          <a:lstStyle/>
          <a:p>
            <a:r>
              <a:rPr lang="en-US" smtClean="0"/>
              <a:t>Midwestern Cold Atom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52846" y="4390072"/>
            <a:ext cx="4628754" cy="1477328"/>
          </a:xfrm>
          <a:prstGeom prst="rect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1pPr>
            <a:lvl2pPr marL="8001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9pPr>
          </a:lstStyle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</a:t>
            </a:r>
            <a:r>
              <a:rPr lang="fr-FR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1 </a:t>
            </a:r>
            <a:r>
              <a:rPr lang="fr-FR" sz="1800" b="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2 : 30%</a:t>
            </a:r>
          </a:p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: Science </a:t>
            </a:r>
            <a:r>
              <a:rPr lang="fr-FR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fr-FR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 eaLnBrk="1" hangingPunct="1">
              <a:buClr>
                <a:srgbClr val="FF6600"/>
              </a:buClr>
              <a:buFontTx/>
              <a:buChar char="-"/>
            </a:pP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Beta-ion </a:t>
            </a:r>
            <a:r>
              <a:rPr lang="fr-FR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endParaRPr lang="fr-FR" sz="18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 eaLnBrk="1" hangingPunct="1">
              <a:buClr>
                <a:srgbClr val="FF6600"/>
              </a:buClr>
              <a:buFontTx/>
              <a:buChar char="-"/>
            </a:pPr>
            <a:r>
              <a:rPr lang="fr-FR" sz="18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Penning</a:t>
            </a: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ions</a:t>
            </a:r>
          </a:p>
          <a:p>
            <a:pPr marL="1657350" lvl="3" indent="-285750" eaLnBrk="1" hangingPunct="1">
              <a:buClr>
                <a:srgbClr val="FF6600"/>
              </a:buClr>
              <a:buFontTx/>
              <a:buChar char="-"/>
            </a:pPr>
            <a:r>
              <a:rPr lang="fr-FR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Photo-ions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52" y="685800"/>
            <a:ext cx="3100844" cy="56213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9250" y="909935"/>
            <a:ext cx="5635206" cy="2976265"/>
            <a:chOff x="-49250" y="909935"/>
            <a:chExt cx="5635206" cy="2976265"/>
          </a:xfrm>
        </p:grpSpPr>
        <p:sp>
          <p:nvSpPr>
            <p:cNvPr id="3" name="Right Arrow 2"/>
            <p:cNvSpPr/>
            <p:nvPr/>
          </p:nvSpPr>
          <p:spPr bwMode="auto">
            <a:xfrm>
              <a:off x="1676400" y="27133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762000" y="27133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" name="Right Arrow 9"/>
            <p:cNvSpPr/>
            <p:nvPr/>
          </p:nvSpPr>
          <p:spPr bwMode="auto">
            <a:xfrm>
              <a:off x="1676400" y="1798986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35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>
              <a:off x="762000" y="17989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89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1219200" y="1395417"/>
              <a:ext cx="533400" cy="23608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333500" y="2226406"/>
              <a:ext cx="304800" cy="304800"/>
            </a:xfrm>
            <a:prstGeom prst="ellipse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432560" y="2321588"/>
              <a:ext cx="114300" cy="113572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457200" y="2303300"/>
              <a:ext cx="464422" cy="15212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8" name="Flowchart: Extract 7"/>
            <p:cNvSpPr/>
            <p:nvPr/>
          </p:nvSpPr>
          <p:spPr bwMode="auto">
            <a:xfrm>
              <a:off x="1432560" y="2713387"/>
              <a:ext cx="114300" cy="1096613"/>
            </a:xfrm>
            <a:prstGeom prst="flowChartExtract">
              <a:avLst/>
            </a:prstGeom>
            <a:gradFill>
              <a:gsLst>
                <a:gs pos="0">
                  <a:srgbClr val="00B0F0"/>
                </a:gs>
                <a:gs pos="40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2576051" y="1501676"/>
              <a:ext cx="533400" cy="23608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2576051" y="3018187"/>
              <a:ext cx="533400" cy="23608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690351" y="2219649"/>
              <a:ext cx="304800" cy="30480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2" name="Flowchart: Extract 21"/>
            <p:cNvSpPr/>
            <p:nvPr/>
          </p:nvSpPr>
          <p:spPr bwMode="auto">
            <a:xfrm>
              <a:off x="2233151" y="1836627"/>
              <a:ext cx="114300" cy="1096613"/>
            </a:xfrm>
            <a:prstGeom prst="flowChartExtract">
              <a:avLst/>
            </a:prstGeom>
            <a:gradFill>
              <a:gsLst>
                <a:gs pos="0">
                  <a:srgbClr val="00B0F0"/>
                </a:gs>
                <a:gs pos="40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3" name="Flowchart: Extract 22"/>
            <p:cNvSpPr/>
            <p:nvPr/>
          </p:nvSpPr>
          <p:spPr bwMode="auto">
            <a:xfrm>
              <a:off x="3318510" y="1836627"/>
              <a:ext cx="114300" cy="1096613"/>
            </a:xfrm>
            <a:prstGeom prst="flowChartExtract">
              <a:avLst/>
            </a:prstGeom>
            <a:gradFill>
              <a:gsLst>
                <a:gs pos="0">
                  <a:srgbClr val="00B0F0"/>
                </a:gs>
                <a:gs pos="40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4" name="Right Arrow 23"/>
            <p:cNvSpPr/>
            <p:nvPr/>
          </p:nvSpPr>
          <p:spPr bwMode="auto">
            <a:xfrm>
              <a:off x="3276600" y="2035076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2700000" rev="204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4572000" y="24847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2700000" rev="96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3932464" y="1592711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3932464" y="2895600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4572000" y="20275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2700000" rev="120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3276600" y="2484787"/>
              <a:ext cx="533400" cy="236089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2700000" rev="1200000"/>
              </a:camera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144040" y="2341229"/>
              <a:ext cx="114300" cy="113572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" y="3424535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Zeeman Slower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4300" y="117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MOT 1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00156" y="117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MOT 2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7218" y="909935"/>
              <a:ext cx="925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Transverse cooling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49250" y="2057891"/>
              <a:ext cx="9255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Push beam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85009" y="990600"/>
              <a:ext cx="1125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Slowing beam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19574" y="1439962"/>
              <a:ext cx="1918826" cy="1836638"/>
            </a:xfrm>
            <a:prstGeom prst="roundRect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3262774" y="1447800"/>
              <a:ext cx="1918826" cy="1836638"/>
            </a:xfrm>
            <a:prstGeom prst="roundRect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2020452" y="2331720"/>
              <a:ext cx="646548" cy="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2020452" y="2438400"/>
              <a:ext cx="646548" cy="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2759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/>
          <a:stretch/>
        </p:blipFill>
        <p:spPr>
          <a:xfrm>
            <a:off x="4547449" y="755132"/>
            <a:ext cx="4596551" cy="2926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systematic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7115175" cy="251834"/>
          </a:xfrm>
        </p:spPr>
        <p:txBody>
          <a:bodyPr/>
          <a:lstStyle/>
          <a:p>
            <a:r>
              <a:rPr lang="en-US" smtClean="0"/>
              <a:t>Midwestern Cold Atom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16324" y="3962400"/>
            <a:ext cx="4191000" cy="2308324"/>
          </a:xfrm>
          <a:prstGeom prst="rect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1pPr>
            <a:lvl2pPr marL="800100" indent="-3429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FF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charset="0"/>
              </a:defRPr>
            </a:lvl9pPr>
          </a:lstStyle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smtClean="0">
                <a:solidFill>
                  <a:schemeClr val="tx1"/>
                </a:solidFill>
              </a:rPr>
              <a:t>Ion </a:t>
            </a:r>
            <a:r>
              <a:rPr lang="fr-FR" sz="1800" b="0" dirty="0" err="1" smtClean="0">
                <a:solidFill>
                  <a:schemeClr val="tx1"/>
                </a:solidFill>
              </a:rPr>
              <a:t>detection</a:t>
            </a:r>
            <a:endParaRPr lang="fr-FR" sz="1800" b="0" dirty="0" smtClean="0">
              <a:solidFill>
                <a:schemeClr val="tx1"/>
              </a:solidFill>
            </a:endParaRPr>
          </a:p>
          <a:p>
            <a:pPr marL="914400" lvl="2" indent="0" eaLnBrk="1" hangingPunct="1">
              <a:buClr>
                <a:srgbClr val="FF6600"/>
              </a:buClr>
            </a:pPr>
            <a:r>
              <a:rPr lang="fr-FR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X/Y position </a:t>
            </a:r>
            <a:r>
              <a:rPr lang="fr-FR" sz="18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stability</a:t>
            </a:r>
            <a:endParaRPr lang="fr-FR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2" indent="0" eaLnBrk="1" hangingPunct="1">
              <a:buClr>
                <a:srgbClr val="FF6600"/>
              </a:buClr>
            </a:pPr>
            <a:r>
              <a:rPr lang="fr-FR" sz="18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Width</a:t>
            </a:r>
            <a:endParaRPr lang="fr-FR" sz="1800" b="0" dirty="0" smtClean="0">
              <a:solidFill>
                <a:schemeClr val="tx1"/>
              </a:solidFill>
            </a:endParaRPr>
          </a:p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err="1" smtClean="0">
                <a:solidFill>
                  <a:schemeClr val="tx1"/>
                </a:solidFill>
              </a:rPr>
              <a:t>Trap</a:t>
            </a:r>
            <a:r>
              <a:rPr lang="fr-FR" sz="1800" b="0" dirty="0" smtClean="0">
                <a:solidFill>
                  <a:schemeClr val="tx1"/>
                </a:solidFill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</a:rPr>
              <a:t>lifetime</a:t>
            </a:r>
            <a:r>
              <a:rPr lang="fr-FR" sz="1800" b="0" dirty="0" smtClean="0">
                <a:solidFill>
                  <a:schemeClr val="tx1"/>
                </a:solidFill>
              </a:rPr>
              <a:t> &gt; 2s (T</a:t>
            </a:r>
            <a:r>
              <a:rPr lang="fr-FR" sz="1800" b="0" baseline="-25000" dirty="0" smtClean="0">
                <a:solidFill>
                  <a:schemeClr val="tx1"/>
                </a:solidFill>
              </a:rPr>
              <a:t>1/2</a:t>
            </a:r>
            <a:r>
              <a:rPr lang="fr-FR" sz="1800" b="0" dirty="0" smtClean="0">
                <a:solidFill>
                  <a:schemeClr val="tx1"/>
                </a:solidFill>
              </a:rPr>
              <a:t>(</a:t>
            </a:r>
            <a:r>
              <a:rPr lang="fr-FR" sz="1800" b="0" baseline="30000" dirty="0" smtClean="0">
                <a:solidFill>
                  <a:schemeClr val="tx1"/>
                </a:solidFill>
              </a:rPr>
              <a:t>6</a:t>
            </a:r>
            <a:r>
              <a:rPr lang="fr-FR" sz="1800" b="0" dirty="0" smtClean="0">
                <a:solidFill>
                  <a:schemeClr val="tx1"/>
                </a:solidFill>
              </a:rPr>
              <a:t>He)=807 ms)</a:t>
            </a:r>
          </a:p>
          <a:p>
            <a:pPr lvl="1" algn="l" eaLnBrk="1" hangingPunct="1">
              <a:buClr>
                <a:srgbClr val="FF6600"/>
              </a:buClr>
              <a:buFont typeface="Arial" pitchFamily="34" charset="0"/>
              <a:buChar char="•"/>
            </a:pPr>
            <a:r>
              <a:rPr lang="fr-FR" sz="1800" b="0" dirty="0" err="1" smtClean="0">
                <a:solidFill>
                  <a:schemeClr val="tx1"/>
                </a:solidFill>
              </a:rPr>
              <a:t>With</a:t>
            </a:r>
            <a:r>
              <a:rPr lang="fr-FR" sz="1800" b="0" dirty="0" smtClean="0">
                <a:solidFill>
                  <a:schemeClr val="tx1"/>
                </a:solidFill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</a:rPr>
              <a:t>pusled</a:t>
            </a:r>
            <a:r>
              <a:rPr lang="fr-FR" sz="1800" b="0" dirty="0" smtClean="0">
                <a:solidFill>
                  <a:schemeClr val="tx1"/>
                </a:solidFill>
              </a:rPr>
              <a:t> </a:t>
            </a:r>
            <a:r>
              <a:rPr lang="fr-FR" sz="1800" b="0" dirty="0" err="1" smtClean="0">
                <a:solidFill>
                  <a:schemeClr val="tx1"/>
                </a:solidFill>
              </a:rPr>
              <a:t>Nitrogen</a:t>
            </a:r>
            <a:r>
              <a:rPr lang="fr-FR" sz="1800" b="0" dirty="0" smtClean="0">
                <a:solidFill>
                  <a:schemeClr val="tx1"/>
                </a:solidFill>
              </a:rPr>
              <a:t> laser</a:t>
            </a:r>
          </a:p>
          <a:p>
            <a:pPr marL="914400" lvl="2" indent="0" eaLnBrk="1" hangingPunct="1">
              <a:buClr>
                <a:srgbClr val="FF6600"/>
              </a:buClr>
            </a:pPr>
            <a:r>
              <a:rPr lang="fr-FR" sz="1800" b="0" dirty="0" smtClean="0">
                <a:solidFill>
                  <a:schemeClr val="tx1"/>
                </a:solidFill>
                <a:latin typeface="+mn-lt"/>
              </a:rPr>
              <a:t>Z position </a:t>
            </a:r>
            <a:r>
              <a:rPr lang="fr-FR" sz="1800" b="0" dirty="0" err="1" smtClean="0">
                <a:solidFill>
                  <a:schemeClr val="tx1"/>
                </a:solidFill>
                <a:latin typeface="+mn-lt"/>
              </a:rPr>
              <a:t>stability</a:t>
            </a:r>
            <a:r>
              <a:rPr lang="fr-FR" sz="1800" b="0" dirty="0" smtClean="0">
                <a:solidFill>
                  <a:schemeClr val="tx1"/>
                </a:solidFill>
                <a:latin typeface="+mn-lt"/>
              </a:rPr>
              <a:t> or</a:t>
            </a:r>
          </a:p>
          <a:p>
            <a:pPr marL="914400" lvl="2" indent="0" eaLnBrk="1" hangingPunct="1">
              <a:buClr>
                <a:srgbClr val="FF6600"/>
              </a:buClr>
            </a:pPr>
            <a:r>
              <a:rPr lang="fr-FR" sz="1800" b="0" dirty="0" smtClean="0">
                <a:solidFill>
                  <a:schemeClr val="tx1"/>
                </a:solidFill>
                <a:latin typeface="+mn-lt"/>
              </a:rPr>
              <a:t>Electric </a:t>
            </a:r>
            <a:r>
              <a:rPr lang="fr-FR" sz="1800" b="0" dirty="0" err="1" smtClean="0">
                <a:solidFill>
                  <a:schemeClr val="tx1"/>
                </a:solidFill>
                <a:latin typeface="+mn-lt"/>
              </a:rPr>
              <a:t>field</a:t>
            </a:r>
            <a:endParaRPr lang="fr-FR" sz="1800" b="0" dirty="0" smtClean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895" y="766562"/>
            <a:ext cx="4457905" cy="3221913"/>
            <a:chOff x="37895" y="766562"/>
            <a:chExt cx="4457905" cy="32219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95" y="766562"/>
              <a:ext cx="4457905" cy="289103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 flipH="1">
              <a:off x="340712" y="3654980"/>
              <a:ext cx="3733800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788512" y="361914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80 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80261" y="3581400"/>
            <a:ext cx="3882739" cy="2747500"/>
            <a:chOff x="4880261" y="3581400"/>
            <a:chExt cx="3882739" cy="2747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261" y="3581400"/>
              <a:ext cx="3882739" cy="2747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 bwMode="auto">
            <a:xfrm>
              <a:off x="5105400" y="5867400"/>
              <a:ext cx="315542" cy="307073"/>
            </a:xfrm>
            <a:prstGeom prst="ellipse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92342" y="5562600"/>
              <a:ext cx="1285022" cy="31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UV photons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81800" y="3733800"/>
              <a:ext cx="1285022" cy="37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>
                  <a:solidFill>
                    <a:srgbClr val="FF0000"/>
                  </a:solidFill>
                </a:rPr>
                <a:t>4</a:t>
              </a:r>
              <a:r>
                <a:rPr lang="en-US" dirty="0" smtClean="0">
                  <a:solidFill>
                    <a:srgbClr val="FF0000"/>
                  </a:solidFill>
                </a:rPr>
                <a:t>He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19800" y="1464288"/>
                <a:ext cx="2146036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464288"/>
                <a:ext cx="2146036" cy="52758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96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Cloud of ~1 </a:t>
            </a:r>
            <a:r>
              <a:rPr lang="en-US" dirty="0" err="1" smtClean="0"/>
              <a:t>mK</a:t>
            </a:r>
            <a:r>
              <a:rPr lang="en-US" dirty="0" smtClean="0"/>
              <a:t> </a:t>
            </a:r>
            <a:r>
              <a:rPr lang="en-US" baseline="30000" dirty="0" smtClean="0"/>
              <a:t>4</a:t>
            </a:r>
            <a:r>
              <a:rPr lang="en-US" dirty="0" smtClean="0"/>
              <a:t>He Atoms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7038975" cy="246062"/>
          </a:xfrm>
        </p:spPr>
        <p:txBody>
          <a:bodyPr/>
          <a:lstStyle/>
          <a:p>
            <a:r>
              <a:rPr lang="en-US" smtClean="0"/>
              <a:t>Midwestern Cold Atom Workshop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596"/>
            <a:ext cx="9144000" cy="52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54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Weak Interaction Studies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10" y="2547852"/>
            <a:ext cx="3895915" cy="372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33400" y="22860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893529" y="3356636"/>
            <a:ext cx="0" cy="17103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207091" y="2624052"/>
            <a:ext cx="157767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600" b="1" i="1" dirty="0" smtClean="0">
                <a:solidFill>
                  <a:srgbClr val="FF0000"/>
                </a:solidFill>
              </a:rPr>
              <a:t>a/a = 1%</a:t>
            </a:r>
            <a:r>
              <a:rPr lang="en-US" sz="1600" i="1" dirty="0" smtClean="0">
                <a:solidFill>
                  <a:srgbClr val="FF0000"/>
                </a:solidFill>
              </a:rPr>
              <a:t/>
            </a:r>
            <a:br>
              <a:rPr lang="en-US" sz="1600" i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from </a:t>
            </a:r>
            <a:r>
              <a:rPr lang="en-US" sz="1600" baseline="30000" dirty="0" smtClean="0">
                <a:solidFill>
                  <a:srgbClr val="FF0000"/>
                </a:solidFill>
              </a:rPr>
              <a:t>6</a:t>
            </a:r>
            <a:r>
              <a:rPr lang="en-US" sz="1600" dirty="0" smtClean="0">
                <a:solidFill>
                  <a:srgbClr val="FF0000"/>
                </a:solidFill>
              </a:rPr>
              <a:t>He decay</a:t>
            </a:r>
          </a:p>
          <a:p>
            <a:r>
              <a:rPr lang="en-US" sz="1200" i="1" dirty="0" smtClean="0"/>
              <a:t>Johnson</a:t>
            </a:r>
            <a:r>
              <a:rPr lang="en-US" sz="1200" i="1" dirty="0"/>
              <a:t>, </a:t>
            </a:r>
            <a:r>
              <a:rPr lang="en-US" sz="1200" i="1" dirty="0" err="1" smtClean="0"/>
              <a:t>Pleasonton</a:t>
            </a:r>
            <a:r>
              <a:rPr lang="en-US" sz="1200" i="1" dirty="0" smtClean="0"/>
              <a:t>,</a:t>
            </a:r>
            <a:br>
              <a:rPr lang="en-US" sz="1200" i="1" dirty="0" smtClean="0"/>
            </a:br>
            <a:r>
              <a:rPr lang="en-US" sz="1200" i="1" dirty="0" smtClean="0"/>
              <a:t>Carlson</a:t>
            </a:r>
            <a:r>
              <a:rPr lang="en-US" sz="1200" i="1" dirty="0"/>
              <a:t>, </a:t>
            </a:r>
            <a:r>
              <a:rPr lang="en-US" sz="1200" i="1" dirty="0" err="1" smtClean="0"/>
              <a:t>PhysRev</a:t>
            </a:r>
            <a:r>
              <a:rPr lang="en-US" sz="1200" i="1" dirty="0" smtClean="0"/>
              <a:t> </a:t>
            </a:r>
            <a:r>
              <a:rPr lang="en-US" sz="1200" i="1" dirty="0"/>
              <a:t>1963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7103077" y="3949031"/>
            <a:ext cx="0" cy="51822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7207091" y="4047360"/>
            <a:ext cx="13356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b="1" i="1" dirty="0" smtClean="0">
                <a:solidFill>
                  <a:srgbClr val="00B050"/>
                </a:solidFill>
              </a:rPr>
              <a:t>a/a = 0.1</a:t>
            </a:r>
            <a:r>
              <a:rPr lang="en-US" b="1" i="1" dirty="0">
                <a:solidFill>
                  <a:srgbClr val="00B050"/>
                </a:solidFill>
              </a:rPr>
              <a:t>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16BE-B53E-4BD8-B390-BD3915F40CB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855" y="5868821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Left-handed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775340" y="4046790"/>
            <a:ext cx="1172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ight-handed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84413" y="6205452"/>
            <a:ext cx="2282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Wauters</a:t>
            </a:r>
            <a:r>
              <a:rPr lang="en-US" sz="1200" dirty="0" smtClean="0"/>
              <a:t> </a:t>
            </a:r>
            <a:r>
              <a:rPr lang="en-US" sz="1200" i="1" dirty="0" smtClean="0"/>
              <a:t>et al., arXiv:1306.2608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3113" y="2624052"/>
            <a:ext cx="397628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Standard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Only V-A terms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rgbClr val="0070C0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SM</a:t>
            </a:r>
            <a:r>
              <a:rPr lang="en-US" sz="2000" dirty="0" smtClean="0"/>
              <a:t> = -1/3 for GT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rgbClr val="0070C0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SM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+1 for Fermi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i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Beyond Standard Model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Exotic couplings have not been</a:t>
            </a:r>
            <a:br>
              <a:rPr lang="en-US" sz="2000" dirty="0" smtClean="0"/>
            </a:br>
            <a:r>
              <a:rPr lang="en-US" sz="2000" dirty="0" smtClean="0"/>
              <a:t>excluded beyond the 5-10% level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 smtClean="0"/>
              <a:t>a</a:t>
            </a:r>
            <a:r>
              <a:rPr lang="en-US" sz="2000" dirty="0" smtClean="0"/>
              <a:t> = +1/3 for pure tensor GT</a:t>
            </a:r>
            <a:endParaRPr lang="en-US" sz="2000" baseline="-25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GT transition sensitive to </a:t>
            </a:r>
            <a:r>
              <a:rPr lang="en-US" sz="2000" i="1" dirty="0" smtClean="0"/>
              <a:t>C</a:t>
            </a:r>
            <a:r>
              <a:rPr lang="en-US" sz="2000" baseline="-25000" dirty="0" smtClean="0"/>
              <a:t>T</a:t>
            </a:r>
            <a:r>
              <a:rPr lang="en-US" sz="2000" dirty="0"/>
              <a:t> </a:t>
            </a:r>
            <a:r>
              <a:rPr lang="en-US" sz="2000" dirty="0" smtClean="0"/>
              <a:t>&amp; </a:t>
            </a:r>
            <a:r>
              <a:rPr lang="en-US" sz="2000" i="1" dirty="0" smtClean="0"/>
              <a:t>C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’</a:t>
            </a:r>
          </a:p>
        </p:txBody>
      </p:sp>
      <p:pic>
        <p:nvPicPr>
          <p:cNvPr id="18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3" b="69167"/>
          <a:stretch/>
        </p:blipFill>
        <p:spPr bwMode="auto">
          <a:xfrm>
            <a:off x="533400" y="1143000"/>
            <a:ext cx="5098199" cy="61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26940" b="36530"/>
          <a:stretch/>
        </p:blipFill>
        <p:spPr bwMode="auto">
          <a:xfrm>
            <a:off x="2033367" y="1743956"/>
            <a:ext cx="3798108" cy="72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29132" r="54380" b="36941"/>
          <a:stretch/>
        </p:blipFill>
        <p:spPr bwMode="auto">
          <a:xfrm>
            <a:off x="5617488" y="1156932"/>
            <a:ext cx="2002512" cy="6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62982" r="38178" b="6109"/>
          <a:stretch/>
        </p:blipFill>
        <p:spPr bwMode="auto">
          <a:xfrm>
            <a:off x="5836186" y="1806857"/>
            <a:ext cx="3147294" cy="6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2211" y="786939"/>
            <a:ext cx="186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ß-Decay Rate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942201"/>
            <a:ext cx="4051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J.D. Jackson, S.B. </a:t>
            </a:r>
            <a:r>
              <a:rPr lang="en-US" sz="1200" dirty="0" err="1" smtClean="0"/>
              <a:t>Treiman</a:t>
            </a:r>
            <a:r>
              <a:rPr lang="en-US" sz="1200" dirty="0" smtClean="0"/>
              <a:t>, H.W. </a:t>
            </a:r>
            <a:r>
              <a:rPr lang="en-US" sz="1200" dirty="0" err="1" smtClean="0"/>
              <a:t>Wyld</a:t>
            </a:r>
            <a:r>
              <a:rPr lang="en-US" sz="1200" dirty="0" smtClean="0"/>
              <a:t>,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Phys. 4 (1957) 206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6208780" y="1339602"/>
            <a:ext cx="153061" cy="293850"/>
          </a:xfrm>
          <a:prstGeom prst="rect">
            <a:avLst/>
          </a:prstGeom>
          <a:solidFill>
            <a:srgbClr val="3399FF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73670" y="1338348"/>
            <a:ext cx="153061" cy="293850"/>
          </a:xfrm>
          <a:prstGeom prst="rect">
            <a:avLst/>
          </a:prstGeom>
          <a:solidFill>
            <a:srgbClr val="3399FF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012941" y="1975524"/>
            <a:ext cx="153061" cy="293850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575233" y="1954499"/>
            <a:ext cx="246506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228217" y="1946565"/>
            <a:ext cx="246506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07627" y="1938252"/>
            <a:ext cx="190017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6637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Decay and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4ECB-17F6-4954-A750-AC0542068D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5286375" cy="421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219200"/>
            <a:ext cx="347588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field theory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effective nucleon couplings    </a:t>
            </a:r>
            <a:r>
              <a:rPr lang="en-US" i="1" dirty="0" smtClean="0"/>
              <a:t>C</a:t>
            </a:r>
            <a:r>
              <a:rPr lang="en-US" i="1" baseline="-25000" dirty="0" smtClean="0"/>
              <a:t>X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vs.</a:t>
            </a:r>
            <a:r>
              <a:rPr lang="en-US" dirty="0" smtClean="0"/>
              <a:t> effective quark couplings  </a:t>
            </a:r>
            <a:r>
              <a:rPr lang="en-US" i="1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 </a:t>
            </a:r>
            <a:r>
              <a:rPr lang="en-US" baseline="-25000" dirty="0" smtClean="0"/>
              <a:t>X</a:t>
            </a:r>
            <a:br>
              <a:rPr lang="en-US" baseline="-25000" dirty="0" smtClean="0"/>
            </a:br>
            <a:endParaRPr lang="en-US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orrelate via lattice calculations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5739825"/>
            <a:ext cx="5088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Beta-Decay Weak Interaction Studies in the Era of the </a:t>
            </a:r>
            <a:r>
              <a:rPr lang="en-US" sz="1600" i="1" dirty="0" smtClean="0"/>
              <a:t>LHC, </a:t>
            </a:r>
          </a:p>
          <a:p>
            <a:pPr algn="ctr"/>
            <a:r>
              <a:rPr lang="en-US" sz="1600" i="1" dirty="0" smtClean="0"/>
              <a:t>Solvay Institutes Workshop, Brussels, Sept. 3-5 2014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193268"/>
            <a:ext cx="190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Projections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4049486"/>
            <a:ext cx="2533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Future experiments</a:t>
            </a:r>
          </a:p>
          <a:p>
            <a:pPr algn="ctr"/>
            <a:r>
              <a:rPr lang="en-US" dirty="0"/>
              <a:t>n</a:t>
            </a:r>
            <a:r>
              <a:rPr lang="en-US" dirty="0" smtClean="0"/>
              <a:t>eed to aim for 10</a:t>
            </a:r>
            <a:r>
              <a:rPr lang="en-US" baseline="30000" dirty="0" smtClean="0"/>
              <a:t>-3</a:t>
            </a:r>
            <a:r>
              <a:rPr lang="en-US" dirty="0" smtClean="0"/>
              <a:t> for </a:t>
            </a:r>
            <a:r>
              <a:rPr lang="en-US" i="1" dirty="0" smtClean="0"/>
              <a:t>b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10</a:t>
            </a:r>
            <a:r>
              <a:rPr lang="en-US" baseline="30000" dirty="0" smtClean="0"/>
              <a:t>-4</a:t>
            </a:r>
            <a:r>
              <a:rPr lang="en-US" dirty="0" smtClean="0"/>
              <a:t> for</a:t>
            </a:r>
            <a:r>
              <a:rPr lang="en-US" i="1" dirty="0" smtClean="0"/>
              <a:t> a</a:t>
            </a:r>
            <a:endParaRPr lang="en-US" i="1" baseline="30000" dirty="0"/>
          </a:p>
        </p:txBody>
      </p:sp>
      <p:sp>
        <p:nvSpPr>
          <p:cNvPr id="10" name="Down Arrow 9"/>
          <p:cNvSpPr/>
          <p:nvPr/>
        </p:nvSpPr>
        <p:spPr bwMode="auto">
          <a:xfrm>
            <a:off x="1676400" y="3505200"/>
            <a:ext cx="838200" cy="457200"/>
          </a:xfrm>
          <a:prstGeom prst="downArrow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914400"/>
            <a:ext cx="37804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Bhattacharya et al. PRD </a:t>
            </a:r>
            <a:r>
              <a:rPr lang="en-US" sz="1600" b="1" i="1" dirty="0" smtClean="0"/>
              <a:t>85</a:t>
            </a:r>
            <a:r>
              <a:rPr lang="en-US" sz="1600" i="1" dirty="0" smtClean="0"/>
              <a:t>, 054512 (2012)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27962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7"/>
          <p:cNvSpPr>
            <a:spLocks noChangeArrowheads="1"/>
          </p:cNvSpPr>
          <p:nvPr/>
        </p:nvSpPr>
        <p:spPr bwMode="auto">
          <a:xfrm>
            <a:off x="1981200" y="2819400"/>
            <a:ext cx="1524000" cy="762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09625"/>
            <a:ext cx="20574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576263"/>
          </a:xfrm>
        </p:spPr>
        <p:txBody>
          <a:bodyPr/>
          <a:lstStyle/>
          <a:p>
            <a:pPr eaLnBrk="1" hangingPunct="1"/>
            <a:r>
              <a:rPr lang="en-US" smtClean="0"/>
              <a:t>Weak Interaction Studies: </a:t>
            </a:r>
            <a:r>
              <a:rPr lang="en-US" i="1" smtClean="0">
                <a:latin typeface="Symbol" pitchFamily="18" charset="2"/>
              </a:rPr>
              <a:t>b-n</a:t>
            </a:r>
            <a:r>
              <a:rPr lang="en-US" i="1" smtClean="0"/>
              <a:t> Angular Correlations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304800" y="4267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6</a:t>
            </a:r>
            <a:r>
              <a:rPr lang="en-US" sz="2400">
                <a:latin typeface="Times New Roman" pitchFamily="18" charset="0"/>
                <a:ea typeface="PMingLiU" charset="-120"/>
                <a:cs typeface="Arial Unicode MS" pitchFamily="34" charset="-128"/>
              </a:rPr>
              <a:t>He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992188" y="58261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6</a:t>
            </a:r>
            <a:r>
              <a:rPr lang="en-US" sz="2400">
                <a:latin typeface="Times New Roman" pitchFamily="18" charset="0"/>
                <a:ea typeface="PMingLiU" charset="-120"/>
                <a:cs typeface="Arial Unicode MS" pitchFamily="34" charset="-128"/>
              </a:rPr>
              <a:t>Li</a:t>
            </a:r>
          </a:p>
        </p:txBody>
      </p:sp>
      <p:sp>
        <p:nvSpPr>
          <p:cNvPr id="48135" name="Line 6"/>
          <p:cNvSpPr>
            <a:spLocks noChangeShapeType="1"/>
          </p:cNvSpPr>
          <p:nvPr/>
        </p:nvSpPr>
        <p:spPr bwMode="auto">
          <a:xfrm>
            <a:off x="346075" y="4659313"/>
            <a:ext cx="5762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7"/>
          <p:cNvSpPr>
            <a:spLocks noChangeShapeType="1"/>
          </p:cNvSpPr>
          <p:nvPr/>
        </p:nvSpPr>
        <p:spPr bwMode="auto">
          <a:xfrm>
            <a:off x="922338" y="4659313"/>
            <a:ext cx="69850" cy="1166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8"/>
          <p:cNvSpPr>
            <a:spLocks noChangeShapeType="1"/>
          </p:cNvSpPr>
          <p:nvPr/>
        </p:nvSpPr>
        <p:spPr bwMode="auto">
          <a:xfrm>
            <a:off x="992188" y="5819775"/>
            <a:ext cx="57626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1036638" y="4845050"/>
            <a:ext cx="10318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100" i="1">
                <a:latin typeface="Arial" pitchFamily="34" charset="0"/>
                <a:ea typeface="PMingLiU" charset="-120"/>
                <a:cs typeface="Arial Unicode MS" pitchFamily="34" charset="-128"/>
              </a:rPr>
              <a:t>t</a:t>
            </a:r>
            <a:r>
              <a:rPr lang="en-US" sz="1100" i="1" baseline="-25000">
                <a:latin typeface="Arial" pitchFamily="34" charset="0"/>
                <a:ea typeface="PMingLiU" charset="-120"/>
                <a:cs typeface="Arial Unicode MS" pitchFamily="34" charset="-128"/>
              </a:rPr>
              <a:t>1/2</a:t>
            </a:r>
            <a:r>
              <a:rPr lang="en-US" sz="1100">
                <a:latin typeface="Arial" pitchFamily="34" charset="0"/>
                <a:ea typeface="PMingLiU" charset="-120"/>
                <a:cs typeface="Arial Unicode MS" pitchFamily="34" charset="-128"/>
              </a:rPr>
              <a:t>=0.808 sec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458788" y="5164138"/>
            <a:ext cx="539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  <a:ea typeface="PMingLiU" charset="-120"/>
                <a:cs typeface="Arial Unicode MS" pitchFamily="34" charset="-128"/>
              </a:rPr>
              <a:t>100%</a:t>
            </a:r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230188" y="5094288"/>
            <a:ext cx="295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600">
                <a:latin typeface="Symbol" pitchFamily="18" charset="2"/>
                <a:ea typeface="PMingLiU" charset="-120"/>
                <a:cs typeface="Arial Unicode MS" pitchFamily="34" charset="-128"/>
              </a:rPr>
              <a:t>b</a:t>
            </a:r>
            <a:endParaRPr lang="en-US" sz="1600" baseline="30000">
              <a:latin typeface="Symbol" pitchFamily="18" charset="2"/>
              <a:ea typeface="PMingLiU" charset="-120"/>
              <a:cs typeface="Arial Unicode MS" pitchFamily="34" charset="-128"/>
            </a:endParaRPr>
          </a:p>
        </p:txBody>
      </p:sp>
      <p:sp>
        <p:nvSpPr>
          <p:cNvPr id="48141" name="Text Box 12"/>
          <p:cNvSpPr txBox="1">
            <a:spLocks noChangeArrowheads="1"/>
          </p:cNvSpPr>
          <p:nvPr/>
        </p:nvSpPr>
        <p:spPr bwMode="auto">
          <a:xfrm>
            <a:off x="77788" y="4514850"/>
            <a:ext cx="338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  <a:ea typeface="PMingLiU" charset="-120"/>
                <a:cs typeface="Arial Unicode MS" pitchFamily="34" charset="-128"/>
              </a:rPr>
              <a:t>0</a:t>
            </a:r>
            <a:r>
              <a:rPr lang="en-US" sz="1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+</a:t>
            </a:r>
          </a:p>
        </p:txBody>
      </p:sp>
      <p:sp>
        <p:nvSpPr>
          <p:cNvPr id="48142" name="Text Box 13"/>
          <p:cNvSpPr txBox="1">
            <a:spLocks noChangeArrowheads="1"/>
          </p:cNvSpPr>
          <p:nvPr/>
        </p:nvSpPr>
        <p:spPr bwMode="auto">
          <a:xfrm>
            <a:off x="1525588" y="5673725"/>
            <a:ext cx="338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  <a:ea typeface="PMingLiU" charset="-120"/>
                <a:cs typeface="Arial Unicode MS" pitchFamily="34" charset="-128"/>
              </a:rPr>
              <a:t>1</a:t>
            </a:r>
            <a:r>
              <a:rPr lang="en-US" sz="1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+</a:t>
            </a:r>
          </a:p>
        </p:txBody>
      </p:sp>
      <p:sp>
        <p:nvSpPr>
          <p:cNvPr id="48143" name="Text Box 14"/>
          <p:cNvSpPr txBox="1">
            <a:spLocks noChangeArrowheads="1"/>
          </p:cNvSpPr>
          <p:nvPr/>
        </p:nvSpPr>
        <p:spPr bwMode="auto">
          <a:xfrm>
            <a:off x="1036638" y="4568825"/>
            <a:ext cx="10969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100" i="1">
                <a:latin typeface="Arial" pitchFamily="34" charset="0"/>
                <a:ea typeface="PMingLiU" charset="-120"/>
                <a:cs typeface="Arial Unicode MS" pitchFamily="34" charset="-128"/>
              </a:rPr>
              <a:t>Q</a:t>
            </a:r>
            <a:r>
              <a:rPr lang="en-US" sz="1100" i="1" baseline="-25000">
                <a:latin typeface="Symbol" pitchFamily="18" charset="2"/>
                <a:ea typeface="PMingLiU" charset="-120"/>
                <a:cs typeface="Arial Unicode MS" pitchFamily="34" charset="-128"/>
              </a:rPr>
              <a:t>b</a:t>
            </a:r>
            <a:r>
              <a:rPr lang="en-US" sz="1100">
                <a:latin typeface="Arial" pitchFamily="34" charset="0"/>
                <a:ea typeface="PMingLiU" charset="-120"/>
                <a:cs typeface="Arial Unicode MS" pitchFamily="34" charset="-128"/>
              </a:rPr>
              <a:t>=3.510 MeV</a:t>
            </a:r>
          </a:p>
        </p:txBody>
      </p:sp>
      <p:grpSp>
        <p:nvGrpSpPr>
          <p:cNvPr id="48144" name="Group 19"/>
          <p:cNvGrpSpPr>
            <a:grpSpLocks/>
          </p:cNvGrpSpPr>
          <p:nvPr/>
        </p:nvGrpSpPr>
        <p:grpSpPr bwMode="auto">
          <a:xfrm>
            <a:off x="4846638" y="914400"/>
            <a:ext cx="3840162" cy="5353050"/>
            <a:chOff x="2671" y="373"/>
            <a:chExt cx="2828" cy="3716"/>
          </a:xfrm>
        </p:grpSpPr>
        <p:pic>
          <p:nvPicPr>
            <p:cNvPr id="48160" name="Picture 20" descr="Scot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" y="373"/>
              <a:ext cx="2825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61" name="Picture 21" descr="Residual 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" y="2423"/>
              <a:ext cx="2828" cy="1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45" name="Oval 22"/>
          <p:cNvSpPr>
            <a:spLocks noChangeArrowheads="1"/>
          </p:cNvSpPr>
          <p:nvPr/>
        </p:nvSpPr>
        <p:spPr bwMode="auto">
          <a:xfrm>
            <a:off x="7229475" y="44402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Line 23"/>
          <p:cNvSpPr>
            <a:spLocks noChangeShapeType="1"/>
          </p:cNvSpPr>
          <p:nvPr/>
        </p:nvSpPr>
        <p:spPr bwMode="auto">
          <a:xfrm flipH="1">
            <a:off x="7272338" y="4314825"/>
            <a:ext cx="4762" cy="342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Line 24"/>
          <p:cNvSpPr>
            <a:spLocks noChangeShapeType="1"/>
          </p:cNvSpPr>
          <p:nvPr/>
        </p:nvSpPr>
        <p:spPr bwMode="auto">
          <a:xfrm>
            <a:off x="7229475" y="4657725"/>
            <a:ext cx="809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Line 25"/>
          <p:cNvSpPr>
            <a:spLocks noChangeShapeType="1"/>
          </p:cNvSpPr>
          <p:nvPr/>
        </p:nvSpPr>
        <p:spPr bwMode="auto">
          <a:xfrm>
            <a:off x="7234238" y="4314825"/>
            <a:ext cx="809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Text Box 26"/>
          <p:cNvSpPr txBox="1">
            <a:spLocks noChangeArrowheads="1"/>
          </p:cNvSpPr>
          <p:nvPr/>
        </p:nvSpPr>
        <p:spPr bwMode="auto">
          <a:xfrm>
            <a:off x="6713538" y="4506913"/>
            <a:ext cx="53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aseline="300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21</a:t>
            </a:r>
            <a:r>
              <a:rPr 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Na</a:t>
            </a:r>
          </a:p>
        </p:txBody>
      </p:sp>
      <p:sp>
        <p:nvSpPr>
          <p:cNvPr id="48150" name="Rectangle 27"/>
          <p:cNvSpPr>
            <a:spLocks noChangeArrowheads="1"/>
          </p:cNvSpPr>
          <p:nvPr/>
        </p:nvSpPr>
        <p:spPr bwMode="auto">
          <a:xfrm>
            <a:off x="6677025" y="4991100"/>
            <a:ext cx="871538" cy="666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51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67200"/>
            <a:ext cx="236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2" name="Text Box 31"/>
          <p:cNvSpPr txBox="1">
            <a:spLocks noChangeArrowheads="1"/>
          </p:cNvSpPr>
          <p:nvPr/>
        </p:nvSpPr>
        <p:spPr bwMode="auto">
          <a:xfrm>
            <a:off x="473075" y="3830638"/>
            <a:ext cx="1279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</a:rPr>
              <a:t>Atom Trap</a:t>
            </a:r>
          </a:p>
        </p:txBody>
      </p:sp>
      <p:sp>
        <p:nvSpPr>
          <p:cNvPr id="48153" name="Text Box 32"/>
          <p:cNvSpPr txBox="1">
            <a:spLocks noChangeArrowheads="1"/>
          </p:cNvSpPr>
          <p:nvPr/>
        </p:nvSpPr>
        <p:spPr bwMode="auto">
          <a:xfrm>
            <a:off x="2743200" y="38100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</a:rPr>
              <a:t>Ion Trap</a:t>
            </a:r>
          </a:p>
        </p:txBody>
      </p:sp>
      <p:sp>
        <p:nvSpPr>
          <p:cNvPr id="48154" name="AutoShape 34"/>
          <p:cNvSpPr>
            <a:spLocks noChangeArrowheads="1"/>
          </p:cNvSpPr>
          <p:nvPr/>
        </p:nvSpPr>
        <p:spPr bwMode="auto">
          <a:xfrm>
            <a:off x="2243138" y="3810000"/>
            <a:ext cx="2176462" cy="2514600"/>
          </a:xfrm>
          <a:prstGeom prst="roundRect">
            <a:avLst>
              <a:gd name="adj" fmla="val 11907"/>
            </a:avLst>
          </a:prstGeom>
          <a:noFill/>
          <a:ln w="28575" algn="ctr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8155" name="AutoShape 35"/>
          <p:cNvSpPr>
            <a:spLocks noChangeArrowheads="1"/>
          </p:cNvSpPr>
          <p:nvPr/>
        </p:nvSpPr>
        <p:spPr bwMode="auto">
          <a:xfrm>
            <a:off x="76200" y="3810000"/>
            <a:ext cx="2057400" cy="2514600"/>
          </a:xfrm>
          <a:prstGeom prst="roundRect">
            <a:avLst>
              <a:gd name="adj" fmla="val 1190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Freeform 37"/>
          <p:cNvSpPr>
            <a:spLocks/>
          </p:cNvSpPr>
          <p:nvPr/>
        </p:nvSpPr>
        <p:spPr bwMode="auto">
          <a:xfrm>
            <a:off x="4343400" y="2971800"/>
            <a:ext cx="1219200" cy="342900"/>
          </a:xfrm>
          <a:custGeom>
            <a:avLst/>
            <a:gdLst>
              <a:gd name="T0" fmla="*/ 0 w 768"/>
              <a:gd name="T1" fmla="*/ 2147483647 h 216"/>
              <a:gd name="T2" fmla="*/ 2147483647 w 768"/>
              <a:gd name="T3" fmla="*/ 2147483647 h 216"/>
              <a:gd name="T4" fmla="*/ 2147483647 w 768"/>
              <a:gd name="T5" fmla="*/ 0 h 2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16">
                <a:moveTo>
                  <a:pt x="0" y="144"/>
                </a:moveTo>
                <a:cubicBezTo>
                  <a:pt x="176" y="180"/>
                  <a:pt x="352" y="216"/>
                  <a:pt x="480" y="192"/>
                </a:cubicBezTo>
                <a:cubicBezTo>
                  <a:pt x="608" y="168"/>
                  <a:pt x="720" y="40"/>
                  <a:pt x="768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157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28663"/>
            <a:ext cx="259080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58" name="Freeform 45"/>
          <p:cNvSpPr>
            <a:spLocks/>
          </p:cNvSpPr>
          <p:nvPr/>
        </p:nvSpPr>
        <p:spPr bwMode="auto">
          <a:xfrm>
            <a:off x="4362450" y="2943225"/>
            <a:ext cx="1371600" cy="914400"/>
          </a:xfrm>
          <a:custGeom>
            <a:avLst/>
            <a:gdLst>
              <a:gd name="T0" fmla="*/ 0 w 864"/>
              <a:gd name="T1" fmla="*/ 2147483647 h 576"/>
              <a:gd name="T2" fmla="*/ 2147483647 w 864"/>
              <a:gd name="T3" fmla="*/ 2147483647 h 576"/>
              <a:gd name="T4" fmla="*/ 2147483647 w 864"/>
              <a:gd name="T5" fmla="*/ 2147483647 h 576"/>
              <a:gd name="T6" fmla="*/ 2147483647 w 864"/>
              <a:gd name="T7" fmla="*/ 2147483647 h 576"/>
              <a:gd name="T8" fmla="*/ 2147483647 w 864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4" h="576">
                <a:moveTo>
                  <a:pt x="0" y="576"/>
                </a:moveTo>
                <a:cubicBezTo>
                  <a:pt x="60" y="504"/>
                  <a:pt x="120" y="432"/>
                  <a:pt x="192" y="384"/>
                </a:cubicBezTo>
                <a:cubicBezTo>
                  <a:pt x="264" y="336"/>
                  <a:pt x="344" y="320"/>
                  <a:pt x="432" y="288"/>
                </a:cubicBezTo>
                <a:cubicBezTo>
                  <a:pt x="520" y="256"/>
                  <a:pt x="648" y="240"/>
                  <a:pt x="720" y="192"/>
                </a:cubicBezTo>
                <a:cubicBezTo>
                  <a:pt x="792" y="144"/>
                  <a:pt x="828" y="72"/>
                  <a:pt x="864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8159" name="Object 46"/>
          <p:cNvGraphicFramePr>
            <a:graphicFrameLocks noChangeAspect="1"/>
          </p:cNvGraphicFramePr>
          <p:nvPr/>
        </p:nvGraphicFramePr>
        <p:xfrm>
          <a:off x="304800" y="2790825"/>
          <a:ext cx="39544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0" name="Equation" r:id="rId9" imgW="2349500" imgH="469900" progId="Equation.3">
                  <p:embed/>
                </p:oleObj>
              </mc:Choice>
              <mc:Fallback>
                <p:oleObj name="Equation" r:id="rId9" imgW="2349500" imgH="4699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90825"/>
                        <a:ext cx="395446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2133600"/>
            <a:ext cx="8991601" cy="4191000"/>
            <a:chOff x="152400" y="2133600"/>
            <a:chExt cx="8991601" cy="4191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2133600"/>
              <a:ext cx="8878410" cy="36429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34" y="4442489"/>
              <a:ext cx="2133600" cy="188211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32849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-5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0800" y="2678668"/>
              <a:ext cx="1027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 80-100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04373" y="4343400"/>
              <a:ext cx="2458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Capture velocity:</a:t>
              </a:r>
              <a:endParaRPr lang="en-US" baseline="30000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900 m/s 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→ 70%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39001" y="3200400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Capture efficiency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1.10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-7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4800" y="4114800"/>
              <a:ext cx="2458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+LN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 cooling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572" y="203823"/>
            <a:ext cx="3037329" cy="228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283" y="752268"/>
            <a:ext cx="1021501" cy="197859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 rot="10800000">
            <a:off x="4884083" y="1625121"/>
            <a:ext cx="1059517" cy="11360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4083" y="1736398"/>
            <a:ext cx="105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MeV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979352" y="124304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</a:t>
            </a:r>
            <a:r>
              <a:rPr lang="el-GR" dirty="0" smtClean="0">
                <a:latin typeface="Calibri" panose="020F0502020204030204" pitchFamily="34" charset="0"/>
              </a:rPr>
              <a:t>μ</a:t>
            </a:r>
            <a:r>
              <a:rPr lang="en-US" dirty="0" smtClean="0">
                <a:latin typeface="Calibri" panose="020F0502020204030204" pitchFamily="34" charset="0"/>
              </a:rPr>
              <a:t>A</a:t>
            </a:r>
            <a:endParaRPr lang="en-US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1945523" y="1119121"/>
            <a:ext cx="171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</a:t>
            </a:r>
            <a:r>
              <a:rPr lang="en-US" dirty="0" smtClean="0"/>
              <a:t>H(</a:t>
            </a:r>
            <a:r>
              <a:rPr lang="en-US" baseline="30000" dirty="0" smtClean="0"/>
              <a:t>7</a:t>
            </a:r>
            <a:r>
              <a:rPr lang="en-US" dirty="0" smtClean="0"/>
              <a:t>Li,</a:t>
            </a:r>
            <a:r>
              <a:rPr lang="en-US" baseline="30000" dirty="0"/>
              <a:t> </a:t>
            </a:r>
            <a:r>
              <a:rPr lang="en-US" baseline="30000" dirty="0" smtClean="0"/>
              <a:t>3</a:t>
            </a:r>
            <a:r>
              <a:rPr lang="en-US" dirty="0" smtClean="0"/>
              <a:t>He)</a:t>
            </a:r>
            <a:r>
              <a:rPr lang="en-US" baseline="30000" dirty="0"/>
              <a:t> </a:t>
            </a:r>
            <a:r>
              <a:rPr lang="en-US" baseline="30000" dirty="0" smtClean="0"/>
              <a:t>6</a:t>
            </a:r>
            <a:r>
              <a:rPr lang="en-US" dirty="0" smtClean="0"/>
              <a:t>He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220976" y="1591270"/>
            <a:ext cx="116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2.10</a:t>
            </a:r>
            <a:r>
              <a:rPr lang="en-US" baseline="30000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pps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61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114800" y="-1"/>
            <a:ext cx="5029200" cy="686654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533400"/>
            <a:ext cx="2667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Helium MOT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Setup @ CENPA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AutoShape 2" descr="imap://pmueller@mailsrv.phy.anl.gov:993/fetch%3EUID%3E.INBOX%3E33740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r="3486" b="1843"/>
          <a:stretch/>
        </p:blipFill>
        <p:spPr bwMode="auto">
          <a:xfrm rot="16200000">
            <a:off x="-1295438" y="1303906"/>
            <a:ext cx="6866544" cy="42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7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smtClean="0"/>
              <a:t>Beta-Decay Study with Laser Trapped </a:t>
            </a:r>
            <a:r>
              <a:rPr lang="en-US" baseline="30000" smtClean="0"/>
              <a:t>6</a:t>
            </a:r>
            <a:r>
              <a:rPr lang="en-US" smtClean="0"/>
              <a:t>He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5029200" y="844550"/>
            <a:ext cx="298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10000"/>
              </a:spcBef>
              <a:buFontTx/>
              <a:buChar char="•"/>
            </a:pPr>
            <a:endParaRPr lang="en-US" sz="2400">
              <a:latin typeface="Times New Roman" pitchFamily="18" charset="0"/>
              <a:ea typeface="PMingLiU" charset="-120"/>
              <a:cs typeface="Arial Unicode MS" pitchFamily="34" charset="-128"/>
            </a:endParaRPr>
          </a:p>
        </p:txBody>
      </p:sp>
      <p:sp>
        <p:nvSpPr>
          <p:cNvPr id="39940" name="Text Box 9"/>
          <p:cNvSpPr txBox="1">
            <a:spLocks noChangeArrowheads="1"/>
          </p:cNvSpPr>
          <p:nvPr/>
        </p:nvSpPr>
        <p:spPr bwMode="auto">
          <a:xfrm>
            <a:off x="5334000" y="719138"/>
            <a:ext cx="32988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latin typeface="+mn-lt"/>
              </a:rPr>
              <a:t>Recoil time-of-flight spectrum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+mn-lt"/>
              </a:rPr>
              <a:t>(MC simulation)</a:t>
            </a:r>
          </a:p>
        </p:txBody>
      </p:sp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5029200" y="4943475"/>
            <a:ext cx="40020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~5x10</a:t>
            </a:r>
            <a:r>
              <a:rPr lang="en-US" sz="1800" baseline="30000" dirty="0" smtClean="0">
                <a:latin typeface="+mn-lt"/>
              </a:rPr>
              <a:t>9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baseline="30000" dirty="0" smtClean="0">
                <a:latin typeface="+mn-lt"/>
              </a:rPr>
              <a:t>6</a:t>
            </a:r>
            <a:r>
              <a:rPr lang="en-US" sz="1800" dirty="0" smtClean="0">
                <a:latin typeface="+mn-lt"/>
              </a:rPr>
              <a:t>He/s production yield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trapping rate ~1x10</a:t>
            </a:r>
            <a:r>
              <a:rPr lang="en-US" sz="1800" baseline="30000" dirty="0" smtClean="0">
                <a:latin typeface="+mn-lt"/>
              </a:rPr>
              <a:t>3 6</a:t>
            </a:r>
            <a:r>
              <a:rPr lang="en-US" sz="1800" dirty="0" smtClean="0">
                <a:latin typeface="+mn-lt"/>
              </a:rPr>
              <a:t>He/s</a:t>
            </a:r>
            <a:endParaRPr lang="en-US" sz="1800" baseline="30000" dirty="0" smtClean="0"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~0.1% statistics in ~8 weeks beam time</a:t>
            </a: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381000" y="4783138"/>
            <a:ext cx="4572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Atom trap properties</a:t>
            </a:r>
          </a:p>
          <a:p>
            <a:pPr>
              <a:buFontTx/>
              <a:buChar char="•"/>
            </a:pPr>
            <a:r>
              <a:rPr lang="en-US" sz="2000" dirty="0"/>
              <a:t> Highly selective capture</a:t>
            </a:r>
          </a:p>
          <a:p>
            <a:pPr>
              <a:buFontTx/>
              <a:buChar char="•"/>
            </a:pPr>
            <a:r>
              <a:rPr lang="en-US" sz="2000" dirty="0"/>
              <a:t> No RF fields or space charge</a:t>
            </a:r>
          </a:p>
          <a:p>
            <a:pPr>
              <a:buFontTx/>
              <a:buChar char="•"/>
            </a:pPr>
            <a:r>
              <a:rPr lang="en-US" sz="2000" dirty="0"/>
              <a:t> Low temperature sample </a:t>
            </a:r>
            <a:r>
              <a:rPr lang="en-US" sz="2000" dirty="0" smtClean="0"/>
              <a:t>(&lt;</a:t>
            </a:r>
            <a:r>
              <a:rPr lang="en-US" sz="2000" dirty="0" err="1" smtClean="0"/>
              <a:t>mK</a:t>
            </a:r>
            <a:r>
              <a:rPr lang="en-US" sz="2000" dirty="0"/>
              <a:t>)</a:t>
            </a:r>
          </a:p>
          <a:p>
            <a:pPr>
              <a:buFontTx/>
              <a:buChar char="•"/>
            </a:pPr>
            <a:r>
              <a:rPr lang="en-US" sz="2000" dirty="0"/>
              <a:t> Tight spatial confinement (&lt; 100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m)</a:t>
            </a:r>
          </a:p>
        </p:txBody>
      </p:sp>
      <p:sp>
        <p:nvSpPr>
          <p:cNvPr id="49159" name="AutoShape 14"/>
          <p:cNvSpPr>
            <a:spLocks noChangeAspect="1" noChangeArrowheads="1" noTextEdit="1"/>
          </p:cNvSpPr>
          <p:nvPr/>
        </p:nvSpPr>
        <p:spPr bwMode="auto">
          <a:xfrm>
            <a:off x="4572000" y="1241425"/>
            <a:ext cx="4572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60" name="Group 216"/>
          <p:cNvGrpSpPr>
            <a:grpSpLocks/>
          </p:cNvGrpSpPr>
          <p:nvPr/>
        </p:nvGrpSpPr>
        <p:grpSpPr bwMode="auto">
          <a:xfrm>
            <a:off x="5121275" y="1438275"/>
            <a:ext cx="3636963" cy="2943225"/>
            <a:chOff x="3226" y="898"/>
            <a:chExt cx="2291" cy="1854"/>
          </a:xfrm>
        </p:grpSpPr>
        <p:sp>
          <p:nvSpPr>
            <p:cNvPr id="49272" name="Rectangle 16"/>
            <p:cNvSpPr>
              <a:spLocks noChangeArrowheads="1"/>
            </p:cNvSpPr>
            <p:nvPr/>
          </p:nvSpPr>
          <p:spPr bwMode="auto">
            <a:xfrm>
              <a:off x="3418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250</a:t>
              </a:r>
              <a:endParaRPr lang="en-US"/>
            </a:p>
          </p:txBody>
        </p:sp>
        <p:sp>
          <p:nvSpPr>
            <p:cNvPr id="49273" name="Rectangle 17"/>
            <p:cNvSpPr>
              <a:spLocks noChangeArrowheads="1"/>
            </p:cNvSpPr>
            <p:nvPr/>
          </p:nvSpPr>
          <p:spPr bwMode="auto">
            <a:xfrm>
              <a:off x="3869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300</a:t>
              </a:r>
              <a:endParaRPr lang="en-US"/>
            </a:p>
          </p:txBody>
        </p:sp>
        <p:sp>
          <p:nvSpPr>
            <p:cNvPr id="49274" name="Rectangle 18"/>
            <p:cNvSpPr>
              <a:spLocks noChangeArrowheads="1"/>
            </p:cNvSpPr>
            <p:nvPr/>
          </p:nvSpPr>
          <p:spPr bwMode="auto">
            <a:xfrm>
              <a:off x="4319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350</a:t>
              </a:r>
              <a:endParaRPr lang="en-US"/>
            </a:p>
          </p:txBody>
        </p:sp>
        <p:sp>
          <p:nvSpPr>
            <p:cNvPr id="49275" name="Rectangle 19"/>
            <p:cNvSpPr>
              <a:spLocks noChangeArrowheads="1"/>
            </p:cNvSpPr>
            <p:nvPr/>
          </p:nvSpPr>
          <p:spPr bwMode="auto">
            <a:xfrm>
              <a:off x="4770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400</a:t>
              </a:r>
              <a:endParaRPr lang="en-US"/>
            </a:p>
          </p:txBody>
        </p:sp>
        <p:sp>
          <p:nvSpPr>
            <p:cNvPr id="49276" name="Rectangle 20"/>
            <p:cNvSpPr>
              <a:spLocks noChangeArrowheads="1"/>
            </p:cNvSpPr>
            <p:nvPr/>
          </p:nvSpPr>
          <p:spPr bwMode="auto">
            <a:xfrm>
              <a:off x="5220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450</a:t>
              </a:r>
              <a:endParaRPr lang="en-US"/>
            </a:p>
          </p:txBody>
        </p:sp>
        <p:sp>
          <p:nvSpPr>
            <p:cNvPr id="49277" name="Line 21"/>
            <p:cNvSpPr>
              <a:spLocks noChangeShapeType="1"/>
            </p:cNvSpPr>
            <p:nvPr/>
          </p:nvSpPr>
          <p:spPr bwMode="auto">
            <a:xfrm flipV="1">
              <a:off x="3256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78" name="Line 22"/>
            <p:cNvSpPr>
              <a:spLocks noChangeShapeType="1"/>
            </p:cNvSpPr>
            <p:nvPr/>
          </p:nvSpPr>
          <p:spPr bwMode="auto">
            <a:xfrm flipV="1">
              <a:off x="3481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79" name="Line 23"/>
            <p:cNvSpPr>
              <a:spLocks noChangeShapeType="1"/>
            </p:cNvSpPr>
            <p:nvPr/>
          </p:nvSpPr>
          <p:spPr bwMode="auto">
            <a:xfrm flipV="1">
              <a:off x="3706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0" name="Line 24"/>
            <p:cNvSpPr>
              <a:spLocks noChangeShapeType="1"/>
            </p:cNvSpPr>
            <p:nvPr/>
          </p:nvSpPr>
          <p:spPr bwMode="auto">
            <a:xfrm flipV="1">
              <a:off x="3932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1" name="Line 25"/>
            <p:cNvSpPr>
              <a:spLocks noChangeShapeType="1"/>
            </p:cNvSpPr>
            <p:nvPr/>
          </p:nvSpPr>
          <p:spPr bwMode="auto">
            <a:xfrm flipV="1">
              <a:off x="4157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2" name="Line 26"/>
            <p:cNvSpPr>
              <a:spLocks noChangeShapeType="1"/>
            </p:cNvSpPr>
            <p:nvPr/>
          </p:nvSpPr>
          <p:spPr bwMode="auto">
            <a:xfrm flipV="1">
              <a:off x="4382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3" name="Line 27"/>
            <p:cNvSpPr>
              <a:spLocks noChangeShapeType="1"/>
            </p:cNvSpPr>
            <p:nvPr/>
          </p:nvSpPr>
          <p:spPr bwMode="auto">
            <a:xfrm flipV="1">
              <a:off x="4607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4" name="Line 28"/>
            <p:cNvSpPr>
              <a:spLocks noChangeShapeType="1"/>
            </p:cNvSpPr>
            <p:nvPr/>
          </p:nvSpPr>
          <p:spPr bwMode="auto">
            <a:xfrm flipV="1">
              <a:off x="4833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5" name="Line 29"/>
            <p:cNvSpPr>
              <a:spLocks noChangeShapeType="1"/>
            </p:cNvSpPr>
            <p:nvPr/>
          </p:nvSpPr>
          <p:spPr bwMode="auto">
            <a:xfrm flipV="1">
              <a:off x="5058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6" name="Line 30"/>
            <p:cNvSpPr>
              <a:spLocks noChangeShapeType="1"/>
            </p:cNvSpPr>
            <p:nvPr/>
          </p:nvSpPr>
          <p:spPr bwMode="auto">
            <a:xfrm flipV="1">
              <a:off x="5283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7" name="Line 31"/>
            <p:cNvSpPr>
              <a:spLocks noChangeShapeType="1"/>
            </p:cNvSpPr>
            <p:nvPr/>
          </p:nvSpPr>
          <p:spPr bwMode="auto">
            <a:xfrm flipV="1">
              <a:off x="5508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8" name="Line 32"/>
            <p:cNvSpPr>
              <a:spLocks noChangeShapeType="1"/>
            </p:cNvSpPr>
            <p:nvPr/>
          </p:nvSpPr>
          <p:spPr bwMode="auto">
            <a:xfrm>
              <a:off x="3256" y="2614"/>
              <a:ext cx="2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9" name="Line 33"/>
            <p:cNvSpPr>
              <a:spLocks noChangeShapeType="1"/>
            </p:cNvSpPr>
            <p:nvPr/>
          </p:nvSpPr>
          <p:spPr bwMode="auto">
            <a:xfrm>
              <a:off x="3226" y="2614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0" name="Line 34"/>
            <p:cNvSpPr>
              <a:spLocks noChangeShapeType="1"/>
            </p:cNvSpPr>
            <p:nvPr/>
          </p:nvSpPr>
          <p:spPr bwMode="auto">
            <a:xfrm>
              <a:off x="3241" y="2500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1" name="Line 35"/>
            <p:cNvSpPr>
              <a:spLocks noChangeShapeType="1"/>
            </p:cNvSpPr>
            <p:nvPr/>
          </p:nvSpPr>
          <p:spPr bwMode="auto">
            <a:xfrm>
              <a:off x="3226" y="2385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2" name="Line 36"/>
            <p:cNvSpPr>
              <a:spLocks noChangeShapeType="1"/>
            </p:cNvSpPr>
            <p:nvPr/>
          </p:nvSpPr>
          <p:spPr bwMode="auto">
            <a:xfrm>
              <a:off x="3241" y="227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3" name="Line 37"/>
            <p:cNvSpPr>
              <a:spLocks noChangeShapeType="1"/>
            </p:cNvSpPr>
            <p:nvPr/>
          </p:nvSpPr>
          <p:spPr bwMode="auto">
            <a:xfrm>
              <a:off x="3226" y="2156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4" name="Line 38"/>
            <p:cNvSpPr>
              <a:spLocks noChangeShapeType="1"/>
            </p:cNvSpPr>
            <p:nvPr/>
          </p:nvSpPr>
          <p:spPr bwMode="auto">
            <a:xfrm>
              <a:off x="3241" y="204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5" name="Line 39"/>
            <p:cNvSpPr>
              <a:spLocks noChangeShapeType="1"/>
            </p:cNvSpPr>
            <p:nvPr/>
          </p:nvSpPr>
          <p:spPr bwMode="auto">
            <a:xfrm>
              <a:off x="3226" y="1927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6" name="Line 40"/>
            <p:cNvSpPr>
              <a:spLocks noChangeShapeType="1"/>
            </p:cNvSpPr>
            <p:nvPr/>
          </p:nvSpPr>
          <p:spPr bwMode="auto">
            <a:xfrm>
              <a:off x="3241" y="1813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7" name="Line 41"/>
            <p:cNvSpPr>
              <a:spLocks noChangeShapeType="1"/>
            </p:cNvSpPr>
            <p:nvPr/>
          </p:nvSpPr>
          <p:spPr bwMode="auto">
            <a:xfrm>
              <a:off x="3226" y="1698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8" name="Line 42"/>
            <p:cNvSpPr>
              <a:spLocks noChangeShapeType="1"/>
            </p:cNvSpPr>
            <p:nvPr/>
          </p:nvSpPr>
          <p:spPr bwMode="auto">
            <a:xfrm>
              <a:off x="3241" y="1584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9" name="Line 43"/>
            <p:cNvSpPr>
              <a:spLocks noChangeShapeType="1"/>
            </p:cNvSpPr>
            <p:nvPr/>
          </p:nvSpPr>
          <p:spPr bwMode="auto">
            <a:xfrm>
              <a:off x="3226" y="1470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0" name="Line 44"/>
            <p:cNvSpPr>
              <a:spLocks noChangeShapeType="1"/>
            </p:cNvSpPr>
            <p:nvPr/>
          </p:nvSpPr>
          <p:spPr bwMode="auto">
            <a:xfrm>
              <a:off x="3241" y="1355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1" name="Line 45"/>
            <p:cNvSpPr>
              <a:spLocks noChangeShapeType="1"/>
            </p:cNvSpPr>
            <p:nvPr/>
          </p:nvSpPr>
          <p:spPr bwMode="auto">
            <a:xfrm>
              <a:off x="3226" y="1241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2" name="Line 46"/>
            <p:cNvSpPr>
              <a:spLocks noChangeShapeType="1"/>
            </p:cNvSpPr>
            <p:nvPr/>
          </p:nvSpPr>
          <p:spPr bwMode="auto">
            <a:xfrm>
              <a:off x="3241" y="1127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3" name="Line 47"/>
            <p:cNvSpPr>
              <a:spLocks noChangeShapeType="1"/>
            </p:cNvSpPr>
            <p:nvPr/>
          </p:nvSpPr>
          <p:spPr bwMode="auto">
            <a:xfrm>
              <a:off x="3226" y="1012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4" name="Line 48"/>
            <p:cNvSpPr>
              <a:spLocks noChangeShapeType="1"/>
            </p:cNvSpPr>
            <p:nvPr/>
          </p:nvSpPr>
          <p:spPr bwMode="auto">
            <a:xfrm>
              <a:off x="3241" y="898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5" name="Freeform 49"/>
            <p:cNvSpPr>
              <a:spLocks/>
            </p:cNvSpPr>
            <p:nvPr/>
          </p:nvSpPr>
          <p:spPr bwMode="auto">
            <a:xfrm>
              <a:off x="3256" y="898"/>
              <a:ext cx="0" cy="1716"/>
            </a:xfrm>
            <a:custGeom>
              <a:avLst/>
              <a:gdLst>
                <a:gd name="T0" fmla="*/ 309 h 1940"/>
                <a:gd name="T1" fmla="*/ 0 h 1940"/>
                <a:gd name="T2" fmla="*/ 4 h 194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940">
                  <a:moveTo>
                    <a:pt x="0" y="194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6" name="Line 50"/>
            <p:cNvSpPr>
              <a:spLocks noChangeShapeType="1"/>
            </p:cNvSpPr>
            <p:nvPr/>
          </p:nvSpPr>
          <p:spPr bwMode="auto">
            <a:xfrm>
              <a:off x="3481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7" name="Line 51"/>
            <p:cNvSpPr>
              <a:spLocks noChangeShapeType="1"/>
            </p:cNvSpPr>
            <p:nvPr/>
          </p:nvSpPr>
          <p:spPr bwMode="auto">
            <a:xfrm>
              <a:off x="3706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8" name="Line 52"/>
            <p:cNvSpPr>
              <a:spLocks noChangeShapeType="1"/>
            </p:cNvSpPr>
            <p:nvPr/>
          </p:nvSpPr>
          <p:spPr bwMode="auto">
            <a:xfrm>
              <a:off x="3932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9" name="Line 53"/>
            <p:cNvSpPr>
              <a:spLocks noChangeShapeType="1"/>
            </p:cNvSpPr>
            <p:nvPr/>
          </p:nvSpPr>
          <p:spPr bwMode="auto">
            <a:xfrm>
              <a:off x="4157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0" name="Line 54"/>
            <p:cNvSpPr>
              <a:spLocks noChangeShapeType="1"/>
            </p:cNvSpPr>
            <p:nvPr/>
          </p:nvSpPr>
          <p:spPr bwMode="auto">
            <a:xfrm>
              <a:off x="4382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1" name="Line 55"/>
            <p:cNvSpPr>
              <a:spLocks noChangeShapeType="1"/>
            </p:cNvSpPr>
            <p:nvPr/>
          </p:nvSpPr>
          <p:spPr bwMode="auto">
            <a:xfrm>
              <a:off x="4607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2" name="Line 56"/>
            <p:cNvSpPr>
              <a:spLocks noChangeShapeType="1"/>
            </p:cNvSpPr>
            <p:nvPr/>
          </p:nvSpPr>
          <p:spPr bwMode="auto">
            <a:xfrm>
              <a:off x="4833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3" name="Line 57"/>
            <p:cNvSpPr>
              <a:spLocks noChangeShapeType="1"/>
            </p:cNvSpPr>
            <p:nvPr/>
          </p:nvSpPr>
          <p:spPr bwMode="auto">
            <a:xfrm>
              <a:off x="5058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4" name="Line 58"/>
            <p:cNvSpPr>
              <a:spLocks noChangeShapeType="1"/>
            </p:cNvSpPr>
            <p:nvPr/>
          </p:nvSpPr>
          <p:spPr bwMode="auto">
            <a:xfrm>
              <a:off x="5283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5" name="Line 59"/>
            <p:cNvSpPr>
              <a:spLocks noChangeShapeType="1"/>
            </p:cNvSpPr>
            <p:nvPr/>
          </p:nvSpPr>
          <p:spPr bwMode="auto">
            <a:xfrm>
              <a:off x="5508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6" name="Line 60"/>
            <p:cNvSpPr>
              <a:spLocks noChangeShapeType="1"/>
            </p:cNvSpPr>
            <p:nvPr/>
          </p:nvSpPr>
          <p:spPr bwMode="auto">
            <a:xfrm>
              <a:off x="3256" y="898"/>
              <a:ext cx="2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7" name="Line 61"/>
            <p:cNvSpPr>
              <a:spLocks noChangeShapeType="1"/>
            </p:cNvSpPr>
            <p:nvPr/>
          </p:nvSpPr>
          <p:spPr bwMode="auto">
            <a:xfrm flipH="1">
              <a:off x="5478" y="2614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8" name="Line 62"/>
            <p:cNvSpPr>
              <a:spLocks noChangeShapeType="1"/>
            </p:cNvSpPr>
            <p:nvPr/>
          </p:nvSpPr>
          <p:spPr bwMode="auto">
            <a:xfrm flipH="1">
              <a:off x="5493" y="2500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9" name="Line 63"/>
            <p:cNvSpPr>
              <a:spLocks noChangeShapeType="1"/>
            </p:cNvSpPr>
            <p:nvPr/>
          </p:nvSpPr>
          <p:spPr bwMode="auto">
            <a:xfrm flipH="1">
              <a:off x="5478" y="2385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0" name="Line 64"/>
            <p:cNvSpPr>
              <a:spLocks noChangeShapeType="1"/>
            </p:cNvSpPr>
            <p:nvPr/>
          </p:nvSpPr>
          <p:spPr bwMode="auto">
            <a:xfrm flipH="1">
              <a:off x="5493" y="227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1" name="Line 65"/>
            <p:cNvSpPr>
              <a:spLocks noChangeShapeType="1"/>
            </p:cNvSpPr>
            <p:nvPr/>
          </p:nvSpPr>
          <p:spPr bwMode="auto">
            <a:xfrm flipH="1">
              <a:off x="5478" y="2156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2" name="Line 66"/>
            <p:cNvSpPr>
              <a:spLocks noChangeShapeType="1"/>
            </p:cNvSpPr>
            <p:nvPr/>
          </p:nvSpPr>
          <p:spPr bwMode="auto">
            <a:xfrm flipH="1">
              <a:off x="5493" y="204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3" name="Line 67"/>
            <p:cNvSpPr>
              <a:spLocks noChangeShapeType="1"/>
            </p:cNvSpPr>
            <p:nvPr/>
          </p:nvSpPr>
          <p:spPr bwMode="auto">
            <a:xfrm flipH="1">
              <a:off x="5478" y="1927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4" name="Line 68"/>
            <p:cNvSpPr>
              <a:spLocks noChangeShapeType="1"/>
            </p:cNvSpPr>
            <p:nvPr/>
          </p:nvSpPr>
          <p:spPr bwMode="auto">
            <a:xfrm flipH="1">
              <a:off x="5493" y="1813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5" name="Line 69"/>
            <p:cNvSpPr>
              <a:spLocks noChangeShapeType="1"/>
            </p:cNvSpPr>
            <p:nvPr/>
          </p:nvSpPr>
          <p:spPr bwMode="auto">
            <a:xfrm flipH="1">
              <a:off x="5478" y="1698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6" name="Line 70"/>
            <p:cNvSpPr>
              <a:spLocks noChangeShapeType="1"/>
            </p:cNvSpPr>
            <p:nvPr/>
          </p:nvSpPr>
          <p:spPr bwMode="auto">
            <a:xfrm flipH="1">
              <a:off x="5493" y="1584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7" name="Line 71"/>
            <p:cNvSpPr>
              <a:spLocks noChangeShapeType="1"/>
            </p:cNvSpPr>
            <p:nvPr/>
          </p:nvSpPr>
          <p:spPr bwMode="auto">
            <a:xfrm flipH="1">
              <a:off x="5478" y="1470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8" name="Line 72"/>
            <p:cNvSpPr>
              <a:spLocks noChangeShapeType="1"/>
            </p:cNvSpPr>
            <p:nvPr/>
          </p:nvSpPr>
          <p:spPr bwMode="auto">
            <a:xfrm flipH="1">
              <a:off x="5493" y="1355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9" name="Line 73"/>
            <p:cNvSpPr>
              <a:spLocks noChangeShapeType="1"/>
            </p:cNvSpPr>
            <p:nvPr/>
          </p:nvSpPr>
          <p:spPr bwMode="auto">
            <a:xfrm flipH="1">
              <a:off x="5478" y="1241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0" name="Line 74"/>
            <p:cNvSpPr>
              <a:spLocks noChangeShapeType="1"/>
            </p:cNvSpPr>
            <p:nvPr/>
          </p:nvSpPr>
          <p:spPr bwMode="auto">
            <a:xfrm flipH="1">
              <a:off x="5493" y="1127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1" name="Line 75"/>
            <p:cNvSpPr>
              <a:spLocks noChangeShapeType="1"/>
            </p:cNvSpPr>
            <p:nvPr/>
          </p:nvSpPr>
          <p:spPr bwMode="auto">
            <a:xfrm flipH="1">
              <a:off x="5478" y="1012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2" name="Line 76"/>
            <p:cNvSpPr>
              <a:spLocks noChangeShapeType="1"/>
            </p:cNvSpPr>
            <p:nvPr/>
          </p:nvSpPr>
          <p:spPr bwMode="auto">
            <a:xfrm flipH="1">
              <a:off x="5493" y="898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3" name="Line 77"/>
            <p:cNvSpPr>
              <a:spLocks noChangeShapeType="1"/>
            </p:cNvSpPr>
            <p:nvPr/>
          </p:nvSpPr>
          <p:spPr bwMode="auto">
            <a:xfrm flipV="1">
              <a:off x="5508" y="898"/>
              <a:ext cx="0" cy="17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4" name="Freeform 78"/>
            <p:cNvSpPr>
              <a:spLocks/>
            </p:cNvSpPr>
            <p:nvPr/>
          </p:nvSpPr>
          <p:spPr bwMode="auto">
            <a:xfrm>
              <a:off x="3247" y="1711"/>
              <a:ext cx="2099" cy="903"/>
            </a:xfrm>
            <a:custGeom>
              <a:avLst/>
              <a:gdLst>
                <a:gd name="T0" fmla="*/ 1 w 4198"/>
                <a:gd name="T1" fmla="*/ 0 h 1807"/>
                <a:gd name="T2" fmla="*/ 1 w 4198"/>
                <a:gd name="T3" fmla="*/ 0 h 1807"/>
                <a:gd name="T4" fmla="*/ 1 w 4198"/>
                <a:gd name="T5" fmla="*/ 0 h 1807"/>
                <a:gd name="T6" fmla="*/ 1 w 4198"/>
                <a:gd name="T7" fmla="*/ 0 h 1807"/>
                <a:gd name="T8" fmla="*/ 1 w 4198"/>
                <a:gd name="T9" fmla="*/ 0 h 1807"/>
                <a:gd name="T10" fmla="*/ 1 w 4198"/>
                <a:gd name="T11" fmla="*/ 0 h 1807"/>
                <a:gd name="T12" fmla="*/ 1 w 4198"/>
                <a:gd name="T13" fmla="*/ 0 h 1807"/>
                <a:gd name="T14" fmla="*/ 1 w 4198"/>
                <a:gd name="T15" fmla="*/ 0 h 1807"/>
                <a:gd name="T16" fmla="*/ 1 w 4198"/>
                <a:gd name="T17" fmla="*/ 0 h 1807"/>
                <a:gd name="T18" fmla="*/ 1 w 4198"/>
                <a:gd name="T19" fmla="*/ 0 h 1807"/>
                <a:gd name="T20" fmla="*/ 1 w 4198"/>
                <a:gd name="T21" fmla="*/ 0 h 1807"/>
                <a:gd name="T22" fmla="*/ 1 w 4198"/>
                <a:gd name="T23" fmla="*/ 0 h 1807"/>
                <a:gd name="T24" fmla="*/ 1 w 4198"/>
                <a:gd name="T25" fmla="*/ 0 h 1807"/>
                <a:gd name="T26" fmla="*/ 1 w 4198"/>
                <a:gd name="T27" fmla="*/ 0 h 1807"/>
                <a:gd name="T28" fmla="*/ 1 w 4198"/>
                <a:gd name="T29" fmla="*/ 0 h 1807"/>
                <a:gd name="T30" fmla="*/ 1 w 4198"/>
                <a:gd name="T31" fmla="*/ 0 h 1807"/>
                <a:gd name="T32" fmla="*/ 1 w 4198"/>
                <a:gd name="T33" fmla="*/ 0 h 1807"/>
                <a:gd name="T34" fmla="*/ 1 w 4198"/>
                <a:gd name="T35" fmla="*/ 0 h 1807"/>
                <a:gd name="T36" fmla="*/ 1 w 4198"/>
                <a:gd name="T37" fmla="*/ 0 h 1807"/>
                <a:gd name="T38" fmla="*/ 1 w 4198"/>
                <a:gd name="T39" fmla="*/ 0 h 1807"/>
                <a:gd name="T40" fmla="*/ 1 w 4198"/>
                <a:gd name="T41" fmla="*/ 0 h 1807"/>
                <a:gd name="T42" fmla="*/ 1 w 4198"/>
                <a:gd name="T43" fmla="*/ 0 h 1807"/>
                <a:gd name="T44" fmla="*/ 1 w 4198"/>
                <a:gd name="T45" fmla="*/ 0 h 1807"/>
                <a:gd name="T46" fmla="*/ 1 w 4198"/>
                <a:gd name="T47" fmla="*/ 0 h 1807"/>
                <a:gd name="T48" fmla="*/ 1 w 4198"/>
                <a:gd name="T49" fmla="*/ 0 h 1807"/>
                <a:gd name="T50" fmla="*/ 1 w 4198"/>
                <a:gd name="T51" fmla="*/ 0 h 1807"/>
                <a:gd name="T52" fmla="*/ 1 w 4198"/>
                <a:gd name="T53" fmla="*/ 0 h 1807"/>
                <a:gd name="T54" fmla="*/ 1 w 4198"/>
                <a:gd name="T55" fmla="*/ 0 h 1807"/>
                <a:gd name="T56" fmla="*/ 1 w 4198"/>
                <a:gd name="T57" fmla="*/ 0 h 1807"/>
                <a:gd name="T58" fmla="*/ 1 w 4198"/>
                <a:gd name="T59" fmla="*/ 0 h 1807"/>
                <a:gd name="T60" fmla="*/ 1 w 4198"/>
                <a:gd name="T61" fmla="*/ 0 h 1807"/>
                <a:gd name="T62" fmla="*/ 1 w 4198"/>
                <a:gd name="T63" fmla="*/ 0 h 1807"/>
                <a:gd name="T64" fmla="*/ 1 w 4198"/>
                <a:gd name="T65" fmla="*/ 0 h 1807"/>
                <a:gd name="T66" fmla="*/ 1 w 4198"/>
                <a:gd name="T67" fmla="*/ 0 h 1807"/>
                <a:gd name="T68" fmla="*/ 1 w 4198"/>
                <a:gd name="T69" fmla="*/ 0 h 1807"/>
                <a:gd name="T70" fmla="*/ 1 w 4198"/>
                <a:gd name="T71" fmla="*/ 0 h 1807"/>
                <a:gd name="T72" fmla="*/ 1 w 4198"/>
                <a:gd name="T73" fmla="*/ 0 h 1807"/>
                <a:gd name="T74" fmla="*/ 1 w 4198"/>
                <a:gd name="T75" fmla="*/ 0 h 1807"/>
                <a:gd name="T76" fmla="*/ 1 w 4198"/>
                <a:gd name="T77" fmla="*/ 0 h 1807"/>
                <a:gd name="T78" fmla="*/ 1 w 4198"/>
                <a:gd name="T79" fmla="*/ 0 h 1807"/>
                <a:gd name="T80" fmla="*/ 1 w 4198"/>
                <a:gd name="T81" fmla="*/ 0 h 1807"/>
                <a:gd name="T82" fmla="*/ 1 w 4198"/>
                <a:gd name="T83" fmla="*/ 0 h 1807"/>
                <a:gd name="T84" fmla="*/ 1 w 4198"/>
                <a:gd name="T85" fmla="*/ 0 h 1807"/>
                <a:gd name="T86" fmla="*/ 1 w 4198"/>
                <a:gd name="T87" fmla="*/ 0 h 1807"/>
                <a:gd name="T88" fmla="*/ 1 w 4198"/>
                <a:gd name="T89" fmla="*/ 0 h 1807"/>
                <a:gd name="T90" fmla="*/ 1 w 4198"/>
                <a:gd name="T91" fmla="*/ 0 h 1807"/>
                <a:gd name="T92" fmla="*/ 1 w 4198"/>
                <a:gd name="T93" fmla="*/ 0 h 1807"/>
                <a:gd name="T94" fmla="*/ 1 w 4198"/>
                <a:gd name="T95" fmla="*/ 0 h 1807"/>
                <a:gd name="T96" fmla="*/ 1 w 4198"/>
                <a:gd name="T97" fmla="*/ 0 h 1807"/>
                <a:gd name="T98" fmla="*/ 1 w 4198"/>
                <a:gd name="T99" fmla="*/ 0 h 1807"/>
                <a:gd name="T100" fmla="*/ 1 w 4198"/>
                <a:gd name="T101" fmla="*/ 0 h 1807"/>
                <a:gd name="T102" fmla="*/ 1 w 4198"/>
                <a:gd name="T103" fmla="*/ 0 h 1807"/>
                <a:gd name="T104" fmla="*/ 1 w 4198"/>
                <a:gd name="T105" fmla="*/ 0 h 1807"/>
                <a:gd name="T106" fmla="*/ 1 w 4198"/>
                <a:gd name="T107" fmla="*/ 0 h 1807"/>
                <a:gd name="T108" fmla="*/ 1 w 4198"/>
                <a:gd name="T109" fmla="*/ 0 h 1807"/>
                <a:gd name="T110" fmla="*/ 1 w 4198"/>
                <a:gd name="T111" fmla="*/ 0 h 1807"/>
                <a:gd name="T112" fmla="*/ 1 w 4198"/>
                <a:gd name="T113" fmla="*/ 0 h 1807"/>
                <a:gd name="T114" fmla="*/ 1 w 4198"/>
                <a:gd name="T115" fmla="*/ 0 h 1807"/>
                <a:gd name="T116" fmla="*/ 1 w 4198"/>
                <a:gd name="T117" fmla="*/ 0 h 1807"/>
                <a:gd name="T118" fmla="*/ 1 w 4198"/>
                <a:gd name="T119" fmla="*/ 0 h 1807"/>
                <a:gd name="T120" fmla="*/ 1 w 4198"/>
                <a:gd name="T121" fmla="*/ 0 h 1807"/>
                <a:gd name="T122" fmla="*/ 1 w 4198"/>
                <a:gd name="T123" fmla="*/ 0 h 1807"/>
                <a:gd name="T124" fmla="*/ 1 w 4198"/>
                <a:gd name="T125" fmla="*/ 0 h 18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98" h="1807">
                  <a:moveTo>
                    <a:pt x="0" y="1807"/>
                  </a:moveTo>
                  <a:lnTo>
                    <a:pt x="9" y="1807"/>
                  </a:lnTo>
                  <a:lnTo>
                    <a:pt x="18" y="1807"/>
                  </a:lnTo>
                  <a:lnTo>
                    <a:pt x="27" y="1807"/>
                  </a:lnTo>
                  <a:lnTo>
                    <a:pt x="36" y="1807"/>
                  </a:lnTo>
                  <a:lnTo>
                    <a:pt x="45" y="1807"/>
                  </a:lnTo>
                  <a:lnTo>
                    <a:pt x="53" y="1807"/>
                  </a:lnTo>
                  <a:lnTo>
                    <a:pt x="62" y="1807"/>
                  </a:lnTo>
                  <a:lnTo>
                    <a:pt x="71" y="1807"/>
                  </a:lnTo>
                  <a:lnTo>
                    <a:pt x="80" y="1807"/>
                  </a:lnTo>
                  <a:lnTo>
                    <a:pt x="91" y="1807"/>
                  </a:lnTo>
                  <a:lnTo>
                    <a:pt x="99" y="1807"/>
                  </a:lnTo>
                  <a:lnTo>
                    <a:pt x="108" y="1807"/>
                  </a:lnTo>
                  <a:lnTo>
                    <a:pt x="117" y="1807"/>
                  </a:lnTo>
                  <a:lnTo>
                    <a:pt x="126" y="1807"/>
                  </a:lnTo>
                  <a:lnTo>
                    <a:pt x="135" y="1807"/>
                  </a:lnTo>
                  <a:lnTo>
                    <a:pt x="144" y="1807"/>
                  </a:lnTo>
                  <a:lnTo>
                    <a:pt x="153" y="1807"/>
                  </a:lnTo>
                  <a:lnTo>
                    <a:pt x="162" y="1807"/>
                  </a:lnTo>
                  <a:lnTo>
                    <a:pt x="170" y="1807"/>
                  </a:lnTo>
                  <a:lnTo>
                    <a:pt x="179" y="1807"/>
                  </a:lnTo>
                  <a:lnTo>
                    <a:pt x="188" y="1807"/>
                  </a:lnTo>
                  <a:lnTo>
                    <a:pt x="199" y="1807"/>
                  </a:lnTo>
                  <a:lnTo>
                    <a:pt x="208" y="1807"/>
                  </a:lnTo>
                  <a:lnTo>
                    <a:pt x="217" y="1807"/>
                  </a:lnTo>
                  <a:lnTo>
                    <a:pt x="225" y="1807"/>
                  </a:lnTo>
                  <a:lnTo>
                    <a:pt x="234" y="1807"/>
                  </a:lnTo>
                  <a:lnTo>
                    <a:pt x="243" y="1807"/>
                  </a:lnTo>
                  <a:lnTo>
                    <a:pt x="252" y="1807"/>
                  </a:lnTo>
                  <a:lnTo>
                    <a:pt x="261" y="1807"/>
                  </a:lnTo>
                  <a:lnTo>
                    <a:pt x="270" y="1807"/>
                  </a:lnTo>
                  <a:lnTo>
                    <a:pt x="279" y="1807"/>
                  </a:lnTo>
                  <a:lnTo>
                    <a:pt x="287" y="1807"/>
                  </a:lnTo>
                  <a:lnTo>
                    <a:pt x="296" y="1807"/>
                  </a:lnTo>
                  <a:lnTo>
                    <a:pt x="307" y="1807"/>
                  </a:lnTo>
                  <a:lnTo>
                    <a:pt x="316" y="1807"/>
                  </a:lnTo>
                  <a:lnTo>
                    <a:pt x="325" y="1807"/>
                  </a:lnTo>
                  <a:lnTo>
                    <a:pt x="334" y="1807"/>
                  </a:lnTo>
                  <a:lnTo>
                    <a:pt x="342" y="1807"/>
                  </a:lnTo>
                  <a:lnTo>
                    <a:pt x="351" y="1807"/>
                  </a:lnTo>
                  <a:lnTo>
                    <a:pt x="351" y="1784"/>
                  </a:lnTo>
                  <a:lnTo>
                    <a:pt x="360" y="1784"/>
                  </a:lnTo>
                  <a:lnTo>
                    <a:pt x="369" y="1784"/>
                  </a:lnTo>
                  <a:lnTo>
                    <a:pt x="369" y="1552"/>
                  </a:lnTo>
                  <a:lnTo>
                    <a:pt x="378" y="1552"/>
                  </a:lnTo>
                  <a:lnTo>
                    <a:pt x="387" y="1552"/>
                  </a:lnTo>
                  <a:lnTo>
                    <a:pt x="387" y="1166"/>
                  </a:lnTo>
                  <a:lnTo>
                    <a:pt x="396" y="1166"/>
                  </a:lnTo>
                  <a:lnTo>
                    <a:pt x="405" y="1166"/>
                  </a:lnTo>
                  <a:lnTo>
                    <a:pt x="405" y="743"/>
                  </a:lnTo>
                  <a:lnTo>
                    <a:pt x="415" y="743"/>
                  </a:lnTo>
                  <a:lnTo>
                    <a:pt x="424" y="743"/>
                  </a:lnTo>
                  <a:lnTo>
                    <a:pt x="424" y="400"/>
                  </a:lnTo>
                  <a:lnTo>
                    <a:pt x="433" y="400"/>
                  </a:lnTo>
                  <a:lnTo>
                    <a:pt x="442" y="400"/>
                  </a:lnTo>
                  <a:lnTo>
                    <a:pt x="442" y="280"/>
                  </a:lnTo>
                  <a:lnTo>
                    <a:pt x="451" y="280"/>
                  </a:lnTo>
                  <a:lnTo>
                    <a:pt x="459" y="280"/>
                  </a:lnTo>
                  <a:lnTo>
                    <a:pt x="459" y="235"/>
                  </a:lnTo>
                  <a:lnTo>
                    <a:pt x="468" y="235"/>
                  </a:lnTo>
                  <a:lnTo>
                    <a:pt x="477" y="235"/>
                  </a:lnTo>
                  <a:lnTo>
                    <a:pt x="477" y="200"/>
                  </a:lnTo>
                  <a:lnTo>
                    <a:pt x="486" y="200"/>
                  </a:lnTo>
                  <a:lnTo>
                    <a:pt x="495" y="200"/>
                  </a:lnTo>
                  <a:lnTo>
                    <a:pt x="495" y="172"/>
                  </a:lnTo>
                  <a:lnTo>
                    <a:pt x="504" y="172"/>
                  </a:lnTo>
                  <a:lnTo>
                    <a:pt x="513" y="172"/>
                  </a:lnTo>
                  <a:lnTo>
                    <a:pt x="513" y="136"/>
                  </a:lnTo>
                  <a:lnTo>
                    <a:pt x="522" y="136"/>
                  </a:lnTo>
                  <a:lnTo>
                    <a:pt x="530" y="136"/>
                  </a:lnTo>
                  <a:lnTo>
                    <a:pt x="530" y="135"/>
                  </a:lnTo>
                  <a:lnTo>
                    <a:pt x="541" y="135"/>
                  </a:lnTo>
                  <a:lnTo>
                    <a:pt x="550" y="135"/>
                  </a:lnTo>
                  <a:lnTo>
                    <a:pt x="550" y="112"/>
                  </a:lnTo>
                  <a:lnTo>
                    <a:pt x="559" y="112"/>
                  </a:lnTo>
                  <a:lnTo>
                    <a:pt x="568" y="112"/>
                  </a:lnTo>
                  <a:lnTo>
                    <a:pt x="568" y="99"/>
                  </a:lnTo>
                  <a:lnTo>
                    <a:pt x="577" y="99"/>
                  </a:lnTo>
                  <a:lnTo>
                    <a:pt x="585" y="99"/>
                  </a:lnTo>
                  <a:lnTo>
                    <a:pt x="585" y="71"/>
                  </a:lnTo>
                  <a:lnTo>
                    <a:pt x="594" y="71"/>
                  </a:lnTo>
                  <a:lnTo>
                    <a:pt x="603" y="71"/>
                  </a:lnTo>
                  <a:lnTo>
                    <a:pt x="603" y="62"/>
                  </a:lnTo>
                  <a:lnTo>
                    <a:pt x="612" y="62"/>
                  </a:lnTo>
                  <a:lnTo>
                    <a:pt x="621" y="62"/>
                  </a:lnTo>
                  <a:lnTo>
                    <a:pt x="621" y="51"/>
                  </a:lnTo>
                  <a:lnTo>
                    <a:pt x="630" y="51"/>
                  </a:lnTo>
                  <a:lnTo>
                    <a:pt x="639" y="51"/>
                  </a:lnTo>
                  <a:lnTo>
                    <a:pt x="639" y="50"/>
                  </a:lnTo>
                  <a:lnTo>
                    <a:pt x="649" y="50"/>
                  </a:lnTo>
                  <a:lnTo>
                    <a:pt x="658" y="50"/>
                  </a:lnTo>
                  <a:lnTo>
                    <a:pt x="658" y="48"/>
                  </a:lnTo>
                  <a:lnTo>
                    <a:pt x="667" y="48"/>
                  </a:lnTo>
                  <a:lnTo>
                    <a:pt x="676" y="48"/>
                  </a:lnTo>
                  <a:lnTo>
                    <a:pt x="676" y="16"/>
                  </a:lnTo>
                  <a:lnTo>
                    <a:pt x="685" y="16"/>
                  </a:lnTo>
                  <a:lnTo>
                    <a:pt x="694" y="16"/>
                  </a:lnTo>
                  <a:lnTo>
                    <a:pt x="694" y="27"/>
                  </a:lnTo>
                  <a:lnTo>
                    <a:pt x="702" y="27"/>
                  </a:lnTo>
                  <a:lnTo>
                    <a:pt x="711" y="27"/>
                  </a:lnTo>
                  <a:lnTo>
                    <a:pt x="711" y="7"/>
                  </a:lnTo>
                  <a:lnTo>
                    <a:pt x="720" y="7"/>
                  </a:lnTo>
                  <a:lnTo>
                    <a:pt x="729" y="7"/>
                  </a:lnTo>
                  <a:lnTo>
                    <a:pt x="729" y="28"/>
                  </a:lnTo>
                  <a:lnTo>
                    <a:pt x="738" y="28"/>
                  </a:lnTo>
                  <a:lnTo>
                    <a:pt x="747" y="28"/>
                  </a:lnTo>
                  <a:lnTo>
                    <a:pt x="747" y="13"/>
                  </a:lnTo>
                  <a:lnTo>
                    <a:pt x="757" y="13"/>
                  </a:lnTo>
                  <a:lnTo>
                    <a:pt x="766" y="13"/>
                  </a:lnTo>
                  <a:lnTo>
                    <a:pt x="766" y="0"/>
                  </a:lnTo>
                  <a:lnTo>
                    <a:pt x="775" y="0"/>
                  </a:lnTo>
                  <a:lnTo>
                    <a:pt x="784" y="0"/>
                  </a:lnTo>
                  <a:lnTo>
                    <a:pt x="784" y="23"/>
                  </a:lnTo>
                  <a:lnTo>
                    <a:pt x="793" y="23"/>
                  </a:lnTo>
                  <a:lnTo>
                    <a:pt x="802" y="23"/>
                  </a:lnTo>
                  <a:lnTo>
                    <a:pt x="802" y="37"/>
                  </a:lnTo>
                  <a:lnTo>
                    <a:pt x="811" y="37"/>
                  </a:lnTo>
                  <a:lnTo>
                    <a:pt x="819" y="37"/>
                  </a:lnTo>
                  <a:lnTo>
                    <a:pt x="819" y="20"/>
                  </a:lnTo>
                  <a:lnTo>
                    <a:pt x="828" y="20"/>
                  </a:lnTo>
                  <a:lnTo>
                    <a:pt x="837" y="20"/>
                  </a:lnTo>
                  <a:lnTo>
                    <a:pt x="837" y="34"/>
                  </a:lnTo>
                  <a:lnTo>
                    <a:pt x="846" y="34"/>
                  </a:lnTo>
                  <a:lnTo>
                    <a:pt x="855" y="34"/>
                  </a:lnTo>
                  <a:lnTo>
                    <a:pt x="866" y="34"/>
                  </a:lnTo>
                  <a:lnTo>
                    <a:pt x="874" y="34"/>
                  </a:lnTo>
                  <a:lnTo>
                    <a:pt x="874" y="37"/>
                  </a:lnTo>
                  <a:lnTo>
                    <a:pt x="883" y="37"/>
                  </a:lnTo>
                  <a:lnTo>
                    <a:pt x="892" y="37"/>
                  </a:lnTo>
                  <a:lnTo>
                    <a:pt x="892" y="43"/>
                  </a:lnTo>
                  <a:lnTo>
                    <a:pt x="901" y="43"/>
                  </a:lnTo>
                  <a:lnTo>
                    <a:pt x="910" y="43"/>
                  </a:lnTo>
                  <a:lnTo>
                    <a:pt x="910" y="48"/>
                  </a:lnTo>
                  <a:lnTo>
                    <a:pt x="919" y="48"/>
                  </a:lnTo>
                  <a:lnTo>
                    <a:pt x="928" y="48"/>
                  </a:lnTo>
                  <a:lnTo>
                    <a:pt x="928" y="80"/>
                  </a:lnTo>
                  <a:lnTo>
                    <a:pt x="937" y="80"/>
                  </a:lnTo>
                  <a:lnTo>
                    <a:pt x="945" y="80"/>
                  </a:lnTo>
                  <a:lnTo>
                    <a:pt x="945" y="89"/>
                  </a:lnTo>
                  <a:lnTo>
                    <a:pt x="954" y="89"/>
                  </a:lnTo>
                  <a:lnTo>
                    <a:pt x="963" y="89"/>
                  </a:lnTo>
                  <a:lnTo>
                    <a:pt x="963" y="85"/>
                  </a:lnTo>
                  <a:lnTo>
                    <a:pt x="972" y="85"/>
                  </a:lnTo>
                  <a:lnTo>
                    <a:pt x="981" y="85"/>
                  </a:lnTo>
                  <a:lnTo>
                    <a:pt x="981" y="99"/>
                  </a:lnTo>
                  <a:lnTo>
                    <a:pt x="992" y="99"/>
                  </a:lnTo>
                  <a:lnTo>
                    <a:pt x="1000" y="99"/>
                  </a:lnTo>
                  <a:lnTo>
                    <a:pt x="1000" y="108"/>
                  </a:lnTo>
                  <a:lnTo>
                    <a:pt x="1009" y="108"/>
                  </a:lnTo>
                  <a:lnTo>
                    <a:pt x="1018" y="108"/>
                  </a:lnTo>
                  <a:lnTo>
                    <a:pt x="1018" y="120"/>
                  </a:lnTo>
                  <a:lnTo>
                    <a:pt x="1027" y="120"/>
                  </a:lnTo>
                  <a:lnTo>
                    <a:pt x="1036" y="120"/>
                  </a:lnTo>
                  <a:lnTo>
                    <a:pt x="1036" y="122"/>
                  </a:lnTo>
                  <a:lnTo>
                    <a:pt x="1045" y="122"/>
                  </a:lnTo>
                  <a:lnTo>
                    <a:pt x="1054" y="122"/>
                  </a:lnTo>
                  <a:lnTo>
                    <a:pt x="1054" y="170"/>
                  </a:lnTo>
                  <a:lnTo>
                    <a:pt x="1062" y="170"/>
                  </a:lnTo>
                  <a:lnTo>
                    <a:pt x="1071" y="170"/>
                  </a:lnTo>
                  <a:lnTo>
                    <a:pt x="1071" y="166"/>
                  </a:lnTo>
                  <a:lnTo>
                    <a:pt x="1080" y="166"/>
                  </a:lnTo>
                  <a:lnTo>
                    <a:pt x="1089" y="166"/>
                  </a:lnTo>
                  <a:lnTo>
                    <a:pt x="1089" y="179"/>
                  </a:lnTo>
                  <a:lnTo>
                    <a:pt x="1100" y="179"/>
                  </a:lnTo>
                  <a:lnTo>
                    <a:pt x="1109" y="179"/>
                  </a:lnTo>
                  <a:lnTo>
                    <a:pt x="1109" y="198"/>
                  </a:lnTo>
                  <a:lnTo>
                    <a:pt x="1117" y="198"/>
                  </a:lnTo>
                  <a:lnTo>
                    <a:pt x="1126" y="198"/>
                  </a:lnTo>
                  <a:lnTo>
                    <a:pt x="1126" y="193"/>
                  </a:lnTo>
                  <a:lnTo>
                    <a:pt x="1135" y="193"/>
                  </a:lnTo>
                  <a:lnTo>
                    <a:pt x="1144" y="193"/>
                  </a:lnTo>
                  <a:lnTo>
                    <a:pt x="1144" y="220"/>
                  </a:lnTo>
                  <a:lnTo>
                    <a:pt x="1153" y="220"/>
                  </a:lnTo>
                  <a:lnTo>
                    <a:pt x="1162" y="220"/>
                  </a:lnTo>
                  <a:lnTo>
                    <a:pt x="1162" y="237"/>
                  </a:lnTo>
                  <a:lnTo>
                    <a:pt x="1171" y="237"/>
                  </a:lnTo>
                  <a:lnTo>
                    <a:pt x="1179" y="237"/>
                  </a:lnTo>
                  <a:lnTo>
                    <a:pt x="1179" y="246"/>
                  </a:lnTo>
                  <a:lnTo>
                    <a:pt x="1188" y="246"/>
                  </a:lnTo>
                  <a:lnTo>
                    <a:pt x="1197" y="246"/>
                  </a:lnTo>
                  <a:lnTo>
                    <a:pt x="1197" y="267"/>
                  </a:lnTo>
                  <a:lnTo>
                    <a:pt x="1208" y="267"/>
                  </a:lnTo>
                  <a:lnTo>
                    <a:pt x="1217" y="267"/>
                  </a:lnTo>
                  <a:lnTo>
                    <a:pt x="1217" y="289"/>
                  </a:lnTo>
                  <a:lnTo>
                    <a:pt x="1226" y="289"/>
                  </a:lnTo>
                  <a:lnTo>
                    <a:pt x="1234" y="289"/>
                  </a:lnTo>
                  <a:lnTo>
                    <a:pt x="1234" y="320"/>
                  </a:lnTo>
                  <a:lnTo>
                    <a:pt x="1243" y="320"/>
                  </a:lnTo>
                  <a:lnTo>
                    <a:pt x="1252" y="320"/>
                  </a:lnTo>
                  <a:lnTo>
                    <a:pt x="1252" y="310"/>
                  </a:lnTo>
                  <a:lnTo>
                    <a:pt x="1261" y="310"/>
                  </a:lnTo>
                  <a:lnTo>
                    <a:pt x="1270" y="310"/>
                  </a:lnTo>
                  <a:lnTo>
                    <a:pt x="1270" y="335"/>
                  </a:lnTo>
                  <a:lnTo>
                    <a:pt x="1279" y="335"/>
                  </a:lnTo>
                  <a:lnTo>
                    <a:pt x="1288" y="335"/>
                  </a:lnTo>
                  <a:lnTo>
                    <a:pt x="1288" y="345"/>
                  </a:lnTo>
                  <a:lnTo>
                    <a:pt x="1297" y="345"/>
                  </a:lnTo>
                  <a:lnTo>
                    <a:pt x="1305" y="345"/>
                  </a:lnTo>
                  <a:lnTo>
                    <a:pt x="1305" y="373"/>
                  </a:lnTo>
                  <a:lnTo>
                    <a:pt x="1316" y="373"/>
                  </a:lnTo>
                  <a:lnTo>
                    <a:pt x="1325" y="373"/>
                  </a:lnTo>
                  <a:lnTo>
                    <a:pt x="1325" y="395"/>
                  </a:lnTo>
                  <a:lnTo>
                    <a:pt x="1334" y="395"/>
                  </a:lnTo>
                  <a:lnTo>
                    <a:pt x="1343" y="395"/>
                  </a:lnTo>
                  <a:lnTo>
                    <a:pt x="1343" y="414"/>
                  </a:lnTo>
                  <a:lnTo>
                    <a:pt x="1352" y="414"/>
                  </a:lnTo>
                  <a:lnTo>
                    <a:pt x="1360" y="414"/>
                  </a:lnTo>
                  <a:lnTo>
                    <a:pt x="1360" y="434"/>
                  </a:lnTo>
                  <a:lnTo>
                    <a:pt x="1369" y="434"/>
                  </a:lnTo>
                  <a:lnTo>
                    <a:pt x="1378" y="434"/>
                  </a:lnTo>
                  <a:lnTo>
                    <a:pt x="1378" y="430"/>
                  </a:lnTo>
                  <a:lnTo>
                    <a:pt x="1387" y="430"/>
                  </a:lnTo>
                  <a:lnTo>
                    <a:pt x="1396" y="430"/>
                  </a:lnTo>
                  <a:lnTo>
                    <a:pt x="1396" y="462"/>
                  </a:lnTo>
                  <a:lnTo>
                    <a:pt x="1405" y="462"/>
                  </a:lnTo>
                  <a:lnTo>
                    <a:pt x="1414" y="462"/>
                  </a:lnTo>
                  <a:lnTo>
                    <a:pt x="1414" y="474"/>
                  </a:lnTo>
                  <a:lnTo>
                    <a:pt x="1422" y="474"/>
                  </a:lnTo>
                  <a:lnTo>
                    <a:pt x="1431" y="474"/>
                  </a:lnTo>
                  <a:lnTo>
                    <a:pt x="1431" y="478"/>
                  </a:lnTo>
                  <a:lnTo>
                    <a:pt x="1442" y="478"/>
                  </a:lnTo>
                  <a:lnTo>
                    <a:pt x="1451" y="478"/>
                  </a:lnTo>
                  <a:lnTo>
                    <a:pt x="1451" y="501"/>
                  </a:lnTo>
                  <a:lnTo>
                    <a:pt x="1460" y="501"/>
                  </a:lnTo>
                  <a:lnTo>
                    <a:pt x="1469" y="501"/>
                  </a:lnTo>
                  <a:lnTo>
                    <a:pt x="1469" y="517"/>
                  </a:lnTo>
                  <a:lnTo>
                    <a:pt x="1477" y="517"/>
                  </a:lnTo>
                  <a:lnTo>
                    <a:pt x="1486" y="517"/>
                  </a:lnTo>
                  <a:lnTo>
                    <a:pt x="1486" y="552"/>
                  </a:lnTo>
                  <a:lnTo>
                    <a:pt x="1495" y="552"/>
                  </a:lnTo>
                  <a:lnTo>
                    <a:pt x="1504" y="552"/>
                  </a:lnTo>
                  <a:lnTo>
                    <a:pt x="1504" y="550"/>
                  </a:lnTo>
                  <a:lnTo>
                    <a:pt x="1513" y="550"/>
                  </a:lnTo>
                  <a:lnTo>
                    <a:pt x="1522" y="550"/>
                  </a:lnTo>
                  <a:lnTo>
                    <a:pt x="1522" y="573"/>
                  </a:lnTo>
                  <a:lnTo>
                    <a:pt x="1531" y="573"/>
                  </a:lnTo>
                  <a:lnTo>
                    <a:pt x="1539" y="573"/>
                  </a:lnTo>
                  <a:lnTo>
                    <a:pt x="1539" y="589"/>
                  </a:lnTo>
                  <a:lnTo>
                    <a:pt x="1550" y="589"/>
                  </a:lnTo>
                  <a:lnTo>
                    <a:pt x="1559" y="589"/>
                  </a:lnTo>
                  <a:lnTo>
                    <a:pt x="1559" y="602"/>
                  </a:lnTo>
                  <a:lnTo>
                    <a:pt x="1568" y="602"/>
                  </a:lnTo>
                  <a:lnTo>
                    <a:pt x="1577" y="602"/>
                  </a:lnTo>
                  <a:lnTo>
                    <a:pt x="1577" y="626"/>
                  </a:lnTo>
                  <a:lnTo>
                    <a:pt x="1586" y="626"/>
                  </a:lnTo>
                  <a:lnTo>
                    <a:pt x="1594" y="626"/>
                  </a:lnTo>
                  <a:lnTo>
                    <a:pt x="1594" y="625"/>
                  </a:lnTo>
                  <a:lnTo>
                    <a:pt x="1603" y="625"/>
                  </a:lnTo>
                  <a:lnTo>
                    <a:pt x="1612" y="625"/>
                  </a:lnTo>
                  <a:lnTo>
                    <a:pt x="1612" y="669"/>
                  </a:lnTo>
                  <a:lnTo>
                    <a:pt x="1621" y="669"/>
                  </a:lnTo>
                  <a:lnTo>
                    <a:pt x="1630" y="669"/>
                  </a:lnTo>
                  <a:lnTo>
                    <a:pt x="1630" y="697"/>
                  </a:lnTo>
                  <a:lnTo>
                    <a:pt x="1639" y="697"/>
                  </a:lnTo>
                  <a:lnTo>
                    <a:pt x="1648" y="697"/>
                  </a:lnTo>
                  <a:lnTo>
                    <a:pt x="1648" y="695"/>
                  </a:lnTo>
                  <a:lnTo>
                    <a:pt x="1658" y="695"/>
                  </a:lnTo>
                  <a:lnTo>
                    <a:pt x="1667" y="695"/>
                  </a:lnTo>
                  <a:lnTo>
                    <a:pt x="1667" y="715"/>
                  </a:lnTo>
                  <a:lnTo>
                    <a:pt x="1676" y="715"/>
                  </a:lnTo>
                  <a:lnTo>
                    <a:pt x="1685" y="715"/>
                  </a:lnTo>
                  <a:lnTo>
                    <a:pt x="1685" y="718"/>
                  </a:lnTo>
                  <a:lnTo>
                    <a:pt x="1694" y="718"/>
                  </a:lnTo>
                  <a:lnTo>
                    <a:pt x="1703" y="718"/>
                  </a:lnTo>
                  <a:lnTo>
                    <a:pt x="1703" y="752"/>
                  </a:lnTo>
                  <a:lnTo>
                    <a:pt x="1712" y="752"/>
                  </a:lnTo>
                  <a:lnTo>
                    <a:pt x="1720" y="752"/>
                  </a:lnTo>
                  <a:lnTo>
                    <a:pt x="1720" y="761"/>
                  </a:lnTo>
                  <a:lnTo>
                    <a:pt x="1729" y="761"/>
                  </a:lnTo>
                  <a:lnTo>
                    <a:pt x="1738" y="761"/>
                  </a:lnTo>
                  <a:lnTo>
                    <a:pt x="1738" y="780"/>
                  </a:lnTo>
                  <a:lnTo>
                    <a:pt x="1747" y="780"/>
                  </a:lnTo>
                  <a:lnTo>
                    <a:pt x="1756" y="780"/>
                  </a:lnTo>
                  <a:lnTo>
                    <a:pt x="1756" y="796"/>
                  </a:lnTo>
                  <a:lnTo>
                    <a:pt x="1766" y="796"/>
                  </a:lnTo>
                  <a:lnTo>
                    <a:pt x="1775" y="796"/>
                  </a:lnTo>
                  <a:lnTo>
                    <a:pt x="1775" y="810"/>
                  </a:lnTo>
                  <a:lnTo>
                    <a:pt x="1784" y="810"/>
                  </a:lnTo>
                  <a:lnTo>
                    <a:pt x="1793" y="810"/>
                  </a:lnTo>
                  <a:lnTo>
                    <a:pt x="1793" y="835"/>
                  </a:lnTo>
                  <a:lnTo>
                    <a:pt x="1802" y="835"/>
                  </a:lnTo>
                  <a:lnTo>
                    <a:pt x="1811" y="835"/>
                  </a:lnTo>
                  <a:lnTo>
                    <a:pt x="1811" y="846"/>
                  </a:lnTo>
                  <a:lnTo>
                    <a:pt x="1820" y="846"/>
                  </a:lnTo>
                  <a:lnTo>
                    <a:pt x="1829" y="846"/>
                  </a:lnTo>
                  <a:lnTo>
                    <a:pt x="1829" y="869"/>
                  </a:lnTo>
                  <a:lnTo>
                    <a:pt x="1837" y="869"/>
                  </a:lnTo>
                  <a:lnTo>
                    <a:pt x="1846" y="869"/>
                  </a:lnTo>
                  <a:lnTo>
                    <a:pt x="1846" y="885"/>
                  </a:lnTo>
                  <a:lnTo>
                    <a:pt x="1855" y="885"/>
                  </a:lnTo>
                  <a:lnTo>
                    <a:pt x="1864" y="885"/>
                  </a:lnTo>
                  <a:lnTo>
                    <a:pt x="1864" y="908"/>
                  </a:lnTo>
                  <a:lnTo>
                    <a:pt x="1873" y="908"/>
                  </a:lnTo>
                  <a:lnTo>
                    <a:pt x="1882" y="908"/>
                  </a:lnTo>
                  <a:lnTo>
                    <a:pt x="1882" y="915"/>
                  </a:lnTo>
                  <a:lnTo>
                    <a:pt x="1892" y="915"/>
                  </a:lnTo>
                  <a:lnTo>
                    <a:pt x="1901" y="915"/>
                  </a:lnTo>
                  <a:lnTo>
                    <a:pt x="1901" y="926"/>
                  </a:lnTo>
                  <a:lnTo>
                    <a:pt x="1910" y="926"/>
                  </a:lnTo>
                  <a:lnTo>
                    <a:pt x="1919" y="926"/>
                  </a:lnTo>
                  <a:lnTo>
                    <a:pt x="1919" y="952"/>
                  </a:lnTo>
                  <a:lnTo>
                    <a:pt x="1928" y="952"/>
                  </a:lnTo>
                  <a:lnTo>
                    <a:pt x="1937" y="952"/>
                  </a:lnTo>
                  <a:lnTo>
                    <a:pt x="1937" y="968"/>
                  </a:lnTo>
                  <a:lnTo>
                    <a:pt x="1946" y="968"/>
                  </a:lnTo>
                  <a:lnTo>
                    <a:pt x="1954" y="968"/>
                  </a:lnTo>
                  <a:lnTo>
                    <a:pt x="1954" y="980"/>
                  </a:lnTo>
                  <a:lnTo>
                    <a:pt x="1963" y="980"/>
                  </a:lnTo>
                  <a:lnTo>
                    <a:pt x="1972" y="980"/>
                  </a:lnTo>
                  <a:lnTo>
                    <a:pt x="1972" y="995"/>
                  </a:lnTo>
                  <a:lnTo>
                    <a:pt x="1981" y="995"/>
                  </a:lnTo>
                  <a:lnTo>
                    <a:pt x="1990" y="995"/>
                  </a:lnTo>
                  <a:lnTo>
                    <a:pt x="1990" y="1025"/>
                  </a:lnTo>
                  <a:lnTo>
                    <a:pt x="2001" y="1025"/>
                  </a:lnTo>
                  <a:lnTo>
                    <a:pt x="2009" y="1025"/>
                  </a:lnTo>
                  <a:lnTo>
                    <a:pt x="2009" y="1019"/>
                  </a:lnTo>
                  <a:lnTo>
                    <a:pt x="2018" y="1019"/>
                  </a:lnTo>
                  <a:lnTo>
                    <a:pt x="2027" y="1019"/>
                  </a:lnTo>
                  <a:lnTo>
                    <a:pt x="2027" y="1049"/>
                  </a:lnTo>
                  <a:lnTo>
                    <a:pt x="2036" y="1049"/>
                  </a:lnTo>
                  <a:lnTo>
                    <a:pt x="2045" y="1049"/>
                  </a:lnTo>
                  <a:lnTo>
                    <a:pt x="2045" y="1048"/>
                  </a:lnTo>
                  <a:lnTo>
                    <a:pt x="2054" y="1048"/>
                  </a:lnTo>
                  <a:lnTo>
                    <a:pt x="2063" y="1048"/>
                  </a:lnTo>
                  <a:lnTo>
                    <a:pt x="2063" y="1069"/>
                  </a:lnTo>
                  <a:lnTo>
                    <a:pt x="2072" y="1069"/>
                  </a:lnTo>
                  <a:lnTo>
                    <a:pt x="2080" y="1069"/>
                  </a:lnTo>
                  <a:lnTo>
                    <a:pt x="2080" y="1088"/>
                  </a:lnTo>
                  <a:lnTo>
                    <a:pt x="2089" y="1088"/>
                  </a:lnTo>
                  <a:lnTo>
                    <a:pt x="2098" y="1088"/>
                  </a:lnTo>
                  <a:lnTo>
                    <a:pt x="2098" y="1099"/>
                  </a:lnTo>
                  <a:lnTo>
                    <a:pt x="2109" y="1099"/>
                  </a:lnTo>
                  <a:lnTo>
                    <a:pt x="2118" y="1099"/>
                  </a:lnTo>
                  <a:lnTo>
                    <a:pt x="2118" y="1115"/>
                  </a:lnTo>
                  <a:lnTo>
                    <a:pt x="2126" y="1115"/>
                  </a:lnTo>
                  <a:lnTo>
                    <a:pt x="2135" y="1115"/>
                  </a:lnTo>
                  <a:lnTo>
                    <a:pt x="2135" y="1131"/>
                  </a:lnTo>
                  <a:lnTo>
                    <a:pt x="2144" y="1131"/>
                  </a:lnTo>
                  <a:lnTo>
                    <a:pt x="2153" y="1131"/>
                  </a:lnTo>
                  <a:lnTo>
                    <a:pt x="2153" y="1145"/>
                  </a:lnTo>
                  <a:lnTo>
                    <a:pt x="2162" y="1145"/>
                  </a:lnTo>
                  <a:lnTo>
                    <a:pt x="2171" y="1145"/>
                  </a:lnTo>
                  <a:lnTo>
                    <a:pt x="2171" y="1154"/>
                  </a:lnTo>
                  <a:lnTo>
                    <a:pt x="2180" y="1154"/>
                  </a:lnTo>
                  <a:lnTo>
                    <a:pt x="2189" y="1154"/>
                  </a:lnTo>
                  <a:lnTo>
                    <a:pt x="2189" y="1179"/>
                  </a:lnTo>
                  <a:lnTo>
                    <a:pt x="2197" y="1179"/>
                  </a:lnTo>
                  <a:lnTo>
                    <a:pt x="2206" y="1179"/>
                  </a:lnTo>
                  <a:lnTo>
                    <a:pt x="2206" y="1184"/>
                  </a:lnTo>
                  <a:lnTo>
                    <a:pt x="2217" y="1184"/>
                  </a:lnTo>
                  <a:lnTo>
                    <a:pt x="2226" y="1184"/>
                  </a:lnTo>
                  <a:lnTo>
                    <a:pt x="2226" y="1202"/>
                  </a:lnTo>
                  <a:lnTo>
                    <a:pt x="2235" y="1202"/>
                  </a:lnTo>
                  <a:lnTo>
                    <a:pt x="2244" y="1202"/>
                  </a:lnTo>
                  <a:lnTo>
                    <a:pt x="2244" y="1209"/>
                  </a:lnTo>
                  <a:lnTo>
                    <a:pt x="2252" y="1209"/>
                  </a:lnTo>
                  <a:lnTo>
                    <a:pt x="2261" y="1209"/>
                  </a:lnTo>
                  <a:lnTo>
                    <a:pt x="2261" y="1214"/>
                  </a:lnTo>
                  <a:lnTo>
                    <a:pt x="2270" y="1214"/>
                  </a:lnTo>
                  <a:lnTo>
                    <a:pt x="2279" y="1214"/>
                  </a:lnTo>
                  <a:lnTo>
                    <a:pt x="2279" y="1240"/>
                  </a:lnTo>
                  <a:lnTo>
                    <a:pt x="2288" y="1240"/>
                  </a:lnTo>
                  <a:lnTo>
                    <a:pt x="2297" y="1240"/>
                  </a:lnTo>
                  <a:lnTo>
                    <a:pt x="2297" y="1251"/>
                  </a:lnTo>
                  <a:lnTo>
                    <a:pt x="2306" y="1251"/>
                  </a:lnTo>
                  <a:lnTo>
                    <a:pt x="2314" y="1251"/>
                  </a:lnTo>
                  <a:lnTo>
                    <a:pt x="2314" y="1256"/>
                  </a:lnTo>
                  <a:lnTo>
                    <a:pt x="2323" y="1256"/>
                  </a:lnTo>
                  <a:lnTo>
                    <a:pt x="2332" y="1256"/>
                  </a:lnTo>
                  <a:lnTo>
                    <a:pt x="2332" y="1269"/>
                  </a:lnTo>
                  <a:lnTo>
                    <a:pt x="2343" y="1269"/>
                  </a:lnTo>
                  <a:lnTo>
                    <a:pt x="2352" y="1269"/>
                  </a:lnTo>
                  <a:lnTo>
                    <a:pt x="2352" y="1283"/>
                  </a:lnTo>
                  <a:lnTo>
                    <a:pt x="2361" y="1283"/>
                  </a:lnTo>
                  <a:lnTo>
                    <a:pt x="2369" y="1283"/>
                  </a:lnTo>
                  <a:lnTo>
                    <a:pt x="2369" y="1299"/>
                  </a:lnTo>
                  <a:lnTo>
                    <a:pt x="2378" y="1299"/>
                  </a:lnTo>
                  <a:lnTo>
                    <a:pt x="2387" y="1299"/>
                  </a:lnTo>
                  <a:lnTo>
                    <a:pt x="2387" y="1308"/>
                  </a:lnTo>
                  <a:lnTo>
                    <a:pt x="2396" y="1308"/>
                  </a:lnTo>
                  <a:lnTo>
                    <a:pt x="2405" y="1308"/>
                  </a:lnTo>
                  <a:lnTo>
                    <a:pt x="2405" y="1324"/>
                  </a:lnTo>
                  <a:lnTo>
                    <a:pt x="2414" y="1324"/>
                  </a:lnTo>
                  <a:lnTo>
                    <a:pt x="2423" y="1324"/>
                  </a:lnTo>
                  <a:lnTo>
                    <a:pt x="2432" y="1324"/>
                  </a:lnTo>
                  <a:lnTo>
                    <a:pt x="2440" y="1324"/>
                  </a:lnTo>
                  <a:lnTo>
                    <a:pt x="2440" y="1345"/>
                  </a:lnTo>
                  <a:lnTo>
                    <a:pt x="2451" y="1345"/>
                  </a:lnTo>
                  <a:lnTo>
                    <a:pt x="2460" y="1345"/>
                  </a:lnTo>
                  <a:lnTo>
                    <a:pt x="2460" y="1354"/>
                  </a:lnTo>
                  <a:lnTo>
                    <a:pt x="2469" y="1354"/>
                  </a:lnTo>
                  <a:lnTo>
                    <a:pt x="2478" y="1354"/>
                  </a:lnTo>
                  <a:lnTo>
                    <a:pt x="2478" y="1359"/>
                  </a:lnTo>
                  <a:lnTo>
                    <a:pt x="2486" y="1359"/>
                  </a:lnTo>
                  <a:lnTo>
                    <a:pt x="2495" y="1359"/>
                  </a:lnTo>
                  <a:lnTo>
                    <a:pt x="2495" y="1371"/>
                  </a:lnTo>
                  <a:lnTo>
                    <a:pt x="2504" y="1371"/>
                  </a:lnTo>
                  <a:lnTo>
                    <a:pt x="2513" y="1371"/>
                  </a:lnTo>
                  <a:lnTo>
                    <a:pt x="2513" y="1384"/>
                  </a:lnTo>
                  <a:lnTo>
                    <a:pt x="2522" y="1384"/>
                  </a:lnTo>
                  <a:lnTo>
                    <a:pt x="2531" y="1384"/>
                  </a:lnTo>
                  <a:lnTo>
                    <a:pt x="2531" y="1401"/>
                  </a:lnTo>
                  <a:lnTo>
                    <a:pt x="2540" y="1401"/>
                  </a:lnTo>
                  <a:lnTo>
                    <a:pt x="2549" y="1401"/>
                  </a:lnTo>
                  <a:lnTo>
                    <a:pt x="2549" y="1403"/>
                  </a:lnTo>
                  <a:lnTo>
                    <a:pt x="2559" y="1403"/>
                  </a:lnTo>
                  <a:lnTo>
                    <a:pt x="2568" y="1403"/>
                  </a:lnTo>
                  <a:lnTo>
                    <a:pt x="2568" y="1412"/>
                  </a:lnTo>
                  <a:lnTo>
                    <a:pt x="2577" y="1412"/>
                  </a:lnTo>
                  <a:lnTo>
                    <a:pt x="2586" y="1412"/>
                  </a:lnTo>
                  <a:lnTo>
                    <a:pt x="2586" y="1426"/>
                  </a:lnTo>
                  <a:lnTo>
                    <a:pt x="2595" y="1426"/>
                  </a:lnTo>
                  <a:lnTo>
                    <a:pt x="2604" y="1426"/>
                  </a:lnTo>
                  <a:lnTo>
                    <a:pt x="2604" y="1432"/>
                  </a:lnTo>
                  <a:lnTo>
                    <a:pt x="2612" y="1432"/>
                  </a:lnTo>
                  <a:lnTo>
                    <a:pt x="2621" y="1432"/>
                  </a:lnTo>
                  <a:lnTo>
                    <a:pt x="2621" y="1444"/>
                  </a:lnTo>
                  <a:lnTo>
                    <a:pt x="2630" y="1444"/>
                  </a:lnTo>
                  <a:lnTo>
                    <a:pt x="2639" y="1444"/>
                  </a:lnTo>
                  <a:lnTo>
                    <a:pt x="2639" y="1449"/>
                  </a:lnTo>
                  <a:lnTo>
                    <a:pt x="2648" y="1449"/>
                  </a:lnTo>
                  <a:lnTo>
                    <a:pt x="2657" y="1449"/>
                  </a:lnTo>
                  <a:lnTo>
                    <a:pt x="2657" y="1467"/>
                  </a:lnTo>
                  <a:lnTo>
                    <a:pt x="2667" y="1467"/>
                  </a:lnTo>
                  <a:lnTo>
                    <a:pt x="2676" y="1467"/>
                  </a:lnTo>
                  <a:lnTo>
                    <a:pt x="2676" y="1469"/>
                  </a:lnTo>
                  <a:lnTo>
                    <a:pt x="2685" y="1469"/>
                  </a:lnTo>
                  <a:lnTo>
                    <a:pt x="2694" y="1469"/>
                  </a:lnTo>
                  <a:lnTo>
                    <a:pt x="2694" y="1476"/>
                  </a:lnTo>
                  <a:lnTo>
                    <a:pt x="2703" y="1476"/>
                  </a:lnTo>
                  <a:lnTo>
                    <a:pt x="2712" y="1476"/>
                  </a:lnTo>
                  <a:lnTo>
                    <a:pt x="2712" y="1493"/>
                  </a:lnTo>
                  <a:lnTo>
                    <a:pt x="2721" y="1493"/>
                  </a:lnTo>
                  <a:lnTo>
                    <a:pt x="2729" y="1493"/>
                  </a:lnTo>
                  <a:lnTo>
                    <a:pt x="2729" y="1492"/>
                  </a:lnTo>
                  <a:lnTo>
                    <a:pt x="2738" y="1492"/>
                  </a:lnTo>
                  <a:lnTo>
                    <a:pt x="2747" y="1492"/>
                  </a:lnTo>
                  <a:lnTo>
                    <a:pt x="2747" y="1509"/>
                  </a:lnTo>
                  <a:lnTo>
                    <a:pt x="2756" y="1509"/>
                  </a:lnTo>
                  <a:lnTo>
                    <a:pt x="2765" y="1509"/>
                  </a:lnTo>
                  <a:lnTo>
                    <a:pt x="2765" y="1516"/>
                  </a:lnTo>
                  <a:lnTo>
                    <a:pt x="2774" y="1516"/>
                  </a:lnTo>
                  <a:lnTo>
                    <a:pt x="2783" y="1516"/>
                  </a:lnTo>
                  <a:lnTo>
                    <a:pt x="2783" y="1518"/>
                  </a:lnTo>
                  <a:lnTo>
                    <a:pt x="2793" y="1518"/>
                  </a:lnTo>
                  <a:lnTo>
                    <a:pt x="2802" y="1518"/>
                  </a:lnTo>
                  <a:lnTo>
                    <a:pt x="2802" y="1527"/>
                  </a:lnTo>
                  <a:lnTo>
                    <a:pt x="2811" y="1527"/>
                  </a:lnTo>
                  <a:lnTo>
                    <a:pt x="2820" y="1527"/>
                  </a:lnTo>
                  <a:lnTo>
                    <a:pt x="2820" y="1536"/>
                  </a:lnTo>
                  <a:lnTo>
                    <a:pt x="2829" y="1536"/>
                  </a:lnTo>
                  <a:lnTo>
                    <a:pt x="2838" y="1536"/>
                  </a:lnTo>
                  <a:lnTo>
                    <a:pt x="2838" y="1545"/>
                  </a:lnTo>
                  <a:lnTo>
                    <a:pt x="2846" y="1545"/>
                  </a:lnTo>
                  <a:lnTo>
                    <a:pt x="2855" y="1545"/>
                  </a:lnTo>
                  <a:lnTo>
                    <a:pt x="2855" y="1555"/>
                  </a:lnTo>
                  <a:lnTo>
                    <a:pt x="2864" y="1555"/>
                  </a:lnTo>
                  <a:lnTo>
                    <a:pt x="2873" y="1555"/>
                  </a:lnTo>
                  <a:lnTo>
                    <a:pt x="2873" y="1561"/>
                  </a:lnTo>
                  <a:lnTo>
                    <a:pt x="2882" y="1561"/>
                  </a:lnTo>
                  <a:lnTo>
                    <a:pt x="2891" y="1561"/>
                  </a:lnTo>
                  <a:lnTo>
                    <a:pt x="2901" y="1561"/>
                  </a:lnTo>
                  <a:lnTo>
                    <a:pt x="2910" y="1561"/>
                  </a:lnTo>
                  <a:lnTo>
                    <a:pt x="2910" y="1577"/>
                  </a:lnTo>
                  <a:lnTo>
                    <a:pt x="2919" y="1577"/>
                  </a:lnTo>
                  <a:lnTo>
                    <a:pt x="2928" y="1577"/>
                  </a:lnTo>
                  <a:lnTo>
                    <a:pt x="2937" y="1577"/>
                  </a:lnTo>
                  <a:lnTo>
                    <a:pt x="2946" y="1577"/>
                  </a:lnTo>
                  <a:lnTo>
                    <a:pt x="2946" y="1589"/>
                  </a:lnTo>
                  <a:lnTo>
                    <a:pt x="2955" y="1589"/>
                  </a:lnTo>
                  <a:lnTo>
                    <a:pt x="2964" y="1589"/>
                  </a:lnTo>
                  <a:lnTo>
                    <a:pt x="2964" y="1598"/>
                  </a:lnTo>
                  <a:lnTo>
                    <a:pt x="2972" y="1598"/>
                  </a:lnTo>
                  <a:lnTo>
                    <a:pt x="2981" y="1598"/>
                  </a:lnTo>
                  <a:lnTo>
                    <a:pt x="2981" y="1600"/>
                  </a:lnTo>
                  <a:lnTo>
                    <a:pt x="2990" y="1600"/>
                  </a:lnTo>
                  <a:lnTo>
                    <a:pt x="2999" y="1600"/>
                  </a:lnTo>
                  <a:lnTo>
                    <a:pt x="2999" y="1608"/>
                  </a:lnTo>
                  <a:lnTo>
                    <a:pt x="3010" y="1608"/>
                  </a:lnTo>
                  <a:lnTo>
                    <a:pt x="3019" y="1608"/>
                  </a:lnTo>
                  <a:lnTo>
                    <a:pt x="3019" y="1614"/>
                  </a:lnTo>
                  <a:lnTo>
                    <a:pt x="3027" y="1614"/>
                  </a:lnTo>
                  <a:lnTo>
                    <a:pt x="3036" y="1614"/>
                  </a:lnTo>
                  <a:lnTo>
                    <a:pt x="3036" y="1623"/>
                  </a:lnTo>
                  <a:lnTo>
                    <a:pt x="3045" y="1623"/>
                  </a:lnTo>
                  <a:lnTo>
                    <a:pt x="3054" y="1623"/>
                  </a:lnTo>
                  <a:lnTo>
                    <a:pt x="3054" y="1624"/>
                  </a:lnTo>
                  <a:lnTo>
                    <a:pt x="3063" y="1624"/>
                  </a:lnTo>
                  <a:lnTo>
                    <a:pt x="3072" y="1624"/>
                  </a:lnTo>
                  <a:lnTo>
                    <a:pt x="3072" y="1637"/>
                  </a:lnTo>
                  <a:lnTo>
                    <a:pt x="3081" y="1637"/>
                  </a:lnTo>
                  <a:lnTo>
                    <a:pt x="3089" y="1637"/>
                  </a:lnTo>
                  <a:lnTo>
                    <a:pt x="3089" y="1639"/>
                  </a:lnTo>
                  <a:lnTo>
                    <a:pt x="3098" y="1639"/>
                  </a:lnTo>
                  <a:lnTo>
                    <a:pt x="3107" y="1639"/>
                  </a:lnTo>
                  <a:lnTo>
                    <a:pt x="3107" y="1646"/>
                  </a:lnTo>
                  <a:lnTo>
                    <a:pt x="3118" y="1646"/>
                  </a:lnTo>
                  <a:lnTo>
                    <a:pt x="3127" y="1646"/>
                  </a:lnTo>
                  <a:lnTo>
                    <a:pt x="3127" y="1654"/>
                  </a:lnTo>
                  <a:lnTo>
                    <a:pt x="3136" y="1654"/>
                  </a:lnTo>
                  <a:lnTo>
                    <a:pt x="3144" y="1654"/>
                  </a:lnTo>
                  <a:lnTo>
                    <a:pt x="3144" y="1651"/>
                  </a:lnTo>
                  <a:lnTo>
                    <a:pt x="3153" y="1651"/>
                  </a:lnTo>
                  <a:lnTo>
                    <a:pt x="3162" y="1651"/>
                  </a:lnTo>
                  <a:lnTo>
                    <a:pt x="3162" y="1658"/>
                  </a:lnTo>
                  <a:lnTo>
                    <a:pt x="3171" y="1658"/>
                  </a:lnTo>
                  <a:lnTo>
                    <a:pt x="3180" y="1658"/>
                  </a:lnTo>
                  <a:lnTo>
                    <a:pt x="3180" y="1667"/>
                  </a:lnTo>
                  <a:lnTo>
                    <a:pt x="3189" y="1667"/>
                  </a:lnTo>
                  <a:lnTo>
                    <a:pt x="3198" y="1667"/>
                  </a:lnTo>
                  <a:lnTo>
                    <a:pt x="3198" y="1674"/>
                  </a:lnTo>
                  <a:lnTo>
                    <a:pt x="3206" y="1674"/>
                  </a:lnTo>
                  <a:lnTo>
                    <a:pt x="3215" y="1674"/>
                  </a:lnTo>
                  <a:lnTo>
                    <a:pt x="3224" y="1674"/>
                  </a:lnTo>
                  <a:lnTo>
                    <a:pt x="3233" y="1674"/>
                  </a:lnTo>
                  <a:lnTo>
                    <a:pt x="3233" y="1681"/>
                  </a:lnTo>
                  <a:lnTo>
                    <a:pt x="3244" y="1681"/>
                  </a:lnTo>
                  <a:lnTo>
                    <a:pt x="3253" y="1681"/>
                  </a:lnTo>
                  <a:lnTo>
                    <a:pt x="3253" y="1685"/>
                  </a:lnTo>
                  <a:lnTo>
                    <a:pt x="3261" y="1685"/>
                  </a:lnTo>
                  <a:lnTo>
                    <a:pt x="3270" y="1685"/>
                  </a:lnTo>
                  <a:lnTo>
                    <a:pt x="3270" y="1688"/>
                  </a:lnTo>
                  <a:lnTo>
                    <a:pt x="3279" y="1688"/>
                  </a:lnTo>
                  <a:lnTo>
                    <a:pt x="3288" y="1688"/>
                  </a:lnTo>
                  <a:lnTo>
                    <a:pt x="3288" y="1695"/>
                  </a:lnTo>
                  <a:lnTo>
                    <a:pt x="3297" y="1695"/>
                  </a:lnTo>
                  <a:lnTo>
                    <a:pt x="3306" y="1695"/>
                  </a:lnTo>
                  <a:lnTo>
                    <a:pt x="3306" y="1697"/>
                  </a:lnTo>
                  <a:lnTo>
                    <a:pt x="3315" y="1697"/>
                  </a:lnTo>
                  <a:lnTo>
                    <a:pt x="3324" y="1697"/>
                  </a:lnTo>
                  <a:lnTo>
                    <a:pt x="3324" y="1699"/>
                  </a:lnTo>
                  <a:lnTo>
                    <a:pt x="3332" y="1699"/>
                  </a:lnTo>
                  <a:lnTo>
                    <a:pt x="3341" y="1699"/>
                  </a:lnTo>
                  <a:lnTo>
                    <a:pt x="3341" y="1706"/>
                  </a:lnTo>
                  <a:lnTo>
                    <a:pt x="3352" y="1706"/>
                  </a:lnTo>
                  <a:lnTo>
                    <a:pt x="3361" y="1706"/>
                  </a:lnTo>
                  <a:lnTo>
                    <a:pt x="3361" y="1709"/>
                  </a:lnTo>
                  <a:lnTo>
                    <a:pt x="3370" y="1709"/>
                  </a:lnTo>
                  <a:lnTo>
                    <a:pt x="3379" y="1709"/>
                  </a:lnTo>
                  <a:lnTo>
                    <a:pt x="3379" y="1713"/>
                  </a:lnTo>
                  <a:lnTo>
                    <a:pt x="3387" y="1713"/>
                  </a:lnTo>
                  <a:lnTo>
                    <a:pt x="3396" y="1713"/>
                  </a:lnTo>
                  <a:lnTo>
                    <a:pt x="3396" y="1718"/>
                  </a:lnTo>
                  <a:lnTo>
                    <a:pt x="3405" y="1718"/>
                  </a:lnTo>
                  <a:lnTo>
                    <a:pt x="3414" y="1718"/>
                  </a:lnTo>
                  <a:lnTo>
                    <a:pt x="3414" y="1722"/>
                  </a:lnTo>
                  <a:lnTo>
                    <a:pt x="3423" y="1722"/>
                  </a:lnTo>
                  <a:lnTo>
                    <a:pt x="3432" y="1722"/>
                  </a:lnTo>
                  <a:lnTo>
                    <a:pt x="3432" y="1729"/>
                  </a:lnTo>
                  <a:lnTo>
                    <a:pt x="3441" y="1729"/>
                  </a:lnTo>
                  <a:lnTo>
                    <a:pt x="3449" y="1729"/>
                  </a:lnTo>
                  <a:lnTo>
                    <a:pt x="3449" y="1731"/>
                  </a:lnTo>
                  <a:lnTo>
                    <a:pt x="3460" y="1731"/>
                  </a:lnTo>
                  <a:lnTo>
                    <a:pt x="3469" y="1731"/>
                  </a:lnTo>
                  <a:lnTo>
                    <a:pt x="3478" y="1731"/>
                  </a:lnTo>
                  <a:lnTo>
                    <a:pt x="3487" y="1731"/>
                  </a:lnTo>
                  <a:lnTo>
                    <a:pt x="3487" y="1734"/>
                  </a:lnTo>
                  <a:lnTo>
                    <a:pt x="3496" y="1734"/>
                  </a:lnTo>
                  <a:lnTo>
                    <a:pt x="3504" y="1734"/>
                  </a:lnTo>
                  <a:lnTo>
                    <a:pt x="3504" y="1741"/>
                  </a:lnTo>
                  <a:lnTo>
                    <a:pt x="3513" y="1741"/>
                  </a:lnTo>
                  <a:lnTo>
                    <a:pt x="3522" y="1741"/>
                  </a:lnTo>
                  <a:lnTo>
                    <a:pt x="3531" y="1741"/>
                  </a:lnTo>
                  <a:lnTo>
                    <a:pt x="3540" y="1741"/>
                  </a:lnTo>
                  <a:lnTo>
                    <a:pt x="3540" y="1743"/>
                  </a:lnTo>
                  <a:lnTo>
                    <a:pt x="3549" y="1743"/>
                  </a:lnTo>
                  <a:lnTo>
                    <a:pt x="3558" y="1743"/>
                  </a:lnTo>
                  <a:lnTo>
                    <a:pt x="3558" y="1746"/>
                  </a:lnTo>
                  <a:lnTo>
                    <a:pt x="3568" y="1746"/>
                  </a:lnTo>
                  <a:lnTo>
                    <a:pt x="3577" y="1746"/>
                  </a:lnTo>
                  <a:lnTo>
                    <a:pt x="3577" y="1750"/>
                  </a:lnTo>
                  <a:lnTo>
                    <a:pt x="3586" y="1750"/>
                  </a:lnTo>
                  <a:lnTo>
                    <a:pt x="3595" y="1750"/>
                  </a:lnTo>
                  <a:lnTo>
                    <a:pt x="3595" y="1754"/>
                  </a:lnTo>
                  <a:lnTo>
                    <a:pt x="3604" y="1754"/>
                  </a:lnTo>
                  <a:lnTo>
                    <a:pt x="3613" y="1754"/>
                  </a:lnTo>
                  <a:lnTo>
                    <a:pt x="3621" y="1754"/>
                  </a:lnTo>
                  <a:lnTo>
                    <a:pt x="3630" y="1754"/>
                  </a:lnTo>
                  <a:lnTo>
                    <a:pt x="3630" y="1757"/>
                  </a:lnTo>
                  <a:lnTo>
                    <a:pt x="3639" y="1757"/>
                  </a:lnTo>
                  <a:lnTo>
                    <a:pt x="3648" y="1757"/>
                  </a:lnTo>
                  <a:lnTo>
                    <a:pt x="3648" y="1759"/>
                  </a:lnTo>
                  <a:lnTo>
                    <a:pt x="3657" y="1759"/>
                  </a:lnTo>
                  <a:lnTo>
                    <a:pt x="3666" y="1759"/>
                  </a:lnTo>
                  <a:lnTo>
                    <a:pt x="3666" y="1764"/>
                  </a:lnTo>
                  <a:lnTo>
                    <a:pt x="3675" y="1764"/>
                  </a:lnTo>
                  <a:lnTo>
                    <a:pt x="3684" y="1764"/>
                  </a:lnTo>
                  <a:lnTo>
                    <a:pt x="3694" y="1764"/>
                  </a:lnTo>
                  <a:lnTo>
                    <a:pt x="3703" y="1764"/>
                  </a:lnTo>
                  <a:lnTo>
                    <a:pt x="3703" y="1766"/>
                  </a:lnTo>
                  <a:lnTo>
                    <a:pt x="3712" y="1766"/>
                  </a:lnTo>
                  <a:lnTo>
                    <a:pt x="3721" y="1766"/>
                  </a:lnTo>
                  <a:lnTo>
                    <a:pt x="3721" y="1768"/>
                  </a:lnTo>
                  <a:lnTo>
                    <a:pt x="3730" y="1768"/>
                  </a:lnTo>
                  <a:lnTo>
                    <a:pt x="3739" y="1768"/>
                  </a:lnTo>
                  <a:lnTo>
                    <a:pt x="3739" y="1771"/>
                  </a:lnTo>
                  <a:lnTo>
                    <a:pt x="3747" y="1771"/>
                  </a:lnTo>
                  <a:lnTo>
                    <a:pt x="3756" y="1771"/>
                  </a:lnTo>
                  <a:lnTo>
                    <a:pt x="3756" y="1775"/>
                  </a:lnTo>
                  <a:lnTo>
                    <a:pt x="3765" y="1775"/>
                  </a:lnTo>
                  <a:lnTo>
                    <a:pt x="3774" y="1775"/>
                  </a:lnTo>
                  <a:lnTo>
                    <a:pt x="3783" y="1775"/>
                  </a:lnTo>
                  <a:lnTo>
                    <a:pt x="3792" y="1775"/>
                  </a:lnTo>
                  <a:lnTo>
                    <a:pt x="3802" y="1775"/>
                  </a:lnTo>
                  <a:lnTo>
                    <a:pt x="3811" y="1775"/>
                  </a:lnTo>
                  <a:lnTo>
                    <a:pt x="3811" y="1780"/>
                  </a:lnTo>
                  <a:lnTo>
                    <a:pt x="3820" y="1780"/>
                  </a:lnTo>
                  <a:lnTo>
                    <a:pt x="3829" y="1780"/>
                  </a:lnTo>
                  <a:lnTo>
                    <a:pt x="3838" y="1780"/>
                  </a:lnTo>
                  <a:lnTo>
                    <a:pt x="3847" y="1780"/>
                  </a:lnTo>
                  <a:lnTo>
                    <a:pt x="3856" y="1780"/>
                  </a:lnTo>
                  <a:lnTo>
                    <a:pt x="3864" y="1780"/>
                  </a:lnTo>
                  <a:lnTo>
                    <a:pt x="3864" y="1782"/>
                  </a:lnTo>
                  <a:lnTo>
                    <a:pt x="3873" y="1782"/>
                  </a:lnTo>
                  <a:lnTo>
                    <a:pt x="3882" y="1782"/>
                  </a:lnTo>
                  <a:lnTo>
                    <a:pt x="3882" y="1785"/>
                  </a:lnTo>
                  <a:lnTo>
                    <a:pt x="3891" y="1785"/>
                  </a:lnTo>
                  <a:lnTo>
                    <a:pt x="3900" y="1785"/>
                  </a:lnTo>
                  <a:lnTo>
                    <a:pt x="3911" y="1785"/>
                  </a:lnTo>
                  <a:lnTo>
                    <a:pt x="3919" y="1785"/>
                  </a:lnTo>
                  <a:lnTo>
                    <a:pt x="3919" y="1787"/>
                  </a:lnTo>
                  <a:lnTo>
                    <a:pt x="3928" y="1787"/>
                  </a:lnTo>
                  <a:lnTo>
                    <a:pt x="3937" y="1787"/>
                  </a:lnTo>
                  <a:lnTo>
                    <a:pt x="3937" y="1791"/>
                  </a:lnTo>
                  <a:lnTo>
                    <a:pt x="3946" y="1791"/>
                  </a:lnTo>
                  <a:lnTo>
                    <a:pt x="3955" y="1791"/>
                  </a:lnTo>
                  <a:lnTo>
                    <a:pt x="3964" y="1791"/>
                  </a:lnTo>
                  <a:lnTo>
                    <a:pt x="3973" y="1791"/>
                  </a:lnTo>
                  <a:lnTo>
                    <a:pt x="3973" y="1792"/>
                  </a:lnTo>
                  <a:lnTo>
                    <a:pt x="3981" y="1792"/>
                  </a:lnTo>
                  <a:lnTo>
                    <a:pt x="3990" y="1792"/>
                  </a:lnTo>
                  <a:lnTo>
                    <a:pt x="3999" y="1792"/>
                  </a:lnTo>
                  <a:lnTo>
                    <a:pt x="4008" y="1792"/>
                  </a:lnTo>
                  <a:lnTo>
                    <a:pt x="4019" y="1792"/>
                  </a:lnTo>
                  <a:lnTo>
                    <a:pt x="4028" y="1792"/>
                  </a:lnTo>
                  <a:lnTo>
                    <a:pt x="4028" y="1794"/>
                  </a:lnTo>
                  <a:lnTo>
                    <a:pt x="4036" y="1794"/>
                  </a:lnTo>
                  <a:lnTo>
                    <a:pt x="4045" y="1794"/>
                  </a:lnTo>
                  <a:lnTo>
                    <a:pt x="4054" y="1794"/>
                  </a:lnTo>
                  <a:lnTo>
                    <a:pt x="4063" y="1794"/>
                  </a:lnTo>
                  <a:lnTo>
                    <a:pt x="4063" y="1798"/>
                  </a:lnTo>
                  <a:lnTo>
                    <a:pt x="4072" y="1798"/>
                  </a:lnTo>
                  <a:lnTo>
                    <a:pt x="4081" y="1798"/>
                  </a:lnTo>
                  <a:lnTo>
                    <a:pt x="4090" y="1798"/>
                  </a:lnTo>
                  <a:lnTo>
                    <a:pt x="4099" y="1798"/>
                  </a:lnTo>
                  <a:lnTo>
                    <a:pt x="4107" y="1798"/>
                  </a:lnTo>
                  <a:lnTo>
                    <a:pt x="4116" y="1798"/>
                  </a:lnTo>
                  <a:lnTo>
                    <a:pt x="4125" y="1798"/>
                  </a:lnTo>
                  <a:lnTo>
                    <a:pt x="4134" y="1798"/>
                  </a:lnTo>
                  <a:lnTo>
                    <a:pt x="4134" y="1800"/>
                  </a:lnTo>
                  <a:lnTo>
                    <a:pt x="4145" y="1800"/>
                  </a:lnTo>
                  <a:lnTo>
                    <a:pt x="4153" y="1800"/>
                  </a:lnTo>
                  <a:lnTo>
                    <a:pt x="4153" y="1801"/>
                  </a:lnTo>
                  <a:lnTo>
                    <a:pt x="4162" y="1801"/>
                  </a:lnTo>
                  <a:lnTo>
                    <a:pt x="4171" y="1801"/>
                  </a:lnTo>
                  <a:lnTo>
                    <a:pt x="4180" y="1801"/>
                  </a:lnTo>
                  <a:lnTo>
                    <a:pt x="4189" y="1801"/>
                  </a:lnTo>
                  <a:lnTo>
                    <a:pt x="4198" y="180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5" name="Freeform 79"/>
            <p:cNvSpPr>
              <a:spLocks/>
            </p:cNvSpPr>
            <p:nvPr/>
          </p:nvSpPr>
          <p:spPr bwMode="auto">
            <a:xfrm>
              <a:off x="5346" y="2611"/>
              <a:ext cx="171" cy="3"/>
            </a:xfrm>
            <a:custGeom>
              <a:avLst/>
              <a:gdLst>
                <a:gd name="T0" fmla="*/ 0 w 342"/>
                <a:gd name="T1" fmla="*/ 0 h 6"/>
                <a:gd name="T2" fmla="*/ 1 w 342"/>
                <a:gd name="T3" fmla="*/ 0 h 6"/>
                <a:gd name="T4" fmla="*/ 1 w 342"/>
                <a:gd name="T5" fmla="*/ 1 h 6"/>
                <a:gd name="T6" fmla="*/ 1 w 342"/>
                <a:gd name="T7" fmla="*/ 1 h 6"/>
                <a:gd name="T8" fmla="*/ 1 w 342"/>
                <a:gd name="T9" fmla="*/ 1 h 6"/>
                <a:gd name="T10" fmla="*/ 1 w 342"/>
                <a:gd name="T11" fmla="*/ 1 h 6"/>
                <a:gd name="T12" fmla="*/ 1 w 342"/>
                <a:gd name="T13" fmla="*/ 1 h 6"/>
                <a:gd name="T14" fmla="*/ 1 w 342"/>
                <a:gd name="T15" fmla="*/ 1 h 6"/>
                <a:gd name="T16" fmla="*/ 1 w 342"/>
                <a:gd name="T17" fmla="*/ 1 h 6"/>
                <a:gd name="T18" fmla="*/ 1 w 342"/>
                <a:gd name="T19" fmla="*/ 1 h 6"/>
                <a:gd name="T20" fmla="*/ 1 w 342"/>
                <a:gd name="T21" fmla="*/ 1 h 6"/>
                <a:gd name="T22" fmla="*/ 1 w 342"/>
                <a:gd name="T23" fmla="*/ 1 h 6"/>
                <a:gd name="T24" fmla="*/ 1 w 342"/>
                <a:gd name="T25" fmla="*/ 1 h 6"/>
                <a:gd name="T26" fmla="*/ 1 w 342"/>
                <a:gd name="T27" fmla="*/ 1 h 6"/>
                <a:gd name="T28" fmla="*/ 1 w 342"/>
                <a:gd name="T29" fmla="*/ 1 h 6"/>
                <a:gd name="T30" fmla="*/ 1 w 342"/>
                <a:gd name="T31" fmla="*/ 1 h 6"/>
                <a:gd name="T32" fmla="*/ 1 w 342"/>
                <a:gd name="T33" fmla="*/ 1 h 6"/>
                <a:gd name="T34" fmla="*/ 1 w 342"/>
                <a:gd name="T35" fmla="*/ 1 h 6"/>
                <a:gd name="T36" fmla="*/ 1 w 342"/>
                <a:gd name="T37" fmla="*/ 1 h 6"/>
                <a:gd name="T38" fmla="*/ 1 w 342"/>
                <a:gd name="T39" fmla="*/ 1 h 6"/>
                <a:gd name="T40" fmla="*/ 1 w 342"/>
                <a:gd name="T41" fmla="*/ 1 h 6"/>
                <a:gd name="T42" fmla="*/ 1 w 342"/>
                <a:gd name="T43" fmla="*/ 1 h 6"/>
                <a:gd name="T44" fmla="*/ 1 w 342"/>
                <a:gd name="T45" fmla="*/ 1 h 6"/>
                <a:gd name="T46" fmla="*/ 1 w 342"/>
                <a:gd name="T47" fmla="*/ 1 h 6"/>
                <a:gd name="T48" fmla="*/ 1 w 342"/>
                <a:gd name="T49" fmla="*/ 1 h 6"/>
                <a:gd name="T50" fmla="*/ 1 w 342"/>
                <a:gd name="T51" fmla="*/ 1 h 6"/>
                <a:gd name="T52" fmla="*/ 1 w 342"/>
                <a:gd name="T53" fmla="*/ 1 h 6"/>
                <a:gd name="T54" fmla="*/ 1 w 342"/>
                <a:gd name="T55" fmla="*/ 1 h 6"/>
                <a:gd name="T56" fmla="*/ 1 w 342"/>
                <a:gd name="T57" fmla="*/ 1 h 6"/>
                <a:gd name="T58" fmla="*/ 1 w 342"/>
                <a:gd name="T59" fmla="*/ 1 h 6"/>
                <a:gd name="T60" fmla="*/ 1 w 342"/>
                <a:gd name="T61" fmla="*/ 1 h 6"/>
                <a:gd name="T62" fmla="*/ 1 w 342"/>
                <a:gd name="T63" fmla="*/ 1 h 6"/>
                <a:gd name="T64" fmla="*/ 1 w 342"/>
                <a:gd name="T65" fmla="*/ 1 h 6"/>
                <a:gd name="T66" fmla="*/ 1 w 342"/>
                <a:gd name="T67" fmla="*/ 1 h 6"/>
                <a:gd name="T68" fmla="*/ 1 w 342"/>
                <a:gd name="T69" fmla="*/ 1 h 6"/>
                <a:gd name="T70" fmla="*/ 1 w 342"/>
                <a:gd name="T71" fmla="*/ 1 h 6"/>
                <a:gd name="T72" fmla="*/ 1 w 342"/>
                <a:gd name="T73" fmla="*/ 1 h 6"/>
                <a:gd name="T74" fmla="*/ 1 w 342"/>
                <a:gd name="T75" fmla="*/ 1 h 6"/>
                <a:gd name="T76" fmla="*/ 1 w 342"/>
                <a:gd name="T77" fmla="*/ 1 h 6"/>
                <a:gd name="T78" fmla="*/ 1 w 342"/>
                <a:gd name="T79" fmla="*/ 1 h 6"/>
                <a:gd name="T80" fmla="*/ 1 w 342"/>
                <a:gd name="T81" fmla="*/ 1 h 6"/>
                <a:gd name="T82" fmla="*/ 1 w 342"/>
                <a:gd name="T83" fmla="*/ 1 h 6"/>
                <a:gd name="T84" fmla="*/ 1 w 342"/>
                <a:gd name="T85" fmla="*/ 1 h 6"/>
                <a:gd name="T86" fmla="*/ 1 w 342"/>
                <a:gd name="T87" fmla="*/ 1 h 6"/>
                <a:gd name="T88" fmla="*/ 1 w 342"/>
                <a:gd name="T89" fmla="*/ 1 h 6"/>
                <a:gd name="T90" fmla="*/ 1 w 342"/>
                <a:gd name="T91" fmla="*/ 1 h 6"/>
                <a:gd name="T92" fmla="*/ 1 w 342"/>
                <a:gd name="T93" fmla="*/ 1 h 6"/>
                <a:gd name="T94" fmla="*/ 1 w 342"/>
                <a:gd name="T95" fmla="*/ 1 h 6"/>
                <a:gd name="T96" fmla="*/ 1 w 342"/>
                <a:gd name="T97" fmla="*/ 1 h 6"/>
                <a:gd name="T98" fmla="*/ 1 w 342"/>
                <a:gd name="T99" fmla="*/ 1 h 6"/>
                <a:gd name="T100" fmla="*/ 1 w 342"/>
                <a:gd name="T101" fmla="*/ 1 h 6"/>
                <a:gd name="T102" fmla="*/ 1 w 342"/>
                <a:gd name="T103" fmla="*/ 1 h 6"/>
                <a:gd name="T104" fmla="*/ 1 w 342"/>
                <a:gd name="T105" fmla="*/ 1 h 6"/>
                <a:gd name="T106" fmla="*/ 1 w 342"/>
                <a:gd name="T107" fmla="*/ 1 h 6"/>
                <a:gd name="T108" fmla="*/ 1 w 342"/>
                <a:gd name="T109" fmla="*/ 1 h 6"/>
                <a:gd name="T110" fmla="*/ 1 w 342"/>
                <a:gd name="T111" fmla="*/ 1 h 6"/>
                <a:gd name="T112" fmla="*/ 1 w 342"/>
                <a:gd name="T113" fmla="*/ 1 h 6"/>
                <a:gd name="T114" fmla="*/ 1 w 342"/>
                <a:gd name="T115" fmla="*/ 1 h 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2" h="6">
                  <a:moveTo>
                    <a:pt x="0" y="0"/>
                  </a:moveTo>
                  <a:lnTo>
                    <a:pt x="9" y="0"/>
                  </a:lnTo>
                  <a:lnTo>
                    <a:pt x="9" y="2"/>
                  </a:lnTo>
                  <a:lnTo>
                    <a:pt x="18" y="2"/>
                  </a:lnTo>
                  <a:lnTo>
                    <a:pt x="26" y="2"/>
                  </a:lnTo>
                  <a:lnTo>
                    <a:pt x="35" y="2"/>
                  </a:lnTo>
                  <a:lnTo>
                    <a:pt x="44" y="2"/>
                  </a:lnTo>
                  <a:lnTo>
                    <a:pt x="55" y="2"/>
                  </a:lnTo>
                  <a:lnTo>
                    <a:pt x="64" y="2"/>
                  </a:lnTo>
                  <a:lnTo>
                    <a:pt x="73" y="2"/>
                  </a:lnTo>
                  <a:lnTo>
                    <a:pt x="81" y="2"/>
                  </a:lnTo>
                  <a:lnTo>
                    <a:pt x="90" y="2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7" y="2"/>
                  </a:lnTo>
                  <a:lnTo>
                    <a:pt x="117" y="4"/>
                  </a:lnTo>
                  <a:lnTo>
                    <a:pt x="126" y="4"/>
                  </a:lnTo>
                  <a:lnTo>
                    <a:pt x="135" y="4"/>
                  </a:lnTo>
                  <a:lnTo>
                    <a:pt x="143" y="4"/>
                  </a:lnTo>
                  <a:lnTo>
                    <a:pt x="152" y="4"/>
                  </a:lnTo>
                  <a:lnTo>
                    <a:pt x="163" y="4"/>
                  </a:lnTo>
                  <a:lnTo>
                    <a:pt x="172" y="4"/>
                  </a:lnTo>
                  <a:lnTo>
                    <a:pt x="181" y="4"/>
                  </a:lnTo>
                  <a:lnTo>
                    <a:pt x="190" y="4"/>
                  </a:lnTo>
                  <a:lnTo>
                    <a:pt x="198" y="4"/>
                  </a:lnTo>
                  <a:lnTo>
                    <a:pt x="207" y="4"/>
                  </a:lnTo>
                  <a:lnTo>
                    <a:pt x="216" y="4"/>
                  </a:lnTo>
                  <a:lnTo>
                    <a:pt x="225" y="4"/>
                  </a:lnTo>
                  <a:lnTo>
                    <a:pt x="234" y="4"/>
                  </a:lnTo>
                  <a:lnTo>
                    <a:pt x="243" y="4"/>
                  </a:lnTo>
                  <a:lnTo>
                    <a:pt x="243" y="6"/>
                  </a:lnTo>
                  <a:lnTo>
                    <a:pt x="252" y="6"/>
                  </a:lnTo>
                  <a:lnTo>
                    <a:pt x="261" y="6"/>
                  </a:lnTo>
                  <a:lnTo>
                    <a:pt x="271" y="6"/>
                  </a:lnTo>
                  <a:lnTo>
                    <a:pt x="280" y="6"/>
                  </a:lnTo>
                  <a:lnTo>
                    <a:pt x="289" y="6"/>
                  </a:lnTo>
                  <a:lnTo>
                    <a:pt x="298" y="6"/>
                  </a:lnTo>
                  <a:lnTo>
                    <a:pt x="307" y="6"/>
                  </a:lnTo>
                  <a:lnTo>
                    <a:pt x="315" y="6"/>
                  </a:lnTo>
                  <a:lnTo>
                    <a:pt x="324" y="6"/>
                  </a:lnTo>
                  <a:lnTo>
                    <a:pt x="333" y="6"/>
                  </a:lnTo>
                  <a:lnTo>
                    <a:pt x="342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6" name="Freeform 80"/>
            <p:cNvSpPr>
              <a:spLocks/>
            </p:cNvSpPr>
            <p:nvPr/>
          </p:nvSpPr>
          <p:spPr bwMode="auto">
            <a:xfrm>
              <a:off x="3247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4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7" name="Freeform 81"/>
            <p:cNvSpPr>
              <a:spLocks/>
            </p:cNvSpPr>
            <p:nvPr/>
          </p:nvSpPr>
          <p:spPr bwMode="auto">
            <a:xfrm>
              <a:off x="3272" y="2614"/>
              <a:ext cx="9" cy="0"/>
            </a:xfrm>
            <a:custGeom>
              <a:avLst/>
              <a:gdLst>
                <a:gd name="T0" fmla="*/ 0 w 10"/>
                <a:gd name="T1" fmla="*/ 1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8" name="Freeform 82"/>
            <p:cNvSpPr>
              <a:spLocks/>
            </p:cNvSpPr>
            <p:nvPr/>
          </p:nvSpPr>
          <p:spPr bwMode="auto">
            <a:xfrm>
              <a:off x="3297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9" name="Freeform 83"/>
            <p:cNvSpPr>
              <a:spLocks/>
            </p:cNvSpPr>
            <p:nvPr/>
          </p:nvSpPr>
          <p:spPr bwMode="auto">
            <a:xfrm>
              <a:off x="3322" y="2614"/>
              <a:ext cx="8" cy="0"/>
            </a:xfrm>
            <a:custGeom>
              <a:avLst/>
              <a:gdLst>
                <a:gd name="T0" fmla="*/ 0 w 10"/>
                <a:gd name="T1" fmla="*/ 1 w 10"/>
                <a:gd name="T2" fmla="*/ 1 w 10"/>
                <a:gd name="T3" fmla="*/ 2 w 10"/>
                <a:gd name="T4" fmla="*/ 2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0" name="Freeform 84"/>
            <p:cNvSpPr>
              <a:spLocks/>
            </p:cNvSpPr>
            <p:nvPr/>
          </p:nvSpPr>
          <p:spPr bwMode="auto">
            <a:xfrm>
              <a:off x="3346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4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1" name="Freeform 85"/>
            <p:cNvSpPr>
              <a:spLocks/>
            </p:cNvSpPr>
            <p:nvPr/>
          </p:nvSpPr>
          <p:spPr bwMode="auto">
            <a:xfrm>
              <a:off x="3371" y="2614"/>
              <a:ext cx="9" cy="0"/>
            </a:xfrm>
            <a:custGeom>
              <a:avLst/>
              <a:gdLst>
                <a:gd name="T0" fmla="*/ 0 w 10"/>
                <a:gd name="T1" fmla="*/ 1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2" name="Freeform 86"/>
            <p:cNvSpPr>
              <a:spLocks/>
            </p:cNvSpPr>
            <p:nvPr/>
          </p:nvSpPr>
          <p:spPr bwMode="auto">
            <a:xfrm>
              <a:off x="3396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3" name="Freeform 87"/>
            <p:cNvSpPr>
              <a:spLocks/>
            </p:cNvSpPr>
            <p:nvPr/>
          </p:nvSpPr>
          <p:spPr bwMode="auto">
            <a:xfrm>
              <a:off x="3421" y="2607"/>
              <a:ext cx="2" cy="7"/>
            </a:xfrm>
            <a:custGeom>
              <a:avLst/>
              <a:gdLst>
                <a:gd name="T0" fmla="*/ 0 w 2"/>
                <a:gd name="T1" fmla="*/ 4 h 8"/>
                <a:gd name="T2" fmla="*/ 1 w 2"/>
                <a:gd name="T3" fmla="*/ 4 h 8"/>
                <a:gd name="T4" fmla="*/ 2 w 2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1" y="8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4" name="Freeform 88"/>
            <p:cNvSpPr>
              <a:spLocks/>
            </p:cNvSpPr>
            <p:nvPr/>
          </p:nvSpPr>
          <p:spPr bwMode="auto">
            <a:xfrm>
              <a:off x="3423" y="2589"/>
              <a:ext cx="7" cy="2"/>
            </a:xfrm>
            <a:custGeom>
              <a:avLst/>
              <a:gdLst>
                <a:gd name="T0" fmla="*/ 0 w 8"/>
                <a:gd name="T1" fmla="*/ 2 h 2"/>
                <a:gd name="T2" fmla="*/ 0 w 8"/>
                <a:gd name="T3" fmla="*/ 1 h 2"/>
                <a:gd name="T4" fmla="*/ 4 w 8"/>
                <a:gd name="T5" fmla="*/ 0 h 2"/>
                <a:gd name="T6" fmla="*/ 4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5" name="Line 89"/>
            <p:cNvSpPr>
              <a:spLocks noChangeShapeType="1"/>
            </p:cNvSpPr>
            <p:nvPr/>
          </p:nvSpPr>
          <p:spPr bwMode="auto">
            <a:xfrm flipV="1">
              <a:off x="3432" y="256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6" name="Line 90"/>
            <p:cNvSpPr>
              <a:spLocks noChangeShapeType="1"/>
            </p:cNvSpPr>
            <p:nvPr/>
          </p:nvSpPr>
          <p:spPr bwMode="auto">
            <a:xfrm flipV="1">
              <a:off x="3432" y="254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7" name="Line 91"/>
            <p:cNvSpPr>
              <a:spLocks noChangeShapeType="1"/>
            </p:cNvSpPr>
            <p:nvPr/>
          </p:nvSpPr>
          <p:spPr bwMode="auto">
            <a:xfrm flipV="1">
              <a:off x="3432" y="2517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8" name="Line 92"/>
            <p:cNvSpPr>
              <a:spLocks noChangeShapeType="1"/>
            </p:cNvSpPr>
            <p:nvPr/>
          </p:nvSpPr>
          <p:spPr bwMode="auto">
            <a:xfrm flipV="1">
              <a:off x="3432" y="24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9" name="Line 93"/>
            <p:cNvSpPr>
              <a:spLocks noChangeShapeType="1"/>
            </p:cNvSpPr>
            <p:nvPr/>
          </p:nvSpPr>
          <p:spPr bwMode="auto">
            <a:xfrm flipV="1">
              <a:off x="3432" y="24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0" name="Line 94"/>
            <p:cNvSpPr>
              <a:spLocks noChangeShapeType="1"/>
            </p:cNvSpPr>
            <p:nvPr/>
          </p:nvSpPr>
          <p:spPr bwMode="auto">
            <a:xfrm flipV="1">
              <a:off x="3432" y="24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1" name="Line 95"/>
            <p:cNvSpPr>
              <a:spLocks noChangeShapeType="1"/>
            </p:cNvSpPr>
            <p:nvPr/>
          </p:nvSpPr>
          <p:spPr bwMode="auto">
            <a:xfrm flipV="1">
              <a:off x="3432" y="24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2" name="Line 96"/>
            <p:cNvSpPr>
              <a:spLocks noChangeShapeType="1"/>
            </p:cNvSpPr>
            <p:nvPr/>
          </p:nvSpPr>
          <p:spPr bwMode="auto">
            <a:xfrm flipV="1">
              <a:off x="3432" y="2393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3" name="Line 97"/>
            <p:cNvSpPr>
              <a:spLocks noChangeShapeType="1"/>
            </p:cNvSpPr>
            <p:nvPr/>
          </p:nvSpPr>
          <p:spPr bwMode="auto">
            <a:xfrm flipV="1">
              <a:off x="3432" y="236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4" name="Line 98"/>
            <p:cNvSpPr>
              <a:spLocks noChangeShapeType="1"/>
            </p:cNvSpPr>
            <p:nvPr/>
          </p:nvSpPr>
          <p:spPr bwMode="auto">
            <a:xfrm flipV="1">
              <a:off x="3432" y="23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5" name="Freeform 99"/>
            <p:cNvSpPr>
              <a:spLocks/>
            </p:cNvSpPr>
            <p:nvPr/>
          </p:nvSpPr>
          <p:spPr bwMode="auto">
            <a:xfrm>
              <a:off x="3432" y="2319"/>
              <a:ext cx="0" cy="8"/>
            </a:xfrm>
            <a:custGeom>
              <a:avLst/>
              <a:gdLst>
                <a:gd name="T0" fmla="*/ 0 w 1"/>
                <a:gd name="T1" fmla="*/ 4 h 9"/>
                <a:gd name="T2" fmla="*/ 0 w 1"/>
                <a:gd name="T3" fmla="*/ 1 h 9"/>
                <a:gd name="T4" fmla="*/ 1 w 1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6" name="Line 100"/>
            <p:cNvSpPr>
              <a:spLocks noChangeShapeType="1"/>
            </p:cNvSpPr>
            <p:nvPr/>
          </p:nvSpPr>
          <p:spPr bwMode="auto">
            <a:xfrm flipV="1">
              <a:off x="3440" y="230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7" name="Line 101"/>
            <p:cNvSpPr>
              <a:spLocks noChangeShapeType="1"/>
            </p:cNvSpPr>
            <p:nvPr/>
          </p:nvSpPr>
          <p:spPr bwMode="auto">
            <a:xfrm flipV="1">
              <a:off x="3440" y="2278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" name="Line 102"/>
            <p:cNvSpPr>
              <a:spLocks noChangeShapeType="1"/>
            </p:cNvSpPr>
            <p:nvPr/>
          </p:nvSpPr>
          <p:spPr bwMode="auto">
            <a:xfrm flipV="1">
              <a:off x="3440" y="225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9" name="Line 103"/>
            <p:cNvSpPr>
              <a:spLocks noChangeShapeType="1"/>
            </p:cNvSpPr>
            <p:nvPr/>
          </p:nvSpPr>
          <p:spPr bwMode="auto">
            <a:xfrm flipV="1">
              <a:off x="3440" y="222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0" name="Line 104"/>
            <p:cNvSpPr>
              <a:spLocks noChangeShapeType="1"/>
            </p:cNvSpPr>
            <p:nvPr/>
          </p:nvSpPr>
          <p:spPr bwMode="auto">
            <a:xfrm flipV="1">
              <a:off x="3440" y="220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" name="Line 105"/>
            <p:cNvSpPr>
              <a:spLocks noChangeShapeType="1"/>
            </p:cNvSpPr>
            <p:nvPr/>
          </p:nvSpPr>
          <p:spPr bwMode="auto">
            <a:xfrm flipV="1">
              <a:off x="3440" y="2179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2" name="Line 106"/>
            <p:cNvSpPr>
              <a:spLocks noChangeShapeType="1"/>
            </p:cNvSpPr>
            <p:nvPr/>
          </p:nvSpPr>
          <p:spPr bwMode="auto">
            <a:xfrm flipV="1">
              <a:off x="3440" y="215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3" name="Line 107"/>
            <p:cNvSpPr>
              <a:spLocks noChangeShapeType="1"/>
            </p:cNvSpPr>
            <p:nvPr/>
          </p:nvSpPr>
          <p:spPr bwMode="auto">
            <a:xfrm flipV="1">
              <a:off x="3440" y="212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4" name="Line 108"/>
            <p:cNvSpPr>
              <a:spLocks noChangeShapeType="1"/>
            </p:cNvSpPr>
            <p:nvPr/>
          </p:nvSpPr>
          <p:spPr bwMode="auto">
            <a:xfrm flipV="1">
              <a:off x="3440" y="210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5" name="Line 109"/>
            <p:cNvSpPr>
              <a:spLocks noChangeShapeType="1"/>
            </p:cNvSpPr>
            <p:nvPr/>
          </p:nvSpPr>
          <p:spPr bwMode="auto">
            <a:xfrm flipV="1">
              <a:off x="3440" y="207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6" name="Line 110"/>
            <p:cNvSpPr>
              <a:spLocks noChangeShapeType="1"/>
            </p:cNvSpPr>
            <p:nvPr/>
          </p:nvSpPr>
          <p:spPr bwMode="auto">
            <a:xfrm flipV="1">
              <a:off x="3440" y="205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7" name="Line 111"/>
            <p:cNvSpPr>
              <a:spLocks noChangeShapeType="1"/>
            </p:cNvSpPr>
            <p:nvPr/>
          </p:nvSpPr>
          <p:spPr bwMode="auto">
            <a:xfrm flipV="1">
              <a:off x="3440" y="203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8" name="Line 112"/>
            <p:cNvSpPr>
              <a:spLocks noChangeShapeType="1"/>
            </p:cNvSpPr>
            <p:nvPr/>
          </p:nvSpPr>
          <p:spPr bwMode="auto">
            <a:xfrm flipV="1">
              <a:off x="3440" y="20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9" name="Line 113"/>
            <p:cNvSpPr>
              <a:spLocks noChangeShapeType="1"/>
            </p:cNvSpPr>
            <p:nvPr/>
          </p:nvSpPr>
          <p:spPr bwMode="auto">
            <a:xfrm flipV="1">
              <a:off x="3440" y="19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0" name="Line 114"/>
            <p:cNvSpPr>
              <a:spLocks noChangeShapeType="1"/>
            </p:cNvSpPr>
            <p:nvPr/>
          </p:nvSpPr>
          <p:spPr bwMode="auto">
            <a:xfrm flipV="1">
              <a:off x="3440" y="195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1" name="Line 115"/>
            <p:cNvSpPr>
              <a:spLocks noChangeShapeType="1"/>
            </p:cNvSpPr>
            <p:nvPr/>
          </p:nvSpPr>
          <p:spPr bwMode="auto">
            <a:xfrm flipV="1">
              <a:off x="3440" y="193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2" name="Line 116"/>
            <p:cNvSpPr>
              <a:spLocks noChangeShapeType="1"/>
            </p:cNvSpPr>
            <p:nvPr/>
          </p:nvSpPr>
          <p:spPr bwMode="auto">
            <a:xfrm flipV="1">
              <a:off x="3440" y="190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3" name="Line 117"/>
            <p:cNvSpPr>
              <a:spLocks noChangeShapeType="1"/>
            </p:cNvSpPr>
            <p:nvPr/>
          </p:nvSpPr>
          <p:spPr bwMode="auto">
            <a:xfrm flipV="1">
              <a:off x="3440" y="188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4" name="Line 118"/>
            <p:cNvSpPr>
              <a:spLocks noChangeShapeType="1"/>
            </p:cNvSpPr>
            <p:nvPr/>
          </p:nvSpPr>
          <p:spPr bwMode="auto">
            <a:xfrm flipV="1">
              <a:off x="3449" y="186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5" name="Line 119"/>
            <p:cNvSpPr>
              <a:spLocks noChangeShapeType="1"/>
            </p:cNvSpPr>
            <p:nvPr/>
          </p:nvSpPr>
          <p:spPr bwMode="auto">
            <a:xfrm flipV="1">
              <a:off x="3449" y="1841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6" name="Line 120"/>
            <p:cNvSpPr>
              <a:spLocks noChangeShapeType="1"/>
            </p:cNvSpPr>
            <p:nvPr/>
          </p:nvSpPr>
          <p:spPr bwMode="auto">
            <a:xfrm flipV="1">
              <a:off x="3449" y="181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7" name="Line 121"/>
            <p:cNvSpPr>
              <a:spLocks noChangeShapeType="1"/>
            </p:cNvSpPr>
            <p:nvPr/>
          </p:nvSpPr>
          <p:spPr bwMode="auto">
            <a:xfrm flipV="1">
              <a:off x="3449" y="179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8" name="Line 122"/>
            <p:cNvSpPr>
              <a:spLocks noChangeShapeType="1"/>
            </p:cNvSpPr>
            <p:nvPr/>
          </p:nvSpPr>
          <p:spPr bwMode="auto">
            <a:xfrm flipV="1">
              <a:off x="3449" y="176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9" name="Line 123"/>
            <p:cNvSpPr>
              <a:spLocks noChangeShapeType="1"/>
            </p:cNvSpPr>
            <p:nvPr/>
          </p:nvSpPr>
          <p:spPr bwMode="auto">
            <a:xfrm flipV="1">
              <a:off x="3449" y="174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0" name="Line 124"/>
            <p:cNvSpPr>
              <a:spLocks noChangeShapeType="1"/>
            </p:cNvSpPr>
            <p:nvPr/>
          </p:nvSpPr>
          <p:spPr bwMode="auto">
            <a:xfrm flipV="1">
              <a:off x="3449" y="17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1" name="Line 125"/>
            <p:cNvSpPr>
              <a:spLocks noChangeShapeType="1"/>
            </p:cNvSpPr>
            <p:nvPr/>
          </p:nvSpPr>
          <p:spPr bwMode="auto">
            <a:xfrm flipV="1">
              <a:off x="3449" y="16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2" name="Line 126"/>
            <p:cNvSpPr>
              <a:spLocks noChangeShapeType="1"/>
            </p:cNvSpPr>
            <p:nvPr/>
          </p:nvSpPr>
          <p:spPr bwMode="auto">
            <a:xfrm flipV="1">
              <a:off x="3449" y="16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3" name="Line 127"/>
            <p:cNvSpPr>
              <a:spLocks noChangeShapeType="1"/>
            </p:cNvSpPr>
            <p:nvPr/>
          </p:nvSpPr>
          <p:spPr bwMode="auto">
            <a:xfrm flipV="1">
              <a:off x="3449" y="16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4" name="Line 128"/>
            <p:cNvSpPr>
              <a:spLocks noChangeShapeType="1"/>
            </p:cNvSpPr>
            <p:nvPr/>
          </p:nvSpPr>
          <p:spPr bwMode="auto">
            <a:xfrm flipV="1">
              <a:off x="3449" y="161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5" name="Line 129"/>
            <p:cNvSpPr>
              <a:spLocks noChangeShapeType="1"/>
            </p:cNvSpPr>
            <p:nvPr/>
          </p:nvSpPr>
          <p:spPr bwMode="auto">
            <a:xfrm flipV="1">
              <a:off x="3449" y="159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6" name="Line 130"/>
            <p:cNvSpPr>
              <a:spLocks noChangeShapeType="1"/>
            </p:cNvSpPr>
            <p:nvPr/>
          </p:nvSpPr>
          <p:spPr bwMode="auto">
            <a:xfrm flipV="1">
              <a:off x="3449" y="156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7" name="Line 131"/>
            <p:cNvSpPr>
              <a:spLocks noChangeShapeType="1"/>
            </p:cNvSpPr>
            <p:nvPr/>
          </p:nvSpPr>
          <p:spPr bwMode="auto">
            <a:xfrm flipV="1">
              <a:off x="3449" y="15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8" name="Line 132"/>
            <p:cNvSpPr>
              <a:spLocks noChangeShapeType="1"/>
            </p:cNvSpPr>
            <p:nvPr/>
          </p:nvSpPr>
          <p:spPr bwMode="auto">
            <a:xfrm flipV="1">
              <a:off x="3449" y="1519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9" name="Line 133"/>
            <p:cNvSpPr>
              <a:spLocks noChangeShapeType="1"/>
            </p:cNvSpPr>
            <p:nvPr/>
          </p:nvSpPr>
          <p:spPr bwMode="auto">
            <a:xfrm flipV="1">
              <a:off x="3449" y="149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0" name="Line 134"/>
            <p:cNvSpPr>
              <a:spLocks noChangeShapeType="1"/>
            </p:cNvSpPr>
            <p:nvPr/>
          </p:nvSpPr>
          <p:spPr bwMode="auto">
            <a:xfrm flipV="1">
              <a:off x="3449" y="146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1" name="Line 135"/>
            <p:cNvSpPr>
              <a:spLocks noChangeShapeType="1"/>
            </p:cNvSpPr>
            <p:nvPr/>
          </p:nvSpPr>
          <p:spPr bwMode="auto">
            <a:xfrm flipV="1">
              <a:off x="3449" y="144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2" name="Line 136"/>
            <p:cNvSpPr>
              <a:spLocks noChangeShapeType="1"/>
            </p:cNvSpPr>
            <p:nvPr/>
          </p:nvSpPr>
          <p:spPr bwMode="auto">
            <a:xfrm flipV="1">
              <a:off x="3449" y="1420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3" name="Freeform 137"/>
            <p:cNvSpPr>
              <a:spLocks/>
            </p:cNvSpPr>
            <p:nvPr/>
          </p:nvSpPr>
          <p:spPr bwMode="auto">
            <a:xfrm>
              <a:off x="3449" y="1404"/>
              <a:ext cx="9" cy="0"/>
            </a:xfrm>
            <a:custGeom>
              <a:avLst/>
              <a:gdLst>
                <a:gd name="T0" fmla="*/ 0 w 10"/>
                <a:gd name="T1" fmla="*/ 5 w 10"/>
                <a:gd name="T2" fmla="*/ 5 w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4" name="Line 138"/>
            <p:cNvSpPr>
              <a:spLocks noChangeShapeType="1"/>
            </p:cNvSpPr>
            <p:nvPr/>
          </p:nvSpPr>
          <p:spPr bwMode="auto">
            <a:xfrm flipV="1">
              <a:off x="3459" y="13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5" name="Line 139"/>
            <p:cNvSpPr>
              <a:spLocks noChangeShapeType="1"/>
            </p:cNvSpPr>
            <p:nvPr/>
          </p:nvSpPr>
          <p:spPr bwMode="auto">
            <a:xfrm flipV="1">
              <a:off x="3459" y="135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6" name="Line 140"/>
            <p:cNvSpPr>
              <a:spLocks noChangeShapeType="1"/>
            </p:cNvSpPr>
            <p:nvPr/>
          </p:nvSpPr>
          <p:spPr bwMode="auto">
            <a:xfrm flipV="1">
              <a:off x="3459" y="133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7" name="Line 141"/>
            <p:cNvSpPr>
              <a:spLocks noChangeShapeType="1"/>
            </p:cNvSpPr>
            <p:nvPr/>
          </p:nvSpPr>
          <p:spPr bwMode="auto">
            <a:xfrm flipV="1">
              <a:off x="3459" y="13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8" name="Line 142"/>
            <p:cNvSpPr>
              <a:spLocks noChangeShapeType="1"/>
            </p:cNvSpPr>
            <p:nvPr/>
          </p:nvSpPr>
          <p:spPr bwMode="auto">
            <a:xfrm flipV="1">
              <a:off x="3459" y="1281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9" name="Line 143"/>
            <p:cNvSpPr>
              <a:spLocks noChangeShapeType="1"/>
            </p:cNvSpPr>
            <p:nvPr/>
          </p:nvSpPr>
          <p:spPr bwMode="auto">
            <a:xfrm flipV="1">
              <a:off x="3459" y="125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0" name="Line 144"/>
            <p:cNvSpPr>
              <a:spLocks noChangeShapeType="1"/>
            </p:cNvSpPr>
            <p:nvPr/>
          </p:nvSpPr>
          <p:spPr bwMode="auto">
            <a:xfrm flipV="1">
              <a:off x="3459" y="123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1" name="Line 145"/>
            <p:cNvSpPr>
              <a:spLocks noChangeShapeType="1"/>
            </p:cNvSpPr>
            <p:nvPr/>
          </p:nvSpPr>
          <p:spPr bwMode="auto">
            <a:xfrm flipV="1">
              <a:off x="3459" y="120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2" name="Line 146"/>
            <p:cNvSpPr>
              <a:spLocks noChangeShapeType="1"/>
            </p:cNvSpPr>
            <p:nvPr/>
          </p:nvSpPr>
          <p:spPr bwMode="auto">
            <a:xfrm flipV="1">
              <a:off x="3459" y="118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3" name="Line 147"/>
            <p:cNvSpPr>
              <a:spLocks noChangeShapeType="1"/>
            </p:cNvSpPr>
            <p:nvPr/>
          </p:nvSpPr>
          <p:spPr bwMode="auto">
            <a:xfrm flipV="1">
              <a:off x="3459" y="115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4" name="Line 148"/>
            <p:cNvSpPr>
              <a:spLocks noChangeShapeType="1"/>
            </p:cNvSpPr>
            <p:nvPr/>
          </p:nvSpPr>
          <p:spPr bwMode="auto">
            <a:xfrm flipV="1">
              <a:off x="3459" y="113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5" name="Line 149"/>
            <p:cNvSpPr>
              <a:spLocks noChangeShapeType="1"/>
            </p:cNvSpPr>
            <p:nvPr/>
          </p:nvSpPr>
          <p:spPr bwMode="auto">
            <a:xfrm flipV="1">
              <a:off x="3459" y="110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6" name="Line 150"/>
            <p:cNvSpPr>
              <a:spLocks noChangeShapeType="1"/>
            </p:cNvSpPr>
            <p:nvPr/>
          </p:nvSpPr>
          <p:spPr bwMode="auto">
            <a:xfrm flipV="1">
              <a:off x="3459" y="108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7" name="Line 151"/>
            <p:cNvSpPr>
              <a:spLocks noChangeShapeType="1"/>
            </p:cNvSpPr>
            <p:nvPr/>
          </p:nvSpPr>
          <p:spPr bwMode="auto">
            <a:xfrm flipV="1">
              <a:off x="3468" y="1067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8" name="Line 152"/>
            <p:cNvSpPr>
              <a:spLocks noChangeShapeType="1"/>
            </p:cNvSpPr>
            <p:nvPr/>
          </p:nvSpPr>
          <p:spPr bwMode="auto">
            <a:xfrm flipV="1">
              <a:off x="3468" y="10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9" name="Line 153"/>
            <p:cNvSpPr>
              <a:spLocks noChangeShapeType="1"/>
            </p:cNvSpPr>
            <p:nvPr/>
          </p:nvSpPr>
          <p:spPr bwMode="auto">
            <a:xfrm flipV="1">
              <a:off x="3468" y="10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0" name="Line 154"/>
            <p:cNvSpPr>
              <a:spLocks noChangeShapeType="1"/>
            </p:cNvSpPr>
            <p:nvPr/>
          </p:nvSpPr>
          <p:spPr bwMode="auto">
            <a:xfrm flipV="1">
              <a:off x="3468" y="9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1" name="Line 155"/>
            <p:cNvSpPr>
              <a:spLocks noChangeShapeType="1"/>
            </p:cNvSpPr>
            <p:nvPr/>
          </p:nvSpPr>
          <p:spPr bwMode="auto">
            <a:xfrm>
              <a:off x="3477" y="98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2" name="Freeform 156"/>
            <p:cNvSpPr>
              <a:spLocks/>
            </p:cNvSpPr>
            <p:nvPr/>
          </p:nvSpPr>
          <p:spPr bwMode="auto">
            <a:xfrm>
              <a:off x="3480" y="1006"/>
              <a:ext cx="6" cy="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5 w 6"/>
                <a:gd name="T5" fmla="*/ 0 h 4"/>
                <a:gd name="T6" fmla="*/ 6 w 6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3" name="Line 157"/>
            <p:cNvSpPr>
              <a:spLocks noChangeShapeType="1"/>
            </p:cNvSpPr>
            <p:nvPr/>
          </p:nvSpPr>
          <p:spPr bwMode="auto">
            <a:xfrm>
              <a:off x="3486" y="102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4" name="Freeform 158"/>
            <p:cNvSpPr>
              <a:spLocks/>
            </p:cNvSpPr>
            <p:nvPr/>
          </p:nvSpPr>
          <p:spPr bwMode="auto">
            <a:xfrm>
              <a:off x="3486" y="1051"/>
              <a:ext cx="2" cy="6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1 w 3"/>
                <a:gd name="T5" fmla="*/ 3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6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5" name="Freeform 159"/>
            <p:cNvSpPr>
              <a:spLocks/>
            </p:cNvSpPr>
            <p:nvPr/>
          </p:nvSpPr>
          <p:spPr bwMode="auto">
            <a:xfrm>
              <a:off x="3501" y="1060"/>
              <a:ext cx="2" cy="7"/>
            </a:xfrm>
            <a:custGeom>
              <a:avLst/>
              <a:gdLst>
                <a:gd name="T0" fmla="*/ 0 w 3"/>
                <a:gd name="T1" fmla="*/ 0 h 7"/>
                <a:gd name="T2" fmla="*/ 1 w 3"/>
                <a:gd name="T3" fmla="*/ 0 h 7"/>
                <a:gd name="T4" fmla="*/ 1 w 3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2" y="0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6" name="Line 160"/>
            <p:cNvSpPr>
              <a:spLocks noChangeShapeType="1"/>
            </p:cNvSpPr>
            <p:nvPr/>
          </p:nvSpPr>
          <p:spPr bwMode="auto">
            <a:xfrm>
              <a:off x="3503" y="108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7" name="Line 161"/>
            <p:cNvSpPr>
              <a:spLocks noChangeShapeType="1"/>
            </p:cNvSpPr>
            <p:nvPr/>
          </p:nvSpPr>
          <p:spPr bwMode="auto">
            <a:xfrm>
              <a:off x="3512" y="109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8" name="Freeform 162"/>
            <p:cNvSpPr>
              <a:spLocks/>
            </p:cNvSpPr>
            <p:nvPr/>
          </p:nvSpPr>
          <p:spPr bwMode="auto">
            <a:xfrm>
              <a:off x="3512" y="1123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9" name="Freeform 163"/>
            <p:cNvSpPr>
              <a:spLocks/>
            </p:cNvSpPr>
            <p:nvPr/>
          </p:nvSpPr>
          <p:spPr bwMode="auto">
            <a:xfrm>
              <a:off x="3522" y="1138"/>
              <a:ext cx="4" cy="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3 h 6"/>
                <a:gd name="T4" fmla="*/ 4 w 4"/>
                <a:gd name="T5" fmla="*/ 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5"/>
                  </a:lnTo>
                  <a:lnTo>
                    <a:pt x="4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0" name="Line 164"/>
            <p:cNvSpPr>
              <a:spLocks noChangeShapeType="1"/>
            </p:cNvSpPr>
            <p:nvPr/>
          </p:nvSpPr>
          <p:spPr bwMode="auto">
            <a:xfrm>
              <a:off x="3531" y="115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1" name="Freeform 165"/>
            <p:cNvSpPr>
              <a:spLocks/>
            </p:cNvSpPr>
            <p:nvPr/>
          </p:nvSpPr>
          <p:spPr bwMode="auto">
            <a:xfrm>
              <a:off x="3533" y="1176"/>
              <a:ext cx="7" cy="3"/>
            </a:xfrm>
            <a:custGeom>
              <a:avLst/>
              <a:gdLst>
                <a:gd name="T0" fmla="*/ 0 w 7"/>
                <a:gd name="T1" fmla="*/ 0 h 3"/>
                <a:gd name="T2" fmla="*/ 1 w 7"/>
                <a:gd name="T3" fmla="*/ 0 h 3"/>
                <a:gd name="T4" fmla="*/ 6 w 7"/>
                <a:gd name="T5" fmla="*/ 0 h 3"/>
                <a:gd name="T6" fmla="*/ 7 w 7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2" name="Freeform 166"/>
            <p:cNvSpPr>
              <a:spLocks/>
            </p:cNvSpPr>
            <p:nvPr/>
          </p:nvSpPr>
          <p:spPr bwMode="auto">
            <a:xfrm>
              <a:off x="3540" y="1195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3" name="Line 167"/>
            <p:cNvSpPr>
              <a:spLocks noChangeShapeType="1"/>
            </p:cNvSpPr>
            <p:nvPr/>
          </p:nvSpPr>
          <p:spPr bwMode="auto">
            <a:xfrm>
              <a:off x="3549" y="121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4" name="Freeform 168"/>
            <p:cNvSpPr>
              <a:spLocks/>
            </p:cNvSpPr>
            <p:nvPr/>
          </p:nvSpPr>
          <p:spPr bwMode="auto">
            <a:xfrm>
              <a:off x="3549" y="1235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5" name="Line 169"/>
            <p:cNvSpPr>
              <a:spLocks noChangeShapeType="1"/>
            </p:cNvSpPr>
            <p:nvPr/>
          </p:nvSpPr>
          <p:spPr bwMode="auto">
            <a:xfrm>
              <a:off x="3557" y="125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6" name="Freeform 170"/>
            <p:cNvSpPr>
              <a:spLocks/>
            </p:cNvSpPr>
            <p:nvPr/>
          </p:nvSpPr>
          <p:spPr bwMode="auto">
            <a:xfrm>
              <a:off x="3562" y="1272"/>
              <a:ext cx="4" cy="4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0 h 5"/>
                <a:gd name="T4" fmla="*/ 2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7" name="Freeform 171"/>
            <p:cNvSpPr>
              <a:spLocks/>
            </p:cNvSpPr>
            <p:nvPr/>
          </p:nvSpPr>
          <p:spPr bwMode="auto">
            <a:xfrm>
              <a:off x="3572" y="1287"/>
              <a:ext cx="4" cy="4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0 h 5"/>
                <a:gd name="T4" fmla="*/ 2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8" name="Freeform 172"/>
            <p:cNvSpPr>
              <a:spLocks/>
            </p:cNvSpPr>
            <p:nvPr/>
          </p:nvSpPr>
          <p:spPr bwMode="auto">
            <a:xfrm>
              <a:off x="3576" y="1307"/>
              <a:ext cx="4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4 h 5"/>
                <a:gd name="T4" fmla="*/ 2 w 5"/>
                <a:gd name="T5" fmla="*/ 5 h 5"/>
                <a:gd name="T6" fmla="*/ 2 w 5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9" name="Line 173"/>
            <p:cNvSpPr>
              <a:spLocks noChangeShapeType="1"/>
            </p:cNvSpPr>
            <p:nvPr/>
          </p:nvSpPr>
          <p:spPr bwMode="auto">
            <a:xfrm>
              <a:off x="3585" y="132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0" name="Freeform 174"/>
            <p:cNvSpPr>
              <a:spLocks/>
            </p:cNvSpPr>
            <p:nvPr/>
          </p:nvSpPr>
          <p:spPr bwMode="auto">
            <a:xfrm>
              <a:off x="3591" y="1342"/>
              <a:ext cx="3" cy="6"/>
            </a:xfrm>
            <a:custGeom>
              <a:avLst/>
              <a:gdLst>
                <a:gd name="T0" fmla="*/ 0 w 3"/>
                <a:gd name="T1" fmla="*/ 0 h 7"/>
                <a:gd name="T2" fmla="*/ 2 w 3"/>
                <a:gd name="T3" fmla="*/ 0 h 7"/>
                <a:gd name="T4" fmla="*/ 3 w 3"/>
                <a:gd name="T5" fmla="*/ 3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2" y="0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1" name="Freeform 175"/>
            <p:cNvSpPr>
              <a:spLocks/>
            </p:cNvSpPr>
            <p:nvPr/>
          </p:nvSpPr>
          <p:spPr bwMode="auto">
            <a:xfrm>
              <a:off x="3598" y="1359"/>
              <a:ext cx="5" cy="5"/>
            </a:xfrm>
            <a:custGeom>
              <a:avLst/>
              <a:gdLst>
                <a:gd name="T0" fmla="*/ 0 w 5"/>
                <a:gd name="T1" fmla="*/ 0 h 5"/>
                <a:gd name="T2" fmla="*/ 4 w 5"/>
                <a:gd name="T3" fmla="*/ 0 h 5"/>
                <a:gd name="T4" fmla="*/ 5 w 5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2" name="Line 176"/>
            <p:cNvSpPr>
              <a:spLocks noChangeShapeType="1"/>
            </p:cNvSpPr>
            <p:nvPr/>
          </p:nvSpPr>
          <p:spPr bwMode="auto">
            <a:xfrm>
              <a:off x="3603" y="13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3" name="Line 177"/>
            <p:cNvSpPr>
              <a:spLocks noChangeShapeType="1"/>
            </p:cNvSpPr>
            <p:nvPr/>
          </p:nvSpPr>
          <p:spPr bwMode="auto">
            <a:xfrm>
              <a:off x="3612" y="139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4" name="Freeform 178"/>
            <p:cNvSpPr>
              <a:spLocks/>
            </p:cNvSpPr>
            <p:nvPr/>
          </p:nvSpPr>
          <p:spPr bwMode="auto">
            <a:xfrm>
              <a:off x="3612" y="1420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5" name="Freeform 179"/>
            <p:cNvSpPr>
              <a:spLocks/>
            </p:cNvSpPr>
            <p:nvPr/>
          </p:nvSpPr>
          <p:spPr bwMode="auto">
            <a:xfrm>
              <a:off x="3620" y="1436"/>
              <a:ext cx="7" cy="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2 h 3"/>
                <a:gd name="T4" fmla="*/ 5 w 7"/>
                <a:gd name="T5" fmla="*/ 3 h 3"/>
                <a:gd name="T6" fmla="*/ 7 w 7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2"/>
                  </a:lnTo>
                  <a:lnTo>
                    <a:pt x="5" y="3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6" name="Line 180"/>
            <p:cNvSpPr>
              <a:spLocks noChangeShapeType="1"/>
            </p:cNvSpPr>
            <p:nvPr/>
          </p:nvSpPr>
          <p:spPr bwMode="auto">
            <a:xfrm>
              <a:off x="3630" y="145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7" name="Line 181"/>
            <p:cNvSpPr>
              <a:spLocks noChangeShapeType="1"/>
            </p:cNvSpPr>
            <p:nvPr/>
          </p:nvSpPr>
          <p:spPr bwMode="auto">
            <a:xfrm>
              <a:off x="3639" y="14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8" name="Freeform 182"/>
            <p:cNvSpPr>
              <a:spLocks/>
            </p:cNvSpPr>
            <p:nvPr/>
          </p:nvSpPr>
          <p:spPr bwMode="auto">
            <a:xfrm>
              <a:off x="3639" y="1492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9" name="Freeform 183"/>
            <p:cNvSpPr>
              <a:spLocks/>
            </p:cNvSpPr>
            <p:nvPr/>
          </p:nvSpPr>
          <p:spPr bwMode="auto">
            <a:xfrm>
              <a:off x="3648" y="1508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0" name="Freeform 184"/>
            <p:cNvSpPr>
              <a:spLocks/>
            </p:cNvSpPr>
            <p:nvPr/>
          </p:nvSpPr>
          <p:spPr bwMode="auto">
            <a:xfrm>
              <a:off x="3657" y="1524"/>
              <a:ext cx="4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1" name="Freeform 185"/>
            <p:cNvSpPr>
              <a:spLocks/>
            </p:cNvSpPr>
            <p:nvPr/>
          </p:nvSpPr>
          <p:spPr bwMode="auto">
            <a:xfrm>
              <a:off x="3666" y="1540"/>
              <a:ext cx="3" cy="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3 h 6"/>
                <a:gd name="T4" fmla="*/ 2 w 4"/>
                <a:gd name="T5" fmla="*/ 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5"/>
                  </a:lnTo>
                  <a:lnTo>
                    <a:pt x="4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2" name="Line 186"/>
            <p:cNvSpPr>
              <a:spLocks noChangeShapeType="1"/>
            </p:cNvSpPr>
            <p:nvPr/>
          </p:nvSpPr>
          <p:spPr bwMode="auto">
            <a:xfrm>
              <a:off x="3674" y="155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3" name="Line 187"/>
            <p:cNvSpPr>
              <a:spLocks noChangeShapeType="1"/>
            </p:cNvSpPr>
            <p:nvPr/>
          </p:nvSpPr>
          <p:spPr bwMode="auto">
            <a:xfrm>
              <a:off x="3684" y="157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4" name="Freeform 188"/>
            <p:cNvSpPr>
              <a:spLocks/>
            </p:cNvSpPr>
            <p:nvPr/>
          </p:nvSpPr>
          <p:spPr bwMode="auto">
            <a:xfrm>
              <a:off x="3684" y="1596"/>
              <a:ext cx="6" cy="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1 h 3"/>
                <a:gd name="T4" fmla="*/ 3 w 7"/>
                <a:gd name="T5" fmla="*/ 1 h 3"/>
                <a:gd name="T6" fmla="*/ 3 w 7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2"/>
                  </a:lnTo>
                  <a:lnTo>
                    <a:pt x="4" y="3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5" name="Freeform 189"/>
            <p:cNvSpPr>
              <a:spLocks/>
            </p:cNvSpPr>
            <p:nvPr/>
          </p:nvSpPr>
          <p:spPr bwMode="auto">
            <a:xfrm>
              <a:off x="3693" y="1611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6" name="Line 190"/>
            <p:cNvSpPr>
              <a:spLocks noChangeShapeType="1"/>
            </p:cNvSpPr>
            <p:nvPr/>
          </p:nvSpPr>
          <p:spPr bwMode="auto">
            <a:xfrm>
              <a:off x="3702" y="162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7" name="Line 191"/>
            <p:cNvSpPr>
              <a:spLocks noChangeShapeType="1"/>
            </p:cNvSpPr>
            <p:nvPr/>
          </p:nvSpPr>
          <p:spPr bwMode="auto">
            <a:xfrm>
              <a:off x="3711" y="16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8" name="Freeform 192"/>
            <p:cNvSpPr>
              <a:spLocks/>
            </p:cNvSpPr>
            <p:nvPr/>
          </p:nvSpPr>
          <p:spPr bwMode="auto">
            <a:xfrm>
              <a:off x="3718" y="1661"/>
              <a:ext cx="2" cy="7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0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0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9" name="Freeform 193"/>
            <p:cNvSpPr>
              <a:spLocks/>
            </p:cNvSpPr>
            <p:nvPr/>
          </p:nvSpPr>
          <p:spPr bwMode="auto">
            <a:xfrm>
              <a:off x="3727" y="1677"/>
              <a:ext cx="2" cy="7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0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0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0" name="Freeform 194"/>
            <p:cNvSpPr>
              <a:spLocks/>
            </p:cNvSpPr>
            <p:nvPr/>
          </p:nvSpPr>
          <p:spPr bwMode="auto">
            <a:xfrm>
              <a:off x="3729" y="1700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1" name="Freeform 195"/>
            <p:cNvSpPr>
              <a:spLocks/>
            </p:cNvSpPr>
            <p:nvPr/>
          </p:nvSpPr>
          <p:spPr bwMode="auto">
            <a:xfrm>
              <a:off x="3737" y="1716"/>
              <a:ext cx="5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5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2" name="Freeform 196"/>
            <p:cNvSpPr>
              <a:spLocks/>
            </p:cNvSpPr>
            <p:nvPr/>
          </p:nvSpPr>
          <p:spPr bwMode="auto">
            <a:xfrm>
              <a:off x="3747" y="1731"/>
              <a:ext cx="5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4 w 5"/>
                <a:gd name="T5" fmla="*/ 2 h 5"/>
                <a:gd name="T6" fmla="*/ 5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3" name="Freeform 197"/>
            <p:cNvSpPr>
              <a:spLocks/>
            </p:cNvSpPr>
            <p:nvPr/>
          </p:nvSpPr>
          <p:spPr bwMode="auto">
            <a:xfrm>
              <a:off x="3756" y="1747"/>
              <a:ext cx="5" cy="3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2 h 4"/>
                <a:gd name="T4" fmla="*/ 3 w 6"/>
                <a:gd name="T5" fmla="*/ 2 h 4"/>
                <a:gd name="T6" fmla="*/ 3 w 6"/>
                <a:gd name="T7" fmla="*/ 2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3"/>
                  </a:lnTo>
                  <a:lnTo>
                    <a:pt x="4" y="4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4" name="Freeform 198"/>
            <p:cNvSpPr>
              <a:spLocks/>
            </p:cNvSpPr>
            <p:nvPr/>
          </p:nvSpPr>
          <p:spPr bwMode="auto">
            <a:xfrm>
              <a:off x="3765" y="1763"/>
              <a:ext cx="1" cy="8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4 h 9"/>
                <a:gd name="T4" fmla="*/ 1 w 1"/>
                <a:gd name="T5" fmla="*/ 4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5" name="Line 199"/>
            <p:cNvSpPr>
              <a:spLocks noChangeShapeType="1"/>
            </p:cNvSpPr>
            <p:nvPr/>
          </p:nvSpPr>
          <p:spPr bwMode="auto">
            <a:xfrm>
              <a:off x="3774" y="177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6" name="Freeform 200"/>
            <p:cNvSpPr>
              <a:spLocks/>
            </p:cNvSpPr>
            <p:nvPr/>
          </p:nvSpPr>
          <p:spPr bwMode="auto">
            <a:xfrm>
              <a:off x="3783" y="1795"/>
              <a:ext cx="1" cy="7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4 h 8"/>
                <a:gd name="T4" fmla="*/ 1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7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7" name="Freeform 201"/>
            <p:cNvSpPr>
              <a:spLocks/>
            </p:cNvSpPr>
            <p:nvPr/>
          </p:nvSpPr>
          <p:spPr bwMode="auto">
            <a:xfrm>
              <a:off x="3792" y="1811"/>
              <a:ext cx="0" cy="7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2 h 9"/>
                <a:gd name="T4" fmla="*/ 1 w 1"/>
                <a:gd name="T5" fmla="*/ 2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8" name="Line 202"/>
            <p:cNvSpPr>
              <a:spLocks noChangeShapeType="1"/>
            </p:cNvSpPr>
            <p:nvPr/>
          </p:nvSpPr>
          <p:spPr bwMode="auto">
            <a:xfrm>
              <a:off x="3801" y="182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9" name="Line 203"/>
            <p:cNvSpPr>
              <a:spLocks noChangeShapeType="1"/>
            </p:cNvSpPr>
            <p:nvPr/>
          </p:nvSpPr>
          <p:spPr bwMode="auto">
            <a:xfrm>
              <a:off x="3810" y="184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0" name="Line 204"/>
            <p:cNvSpPr>
              <a:spLocks noChangeShapeType="1"/>
            </p:cNvSpPr>
            <p:nvPr/>
          </p:nvSpPr>
          <p:spPr bwMode="auto">
            <a:xfrm>
              <a:off x="3819" y="185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1" name="Freeform 205"/>
            <p:cNvSpPr>
              <a:spLocks/>
            </p:cNvSpPr>
            <p:nvPr/>
          </p:nvSpPr>
          <p:spPr bwMode="auto">
            <a:xfrm>
              <a:off x="3827" y="1874"/>
              <a:ext cx="1" cy="8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1 w 1"/>
                <a:gd name="T5" fmla="*/ 4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2" name="Freeform 206"/>
            <p:cNvSpPr>
              <a:spLocks/>
            </p:cNvSpPr>
            <p:nvPr/>
          </p:nvSpPr>
          <p:spPr bwMode="auto">
            <a:xfrm>
              <a:off x="3837" y="1889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3" name="Line 207"/>
            <p:cNvSpPr>
              <a:spLocks noChangeShapeType="1"/>
            </p:cNvSpPr>
            <p:nvPr/>
          </p:nvSpPr>
          <p:spPr bwMode="auto">
            <a:xfrm>
              <a:off x="3846" y="19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4" name="Freeform 208"/>
            <p:cNvSpPr>
              <a:spLocks/>
            </p:cNvSpPr>
            <p:nvPr/>
          </p:nvSpPr>
          <p:spPr bwMode="auto">
            <a:xfrm>
              <a:off x="3855" y="1920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5" name="Freeform 209"/>
            <p:cNvSpPr>
              <a:spLocks/>
            </p:cNvSpPr>
            <p:nvPr/>
          </p:nvSpPr>
          <p:spPr bwMode="auto">
            <a:xfrm>
              <a:off x="3864" y="1936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" name="Line 210"/>
            <p:cNvSpPr>
              <a:spLocks noChangeShapeType="1"/>
            </p:cNvSpPr>
            <p:nvPr/>
          </p:nvSpPr>
          <p:spPr bwMode="auto">
            <a:xfrm>
              <a:off x="3873" y="195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7" name="Freeform 211"/>
            <p:cNvSpPr>
              <a:spLocks/>
            </p:cNvSpPr>
            <p:nvPr/>
          </p:nvSpPr>
          <p:spPr bwMode="auto">
            <a:xfrm>
              <a:off x="3882" y="1968"/>
              <a:ext cx="2" cy="7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4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7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8" name="Freeform 212"/>
            <p:cNvSpPr>
              <a:spLocks/>
            </p:cNvSpPr>
            <p:nvPr/>
          </p:nvSpPr>
          <p:spPr bwMode="auto">
            <a:xfrm>
              <a:off x="3891" y="1984"/>
              <a:ext cx="4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9" name="Freeform 213"/>
            <p:cNvSpPr>
              <a:spLocks/>
            </p:cNvSpPr>
            <p:nvPr/>
          </p:nvSpPr>
          <p:spPr bwMode="auto">
            <a:xfrm>
              <a:off x="3901" y="1999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0" name="Freeform 214"/>
            <p:cNvSpPr>
              <a:spLocks/>
            </p:cNvSpPr>
            <p:nvPr/>
          </p:nvSpPr>
          <p:spPr bwMode="auto">
            <a:xfrm>
              <a:off x="3911" y="2013"/>
              <a:ext cx="7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4 w 8"/>
                <a:gd name="T5" fmla="*/ 0 h 2"/>
                <a:gd name="T6" fmla="*/ 4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8" y="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1" name="Freeform 215"/>
            <p:cNvSpPr>
              <a:spLocks/>
            </p:cNvSpPr>
            <p:nvPr/>
          </p:nvSpPr>
          <p:spPr bwMode="auto">
            <a:xfrm>
              <a:off x="3922" y="2027"/>
              <a:ext cx="5" cy="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3 w 6"/>
                <a:gd name="T5" fmla="*/ 0 h 4"/>
                <a:gd name="T6" fmla="*/ 3 w 6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1" name="Freeform 217"/>
          <p:cNvSpPr>
            <a:spLocks/>
          </p:cNvSpPr>
          <p:nvPr/>
        </p:nvSpPr>
        <p:spPr bwMode="auto">
          <a:xfrm>
            <a:off x="6237288" y="3259138"/>
            <a:ext cx="11112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Line 218"/>
          <p:cNvSpPr>
            <a:spLocks noChangeShapeType="1"/>
          </p:cNvSpPr>
          <p:nvPr/>
        </p:nvSpPr>
        <p:spPr bwMode="auto">
          <a:xfrm>
            <a:off x="6262688" y="327342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Freeform 219"/>
          <p:cNvSpPr>
            <a:spLocks/>
          </p:cNvSpPr>
          <p:nvPr/>
        </p:nvSpPr>
        <p:spPr bwMode="auto">
          <a:xfrm>
            <a:off x="6269038" y="3305175"/>
            <a:ext cx="7937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4" y="0"/>
                </a:lnTo>
                <a:lnTo>
                  <a:pt x="5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220"/>
          <p:cNvSpPr>
            <a:spLocks noChangeShapeType="1"/>
          </p:cNvSpPr>
          <p:nvPr/>
        </p:nvSpPr>
        <p:spPr bwMode="auto">
          <a:xfrm>
            <a:off x="6291263" y="332422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Freeform 221"/>
          <p:cNvSpPr>
            <a:spLocks/>
          </p:cNvSpPr>
          <p:nvPr/>
        </p:nvSpPr>
        <p:spPr bwMode="auto">
          <a:xfrm>
            <a:off x="6305550" y="33480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Freeform 222"/>
          <p:cNvSpPr>
            <a:spLocks/>
          </p:cNvSpPr>
          <p:nvPr/>
        </p:nvSpPr>
        <p:spPr bwMode="auto">
          <a:xfrm>
            <a:off x="6327775" y="3365500"/>
            <a:ext cx="6350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4" y="0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Freeform 223"/>
          <p:cNvSpPr>
            <a:spLocks/>
          </p:cNvSpPr>
          <p:nvPr/>
        </p:nvSpPr>
        <p:spPr bwMode="auto">
          <a:xfrm>
            <a:off x="6348413" y="3384550"/>
            <a:ext cx="3175" cy="11113"/>
          </a:xfrm>
          <a:custGeom>
            <a:avLst/>
            <a:gdLst>
              <a:gd name="T0" fmla="*/ 0 w 2"/>
              <a:gd name="T1" fmla="*/ 0 h 8"/>
              <a:gd name="T2" fmla="*/ 0 w 2"/>
              <a:gd name="T3" fmla="*/ 2147483647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0" y="7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8" name="Line 224"/>
          <p:cNvSpPr>
            <a:spLocks noChangeShapeType="1"/>
          </p:cNvSpPr>
          <p:nvPr/>
        </p:nvSpPr>
        <p:spPr bwMode="auto">
          <a:xfrm>
            <a:off x="6362700" y="3409950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Freeform 225"/>
          <p:cNvSpPr>
            <a:spLocks/>
          </p:cNvSpPr>
          <p:nvPr/>
        </p:nvSpPr>
        <p:spPr bwMode="auto">
          <a:xfrm>
            <a:off x="6380163" y="3430588"/>
            <a:ext cx="12700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Freeform 226"/>
          <p:cNvSpPr>
            <a:spLocks/>
          </p:cNvSpPr>
          <p:nvPr/>
        </p:nvSpPr>
        <p:spPr bwMode="auto">
          <a:xfrm>
            <a:off x="6400800" y="3449638"/>
            <a:ext cx="4763" cy="9525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3" y="0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1" name="Line 227"/>
          <p:cNvSpPr>
            <a:spLocks noChangeShapeType="1"/>
          </p:cNvSpPr>
          <p:nvPr/>
        </p:nvSpPr>
        <p:spPr bwMode="auto">
          <a:xfrm>
            <a:off x="6419850" y="347027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2" name="Freeform 228"/>
          <p:cNvSpPr>
            <a:spLocks/>
          </p:cNvSpPr>
          <p:nvPr/>
        </p:nvSpPr>
        <p:spPr bwMode="auto">
          <a:xfrm>
            <a:off x="6434138" y="3495675"/>
            <a:ext cx="12700" cy="0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1 h 1"/>
              <a:gd name="T6" fmla="*/ 2147483647 w 9"/>
              <a:gd name="T7" fmla="*/ 1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3" name="Freeform 229"/>
          <p:cNvSpPr>
            <a:spLocks/>
          </p:cNvSpPr>
          <p:nvPr/>
        </p:nvSpPr>
        <p:spPr bwMode="auto">
          <a:xfrm>
            <a:off x="6453188" y="3516313"/>
            <a:ext cx="9525" cy="4762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4" name="Freeform 230"/>
          <p:cNvSpPr>
            <a:spLocks/>
          </p:cNvSpPr>
          <p:nvPr/>
        </p:nvSpPr>
        <p:spPr bwMode="auto">
          <a:xfrm>
            <a:off x="6478588" y="3530600"/>
            <a:ext cx="0" cy="12700"/>
          </a:xfrm>
          <a:custGeom>
            <a:avLst/>
            <a:gdLst>
              <a:gd name="T0" fmla="*/ 0 w 1"/>
              <a:gd name="T1" fmla="*/ 0 h 9"/>
              <a:gd name="T2" fmla="*/ 0 w 1"/>
              <a:gd name="T3" fmla="*/ 2147483647 h 9"/>
              <a:gd name="T4" fmla="*/ 1 w 1"/>
              <a:gd name="T5" fmla="*/ 2147483647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">
                <a:moveTo>
                  <a:pt x="0" y="0"/>
                </a:moveTo>
                <a:lnTo>
                  <a:pt x="0" y="8"/>
                </a:lnTo>
                <a:lnTo>
                  <a:pt x="1" y="9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5" name="Freeform 231"/>
          <p:cNvSpPr>
            <a:spLocks/>
          </p:cNvSpPr>
          <p:nvPr/>
        </p:nvSpPr>
        <p:spPr bwMode="auto">
          <a:xfrm>
            <a:off x="6491288" y="3556000"/>
            <a:ext cx="11112" cy="3175"/>
          </a:xfrm>
          <a:custGeom>
            <a:avLst/>
            <a:gdLst>
              <a:gd name="T0" fmla="*/ 0 w 7"/>
              <a:gd name="T1" fmla="*/ 0 h 3"/>
              <a:gd name="T2" fmla="*/ 0 w 7"/>
              <a:gd name="T3" fmla="*/ 2147483647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2"/>
                </a:lnTo>
                <a:lnTo>
                  <a:pt x="4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6" name="Freeform 232"/>
          <p:cNvSpPr>
            <a:spLocks/>
          </p:cNvSpPr>
          <p:nvPr/>
        </p:nvSpPr>
        <p:spPr bwMode="auto">
          <a:xfrm>
            <a:off x="6516688" y="3568700"/>
            <a:ext cx="3175" cy="12700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7" name="Freeform 233"/>
          <p:cNvSpPr>
            <a:spLocks/>
          </p:cNvSpPr>
          <p:nvPr/>
        </p:nvSpPr>
        <p:spPr bwMode="auto">
          <a:xfrm>
            <a:off x="6530975" y="3594100"/>
            <a:ext cx="4763" cy="11113"/>
          </a:xfrm>
          <a:custGeom>
            <a:avLst/>
            <a:gdLst>
              <a:gd name="T0" fmla="*/ 0 w 3"/>
              <a:gd name="T1" fmla="*/ 0 h 7"/>
              <a:gd name="T2" fmla="*/ 2147483647 w 3"/>
              <a:gd name="T3" fmla="*/ 0 h 7"/>
              <a:gd name="T4" fmla="*/ 2147483647 w 3"/>
              <a:gd name="T5" fmla="*/ 2147483647 h 7"/>
              <a:gd name="T6" fmla="*/ 2147483647 w 3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7">
                <a:moveTo>
                  <a:pt x="0" y="0"/>
                </a:moveTo>
                <a:lnTo>
                  <a:pt x="1" y="0"/>
                </a:lnTo>
                <a:lnTo>
                  <a:pt x="2" y="6"/>
                </a:lnTo>
                <a:lnTo>
                  <a:pt x="3" y="7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8" name="Freeform 234"/>
          <p:cNvSpPr>
            <a:spLocks/>
          </p:cNvSpPr>
          <p:nvPr/>
        </p:nvSpPr>
        <p:spPr bwMode="auto">
          <a:xfrm>
            <a:off x="6553200" y="3613150"/>
            <a:ext cx="11113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9" name="Freeform 235"/>
          <p:cNvSpPr>
            <a:spLocks/>
          </p:cNvSpPr>
          <p:nvPr/>
        </p:nvSpPr>
        <p:spPr bwMode="auto">
          <a:xfrm>
            <a:off x="6575425" y="3630613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2147483647 w 2"/>
              <a:gd name="T7" fmla="*/ 2147483647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7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0" name="Freeform 236"/>
          <p:cNvSpPr>
            <a:spLocks/>
          </p:cNvSpPr>
          <p:nvPr/>
        </p:nvSpPr>
        <p:spPr bwMode="auto">
          <a:xfrm>
            <a:off x="6591300" y="36528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1" name="Freeform 237"/>
          <p:cNvSpPr>
            <a:spLocks/>
          </p:cNvSpPr>
          <p:nvPr/>
        </p:nvSpPr>
        <p:spPr bwMode="auto">
          <a:xfrm>
            <a:off x="6611938" y="3670300"/>
            <a:ext cx="12700" cy="1588"/>
          </a:xfrm>
          <a:custGeom>
            <a:avLst/>
            <a:gdLst>
              <a:gd name="T0" fmla="*/ 0 w 9"/>
              <a:gd name="T1" fmla="*/ 2147483647 h 1"/>
              <a:gd name="T2" fmla="*/ 0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0" y="1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2" name="Freeform 238"/>
          <p:cNvSpPr>
            <a:spLocks/>
          </p:cNvSpPr>
          <p:nvPr/>
        </p:nvSpPr>
        <p:spPr bwMode="auto">
          <a:xfrm>
            <a:off x="6634163" y="3686175"/>
            <a:ext cx="6350" cy="7938"/>
          </a:xfrm>
          <a:custGeom>
            <a:avLst/>
            <a:gdLst>
              <a:gd name="T0" fmla="*/ 0 w 4"/>
              <a:gd name="T1" fmla="*/ 0 h 6"/>
              <a:gd name="T2" fmla="*/ 0 w 4"/>
              <a:gd name="T3" fmla="*/ 2147483647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0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3" name="Freeform 239"/>
          <p:cNvSpPr>
            <a:spLocks/>
          </p:cNvSpPr>
          <p:nvPr/>
        </p:nvSpPr>
        <p:spPr bwMode="auto">
          <a:xfrm>
            <a:off x="6662738" y="3697288"/>
            <a:ext cx="1587" cy="12700"/>
          </a:xfrm>
          <a:custGeom>
            <a:avLst/>
            <a:gdLst>
              <a:gd name="T0" fmla="*/ 0 w 1"/>
              <a:gd name="T1" fmla="*/ 0 h 9"/>
              <a:gd name="T2" fmla="*/ 0 w 1"/>
              <a:gd name="T3" fmla="*/ 0 h 9"/>
              <a:gd name="T4" fmla="*/ 2147483647 w 1"/>
              <a:gd name="T5" fmla="*/ 2147483647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">
                <a:moveTo>
                  <a:pt x="0" y="0"/>
                </a:moveTo>
                <a:lnTo>
                  <a:pt x="0" y="0"/>
                </a:lnTo>
                <a:lnTo>
                  <a:pt x="1" y="9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4" name="Freeform 240"/>
          <p:cNvSpPr>
            <a:spLocks/>
          </p:cNvSpPr>
          <p:nvPr/>
        </p:nvSpPr>
        <p:spPr bwMode="auto">
          <a:xfrm>
            <a:off x="6678613" y="3721100"/>
            <a:ext cx="6350" cy="6350"/>
          </a:xfrm>
          <a:custGeom>
            <a:avLst/>
            <a:gdLst>
              <a:gd name="T0" fmla="*/ 0 w 5"/>
              <a:gd name="T1" fmla="*/ 0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4"/>
                </a:lnTo>
                <a:lnTo>
                  <a:pt x="4" y="5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5" name="Freeform 241"/>
          <p:cNvSpPr>
            <a:spLocks/>
          </p:cNvSpPr>
          <p:nvPr/>
        </p:nvSpPr>
        <p:spPr bwMode="auto">
          <a:xfrm>
            <a:off x="6702425" y="3735388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6" name="Freeform 242"/>
          <p:cNvSpPr>
            <a:spLocks/>
          </p:cNvSpPr>
          <p:nvPr/>
        </p:nvSpPr>
        <p:spPr bwMode="auto">
          <a:xfrm>
            <a:off x="6719888" y="3757613"/>
            <a:ext cx="11112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147483647 h 2"/>
              <a:gd name="T4" fmla="*/ 2147483647 w 8"/>
              <a:gd name="T5" fmla="*/ 2147483647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1"/>
                </a:lnTo>
                <a:lnTo>
                  <a:pt x="4" y="2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7" name="Freeform 243"/>
          <p:cNvSpPr>
            <a:spLocks/>
          </p:cNvSpPr>
          <p:nvPr/>
        </p:nvSpPr>
        <p:spPr bwMode="auto">
          <a:xfrm>
            <a:off x="6746875" y="3770313"/>
            <a:ext cx="9525" cy="4762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2147483647 w 7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6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8" name="Freeform 244"/>
          <p:cNvSpPr>
            <a:spLocks/>
          </p:cNvSpPr>
          <p:nvPr/>
        </p:nvSpPr>
        <p:spPr bwMode="auto">
          <a:xfrm>
            <a:off x="6767513" y="3787775"/>
            <a:ext cx="9525" cy="4763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9" name="Freeform 245"/>
          <p:cNvSpPr>
            <a:spLocks/>
          </p:cNvSpPr>
          <p:nvPr/>
        </p:nvSpPr>
        <p:spPr bwMode="auto">
          <a:xfrm>
            <a:off x="6791325" y="3803650"/>
            <a:ext cx="11113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147483647 h 2"/>
              <a:gd name="T4" fmla="*/ 2147483647 w 8"/>
              <a:gd name="T5" fmla="*/ 2147483647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1"/>
                </a:lnTo>
                <a:lnTo>
                  <a:pt x="4" y="2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0" name="Freeform 246"/>
          <p:cNvSpPr>
            <a:spLocks/>
          </p:cNvSpPr>
          <p:nvPr/>
        </p:nvSpPr>
        <p:spPr bwMode="auto">
          <a:xfrm>
            <a:off x="6819900" y="3814763"/>
            <a:ext cx="6350" cy="9525"/>
          </a:xfrm>
          <a:custGeom>
            <a:avLst/>
            <a:gdLst>
              <a:gd name="T0" fmla="*/ 0 w 4"/>
              <a:gd name="T1" fmla="*/ 0 h 6"/>
              <a:gd name="T2" fmla="*/ 0 w 4"/>
              <a:gd name="T3" fmla="*/ 2147483647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0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1" name="Freeform 247"/>
          <p:cNvSpPr>
            <a:spLocks/>
          </p:cNvSpPr>
          <p:nvPr/>
        </p:nvSpPr>
        <p:spPr bwMode="auto">
          <a:xfrm>
            <a:off x="6846888" y="3827463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2" name="Freeform 248"/>
          <p:cNvSpPr>
            <a:spLocks/>
          </p:cNvSpPr>
          <p:nvPr/>
        </p:nvSpPr>
        <p:spPr bwMode="auto">
          <a:xfrm>
            <a:off x="6865938" y="3848100"/>
            <a:ext cx="11112" cy="1588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3" name="Freeform 249"/>
          <p:cNvSpPr>
            <a:spLocks/>
          </p:cNvSpPr>
          <p:nvPr/>
        </p:nvSpPr>
        <p:spPr bwMode="auto">
          <a:xfrm>
            <a:off x="6891338" y="3860800"/>
            <a:ext cx="9525" cy="6350"/>
          </a:xfrm>
          <a:custGeom>
            <a:avLst/>
            <a:gdLst>
              <a:gd name="T0" fmla="*/ 0 w 6"/>
              <a:gd name="T1" fmla="*/ 0 h 4"/>
              <a:gd name="T2" fmla="*/ 0 w 6"/>
              <a:gd name="T3" fmla="*/ 2147483647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3"/>
                </a:lnTo>
                <a:lnTo>
                  <a:pt x="4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4" name="Freeform 250"/>
          <p:cNvSpPr>
            <a:spLocks/>
          </p:cNvSpPr>
          <p:nvPr/>
        </p:nvSpPr>
        <p:spPr bwMode="auto">
          <a:xfrm>
            <a:off x="6918325" y="3873500"/>
            <a:ext cx="7938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1" y="0"/>
                </a:lnTo>
                <a:lnTo>
                  <a:pt x="2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5" name="Freeform 251"/>
          <p:cNvSpPr>
            <a:spLocks/>
          </p:cNvSpPr>
          <p:nvPr/>
        </p:nvSpPr>
        <p:spPr bwMode="auto">
          <a:xfrm>
            <a:off x="6938963" y="3892550"/>
            <a:ext cx="11112" cy="4763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6" name="Freeform 252"/>
          <p:cNvSpPr>
            <a:spLocks/>
          </p:cNvSpPr>
          <p:nvPr/>
        </p:nvSpPr>
        <p:spPr bwMode="auto">
          <a:xfrm>
            <a:off x="6965950" y="3905250"/>
            <a:ext cx="11113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7" name="Freeform 253"/>
          <p:cNvSpPr>
            <a:spLocks/>
          </p:cNvSpPr>
          <p:nvPr/>
        </p:nvSpPr>
        <p:spPr bwMode="auto">
          <a:xfrm>
            <a:off x="6991350" y="3919538"/>
            <a:ext cx="12700" cy="1587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8" name="Freeform 254"/>
          <p:cNvSpPr>
            <a:spLocks/>
          </p:cNvSpPr>
          <p:nvPr/>
        </p:nvSpPr>
        <p:spPr bwMode="auto">
          <a:xfrm>
            <a:off x="7021513" y="3929063"/>
            <a:ext cx="6350" cy="6350"/>
          </a:xfrm>
          <a:custGeom>
            <a:avLst/>
            <a:gdLst>
              <a:gd name="T0" fmla="*/ 0 w 5"/>
              <a:gd name="T1" fmla="*/ 0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4"/>
                </a:lnTo>
                <a:lnTo>
                  <a:pt x="4" y="5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9" name="Freeform 255"/>
          <p:cNvSpPr>
            <a:spLocks/>
          </p:cNvSpPr>
          <p:nvPr/>
        </p:nvSpPr>
        <p:spPr bwMode="auto">
          <a:xfrm>
            <a:off x="7048500" y="3941763"/>
            <a:ext cx="7938" cy="4762"/>
          </a:xfrm>
          <a:custGeom>
            <a:avLst/>
            <a:gdLst>
              <a:gd name="T0" fmla="*/ 0 w 6"/>
              <a:gd name="T1" fmla="*/ 0 h 4"/>
              <a:gd name="T2" fmla="*/ 0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2147483647 w 6"/>
              <a:gd name="T9" fmla="*/ 2147483647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5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0" name="Freeform 256"/>
          <p:cNvSpPr>
            <a:spLocks/>
          </p:cNvSpPr>
          <p:nvPr/>
        </p:nvSpPr>
        <p:spPr bwMode="auto">
          <a:xfrm>
            <a:off x="7070725" y="3959225"/>
            <a:ext cx="7938" cy="4763"/>
          </a:xfrm>
          <a:custGeom>
            <a:avLst/>
            <a:gdLst>
              <a:gd name="T0" fmla="*/ 0 w 6"/>
              <a:gd name="T1" fmla="*/ 0 h 4"/>
              <a:gd name="T2" fmla="*/ 2147483647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4" y="0"/>
                </a:lnTo>
                <a:lnTo>
                  <a:pt x="5" y="3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1" name="Freeform 257"/>
          <p:cNvSpPr>
            <a:spLocks/>
          </p:cNvSpPr>
          <p:nvPr/>
        </p:nvSpPr>
        <p:spPr bwMode="auto">
          <a:xfrm>
            <a:off x="7104063" y="3963988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2" name="Freeform 258"/>
          <p:cNvSpPr>
            <a:spLocks/>
          </p:cNvSpPr>
          <p:nvPr/>
        </p:nvSpPr>
        <p:spPr bwMode="auto">
          <a:xfrm>
            <a:off x="7129463" y="3975100"/>
            <a:ext cx="6350" cy="7938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2147483647 w 4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3" y="0"/>
                </a:lnTo>
                <a:lnTo>
                  <a:pt x="4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3" name="Freeform 259"/>
          <p:cNvSpPr>
            <a:spLocks/>
          </p:cNvSpPr>
          <p:nvPr/>
        </p:nvSpPr>
        <p:spPr bwMode="auto">
          <a:xfrm>
            <a:off x="7161213" y="3983038"/>
            <a:ext cx="4762" cy="9525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2147483647 w 4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1" y="0"/>
                </a:lnTo>
                <a:lnTo>
                  <a:pt x="2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4" name="Freeform 260"/>
          <p:cNvSpPr>
            <a:spLocks/>
          </p:cNvSpPr>
          <p:nvPr/>
        </p:nvSpPr>
        <p:spPr bwMode="auto">
          <a:xfrm>
            <a:off x="7183438" y="4000500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5" name="Freeform 261"/>
          <p:cNvSpPr>
            <a:spLocks/>
          </p:cNvSpPr>
          <p:nvPr/>
        </p:nvSpPr>
        <p:spPr bwMode="auto">
          <a:xfrm>
            <a:off x="7212013" y="4010025"/>
            <a:ext cx="12700" cy="1588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1" y="1"/>
                </a:lnTo>
                <a:lnTo>
                  <a:pt x="6" y="1"/>
                </a:lnTo>
                <a:lnTo>
                  <a:pt x="7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6" name="Freeform 262"/>
          <p:cNvSpPr>
            <a:spLocks/>
          </p:cNvSpPr>
          <p:nvPr/>
        </p:nvSpPr>
        <p:spPr bwMode="auto">
          <a:xfrm>
            <a:off x="7237413" y="4021138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7" name="Freeform 263"/>
          <p:cNvSpPr>
            <a:spLocks/>
          </p:cNvSpPr>
          <p:nvPr/>
        </p:nvSpPr>
        <p:spPr bwMode="auto">
          <a:xfrm>
            <a:off x="7273925" y="4025900"/>
            <a:ext cx="6350" cy="6350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3" y="0"/>
                </a:lnTo>
                <a:lnTo>
                  <a:pt x="4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8" name="Freeform 264"/>
          <p:cNvSpPr>
            <a:spLocks/>
          </p:cNvSpPr>
          <p:nvPr/>
        </p:nvSpPr>
        <p:spPr bwMode="auto">
          <a:xfrm>
            <a:off x="7299325" y="4040188"/>
            <a:ext cx="12700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9" name="Freeform 265"/>
          <p:cNvSpPr>
            <a:spLocks/>
          </p:cNvSpPr>
          <p:nvPr/>
        </p:nvSpPr>
        <p:spPr bwMode="auto">
          <a:xfrm>
            <a:off x="7332663" y="4044950"/>
            <a:ext cx="6350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1" y="0"/>
                </a:lnTo>
                <a:lnTo>
                  <a:pt x="2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0" name="Freeform 266"/>
          <p:cNvSpPr>
            <a:spLocks/>
          </p:cNvSpPr>
          <p:nvPr/>
        </p:nvSpPr>
        <p:spPr bwMode="auto">
          <a:xfrm>
            <a:off x="7361238" y="4056063"/>
            <a:ext cx="14287" cy="0"/>
          </a:xfrm>
          <a:custGeom>
            <a:avLst/>
            <a:gdLst>
              <a:gd name="T0" fmla="*/ 0 w 10"/>
              <a:gd name="T1" fmla="*/ 0 w 10"/>
              <a:gd name="T2" fmla="*/ 0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1" name="Freeform 267"/>
          <p:cNvSpPr>
            <a:spLocks/>
          </p:cNvSpPr>
          <p:nvPr/>
        </p:nvSpPr>
        <p:spPr bwMode="auto">
          <a:xfrm>
            <a:off x="7396163" y="4060825"/>
            <a:ext cx="11112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2" name="Freeform 268"/>
          <p:cNvSpPr>
            <a:spLocks/>
          </p:cNvSpPr>
          <p:nvPr/>
        </p:nvSpPr>
        <p:spPr bwMode="auto">
          <a:xfrm>
            <a:off x="7427913" y="4068763"/>
            <a:ext cx="7937" cy="4762"/>
          </a:xfrm>
          <a:custGeom>
            <a:avLst/>
            <a:gdLst>
              <a:gd name="T0" fmla="*/ 0 w 6"/>
              <a:gd name="T1" fmla="*/ 0 h 4"/>
              <a:gd name="T2" fmla="*/ 2147483647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4" y="0"/>
                </a:lnTo>
                <a:lnTo>
                  <a:pt x="5" y="3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3" name="Freeform 269"/>
          <p:cNvSpPr>
            <a:spLocks/>
          </p:cNvSpPr>
          <p:nvPr/>
        </p:nvSpPr>
        <p:spPr bwMode="auto">
          <a:xfrm>
            <a:off x="7458075" y="4078288"/>
            <a:ext cx="9525" cy="3175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4" y="0"/>
                </a:lnTo>
                <a:lnTo>
                  <a:pt x="5" y="2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4" name="Freeform 270"/>
          <p:cNvSpPr>
            <a:spLocks/>
          </p:cNvSpPr>
          <p:nvPr/>
        </p:nvSpPr>
        <p:spPr bwMode="auto">
          <a:xfrm>
            <a:off x="7493000" y="4081463"/>
            <a:ext cx="7938" cy="6350"/>
          </a:xfrm>
          <a:custGeom>
            <a:avLst/>
            <a:gdLst>
              <a:gd name="T0" fmla="*/ 0 w 6"/>
              <a:gd name="T1" fmla="*/ 0 h 4"/>
              <a:gd name="T2" fmla="*/ 0 w 6"/>
              <a:gd name="T3" fmla="*/ 2147483647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3"/>
                </a:lnTo>
                <a:lnTo>
                  <a:pt x="4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5" name="Freeform 271"/>
          <p:cNvSpPr>
            <a:spLocks/>
          </p:cNvSpPr>
          <p:nvPr/>
        </p:nvSpPr>
        <p:spPr bwMode="auto">
          <a:xfrm>
            <a:off x="7521575" y="409257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6" name="Freeform 272"/>
          <p:cNvSpPr>
            <a:spLocks/>
          </p:cNvSpPr>
          <p:nvPr/>
        </p:nvSpPr>
        <p:spPr bwMode="auto">
          <a:xfrm>
            <a:off x="7556500" y="4097338"/>
            <a:ext cx="11113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2147483647 w 8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6" y="1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7" name="Freeform 273"/>
          <p:cNvSpPr>
            <a:spLocks/>
          </p:cNvSpPr>
          <p:nvPr/>
        </p:nvSpPr>
        <p:spPr bwMode="auto">
          <a:xfrm>
            <a:off x="7589838" y="4103688"/>
            <a:ext cx="9525" cy="3175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2147483647 w 7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6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8" name="Freeform 274"/>
          <p:cNvSpPr>
            <a:spLocks/>
          </p:cNvSpPr>
          <p:nvPr/>
        </p:nvSpPr>
        <p:spPr bwMode="auto">
          <a:xfrm>
            <a:off x="7621588" y="4108450"/>
            <a:ext cx="12700" cy="1588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9" name="Freeform 275"/>
          <p:cNvSpPr>
            <a:spLocks/>
          </p:cNvSpPr>
          <p:nvPr/>
        </p:nvSpPr>
        <p:spPr bwMode="auto">
          <a:xfrm>
            <a:off x="7653338" y="4116388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0" name="Freeform 276"/>
          <p:cNvSpPr>
            <a:spLocks/>
          </p:cNvSpPr>
          <p:nvPr/>
        </p:nvSpPr>
        <p:spPr bwMode="auto">
          <a:xfrm>
            <a:off x="7691438" y="4117975"/>
            <a:ext cx="12700" cy="0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0 h 1"/>
              <a:gd name="T6" fmla="*/ 2147483647 w 9"/>
              <a:gd name="T7" fmla="*/ 1 h 1"/>
              <a:gd name="T8" fmla="*/ 2147483647 w 9"/>
              <a:gd name="T9" fmla="*/ 1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5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1" name="Freeform 277"/>
          <p:cNvSpPr>
            <a:spLocks/>
          </p:cNvSpPr>
          <p:nvPr/>
        </p:nvSpPr>
        <p:spPr bwMode="auto">
          <a:xfrm>
            <a:off x="7723188" y="4124325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2" name="Freeform 278"/>
          <p:cNvSpPr>
            <a:spLocks/>
          </p:cNvSpPr>
          <p:nvPr/>
        </p:nvSpPr>
        <p:spPr bwMode="auto">
          <a:xfrm>
            <a:off x="7759700" y="4127500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2147483647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3" y="0"/>
                </a:lnTo>
                <a:lnTo>
                  <a:pt x="7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3" name="Freeform 279"/>
          <p:cNvSpPr>
            <a:spLocks/>
          </p:cNvSpPr>
          <p:nvPr/>
        </p:nvSpPr>
        <p:spPr bwMode="auto">
          <a:xfrm>
            <a:off x="7794625" y="4132263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4" name="Freeform 280"/>
          <p:cNvSpPr>
            <a:spLocks/>
          </p:cNvSpPr>
          <p:nvPr/>
        </p:nvSpPr>
        <p:spPr bwMode="auto">
          <a:xfrm>
            <a:off x="7829550" y="4133850"/>
            <a:ext cx="11113" cy="3175"/>
          </a:xfrm>
          <a:custGeom>
            <a:avLst/>
            <a:gdLst>
              <a:gd name="T0" fmla="*/ 0 w 8"/>
              <a:gd name="T1" fmla="*/ 2147483647 h 2"/>
              <a:gd name="T2" fmla="*/ 2147483647 w 8"/>
              <a:gd name="T3" fmla="*/ 2147483647 h 2"/>
              <a:gd name="T4" fmla="*/ 2147483647 w 8"/>
              <a:gd name="T5" fmla="*/ 2147483647 h 2"/>
              <a:gd name="T6" fmla="*/ 2147483647 w 8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2"/>
                </a:moveTo>
                <a:lnTo>
                  <a:pt x="4" y="2"/>
                </a:lnTo>
                <a:lnTo>
                  <a:pt x="5" y="1"/>
                </a:lnTo>
                <a:lnTo>
                  <a:pt x="8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5" name="Freeform 281"/>
          <p:cNvSpPr>
            <a:spLocks/>
          </p:cNvSpPr>
          <p:nvPr/>
        </p:nvSpPr>
        <p:spPr bwMode="auto">
          <a:xfrm>
            <a:off x="7864475" y="4135438"/>
            <a:ext cx="9525" cy="4762"/>
          </a:xfrm>
          <a:custGeom>
            <a:avLst/>
            <a:gdLst>
              <a:gd name="T0" fmla="*/ 0 w 7"/>
              <a:gd name="T1" fmla="*/ 0 h 3"/>
              <a:gd name="T2" fmla="*/ 0 w 7"/>
              <a:gd name="T3" fmla="*/ 2147483647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2"/>
                </a:lnTo>
                <a:lnTo>
                  <a:pt x="4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6" name="Freeform 282"/>
          <p:cNvSpPr>
            <a:spLocks/>
          </p:cNvSpPr>
          <p:nvPr/>
        </p:nvSpPr>
        <p:spPr bwMode="auto">
          <a:xfrm>
            <a:off x="7897813" y="4141788"/>
            <a:ext cx="11112" cy="1587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2147483647 w 8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1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7" name="Freeform 283"/>
          <p:cNvSpPr>
            <a:spLocks/>
          </p:cNvSpPr>
          <p:nvPr/>
        </p:nvSpPr>
        <p:spPr bwMode="auto">
          <a:xfrm>
            <a:off x="7934325" y="4143375"/>
            <a:ext cx="14288" cy="0"/>
          </a:xfrm>
          <a:custGeom>
            <a:avLst/>
            <a:gdLst>
              <a:gd name="T0" fmla="*/ 0 w 10"/>
              <a:gd name="T1" fmla="*/ 0 w 10"/>
              <a:gd name="T2" fmla="*/ 0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8" name="Freeform 284"/>
          <p:cNvSpPr>
            <a:spLocks/>
          </p:cNvSpPr>
          <p:nvPr/>
        </p:nvSpPr>
        <p:spPr bwMode="auto">
          <a:xfrm>
            <a:off x="7970838" y="4146550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9" name="Freeform 285"/>
          <p:cNvSpPr>
            <a:spLocks/>
          </p:cNvSpPr>
          <p:nvPr/>
        </p:nvSpPr>
        <p:spPr bwMode="auto">
          <a:xfrm>
            <a:off x="8007350" y="41497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0" name="Freeform 286"/>
          <p:cNvSpPr>
            <a:spLocks/>
          </p:cNvSpPr>
          <p:nvPr/>
        </p:nvSpPr>
        <p:spPr bwMode="auto">
          <a:xfrm>
            <a:off x="8045450" y="4151313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1" name="Freeform 287"/>
          <p:cNvSpPr>
            <a:spLocks/>
          </p:cNvSpPr>
          <p:nvPr/>
        </p:nvSpPr>
        <p:spPr bwMode="auto">
          <a:xfrm>
            <a:off x="8081963" y="4152900"/>
            <a:ext cx="12700" cy="1588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2" y="1"/>
                </a:lnTo>
                <a:lnTo>
                  <a:pt x="7" y="1"/>
                </a:lnTo>
                <a:lnTo>
                  <a:pt x="8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2" name="Freeform 288"/>
          <p:cNvSpPr>
            <a:spLocks/>
          </p:cNvSpPr>
          <p:nvPr/>
        </p:nvSpPr>
        <p:spPr bwMode="auto">
          <a:xfrm>
            <a:off x="8118475" y="415448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3" name="Freeform 289"/>
          <p:cNvSpPr>
            <a:spLocks/>
          </p:cNvSpPr>
          <p:nvPr/>
        </p:nvSpPr>
        <p:spPr bwMode="auto">
          <a:xfrm>
            <a:off x="8156575" y="4156075"/>
            <a:ext cx="12700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4" name="Freeform 290"/>
          <p:cNvSpPr>
            <a:spLocks/>
          </p:cNvSpPr>
          <p:nvPr/>
        </p:nvSpPr>
        <p:spPr bwMode="auto">
          <a:xfrm>
            <a:off x="8194675" y="4156075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5" name="Freeform 291"/>
          <p:cNvSpPr>
            <a:spLocks/>
          </p:cNvSpPr>
          <p:nvPr/>
        </p:nvSpPr>
        <p:spPr bwMode="auto">
          <a:xfrm>
            <a:off x="8231188" y="4157663"/>
            <a:ext cx="12700" cy="1587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0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2" y="1"/>
                </a:lnTo>
                <a:lnTo>
                  <a:pt x="3" y="1"/>
                </a:lnTo>
                <a:lnTo>
                  <a:pt x="7" y="0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6" name="Freeform 292"/>
          <p:cNvSpPr>
            <a:spLocks/>
          </p:cNvSpPr>
          <p:nvPr/>
        </p:nvSpPr>
        <p:spPr bwMode="auto">
          <a:xfrm>
            <a:off x="8267700" y="4159250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7" name="Freeform 293"/>
          <p:cNvSpPr>
            <a:spLocks/>
          </p:cNvSpPr>
          <p:nvPr/>
        </p:nvSpPr>
        <p:spPr bwMode="auto">
          <a:xfrm>
            <a:off x="8305800" y="4159250"/>
            <a:ext cx="12700" cy="1588"/>
          </a:xfrm>
          <a:custGeom>
            <a:avLst/>
            <a:gdLst>
              <a:gd name="T0" fmla="*/ 0 w 9"/>
              <a:gd name="T1" fmla="*/ 2147483647 h 1"/>
              <a:gd name="T2" fmla="*/ 0 w 9"/>
              <a:gd name="T3" fmla="*/ 2147483647 h 1"/>
              <a:gd name="T4" fmla="*/ 2147483647 w 9"/>
              <a:gd name="T5" fmla="*/ 2147483647 h 1"/>
              <a:gd name="T6" fmla="*/ 2147483647 w 9"/>
              <a:gd name="T7" fmla="*/ 0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5" y="0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8" name="Freeform 294"/>
          <p:cNvSpPr>
            <a:spLocks/>
          </p:cNvSpPr>
          <p:nvPr/>
        </p:nvSpPr>
        <p:spPr bwMode="auto">
          <a:xfrm>
            <a:off x="8342313" y="4160838"/>
            <a:ext cx="14287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9" name="Freeform 295"/>
          <p:cNvSpPr>
            <a:spLocks/>
          </p:cNvSpPr>
          <p:nvPr/>
        </p:nvSpPr>
        <p:spPr bwMode="auto">
          <a:xfrm>
            <a:off x="8382000" y="41608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0" name="Freeform 296"/>
          <p:cNvSpPr>
            <a:spLocks/>
          </p:cNvSpPr>
          <p:nvPr/>
        </p:nvSpPr>
        <p:spPr bwMode="auto">
          <a:xfrm>
            <a:off x="8421688" y="4160838"/>
            <a:ext cx="12700" cy="1587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1" name="Freeform 297"/>
          <p:cNvSpPr>
            <a:spLocks/>
          </p:cNvSpPr>
          <p:nvPr/>
        </p:nvSpPr>
        <p:spPr bwMode="auto">
          <a:xfrm>
            <a:off x="8459788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2" name="Freeform 298"/>
          <p:cNvSpPr>
            <a:spLocks/>
          </p:cNvSpPr>
          <p:nvPr/>
        </p:nvSpPr>
        <p:spPr bwMode="auto">
          <a:xfrm>
            <a:off x="8486775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3" name="Freeform 299"/>
          <p:cNvSpPr>
            <a:spLocks/>
          </p:cNvSpPr>
          <p:nvPr/>
        </p:nvSpPr>
        <p:spPr bwMode="auto">
          <a:xfrm>
            <a:off x="8526463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4" name="Freeform 300"/>
          <p:cNvSpPr>
            <a:spLocks/>
          </p:cNvSpPr>
          <p:nvPr/>
        </p:nvSpPr>
        <p:spPr bwMode="auto">
          <a:xfrm>
            <a:off x="8566150" y="4162425"/>
            <a:ext cx="12700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5" name="Freeform 301"/>
          <p:cNvSpPr>
            <a:spLocks/>
          </p:cNvSpPr>
          <p:nvPr/>
        </p:nvSpPr>
        <p:spPr bwMode="auto">
          <a:xfrm>
            <a:off x="8604250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6" name="Freeform 302"/>
          <p:cNvSpPr>
            <a:spLocks/>
          </p:cNvSpPr>
          <p:nvPr/>
        </p:nvSpPr>
        <p:spPr bwMode="auto">
          <a:xfrm>
            <a:off x="8643938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7" name="Freeform 303"/>
          <p:cNvSpPr>
            <a:spLocks/>
          </p:cNvSpPr>
          <p:nvPr/>
        </p:nvSpPr>
        <p:spPr bwMode="auto">
          <a:xfrm>
            <a:off x="8683625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8" name="Freeform 304"/>
          <p:cNvSpPr>
            <a:spLocks/>
          </p:cNvSpPr>
          <p:nvPr/>
        </p:nvSpPr>
        <p:spPr bwMode="auto">
          <a:xfrm>
            <a:off x="8723313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9" name="Line 305"/>
          <p:cNvSpPr>
            <a:spLocks noChangeShapeType="1"/>
          </p:cNvSpPr>
          <p:nvPr/>
        </p:nvSpPr>
        <p:spPr bwMode="auto">
          <a:xfrm flipH="1">
            <a:off x="6330950" y="2890838"/>
            <a:ext cx="198438" cy="168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50" name="Freeform 306"/>
          <p:cNvSpPr>
            <a:spLocks/>
          </p:cNvSpPr>
          <p:nvPr/>
        </p:nvSpPr>
        <p:spPr bwMode="auto">
          <a:xfrm>
            <a:off x="6330950" y="3009900"/>
            <a:ext cx="55563" cy="49213"/>
          </a:xfrm>
          <a:custGeom>
            <a:avLst/>
            <a:gdLst>
              <a:gd name="T0" fmla="*/ 0 w 69"/>
              <a:gd name="T1" fmla="*/ 2147483647 h 62"/>
              <a:gd name="T2" fmla="*/ 2147483647 w 69"/>
              <a:gd name="T3" fmla="*/ 0 h 62"/>
              <a:gd name="T4" fmla="*/ 2147483647 w 69"/>
              <a:gd name="T5" fmla="*/ 2147483647 h 62"/>
              <a:gd name="T6" fmla="*/ 2147483647 w 69"/>
              <a:gd name="T7" fmla="*/ 2147483647 h 62"/>
              <a:gd name="T8" fmla="*/ 0 w 69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" h="62">
                <a:moveTo>
                  <a:pt x="0" y="62"/>
                </a:moveTo>
                <a:lnTo>
                  <a:pt x="46" y="0"/>
                </a:lnTo>
                <a:lnTo>
                  <a:pt x="58" y="12"/>
                </a:lnTo>
                <a:lnTo>
                  <a:pt x="69" y="26"/>
                </a:lnTo>
                <a:lnTo>
                  <a:pt x="0" y="6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1" name="Rectangle 307"/>
          <p:cNvSpPr>
            <a:spLocks noChangeArrowheads="1"/>
          </p:cNvSpPr>
          <p:nvPr/>
        </p:nvSpPr>
        <p:spPr bwMode="auto">
          <a:xfrm>
            <a:off x="6481763" y="2614613"/>
            <a:ext cx="619125" cy="276225"/>
          </a:xfrm>
          <a:prstGeom prst="rect">
            <a:avLst/>
          </a:prstGeom>
          <a:solidFill>
            <a:schemeClr val="hlink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2" name="Rectangle 308"/>
          <p:cNvSpPr>
            <a:spLocks noChangeArrowheads="1"/>
          </p:cNvSpPr>
          <p:nvPr/>
        </p:nvSpPr>
        <p:spPr bwMode="auto">
          <a:xfrm>
            <a:off x="6500813" y="259715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i="1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49253" name="Rectangle 309"/>
          <p:cNvSpPr>
            <a:spLocks noChangeArrowheads="1"/>
          </p:cNvSpPr>
          <p:nvPr/>
        </p:nvSpPr>
        <p:spPr bwMode="auto">
          <a:xfrm>
            <a:off x="6613525" y="2657475"/>
            <a:ext cx="4746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= -1/3</a:t>
            </a:r>
            <a:endParaRPr lang="en-US"/>
          </a:p>
        </p:txBody>
      </p:sp>
      <p:sp>
        <p:nvSpPr>
          <p:cNvPr id="49254" name="Rectangle 310"/>
          <p:cNvSpPr>
            <a:spLocks noChangeArrowheads="1"/>
          </p:cNvSpPr>
          <p:nvPr/>
        </p:nvSpPr>
        <p:spPr bwMode="auto">
          <a:xfrm rot="-5400000">
            <a:off x="8857457" y="2799556"/>
            <a:ext cx="206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49255" name="Rectangle 311"/>
          <p:cNvSpPr>
            <a:spLocks noChangeArrowheads="1"/>
          </p:cNvSpPr>
          <p:nvPr/>
        </p:nvSpPr>
        <p:spPr bwMode="auto">
          <a:xfrm>
            <a:off x="6946900" y="1262063"/>
            <a:ext cx="206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49256" name="Rectangle 312"/>
          <p:cNvSpPr>
            <a:spLocks noChangeArrowheads="1"/>
          </p:cNvSpPr>
          <p:nvPr/>
        </p:nvSpPr>
        <p:spPr bwMode="auto">
          <a:xfrm rot="-5400000">
            <a:off x="4657726" y="2665412"/>
            <a:ext cx="4810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Counts</a:t>
            </a:r>
            <a:endParaRPr lang="en-US"/>
          </a:p>
        </p:txBody>
      </p:sp>
      <p:sp>
        <p:nvSpPr>
          <p:cNvPr id="49257" name="Rectangle 313"/>
          <p:cNvSpPr>
            <a:spLocks noChangeArrowheads="1"/>
          </p:cNvSpPr>
          <p:nvPr/>
        </p:nvSpPr>
        <p:spPr bwMode="auto">
          <a:xfrm>
            <a:off x="6418263" y="4452938"/>
            <a:ext cx="1168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Time of Flight, ns</a:t>
            </a:r>
            <a:endParaRPr lang="en-US"/>
          </a:p>
        </p:txBody>
      </p:sp>
      <p:sp>
        <p:nvSpPr>
          <p:cNvPr id="49258" name="Rectangle 314"/>
          <p:cNvSpPr>
            <a:spLocks noChangeArrowheads="1"/>
          </p:cNvSpPr>
          <p:nvPr/>
        </p:nvSpPr>
        <p:spPr bwMode="auto">
          <a:xfrm>
            <a:off x="6219825" y="2085975"/>
            <a:ext cx="661988" cy="274638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9" name="Rectangle 315"/>
          <p:cNvSpPr>
            <a:spLocks noChangeArrowheads="1"/>
          </p:cNvSpPr>
          <p:nvPr/>
        </p:nvSpPr>
        <p:spPr bwMode="auto">
          <a:xfrm>
            <a:off x="6242050" y="2066925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i="1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49260" name="Rectangle 316"/>
          <p:cNvSpPr>
            <a:spLocks noChangeArrowheads="1"/>
          </p:cNvSpPr>
          <p:nvPr/>
        </p:nvSpPr>
        <p:spPr bwMode="auto">
          <a:xfrm>
            <a:off x="6354763" y="2127250"/>
            <a:ext cx="5159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= +1/3</a:t>
            </a:r>
            <a:endParaRPr lang="en-US"/>
          </a:p>
        </p:txBody>
      </p:sp>
      <p:sp>
        <p:nvSpPr>
          <p:cNvPr id="49261" name="Line 317"/>
          <p:cNvSpPr>
            <a:spLocks noChangeShapeType="1"/>
          </p:cNvSpPr>
          <p:nvPr/>
        </p:nvSpPr>
        <p:spPr bwMode="auto">
          <a:xfrm flipH="1">
            <a:off x="5808663" y="2262188"/>
            <a:ext cx="342900" cy="41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2" name="Freeform 318"/>
          <p:cNvSpPr>
            <a:spLocks/>
          </p:cNvSpPr>
          <p:nvPr/>
        </p:nvSpPr>
        <p:spPr bwMode="auto">
          <a:xfrm>
            <a:off x="5808663" y="2282825"/>
            <a:ext cx="61912" cy="28575"/>
          </a:xfrm>
          <a:custGeom>
            <a:avLst/>
            <a:gdLst>
              <a:gd name="T0" fmla="*/ 0 w 78"/>
              <a:gd name="T1" fmla="*/ 2147483647 h 36"/>
              <a:gd name="T2" fmla="*/ 2147483647 w 78"/>
              <a:gd name="T3" fmla="*/ 0 h 36"/>
              <a:gd name="T4" fmla="*/ 2147483647 w 78"/>
              <a:gd name="T5" fmla="*/ 2147483647 h 36"/>
              <a:gd name="T6" fmla="*/ 2147483647 w 78"/>
              <a:gd name="T7" fmla="*/ 2147483647 h 36"/>
              <a:gd name="T8" fmla="*/ 0 w 78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" h="36">
                <a:moveTo>
                  <a:pt x="0" y="27"/>
                </a:moveTo>
                <a:lnTo>
                  <a:pt x="73" y="0"/>
                </a:lnTo>
                <a:lnTo>
                  <a:pt x="76" y="18"/>
                </a:lnTo>
                <a:lnTo>
                  <a:pt x="78" y="3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9263" name="Picture 3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8" t="13396" r="29227" b="6165"/>
          <a:stretch>
            <a:fillRect/>
          </a:stretch>
        </p:blipFill>
        <p:spPr bwMode="auto">
          <a:xfrm>
            <a:off x="1873250" y="703263"/>
            <a:ext cx="2916238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9264" name="Straight Arrow Connector 2"/>
          <p:cNvCxnSpPr>
            <a:cxnSpLocks noChangeShapeType="1"/>
          </p:cNvCxnSpPr>
          <p:nvPr/>
        </p:nvCxnSpPr>
        <p:spPr bwMode="auto">
          <a:xfrm>
            <a:off x="1111250" y="1485900"/>
            <a:ext cx="2057400" cy="5207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265" name="Straight Arrow Connector 4"/>
          <p:cNvCxnSpPr>
            <a:cxnSpLocks noChangeShapeType="1"/>
          </p:cNvCxnSpPr>
          <p:nvPr/>
        </p:nvCxnSpPr>
        <p:spPr bwMode="auto">
          <a:xfrm>
            <a:off x="806450" y="1485900"/>
            <a:ext cx="2362200" cy="606425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266" name="Straight Arrow Connector 6"/>
          <p:cNvCxnSpPr>
            <a:cxnSpLocks noChangeShapeType="1"/>
          </p:cNvCxnSpPr>
          <p:nvPr/>
        </p:nvCxnSpPr>
        <p:spPr bwMode="auto">
          <a:xfrm>
            <a:off x="1835150" y="1695450"/>
            <a:ext cx="1257300" cy="2063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9267" name="TextBox 8"/>
          <p:cNvSpPr txBox="1">
            <a:spLocks noChangeArrowheads="1"/>
          </p:cNvSpPr>
          <p:nvPr/>
        </p:nvSpPr>
        <p:spPr bwMode="auto">
          <a:xfrm>
            <a:off x="492125" y="15351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Symbol" pitchFamily="18" charset="2"/>
              </a:rPr>
              <a:t>b</a:t>
            </a:r>
            <a:r>
              <a:rPr lang="en-US"/>
              <a:t>-Detector</a:t>
            </a:r>
          </a:p>
        </p:txBody>
      </p:sp>
      <p:sp>
        <p:nvSpPr>
          <p:cNvPr id="323" name="TextBox 322"/>
          <p:cNvSpPr txBox="1"/>
          <p:nvPr/>
        </p:nvSpPr>
        <p:spPr>
          <a:xfrm>
            <a:off x="304800" y="2482850"/>
            <a:ext cx="13398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Trapped </a:t>
            </a:r>
            <a:r>
              <a:rPr lang="en-US" baseline="30000" dirty="0">
                <a:latin typeface="+mn-lt"/>
              </a:rPr>
              <a:t>6</a:t>
            </a:r>
            <a:r>
              <a:rPr lang="en-US" dirty="0">
                <a:latin typeface="+mn-lt"/>
              </a:rPr>
              <a:t>He</a:t>
            </a:r>
          </a:p>
        </p:txBody>
      </p:sp>
      <p:cxnSp>
        <p:nvCxnSpPr>
          <p:cNvPr id="49269" name="Straight Arrow Connector 323"/>
          <p:cNvCxnSpPr>
            <a:cxnSpLocks noChangeShapeType="1"/>
            <a:stCxn id="323" idx="3"/>
          </p:cNvCxnSpPr>
          <p:nvPr/>
        </p:nvCxnSpPr>
        <p:spPr bwMode="auto">
          <a:xfrm>
            <a:off x="1644650" y="2667000"/>
            <a:ext cx="1371600" cy="15081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" name="TextBox 326"/>
          <p:cNvSpPr txBox="1"/>
          <p:nvPr/>
        </p:nvSpPr>
        <p:spPr>
          <a:xfrm>
            <a:off x="422275" y="3276600"/>
            <a:ext cx="1374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 dirty="0">
                <a:latin typeface="+mn-lt"/>
              </a:rPr>
              <a:t>6</a:t>
            </a:r>
            <a:r>
              <a:rPr lang="en-US" dirty="0">
                <a:latin typeface="+mn-lt"/>
              </a:rPr>
              <a:t>Li recoil 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detector</a:t>
            </a:r>
          </a:p>
        </p:txBody>
      </p:sp>
      <p:cxnSp>
        <p:nvCxnSpPr>
          <p:cNvPr id="49271" name="Straight Arrow Connector 327"/>
          <p:cNvCxnSpPr>
            <a:cxnSpLocks noChangeShapeType="1"/>
          </p:cNvCxnSpPr>
          <p:nvPr/>
        </p:nvCxnSpPr>
        <p:spPr bwMode="auto">
          <a:xfrm flipV="1">
            <a:off x="1644650" y="3308350"/>
            <a:ext cx="1514475" cy="30638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65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- Recoil </a:t>
            </a:r>
            <a:r>
              <a:rPr lang="en-US" dirty="0" smtClean="0"/>
              <a:t>Ion Detector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3066" y="773668"/>
            <a:ext cx="331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Xavier </a:t>
            </a:r>
            <a:r>
              <a:rPr lang="en-US" dirty="0" err="1" smtClean="0"/>
              <a:t>Flechard</a:t>
            </a:r>
            <a:r>
              <a:rPr lang="en-US" dirty="0" smtClean="0"/>
              <a:t>, Etienne </a:t>
            </a:r>
            <a:r>
              <a:rPr lang="en-US" dirty="0" err="1" smtClean="0"/>
              <a:t>Liennard</a:t>
            </a:r>
            <a:endParaRPr lang="en-US" dirty="0"/>
          </a:p>
        </p:txBody>
      </p:sp>
      <p:pic>
        <p:nvPicPr>
          <p:cNvPr id="7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5348"/>
            <a:ext cx="3292401" cy="2727989"/>
          </a:xfrm>
          <a:prstGeom prst="rect">
            <a:avLst/>
          </a:prstGeom>
        </p:spPr>
      </p:pic>
      <p:sp>
        <p:nvSpPr>
          <p:cNvPr id="8" name="ZoneTexte 20"/>
          <p:cNvSpPr txBox="1"/>
          <p:nvPr/>
        </p:nvSpPr>
        <p:spPr>
          <a:xfrm>
            <a:off x="1435396" y="1447800"/>
            <a:ext cx="314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/>
              <a:t>MCPs</a:t>
            </a:r>
            <a:r>
              <a:rPr lang="fr-FR" sz="2000" dirty="0" smtClean="0"/>
              <a:t> (micro </a:t>
            </a:r>
            <a:r>
              <a:rPr lang="fr-FR" sz="2000" dirty="0" err="1" smtClean="0"/>
              <a:t>channel</a:t>
            </a:r>
            <a:r>
              <a:rPr lang="fr-FR" sz="2000" dirty="0" smtClean="0"/>
              <a:t> plates)</a:t>
            </a:r>
            <a:endParaRPr lang="fr-FR" sz="2000" dirty="0"/>
          </a:p>
        </p:txBody>
      </p:sp>
      <p:cxnSp>
        <p:nvCxnSpPr>
          <p:cNvPr id="9" name="Connecteur droit avec flèche 22"/>
          <p:cNvCxnSpPr/>
          <p:nvPr/>
        </p:nvCxnSpPr>
        <p:spPr>
          <a:xfrm flipH="1">
            <a:off x="2684032" y="1847910"/>
            <a:ext cx="649296" cy="681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25"/>
          <p:cNvSpPr txBox="1"/>
          <p:nvPr/>
        </p:nvSpPr>
        <p:spPr>
          <a:xfrm>
            <a:off x="2324847" y="4433227"/>
            <a:ext cx="20169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Delay line anodes</a:t>
            </a:r>
            <a:endParaRPr lang="fr-FR" sz="2000" dirty="0"/>
          </a:p>
        </p:txBody>
      </p:sp>
      <p:cxnSp>
        <p:nvCxnSpPr>
          <p:cNvPr id="11" name="Connecteur droit avec flèche 27"/>
          <p:cNvCxnSpPr/>
          <p:nvPr/>
        </p:nvCxnSpPr>
        <p:spPr>
          <a:xfrm flipH="1" flipV="1">
            <a:off x="3477344" y="4041249"/>
            <a:ext cx="288032" cy="353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14022" r="6418" b="14517"/>
          <a:stretch/>
        </p:blipFill>
        <p:spPr>
          <a:xfrm>
            <a:off x="4800600" y="1219200"/>
            <a:ext cx="3782249" cy="4211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368" y="5562600"/>
            <a:ext cx="355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test flange with calibration mask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5952" y="5257800"/>
            <a:ext cx="3220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RoentDek</a:t>
            </a:r>
            <a:r>
              <a:rPr lang="en-US" dirty="0" smtClean="0"/>
              <a:t> DLD80 with custom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igital readout, </a:t>
            </a:r>
            <a:r>
              <a:rPr lang="en-US" dirty="0" smtClean="0"/>
              <a:t>FPGA processing</a:t>
            </a:r>
          </a:p>
          <a:p>
            <a:pPr algn="ctr"/>
            <a:r>
              <a:rPr lang="en-US" dirty="0" smtClean="0"/>
              <a:t>(LPC FASTER DAQ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90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Recoil Ion Detector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7" y="1752601"/>
            <a:ext cx="4366948" cy="4019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1037" y="1030069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Position calibration</a:t>
            </a:r>
            <a:br>
              <a:rPr lang="en-US" dirty="0" smtClean="0"/>
            </a:br>
            <a:r>
              <a:rPr lang="en-US" dirty="0" smtClean="0"/>
              <a:t>with mask, Na</a:t>
            </a:r>
            <a:r>
              <a:rPr lang="en-US" baseline="30000" dirty="0" smtClean="0"/>
              <a:t>+</a:t>
            </a:r>
            <a:r>
              <a:rPr lang="en-US" baseline="30000" dirty="0"/>
              <a:t>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63669" y="1854875"/>
            <a:ext cx="383406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DAQ system for beta and recoil</a:t>
            </a:r>
            <a:br>
              <a:rPr lang="en-US" dirty="0" smtClean="0"/>
            </a:br>
            <a:r>
              <a:rPr lang="en-US" dirty="0" smtClean="0"/>
              <a:t>detectors works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MCP efficiency 52 % (70%)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MCP uniformity 95.5 – 99.8%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Timing resolution ~100 </a:t>
            </a:r>
            <a:r>
              <a:rPr lang="en-US" dirty="0" err="1" smtClean="0"/>
              <a:t>ps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Position resolution ~100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Position reconstruction ~ </a:t>
            </a:r>
            <a:r>
              <a:rPr lang="en-US" b="1" i="1" dirty="0" smtClean="0"/>
              <a:t>1 mm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dirty="0" smtClean="0"/>
              <a:t>Need to do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situ calibration with </a:t>
            </a:r>
            <a:r>
              <a:rPr lang="en-US" baseline="30000" dirty="0" smtClean="0"/>
              <a:t>6</a:t>
            </a:r>
            <a:r>
              <a:rPr lang="en-US" dirty="0" smtClean="0"/>
              <a:t>He BG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Timing calibration with 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br>
              <a:rPr lang="en-US" dirty="0" smtClean="0"/>
            </a:br>
            <a:r>
              <a:rPr lang="en-US" dirty="0" smtClean="0"/>
              <a:t>Photo-ions (337 nm pulsed N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laser)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03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blue_2003</Template>
  <TotalTime>15186</TotalTime>
  <Words>1194</Words>
  <Application>Microsoft Office PowerPoint</Application>
  <PresentationFormat>On-screen Show (4:3)</PresentationFormat>
  <Paragraphs>260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Times New Roman</vt:lpstr>
      <vt:lpstr>Trebuchet MS</vt:lpstr>
      <vt:lpstr>PMingLiU</vt:lpstr>
      <vt:lpstr>Chalkboard</vt:lpstr>
      <vt:lpstr>Wingdings</vt:lpstr>
      <vt:lpstr>Cambria Math</vt:lpstr>
      <vt:lpstr>ＭＳ Ｐゴシック</vt:lpstr>
      <vt:lpstr>Calibri</vt:lpstr>
      <vt:lpstr>Arial Unicode MS</vt:lpstr>
      <vt:lpstr>Symbol</vt:lpstr>
      <vt:lpstr>blue_2003</vt:lpstr>
      <vt:lpstr>Equation</vt:lpstr>
      <vt:lpstr>PowerPoint Presentation</vt:lpstr>
      <vt:lpstr>Weak Interaction Studies</vt:lpstr>
      <vt:lpstr>Beta Decay and LHC</vt:lpstr>
      <vt:lpstr>Weak Interaction Studies: b-n Angular Correlations</vt:lpstr>
      <vt:lpstr>Experimental setup</vt:lpstr>
      <vt:lpstr>Helium MOT Setup @ CENPA  </vt:lpstr>
      <vt:lpstr>Beta-Decay Study with Laser Trapped 6He</vt:lpstr>
      <vt:lpstr>MCP - Recoil Ion Detector</vt:lpstr>
      <vt:lpstr>Recoil Ion Detector</vt:lpstr>
      <vt:lpstr>4He trap diagnostics with MCP</vt:lpstr>
      <vt:lpstr>MCP Image of Trapped  6He</vt:lpstr>
      <vt:lpstr>Results: First coincidences</vt:lpstr>
      <vt:lpstr>Systematic effect budget</vt:lpstr>
      <vt:lpstr>What we could do with a larger MCP</vt:lpstr>
      <vt:lpstr>PowerPoint Presentation</vt:lpstr>
      <vt:lpstr>6He Production @ CENPA, U Washington</vt:lpstr>
      <vt:lpstr>Experimental setup: Transfer/Detection</vt:lpstr>
      <vt:lpstr>Example of systematic studies</vt:lpstr>
      <vt:lpstr>Expanding Cloud of ~1 mK 4He Atoms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Mueller</dc:creator>
  <cp:lastModifiedBy>Peter Mueller</cp:lastModifiedBy>
  <cp:revision>257</cp:revision>
  <dcterms:created xsi:type="dcterms:W3CDTF">2010-03-23T15:53:15Z</dcterms:created>
  <dcterms:modified xsi:type="dcterms:W3CDTF">2014-12-03T16:00:45Z</dcterms:modified>
</cp:coreProperties>
</file>