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780" r:id="rId2"/>
    <p:sldId id="976" r:id="rId3"/>
    <p:sldId id="972" r:id="rId4"/>
    <p:sldId id="1025" r:id="rId5"/>
    <p:sldId id="982" r:id="rId6"/>
    <p:sldId id="1035" r:id="rId7"/>
    <p:sldId id="984" r:id="rId8"/>
    <p:sldId id="985" r:id="rId9"/>
    <p:sldId id="988" r:id="rId10"/>
    <p:sldId id="1028" r:id="rId11"/>
    <p:sldId id="986" r:id="rId12"/>
    <p:sldId id="987" r:id="rId13"/>
    <p:sldId id="989" r:id="rId14"/>
    <p:sldId id="1019" r:id="rId15"/>
    <p:sldId id="990" r:id="rId16"/>
    <p:sldId id="1066" r:id="rId17"/>
    <p:sldId id="1012" r:id="rId18"/>
    <p:sldId id="1013" r:id="rId19"/>
    <p:sldId id="1015" r:id="rId20"/>
    <p:sldId id="1017" r:id="rId21"/>
    <p:sldId id="991" r:id="rId22"/>
    <p:sldId id="955" r:id="rId23"/>
    <p:sldId id="995" r:id="rId24"/>
    <p:sldId id="956" r:id="rId25"/>
    <p:sldId id="831" r:id="rId26"/>
    <p:sldId id="919" r:id="rId27"/>
    <p:sldId id="975" r:id="rId28"/>
    <p:sldId id="924" r:id="rId29"/>
    <p:sldId id="1047" r:id="rId30"/>
    <p:sldId id="1054" r:id="rId31"/>
    <p:sldId id="922" r:id="rId32"/>
    <p:sldId id="926" r:id="rId33"/>
    <p:sldId id="1056" r:id="rId34"/>
    <p:sldId id="1053" r:id="rId35"/>
    <p:sldId id="880" r:id="rId36"/>
    <p:sldId id="1058" r:id="rId37"/>
    <p:sldId id="1023" r:id="rId38"/>
    <p:sldId id="1057" r:id="rId39"/>
    <p:sldId id="1006" r:id="rId40"/>
    <p:sldId id="1062" r:id="rId41"/>
    <p:sldId id="1063" r:id="rId42"/>
    <p:sldId id="1064" r:id="rId43"/>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FF66CC"/>
    <a:srgbClr val="0000FF"/>
    <a:srgbClr val="FF0000"/>
    <a:srgbClr val="CC3399"/>
    <a:srgbClr val="C00000"/>
    <a:srgbClr val="CC3300"/>
    <a:srgbClr val="99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5200" autoAdjust="0"/>
  </p:normalViewPr>
  <p:slideViewPr>
    <p:cSldViewPr>
      <p:cViewPr varScale="1">
        <p:scale>
          <a:sx n="73" d="100"/>
          <a:sy n="73" d="100"/>
        </p:scale>
        <p:origin x="332" y="36"/>
      </p:cViewPr>
      <p:guideLst>
        <p:guide orient="horz" pos="2160"/>
        <p:guide pos="2880"/>
      </p:guideLst>
    </p:cSldViewPr>
  </p:slideViewPr>
  <p:outlineViewPr>
    <p:cViewPr>
      <p:scale>
        <a:sx n="33" d="100"/>
        <a:sy n="33" d="100"/>
      </p:scale>
      <p:origin x="246" y="140748"/>
    </p:cViewPr>
  </p:outlineViewPr>
  <p:notesTextViewPr>
    <p:cViewPr>
      <p:scale>
        <a:sx n="100" d="100"/>
        <a:sy n="100" d="100"/>
      </p:scale>
      <p:origin x="0" y="0"/>
    </p:cViewPr>
  </p:notesTextViewPr>
  <p:sorterViewPr>
    <p:cViewPr>
      <p:scale>
        <a:sx n="66" d="100"/>
        <a:sy n="66" d="100"/>
      </p:scale>
      <p:origin x="0" y="29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ndrew\Local%20Settings\Temp\09-10-2012-Analysi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435863485925"/>
          <c:y val="4.4687045123726434E-2"/>
          <c:w val="0.7707074638564696"/>
          <c:h val="0.75853499753579345"/>
        </c:manualLayout>
      </c:layout>
      <c:scatterChart>
        <c:scatterStyle val="lineMarker"/>
        <c:varyColors val="0"/>
        <c:ser>
          <c:idx val="0"/>
          <c:order val="0"/>
          <c:tx>
            <c:v>5E4 Gain</c:v>
          </c:tx>
          <c:spPr>
            <a:ln w="28575">
              <a:noFill/>
            </a:ln>
          </c:spPr>
          <c:marker>
            <c:symbol val="circle"/>
            <c:size val="10"/>
            <c:spPr>
              <a:solidFill>
                <a:srgbClr val="FF0000"/>
              </a:solidFill>
            </c:spPr>
          </c:marker>
          <c:dPt>
            <c:idx val="7"/>
            <c:marker>
              <c:spPr>
                <a:solidFill>
                  <a:srgbClr val="FF0000"/>
                </a:solidFill>
                <a:ln>
                  <a:solidFill>
                    <a:schemeClr val="accent1"/>
                  </a:solidFill>
                </a:ln>
              </c:spPr>
            </c:marker>
            <c:bubble3D val="0"/>
          </c:dPt>
          <c:errBars>
            <c:errDir val="y"/>
            <c:errBarType val="both"/>
            <c:errValType val="cust"/>
            <c:noEndCap val="0"/>
            <c:plus>
              <c:numRef>
                <c:f>Sheet1!$F$2:$F$9</c:f>
                <c:numCache>
                  <c:formatCode>General</c:formatCode>
                  <c:ptCount val="8"/>
                  <c:pt idx="0">
                    <c:v>0.2</c:v>
                  </c:pt>
                  <c:pt idx="1">
                    <c:v>0.21200000000000024</c:v>
                  </c:pt>
                  <c:pt idx="2">
                    <c:v>0.19900000000000034</c:v>
                  </c:pt>
                  <c:pt idx="3">
                    <c:v>0.19500000000000028</c:v>
                  </c:pt>
                  <c:pt idx="4">
                    <c:v>0.21200000000000024</c:v>
                  </c:pt>
                  <c:pt idx="5">
                    <c:v>0.23100000000000001</c:v>
                  </c:pt>
                  <c:pt idx="6">
                    <c:v>0.26100000000000001</c:v>
                  </c:pt>
                  <c:pt idx="7">
                    <c:v>0.26100000000000001</c:v>
                  </c:pt>
                </c:numCache>
              </c:numRef>
            </c:plus>
            <c:minus>
              <c:numRef>
                <c:f>Sheet1!$F$2:$F$9</c:f>
                <c:numCache>
                  <c:formatCode>General</c:formatCode>
                  <c:ptCount val="8"/>
                  <c:pt idx="0">
                    <c:v>0.2</c:v>
                  </c:pt>
                  <c:pt idx="1">
                    <c:v>0.21200000000000024</c:v>
                  </c:pt>
                  <c:pt idx="2">
                    <c:v>0.19900000000000034</c:v>
                  </c:pt>
                  <c:pt idx="3">
                    <c:v>0.19500000000000028</c:v>
                  </c:pt>
                  <c:pt idx="4">
                    <c:v>0.21200000000000024</c:v>
                  </c:pt>
                  <c:pt idx="5">
                    <c:v>0.23100000000000001</c:v>
                  </c:pt>
                  <c:pt idx="6">
                    <c:v>0.26100000000000001</c:v>
                  </c:pt>
                  <c:pt idx="7">
                    <c:v>0.26100000000000001</c:v>
                  </c:pt>
                </c:numCache>
              </c:numRef>
            </c:minus>
          </c:errBars>
          <c:xVal>
            <c:numRef>
              <c:f>Sheet1!$B$2:$B$9</c:f>
              <c:numCache>
                <c:formatCode>General</c:formatCode>
                <c:ptCount val="8"/>
                <c:pt idx="0">
                  <c:v>1000</c:v>
                </c:pt>
                <c:pt idx="1">
                  <c:v>10000</c:v>
                </c:pt>
                <c:pt idx="2">
                  <c:v>100000</c:v>
                </c:pt>
                <c:pt idx="3">
                  <c:v>500000</c:v>
                </c:pt>
                <c:pt idx="4">
                  <c:v>1000000</c:v>
                </c:pt>
                <c:pt idx="5">
                  <c:v>2000000</c:v>
                </c:pt>
                <c:pt idx="6">
                  <c:v>5000000</c:v>
                </c:pt>
                <c:pt idx="7">
                  <c:v>5000000</c:v>
                </c:pt>
              </c:numCache>
            </c:numRef>
          </c:xVal>
          <c:yVal>
            <c:numRef>
              <c:f>Sheet1!$E$2:$E$9</c:f>
              <c:numCache>
                <c:formatCode>General</c:formatCode>
                <c:ptCount val="8"/>
                <c:pt idx="0">
                  <c:v>18.5</c:v>
                </c:pt>
                <c:pt idx="1">
                  <c:v>18.079000000000001</c:v>
                </c:pt>
                <c:pt idx="2">
                  <c:v>18.009</c:v>
                </c:pt>
                <c:pt idx="3">
                  <c:v>18.202000000000002</c:v>
                </c:pt>
                <c:pt idx="4">
                  <c:v>18.503</c:v>
                </c:pt>
                <c:pt idx="5">
                  <c:v>19.501999999999999</c:v>
                </c:pt>
                <c:pt idx="6">
                  <c:v>20.216999999999999</c:v>
                </c:pt>
                <c:pt idx="7">
                  <c:v>20.216999999999999</c:v>
                </c:pt>
              </c:numCache>
            </c:numRef>
          </c:yVal>
          <c:smooth val="0"/>
        </c:ser>
        <c:ser>
          <c:idx val="1"/>
          <c:order val="1"/>
          <c:tx>
            <c:v>1E5 Gain</c:v>
          </c:tx>
          <c:spPr>
            <a:ln w="28575">
              <a:noFill/>
            </a:ln>
          </c:spPr>
          <c:marker>
            <c:symbol val="square"/>
            <c:size val="10"/>
            <c:spPr>
              <a:solidFill>
                <a:schemeClr val="tx1"/>
              </a:solidFill>
            </c:spPr>
          </c:marker>
          <c:dPt>
            <c:idx val="6"/>
            <c:marker>
              <c:spPr>
                <a:solidFill>
                  <a:sysClr val="windowText" lastClr="000000"/>
                </a:solidFill>
                <a:ln>
                  <a:solidFill>
                    <a:schemeClr val="tx1"/>
                  </a:solidFill>
                </a:ln>
              </c:spPr>
            </c:marker>
            <c:bubble3D val="0"/>
          </c:dPt>
          <c:errBars>
            <c:errDir val="y"/>
            <c:errBarType val="both"/>
            <c:errValType val="cust"/>
            <c:noEndCap val="0"/>
            <c:plus>
              <c:numRef>
                <c:f>Sheet1!$F$11:$F$17</c:f>
                <c:numCache>
                  <c:formatCode>General</c:formatCode>
                  <c:ptCount val="7"/>
                  <c:pt idx="0">
                    <c:v>0.19300000000000025</c:v>
                  </c:pt>
                  <c:pt idx="1">
                    <c:v>0.19100000000000023</c:v>
                  </c:pt>
                  <c:pt idx="2">
                    <c:v>0.2</c:v>
                  </c:pt>
                  <c:pt idx="3">
                    <c:v>0.19800000000000029</c:v>
                  </c:pt>
                  <c:pt idx="4">
                    <c:v>0.22600000000000028</c:v>
                  </c:pt>
                  <c:pt idx="5">
                    <c:v>0.21900000000000044</c:v>
                  </c:pt>
                  <c:pt idx="6">
                    <c:v>0.24800000000000041</c:v>
                  </c:pt>
                </c:numCache>
              </c:numRef>
            </c:plus>
            <c:minus>
              <c:numRef>
                <c:f>Sheet1!$F$11:$F$17</c:f>
                <c:numCache>
                  <c:formatCode>General</c:formatCode>
                  <c:ptCount val="7"/>
                  <c:pt idx="0">
                    <c:v>0.19300000000000025</c:v>
                  </c:pt>
                  <c:pt idx="1">
                    <c:v>0.19100000000000023</c:v>
                  </c:pt>
                  <c:pt idx="2">
                    <c:v>0.2</c:v>
                  </c:pt>
                  <c:pt idx="3">
                    <c:v>0.19800000000000029</c:v>
                  </c:pt>
                  <c:pt idx="4">
                    <c:v>0.22600000000000028</c:v>
                  </c:pt>
                  <c:pt idx="5">
                    <c:v>0.21900000000000044</c:v>
                  </c:pt>
                  <c:pt idx="6">
                    <c:v>0.24800000000000041</c:v>
                  </c:pt>
                </c:numCache>
              </c:numRef>
            </c:minus>
          </c:errBars>
          <c:xVal>
            <c:numRef>
              <c:f>Sheet1!$B$11:$B$17</c:f>
              <c:numCache>
                <c:formatCode>General</c:formatCode>
                <c:ptCount val="7"/>
                <c:pt idx="0">
                  <c:v>1000</c:v>
                </c:pt>
                <c:pt idx="1">
                  <c:v>10000</c:v>
                </c:pt>
                <c:pt idx="2">
                  <c:v>100000</c:v>
                </c:pt>
                <c:pt idx="3">
                  <c:v>500000</c:v>
                </c:pt>
                <c:pt idx="4">
                  <c:v>1000000</c:v>
                </c:pt>
                <c:pt idx="5">
                  <c:v>2000000</c:v>
                </c:pt>
                <c:pt idx="6">
                  <c:v>5000000</c:v>
                </c:pt>
              </c:numCache>
            </c:numRef>
          </c:xVal>
          <c:yVal>
            <c:numRef>
              <c:f>Sheet1!$E$11:$E$17</c:f>
              <c:numCache>
                <c:formatCode>General</c:formatCode>
                <c:ptCount val="7"/>
                <c:pt idx="0">
                  <c:v>16.558</c:v>
                </c:pt>
                <c:pt idx="1">
                  <c:v>16.273</c:v>
                </c:pt>
                <c:pt idx="2">
                  <c:v>16.95</c:v>
                </c:pt>
                <c:pt idx="3">
                  <c:v>17.044</c:v>
                </c:pt>
                <c:pt idx="4">
                  <c:v>17.401999999999987</c:v>
                </c:pt>
                <c:pt idx="5">
                  <c:v>18.512</c:v>
                </c:pt>
                <c:pt idx="6">
                  <c:v>19.864999999999988</c:v>
                </c:pt>
              </c:numCache>
            </c:numRef>
          </c:yVal>
          <c:smooth val="0"/>
        </c:ser>
        <c:ser>
          <c:idx val="2"/>
          <c:order val="2"/>
          <c:tx>
            <c:v>1575V 12att</c:v>
          </c:tx>
          <c:spPr>
            <a:ln w="28575">
              <a:noFill/>
            </a:ln>
          </c:spPr>
          <c:marker>
            <c:symbol val="square"/>
            <c:size val="7"/>
          </c:marker>
          <c:errBars>
            <c:errDir val="y"/>
            <c:errBarType val="both"/>
            <c:errValType val="cust"/>
            <c:noEndCap val="1"/>
            <c:plus>
              <c:numRef>
                <c:f>Sheet1!#REF!</c:f>
                <c:numCache>
                  <c:formatCode>General</c:formatCode>
                  <c:ptCount val="1"/>
                  <c:pt idx="0">
                    <c:v>1</c:v>
                  </c:pt>
                </c:numCache>
              </c:numRef>
            </c:plus>
            <c:minus>
              <c:numRef>
                <c:f>Sheet1!#REF!</c:f>
                <c:numCache>
                  <c:formatCode>General</c:formatCode>
                  <c:ptCount val="1"/>
                  <c:pt idx="0">
                    <c:v>1</c:v>
                  </c:pt>
                </c:numCache>
              </c:numRef>
            </c:minus>
          </c:errBars>
          <c:xVal>
            <c:numRef>
              <c:f>Sheet1!#REF!</c:f>
            </c:numRef>
          </c:xVal>
          <c:yVal>
            <c:numRef>
              <c:f>Sheet1!#REF!</c:f>
              <c:numCache>
                <c:formatCode>General</c:formatCode>
                <c:ptCount val="1"/>
                <c:pt idx="0">
                  <c:v>1</c:v>
                </c:pt>
              </c:numCache>
            </c:numRef>
          </c:yVal>
          <c:smooth val="0"/>
        </c:ser>
        <c:ser>
          <c:idx val="3"/>
          <c:order val="3"/>
          <c:tx>
            <c:v>1575V 9att</c:v>
          </c:tx>
          <c:spPr>
            <a:ln w="28575">
              <a:noFill/>
            </a:ln>
          </c:spPr>
          <c:marker>
            <c:symbol val="square"/>
            <c:size val="7"/>
            <c:spPr>
              <a:solidFill>
                <a:sysClr val="windowText" lastClr="000000"/>
              </a:solidFill>
            </c:spPr>
          </c:marker>
          <c:xVal>
            <c:numRef>
              <c:f>Sheet1!$B$17</c:f>
              <c:numCache>
                <c:formatCode>General</c:formatCode>
                <c:ptCount val="1"/>
                <c:pt idx="0">
                  <c:v>5000000</c:v>
                </c:pt>
              </c:numCache>
            </c:numRef>
          </c:xVal>
          <c:yVal>
            <c:numRef>
              <c:f>Sheet1!$E$17</c:f>
              <c:numCache>
                <c:formatCode>General</c:formatCode>
                <c:ptCount val="1"/>
                <c:pt idx="0">
                  <c:v>19.864999999999988</c:v>
                </c:pt>
              </c:numCache>
            </c:numRef>
          </c:yVal>
          <c:smooth val="0"/>
        </c:ser>
        <c:ser>
          <c:idx val="4"/>
          <c:order val="4"/>
          <c:tx>
            <c:v>1575V 6att</c:v>
          </c:tx>
          <c:spPr>
            <a:ln w="28575">
              <a:noFill/>
            </a:ln>
          </c:spPr>
          <c:xVal>
            <c:numRef>
              <c:f>Sheet1!#REF!</c:f>
            </c:numRef>
          </c:xVal>
          <c:yVal>
            <c:numRef>
              <c:f>Sheet1!#REF!</c:f>
              <c:numCache>
                <c:formatCode>General</c:formatCode>
                <c:ptCount val="1"/>
                <c:pt idx="0">
                  <c:v>1</c:v>
                </c:pt>
              </c:numCache>
            </c:numRef>
          </c:yVal>
          <c:smooth val="0"/>
        </c:ser>
        <c:dLbls>
          <c:showLegendKey val="0"/>
          <c:showVal val="0"/>
          <c:showCatName val="0"/>
          <c:showSerName val="0"/>
          <c:showPercent val="0"/>
          <c:showBubbleSize val="0"/>
        </c:dLbls>
        <c:axId val="277686064"/>
        <c:axId val="277682536"/>
      </c:scatterChart>
      <c:valAx>
        <c:axId val="277686064"/>
        <c:scaling>
          <c:logBase val="10"/>
          <c:orientation val="minMax"/>
          <c:max val="8000000"/>
          <c:min val="1000"/>
        </c:scaling>
        <c:delete val="0"/>
        <c:axPos val="b"/>
        <c:title>
          <c:tx>
            <c:rich>
              <a:bodyPr/>
              <a:lstStyle/>
              <a:p>
                <a:pPr>
                  <a:defRPr sz="1800"/>
                </a:pPr>
                <a:r>
                  <a:rPr lang="en-US" sz="1800"/>
                  <a:t>Laser Rate (Hz)</a:t>
                </a:r>
              </a:p>
            </c:rich>
          </c:tx>
          <c:overlay val="0"/>
        </c:title>
        <c:numFmt formatCode="General" sourceLinked="1"/>
        <c:majorTickMark val="out"/>
        <c:minorTickMark val="none"/>
        <c:tickLblPos val="nextTo"/>
        <c:txPr>
          <a:bodyPr/>
          <a:lstStyle/>
          <a:p>
            <a:pPr>
              <a:defRPr sz="1800"/>
            </a:pPr>
            <a:endParaRPr lang="en-US"/>
          </a:p>
        </c:txPr>
        <c:crossAx val="277682536"/>
        <c:crosses val="autoZero"/>
        <c:crossBetween val="midCat"/>
      </c:valAx>
      <c:valAx>
        <c:axId val="277682536"/>
        <c:scaling>
          <c:orientation val="minMax"/>
          <c:min val="15"/>
        </c:scaling>
        <c:delete val="0"/>
        <c:axPos val="l"/>
        <c:majorGridlines/>
        <c:title>
          <c:tx>
            <c:rich>
              <a:bodyPr/>
              <a:lstStyle/>
              <a:p>
                <a:pPr>
                  <a:defRPr sz="1800"/>
                </a:pPr>
                <a:r>
                  <a:rPr lang="en-US" sz="1800"/>
                  <a:t>δt (ps)</a:t>
                </a:r>
              </a:p>
            </c:rich>
          </c:tx>
          <c:overlay val="0"/>
        </c:title>
        <c:numFmt formatCode="General" sourceLinked="1"/>
        <c:majorTickMark val="out"/>
        <c:minorTickMark val="none"/>
        <c:tickLblPos val="nextTo"/>
        <c:txPr>
          <a:bodyPr/>
          <a:lstStyle/>
          <a:p>
            <a:pPr>
              <a:defRPr sz="1800"/>
            </a:pPr>
            <a:endParaRPr lang="en-US"/>
          </a:p>
        </c:txPr>
        <c:crossAx val="277686064"/>
        <c:crosses val="autoZero"/>
        <c:crossBetween val="midCat"/>
      </c:valAx>
      <c:spPr>
        <a:noFill/>
        <a:ln w="25400">
          <a:solidFill>
            <a:sysClr val="windowText" lastClr="000000"/>
          </a:solidFill>
        </a:ln>
      </c:spPr>
    </c:plotArea>
    <c:legend>
      <c:legendPos val="r"/>
      <c:legendEntry>
        <c:idx val="2"/>
        <c:delete val="1"/>
      </c:legendEntry>
      <c:legendEntry>
        <c:idx val="3"/>
        <c:delete val="1"/>
      </c:legendEntry>
      <c:legendEntry>
        <c:idx val="4"/>
        <c:delete val="1"/>
      </c:legendEntry>
      <c:layout>
        <c:manualLayout>
          <c:xMode val="edge"/>
          <c:yMode val="edge"/>
          <c:x val="0.10903896994726842"/>
          <c:y val="3.5175882759697616E-2"/>
          <c:w val="0.15956357088757744"/>
          <c:h val="0.24692868773839727"/>
        </c:manualLayout>
      </c:layout>
      <c:overlay val="0"/>
      <c:txPr>
        <a:bodyPr/>
        <a:lstStyle/>
        <a:p>
          <a:pPr>
            <a:defRPr sz="1600"/>
          </a:pPr>
          <a:endParaRPr lang="en-US"/>
        </a:p>
      </c:txPr>
    </c:legend>
    <c:plotVisOnly val="1"/>
    <c:dispBlanksAs val="gap"/>
    <c:showDLblsOverMax val="0"/>
  </c:chart>
  <c:spPr>
    <a:solidFill>
      <a:schemeClr val="accent3"/>
    </a:solidFill>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74F576A-A559-4BB4-BB75-7D1439CF916B}" type="slidenum">
              <a:rPr lang="en-US"/>
              <a:pPr>
                <a:defRPr/>
              </a:pPr>
              <a:t>‹#›</a:t>
            </a:fld>
            <a:endParaRPr lang="en-US"/>
          </a:p>
        </p:txBody>
      </p:sp>
    </p:spTree>
    <p:extLst>
      <p:ext uri="{BB962C8B-B14F-4D97-AF65-F5344CB8AC3E}">
        <p14:creationId xmlns:p14="http://schemas.microsoft.com/office/powerpoint/2010/main" val="3068652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D7A7690-2EC5-4C20-AABA-E8D05490DBFA}" type="slidenum">
              <a:rPr lang="en-US" smtClean="0">
                <a:latin typeface="Arial" pitchFamily="34" charset="0"/>
              </a:rPr>
              <a:pPr/>
              <a:t>1</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90809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160E96F-D5A0-45ED-BCC3-B193DC025268}" type="slidenum">
              <a:rPr lang="en-US" smtClean="0"/>
              <a:pPr/>
              <a:t>10</a:t>
            </a:fld>
            <a:endParaRPr lang="en-US" smtClean="0"/>
          </a:p>
        </p:txBody>
      </p:sp>
      <p:sp>
        <p:nvSpPr>
          <p:cNvPr id="68611" name="Rectangle 2"/>
          <p:cNvSpPr>
            <a:spLocks noGrp="1" noRot="1" noChangeAspect="1" noChangeArrowheads="1" noTextEdit="1"/>
          </p:cNvSpPr>
          <p:nvPr>
            <p:ph type="sldImg"/>
          </p:nvPr>
        </p:nvSpPr>
        <p:spPr>
          <a:xfrm>
            <a:off x="1144588" y="685800"/>
            <a:ext cx="4568825" cy="3427413"/>
          </a:xfrm>
          <a:ln/>
        </p:spPr>
      </p:sp>
      <p:sp>
        <p:nvSpPr>
          <p:cNvPr id="68612"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258473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GB" smtClean="0"/>
          </a:p>
        </p:txBody>
      </p:sp>
      <p:sp>
        <p:nvSpPr>
          <p:cNvPr id="59396" name="Slide Number Placeholder 3"/>
          <p:cNvSpPr>
            <a:spLocks noGrp="1"/>
          </p:cNvSpPr>
          <p:nvPr>
            <p:ph type="sldNum" sz="quarter" idx="5"/>
          </p:nvPr>
        </p:nvSpPr>
        <p:spPr>
          <a:noFill/>
        </p:spPr>
        <p:txBody>
          <a:bodyPr/>
          <a:lstStyle/>
          <a:p>
            <a:fld id="{39262258-AB61-4AF8-804A-4AE8EA23E897}" type="slidenum">
              <a:rPr lang="en-US" smtClean="0"/>
              <a:pPr/>
              <a:t>11</a:t>
            </a:fld>
            <a:endParaRPr lang="en-US" smtClean="0"/>
          </a:p>
        </p:txBody>
      </p:sp>
    </p:spTree>
    <p:extLst>
      <p:ext uri="{BB962C8B-B14F-4D97-AF65-F5344CB8AC3E}">
        <p14:creationId xmlns:p14="http://schemas.microsoft.com/office/powerpoint/2010/main" val="255684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E517A634-DD64-4C79-8461-BF09C4884A6E}" type="slidenum">
              <a:rPr lang="en-US" smtClean="0"/>
              <a:pPr/>
              <a:t>12</a:t>
            </a:fld>
            <a:endParaRPr lang="en-US" smtClean="0"/>
          </a:p>
        </p:txBody>
      </p:sp>
    </p:spTree>
    <p:extLst>
      <p:ext uri="{BB962C8B-B14F-4D97-AF65-F5344CB8AC3E}">
        <p14:creationId xmlns:p14="http://schemas.microsoft.com/office/powerpoint/2010/main" val="373086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lehman</a:t>
            </a:r>
          </a:p>
        </p:txBody>
      </p:sp>
      <p:sp>
        <p:nvSpPr>
          <p:cNvPr id="62468" name="Slide Number Placeholder 3"/>
          <p:cNvSpPr>
            <a:spLocks noGrp="1"/>
          </p:cNvSpPr>
          <p:nvPr>
            <p:ph type="sldNum" sz="quarter" idx="5"/>
          </p:nvPr>
        </p:nvSpPr>
        <p:spPr>
          <a:noFill/>
        </p:spPr>
        <p:txBody>
          <a:bodyPr/>
          <a:lstStyle/>
          <a:p>
            <a:fld id="{38EACF97-B71A-4E9A-AA6B-0459760353F8}" type="slidenum">
              <a:rPr lang="en-US" smtClean="0"/>
              <a:pPr/>
              <a:t>13</a:t>
            </a:fld>
            <a:endParaRPr lang="en-US" smtClean="0"/>
          </a:p>
        </p:txBody>
      </p:sp>
    </p:spTree>
    <p:extLst>
      <p:ext uri="{BB962C8B-B14F-4D97-AF65-F5344CB8AC3E}">
        <p14:creationId xmlns:p14="http://schemas.microsoft.com/office/powerpoint/2010/main" val="378866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316" name="Slide Number Placeholder 3"/>
          <p:cNvSpPr>
            <a:spLocks noGrp="1"/>
          </p:cNvSpPr>
          <p:nvPr>
            <p:ph type="sldNum" sz="quarter" idx="5"/>
          </p:nvPr>
        </p:nvSpPr>
        <p:spPr>
          <a:noFill/>
        </p:spPr>
        <p:txBody>
          <a:bodyPr/>
          <a:lstStyle/>
          <a:p>
            <a:fld id="{7CFD44D4-CC58-4EE5-915C-BF8DE4EA5D04}" type="slidenum">
              <a:rPr lang="en-US" smtClean="0">
                <a:latin typeface="Arial" pitchFamily="34" charset="0"/>
              </a:rPr>
              <a:pPr/>
              <a:t>14</a:t>
            </a:fld>
            <a:endParaRPr lang="en-US" smtClean="0">
              <a:latin typeface="Arial" pitchFamily="34" charset="0"/>
            </a:endParaRPr>
          </a:p>
        </p:txBody>
      </p:sp>
    </p:spTree>
    <p:extLst>
      <p:ext uri="{BB962C8B-B14F-4D97-AF65-F5344CB8AC3E}">
        <p14:creationId xmlns:p14="http://schemas.microsoft.com/office/powerpoint/2010/main" val="301932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4E9BA180-8FA5-408F-8306-5CBD7B3AA4D8}" type="slidenum">
              <a:rPr lang="en-US" smtClean="0"/>
              <a:pPr/>
              <a:t>21</a:t>
            </a:fld>
            <a:endParaRPr lang="en-US" smtClean="0"/>
          </a:p>
        </p:txBody>
      </p:sp>
    </p:spTree>
    <p:extLst>
      <p:ext uri="{BB962C8B-B14F-4D97-AF65-F5344CB8AC3E}">
        <p14:creationId xmlns:p14="http://schemas.microsoft.com/office/powerpoint/2010/main" val="283326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CF527895-C891-4A4A-B59E-B26C3077D6BD}" type="slidenum">
              <a:rPr lang="en-US" smtClean="0"/>
              <a:pPr/>
              <a:t>23</a:t>
            </a:fld>
            <a:endParaRPr lang="en-US" smtClean="0"/>
          </a:p>
        </p:txBody>
      </p:sp>
    </p:spTree>
    <p:extLst>
      <p:ext uri="{BB962C8B-B14F-4D97-AF65-F5344CB8AC3E}">
        <p14:creationId xmlns:p14="http://schemas.microsoft.com/office/powerpoint/2010/main" val="122563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7EEEF05F-8350-468A-990F-A722DDE4F942}" type="slidenum">
              <a:rPr lang="en-US" smtClean="0"/>
              <a:pPr/>
              <a:t>25</a:t>
            </a:fld>
            <a:endParaRPr lang="en-US" smtClean="0"/>
          </a:p>
        </p:txBody>
      </p:sp>
    </p:spTree>
    <p:extLst>
      <p:ext uri="{BB962C8B-B14F-4D97-AF65-F5344CB8AC3E}">
        <p14:creationId xmlns:p14="http://schemas.microsoft.com/office/powerpoint/2010/main" val="379406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LHC logistics required us to move away from our original Hamburg Pipe design to a Roman pot design</a:t>
            </a:r>
          </a:p>
          <a:p>
            <a:r>
              <a:rPr lang="en-US" dirty="0" smtClean="0"/>
              <a:t>Need to conserve detector</a:t>
            </a:r>
            <a:r>
              <a:rPr lang="en-US" baseline="0" dirty="0" smtClean="0"/>
              <a:t> performance</a:t>
            </a:r>
            <a:endParaRPr lang="en-US" dirty="0" smtClean="0"/>
          </a:p>
          <a:p>
            <a:r>
              <a:rPr lang="en-US" dirty="0" smtClean="0"/>
              <a:t>Simulation of single elements, now</a:t>
            </a:r>
            <a:r>
              <a:rPr lang="en-US" baseline="0" dirty="0" smtClean="0"/>
              <a:t> require a 90 degree bend</a:t>
            </a:r>
            <a:endParaRPr lang="en-US" dirty="0"/>
          </a:p>
        </p:txBody>
      </p:sp>
      <p:sp>
        <p:nvSpPr>
          <p:cNvPr id="4" name="Slide Number Placeholder 3"/>
          <p:cNvSpPr>
            <a:spLocks noGrp="1"/>
          </p:cNvSpPr>
          <p:nvPr>
            <p:ph type="sldNum" sz="quarter" idx="10"/>
          </p:nvPr>
        </p:nvSpPr>
        <p:spPr/>
        <p:txBody>
          <a:bodyPr/>
          <a:lstStyle/>
          <a:p>
            <a:fld id="{C1B1ED3E-25A9-8040-940F-AB5DEDE6411F}" type="slidenum">
              <a:rPr lang="en-US" smtClean="0"/>
              <a:pPr/>
              <a:t>26</a:t>
            </a:fld>
            <a:endParaRPr lang="en-US"/>
          </a:p>
        </p:txBody>
      </p:sp>
    </p:spTree>
    <p:extLst>
      <p:ext uri="{BB962C8B-B14F-4D97-AF65-F5344CB8AC3E}">
        <p14:creationId xmlns:p14="http://schemas.microsoft.com/office/powerpoint/2010/main" val="216742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bouncing up and down vs. side to side</a:t>
            </a:r>
            <a:r>
              <a:rPr lang="en-US" baseline="0" dirty="0" smtClean="0"/>
              <a:t> (mapping a cone onto a rectangle)</a:t>
            </a:r>
            <a:endParaRPr lang="en-US" dirty="0"/>
          </a:p>
        </p:txBody>
      </p:sp>
      <p:sp>
        <p:nvSpPr>
          <p:cNvPr id="4" name="Slide Number Placeholder 3"/>
          <p:cNvSpPr>
            <a:spLocks noGrp="1"/>
          </p:cNvSpPr>
          <p:nvPr>
            <p:ph type="sldNum" sz="quarter" idx="10"/>
          </p:nvPr>
        </p:nvSpPr>
        <p:spPr/>
        <p:txBody>
          <a:bodyPr/>
          <a:lstStyle/>
          <a:p>
            <a:fld id="{C1B1ED3E-25A9-8040-940F-AB5DEDE6411F}" type="slidenum">
              <a:rPr lang="en-US" smtClean="0"/>
              <a:pPr/>
              <a:t>28</a:t>
            </a:fld>
            <a:endParaRPr lang="en-US"/>
          </a:p>
        </p:txBody>
      </p:sp>
    </p:spTree>
    <p:extLst>
      <p:ext uri="{BB962C8B-B14F-4D97-AF65-F5344CB8AC3E}">
        <p14:creationId xmlns:p14="http://schemas.microsoft.com/office/powerpoint/2010/main" val="269552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7E2C33B-2500-4C5F-AD66-5F88F97DB1C0}" type="slidenum">
              <a:rPr lang="en-US" smtClean="0">
                <a:latin typeface="Arial" pitchFamily="34" charset="0"/>
              </a:rPr>
              <a:pPr/>
              <a:t>2</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619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long tail out to large times due to light reflecting </a:t>
            </a:r>
            <a:r>
              <a:rPr lang="en-US" b="0" baseline="0" dirty="0" smtClean="0"/>
              <a:t> </a:t>
            </a:r>
            <a:r>
              <a:rPr lang="en-US" b="0" baseline="0" dirty="0" err="1" smtClean="0"/>
              <a:t>mutliple</a:t>
            </a:r>
            <a:r>
              <a:rPr lang="en-US" b="0" baseline="0" dirty="0" smtClean="0"/>
              <a:t> times </a:t>
            </a:r>
          </a:p>
          <a:p>
            <a:r>
              <a:rPr lang="en-US" b="0" baseline="0" dirty="0" smtClean="0"/>
              <a:t>Our studies show it is the light within the first 100-200 </a:t>
            </a:r>
            <a:r>
              <a:rPr lang="en-US" b="0" baseline="0" dirty="0" err="1" smtClean="0"/>
              <a:t>ps</a:t>
            </a:r>
            <a:r>
              <a:rPr lang="en-US" b="0" baseline="0" dirty="0" smtClean="0"/>
              <a:t> that is the most important,  after 400 </a:t>
            </a:r>
            <a:r>
              <a:rPr lang="en-US" b="0" baseline="0" dirty="0" err="1" smtClean="0"/>
              <a:t>ps</a:t>
            </a:r>
            <a:endParaRPr lang="en-US" b="0" baseline="0" dirty="0" smtClean="0"/>
          </a:p>
          <a:p>
            <a:r>
              <a:rPr lang="en-US" b="0" baseline="0" dirty="0" smtClean="0"/>
              <a:t>Very little impact</a:t>
            </a:r>
            <a:endParaRPr lang="en-US" b="0" dirty="0" smtClean="0"/>
          </a:p>
          <a:p>
            <a:endParaRPr lang="en-US" dirty="0"/>
          </a:p>
        </p:txBody>
      </p:sp>
      <p:sp>
        <p:nvSpPr>
          <p:cNvPr id="4" name="Slide Number Placeholder 3"/>
          <p:cNvSpPr>
            <a:spLocks noGrp="1"/>
          </p:cNvSpPr>
          <p:nvPr>
            <p:ph type="sldNum" sz="quarter" idx="10"/>
          </p:nvPr>
        </p:nvSpPr>
        <p:spPr/>
        <p:txBody>
          <a:bodyPr/>
          <a:lstStyle/>
          <a:p>
            <a:fld id="{C1B1ED3E-25A9-8040-940F-AB5DEDE6411F}" type="slidenum">
              <a:rPr lang="en-US" smtClean="0"/>
              <a:pPr/>
              <a:t>29</a:t>
            </a:fld>
            <a:endParaRPr lang="en-US"/>
          </a:p>
        </p:txBody>
      </p:sp>
    </p:spTree>
    <p:extLst>
      <p:ext uri="{BB962C8B-B14F-4D97-AF65-F5344CB8AC3E}">
        <p14:creationId xmlns:p14="http://schemas.microsoft.com/office/powerpoint/2010/main" val="1159923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height</a:t>
            </a:r>
            <a:r>
              <a:rPr lang="en-US" baseline="0" dirty="0" smtClean="0"/>
              <a:t> of proton </a:t>
            </a:r>
            <a:r>
              <a:rPr lang="en-US" dirty="0" smtClean="0"/>
              <a:t>on plot</a:t>
            </a:r>
          </a:p>
          <a:p>
            <a:r>
              <a:rPr lang="en-US" dirty="0" smtClean="0"/>
              <a:t>Perhaps draw one photon on parallel cut</a:t>
            </a:r>
          </a:p>
        </p:txBody>
      </p:sp>
      <p:sp>
        <p:nvSpPr>
          <p:cNvPr id="4" name="Slide Number Placeholder 3"/>
          <p:cNvSpPr>
            <a:spLocks noGrp="1"/>
          </p:cNvSpPr>
          <p:nvPr>
            <p:ph type="sldNum" sz="quarter" idx="10"/>
          </p:nvPr>
        </p:nvSpPr>
        <p:spPr/>
        <p:txBody>
          <a:bodyPr/>
          <a:lstStyle/>
          <a:p>
            <a:fld id="{C1B1ED3E-25A9-8040-940F-AB5DEDE6411F}" type="slidenum">
              <a:rPr lang="en-US" smtClean="0"/>
              <a:pPr/>
              <a:t>30</a:t>
            </a:fld>
            <a:endParaRPr lang="en-US"/>
          </a:p>
        </p:txBody>
      </p:sp>
    </p:spTree>
    <p:extLst>
      <p:ext uri="{BB962C8B-B14F-4D97-AF65-F5344CB8AC3E}">
        <p14:creationId xmlns:p14="http://schemas.microsoft.com/office/powerpoint/2010/main" val="353177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4F576A-A559-4BB4-BB75-7D1439CF916B}" type="slidenum">
              <a:rPr lang="en-US" smtClean="0"/>
              <a:pPr>
                <a:defRPr/>
              </a:pPr>
              <a:t>33</a:t>
            </a:fld>
            <a:endParaRPr lang="en-US"/>
          </a:p>
        </p:txBody>
      </p:sp>
    </p:spTree>
    <p:extLst>
      <p:ext uri="{BB962C8B-B14F-4D97-AF65-F5344CB8AC3E}">
        <p14:creationId xmlns:p14="http://schemas.microsoft.com/office/powerpoint/2010/main" val="138760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a:t>
            </a:r>
            <a:r>
              <a:rPr lang="en-US" b="1" dirty="0" smtClean="0"/>
              <a:t>r optimizing we can </a:t>
            </a:r>
            <a:r>
              <a:rPr lang="en-US" b="1" dirty="0" err="1" smtClean="0"/>
              <a:t>incorpoarte</a:t>
            </a:r>
            <a:r>
              <a:rPr lang="en-US" b="1" dirty="0" smtClean="0"/>
              <a:t> these bars in a detector</a:t>
            </a:r>
            <a:endParaRPr lang="en-US" b="1" dirty="0"/>
          </a:p>
        </p:txBody>
      </p:sp>
      <p:sp>
        <p:nvSpPr>
          <p:cNvPr id="4" name="Slide Number Placeholder 3"/>
          <p:cNvSpPr>
            <a:spLocks noGrp="1"/>
          </p:cNvSpPr>
          <p:nvPr>
            <p:ph type="sldNum" sz="quarter" idx="10"/>
          </p:nvPr>
        </p:nvSpPr>
        <p:spPr/>
        <p:txBody>
          <a:bodyPr/>
          <a:lstStyle/>
          <a:p>
            <a:fld id="{829F7F5C-907F-402B-83E5-469AF73895D5}" type="slidenum">
              <a:rPr lang="en-US" smtClean="0"/>
              <a:pPr/>
              <a:t>34</a:t>
            </a:fld>
            <a:endParaRPr lang="en-US"/>
          </a:p>
        </p:txBody>
      </p:sp>
    </p:spTree>
    <p:extLst>
      <p:ext uri="{BB962C8B-B14F-4D97-AF65-F5344CB8AC3E}">
        <p14:creationId xmlns:p14="http://schemas.microsoft.com/office/powerpoint/2010/main" val="88637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4F576A-A559-4BB4-BB75-7D1439CF916B}" type="slidenum">
              <a:rPr lang="en-US" smtClean="0"/>
              <a:pPr>
                <a:defRPr/>
              </a:pPr>
              <a:t>38</a:t>
            </a:fld>
            <a:endParaRPr lang="en-US"/>
          </a:p>
        </p:txBody>
      </p:sp>
    </p:spTree>
    <p:extLst>
      <p:ext uri="{BB962C8B-B14F-4D97-AF65-F5344CB8AC3E}">
        <p14:creationId xmlns:p14="http://schemas.microsoft.com/office/powerpoint/2010/main" val="410025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543E595-0431-49AA-A6F9-68D4EBBDBA13}" type="slidenum">
              <a:rPr lang="en-US" smtClean="0">
                <a:latin typeface="Arial" pitchFamily="34" charset="0"/>
              </a:rPr>
              <a:pPr/>
              <a:t>3</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1820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11E1C1-3F67-40CF-BC14-82F62114DBB6}" type="slidenum">
              <a:rPr lang="en-US" smtClean="0">
                <a:latin typeface="Arial" pitchFamily="34" charset="0"/>
              </a:rPr>
              <a:pPr/>
              <a:t>4</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9529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9774C62F-E6C4-4EE3-9188-A7AE874D9A12}" type="slidenum">
              <a:rPr lang="en-US" smtClean="0"/>
              <a:pPr/>
              <a:t>5</a:t>
            </a:fld>
            <a:endParaRPr lang="en-US" smtClean="0"/>
          </a:p>
        </p:txBody>
      </p:sp>
    </p:spTree>
    <p:extLst>
      <p:ext uri="{BB962C8B-B14F-4D97-AF65-F5344CB8AC3E}">
        <p14:creationId xmlns:p14="http://schemas.microsoft.com/office/powerpoint/2010/main" val="252450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D7A7690-2EC5-4C20-AABA-E8D05490DBFA}" type="slidenum">
              <a:rPr lang="en-US" smtClean="0">
                <a:latin typeface="Arial" pitchFamily="34" charset="0"/>
              </a:rPr>
              <a:pPr/>
              <a:t>6</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9133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802ED0FC-ADD1-40DF-A9B0-A3D7AD7DAE99}" type="slidenum">
              <a:rPr lang="en-US" smtClean="0">
                <a:latin typeface="Arial" pitchFamily="34" charset="0"/>
              </a:rPr>
              <a:pPr/>
              <a:t>7</a:t>
            </a:fld>
            <a:endParaRPr lang="en-US" smtClean="0">
              <a:latin typeface="Arial" pitchFamily="34" charset="0"/>
            </a:endParaRPr>
          </a:p>
        </p:txBody>
      </p:sp>
    </p:spTree>
    <p:extLst>
      <p:ext uri="{BB962C8B-B14F-4D97-AF65-F5344CB8AC3E}">
        <p14:creationId xmlns:p14="http://schemas.microsoft.com/office/powerpoint/2010/main" val="3324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4CED389-FD80-48B6-9764-8F57B82A78FD}" type="slidenum">
              <a:rPr lang="en-US" smtClean="0"/>
              <a:pPr/>
              <a:t>8</a:t>
            </a:fld>
            <a:endParaRPr lang="en-US" smtClean="0"/>
          </a:p>
        </p:txBody>
      </p:sp>
    </p:spTree>
    <p:extLst>
      <p:ext uri="{BB962C8B-B14F-4D97-AF65-F5344CB8AC3E}">
        <p14:creationId xmlns:p14="http://schemas.microsoft.com/office/powerpoint/2010/main" val="340538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6A969EC3-9B7C-45BB-8B21-86D718D2B85A}" type="slidenum">
              <a:rPr lang="en-US" smtClean="0">
                <a:latin typeface="Arial" pitchFamily="34" charset="0"/>
              </a:rPr>
              <a:pPr/>
              <a:t>9</a:t>
            </a:fld>
            <a:endParaRPr lang="en-US" smtClean="0">
              <a:latin typeface="Arial" pitchFamily="34" charset="0"/>
            </a:endParaRPr>
          </a:p>
        </p:txBody>
      </p:sp>
    </p:spTree>
    <p:extLst>
      <p:ext uri="{BB962C8B-B14F-4D97-AF65-F5344CB8AC3E}">
        <p14:creationId xmlns:p14="http://schemas.microsoft.com/office/powerpoint/2010/main" val="100755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38DB1229-F59E-4660-875B-4E1AC8F185CA}" type="slidenum">
              <a:rPr lang="en-US"/>
              <a:pPr>
                <a:defRPr/>
              </a:pPr>
              <a:t>‹#›</a:t>
            </a:fld>
            <a:endParaRPr lang="en-US"/>
          </a:p>
        </p:txBody>
      </p:sp>
      <p:sp>
        <p:nvSpPr>
          <p:cNvPr id="5" name="Rectangle 4"/>
          <p:cNvSpPr>
            <a:spLocks noGrp="1" noChangeArrowheads="1"/>
          </p:cNvSpPr>
          <p:nvPr>
            <p:ph type="dt" sz="half" idx="11"/>
          </p:nvPr>
        </p:nvSpPr>
        <p:spPr>
          <a:xfrm>
            <a:off x="0" y="6477000"/>
            <a:ext cx="1905000" cy="457200"/>
          </a:xfrm>
        </p:spPr>
        <p:txBody>
          <a:bodyPr/>
          <a:lstStyle>
            <a:lvl1pPr>
              <a:defRPr/>
            </a:lvl1pPr>
          </a:lstStyle>
          <a:p>
            <a:pPr>
              <a:defRPr/>
            </a:pPr>
            <a:r>
              <a:rPr lang="en-US" smtClean="0"/>
              <a:t>December 4, 2014</a:t>
            </a:r>
            <a:endParaRPr lang="en-US" dirty="0"/>
          </a:p>
        </p:txBody>
      </p:sp>
      <p:sp>
        <p:nvSpPr>
          <p:cNvPr id="6" name="Rectangle 5"/>
          <p:cNvSpPr>
            <a:spLocks noGrp="1" noChangeArrowheads="1"/>
          </p:cNvSpPr>
          <p:nvPr>
            <p:ph type="ftr" sz="quarter" idx="12"/>
          </p:nvPr>
        </p:nvSpPr>
        <p:spPr>
          <a:xfrm>
            <a:off x="3124200" y="6477000"/>
            <a:ext cx="2895600" cy="457200"/>
          </a:xfrm>
        </p:spPr>
        <p:txBody>
          <a:bodyPr/>
          <a:lstStyle>
            <a:lvl1pPr>
              <a:defRPr/>
            </a:lvl1pPr>
          </a:lstStyle>
          <a:p>
            <a:pPr>
              <a:defRPr/>
            </a:pPr>
            <a:r>
              <a:rPr lang="en-US" smtClean="0"/>
              <a:t>MCP Workshop,  A.  Brandt , UTA </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F6BB8-CA88-4643-83AA-83FC6CB386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3E97C9-BE49-4B00-A3DB-49A7FA3A25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20207-8957-4A15-9F53-3CE8FA2475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0" y="6477000"/>
            <a:ext cx="1905000" cy="457200"/>
          </a:xfrm>
        </p:spPr>
        <p:txBody>
          <a:bodyPr/>
          <a:lstStyle>
            <a:lvl1pPr>
              <a:defRPr/>
            </a:lvl1pPr>
          </a:lstStyle>
          <a:p>
            <a:pPr>
              <a:defRPr/>
            </a:pPr>
            <a:r>
              <a:rPr lang="en-US" smtClean="0"/>
              <a:t>December 4, 2014</a:t>
            </a:r>
            <a:endParaRPr lang="en-US" dirty="0"/>
          </a:p>
        </p:txBody>
      </p:sp>
      <p:sp>
        <p:nvSpPr>
          <p:cNvPr id="5" name="Rectangle 5"/>
          <p:cNvSpPr>
            <a:spLocks noGrp="1" noChangeArrowheads="1"/>
          </p:cNvSpPr>
          <p:nvPr>
            <p:ph type="ftr" sz="quarter" idx="11"/>
          </p:nvPr>
        </p:nvSpPr>
        <p:spPr>
          <a:xfrm>
            <a:off x="3124200" y="6477000"/>
            <a:ext cx="2895600" cy="457200"/>
          </a:xfrm>
        </p:spPr>
        <p:txBody>
          <a:bodyPr/>
          <a:lstStyle>
            <a:lvl1pPr>
              <a:defRPr/>
            </a:lvl1pPr>
          </a:lstStyle>
          <a:p>
            <a:pPr>
              <a:defRPr/>
            </a:pPr>
            <a:r>
              <a:rPr lang="en-US" smtClean="0"/>
              <a:t>MCP Workshop,  A.  Brandt , UTA </a:t>
            </a:r>
            <a:endParaRPr lang="en-US"/>
          </a:p>
        </p:txBody>
      </p:sp>
      <p:sp>
        <p:nvSpPr>
          <p:cNvPr id="6" name="Rectangle 6"/>
          <p:cNvSpPr>
            <a:spLocks noGrp="1" noChangeArrowheads="1"/>
          </p:cNvSpPr>
          <p:nvPr>
            <p:ph type="sldNum" sz="quarter" idx="12"/>
          </p:nvPr>
        </p:nvSpPr>
        <p:spPr/>
        <p:txBody>
          <a:bodyPr/>
          <a:lstStyle>
            <a:lvl1pPr>
              <a:defRPr sz="2000" b="1"/>
            </a:lvl1pPr>
          </a:lstStyle>
          <a:p>
            <a:pPr>
              <a:defRPr/>
            </a:pPr>
            <a:fld id="{EE347418-3896-4E01-AED0-FB87E28FF65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08831-72F2-40F4-8848-50A82F4704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41255C-12E7-43D1-A8E0-766B34F882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F25155-76FC-4E8D-92D1-034F33BFCF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EDF8AC-1CE0-4200-BF85-A824C79C73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4" name="Rectangle 6"/>
          <p:cNvSpPr>
            <a:spLocks noGrp="1" noChangeArrowheads="1"/>
          </p:cNvSpPr>
          <p:nvPr>
            <p:ph type="sldNum" sz="quarter" idx="12"/>
          </p:nvPr>
        </p:nvSpPr>
        <p:spPr>
          <a:ln/>
        </p:spPr>
        <p:txBody>
          <a:bodyPr/>
          <a:lstStyle>
            <a:lvl1pPr>
              <a:defRPr sz="1800" b="1">
                <a:solidFill>
                  <a:schemeClr val="tx1"/>
                </a:solidFill>
              </a:defRPr>
            </a:lvl1pPr>
          </a:lstStyle>
          <a:p>
            <a:pPr>
              <a:defRPr/>
            </a:pPr>
            <a:fld id="{C20C5F88-59E1-4320-B6A6-C29627EAF07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D9DB62-E18D-4CBB-92D2-8506E301B5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4,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MCP Workshop,  A.  Brandt , UTA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92CCA-6CDD-45F6-9814-9933D1FA69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2"/>
                </a:solidFill>
              </a:defRPr>
            </a:lvl1pPr>
          </a:lstStyle>
          <a:p>
            <a:pPr>
              <a:defRPr/>
            </a:pPr>
            <a:r>
              <a:rPr lang="en-US" smtClean="0"/>
              <a:t>December 4, 2014</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2"/>
                </a:solidFill>
              </a:defRPr>
            </a:lvl1pPr>
          </a:lstStyle>
          <a:p>
            <a:pPr>
              <a:defRPr/>
            </a:pPr>
            <a:r>
              <a:rPr lang="en-US" smtClean="0"/>
              <a:t>MCP Workshop,  A.  Brandt , UTA </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56301788-58B6-4AC1-8310-727A216B2E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2"/>
          <p:cNvSpPr txBox="1">
            <a:spLocks noChangeArrowheads="1"/>
          </p:cNvSpPr>
          <p:nvPr/>
        </p:nvSpPr>
        <p:spPr bwMode="auto">
          <a:xfrm>
            <a:off x="1143000" y="304800"/>
            <a:ext cx="6716775" cy="769441"/>
          </a:xfrm>
          <a:prstGeom prst="rect">
            <a:avLst/>
          </a:prstGeom>
          <a:noFill/>
          <a:ln w="9525">
            <a:noFill/>
            <a:miter lim="800000"/>
            <a:headEnd/>
            <a:tailEnd/>
          </a:ln>
        </p:spPr>
        <p:txBody>
          <a:bodyPr wrap="none">
            <a:spAutoFit/>
          </a:bodyPr>
          <a:lstStyle/>
          <a:p>
            <a:r>
              <a:rPr lang="en-US" sz="4400" u="sng" dirty="0" smtClean="0">
                <a:solidFill>
                  <a:srgbClr val="0000FF"/>
                </a:solidFill>
                <a:cs typeface="Times New Roman" pitchFamily="18" charset="0"/>
              </a:rPr>
              <a:t>Fast </a:t>
            </a:r>
            <a:r>
              <a:rPr lang="en-US" sz="4400" u="sng" dirty="0">
                <a:solidFill>
                  <a:srgbClr val="0000FF"/>
                </a:solidFill>
                <a:cs typeface="Times New Roman" pitchFamily="18" charset="0"/>
              </a:rPr>
              <a:t>Timing </a:t>
            </a:r>
            <a:r>
              <a:rPr lang="en-US" sz="4400" u="sng" dirty="0" smtClean="0">
                <a:solidFill>
                  <a:srgbClr val="0000FF"/>
                </a:solidFill>
                <a:cs typeface="Times New Roman" pitchFamily="18" charset="0"/>
              </a:rPr>
              <a:t>Detector R&amp;D</a:t>
            </a:r>
            <a:endParaRPr lang="en-US" sz="4400" u="sng" dirty="0">
              <a:solidFill>
                <a:srgbClr val="0000FF"/>
              </a:solidFill>
              <a:cs typeface="Times New Roman" pitchFamily="18" charset="0"/>
            </a:endParaRPr>
          </a:p>
        </p:txBody>
      </p:sp>
      <p:sp>
        <p:nvSpPr>
          <p:cNvPr id="12" name="Text Box 3"/>
          <p:cNvSpPr txBox="1">
            <a:spLocks noChangeArrowheads="1"/>
          </p:cNvSpPr>
          <p:nvPr/>
        </p:nvSpPr>
        <p:spPr bwMode="auto">
          <a:xfrm>
            <a:off x="0" y="3124200"/>
            <a:ext cx="9144000" cy="830997"/>
          </a:xfrm>
          <a:prstGeom prst="rect">
            <a:avLst/>
          </a:prstGeom>
          <a:solidFill>
            <a:srgbClr val="FFFF00"/>
          </a:solidFill>
          <a:ln w="9525" algn="ctr">
            <a:noFill/>
            <a:miter lim="800000"/>
            <a:headEnd/>
            <a:tailEnd/>
          </a:ln>
        </p:spPr>
        <p:txBody>
          <a:bodyPr>
            <a:spAutoFit/>
          </a:bodyPr>
          <a:lstStyle/>
          <a:p>
            <a:r>
              <a:rPr lang="en-US" dirty="0">
                <a:solidFill>
                  <a:schemeClr val="tx2"/>
                </a:solidFill>
                <a:latin typeface="Arial" pitchFamily="34" charset="0"/>
              </a:rPr>
              <a:t>Use </a:t>
            </a:r>
            <a:r>
              <a:rPr lang="en-US" dirty="0" smtClean="0">
                <a:solidFill>
                  <a:schemeClr val="tx2"/>
                </a:solidFill>
                <a:latin typeface="Arial" pitchFamily="34" charset="0"/>
              </a:rPr>
              <a:t>time </a:t>
            </a:r>
            <a:r>
              <a:rPr lang="en-US" dirty="0">
                <a:solidFill>
                  <a:schemeClr val="tx2"/>
                </a:solidFill>
                <a:latin typeface="Arial" pitchFamily="34" charset="0"/>
              </a:rPr>
              <a:t>difference between protons </a:t>
            </a:r>
            <a:r>
              <a:rPr lang="en-US" dirty="0" smtClean="0">
                <a:solidFill>
                  <a:schemeClr val="tx2"/>
                </a:solidFill>
                <a:latin typeface="Arial" pitchFamily="34" charset="0"/>
              </a:rPr>
              <a:t>in pp-&gt;</a:t>
            </a:r>
            <a:r>
              <a:rPr lang="en-US" dirty="0" err="1" smtClean="0">
                <a:solidFill>
                  <a:schemeClr val="tx2"/>
                </a:solidFill>
                <a:latin typeface="Arial" pitchFamily="34" charset="0"/>
              </a:rPr>
              <a:t>pXp</a:t>
            </a:r>
            <a:r>
              <a:rPr lang="en-US" dirty="0" smtClean="0">
                <a:solidFill>
                  <a:schemeClr val="tx2"/>
                </a:solidFill>
                <a:latin typeface="Arial" pitchFamily="34" charset="0"/>
              </a:rPr>
              <a:t> events to </a:t>
            </a:r>
            <a:r>
              <a:rPr lang="en-US" dirty="0">
                <a:solidFill>
                  <a:schemeClr val="tx2"/>
                </a:solidFill>
                <a:latin typeface="Arial" pitchFamily="34" charset="0"/>
              </a:rPr>
              <a:t>measure z-vertex compared with </a:t>
            </a:r>
            <a:r>
              <a:rPr lang="en-US" dirty="0" smtClean="0">
                <a:solidFill>
                  <a:schemeClr val="tx2"/>
                </a:solidFill>
                <a:latin typeface="Arial" pitchFamily="34" charset="0"/>
              </a:rPr>
              <a:t>primary </a:t>
            </a:r>
            <a:r>
              <a:rPr lang="en-US" dirty="0">
                <a:solidFill>
                  <a:schemeClr val="tx2"/>
                </a:solidFill>
                <a:latin typeface="Arial" pitchFamily="34" charset="0"/>
              </a:rPr>
              <a:t>tracking </a:t>
            </a:r>
            <a:r>
              <a:rPr lang="en-US" dirty="0" smtClean="0">
                <a:solidFill>
                  <a:schemeClr val="tx2"/>
                </a:solidFill>
                <a:latin typeface="Arial" pitchFamily="34" charset="0"/>
              </a:rPr>
              <a:t>vertex</a:t>
            </a:r>
            <a:endParaRPr lang="en-US" dirty="0">
              <a:solidFill>
                <a:schemeClr val="tx2"/>
              </a:solidFill>
              <a:latin typeface="Arial" pitchFamily="34" charset="0"/>
            </a:endParaRPr>
          </a:p>
        </p:txBody>
      </p:sp>
      <p:sp>
        <p:nvSpPr>
          <p:cNvPr id="13" name="Text Box 4"/>
          <p:cNvSpPr txBox="1">
            <a:spLocks noChangeArrowheads="1"/>
          </p:cNvSpPr>
          <p:nvPr/>
        </p:nvSpPr>
        <p:spPr bwMode="auto">
          <a:xfrm>
            <a:off x="0" y="2590800"/>
            <a:ext cx="9180513" cy="523875"/>
          </a:xfrm>
          <a:prstGeom prst="rect">
            <a:avLst/>
          </a:prstGeom>
          <a:noFill/>
          <a:ln w="9525">
            <a:noFill/>
            <a:miter lim="800000"/>
            <a:headEnd/>
            <a:tailEnd/>
          </a:ln>
        </p:spPr>
        <p:txBody>
          <a:bodyPr wrap="none">
            <a:spAutoFit/>
          </a:bodyPr>
          <a:lstStyle/>
          <a:p>
            <a:r>
              <a:rPr lang="en-US" sz="2800" dirty="0">
                <a:solidFill>
                  <a:schemeClr val="tx2"/>
                </a:solidFill>
              </a:rPr>
              <a:t>Purpose: Pileup background rejection/signal confirmation </a:t>
            </a:r>
          </a:p>
        </p:txBody>
      </p:sp>
      <p:sp>
        <p:nvSpPr>
          <p:cNvPr id="22" name="Text Box 9"/>
          <p:cNvSpPr txBox="1">
            <a:spLocks noChangeArrowheads="1"/>
          </p:cNvSpPr>
          <p:nvPr/>
        </p:nvSpPr>
        <p:spPr bwMode="auto">
          <a:xfrm>
            <a:off x="685800" y="1129605"/>
            <a:ext cx="7696200" cy="1384995"/>
          </a:xfrm>
          <a:prstGeom prst="rect">
            <a:avLst/>
          </a:prstGeom>
          <a:solidFill>
            <a:srgbClr val="92D050"/>
          </a:solidFill>
          <a:ln w="9525">
            <a:solidFill>
              <a:schemeClr val="tx2"/>
            </a:solidFill>
            <a:miter lim="800000"/>
            <a:headEnd/>
            <a:tailEnd/>
          </a:ln>
        </p:spPr>
        <p:txBody>
          <a:bodyPr>
            <a:spAutoFit/>
          </a:bodyPr>
          <a:lstStyle/>
          <a:p>
            <a:pPr algn="ctr"/>
            <a:r>
              <a:rPr lang="en-US" sz="2800" dirty="0"/>
              <a:t>Andrew Brandt,  </a:t>
            </a:r>
            <a:r>
              <a:rPr lang="en-US" sz="2800" dirty="0">
                <a:solidFill>
                  <a:srgbClr val="FF0000"/>
                </a:solidFill>
              </a:rPr>
              <a:t>University of Texas at Arlington</a:t>
            </a:r>
          </a:p>
          <a:p>
            <a:pPr algn="ctr"/>
            <a:r>
              <a:rPr lang="en-US" sz="2800" dirty="0" smtClean="0"/>
              <a:t> +Jim Pinfold (Alberta),M </a:t>
            </a:r>
            <a:r>
              <a:rPr lang="en-US" sz="2800" dirty="0" err="1" smtClean="0"/>
              <a:t>Rijssenbeek</a:t>
            </a:r>
            <a:r>
              <a:rPr lang="en-US" sz="2800" dirty="0" smtClean="0"/>
              <a:t> </a:t>
            </a:r>
          </a:p>
          <a:p>
            <a:pPr algn="ctr"/>
            <a:r>
              <a:rPr lang="en-US" sz="2800" dirty="0" smtClean="0"/>
              <a:t>(Stony Brook)+FP420 +</a:t>
            </a:r>
            <a:r>
              <a:rPr lang="en-US" sz="2800" dirty="0" err="1" smtClean="0"/>
              <a:t>Giessen+others</a:t>
            </a:r>
            <a:endParaRPr lang="en-US" sz="2800" b="0" dirty="0" smtClean="0"/>
          </a:p>
        </p:txBody>
      </p:sp>
      <p:sp>
        <p:nvSpPr>
          <p:cNvPr id="35" name="Text Box 5"/>
          <p:cNvSpPr txBox="1">
            <a:spLocks noChangeArrowheads="1"/>
          </p:cNvSpPr>
          <p:nvPr/>
        </p:nvSpPr>
        <p:spPr bwMode="auto">
          <a:xfrm>
            <a:off x="739775" y="4178300"/>
            <a:ext cx="8404225" cy="457200"/>
          </a:xfrm>
          <a:prstGeom prst="rect">
            <a:avLst/>
          </a:prstGeom>
          <a:noFill/>
          <a:ln w="9525">
            <a:noFill/>
            <a:miter lim="800000"/>
            <a:headEnd/>
            <a:tailEnd/>
          </a:ln>
        </p:spPr>
        <p:txBody>
          <a:bodyPr wrap="none">
            <a:spAutoFit/>
          </a:bodyPr>
          <a:lstStyle/>
          <a:p>
            <a:pPr marL="457200" indent="-457200"/>
            <a:r>
              <a:rPr lang="en-US" b="0" dirty="0"/>
              <a:t>Ex: Two protons from one interaction  and two jets  from another</a:t>
            </a:r>
          </a:p>
        </p:txBody>
      </p:sp>
      <p:sp>
        <p:nvSpPr>
          <p:cNvPr id="36" name="AutoShape 6"/>
          <p:cNvSpPr>
            <a:spLocks noChangeArrowheads="1"/>
          </p:cNvSpPr>
          <p:nvPr/>
        </p:nvSpPr>
        <p:spPr bwMode="auto">
          <a:xfrm>
            <a:off x="228600" y="4114800"/>
            <a:ext cx="150813" cy="457200"/>
          </a:xfrm>
          <a:prstGeom prst="upArrow">
            <a:avLst>
              <a:gd name="adj1" fmla="val 50000"/>
              <a:gd name="adj2" fmla="val 75789"/>
            </a:avLst>
          </a:prstGeom>
          <a:solidFill>
            <a:srgbClr val="FF0000"/>
          </a:solidFill>
          <a:ln w="63500">
            <a:solidFill>
              <a:srgbClr val="FF0000"/>
            </a:solidFill>
            <a:miter lim="800000"/>
            <a:headEnd/>
            <a:tailEnd/>
          </a:ln>
        </p:spPr>
        <p:txBody>
          <a:bodyPr wrap="none" anchor="ctr"/>
          <a:lstStyle/>
          <a:p>
            <a:endParaRPr lang="en-US"/>
          </a:p>
        </p:txBody>
      </p:sp>
      <p:sp>
        <p:nvSpPr>
          <p:cNvPr id="37" name="Oval 7"/>
          <p:cNvSpPr>
            <a:spLocks noChangeArrowheads="1"/>
          </p:cNvSpPr>
          <p:nvPr/>
        </p:nvSpPr>
        <p:spPr bwMode="auto">
          <a:xfrm>
            <a:off x="228600" y="4635500"/>
            <a:ext cx="152400"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 name="Line 8"/>
          <p:cNvSpPr>
            <a:spLocks noChangeShapeType="1"/>
          </p:cNvSpPr>
          <p:nvPr/>
        </p:nvSpPr>
        <p:spPr bwMode="auto">
          <a:xfrm flipV="1">
            <a:off x="1524000" y="4724400"/>
            <a:ext cx="685800" cy="0"/>
          </a:xfrm>
          <a:prstGeom prst="line">
            <a:avLst/>
          </a:prstGeom>
          <a:noFill/>
          <a:ln w="25400">
            <a:solidFill>
              <a:schemeClr val="tx1"/>
            </a:solidFill>
            <a:round/>
            <a:headEnd/>
            <a:tailEnd type="triangle" w="med" len="med"/>
          </a:ln>
        </p:spPr>
        <p:txBody>
          <a:bodyPr/>
          <a:lstStyle/>
          <a:p>
            <a:endParaRPr lang="en-US"/>
          </a:p>
        </p:txBody>
      </p:sp>
      <p:sp>
        <p:nvSpPr>
          <p:cNvPr id="39" name="AutoShape 9"/>
          <p:cNvSpPr>
            <a:spLocks noChangeArrowheads="1"/>
          </p:cNvSpPr>
          <p:nvPr/>
        </p:nvSpPr>
        <p:spPr bwMode="auto">
          <a:xfrm flipV="1">
            <a:off x="228600" y="4864100"/>
            <a:ext cx="152400" cy="533400"/>
          </a:xfrm>
          <a:prstGeom prst="upArrow">
            <a:avLst>
              <a:gd name="adj1" fmla="val 50000"/>
              <a:gd name="adj2" fmla="val 87500"/>
            </a:avLst>
          </a:prstGeom>
          <a:solidFill>
            <a:srgbClr val="FF0000"/>
          </a:solidFill>
          <a:ln w="63500">
            <a:solidFill>
              <a:srgbClr val="FF0000"/>
            </a:solidFill>
            <a:miter lim="800000"/>
            <a:headEnd/>
            <a:tailEnd/>
          </a:ln>
        </p:spPr>
        <p:txBody>
          <a:bodyPr wrap="none" anchor="ctr"/>
          <a:lstStyle/>
          <a:p>
            <a:endParaRPr lang="en-US"/>
          </a:p>
        </p:txBody>
      </p:sp>
      <p:sp>
        <p:nvSpPr>
          <p:cNvPr id="40" name="Oval 10"/>
          <p:cNvSpPr>
            <a:spLocks noChangeArrowheads="1"/>
          </p:cNvSpPr>
          <p:nvPr/>
        </p:nvSpPr>
        <p:spPr bwMode="auto">
          <a:xfrm>
            <a:off x="1371600" y="4635500"/>
            <a:ext cx="152400"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 name="Line 11"/>
          <p:cNvSpPr>
            <a:spLocks noChangeShapeType="1"/>
          </p:cNvSpPr>
          <p:nvPr/>
        </p:nvSpPr>
        <p:spPr bwMode="auto">
          <a:xfrm flipH="1" flipV="1">
            <a:off x="609600" y="4724400"/>
            <a:ext cx="762000" cy="0"/>
          </a:xfrm>
          <a:prstGeom prst="line">
            <a:avLst/>
          </a:prstGeom>
          <a:noFill/>
          <a:ln w="25400">
            <a:solidFill>
              <a:schemeClr val="tx1"/>
            </a:solidFill>
            <a:round/>
            <a:headEnd/>
            <a:tailEnd type="triangle" w="med" len="med"/>
          </a:ln>
        </p:spPr>
        <p:txBody>
          <a:bodyPr/>
          <a:lstStyle/>
          <a:p>
            <a:endParaRPr lang="en-US"/>
          </a:p>
        </p:txBody>
      </p:sp>
      <p:sp>
        <p:nvSpPr>
          <p:cNvPr id="15" name="Slide Number Placeholder 14"/>
          <p:cNvSpPr>
            <a:spLocks noGrp="1"/>
          </p:cNvSpPr>
          <p:nvPr>
            <p:ph type="sldNum" sz="quarter" idx="12"/>
          </p:nvPr>
        </p:nvSpPr>
        <p:spPr>
          <a:xfrm>
            <a:off x="6553200" y="6248400"/>
            <a:ext cx="1905000" cy="457200"/>
          </a:xfrm>
        </p:spPr>
        <p:txBody>
          <a:bodyPr/>
          <a:lstStyle/>
          <a:p>
            <a:pPr>
              <a:defRPr/>
            </a:pPr>
            <a:fld id="{EE347418-3896-4E01-AED0-FB87E28FF659}" type="slidenum">
              <a:rPr lang="en-US" smtClean="0"/>
              <a:pPr>
                <a:defRPr/>
              </a:pPr>
              <a:t>1</a:t>
            </a:fld>
            <a:endParaRPr lang="en-US"/>
          </a:p>
        </p:txBody>
      </p:sp>
      <p:sp>
        <p:nvSpPr>
          <p:cNvPr id="17" name="TextBox 16"/>
          <p:cNvSpPr txBox="1"/>
          <p:nvPr/>
        </p:nvSpPr>
        <p:spPr>
          <a:xfrm>
            <a:off x="1447800" y="4724400"/>
            <a:ext cx="7748531" cy="2677656"/>
          </a:xfrm>
          <a:prstGeom prst="rect">
            <a:avLst/>
          </a:prstGeom>
          <a:noFill/>
        </p:spPr>
        <p:txBody>
          <a:bodyPr wrap="none" rtlCol="0">
            <a:spAutoFit/>
          </a:bodyPr>
          <a:lstStyle/>
          <a:p>
            <a:pPr marL="457200" indent="-457200">
              <a:buAutoNum type="arabicParenR"/>
            </a:pPr>
            <a:r>
              <a:rPr lang="en-US" dirty="0" smtClean="0"/>
              <a:t>Intro to fast timing</a:t>
            </a:r>
          </a:p>
          <a:p>
            <a:pPr marL="457200" indent="-457200">
              <a:buAutoNum type="arabicParenR"/>
            </a:pPr>
            <a:r>
              <a:rPr lang="en-US" dirty="0" smtClean="0"/>
              <a:t>The key issues for detector design</a:t>
            </a:r>
          </a:p>
          <a:p>
            <a:pPr marL="457200" indent="-457200">
              <a:buAutoNum type="arabicParenR"/>
            </a:pPr>
            <a:r>
              <a:rPr lang="en-US" dirty="0" smtClean="0"/>
              <a:t>The key issues for MCP-PMT (newish lifetime results)</a:t>
            </a:r>
          </a:p>
          <a:p>
            <a:pPr marL="457200" indent="-457200">
              <a:buAutoNum type="arabicParenR" startAt="4"/>
            </a:pPr>
            <a:r>
              <a:rPr lang="en-US" dirty="0" smtClean="0"/>
              <a:t>Switching from Hamburg Pipe to Roman pot</a:t>
            </a:r>
          </a:p>
          <a:p>
            <a:pPr marL="457200" indent="-457200">
              <a:buAutoNum type="arabicParenR" startAt="4"/>
            </a:pPr>
            <a:r>
              <a:rPr lang="en-US" dirty="0" smtClean="0"/>
              <a:t>Upgrading from low </a:t>
            </a:r>
            <a:r>
              <a:rPr lang="en-US" dirty="0" err="1" smtClean="0"/>
              <a:t>lum</a:t>
            </a:r>
            <a:r>
              <a:rPr lang="en-US" dirty="0" smtClean="0"/>
              <a:t> to high </a:t>
            </a:r>
            <a:r>
              <a:rPr lang="en-US" dirty="0" err="1" smtClean="0"/>
              <a:t>lum</a:t>
            </a:r>
            <a:r>
              <a:rPr lang="en-US" dirty="0" smtClean="0"/>
              <a:t> running</a:t>
            </a:r>
          </a:p>
          <a:p>
            <a:pPr marL="457200" indent="-457200"/>
            <a:r>
              <a:rPr lang="en-US" dirty="0" smtClean="0"/>
              <a:t>		</a:t>
            </a:r>
          </a:p>
          <a:p>
            <a:pPr marL="457200" indent="-457200">
              <a:buAutoNum type="arabicParenR" startAt="2"/>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5" grpId="0"/>
      <p:bldP spid="36" grpId="0" animBg="1"/>
      <p:bldP spid="37" grpId="0" animBg="1"/>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7002463" y="3744913"/>
            <a:ext cx="1608137" cy="369887"/>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solidFill>
                  <a:srgbClr val="002060"/>
                </a:solidFill>
                <a:latin typeface="Arial" pitchFamily="34" charset="0"/>
              </a:rPr>
              <a:t>Photocathode</a:t>
            </a:r>
          </a:p>
        </p:txBody>
      </p:sp>
      <p:sp>
        <p:nvSpPr>
          <p:cNvPr id="41987" name="Text Box 4"/>
          <p:cNvSpPr txBox="1">
            <a:spLocks noChangeArrowheads="1"/>
          </p:cNvSpPr>
          <p:nvPr/>
        </p:nvSpPr>
        <p:spPr bwMode="auto">
          <a:xfrm>
            <a:off x="2355850" y="4267200"/>
            <a:ext cx="12255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latin typeface="Arial" pitchFamily="34" charset="0"/>
              </a:rPr>
              <a:t>Dual MCP</a:t>
            </a:r>
          </a:p>
        </p:txBody>
      </p:sp>
      <p:sp>
        <p:nvSpPr>
          <p:cNvPr id="41988" name="Text Box 5"/>
          <p:cNvSpPr txBox="1">
            <a:spLocks noChangeArrowheads="1"/>
          </p:cNvSpPr>
          <p:nvPr/>
        </p:nvSpPr>
        <p:spPr bwMode="auto">
          <a:xfrm>
            <a:off x="2362200" y="5867400"/>
            <a:ext cx="8445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latin typeface="Arial" pitchFamily="34" charset="0"/>
              </a:rPr>
              <a:t>Anode</a:t>
            </a:r>
          </a:p>
        </p:txBody>
      </p:sp>
      <p:sp>
        <p:nvSpPr>
          <p:cNvPr id="41989" name="Rectangle 6" descr="Dark downward diagonal"/>
          <p:cNvSpPr>
            <a:spLocks noChangeArrowheads="1"/>
          </p:cNvSpPr>
          <p:nvPr/>
        </p:nvSpPr>
        <p:spPr bwMode="auto">
          <a:xfrm>
            <a:off x="1905000" y="4572000"/>
            <a:ext cx="4953000" cy="152400"/>
          </a:xfrm>
          <a:prstGeom prst="rect">
            <a:avLst/>
          </a:prstGeom>
          <a:pattFill prst="dkDnDiag">
            <a:fgClr>
              <a:srgbClr val="996633"/>
            </a:fgClr>
            <a:bgClr>
              <a:srgbClr val="FFFFFF"/>
            </a:bgClr>
          </a:pattFill>
          <a:ln w="12700">
            <a:solidFill>
              <a:srgbClr val="996633"/>
            </a:solidFill>
            <a:miter lim="800000"/>
            <a:headEnd type="none" w="sm" len="sm"/>
            <a:tailEnd type="none" w="sm" len="sm"/>
          </a:ln>
        </p:spPr>
        <p:txBody>
          <a:bodyPr wrap="none" anchor="ctr"/>
          <a:lstStyle/>
          <a:p>
            <a:endParaRPr lang="en-US"/>
          </a:p>
        </p:txBody>
      </p:sp>
      <p:sp>
        <p:nvSpPr>
          <p:cNvPr id="41990" name="Rectangle 7" descr="Dark upward diagonal"/>
          <p:cNvSpPr>
            <a:spLocks noChangeArrowheads="1"/>
          </p:cNvSpPr>
          <p:nvPr/>
        </p:nvSpPr>
        <p:spPr bwMode="auto">
          <a:xfrm>
            <a:off x="1905000" y="4724400"/>
            <a:ext cx="4953000" cy="152400"/>
          </a:xfrm>
          <a:prstGeom prst="rect">
            <a:avLst/>
          </a:prstGeom>
          <a:pattFill prst="dkUpDiag">
            <a:fgClr>
              <a:srgbClr val="996633"/>
            </a:fgClr>
            <a:bgClr>
              <a:schemeClr val="tx2"/>
            </a:bgClr>
          </a:pattFill>
          <a:ln w="12700">
            <a:solidFill>
              <a:srgbClr val="996633"/>
            </a:solidFill>
            <a:miter lim="800000"/>
            <a:headEnd type="none" w="sm" len="sm"/>
            <a:tailEnd type="none" w="sm" len="sm"/>
          </a:ln>
        </p:spPr>
        <p:txBody>
          <a:bodyPr wrap="none" anchor="ctr"/>
          <a:lstStyle/>
          <a:p>
            <a:endParaRPr lang="en-US"/>
          </a:p>
        </p:txBody>
      </p:sp>
      <p:sp>
        <p:nvSpPr>
          <p:cNvPr id="41991" name="Rectangle 8"/>
          <p:cNvSpPr>
            <a:spLocks noChangeArrowheads="1"/>
          </p:cNvSpPr>
          <p:nvPr/>
        </p:nvSpPr>
        <p:spPr bwMode="auto">
          <a:xfrm flipV="1">
            <a:off x="1905000" y="3886200"/>
            <a:ext cx="4953000" cy="76200"/>
          </a:xfrm>
          <a:prstGeom prst="rect">
            <a:avLst/>
          </a:prstGeom>
          <a:solidFill>
            <a:srgbClr val="000080"/>
          </a:solidFill>
          <a:ln w="12700">
            <a:solidFill>
              <a:srgbClr val="000080"/>
            </a:solidFill>
            <a:miter lim="800000"/>
            <a:headEnd type="none" w="sm" len="sm"/>
            <a:tailEnd type="none" w="sm" len="sm"/>
          </a:ln>
        </p:spPr>
        <p:txBody>
          <a:bodyPr wrap="none" anchor="ctr"/>
          <a:lstStyle/>
          <a:p>
            <a:endParaRPr lang="en-US"/>
          </a:p>
        </p:txBody>
      </p:sp>
      <p:sp>
        <p:nvSpPr>
          <p:cNvPr id="40" name="Arc 9"/>
          <p:cNvSpPr>
            <a:spLocks/>
          </p:cNvSpPr>
          <p:nvPr/>
        </p:nvSpPr>
        <p:spPr bwMode="auto">
          <a:xfrm flipH="1">
            <a:off x="3990975" y="3962400"/>
            <a:ext cx="152400" cy="609600"/>
          </a:xfrm>
          <a:custGeom>
            <a:avLst/>
            <a:gdLst>
              <a:gd name="T0" fmla="*/ 0 w 21600"/>
              <a:gd name="T1" fmla="*/ 0 h 21600"/>
              <a:gd name="T2" fmla="*/ 152400 w 21600"/>
              <a:gd name="T3" fmla="*/ 609600 h 21600"/>
              <a:gd name="T4" fmla="*/ 0 w 21600"/>
              <a:gd name="T5" fmla="*/ 609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41993" name="Line 10"/>
          <p:cNvSpPr>
            <a:spLocks noChangeShapeType="1"/>
          </p:cNvSpPr>
          <p:nvPr/>
        </p:nvSpPr>
        <p:spPr bwMode="auto">
          <a:xfrm>
            <a:off x="3990975" y="4572000"/>
            <a:ext cx="152400" cy="152400"/>
          </a:xfrm>
          <a:prstGeom prst="line">
            <a:avLst/>
          </a:prstGeom>
          <a:noFill/>
          <a:ln w="28575">
            <a:solidFill>
              <a:srgbClr val="006666"/>
            </a:solidFill>
            <a:round/>
            <a:headEnd type="none" w="sm" len="sm"/>
            <a:tailEnd type="none" w="sm" len="sm"/>
          </a:ln>
        </p:spPr>
        <p:txBody>
          <a:bodyPr/>
          <a:lstStyle/>
          <a:p>
            <a:endParaRPr lang="en-US"/>
          </a:p>
        </p:txBody>
      </p:sp>
      <p:sp>
        <p:nvSpPr>
          <p:cNvPr id="18442" name="Rectangle 11"/>
          <p:cNvSpPr>
            <a:spLocks noChangeArrowheads="1"/>
          </p:cNvSpPr>
          <p:nvPr/>
        </p:nvSpPr>
        <p:spPr bwMode="auto">
          <a:xfrm>
            <a:off x="1905000" y="6324600"/>
            <a:ext cx="4953000" cy="76200"/>
          </a:xfrm>
          <a:prstGeom prst="rect">
            <a:avLst/>
          </a:prstGeom>
          <a:solidFill>
            <a:srgbClr val="808080"/>
          </a:solidFill>
          <a:ln w="12700">
            <a:solidFill>
              <a:srgbClr val="808080"/>
            </a:solidFill>
            <a:miter lim="800000"/>
            <a:headEnd type="none" w="sm" len="sm"/>
            <a:tailEnd type="none" w="sm" len="sm"/>
          </a:ln>
        </p:spPr>
        <p:txBody>
          <a:bodyPr wrap="none" anchor="ctr"/>
          <a:lstStyle/>
          <a:p>
            <a:endParaRPr lang="en-US"/>
          </a:p>
        </p:txBody>
      </p:sp>
      <p:sp>
        <p:nvSpPr>
          <p:cNvPr id="41995" name="Text Box 22"/>
          <p:cNvSpPr txBox="1">
            <a:spLocks noChangeArrowheads="1"/>
          </p:cNvSpPr>
          <p:nvPr/>
        </p:nvSpPr>
        <p:spPr bwMode="auto">
          <a:xfrm>
            <a:off x="2895600" y="3990975"/>
            <a:ext cx="1220788" cy="276225"/>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spcBef>
                <a:spcPct val="20000"/>
              </a:spcBef>
              <a:buClr>
                <a:schemeClr val="accent2"/>
              </a:buClr>
              <a:buSzPct val="75000"/>
              <a:buFont typeface="Monotype Sorts"/>
              <a:buNone/>
            </a:pPr>
            <a:r>
              <a:rPr lang="en-US" sz="1200">
                <a:latin typeface="Arial" pitchFamily="34" charset="0"/>
              </a:rPr>
              <a:t>Photoelectron</a:t>
            </a:r>
          </a:p>
        </p:txBody>
      </p:sp>
      <p:sp>
        <p:nvSpPr>
          <p:cNvPr id="18444" name="Text Box 23"/>
          <p:cNvSpPr txBox="1">
            <a:spLocks noChangeArrowheads="1"/>
          </p:cNvSpPr>
          <p:nvPr/>
        </p:nvSpPr>
        <p:spPr bwMode="auto">
          <a:xfrm>
            <a:off x="5576888" y="4205288"/>
            <a:ext cx="1281112" cy="369887"/>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solidFill>
                  <a:srgbClr val="0070C0"/>
                </a:solidFill>
                <a:latin typeface="Symbol" pitchFamily="18" charset="2"/>
              </a:rPr>
              <a:t>D</a:t>
            </a:r>
            <a:r>
              <a:rPr lang="en-US" sz="1800">
                <a:solidFill>
                  <a:srgbClr val="0070C0"/>
                </a:solidFill>
                <a:latin typeface="Arial" pitchFamily="34" charset="0"/>
              </a:rPr>
              <a:t>V ~ 400V</a:t>
            </a:r>
            <a:endParaRPr lang="en-US" sz="1800">
              <a:solidFill>
                <a:srgbClr val="0070C0"/>
              </a:solidFill>
              <a:latin typeface="Symbol" pitchFamily="18" charset="2"/>
            </a:endParaRPr>
          </a:p>
        </p:txBody>
      </p:sp>
      <p:sp>
        <p:nvSpPr>
          <p:cNvPr id="55" name="Text Box 24"/>
          <p:cNvSpPr txBox="1">
            <a:spLocks noChangeArrowheads="1"/>
          </p:cNvSpPr>
          <p:nvPr/>
        </p:nvSpPr>
        <p:spPr bwMode="auto">
          <a:xfrm>
            <a:off x="5551488" y="5805488"/>
            <a:ext cx="1281112" cy="369887"/>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solidFill>
                  <a:srgbClr val="FF3399"/>
                </a:solidFill>
                <a:latin typeface="Symbol" pitchFamily="18" charset="2"/>
              </a:rPr>
              <a:t>D</a:t>
            </a:r>
            <a:r>
              <a:rPr lang="en-US" sz="1800">
                <a:solidFill>
                  <a:srgbClr val="FF3399"/>
                </a:solidFill>
                <a:latin typeface="Arial" pitchFamily="34" charset="0"/>
              </a:rPr>
              <a:t>V ~ 400V</a:t>
            </a:r>
            <a:endParaRPr lang="en-US" sz="1800">
              <a:solidFill>
                <a:srgbClr val="FF3399"/>
              </a:solidFill>
              <a:latin typeface="Symbol" pitchFamily="18" charset="2"/>
            </a:endParaRPr>
          </a:p>
        </p:txBody>
      </p:sp>
      <p:sp>
        <p:nvSpPr>
          <p:cNvPr id="41998" name="Text Box 25"/>
          <p:cNvSpPr txBox="1">
            <a:spLocks noChangeArrowheads="1"/>
          </p:cNvSpPr>
          <p:nvPr/>
        </p:nvSpPr>
        <p:spPr bwMode="auto">
          <a:xfrm>
            <a:off x="7138382" y="4572000"/>
            <a:ext cx="1345218" cy="369320"/>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dirty="0">
                <a:latin typeface="Symbol" pitchFamily="18" charset="2"/>
              </a:rPr>
              <a:t>D</a:t>
            </a:r>
            <a:r>
              <a:rPr lang="en-US" sz="1800" dirty="0">
                <a:latin typeface="Arial" pitchFamily="34" charset="0"/>
              </a:rPr>
              <a:t>V </a:t>
            </a:r>
            <a:r>
              <a:rPr lang="en-US" sz="1800" dirty="0" smtClean="0">
                <a:latin typeface="Arial" pitchFamily="34" charset="0"/>
              </a:rPr>
              <a:t>&lt;2500V</a:t>
            </a:r>
            <a:endParaRPr lang="en-US" sz="1800" dirty="0">
              <a:latin typeface="Symbol" pitchFamily="18" charset="2"/>
            </a:endParaRPr>
          </a:p>
        </p:txBody>
      </p:sp>
      <p:grpSp>
        <p:nvGrpSpPr>
          <p:cNvPr id="2" name="Group 26"/>
          <p:cNvGrpSpPr>
            <a:grpSpLocks/>
          </p:cNvGrpSpPr>
          <p:nvPr/>
        </p:nvGrpSpPr>
        <p:grpSpPr bwMode="auto">
          <a:xfrm>
            <a:off x="3962400" y="2819400"/>
            <a:ext cx="330200" cy="914400"/>
            <a:chOff x="2768" y="912"/>
            <a:chExt cx="208" cy="576"/>
          </a:xfrm>
        </p:grpSpPr>
        <p:sp>
          <p:nvSpPr>
            <p:cNvPr id="42088" name="Freeform 27"/>
            <p:cNvSpPr>
              <a:spLocks/>
            </p:cNvSpPr>
            <p:nvPr/>
          </p:nvSpPr>
          <p:spPr bwMode="auto">
            <a:xfrm>
              <a:off x="2768" y="1008"/>
              <a:ext cx="208" cy="288"/>
            </a:xfrm>
            <a:custGeom>
              <a:avLst/>
              <a:gdLst>
                <a:gd name="T0" fmla="*/ 112 w 208"/>
                <a:gd name="T1" fmla="*/ 0 h 288"/>
                <a:gd name="T2" fmla="*/ 16 w 208"/>
                <a:gd name="T3" fmla="*/ 48 h 288"/>
                <a:gd name="T4" fmla="*/ 208 w 208"/>
                <a:gd name="T5" fmla="*/ 96 h 288"/>
                <a:gd name="T6" fmla="*/ 16 w 208"/>
                <a:gd name="T7" fmla="*/ 144 h 288"/>
                <a:gd name="T8" fmla="*/ 208 w 208"/>
                <a:gd name="T9" fmla="*/ 192 h 288"/>
                <a:gd name="T10" fmla="*/ 16 w 208"/>
                <a:gd name="T11" fmla="*/ 240 h 288"/>
                <a:gd name="T12" fmla="*/ 112 w 208"/>
                <a:gd name="T13" fmla="*/ 288 h 288"/>
                <a:gd name="T14" fmla="*/ 0 60000 65536"/>
                <a:gd name="T15" fmla="*/ 0 60000 65536"/>
                <a:gd name="T16" fmla="*/ 0 60000 65536"/>
                <a:gd name="T17" fmla="*/ 0 60000 65536"/>
                <a:gd name="T18" fmla="*/ 0 60000 65536"/>
                <a:gd name="T19" fmla="*/ 0 60000 65536"/>
                <a:gd name="T20" fmla="*/ 0 60000 65536"/>
                <a:gd name="T21" fmla="*/ 0 w 208"/>
                <a:gd name="T22" fmla="*/ 0 h 288"/>
                <a:gd name="T23" fmla="*/ 208 w 2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88">
                  <a:moveTo>
                    <a:pt x="112" y="0"/>
                  </a:moveTo>
                  <a:cubicBezTo>
                    <a:pt x="56" y="16"/>
                    <a:pt x="0" y="32"/>
                    <a:pt x="16" y="48"/>
                  </a:cubicBezTo>
                  <a:cubicBezTo>
                    <a:pt x="32" y="64"/>
                    <a:pt x="208" y="80"/>
                    <a:pt x="208" y="96"/>
                  </a:cubicBezTo>
                  <a:cubicBezTo>
                    <a:pt x="208" y="112"/>
                    <a:pt x="16" y="128"/>
                    <a:pt x="16" y="144"/>
                  </a:cubicBezTo>
                  <a:cubicBezTo>
                    <a:pt x="16" y="160"/>
                    <a:pt x="208" y="176"/>
                    <a:pt x="208" y="192"/>
                  </a:cubicBezTo>
                  <a:cubicBezTo>
                    <a:pt x="208" y="208"/>
                    <a:pt x="32" y="224"/>
                    <a:pt x="16" y="240"/>
                  </a:cubicBezTo>
                  <a:cubicBezTo>
                    <a:pt x="0" y="256"/>
                    <a:pt x="96" y="280"/>
                    <a:pt x="112" y="288"/>
                  </a:cubicBezTo>
                </a:path>
              </a:pathLst>
            </a:custGeom>
            <a:noFill/>
            <a:ln w="12700">
              <a:solidFill>
                <a:schemeClr val="tx1"/>
              </a:solidFill>
              <a:round/>
              <a:headEnd type="none" w="sm" len="sm"/>
              <a:tailEnd type="none" w="sm" len="sm"/>
            </a:ln>
          </p:spPr>
          <p:txBody>
            <a:bodyPr/>
            <a:lstStyle/>
            <a:p>
              <a:endParaRPr lang="en-US"/>
            </a:p>
          </p:txBody>
        </p:sp>
        <p:sp>
          <p:nvSpPr>
            <p:cNvPr id="42089" name="Line 28"/>
            <p:cNvSpPr>
              <a:spLocks noChangeShapeType="1"/>
            </p:cNvSpPr>
            <p:nvPr/>
          </p:nvSpPr>
          <p:spPr bwMode="auto">
            <a:xfrm>
              <a:off x="2880" y="1296"/>
              <a:ext cx="0" cy="192"/>
            </a:xfrm>
            <a:prstGeom prst="line">
              <a:avLst/>
            </a:prstGeom>
            <a:noFill/>
            <a:ln w="12700">
              <a:solidFill>
                <a:schemeClr val="tx1"/>
              </a:solidFill>
              <a:round/>
              <a:headEnd type="none" w="sm" len="sm"/>
              <a:tailEnd type="triangle" w="med" len="med"/>
            </a:ln>
          </p:spPr>
          <p:txBody>
            <a:bodyPr/>
            <a:lstStyle/>
            <a:p>
              <a:endParaRPr lang="en-US"/>
            </a:p>
          </p:txBody>
        </p:sp>
        <p:sp>
          <p:nvSpPr>
            <p:cNvPr id="42090" name="Line 29"/>
            <p:cNvSpPr>
              <a:spLocks noChangeShapeType="1"/>
            </p:cNvSpPr>
            <p:nvPr/>
          </p:nvSpPr>
          <p:spPr bwMode="auto">
            <a:xfrm flipV="1">
              <a:off x="2880" y="912"/>
              <a:ext cx="0" cy="96"/>
            </a:xfrm>
            <a:prstGeom prst="line">
              <a:avLst/>
            </a:prstGeom>
            <a:noFill/>
            <a:ln w="12700">
              <a:solidFill>
                <a:schemeClr val="tx1"/>
              </a:solidFill>
              <a:round/>
              <a:headEnd type="none" w="sm" len="sm"/>
              <a:tailEnd type="none" w="sm" len="sm"/>
            </a:ln>
          </p:spPr>
          <p:txBody>
            <a:bodyPr/>
            <a:lstStyle/>
            <a:p>
              <a:endParaRPr lang="en-US"/>
            </a:p>
          </p:txBody>
        </p:sp>
      </p:grpSp>
      <p:sp>
        <p:nvSpPr>
          <p:cNvPr id="42000" name="Text Box 30"/>
          <p:cNvSpPr txBox="1">
            <a:spLocks noChangeArrowheads="1"/>
          </p:cNvSpPr>
          <p:nvPr/>
        </p:nvSpPr>
        <p:spPr bwMode="auto">
          <a:xfrm>
            <a:off x="4283075" y="2971800"/>
            <a:ext cx="8826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dirty="0">
                <a:latin typeface="Arial" pitchFamily="34" charset="0"/>
              </a:rPr>
              <a:t>photon</a:t>
            </a:r>
          </a:p>
        </p:txBody>
      </p:sp>
      <p:sp>
        <p:nvSpPr>
          <p:cNvPr id="42001" name="Rectangle 31"/>
          <p:cNvSpPr>
            <a:spLocks noChangeArrowheads="1"/>
          </p:cNvSpPr>
          <p:nvPr/>
        </p:nvSpPr>
        <p:spPr bwMode="auto">
          <a:xfrm flipV="1">
            <a:off x="1905000" y="3733800"/>
            <a:ext cx="4953000" cy="152400"/>
          </a:xfrm>
          <a:prstGeom prst="rect">
            <a:avLst/>
          </a:prstGeom>
          <a:solidFill>
            <a:srgbClr val="FFFFFF"/>
          </a:solidFill>
          <a:ln w="12700">
            <a:solidFill>
              <a:schemeClr val="tx2"/>
            </a:solidFill>
            <a:miter lim="800000"/>
            <a:headEnd type="none" w="sm" len="sm"/>
            <a:tailEnd type="none" w="sm" len="sm"/>
          </a:ln>
        </p:spPr>
        <p:txBody>
          <a:bodyPr wrap="none" anchor="ctr"/>
          <a:lstStyle/>
          <a:p>
            <a:endParaRPr lang="en-US"/>
          </a:p>
        </p:txBody>
      </p:sp>
      <p:sp>
        <p:nvSpPr>
          <p:cNvPr id="65" name="Oval 64"/>
          <p:cNvSpPr/>
          <p:nvPr/>
        </p:nvSpPr>
        <p:spPr>
          <a:xfrm>
            <a:off x="3733800" y="4495800"/>
            <a:ext cx="609600" cy="533400"/>
          </a:xfrm>
          <a:prstGeom prst="ellipse">
            <a:avLst/>
          </a:prstGeom>
          <a:noFill/>
          <a:ln>
            <a:solidFill>
              <a:schemeClr val="accent4"/>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876800" y="0"/>
            <a:ext cx="3941763" cy="3581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3" name="Straight Arrow Connector 72"/>
          <p:cNvCxnSpPr/>
          <p:nvPr/>
        </p:nvCxnSpPr>
        <p:spPr>
          <a:xfrm rot="10800000" flipV="1">
            <a:off x="4191000" y="3200400"/>
            <a:ext cx="1447800" cy="1373188"/>
          </a:xfrm>
          <a:prstGeom prst="straightConnector1">
            <a:avLst/>
          </a:prstGeom>
          <a:ln>
            <a:solidFill>
              <a:schemeClr val="accent4"/>
            </a:solidFill>
            <a:tailEnd type="arrow"/>
          </a:ln>
        </p:spPr>
        <p:style>
          <a:lnRef idx="3">
            <a:schemeClr val="accent2"/>
          </a:lnRef>
          <a:fillRef idx="0">
            <a:schemeClr val="accent2"/>
          </a:fillRef>
          <a:effectRef idx="2">
            <a:schemeClr val="accent2"/>
          </a:effectRef>
          <a:fontRef idx="minor">
            <a:schemeClr val="tx1"/>
          </a:fontRef>
        </p:style>
      </p:cxnSp>
      <p:grpSp>
        <p:nvGrpSpPr>
          <p:cNvPr id="3" name="Group 142"/>
          <p:cNvGrpSpPr>
            <a:grpSpLocks/>
          </p:cNvGrpSpPr>
          <p:nvPr/>
        </p:nvGrpSpPr>
        <p:grpSpPr bwMode="auto">
          <a:xfrm>
            <a:off x="7086600" y="457200"/>
            <a:ext cx="228600" cy="762000"/>
            <a:chOff x="7848600" y="1372394"/>
            <a:chExt cx="152400" cy="532606"/>
          </a:xfrm>
        </p:grpSpPr>
        <p:cxnSp>
          <p:nvCxnSpPr>
            <p:cNvPr id="223" name="Straight Arrow Connector 222"/>
            <p:cNvCxnSpPr/>
            <p:nvPr/>
          </p:nvCxnSpPr>
          <p:spPr>
            <a:xfrm rot="5400000" flipH="1" flipV="1">
              <a:off x="7734504" y="1561632"/>
              <a:ext cx="380592" cy="21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 name="Oval 224"/>
            <p:cNvSpPr/>
            <p:nvPr/>
          </p:nvSpPr>
          <p:spPr>
            <a:xfrm>
              <a:off x="7848600" y="1752986"/>
              <a:ext cx="152400" cy="152014"/>
            </a:xfrm>
            <a:prstGeom prst="ellipse">
              <a:avLst/>
            </a:prstGeom>
            <a:solidFill>
              <a:srgbClr val="FF6D6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grpSp>
      <p:sp>
        <p:nvSpPr>
          <p:cNvPr id="96" name="Parallelogram 95"/>
          <p:cNvSpPr/>
          <p:nvPr/>
        </p:nvSpPr>
        <p:spPr>
          <a:xfrm flipH="1">
            <a:off x="5410200" y="838200"/>
            <a:ext cx="1447800" cy="1066800"/>
          </a:xfrm>
          <a:prstGeom prst="parallelogram">
            <a:avLst>
              <a:gd name="adj" fmla="val 8928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7" name="Straight Arrow Connector 96"/>
          <p:cNvCxnSpPr/>
          <p:nvPr/>
        </p:nvCxnSpPr>
        <p:spPr>
          <a:xfrm rot="16200000" flipH="1">
            <a:off x="6096000" y="990600"/>
            <a:ext cx="2286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6096000" y="990600"/>
            <a:ext cx="2286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6096000" y="990600"/>
            <a:ext cx="4572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6099175" y="2817813"/>
            <a:ext cx="303213"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5905500" y="2857500"/>
            <a:ext cx="3048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6096794" y="28186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6249194" y="28186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173787" y="2894013"/>
            <a:ext cx="303213"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6477794" y="1219994"/>
            <a:ext cx="228600" cy="746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96" idx="5"/>
          </p:cNvCxnSpPr>
          <p:nvPr/>
        </p:nvCxnSpPr>
        <p:spPr>
          <a:xfrm rot="5400000">
            <a:off x="6353175" y="1171575"/>
            <a:ext cx="228600" cy="1714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438107" y="1256506"/>
            <a:ext cx="228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6441282" y="2094706"/>
            <a:ext cx="228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0"/>
          </p:cNvCxnSpPr>
          <p:nvPr/>
        </p:nvCxnSpPr>
        <p:spPr>
          <a:xfrm rot="16200000" flipH="1">
            <a:off x="6025356" y="2824957"/>
            <a:ext cx="255587" cy="38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6250782" y="2209006"/>
            <a:ext cx="3048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6020594" y="2894806"/>
            <a:ext cx="1524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6" name="Parallelogram 115"/>
          <p:cNvSpPr/>
          <p:nvPr/>
        </p:nvSpPr>
        <p:spPr>
          <a:xfrm flipH="1" flipV="1">
            <a:off x="6324600" y="1905000"/>
            <a:ext cx="1447800" cy="1066800"/>
          </a:xfrm>
          <a:prstGeom prst="parallelogram">
            <a:avLst>
              <a:gd name="adj" fmla="val 8928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Parallelogram 116"/>
          <p:cNvSpPr/>
          <p:nvPr/>
        </p:nvSpPr>
        <p:spPr>
          <a:xfrm flipH="1">
            <a:off x="6324600" y="838200"/>
            <a:ext cx="1447800" cy="1066800"/>
          </a:xfrm>
          <a:prstGeom prst="parallelogram">
            <a:avLst>
              <a:gd name="adj" fmla="val 8928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Parallelogram 117"/>
          <p:cNvSpPr/>
          <p:nvPr/>
        </p:nvSpPr>
        <p:spPr>
          <a:xfrm flipH="1" flipV="1">
            <a:off x="7239000" y="1905000"/>
            <a:ext cx="1447800" cy="1066800"/>
          </a:xfrm>
          <a:prstGeom prst="parallelogram">
            <a:avLst>
              <a:gd name="adj" fmla="val 8928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Parallelogram 118"/>
          <p:cNvSpPr/>
          <p:nvPr/>
        </p:nvSpPr>
        <p:spPr>
          <a:xfrm flipH="1">
            <a:off x="7239000" y="838200"/>
            <a:ext cx="1447800" cy="1066800"/>
          </a:xfrm>
          <a:prstGeom prst="parallelogram">
            <a:avLst>
              <a:gd name="adj" fmla="val 8928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Parallelogram 119"/>
          <p:cNvSpPr/>
          <p:nvPr/>
        </p:nvSpPr>
        <p:spPr>
          <a:xfrm flipH="1" flipV="1">
            <a:off x="5410200" y="1905000"/>
            <a:ext cx="1447800" cy="1066800"/>
          </a:xfrm>
          <a:prstGeom prst="parallelogram">
            <a:avLst>
              <a:gd name="adj" fmla="val 8928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144"/>
          <p:cNvGrpSpPr>
            <a:grpSpLocks/>
          </p:cNvGrpSpPr>
          <p:nvPr/>
        </p:nvGrpSpPr>
        <p:grpSpPr bwMode="auto">
          <a:xfrm>
            <a:off x="6781800" y="1905000"/>
            <a:ext cx="152400" cy="381000"/>
            <a:chOff x="7848600" y="1585437"/>
            <a:chExt cx="152400" cy="319563"/>
          </a:xfrm>
        </p:grpSpPr>
        <p:cxnSp>
          <p:nvCxnSpPr>
            <p:cNvPr id="147" name="Straight Arrow Connector 146"/>
            <p:cNvCxnSpPr/>
            <p:nvPr/>
          </p:nvCxnSpPr>
          <p:spPr>
            <a:xfrm rot="5400000" flipH="1" flipV="1">
              <a:off x="7878221" y="1630429"/>
              <a:ext cx="167771" cy="777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7848600" y="1753208"/>
              <a:ext cx="152400" cy="151792"/>
            </a:xfrm>
            <a:prstGeom prst="ellipse">
              <a:avLst/>
            </a:prstGeom>
            <a:solidFill>
              <a:srgbClr val="FF6D6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grpSp>
      <p:sp>
        <p:nvSpPr>
          <p:cNvPr id="69" name="TextBox 68"/>
          <p:cNvSpPr txBox="1"/>
          <p:nvPr/>
        </p:nvSpPr>
        <p:spPr>
          <a:xfrm>
            <a:off x="4953000" y="5105400"/>
            <a:ext cx="1905000" cy="523875"/>
          </a:xfrm>
          <a:prstGeom prst="rect">
            <a:avLst/>
          </a:prstGeom>
          <a:solidFill>
            <a:srgbClr val="FFFF00"/>
          </a:solidFill>
        </p:spPr>
        <p:txBody>
          <a:bodyPr>
            <a:spAutoFit/>
          </a:bodyPr>
          <a:lstStyle/>
          <a:p>
            <a:pPr>
              <a:defRPr/>
            </a:pPr>
            <a:r>
              <a:rPr lang="en-US" sz="2800" dirty="0">
                <a:solidFill>
                  <a:schemeClr val="tx1">
                    <a:lumMod val="75000"/>
                    <a:lumOff val="25000"/>
                  </a:schemeClr>
                </a:solidFill>
              </a:rPr>
              <a:t>MCP-PMT</a:t>
            </a:r>
          </a:p>
        </p:txBody>
      </p:sp>
      <p:cxnSp>
        <p:nvCxnSpPr>
          <p:cNvPr id="71" name="Straight Connector 70"/>
          <p:cNvCxnSpPr/>
          <p:nvPr/>
        </p:nvCxnSpPr>
        <p:spPr>
          <a:xfrm rot="10800000" flipV="1">
            <a:off x="1905000" y="3733800"/>
            <a:ext cx="1588" cy="266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6858000" y="3733800"/>
            <a:ext cx="1588" cy="266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Line 14"/>
          <p:cNvSpPr>
            <a:spLocks noChangeShapeType="1"/>
          </p:cNvSpPr>
          <p:nvPr/>
        </p:nvSpPr>
        <p:spPr bwMode="auto">
          <a:xfrm flipH="1">
            <a:off x="3990975" y="4724400"/>
            <a:ext cx="152400" cy="152400"/>
          </a:xfrm>
          <a:prstGeom prst="line">
            <a:avLst/>
          </a:prstGeom>
          <a:noFill/>
          <a:ln w="57150">
            <a:solidFill>
              <a:schemeClr val="tx2">
                <a:lumMod val="60000"/>
                <a:lumOff val="40000"/>
              </a:schemeClr>
            </a:solidFill>
            <a:round/>
            <a:headEnd type="none" w="sm" len="sm"/>
            <a:tailEnd type="none" w="sm" len="sm"/>
          </a:ln>
        </p:spPr>
        <p:txBody>
          <a:bodyPr/>
          <a:lstStyle/>
          <a:p>
            <a:pPr>
              <a:defRPr/>
            </a:pPr>
            <a:endParaRPr lang="en-US"/>
          </a:p>
        </p:txBody>
      </p:sp>
      <p:grpSp>
        <p:nvGrpSpPr>
          <p:cNvPr id="5" name="Group 123"/>
          <p:cNvGrpSpPr>
            <a:grpSpLocks/>
          </p:cNvGrpSpPr>
          <p:nvPr/>
        </p:nvGrpSpPr>
        <p:grpSpPr bwMode="auto">
          <a:xfrm>
            <a:off x="3457575" y="4876800"/>
            <a:ext cx="1066800" cy="1447800"/>
            <a:chOff x="3457575" y="4876800"/>
            <a:chExt cx="1066800" cy="1447800"/>
          </a:xfrm>
        </p:grpSpPr>
        <p:sp>
          <p:nvSpPr>
            <p:cNvPr id="106" name="Arc 15"/>
            <p:cNvSpPr>
              <a:spLocks/>
            </p:cNvSpPr>
            <p:nvPr/>
          </p:nvSpPr>
          <p:spPr bwMode="auto">
            <a:xfrm flipH="1">
              <a:off x="3457575" y="4876800"/>
              <a:ext cx="533400" cy="1447800"/>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08" name="Arc 16"/>
            <p:cNvSpPr>
              <a:spLocks/>
            </p:cNvSpPr>
            <p:nvPr/>
          </p:nvSpPr>
          <p:spPr bwMode="auto">
            <a:xfrm>
              <a:off x="3990975" y="4876800"/>
              <a:ext cx="533400" cy="1447800"/>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21" name="Arc 19"/>
            <p:cNvSpPr>
              <a:spLocks/>
            </p:cNvSpPr>
            <p:nvPr/>
          </p:nvSpPr>
          <p:spPr bwMode="auto">
            <a:xfrm flipH="1">
              <a:off x="3762375" y="4876800"/>
              <a:ext cx="2286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22" name="Arc 20"/>
            <p:cNvSpPr>
              <a:spLocks/>
            </p:cNvSpPr>
            <p:nvPr/>
          </p:nvSpPr>
          <p:spPr bwMode="auto">
            <a:xfrm>
              <a:off x="3990975" y="4876800"/>
              <a:ext cx="2286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grpSp>
      <p:cxnSp>
        <p:nvCxnSpPr>
          <p:cNvPr id="126" name="Straight Connector 125"/>
          <p:cNvCxnSpPr/>
          <p:nvPr/>
        </p:nvCxnSpPr>
        <p:spPr>
          <a:xfrm rot="16200000" flipH="1">
            <a:off x="67437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62865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58293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H="1">
            <a:off x="53721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76581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H="1">
            <a:off x="7200900" y="8763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5829300" y="19431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5334000" y="1981200"/>
            <a:ext cx="1066800" cy="9144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6743700" y="19431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6248400" y="1981200"/>
            <a:ext cx="1066800" cy="9144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58100" y="1943100"/>
            <a:ext cx="1066800" cy="9906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7162800" y="1981200"/>
            <a:ext cx="1066800" cy="914400"/>
          </a:xfrm>
          <a:prstGeom prst="line">
            <a:avLst/>
          </a:prstGeom>
          <a:ln w="28575">
            <a:solidFill>
              <a:srgbClr val="6734F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324600" y="1905000"/>
            <a:ext cx="236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174"/>
          <p:cNvGrpSpPr>
            <a:grpSpLocks/>
          </p:cNvGrpSpPr>
          <p:nvPr/>
        </p:nvGrpSpPr>
        <p:grpSpPr bwMode="auto">
          <a:xfrm>
            <a:off x="6858000" y="1905000"/>
            <a:ext cx="152400" cy="409575"/>
            <a:chOff x="7848600" y="1752600"/>
            <a:chExt cx="152400" cy="344137"/>
          </a:xfrm>
        </p:grpSpPr>
        <p:cxnSp>
          <p:nvCxnSpPr>
            <p:cNvPr id="176" name="Straight Arrow Connector 175"/>
            <p:cNvCxnSpPr/>
            <p:nvPr/>
          </p:nvCxnSpPr>
          <p:spPr>
            <a:xfrm rot="16200000" flipH="1">
              <a:off x="7752605" y="1924542"/>
              <a:ext cx="342803"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7848600" y="1752600"/>
              <a:ext cx="152400" cy="152061"/>
            </a:xfrm>
            <a:prstGeom prst="ellipse">
              <a:avLst/>
            </a:prstGeom>
            <a:solidFill>
              <a:srgbClr val="FF6D6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grpSp>
      <p:sp>
        <p:nvSpPr>
          <p:cNvPr id="179" name="TextBox 178"/>
          <p:cNvSpPr txBox="1">
            <a:spLocks noChangeArrowheads="1"/>
          </p:cNvSpPr>
          <p:nvPr/>
        </p:nvSpPr>
        <p:spPr bwMode="auto">
          <a:xfrm>
            <a:off x="-76200" y="1371600"/>
            <a:ext cx="3657600" cy="1200329"/>
          </a:xfrm>
          <a:prstGeom prst="rect">
            <a:avLst/>
          </a:prstGeom>
          <a:noFill/>
          <a:ln w="9525">
            <a:noFill/>
            <a:miter lim="800000"/>
            <a:headEnd/>
            <a:tailEnd/>
          </a:ln>
        </p:spPr>
        <p:txBody>
          <a:bodyPr>
            <a:spAutoFit/>
          </a:bodyPr>
          <a:lstStyle/>
          <a:p>
            <a:r>
              <a:rPr lang="en-US" sz="1800" dirty="0">
                <a:cs typeface="Times New Roman" pitchFamily="18" charset="0"/>
              </a:rPr>
              <a:t>2) Ion Barrier keeps positive ions from reaching photocathode</a:t>
            </a:r>
          </a:p>
          <a:p>
            <a:r>
              <a:rPr lang="en-US" sz="1800" dirty="0">
                <a:cs typeface="Times New Roman" pitchFamily="18" charset="0"/>
              </a:rPr>
              <a:t>(Nagoya/Hamamatsu</a:t>
            </a:r>
            <a:r>
              <a:rPr lang="en-US" sz="1800" dirty="0" smtClean="0">
                <a:cs typeface="Times New Roman" pitchFamily="18" charset="0"/>
              </a:rPr>
              <a:t>)  also NEW! </a:t>
            </a:r>
            <a:r>
              <a:rPr lang="en-US" sz="1800" dirty="0" err="1" smtClean="0">
                <a:cs typeface="Times New Roman" pitchFamily="18" charset="0"/>
              </a:rPr>
              <a:t>Photonis</a:t>
            </a:r>
            <a:r>
              <a:rPr lang="en-US" sz="1800" dirty="0" smtClean="0">
                <a:cs typeface="Times New Roman" pitchFamily="18" charset="0"/>
              </a:rPr>
              <a:t> active ion </a:t>
            </a:r>
            <a:r>
              <a:rPr lang="en-US" sz="1800" dirty="0" err="1" smtClean="0">
                <a:cs typeface="Times New Roman" pitchFamily="18" charset="0"/>
              </a:rPr>
              <a:t>supressor</a:t>
            </a:r>
            <a:r>
              <a:rPr lang="en-US" sz="1800" dirty="0" smtClean="0">
                <a:cs typeface="Times New Roman" pitchFamily="18" charset="0"/>
              </a:rPr>
              <a:t> </a:t>
            </a:r>
            <a:endParaRPr lang="en-US" sz="1800" dirty="0">
              <a:cs typeface="Times New Roman" pitchFamily="18" charset="0"/>
            </a:endParaRPr>
          </a:p>
        </p:txBody>
      </p:sp>
      <p:sp>
        <p:nvSpPr>
          <p:cNvPr id="180" name="Rectangle 8"/>
          <p:cNvSpPr>
            <a:spLocks noChangeArrowheads="1"/>
          </p:cNvSpPr>
          <p:nvPr/>
        </p:nvSpPr>
        <p:spPr bwMode="auto">
          <a:xfrm flipV="1">
            <a:off x="1905000" y="3886200"/>
            <a:ext cx="4953000" cy="76200"/>
          </a:xfrm>
          <a:prstGeom prst="rect">
            <a:avLst/>
          </a:prstGeom>
          <a:solidFill>
            <a:srgbClr val="FF0000"/>
          </a:solidFill>
          <a:ln w="12700">
            <a:solidFill>
              <a:srgbClr val="000080"/>
            </a:solidFill>
            <a:miter lim="800000"/>
            <a:headEnd type="none" w="sm" len="sm"/>
            <a:tailEnd type="none" w="sm" len="sm"/>
          </a:ln>
        </p:spPr>
        <p:txBody>
          <a:bodyPr wrap="none" anchor="ctr"/>
          <a:lstStyle/>
          <a:p>
            <a:endParaRPr lang="en-US"/>
          </a:p>
        </p:txBody>
      </p:sp>
      <p:sp>
        <p:nvSpPr>
          <p:cNvPr id="181" name="TextBox 180"/>
          <p:cNvSpPr txBox="1">
            <a:spLocks noChangeArrowheads="1"/>
          </p:cNvSpPr>
          <p:nvPr/>
        </p:nvSpPr>
        <p:spPr bwMode="auto">
          <a:xfrm>
            <a:off x="-76200" y="2505075"/>
            <a:ext cx="3505200" cy="1477328"/>
          </a:xfrm>
          <a:prstGeom prst="rect">
            <a:avLst/>
          </a:prstGeom>
          <a:noFill/>
          <a:ln w="9525">
            <a:noFill/>
            <a:miter lim="800000"/>
            <a:headEnd/>
            <a:tailEnd/>
          </a:ln>
        </p:spPr>
        <p:txBody>
          <a:bodyPr>
            <a:spAutoFit/>
          </a:bodyPr>
          <a:lstStyle/>
          <a:p>
            <a:r>
              <a:rPr lang="en-US" sz="1800" dirty="0">
                <a:solidFill>
                  <a:srgbClr val="FF0000"/>
                </a:solidFill>
                <a:cs typeface="Times New Roman" pitchFamily="18" charset="0"/>
              </a:rPr>
              <a:t>3) Use </a:t>
            </a:r>
            <a:r>
              <a:rPr lang="en-US" sz="1800" dirty="0" smtClean="0">
                <a:solidFill>
                  <a:srgbClr val="FF0000"/>
                </a:solidFill>
                <a:cs typeface="Times New Roman" pitchFamily="18" charset="0"/>
              </a:rPr>
              <a:t>more robust “Solar Blind” </a:t>
            </a:r>
            <a:r>
              <a:rPr lang="en-US" sz="1800" dirty="0">
                <a:solidFill>
                  <a:srgbClr val="FF0000"/>
                </a:solidFill>
                <a:cs typeface="Times New Roman" pitchFamily="18" charset="0"/>
              </a:rPr>
              <a:t>photocathode </a:t>
            </a:r>
            <a:endParaRPr lang="en-US" sz="1800" dirty="0" smtClean="0">
              <a:solidFill>
                <a:srgbClr val="FF0000"/>
              </a:solidFill>
              <a:cs typeface="Times New Roman" pitchFamily="18" charset="0"/>
            </a:endParaRPr>
          </a:p>
          <a:p>
            <a:r>
              <a:rPr lang="en-US" sz="1800" dirty="0" smtClean="0">
                <a:solidFill>
                  <a:srgbClr val="FF0000"/>
                </a:solidFill>
                <a:cs typeface="Times New Roman" pitchFamily="18" charset="0"/>
              </a:rPr>
              <a:t>4) Also considered 3</a:t>
            </a:r>
            <a:r>
              <a:rPr lang="en-US" sz="1800" baseline="30000" dirty="0" smtClean="0">
                <a:solidFill>
                  <a:srgbClr val="FF0000"/>
                </a:solidFill>
                <a:cs typeface="Times New Roman" pitchFamily="18" charset="0"/>
              </a:rPr>
              <a:t>rd</a:t>
            </a:r>
            <a:r>
              <a:rPr lang="en-US" sz="1800" dirty="0" smtClean="0">
                <a:solidFill>
                  <a:srgbClr val="FF0000"/>
                </a:solidFill>
                <a:cs typeface="Times New Roman" pitchFamily="18" charset="0"/>
              </a:rPr>
              <a:t> MCP (</a:t>
            </a:r>
            <a:r>
              <a:rPr lang="en-US" sz="1800" dirty="0" err="1" smtClean="0">
                <a:solidFill>
                  <a:srgbClr val="FF0000"/>
                </a:solidFill>
                <a:cs typeface="Times New Roman" pitchFamily="18" charset="0"/>
              </a:rPr>
              <a:t>Zstack</a:t>
            </a:r>
            <a:r>
              <a:rPr lang="en-US" sz="1800" dirty="0" smtClean="0">
                <a:solidFill>
                  <a:srgbClr val="FF0000"/>
                </a:solidFill>
                <a:cs typeface="Times New Roman" pitchFamily="18" charset="0"/>
              </a:rPr>
              <a:t>) and improved vacuum</a:t>
            </a:r>
            <a:endParaRPr lang="en-US" sz="1800" dirty="0">
              <a:solidFill>
                <a:srgbClr val="FF0000"/>
              </a:solidFill>
              <a:cs typeface="Times New Roman" pitchFamily="18" charset="0"/>
            </a:endParaRPr>
          </a:p>
          <a:p>
            <a:endParaRPr lang="en-US" sz="1800" dirty="0">
              <a:solidFill>
                <a:srgbClr val="FF0000"/>
              </a:solidFill>
              <a:cs typeface="Times New Roman" pitchFamily="18" charset="0"/>
            </a:endParaRPr>
          </a:p>
        </p:txBody>
      </p:sp>
      <p:grpSp>
        <p:nvGrpSpPr>
          <p:cNvPr id="7" name="Group 190"/>
          <p:cNvGrpSpPr>
            <a:grpSpLocks/>
          </p:cNvGrpSpPr>
          <p:nvPr/>
        </p:nvGrpSpPr>
        <p:grpSpPr bwMode="auto">
          <a:xfrm>
            <a:off x="3429000" y="4876800"/>
            <a:ext cx="1066800" cy="1447800"/>
            <a:chOff x="609600" y="5029200"/>
            <a:chExt cx="1066800" cy="1447800"/>
          </a:xfrm>
        </p:grpSpPr>
        <p:sp>
          <p:nvSpPr>
            <p:cNvPr id="183" name="Arc 15"/>
            <p:cNvSpPr>
              <a:spLocks/>
            </p:cNvSpPr>
            <p:nvPr/>
          </p:nvSpPr>
          <p:spPr bwMode="auto">
            <a:xfrm flipH="1">
              <a:off x="609600" y="5029200"/>
              <a:ext cx="533400" cy="1447800"/>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84" name="Arc 16"/>
            <p:cNvSpPr>
              <a:spLocks/>
            </p:cNvSpPr>
            <p:nvPr/>
          </p:nvSpPr>
          <p:spPr bwMode="auto">
            <a:xfrm>
              <a:off x="1143000" y="5029200"/>
              <a:ext cx="533400" cy="1447800"/>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87" name="Arc 19"/>
            <p:cNvSpPr>
              <a:spLocks/>
            </p:cNvSpPr>
            <p:nvPr/>
          </p:nvSpPr>
          <p:spPr bwMode="auto">
            <a:xfrm flipH="1">
              <a:off x="914400" y="5029200"/>
              <a:ext cx="2286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88" name="Arc 20"/>
            <p:cNvSpPr>
              <a:spLocks/>
            </p:cNvSpPr>
            <p:nvPr/>
          </p:nvSpPr>
          <p:spPr bwMode="auto">
            <a:xfrm>
              <a:off x="1143000" y="5029200"/>
              <a:ext cx="2286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89" name="Arc 19"/>
            <p:cNvSpPr>
              <a:spLocks/>
            </p:cNvSpPr>
            <p:nvPr/>
          </p:nvSpPr>
          <p:spPr bwMode="auto">
            <a:xfrm flipH="1">
              <a:off x="762000" y="5029200"/>
              <a:ext cx="3810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sp>
          <p:nvSpPr>
            <p:cNvPr id="190" name="Arc 20"/>
            <p:cNvSpPr>
              <a:spLocks/>
            </p:cNvSpPr>
            <p:nvPr/>
          </p:nvSpPr>
          <p:spPr bwMode="auto">
            <a:xfrm>
              <a:off x="1143000" y="5029200"/>
              <a:ext cx="381000" cy="1447800"/>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p>
          </p:txBody>
        </p:sp>
      </p:grpSp>
      <p:sp>
        <p:nvSpPr>
          <p:cNvPr id="192" name="TextBox 191"/>
          <p:cNvSpPr txBox="1">
            <a:spLocks noChangeArrowheads="1"/>
          </p:cNvSpPr>
          <p:nvPr/>
        </p:nvSpPr>
        <p:spPr bwMode="auto">
          <a:xfrm>
            <a:off x="6858000" y="5257800"/>
            <a:ext cx="2209800" cy="923925"/>
          </a:xfrm>
          <a:prstGeom prst="rect">
            <a:avLst/>
          </a:prstGeom>
          <a:noFill/>
          <a:ln w="9525">
            <a:noFill/>
            <a:miter lim="800000"/>
            <a:headEnd/>
            <a:tailEnd/>
          </a:ln>
        </p:spPr>
        <p:txBody>
          <a:bodyPr>
            <a:spAutoFit/>
          </a:bodyPr>
          <a:lstStyle/>
          <a:p>
            <a:r>
              <a:rPr lang="en-US" sz="1800">
                <a:solidFill>
                  <a:srgbClr val="CC0099"/>
                </a:solidFill>
                <a:cs typeface="Times New Roman" pitchFamily="18" charset="0"/>
              </a:rPr>
              <a:t>Increase anode voltage to reduce crosstalk (UTA)</a:t>
            </a:r>
          </a:p>
        </p:txBody>
      </p:sp>
      <p:sp>
        <p:nvSpPr>
          <p:cNvPr id="197" name="Text Box 21"/>
          <p:cNvSpPr txBox="1">
            <a:spLocks noChangeArrowheads="1"/>
          </p:cNvSpPr>
          <p:nvPr/>
        </p:nvSpPr>
        <p:spPr bwMode="auto">
          <a:xfrm>
            <a:off x="1981200" y="4953000"/>
            <a:ext cx="1311275" cy="46196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defRPr/>
            </a:pPr>
            <a:r>
              <a:rPr lang="en-US" sz="1800" dirty="0">
                <a:solidFill>
                  <a:schemeClr val="accent1">
                    <a:lumMod val="50000"/>
                  </a:schemeClr>
                </a:solidFill>
                <a:latin typeface="Arial" pitchFamily="34" charset="0"/>
              </a:rPr>
              <a:t>Gain </a:t>
            </a:r>
            <a:r>
              <a:rPr lang="en-US" dirty="0">
                <a:solidFill>
                  <a:schemeClr val="accent1">
                    <a:lumMod val="50000"/>
                  </a:schemeClr>
                </a:solidFill>
                <a:latin typeface="Arial" pitchFamily="34" charset="0"/>
              </a:rPr>
              <a:t>&lt;</a:t>
            </a:r>
            <a:r>
              <a:rPr lang="en-US" sz="1800" dirty="0">
                <a:solidFill>
                  <a:schemeClr val="accent1">
                    <a:lumMod val="50000"/>
                  </a:schemeClr>
                </a:solidFill>
                <a:latin typeface="Arial" pitchFamily="34" charset="0"/>
              </a:rPr>
              <a:t>10</a:t>
            </a:r>
            <a:r>
              <a:rPr lang="en-US" baseline="30000" dirty="0">
                <a:solidFill>
                  <a:schemeClr val="accent1">
                    <a:lumMod val="50000"/>
                  </a:schemeClr>
                </a:solidFill>
                <a:latin typeface="Arial" pitchFamily="34" charset="0"/>
              </a:rPr>
              <a:t>5</a:t>
            </a:r>
            <a:endParaRPr lang="en-US" sz="1800" dirty="0">
              <a:solidFill>
                <a:schemeClr val="accent1">
                  <a:lumMod val="50000"/>
                </a:schemeClr>
              </a:solidFill>
              <a:latin typeface="Arial" pitchFamily="34" charset="0"/>
            </a:endParaRPr>
          </a:p>
        </p:txBody>
      </p:sp>
      <p:sp>
        <p:nvSpPr>
          <p:cNvPr id="198" name="TextBox 197"/>
          <p:cNvSpPr txBox="1"/>
          <p:nvPr/>
        </p:nvSpPr>
        <p:spPr>
          <a:xfrm>
            <a:off x="0" y="4943475"/>
            <a:ext cx="2133600" cy="923925"/>
          </a:xfrm>
          <a:prstGeom prst="rect">
            <a:avLst/>
          </a:prstGeom>
          <a:noFill/>
        </p:spPr>
        <p:txBody>
          <a:bodyPr>
            <a:spAutoFit/>
          </a:bodyPr>
          <a:lstStyle/>
          <a:p>
            <a:pPr>
              <a:defRPr/>
            </a:pPr>
            <a:r>
              <a:rPr lang="en-US" sz="1800" dirty="0">
                <a:solidFill>
                  <a:schemeClr val="accent1">
                    <a:lumMod val="50000"/>
                  </a:schemeClr>
                </a:solidFill>
                <a:cs typeface="Times New Roman" pitchFamily="18" charset="0"/>
              </a:rPr>
              <a:t>Run at low gain to reduce integrated charge (UTA)</a:t>
            </a:r>
          </a:p>
        </p:txBody>
      </p:sp>
      <p:sp>
        <p:nvSpPr>
          <p:cNvPr id="124" name="Rectangle 2"/>
          <p:cNvSpPr txBox="1">
            <a:spLocks noChangeArrowheads="1"/>
          </p:cNvSpPr>
          <p:nvPr/>
        </p:nvSpPr>
        <p:spPr>
          <a:xfrm>
            <a:off x="-152400" y="76200"/>
            <a:ext cx="6248400" cy="1143000"/>
          </a:xfrm>
          <a:prstGeom prst="rect">
            <a:avLst/>
          </a:prstGeom>
        </p:spPr>
        <p:txBody>
          <a:bodyPr/>
          <a:lstStyle/>
          <a:p>
            <a:pPr algn="ctr">
              <a:defRPr/>
            </a:pPr>
            <a:r>
              <a:rPr lang="en-US" sz="3600" u="sng" kern="0" dirty="0">
                <a:solidFill>
                  <a:srgbClr val="0000FF"/>
                </a:solidFill>
                <a:ea typeface="+mj-ea"/>
                <a:cs typeface="Times New Roman" pitchFamily="18" charset="0"/>
              </a:rPr>
              <a:t>Brandt’s Ideal MCP-PMT</a:t>
            </a:r>
          </a:p>
        </p:txBody>
      </p:sp>
      <p:grpSp>
        <p:nvGrpSpPr>
          <p:cNvPr id="8" name="Group 161"/>
          <p:cNvGrpSpPr>
            <a:grpSpLocks/>
          </p:cNvGrpSpPr>
          <p:nvPr/>
        </p:nvGrpSpPr>
        <p:grpSpPr bwMode="auto">
          <a:xfrm>
            <a:off x="5867400" y="76200"/>
            <a:ext cx="457200" cy="914400"/>
            <a:chOff x="3505200" y="533400"/>
            <a:chExt cx="457200" cy="914400"/>
          </a:xfrm>
        </p:grpSpPr>
        <p:grpSp>
          <p:nvGrpSpPr>
            <p:cNvPr id="9" name="Group 159"/>
            <p:cNvGrpSpPr>
              <a:grpSpLocks/>
            </p:cNvGrpSpPr>
            <p:nvPr/>
          </p:nvGrpSpPr>
          <p:grpSpPr bwMode="auto">
            <a:xfrm flipV="1">
              <a:off x="3581400" y="685800"/>
              <a:ext cx="228600" cy="762000"/>
              <a:chOff x="3581400" y="685800"/>
              <a:chExt cx="228600" cy="762000"/>
            </a:xfrm>
          </p:grpSpPr>
          <p:cxnSp>
            <p:nvCxnSpPr>
              <p:cNvPr id="129" name="Straight Arrow Connector 128"/>
              <p:cNvCxnSpPr/>
              <p:nvPr/>
            </p:nvCxnSpPr>
            <p:spPr>
              <a:xfrm rot="5400000" flipH="1" flipV="1">
                <a:off x="3423445" y="956469"/>
                <a:ext cx="544512" cy="3175"/>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581400" y="1230312"/>
                <a:ext cx="228600" cy="217488"/>
              </a:xfrm>
              <a:prstGeom prst="ellipse">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2069" name="TextBox 127"/>
            <p:cNvSpPr txBox="1">
              <a:spLocks noChangeArrowheads="1"/>
            </p:cNvSpPr>
            <p:nvPr/>
          </p:nvSpPr>
          <p:spPr bwMode="auto">
            <a:xfrm>
              <a:off x="3505200" y="533400"/>
              <a:ext cx="457200" cy="461665"/>
            </a:xfrm>
            <a:prstGeom prst="rect">
              <a:avLst/>
            </a:prstGeom>
            <a:noFill/>
            <a:ln w="9525">
              <a:noFill/>
              <a:miter lim="800000"/>
              <a:headEnd/>
              <a:tailEnd/>
            </a:ln>
          </p:spPr>
          <p:txBody>
            <a:bodyPr>
              <a:spAutoFit/>
            </a:bodyPr>
            <a:lstStyle/>
            <a:p>
              <a:pPr>
                <a:tabLst>
                  <a:tab pos="60325" algn="l"/>
                </a:tabLst>
              </a:pPr>
              <a:r>
                <a:rPr lang="en-US">
                  <a:solidFill>
                    <a:schemeClr val="bg1"/>
                  </a:solidFill>
                </a:rPr>
                <a:t>e</a:t>
              </a:r>
              <a:r>
                <a:rPr lang="en-US" baseline="30000">
                  <a:solidFill>
                    <a:schemeClr val="bg1"/>
                  </a:solidFill>
                </a:rPr>
                <a:t>-</a:t>
              </a:r>
            </a:p>
          </p:txBody>
        </p:sp>
      </p:grpSp>
      <p:sp>
        <p:nvSpPr>
          <p:cNvPr id="42056" name="Slide Number Placeholder 124"/>
          <p:cNvSpPr>
            <a:spLocks noGrp="1"/>
          </p:cNvSpPr>
          <p:nvPr>
            <p:ph type="sldNum" sz="quarter" idx="12"/>
          </p:nvPr>
        </p:nvSpPr>
        <p:spPr>
          <a:noFill/>
        </p:spPr>
        <p:txBody>
          <a:bodyPr/>
          <a:lstStyle/>
          <a:p>
            <a:fld id="{16308FC4-23AD-425D-8B5F-E70F68BF2F87}" type="slidenum">
              <a:rPr lang="en-US" smtClean="0"/>
              <a:pPr/>
              <a:t>10</a:t>
            </a:fld>
            <a:endParaRPr lang="en-US" smtClean="0"/>
          </a:p>
        </p:txBody>
      </p:sp>
      <p:sp>
        <p:nvSpPr>
          <p:cNvPr id="123" name="TextBox 122"/>
          <p:cNvSpPr txBox="1">
            <a:spLocks noChangeArrowheads="1"/>
          </p:cNvSpPr>
          <p:nvPr/>
        </p:nvSpPr>
        <p:spPr bwMode="auto">
          <a:xfrm>
            <a:off x="0" y="1066800"/>
            <a:ext cx="5029200" cy="366713"/>
          </a:xfrm>
          <a:prstGeom prst="rect">
            <a:avLst/>
          </a:prstGeom>
          <a:noFill/>
          <a:ln w="9525">
            <a:noFill/>
            <a:miter lim="800000"/>
            <a:headEnd/>
            <a:tailEnd/>
          </a:ln>
        </p:spPr>
        <p:txBody>
          <a:bodyPr>
            <a:spAutoFit/>
          </a:bodyPr>
          <a:lstStyle/>
          <a:p>
            <a:r>
              <a:rPr lang="en-US" sz="1800" dirty="0">
                <a:solidFill>
                  <a:srgbClr val="6734F6"/>
                </a:solidFill>
                <a:cs typeface="Times New Roman" pitchFamily="18" charset="0"/>
              </a:rPr>
              <a:t>1) Suppressed positive ion creation (</a:t>
            </a:r>
            <a:r>
              <a:rPr lang="en-US" sz="1800" dirty="0" err="1">
                <a:solidFill>
                  <a:srgbClr val="6734F6"/>
                </a:solidFill>
                <a:cs typeface="Times New Roman" pitchFamily="18" charset="0"/>
              </a:rPr>
              <a:t>Arradiance</a:t>
            </a:r>
            <a:r>
              <a:rPr lang="en-US" sz="1800" dirty="0">
                <a:solidFill>
                  <a:srgbClr val="6734F6"/>
                </a:solidFill>
                <a:cs typeface="Times New Roman" pitchFamily="18" charset="0"/>
              </a:rPr>
              <a:t>)</a:t>
            </a:r>
          </a:p>
        </p:txBody>
      </p:sp>
      <p:sp>
        <p:nvSpPr>
          <p:cNvPr id="110" name="TextBox 109"/>
          <p:cNvSpPr txBox="1">
            <a:spLocks noChangeArrowheads="1"/>
          </p:cNvSpPr>
          <p:nvPr/>
        </p:nvSpPr>
        <p:spPr bwMode="auto">
          <a:xfrm>
            <a:off x="0" y="3657600"/>
            <a:ext cx="2057400" cy="1200150"/>
          </a:xfrm>
          <a:prstGeom prst="rect">
            <a:avLst/>
          </a:prstGeom>
          <a:noFill/>
          <a:ln w="9525">
            <a:noFill/>
            <a:miter lim="800000"/>
            <a:headEnd/>
            <a:tailEnd/>
          </a:ln>
        </p:spPr>
        <p:txBody>
          <a:bodyPr>
            <a:spAutoFit/>
          </a:bodyPr>
          <a:lstStyle/>
          <a:p>
            <a:r>
              <a:rPr lang="en-US" sz="1800" dirty="0">
                <a:solidFill>
                  <a:srgbClr val="0070C0"/>
                </a:solidFill>
                <a:cs typeface="Times New Roman" pitchFamily="18" charset="0"/>
              </a:rPr>
              <a:t>Increase cathode voltage to improve collection efficiency (UTA)</a:t>
            </a:r>
          </a:p>
        </p:txBody>
      </p:sp>
      <p:sp>
        <p:nvSpPr>
          <p:cNvPr id="115" name="TextBox 114"/>
          <p:cNvSpPr txBox="1">
            <a:spLocks noChangeArrowheads="1"/>
          </p:cNvSpPr>
          <p:nvPr/>
        </p:nvSpPr>
        <p:spPr bwMode="auto">
          <a:xfrm>
            <a:off x="0" y="685800"/>
            <a:ext cx="4054508" cy="400110"/>
          </a:xfrm>
          <a:prstGeom prst="rect">
            <a:avLst/>
          </a:prstGeom>
          <a:noFill/>
          <a:ln w="9525">
            <a:noFill/>
            <a:miter lim="800000"/>
            <a:headEnd/>
            <a:tailEnd/>
          </a:ln>
        </p:spPr>
        <p:txBody>
          <a:bodyPr wrap="none">
            <a:spAutoFit/>
          </a:bodyPr>
          <a:lstStyle/>
          <a:p>
            <a:r>
              <a:rPr lang="en-US" sz="2000" dirty="0">
                <a:solidFill>
                  <a:srgbClr val="CC3399"/>
                </a:solidFill>
              </a:rPr>
              <a:t>Improved </a:t>
            </a:r>
            <a:r>
              <a:rPr lang="en-US" sz="2000" dirty="0" smtClean="0">
                <a:solidFill>
                  <a:srgbClr val="CC3399"/>
                </a:solidFill>
              </a:rPr>
              <a:t>lifetime  </a:t>
            </a:r>
            <a:r>
              <a:rPr lang="en-US" sz="2000" dirty="0">
                <a:solidFill>
                  <a:srgbClr val="CC3399"/>
                </a:solidFill>
              </a:rPr>
              <a:t>(3 main options)</a:t>
            </a:r>
          </a:p>
        </p:txBody>
      </p:sp>
      <p:sp>
        <p:nvSpPr>
          <p:cNvPr id="127" name="TextBox 126"/>
          <p:cNvSpPr txBox="1">
            <a:spLocks noChangeArrowheads="1"/>
          </p:cNvSpPr>
          <p:nvPr/>
        </p:nvSpPr>
        <p:spPr bwMode="auto">
          <a:xfrm>
            <a:off x="0" y="5934075"/>
            <a:ext cx="1828800" cy="923925"/>
          </a:xfrm>
          <a:prstGeom prst="rect">
            <a:avLst/>
          </a:prstGeom>
          <a:noFill/>
          <a:ln w="9525">
            <a:noFill/>
            <a:miter lim="800000"/>
            <a:headEnd/>
            <a:tailEnd/>
          </a:ln>
        </p:spPr>
        <p:txBody>
          <a:bodyPr>
            <a:spAutoFit/>
          </a:bodyPr>
          <a:lstStyle/>
          <a:p>
            <a:r>
              <a:rPr lang="en-US" sz="1800"/>
              <a:t>Reduce anode gap to reduce cross talk</a:t>
            </a:r>
          </a:p>
        </p:txBody>
      </p:sp>
      <p:sp>
        <p:nvSpPr>
          <p:cNvPr id="128" name="TextBox 127"/>
          <p:cNvSpPr txBox="1">
            <a:spLocks noChangeArrowheads="1"/>
          </p:cNvSpPr>
          <p:nvPr/>
        </p:nvSpPr>
        <p:spPr bwMode="auto">
          <a:xfrm>
            <a:off x="3581400" y="1524000"/>
            <a:ext cx="2133600" cy="923925"/>
          </a:xfrm>
          <a:prstGeom prst="rect">
            <a:avLst/>
          </a:prstGeom>
          <a:solidFill>
            <a:srgbClr val="FFFF00"/>
          </a:solidFill>
          <a:ln w="9525">
            <a:noFill/>
            <a:miter lim="800000"/>
            <a:headEnd/>
            <a:tailEnd/>
          </a:ln>
        </p:spPr>
        <p:txBody>
          <a:bodyPr>
            <a:spAutoFit/>
          </a:bodyPr>
          <a:lstStyle/>
          <a:p>
            <a:r>
              <a:rPr lang="en-US" sz="1800"/>
              <a:t>10 </a:t>
            </a:r>
            <a:r>
              <a:rPr lang="en-US" sz="1800">
                <a:sym typeface="Symbol" pitchFamily="18" charset="2"/>
              </a:rPr>
              <a:t>m pore EDR MCP  for max rate</a:t>
            </a:r>
          </a:p>
          <a:p>
            <a:r>
              <a:rPr lang="en-US" sz="1800">
                <a:sym typeface="Symbol" pitchFamily="18" charset="2"/>
              </a:rPr>
              <a:t>ALD by Arradiance</a:t>
            </a:r>
            <a:endParaRPr lang="en-US" sz="1800"/>
          </a:p>
        </p:txBody>
      </p:sp>
      <p:cxnSp>
        <p:nvCxnSpPr>
          <p:cNvPr id="132" name="Straight Arrow Connector 131"/>
          <p:cNvCxnSpPr>
            <a:cxnSpLocks noChangeShapeType="1"/>
          </p:cNvCxnSpPr>
          <p:nvPr/>
        </p:nvCxnSpPr>
        <p:spPr bwMode="auto">
          <a:xfrm flipV="1">
            <a:off x="4953000" y="1295400"/>
            <a:ext cx="609600" cy="304800"/>
          </a:xfrm>
          <a:prstGeom prst="straightConnector1">
            <a:avLst/>
          </a:prstGeom>
          <a:noFill/>
          <a:ln w="38100" algn="ctr">
            <a:solidFill>
              <a:srgbClr val="0000FF"/>
            </a:solidFill>
            <a:round/>
            <a:headEnd/>
            <a:tailEnd type="arrow" w="med" len="med"/>
          </a:ln>
        </p:spPr>
      </p:cxnSp>
      <p:grpSp>
        <p:nvGrpSpPr>
          <p:cNvPr id="10" name="Group 144"/>
          <p:cNvGrpSpPr>
            <a:grpSpLocks/>
          </p:cNvGrpSpPr>
          <p:nvPr/>
        </p:nvGrpSpPr>
        <p:grpSpPr bwMode="auto">
          <a:xfrm>
            <a:off x="6781800" y="1905000"/>
            <a:ext cx="152400" cy="381000"/>
            <a:chOff x="7848600" y="1585437"/>
            <a:chExt cx="152400" cy="319563"/>
          </a:xfrm>
        </p:grpSpPr>
        <p:cxnSp>
          <p:nvCxnSpPr>
            <p:cNvPr id="141" name="Straight Arrow Connector 140"/>
            <p:cNvCxnSpPr/>
            <p:nvPr/>
          </p:nvCxnSpPr>
          <p:spPr>
            <a:xfrm rot="5400000" flipH="1" flipV="1">
              <a:off x="7878221" y="1630429"/>
              <a:ext cx="167771" cy="777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7848600" y="1753208"/>
              <a:ext cx="152400" cy="151792"/>
            </a:xfrm>
            <a:prstGeom prst="ellipse">
              <a:avLst/>
            </a:prstGeom>
            <a:solidFill>
              <a:srgbClr val="FF6D6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grpSp>
      <p:sp>
        <p:nvSpPr>
          <p:cNvPr id="42065" name="Footer Placeholder 132"/>
          <p:cNvSpPr>
            <a:spLocks noGrp="1"/>
          </p:cNvSpPr>
          <p:nvPr>
            <p:ph type="ftr" sz="quarter" idx="11"/>
          </p:nvPr>
        </p:nvSpPr>
        <p:spPr>
          <a:noFill/>
        </p:spPr>
        <p:txBody>
          <a:bodyPr/>
          <a:lstStyle/>
          <a:p>
            <a:r>
              <a:rPr lang="en-US" smtClean="0"/>
              <a:t>MCP Workshop,  A.  Brandt , UTA </a:t>
            </a:r>
          </a:p>
        </p:txBody>
      </p:sp>
      <p:sp>
        <p:nvSpPr>
          <p:cNvPr id="11" name="Date Placeholder 10"/>
          <p:cNvSpPr>
            <a:spLocks noGrp="1"/>
          </p:cNvSpPr>
          <p:nvPr>
            <p:ph type="dt" sz="half" idx="10"/>
          </p:nvPr>
        </p:nvSpPr>
        <p:spPr/>
        <p:txBody>
          <a:bodyPr/>
          <a:lstStyle/>
          <a:p>
            <a:pPr>
              <a:defRPr/>
            </a:pPr>
            <a:r>
              <a:rPr lang="en-US" smtClean="0"/>
              <a:t>December 4, 2014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fill="hold"/>
                                        <p:tgtEl>
                                          <p:spTgt spid="123"/>
                                        </p:tgtEl>
                                        <p:attrNameLst>
                                          <p:attrName>ppt_x</p:attrName>
                                        </p:attrNameLst>
                                      </p:cBhvr>
                                      <p:tavLst>
                                        <p:tav tm="0">
                                          <p:val>
                                            <p:strVal val="0-#ppt_w/2"/>
                                          </p:val>
                                        </p:tav>
                                        <p:tav tm="100000">
                                          <p:val>
                                            <p:strVal val="#ppt_x"/>
                                          </p:val>
                                        </p:tav>
                                      </p:tavLst>
                                    </p:anim>
                                    <p:anim calcmode="lin" valueType="num">
                                      <p:cBhvr additive="base">
                                        <p:cTn id="13" dur="500" fill="hold"/>
                                        <p:tgtEl>
                                          <p:spTgt spid="123"/>
                                        </p:tgtEl>
                                        <p:attrNameLst>
                                          <p:attrName>ppt_y</p:attrName>
                                        </p:attrNameLst>
                                      </p:cBhvr>
                                      <p:tavLst>
                                        <p:tav tm="0">
                                          <p:val>
                                            <p:strVal val="#ppt_y"/>
                                          </p:val>
                                        </p:tav>
                                        <p:tav tm="100000">
                                          <p:val>
                                            <p:strVal val="#ppt_y"/>
                                          </p:val>
                                        </p:tav>
                                      </p:tavLst>
                                    </p:anim>
                                  </p:childTnLst>
                                </p:cTn>
                              </p:par>
                              <p:par>
                                <p:cTn id="14" presetID="39" presetClass="entr" presetSubtype="0" accel="10000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3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3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36"/>
                                        </p:tgtEl>
                                        <p:attrNameLst>
                                          <p:attrName>ppt_y</p:attrName>
                                        </p:attrNameLst>
                                      </p:cBhvr>
                                      <p:tavLst>
                                        <p:tav tm="0">
                                          <p:val>
                                            <p:strVal val="#ppt_y"/>
                                          </p:val>
                                        </p:tav>
                                        <p:tav tm="100000">
                                          <p:val>
                                            <p:strVal val="#ppt_y"/>
                                          </p:val>
                                        </p:tav>
                                      </p:tavLst>
                                    </p:anim>
                                  </p:childTnLst>
                                </p:cTn>
                              </p:par>
                              <p:par>
                                <p:cTn id="20" presetID="39" presetClass="entr" presetSubtype="0" accel="10000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 calcmode="lin" valueType="num">
                                      <p:cBhvr>
                                        <p:cTn id="22" dur="500" fill="hold"/>
                                        <p:tgtEl>
                                          <p:spTgt spid="135"/>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35"/>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35"/>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35"/>
                                        </p:tgtEl>
                                        <p:attrNameLst>
                                          <p:attrName>ppt_y</p:attrName>
                                        </p:attrNameLst>
                                      </p:cBhvr>
                                      <p:tavLst>
                                        <p:tav tm="0">
                                          <p:val>
                                            <p:strVal val="#ppt_y"/>
                                          </p:val>
                                        </p:tav>
                                        <p:tav tm="100000">
                                          <p:val>
                                            <p:strVal val="#ppt_y"/>
                                          </p:val>
                                        </p:tav>
                                      </p:tavLst>
                                    </p:anim>
                                  </p:childTnLst>
                                </p:cTn>
                              </p:par>
                              <p:par>
                                <p:cTn id="26" presetID="39" presetClass="entr" presetSubtype="0" accel="100000" fill="hold" nodeType="withEffect">
                                  <p:stCondLst>
                                    <p:cond delay="0"/>
                                  </p:stCondLst>
                                  <p:childTnLst>
                                    <p:set>
                                      <p:cBhvr>
                                        <p:cTn id="27" dur="1" fill="hold">
                                          <p:stCondLst>
                                            <p:cond delay="0"/>
                                          </p:stCondLst>
                                        </p:cTn>
                                        <p:tgtEl>
                                          <p:spTgt spid="134"/>
                                        </p:tgtEl>
                                        <p:attrNameLst>
                                          <p:attrName>style.visibility</p:attrName>
                                        </p:attrNameLst>
                                      </p:cBhvr>
                                      <p:to>
                                        <p:strVal val="visible"/>
                                      </p:to>
                                    </p:set>
                                    <p:anim calcmode="lin" valueType="num">
                                      <p:cBhvr>
                                        <p:cTn id="28" dur="500" fill="hold"/>
                                        <p:tgtEl>
                                          <p:spTgt spid="134"/>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34"/>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34"/>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
                                          </p:val>
                                        </p:tav>
                                        <p:tav tm="100000">
                                          <p:val>
                                            <p:strVal val="#ppt_y"/>
                                          </p:val>
                                        </p:tav>
                                      </p:tavLst>
                                    </p:anim>
                                  </p:childTnLst>
                                </p:cTn>
                              </p:par>
                              <p:par>
                                <p:cTn id="32" presetID="39" presetClass="entr" presetSubtype="0" accel="100000" fill="hold"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p:cTn id="34" dur="500" fill="hold"/>
                                        <p:tgtEl>
                                          <p:spTgt spid="126"/>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26"/>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26"/>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26"/>
                                        </p:tgtEl>
                                        <p:attrNameLst>
                                          <p:attrName>ppt_y</p:attrName>
                                        </p:attrNameLst>
                                      </p:cBhvr>
                                      <p:tavLst>
                                        <p:tav tm="0">
                                          <p:val>
                                            <p:strVal val="#ppt_y"/>
                                          </p:val>
                                        </p:tav>
                                        <p:tav tm="100000">
                                          <p:val>
                                            <p:strVal val="#ppt_y"/>
                                          </p:val>
                                        </p:tav>
                                      </p:tavLst>
                                    </p:anim>
                                  </p:childTnLst>
                                </p:cTn>
                              </p:par>
                              <p:par>
                                <p:cTn id="38" presetID="39" presetClass="entr" presetSubtype="0" accel="100000" fill="hold" nodeType="with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p:cTn id="40" dur="500" fill="hold"/>
                                        <p:tgtEl>
                                          <p:spTgt spid="140"/>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40"/>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40"/>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40"/>
                                        </p:tgtEl>
                                        <p:attrNameLst>
                                          <p:attrName>ppt_y</p:attrName>
                                        </p:attrNameLst>
                                      </p:cBhvr>
                                      <p:tavLst>
                                        <p:tav tm="0">
                                          <p:val>
                                            <p:strVal val="#ppt_y"/>
                                          </p:val>
                                        </p:tav>
                                        <p:tav tm="100000">
                                          <p:val>
                                            <p:strVal val="#ppt_y"/>
                                          </p:val>
                                        </p:tav>
                                      </p:tavLst>
                                    </p:anim>
                                  </p:childTnLst>
                                </p:cTn>
                              </p:par>
                              <p:par>
                                <p:cTn id="44" presetID="39" presetClass="entr" presetSubtype="0" accel="10000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139"/>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139"/>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139"/>
                                        </p:tgtEl>
                                        <p:attrNameLst>
                                          <p:attrName>ppt_y</p:attrName>
                                        </p:attrNameLst>
                                      </p:cBhvr>
                                      <p:tavLst>
                                        <p:tav tm="0">
                                          <p:val>
                                            <p:strVal val="#ppt_y"/>
                                          </p:val>
                                        </p:tav>
                                        <p:tav tm="100000">
                                          <p:val>
                                            <p:strVal val="#ppt_y"/>
                                          </p:val>
                                        </p:tav>
                                      </p:tavLst>
                                    </p:anim>
                                  </p:childTnLst>
                                </p:cTn>
                              </p:par>
                              <p:par>
                                <p:cTn id="50" presetID="39" presetClass="entr" presetSubtype="0" accel="100000" fill="hold" nodeType="withEffect">
                                  <p:stCondLst>
                                    <p:cond delay="0"/>
                                  </p:stCondLst>
                                  <p:childTnLst>
                                    <p:set>
                                      <p:cBhvr>
                                        <p:cTn id="51" dur="1" fill="hold">
                                          <p:stCondLst>
                                            <p:cond delay="0"/>
                                          </p:stCondLst>
                                        </p:cTn>
                                        <p:tgtEl>
                                          <p:spTgt spid="157"/>
                                        </p:tgtEl>
                                        <p:attrNameLst>
                                          <p:attrName>style.visibility</p:attrName>
                                        </p:attrNameLst>
                                      </p:cBhvr>
                                      <p:to>
                                        <p:strVal val="visible"/>
                                      </p:to>
                                    </p:set>
                                    <p:anim calcmode="lin" valueType="num">
                                      <p:cBhvr>
                                        <p:cTn id="52" dur="500" fill="hold"/>
                                        <p:tgtEl>
                                          <p:spTgt spid="157"/>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57"/>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57"/>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57"/>
                                        </p:tgtEl>
                                        <p:attrNameLst>
                                          <p:attrName>ppt_y</p:attrName>
                                        </p:attrNameLst>
                                      </p:cBhvr>
                                      <p:tavLst>
                                        <p:tav tm="0">
                                          <p:val>
                                            <p:strVal val="#ppt_y"/>
                                          </p:val>
                                        </p:tav>
                                        <p:tav tm="100000">
                                          <p:val>
                                            <p:strVal val="#ppt_y"/>
                                          </p:val>
                                        </p:tav>
                                      </p:tavLst>
                                    </p:anim>
                                  </p:childTnLst>
                                </p:cTn>
                              </p:par>
                              <p:par>
                                <p:cTn id="56" presetID="39" presetClass="entr" presetSubtype="0" accel="100000" fill="hold" nodeType="withEffect">
                                  <p:stCondLst>
                                    <p:cond delay="0"/>
                                  </p:stCondLst>
                                  <p:childTnLst>
                                    <p:set>
                                      <p:cBhvr>
                                        <p:cTn id="57" dur="1" fill="hold">
                                          <p:stCondLst>
                                            <p:cond delay="0"/>
                                          </p:stCondLst>
                                        </p:cTn>
                                        <p:tgtEl>
                                          <p:spTgt spid="154"/>
                                        </p:tgtEl>
                                        <p:attrNameLst>
                                          <p:attrName>style.visibility</p:attrName>
                                        </p:attrNameLst>
                                      </p:cBhvr>
                                      <p:to>
                                        <p:strVal val="visible"/>
                                      </p:to>
                                    </p:set>
                                    <p:anim calcmode="lin" valueType="num">
                                      <p:cBhvr>
                                        <p:cTn id="58" dur="500" fill="hold"/>
                                        <p:tgtEl>
                                          <p:spTgt spid="154"/>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54"/>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54"/>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54"/>
                                        </p:tgtEl>
                                        <p:attrNameLst>
                                          <p:attrName>ppt_y</p:attrName>
                                        </p:attrNameLst>
                                      </p:cBhvr>
                                      <p:tavLst>
                                        <p:tav tm="0">
                                          <p:val>
                                            <p:strVal val="#ppt_y"/>
                                          </p:val>
                                        </p:tav>
                                        <p:tav tm="100000">
                                          <p:val>
                                            <p:strVal val="#ppt_y"/>
                                          </p:val>
                                        </p:tav>
                                      </p:tavLst>
                                    </p:anim>
                                  </p:childTnLst>
                                </p:cTn>
                              </p:par>
                              <p:par>
                                <p:cTn id="62" presetID="39" presetClass="entr" presetSubtype="0" accel="100000" fill="hold" nodeType="with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p:cTn id="64" dur="500" fill="hold"/>
                                        <p:tgtEl>
                                          <p:spTgt spid="165"/>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65"/>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65"/>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65"/>
                                        </p:tgtEl>
                                        <p:attrNameLst>
                                          <p:attrName>ppt_y</p:attrName>
                                        </p:attrNameLst>
                                      </p:cBhvr>
                                      <p:tavLst>
                                        <p:tav tm="0">
                                          <p:val>
                                            <p:strVal val="#ppt_y"/>
                                          </p:val>
                                        </p:tav>
                                        <p:tav tm="100000">
                                          <p:val>
                                            <p:strVal val="#ppt_y"/>
                                          </p:val>
                                        </p:tav>
                                      </p:tavLst>
                                    </p:anim>
                                  </p:childTnLst>
                                </p:cTn>
                              </p:par>
                              <p:par>
                                <p:cTn id="68" presetID="39" presetClass="entr" presetSubtype="0" accel="100000" fill="hold" nodeType="withEffect">
                                  <p:stCondLst>
                                    <p:cond delay="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164"/>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164"/>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164"/>
                                        </p:tgtEl>
                                        <p:attrNameLst>
                                          <p:attrName>ppt_y</p:attrName>
                                        </p:attrNameLst>
                                      </p:cBhvr>
                                      <p:tavLst>
                                        <p:tav tm="0">
                                          <p:val>
                                            <p:strVal val="#ppt_y"/>
                                          </p:val>
                                        </p:tav>
                                        <p:tav tm="100000">
                                          <p:val>
                                            <p:strVal val="#ppt_y"/>
                                          </p:val>
                                        </p:tav>
                                      </p:tavLst>
                                    </p:anim>
                                  </p:childTnLst>
                                </p:cTn>
                              </p:par>
                              <p:par>
                                <p:cTn id="74" presetID="39" presetClass="entr" presetSubtype="0" accel="100000" fill="hold" nodeType="withEffect">
                                  <p:stCondLst>
                                    <p:cond delay="0"/>
                                  </p:stCondLst>
                                  <p:childTnLst>
                                    <p:set>
                                      <p:cBhvr>
                                        <p:cTn id="75" dur="1" fill="hold">
                                          <p:stCondLst>
                                            <p:cond delay="0"/>
                                          </p:stCondLst>
                                        </p:cTn>
                                        <p:tgtEl>
                                          <p:spTgt spid="168"/>
                                        </p:tgtEl>
                                        <p:attrNameLst>
                                          <p:attrName>style.visibility</p:attrName>
                                        </p:attrNameLst>
                                      </p:cBhvr>
                                      <p:to>
                                        <p:strVal val="visible"/>
                                      </p:to>
                                    </p:set>
                                    <p:anim calcmode="lin" valueType="num">
                                      <p:cBhvr>
                                        <p:cTn id="76" dur="500" fill="hold"/>
                                        <p:tgtEl>
                                          <p:spTgt spid="168"/>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168"/>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168"/>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168"/>
                                        </p:tgtEl>
                                        <p:attrNameLst>
                                          <p:attrName>ppt_y</p:attrName>
                                        </p:attrNameLst>
                                      </p:cBhvr>
                                      <p:tavLst>
                                        <p:tav tm="0">
                                          <p:val>
                                            <p:strVal val="#ppt_y"/>
                                          </p:val>
                                        </p:tav>
                                        <p:tav tm="100000">
                                          <p:val>
                                            <p:strVal val="#ppt_y"/>
                                          </p:val>
                                        </p:tav>
                                      </p:tavLst>
                                    </p:anim>
                                  </p:childTnLst>
                                </p:cTn>
                              </p:par>
                              <p:par>
                                <p:cTn id="80" presetID="39" presetClass="entr" presetSubtype="0" accel="100000" fill="hold" nodeType="withEffect">
                                  <p:stCondLst>
                                    <p:cond delay="0"/>
                                  </p:stCondLst>
                                  <p:childTnLst>
                                    <p:set>
                                      <p:cBhvr>
                                        <p:cTn id="81" dur="1" fill="hold">
                                          <p:stCondLst>
                                            <p:cond delay="0"/>
                                          </p:stCondLst>
                                        </p:cTn>
                                        <p:tgtEl>
                                          <p:spTgt spid="166"/>
                                        </p:tgtEl>
                                        <p:attrNameLst>
                                          <p:attrName>style.visibility</p:attrName>
                                        </p:attrNameLst>
                                      </p:cBhvr>
                                      <p:to>
                                        <p:strVal val="visible"/>
                                      </p:to>
                                    </p:set>
                                    <p:anim calcmode="lin" valueType="num">
                                      <p:cBhvr>
                                        <p:cTn id="82" dur="500" fill="hold"/>
                                        <p:tgtEl>
                                          <p:spTgt spid="166"/>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166"/>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166"/>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166"/>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34" presetClass="entr" presetSubtype="0" fill="hold" grpId="0" nodeType="afterEffect">
                                  <p:stCondLst>
                                    <p:cond delay="0"/>
                                  </p:stCondLst>
                                  <p:childTnLst>
                                    <p:set>
                                      <p:cBhvr>
                                        <p:cTn id="88" dur="1" fill="hold">
                                          <p:stCondLst>
                                            <p:cond delay="0"/>
                                          </p:stCondLst>
                                        </p:cTn>
                                        <p:tgtEl>
                                          <p:spTgt spid="128"/>
                                        </p:tgtEl>
                                        <p:attrNameLst>
                                          <p:attrName>style.visibility</p:attrName>
                                        </p:attrNameLst>
                                      </p:cBhvr>
                                      <p:to>
                                        <p:strVal val="visible"/>
                                      </p:to>
                                    </p:set>
                                    <p:anim from="(-#ppt_w/2)" to="(#ppt_x)" calcmode="lin" valueType="num">
                                      <p:cBhvr>
                                        <p:cTn id="89" dur="600" fill="hold">
                                          <p:stCondLst>
                                            <p:cond delay="0"/>
                                          </p:stCondLst>
                                        </p:cTn>
                                        <p:tgtEl>
                                          <p:spTgt spid="128"/>
                                        </p:tgtEl>
                                        <p:attrNameLst>
                                          <p:attrName>ppt_x</p:attrName>
                                        </p:attrNameLst>
                                      </p:cBhvr>
                                    </p:anim>
                                    <p:anim from="0" to="-1.0" calcmode="lin" valueType="num">
                                      <p:cBhvr>
                                        <p:cTn id="90" dur="200" decel="50000" autoRev="1" fill="hold">
                                          <p:stCondLst>
                                            <p:cond delay="600"/>
                                          </p:stCondLst>
                                        </p:cTn>
                                        <p:tgtEl>
                                          <p:spTgt spid="128"/>
                                        </p:tgtEl>
                                        <p:attrNameLst>
                                          <p:attrName>xshear</p:attrName>
                                        </p:attrNameLst>
                                      </p:cBhvr>
                                    </p:anim>
                                    <p:animScale>
                                      <p:cBhvr>
                                        <p:cTn id="91" dur="200" decel="100000" autoRev="1" fill="hold">
                                          <p:stCondLst>
                                            <p:cond delay="600"/>
                                          </p:stCondLst>
                                        </p:cTn>
                                        <p:tgtEl>
                                          <p:spTgt spid="128"/>
                                        </p:tgtEl>
                                      </p:cBhvr>
                                      <p:from x="100000" y="100000"/>
                                      <p:to x="80000" y="100000"/>
                                    </p:animScale>
                                    <p:anim by="(#ppt_h/3+#ppt_w*0.1)" calcmode="lin" valueType="num">
                                      <p:cBhvr additive="sum">
                                        <p:cTn id="92" dur="200" decel="100000" autoRev="1" fill="hold">
                                          <p:stCondLst>
                                            <p:cond delay="600"/>
                                          </p:stCondLst>
                                        </p:cTn>
                                        <p:tgtEl>
                                          <p:spTgt spid="128"/>
                                        </p:tgtEl>
                                        <p:attrNameLst>
                                          <p:attrName>ppt_x</p:attrName>
                                        </p:attrNameLst>
                                      </p:cBhvr>
                                    </p:anim>
                                  </p:childTnLst>
                                </p:cTn>
                              </p:par>
                            </p:childTnLst>
                          </p:cTn>
                        </p:par>
                        <p:par>
                          <p:cTn id="93" fill="hold">
                            <p:stCondLst>
                              <p:cond delay="1500"/>
                            </p:stCondLst>
                            <p:childTnLst>
                              <p:par>
                                <p:cTn id="94" presetID="47" presetClass="entr" presetSubtype="0" fill="hold" nodeType="after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1000"/>
                                        <p:tgtEl>
                                          <p:spTgt spid="132"/>
                                        </p:tgtEl>
                                      </p:cBhvr>
                                    </p:animEffect>
                                    <p:anim calcmode="lin" valueType="num">
                                      <p:cBhvr>
                                        <p:cTn id="97" dur="1000" fill="hold"/>
                                        <p:tgtEl>
                                          <p:spTgt spid="132"/>
                                        </p:tgtEl>
                                        <p:attrNameLst>
                                          <p:attrName>ppt_x</p:attrName>
                                        </p:attrNameLst>
                                      </p:cBhvr>
                                      <p:tavLst>
                                        <p:tav tm="0">
                                          <p:val>
                                            <p:strVal val="#ppt_x"/>
                                          </p:val>
                                        </p:tav>
                                        <p:tav tm="100000">
                                          <p:val>
                                            <p:strVal val="#ppt_x"/>
                                          </p:val>
                                        </p:tav>
                                      </p:tavLst>
                                    </p:anim>
                                    <p:anim calcmode="lin" valueType="num">
                                      <p:cBhvr>
                                        <p:cTn id="98"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2000"/>
                                        <p:tgtEl>
                                          <p:spTgt spid="3"/>
                                        </p:tgtEl>
                                      </p:cBhvr>
                                    </p:animEffect>
                                    <p:set>
                                      <p:cBhvr>
                                        <p:cTn id="103" dur="1" fill="hold">
                                          <p:stCondLst>
                                            <p:cond delay="1999"/>
                                          </p:stCondLst>
                                        </p:cTn>
                                        <p:tgtEl>
                                          <p:spTgt spid="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1" presetClass="entr" presetSubtype="0" fill="hold" nodeType="clickEffect">
                                  <p:stCondLst>
                                    <p:cond delay="0"/>
                                  </p:stCondLst>
                                  <p:childTnLst>
                                    <p:set>
                                      <p:cBhvr>
                                        <p:cTn id="107" dur="1" fill="hold">
                                          <p:stCondLst>
                                            <p:cond delay="0"/>
                                          </p:stCondLst>
                                        </p:cTn>
                                        <p:tgtEl>
                                          <p:spTgt spid="172"/>
                                        </p:tgtEl>
                                        <p:attrNameLst>
                                          <p:attrName>style.visibility</p:attrName>
                                        </p:attrNameLst>
                                      </p:cBhvr>
                                      <p:to>
                                        <p:strVal val="visible"/>
                                      </p:to>
                                    </p:set>
                                    <p:animEffect transition="in" filter="fade">
                                      <p:cBhvr>
                                        <p:cTn id="108" dur="770" decel="100000"/>
                                        <p:tgtEl>
                                          <p:spTgt spid="172"/>
                                        </p:tgtEl>
                                      </p:cBhvr>
                                    </p:animEffect>
                                    <p:animScale>
                                      <p:cBhvr>
                                        <p:cTn id="109" dur="770" decel="100000"/>
                                        <p:tgtEl>
                                          <p:spTgt spid="172"/>
                                        </p:tgtEl>
                                      </p:cBhvr>
                                      <p:from x="10000" y="10000"/>
                                      <p:to x="200000" y="450000"/>
                                    </p:animScale>
                                    <p:animScale>
                                      <p:cBhvr>
                                        <p:cTn id="110" dur="1230" accel="100000" fill="hold">
                                          <p:stCondLst>
                                            <p:cond delay="770"/>
                                          </p:stCondLst>
                                        </p:cTn>
                                        <p:tgtEl>
                                          <p:spTgt spid="172"/>
                                        </p:tgtEl>
                                      </p:cBhvr>
                                      <p:from x="200000" y="450000"/>
                                      <p:to x="100000" y="100000"/>
                                    </p:animScale>
                                    <p:set>
                                      <p:cBhvr>
                                        <p:cTn id="111" dur="770" fill="hold"/>
                                        <p:tgtEl>
                                          <p:spTgt spid="172"/>
                                        </p:tgtEl>
                                        <p:attrNameLst>
                                          <p:attrName>ppt_x</p:attrName>
                                        </p:attrNameLst>
                                      </p:cBhvr>
                                      <p:to>
                                        <p:strVal val="(0.5)"/>
                                      </p:to>
                                    </p:set>
                                    <p:anim from="(0.5)" to="(#ppt_x)" calcmode="lin" valueType="num">
                                      <p:cBhvr>
                                        <p:cTn id="112" dur="1230" accel="100000" fill="hold">
                                          <p:stCondLst>
                                            <p:cond delay="770"/>
                                          </p:stCondLst>
                                        </p:cTn>
                                        <p:tgtEl>
                                          <p:spTgt spid="172"/>
                                        </p:tgtEl>
                                        <p:attrNameLst>
                                          <p:attrName>ppt_x</p:attrName>
                                        </p:attrNameLst>
                                      </p:cBhvr>
                                    </p:anim>
                                    <p:set>
                                      <p:cBhvr>
                                        <p:cTn id="113" dur="770" fill="hold"/>
                                        <p:tgtEl>
                                          <p:spTgt spid="172"/>
                                        </p:tgtEl>
                                        <p:attrNameLst>
                                          <p:attrName>ppt_y</p:attrName>
                                        </p:attrNameLst>
                                      </p:cBhvr>
                                      <p:to>
                                        <p:strVal val="(#ppt_y+0.4)"/>
                                      </p:to>
                                    </p:set>
                                    <p:anim from="(#ppt_y+0.4)" to="(#ppt_y)" calcmode="lin" valueType="num">
                                      <p:cBhvr>
                                        <p:cTn id="114" dur="1230" accel="100000" fill="hold">
                                          <p:stCondLst>
                                            <p:cond delay="770"/>
                                          </p:stCondLst>
                                        </p:cTn>
                                        <p:tgtEl>
                                          <p:spTgt spid="172"/>
                                        </p:tgtEl>
                                        <p:attrNameLst>
                                          <p:attrName>ppt_y</p:attrName>
                                        </p:attrNameLst>
                                      </p:cBhvr>
                                    </p:anim>
                                  </p:childTnLst>
                                </p:cTn>
                              </p:par>
                              <p:par>
                                <p:cTn id="115" presetID="2" presetClass="entr" presetSubtype="8" fill="hold" grpId="0" nodeType="withEffect">
                                  <p:stCondLst>
                                    <p:cond delay="0"/>
                                  </p:stCondLst>
                                  <p:childTnLst>
                                    <p:set>
                                      <p:cBhvr>
                                        <p:cTn id="116" dur="1" fill="hold">
                                          <p:stCondLst>
                                            <p:cond delay="0"/>
                                          </p:stCondLst>
                                        </p:cTn>
                                        <p:tgtEl>
                                          <p:spTgt spid="179"/>
                                        </p:tgtEl>
                                        <p:attrNameLst>
                                          <p:attrName>style.visibility</p:attrName>
                                        </p:attrNameLst>
                                      </p:cBhvr>
                                      <p:to>
                                        <p:strVal val="visible"/>
                                      </p:to>
                                    </p:set>
                                    <p:anim calcmode="lin" valueType="num">
                                      <p:cBhvr additive="base">
                                        <p:cTn id="117" dur="500" fill="hold"/>
                                        <p:tgtEl>
                                          <p:spTgt spid="179"/>
                                        </p:tgtEl>
                                        <p:attrNameLst>
                                          <p:attrName>ppt_x</p:attrName>
                                        </p:attrNameLst>
                                      </p:cBhvr>
                                      <p:tavLst>
                                        <p:tav tm="0">
                                          <p:val>
                                            <p:strVal val="0-#ppt_w/2"/>
                                          </p:val>
                                        </p:tav>
                                        <p:tav tm="100000">
                                          <p:val>
                                            <p:strVal val="#ppt_x"/>
                                          </p:val>
                                        </p:tav>
                                      </p:tavLst>
                                    </p:anim>
                                    <p:anim calcmode="lin" valueType="num">
                                      <p:cBhvr additive="base">
                                        <p:cTn id="118" dur="5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80"/>
                                        </p:tgtEl>
                                        <p:attrNameLst>
                                          <p:attrName>style.visibility</p:attrName>
                                        </p:attrNameLst>
                                      </p:cBhvr>
                                      <p:to>
                                        <p:strVal val="visible"/>
                                      </p:to>
                                    </p:set>
                                    <p:animEffect transition="in" filter="wipe(down)">
                                      <p:cBhvr>
                                        <p:cTn id="129" dur="580">
                                          <p:stCondLst>
                                            <p:cond delay="0"/>
                                          </p:stCondLst>
                                        </p:cTn>
                                        <p:tgtEl>
                                          <p:spTgt spid="180"/>
                                        </p:tgtEl>
                                      </p:cBhvr>
                                    </p:animEffect>
                                    <p:anim calcmode="lin" valueType="num">
                                      <p:cBhvr>
                                        <p:cTn id="130" dur="1822" tmFilter="0,0; 0.14,0.36; 0.43,0.73; 0.71,0.91; 1.0,1.0">
                                          <p:stCondLst>
                                            <p:cond delay="0"/>
                                          </p:stCondLst>
                                        </p:cTn>
                                        <p:tgtEl>
                                          <p:spTgt spid="180"/>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80"/>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80"/>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80"/>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80"/>
                                        </p:tgtEl>
                                        <p:attrNameLst>
                                          <p:attrName>ppt_y</p:attrName>
                                        </p:attrNameLst>
                                      </p:cBhvr>
                                      <p:tavLst>
                                        <p:tav tm="0" fmla="#ppt_y-sin(pi*$)/81">
                                          <p:val>
                                            <p:fltVal val="0"/>
                                          </p:val>
                                        </p:tav>
                                        <p:tav tm="100000">
                                          <p:val>
                                            <p:fltVal val="1"/>
                                          </p:val>
                                        </p:tav>
                                      </p:tavLst>
                                    </p:anim>
                                    <p:animScale>
                                      <p:cBhvr>
                                        <p:cTn id="135" dur="26">
                                          <p:stCondLst>
                                            <p:cond delay="650"/>
                                          </p:stCondLst>
                                        </p:cTn>
                                        <p:tgtEl>
                                          <p:spTgt spid="180"/>
                                        </p:tgtEl>
                                      </p:cBhvr>
                                      <p:to x="100000" y="60000"/>
                                    </p:animScale>
                                    <p:animScale>
                                      <p:cBhvr>
                                        <p:cTn id="136" dur="166" decel="50000">
                                          <p:stCondLst>
                                            <p:cond delay="676"/>
                                          </p:stCondLst>
                                        </p:cTn>
                                        <p:tgtEl>
                                          <p:spTgt spid="180"/>
                                        </p:tgtEl>
                                      </p:cBhvr>
                                      <p:to x="100000" y="100000"/>
                                    </p:animScale>
                                    <p:animScale>
                                      <p:cBhvr>
                                        <p:cTn id="137" dur="26">
                                          <p:stCondLst>
                                            <p:cond delay="1312"/>
                                          </p:stCondLst>
                                        </p:cTn>
                                        <p:tgtEl>
                                          <p:spTgt spid="180"/>
                                        </p:tgtEl>
                                      </p:cBhvr>
                                      <p:to x="100000" y="80000"/>
                                    </p:animScale>
                                    <p:animScale>
                                      <p:cBhvr>
                                        <p:cTn id="138" dur="166" decel="50000">
                                          <p:stCondLst>
                                            <p:cond delay="1338"/>
                                          </p:stCondLst>
                                        </p:cTn>
                                        <p:tgtEl>
                                          <p:spTgt spid="180"/>
                                        </p:tgtEl>
                                      </p:cBhvr>
                                      <p:to x="100000" y="100000"/>
                                    </p:animScale>
                                    <p:animScale>
                                      <p:cBhvr>
                                        <p:cTn id="139" dur="26">
                                          <p:stCondLst>
                                            <p:cond delay="1642"/>
                                          </p:stCondLst>
                                        </p:cTn>
                                        <p:tgtEl>
                                          <p:spTgt spid="180"/>
                                        </p:tgtEl>
                                      </p:cBhvr>
                                      <p:to x="100000" y="90000"/>
                                    </p:animScale>
                                    <p:animScale>
                                      <p:cBhvr>
                                        <p:cTn id="140" dur="166" decel="50000">
                                          <p:stCondLst>
                                            <p:cond delay="1668"/>
                                          </p:stCondLst>
                                        </p:cTn>
                                        <p:tgtEl>
                                          <p:spTgt spid="180"/>
                                        </p:tgtEl>
                                      </p:cBhvr>
                                      <p:to x="100000" y="100000"/>
                                    </p:animScale>
                                    <p:animScale>
                                      <p:cBhvr>
                                        <p:cTn id="141" dur="26">
                                          <p:stCondLst>
                                            <p:cond delay="1808"/>
                                          </p:stCondLst>
                                        </p:cTn>
                                        <p:tgtEl>
                                          <p:spTgt spid="180"/>
                                        </p:tgtEl>
                                      </p:cBhvr>
                                      <p:to x="100000" y="95000"/>
                                    </p:animScale>
                                    <p:animScale>
                                      <p:cBhvr>
                                        <p:cTn id="142" dur="166" decel="50000">
                                          <p:stCondLst>
                                            <p:cond delay="1834"/>
                                          </p:stCondLst>
                                        </p:cTn>
                                        <p:tgtEl>
                                          <p:spTgt spid="180"/>
                                        </p:tgtEl>
                                      </p:cBhvr>
                                      <p:to x="100000" y="100000"/>
                                    </p:animScale>
                                  </p:childTnLst>
                                </p:cTn>
                              </p:par>
                              <p:par>
                                <p:cTn id="143" presetID="2" presetClass="entr" presetSubtype="8" fill="hold" grpId="0" nodeType="withEffect">
                                  <p:stCondLst>
                                    <p:cond delay="0"/>
                                  </p:stCondLst>
                                  <p:childTnLst>
                                    <p:set>
                                      <p:cBhvr>
                                        <p:cTn id="144" dur="1" fill="hold">
                                          <p:stCondLst>
                                            <p:cond delay="0"/>
                                          </p:stCondLst>
                                        </p:cTn>
                                        <p:tgtEl>
                                          <p:spTgt spid="181"/>
                                        </p:tgtEl>
                                        <p:attrNameLst>
                                          <p:attrName>style.visibility</p:attrName>
                                        </p:attrNameLst>
                                      </p:cBhvr>
                                      <p:to>
                                        <p:strVal val="visible"/>
                                      </p:to>
                                    </p:set>
                                    <p:anim calcmode="lin" valueType="num">
                                      <p:cBhvr additive="base">
                                        <p:cTn id="145" dur="500" fill="hold"/>
                                        <p:tgtEl>
                                          <p:spTgt spid="181"/>
                                        </p:tgtEl>
                                        <p:attrNameLst>
                                          <p:attrName>ppt_x</p:attrName>
                                        </p:attrNameLst>
                                      </p:cBhvr>
                                      <p:tavLst>
                                        <p:tav tm="0">
                                          <p:val>
                                            <p:strVal val="0-#ppt_w/2"/>
                                          </p:val>
                                        </p:tav>
                                        <p:tav tm="100000">
                                          <p:val>
                                            <p:strVal val="#ppt_x"/>
                                          </p:val>
                                        </p:tav>
                                      </p:tavLst>
                                    </p:anim>
                                    <p:anim calcmode="lin" valueType="num">
                                      <p:cBhvr additive="base">
                                        <p:cTn id="146" dur="5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nodeType="clickEffect">
                                  <p:stCondLst>
                                    <p:cond delay="0"/>
                                  </p:stCondLst>
                                  <p:childTnLst>
                                    <p:anim calcmode="lin" valueType="num">
                                      <p:cBhvr additive="base">
                                        <p:cTn id="150" dur="500"/>
                                        <p:tgtEl>
                                          <p:spTgt spid="6"/>
                                        </p:tgtEl>
                                        <p:attrNameLst>
                                          <p:attrName>ppt_x</p:attrName>
                                        </p:attrNameLst>
                                      </p:cBhvr>
                                      <p:tavLst>
                                        <p:tav tm="0">
                                          <p:val>
                                            <p:strVal val="ppt_x"/>
                                          </p:val>
                                        </p:tav>
                                        <p:tav tm="100000">
                                          <p:val>
                                            <p:strVal val="ppt_x"/>
                                          </p:val>
                                        </p:tav>
                                      </p:tavLst>
                                    </p:anim>
                                    <p:anim calcmode="lin" valueType="num">
                                      <p:cBhvr additive="base">
                                        <p:cTn id="151" dur="500"/>
                                        <p:tgtEl>
                                          <p:spTgt spid="6"/>
                                        </p:tgtEl>
                                        <p:attrNameLst>
                                          <p:attrName>ppt_y</p:attrName>
                                        </p:attrNameLst>
                                      </p:cBhvr>
                                      <p:tavLst>
                                        <p:tav tm="0">
                                          <p:val>
                                            <p:strVal val="ppt_y"/>
                                          </p:val>
                                        </p:tav>
                                        <p:tav tm="100000">
                                          <p:val>
                                            <p:strVal val="1+ppt_h/2"/>
                                          </p:val>
                                        </p:tav>
                                      </p:tavLst>
                                    </p:anim>
                                    <p:set>
                                      <p:cBhvr>
                                        <p:cTn id="152" dur="1" fill="hold">
                                          <p:stCondLst>
                                            <p:cond delay="499"/>
                                          </p:stCondLst>
                                        </p:cTn>
                                        <p:tgtEl>
                                          <p:spTgt spid="6"/>
                                        </p:tgtEl>
                                        <p:attrNameLst>
                                          <p:attrName>style.visibility</p:attrName>
                                        </p:attrNameLst>
                                      </p:cBhvr>
                                      <p:to>
                                        <p:strVal val="hidden"/>
                                      </p:to>
                                    </p:set>
                                  </p:childTnLst>
                                </p:cTn>
                              </p:par>
                              <p:par>
                                <p:cTn id="153" presetID="2" presetClass="exit" presetSubtype="4" fill="hold" grpId="1" nodeType="withEffect">
                                  <p:stCondLst>
                                    <p:cond delay="0"/>
                                  </p:stCondLst>
                                  <p:childTnLst>
                                    <p:anim calcmode="lin" valueType="num">
                                      <p:cBhvr additive="base">
                                        <p:cTn id="154" dur="500"/>
                                        <p:tgtEl>
                                          <p:spTgt spid="179"/>
                                        </p:tgtEl>
                                        <p:attrNameLst>
                                          <p:attrName>ppt_x</p:attrName>
                                        </p:attrNameLst>
                                      </p:cBhvr>
                                      <p:tavLst>
                                        <p:tav tm="0">
                                          <p:val>
                                            <p:strVal val="ppt_x"/>
                                          </p:val>
                                        </p:tav>
                                        <p:tav tm="100000">
                                          <p:val>
                                            <p:strVal val="ppt_x"/>
                                          </p:val>
                                        </p:tav>
                                      </p:tavLst>
                                    </p:anim>
                                    <p:anim calcmode="lin" valueType="num">
                                      <p:cBhvr additive="base">
                                        <p:cTn id="155" dur="500"/>
                                        <p:tgtEl>
                                          <p:spTgt spid="179"/>
                                        </p:tgtEl>
                                        <p:attrNameLst>
                                          <p:attrName>ppt_y</p:attrName>
                                        </p:attrNameLst>
                                      </p:cBhvr>
                                      <p:tavLst>
                                        <p:tav tm="0">
                                          <p:val>
                                            <p:strVal val="ppt_y"/>
                                          </p:val>
                                        </p:tav>
                                        <p:tav tm="100000">
                                          <p:val>
                                            <p:strVal val="1+ppt_h/2"/>
                                          </p:val>
                                        </p:tav>
                                      </p:tavLst>
                                    </p:anim>
                                    <p:set>
                                      <p:cBhvr>
                                        <p:cTn id="156" dur="1" fill="hold">
                                          <p:stCondLst>
                                            <p:cond delay="499"/>
                                          </p:stCondLst>
                                        </p:cTn>
                                        <p:tgtEl>
                                          <p:spTgt spid="179"/>
                                        </p:tgtEl>
                                        <p:attrNameLst>
                                          <p:attrName>style.visibility</p:attrName>
                                        </p:attrNameLst>
                                      </p:cBhvr>
                                      <p:to>
                                        <p:strVal val="hidden"/>
                                      </p:to>
                                    </p:set>
                                  </p:childTnLst>
                                </p:cTn>
                              </p:par>
                              <p:par>
                                <p:cTn id="157" presetID="2" presetClass="exit" presetSubtype="4" fill="hold" grpId="1" nodeType="withEffect">
                                  <p:stCondLst>
                                    <p:cond delay="0"/>
                                  </p:stCondLst>
                                  <p:childTnLst>
                                    <p:anim calcmode="lin" valueType="num">
                                      <p:cBhvr additive="base">
                                        <p:cTn id="158" dur="500"/>
                                        <p:tgtEl>
                                          <p:spTgt spid="181"/>
                                        </p:tgtEl>
                                        <p:attrNameLst>
                                          <p:attrName>ppt_x</p:attrName>
                                        </p:attrNameLst>
                                      </p:cBhvr>
                                      <p:tavLst>
                                        <p:tav tm="0">
                                          <p:val>
                                            <p:strVal val="ppt_x"/>
                                          </p:val>
                                        </p:tav>
                                        <p:tav tm="100000">
                                          <p:val>
                                            <p:strVal val="ppt_x"/>
                                          </p:val>
                                        </p:tav>
                                      </p:tavLst>
                                    </p:anim>
                                    <p:anim calcmode="lin" valueType="num">
                                      <p:cBhvr additive="base">
                                        <p:cTn id="159" dur="500"/>
                                        <p:tgtEl>
                                          <p:spTgt spid="181"/>
                                        </p:tgtEl>
                                        <p:attrNameLst>
                                          <p:attrName>ppt_y</p:attrName>
                                        </p:attrNameLst>
                                      </p:cBhvr>
                                      <p:tavLst>
                                        <p:tav tm="0">
                                          <p:val>
                                            <p:strVal val="ppt_y"/>
                                          </p:val>
                                        </p:tav>
                                        <p:tav tm="100000">
                                          <p:val>
                                            <p:strVal val="1+ppt_h/2"/>
                                          </p:val>
                                        </p:tav>
                                      </p:tavLst>
                                    </p:anim>
                                    <p:set>
                                      <p:cBhvr>
                                        <p:cTn id="160" dur="1" fill="hold">
                                          <p:stCondLst>
                                            <p:cond delay="499"/>
                                          </p:stCondLst>
                                        </p:cTn>
                                        <p:tgtEl>
                                          <p:spTgt spid="181"/>
                                        </p:tgtEl>
                                        <p:attrNameLst>
                                          <p:attrName>style.visibility</p:attrName>
                                        </p:attrNameLst>
                                      </p:cBhvr>
                                      <p:to>
                                        <p:strVal val="hidden"/>
                                      </p:to>
                                    </p:set>
                                  </p:childTnLst>
                                </p:cTn>
                              </p:par>
                              <p:par>
                                <p:cTn id="161" presetID="2" presetClass="exit" presetSubtype="4" fill="hold" grpId="1" nodeType="withEffect">
                                  <p:stCondLst>
                                    <p:cond delay="0"/>
                                  </p:stCondLst>
                                  <p:childTnLst>
                                    <p:anim calcmode="lin" valueType="num">
                                      <p:cBhvr additive="base">
                                        <p:cTn id="162" dur="500"/>
                                        <p:tgtEl>
                                          <p:spTgt spid="180"/>
                                        </p:tgtEl>
                                        <p:attrNameLst>
                                          <p:attrName>ppt_x</p:attrName>
                                        </p:attrNameLst>
                                      </p:cBhvr>
                                      <p:tavLst>
                                        <p:tav tm="0">
                                          <p:val>
                                            <p:strVal val="ppt_x"/>
                                          </p:val>
                                        </p:tav>
                                        <p:tav tm="100000">
                                          <p:val>
                                            <p:strVal val="ppt_x"/>
                                          </p:val>
                                        </p:tav>
                                      </p:tavLst>
                                    </p:anim>
                                    <p:anim calcmode="lin" valueType="num">
                                      <p:cBhvr additive="base">
                                        <p:cTn id="163" dur="500"/>
                                        <p:tgtEl>
                                          <p:spTgt spid="180"/>
                                        </p:tgtEl>
                                        <p:attrNameLst>
                                          <p:attrName>ppt_y</p:attrName>
                                        </p:attrNameLst>
                                      </p:cBhvr>
                                      <p:tavLst>
                                        <p:tav tm="0">
                                          <p:val>
                                            <p:strVal val="ppt_y"/>
                                          </p:val>
                                        </p:tav>
                                        <p:tav tm="100000">
                                          <p:val>
                                            <p:strVal val="1+ppt_h/2"/>
                                          </p:val>
                                        </p:tav>
                                      </p:tavLst>
                                    </p:anim>
                                    <p:set>
                                      <p:cBhvr>
                                        <p:cTn id="164" dur="1" fill="hold">
                                          <p:stCondLst>
                                            <p:cond delay="499"/>
                                          </p:stCondLst>
                                        </p:cTn>
                                        <p:tgtEl>
                                          <p:spTgt spid="180"/>
                                        </p:tgtEl>
                                        <p:attrNameLst>
                                          <p:attrName>style.visibility</p:attrName>
                                        </p:attrNameLst>
                                      </p:cBhvr>
                                      <p:to>
                                        <p:strVal val="hidden"/>
                                      </p:to>
                                    </p:set>
                                  </p:childTnLst>
                                </p:cTn>
                              </p:par>
                              <p:par>
                                <p:cTn id="165" presetID="2" presetClass="exit" presetSubtype="4" fill="hold" nodeType="withEffect">
                                  <p:stCondLst>
                                    <p:cond delay="0"/>
                                  </p:stCondLst>
                                  <p:childTnLst>
                                    <p:anim calcmode="lin" valueType="num">
                                      <p:cBhvr additive="base">
                                        <p:cTn id="166" dur="500"/>
                                        <p:tgtEl>
                                          <p:spTgt spid="172"/>
                                        </p:tgtEl>
                                        <p:attrNameLst>
                                          <p:attrName>ppt_x</p:attrName>
                                        </p:attrNameLst>
                                      </p:cBhvr>
                                      <p:tavLst>
                                        <p:tav tm="0">
                                          <p:val>
                                            <p:strVal val="ppt_x"/>
                                          </p:val>
                                        </p:tav>
                                        <p:tav tm="100000">
                                          <p:val>
                                            <p:strVal val="ppt_x"/>
                                          </p:val>
                                        </p:tav>
                                      </p:tavLst>
                                    </p:anim>
                                    <p:anim calcmode="lin" valueType="num">
                                      <p:cBhvr additive="base">
                                        <p:cTn id="167" dur="500"/>
                                        <p:tgtEl>
                                          <p:spTgt spid="172"/>
                                        </p:tgtEl>
                                        <p:attrNameLst>
                                          <p:attrName>ppt_y</p:attrName>
                                        </p:attrNameLst>
                                      </p:cBhvr>
                                      <p:tavLst>
                                        <p:tav tm="0">
                                          <p:val>
                                            <p:strVal val="ppt_y"/>
                                          </p:val>
                                        </p:tav>
                                        <p:tav tm="100000">
                                          <p:val>
                                            <p:strVal val="1+ppt_h/2"/>
                                          </p:val>
                                        </p:tav>
                                      </p:tavLst>
                                    </p:anim>
                                    <p:set>
                                      <p:cBhvr>
                                        <p:cTn id="168" dur="1" fill="hold">
                                          <p:stCondLst>
                                            <p:cond delay="499"/>
                                          </p:stCondLst>
                                        </p:cTn>
                                        <p:tgtEl>
                                          <p:spTgt spid="172"/>
                                        </p:tgtEl>
                                        <p:attrNameLst>
                                          <p:attrName>style.visibility</p:attrName>
                                        </p:attrNameLst>
                                      </p:cBhvr>
                                      <p:to>
                                        <p:strVal val="hidden"/>
                                      </p:to>
                                    </p:set>
                                  </p:childTnLst>
                                </p:cTn>
                              </p:par>
                              <p:par>
                                <p:cTn id="169" presetID="2" presetClass="entr" presetSubtype="4" fill="hold" nodeType="withEffect">
                                  <p:stCondLst>
                                    <p:cond delay="0"/>
                                  </p:stCondLst>
                                  <p:childTnLst>
                                    <p:set>
                                      <p:cBhvr>
                                        <p:cTn id="170" dur="1" fill="hold">
                                          <p:stCondLst>
                                            <p:cond delay="0"/>
                                          </p:stCondLst>
                                        </p:cTn>
                                        <p:tgtEl>
                                          <p:spTgt spid="10"/>
                                        </p:tgtEl>
                                        <p:attrNameLst>
                                          <p:attrName>style.visibility</p:attrName>
                                        </p:attrNameLst>
                                      </p:cBhvr>
                                      <p:to>
                                        <p:strVal val="visible"/>
                                      </p:to>
                                    </p:set>
                                    <p:anim calcmode="lin" valueType="num">
                                      <p:cBhvr additive="base">
                                        <p:cTn id="171" dur="500" fill="hold"/>
                                        <p:tgtEl>
                                          <p:spTgt spid="10"/>
                                        </p:tgtEl>
                                        <p:attrNameLst>
                                          <p:attrName>ppt_x</p:attrName>
                                        </p:attrNameLst>
                                      </p:cBhvr>
                                      <p:tavLst>
                                        <p:tav tm="0">
                                          <p:val>
                                            <p:strVal val="#ppt_x"/>
                                          </p:val>
                                        </p:tav>
                                        <p:tav tm="100000">
                                          <p:val>
                                            <p:strVal val="#ppt_x"/>
                                          </p:val>
                                        </p:tav>
                                      </p:tavLst>
                                    </p:anim>
                                    <p:anim calcmode="lin" valueType="num">
                                      <p:cBhvr additive="base">
                                        <p:cTn id="1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8" fill="hold" grpId="0" nodeType="clickEffect">
                                  <p:stCondLst>
                                    <p:cond delay="0"/>
                                  </p:stCondLst>
                                  <p:childTnLst>
                                    <p:set>
                                      <p:cBhvr>
                                        <p:cTn id="176" dur="1" fill="hold">
                                          <p:stCondLst>
                                            <p:cond delay="0"/>
                                          </p:stCondLst>
                                        </p:cTn>
                                        <p:tgtEl>
                                          <p:spTgt spid="110"/>
                                        </p:tgtEl>
                                        <p:attrNameLst>
                                          <p:attrName>style.visibility</p:attrName>
                                        </p:attrNameLst>
                                      </p:cBhvr>
                                      <p:to>
                                        <p:strVal val="visible"/>
                                      </p:to>
                                    </p:set>
                                    <p:anim calcmode="lin" valueType="num">
                                      <p:cBhvr additive="base">
                                        <p:cTn id="177" dur="500" fill="hold"/>
                                        <p:tgtEl>
                                          <p:spTgt spid="110"/>
                                        </p:tgtEl>
                                        <p:attrNameLst>
                                          <p:attrName>ppt_x</p:attrName>
                                        </p:attrNameLst>
                                      </p:cBhvr>
                                      <p:tavLst>
                                        <p:tav tm="0">
                                          <p:val>
                                            <p:strVal val="0-#ppt_w/2"/>
                                          </p:val>
                                        </p:tav>
                                        <p:tav tm="100000">
                                          <p:val>
                                            <p:strVal val="#ppt_x"/>
                                          </p:val>
                                        </p:tav>
                                      </p:tavLst>
                                    </p:anim>
                                    <p:anim calcmode="lin" valueType="num">
                                      <p:cBhvr additive="base">
                                        <p:cTn id="178" dur="500" fill="hold"/>
                                        <p:tgtEl>
                                          <p:spTgt spid="110"/>
                                        </p:tgtEl>
                                        <p:attrNameLst>
                                          <p:attrName>ppt_y</p:attrName>
                                        </p:attrNameLst>
                                      </p:cBhvr>
                                      <p:tavLst>
                                        <p:tav tm="0">
                                          <p:val>
                                            <p:strVal val="#ppt_y"/>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8444"/>
                                        </p:tgtEl>
                                        <p:attrNameLst>
                                          <p:attrName>style.visibility</p:attrName>
                                        </p:attrNameLst>
                                      </p:cBhvr>
                                      <p:to>
                                        <p:strVal val="visible"/>
                                      </p:to>
                                    </p:set>
                                    <p:anim calcmode="lin" valueType="num">
                                      <p:cBhvr additive="base">
                                        <p:cTn id="181" dur="500" fill="hold"/>
                                        <p:tgtEl>
                                          <p:spTgt spid="18444"/>
                                        </p:tgtEl>
                                        <p:attrNameLst>
                                          <p:attrName>ppt_x</p:attrName>
                                        </p:attrNameLst>
                                      </p:cBhvr>
                                      <p:tavLst>
                                        <p:tav tm="0">
                                          <p:val>
                                            <p:strVal val="#ppt_x"/>
                                          </p:val>
                                        </p:tav>
                                        <p:tav tm="100000">
                                          <p:val>
                                            <p:strVal val="#ppt_x"/>
                                          </p:val>
                                        </p:tav>
                                      </p:tavLst>
                                    </p:anim>
                                    <p:anim calcmode="lin" valueType="num">
                                      <p:cBhvr additive="base">
                                        <p:cTn id="182"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92"/>
                                        </p:tgtEl>
                                        <p:attrNameLst>
                                          <p:attrName>style.visibility</p:attrName>
                                        </p:attrNameLst>
                                      </p:cBhvr>
                                      <p:to>
                                        <p:strVal val="visible"/>
                                      </p:to>
                                    </p:set>
                                    <p:anim calcmode="lin" valueType="num">
                                      <p:cBhvr additive="base">
                                        <p:cTn id="187" dur="500" fill="hold"/>
                                        <p:tgtEl>
                                          <p:spTgt spid="192"/>
                                        </p:tgtEl>
                                        <p:attrNameLst>
                                          <p:attrName>ppt_x</p:attrName>
                                        </p:attrNameLst>
                                      </p:cBhvr>
                                      <p:tavLst>
                                        <p:tav tm="0">
                                          <p:val>
                                            <p:strVal val="0-#ppt_w/2"/>
                                          </p:val>
                                        </p:tav>
                                        <p:tav tm="100000">
                                          <p:val>
                                            <p:strVal val="#ppt_x"/>
                                          </p:val>
                                        </p:tav>
                                      </p:tavLst>
                                    </p:anim>
                                    <p:anim calcmode="lin" valueType="num">
                                      <p:cBhvr additive="base">
                                        <p:cTn id="188" dur="500" fill="hold"/>
                                        <p:tgtEl>
                                          <p:spTgt spid="192"/>
                                        </p:tgtEl>
                                        <p:attrNameLst>
                                          <p:attrName>ppt_y</p:attrName>
                                        </p:attrNameLst>
                                      </p:cBhvr>
                                      <p:tavLst>
                                        <p:tav tm="0">
                                          <p:val>
                                            <p:strVal val="#ppt_y"/>
                                          </p:val>
                                        </p:tav>
                                        <p:tav tm="100000">
                                          <p:val>
                                            <p:strVal val="#ppt_y"/>
                                          </p:val>
                                        </p:tav>
                                      </p:tavLst>
                                    </p:anim>
                                  </p:childTnLst>
                                </p:cTn>
                              </p:par>
                              <p:par>
                                <p:cTn id="189" presetID="1" presetClass="entr" presetSubtype="0" fill="hold" nodeType="withEffect">
                                  <p:stCondLst>
                                    <p:cond delay="0"/>
                                  </p:stCondLst>
                                  <p:childTnLst>
                                    <p:set>
                                      <p:cBhvr>
                                        <p:cTn id="190" dur="1" fill="hold">
                                          <p:stCondLst>
                                            <p:cond delay="0"/>
                                          </p:stCondLst>
                                        </p:cTn>
                                        <p:tgtEl>
                                          <p:spTgt spid="7"/>
                                        </p:tgtEl>
                                        <p:attrNameLst>
                                          <p:attrName>style.visibility</p:attrName>
                                        </p:attrNameLst>
                                      </p:cBhvr>
                                      <p:to>
                                        <p:strVal val="visible"/>
                                      </p:to>
                                    </p:set>
                                  </p:childTnLst>
                                </p:cTn>
                              </p:par>
                              <p:par>
                                <p:cTn id="191" presetID="34" presetClass="entr" presetSubtype="0" fill="hold" grpId="0" nodeType="withEffect">
                                  <p:stCondLst>
                                    <p:cond delay="0"/>
                                  </p:stCondLst>
                                  <p:childTnLst>
                                    <p:set>
                                      <p:cBhvr>
                                        <p:cTn id="192" dur="1" fill="hold">
                                          <p:stCondLst>
                                            <p:cond delay="0"/>
                                          </p:stCondLst>
                                        </p:cTn>
                                        <p:tgtEl>
                                          <p:spTgt spid="55"/>
                                        </p:tgtEl>
                                        <p:attrNameLst>
                                          <p:attrName>style.visibility</p:attrName>
                                        </p:attrNameLst>
                                      </p:cBhvr>
                                      <p:to>
                                        <p:strVal val="visible"/>
                                      </p:to>
                                    </p:set>
                                    <p:anim from="(-#ppt_w/2)" to="(#ppt_x)" calcmode="lin" valueType="num">
                                      <p:cBhvr>
                                        <p:cTn id="193" dur="600" fill="hold">
                                          <p:stCondLst>
                                            <p:cond delay="0"/>
                                          </p:stCondLst>
                                        </p:cTn>
                                        <p:tgtEl>
                                          <p:spTgt spid="55"/>
                                        </p:tgtEl>
                                        <p:attrNameLst>
                                          <p:attrName>ppt_x</p:attrName>
                                        </p:attrNameLst>
                                      </p:cBhvr>
                                    </p:anim>
                                    <p:anim from="0" to="-1.0" calcmode="lin" valueType="num">
                                      <p:cBhvr>
                                        <p:cTn id="194" dur="200" decel="50000" autoRev="1" fill="hold">
                                          <p:stCondLst>
                                            <p:cond delay="600"/>
                                          </p:stCondLst>
                                        </p:cTn>
                                        <p:tgtEl>
                                          <p:spTgt spid="55"/>
                                        </p:tgtEl>
                                        <p:attrNameLst>
                                          <p:attrName>xshear</p:attrName>
                                        </p:attrNameLst>
                                      </p:cBhvr>
                                    </p:anim>
                                    <p:animScale>
                                      <p:cBhvr>
                                        <p:cTn id="195" dur="200" decel="100000" autoRev="1" fill="hold">
                                          <p:stCondLst>
                                            <p:cond delay="600"/>
                                          </p:stCondLst>
                                        </p:cTn>
                                        <p:tgtEl>
                                          <p:spTgt spid="55"/>
                                        </p:tgtEl>
                                      </p:cBhvr>
                                      <p:from x="100000" y="100000"/>
                                      <p:to x="80000" y="100000"/>
                                    </p:animScale>
                                    <p:anim by="(#ppt_h/3+#ppt_w*0.1)" calcmode="lin" valueType="num">
                                      <p:cBhvr additive="sum">
                                        <p:cTn id="196" dur="200" decel="100000" autoRev="1" fill="hold">
                                          <p:stCondLst>
                                            <p:cond delay="600"/>
                                          </p:stCondLst>
                                        </p:cTn>
                                        <p:tgtEl>
                                          <p:spTgt spid="55"/>
                                        </p:tgtEl>
                                        <p:attrNameLst>
                                          <p:attrName>ppt_x</p:attrName>
                                        </p:attrNameLst>
                                      </p:cBhvr>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8" fill="hold" grpId="0" nodeType="clickEffect">
                                  <p:stCondLst>
                                    <p:cond delay="0"/>
                                  </p:stCondLst>
                                  <p:childTnLst>
                                    <p:set>
                                      <p:cBhvr>
                                        <p:cTn id="200" dur="1" fill="hold">
                                          <p:stCondLst>
                                            <p:cond delay="0"/>
                                          </p:stCondLst>
                                        </p:cTn>
                                        <p:tgtEl>
                                          <p:spTgt spid="198"/>
                                        </p:tgtEl>
                                        <p:attrNameLst>
                                          <p:attrName>style.visibility</p:attrName>
                                        </p:attrNameLst>
                                      </p:cBhvr>
                                      <p:to>
                                        <p:strVal val="visible"/>
                                      </p:to>
                                    </p:set>
                                    <p:anim calcmode="lin" valueType="num">
                                      <p:cBhvr additive="base">
                                        <p:cTn id="201" dur="500" fill="hold"/>
                                        <p:tgtEl>
                                          <p:spTgt spid="198"/>
                                        </p:tgtEl>
                                        <p:attrNameLst>
                                          <p:attrName>ppt_x</p:attrName>
                                        </p:attrNameLst>
                                      </p:cBhvr>
                                      <p:tavLst>
                                        <p:tav tm="0">
                                          <p:val>
                                            <p:strVal val="0-#ppt_w/2"/>
                                          </p:val>
                                        </p:tav>
                                        <p:tav tm="100000">
                                          <p:val>
                                            <p:strVal val="#ppt_x"/>
                                          </p:val>
                                        </p:tav>
                                      </p:tavLst>
                                    </p:anim>
                                    <p:anim calcmode="lin" valueType="num">
                                      <p:cBhvr additive="base">
                                        <p:cTn id="202" dur="500" fill="hold"/>
                                        <p:tgtEl>
                                          <p:spTgt spid="198"/>
                                        </p:tgtEl>
                                        <p:attrNameLst>
                                          <p:attrName>ppt_y</p:attrName>
                                        </p:attrNameLst>
                                      </p:cBhvr>
                                      <p:tavLst>
                                        <p:tav tm="0">
                                          <p:val>
                                            <p:strVal val="#ppt_y"/>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97"/>
                                        </p:tgtEl>
                                        <p:attrNameLst>
                                          <p:attrName>style.visibility</p:attrName>
                                        </p:attrNameLst>
                                      </p:cBhvr>
                                      <p:to>
                                        <p:strVal val="visible"/>
                                      </p:to>
                                    </p:set>
                                    <p:anim calcmode="lin" valueType="num">
                                      <p:cBhvr additive="base">
                                        <p:cTn id="205" dur="500" fill="hold"/>
                                        <p:tgtEl>
                                          <p:spTgt spid="197"/>
                                        </p:tgtEl>
                                        <p:attrNameLst>
                                          <p:attrName>ppt_x</p:attrName>
                                        </p:attrNameLst>
                                      </p:cBhvr>
                                      <p:tavLst>
                                        <p:tav tm="0">
                                          <p:val>
                                            <p:strVal val="#ppt_x"/>
                                          </p:val>
                                        </p:tav>
                                        <p:tav tm="100000">
                                          <p:val>
                                            <p:strVal val="#ppt_x"/>
                                          </p:val>
                                        </p:tav>
                                      </p:tavLst>
                                    </p:anim>
                                    <p:anim calcmode="lin" valueType="num">
                                      <p:cBhvr additive="base">
                                        <p:cTn id="206"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64" presetClass="path" presetSubtype="0" accel="50000" decel="50000" fill="hold" grpId="0" nodeType="clickEffect">
                                  <p:stCondLst>
                                    <p:cond delay="0"/>
                                  </p:stCondLst>
                                  <p:childTnLst>
                                    <p:animMotion origin="layout" path="M 3.33333E-6 4.81036E-7 L -0.00417 -0.07216 " pathEditMode="relative" rAng="0" ptsTypes="AA">
                                      <p:cBhvr>
                                        <p:cTn id="210" dur="2000" fill="hold"/>
                                        <p:tgtEl>
                                          <p:spTgt spid="18442"/>
                                        </p:tgtEl>
                                        <p:attrNameLst>
                                          <p:attrName>ppt_x</p:attrName>
                                          <p:attrName>ppt_y</p:attrName>
                                        </p:attrNameLst>
                                      </p:cBhvr>
                                      <p:rCtr x="-200" y="-3600"/>
                                    </p:animMotion>
                                  </p:childTnLst>
                                </p:cTn>
                              </p:par>
                              <p:par>
                                <p:cTn id="211" presetID="49" presetClass="entr" presetSubtype="0" decel="100000" fill="hold" grpId="0" nodeType="withEffect">
                                  <p:stCondLst>
                                    <p:cond delay="0"/>
                                  </p:stCondLst>
                                  <p:childTnLst>
                                    <p:set>
                                      <p:cBhvr>
                                        <p:cTn id="212" dur="1" fill="hold">
                                          <p:stCondLst>
                                            <p:cond delay="0"/>
                                          </p:stCondLst>
                                        </p:cTn>
                                        <p:tgtEl>
                                          <p:spTgt spid="127"/>
                                        </p:tgtEl>
                                        <p:attrNameLst>
                                          <p:attrName>style.visibility</p:attrName>
                                        </p:attrNameLst>
                                      </p:cBhvr>
                                      <p:to>
                                        <p:strVal val="visible"/>
                                      </p:to>
                                    </p:set>
                                    <p:anim calcmode="lin" valueType="num">
                                      <p:cBhvr>
                                        <p:cTn id="213" dur="500" fill="hold"/>
                                        <p:tgtEl>
                                          <p:spTgt spid="127"/>
                                        </p:tgtEl>
                                        <p:attrNameLst>
                                          <p:attrName>ppt_w</p:attrName>
                                        </p:attrNameLst>
                                      </p:cBhvr>
                                      <p:tavLst>
                                        <p:tav tm="0">
                                          <p:val>
                                            <p:fltVal val="0"/>
                                          </p:val>
                                        </p:tav>
                                        <p:tav tm="100000">
                                          <p:val>
                                            <p:strVal val="#ppt_w"/>
                                          </p:val>
                                        </p:tav>
                                      </p:tavLst>
                                    </p:anim>
                                    <p:anim calcmode="lin" valueType="num">
                                      <p:cBhvr>
                                        <p:cTn id="214" dur="500" fill="hold"/>
                                        <p:tgtEl>
                                          <p:spTgt spid="127"/>
                                        </p:tgtEl>
                                        <p:attrNameLst>
                                          <p:attrName>ppt_h</p:attrName>
                                        </p:attrNameLst>
                                      </p:cBhvr>
                                      <p:tavLst>
                                        <p:tav tm="0">
                                          <p:val>
                                            <p:fltVal val="0"/>
                                          </p:val>
                                        </p:tav>
                                        <p:tav tm="100000">
                                          <p:val>
                                            <p:strVal val="#ppt_h"/>
                                          </p:val>
                                        </p:tav>
                                      </p:tavLst>
                                    </p:anim>
                                    <p:anim calcmode="lin" valueType="num">
                                      <p:cBhvr>
                                        <p:cTn id="215" dur="500" fill="hold"/>
                                        <p:tgtEl>
                                          <p:spTgt spid="127"/>
                                        </p:tgtEl>
                                        <p:attrNameLst>
                                          <p:attrName>style.rotation</p:attrName>
                                        </p:attrNameLst>
                                      </p:cBhvr>
                                      <p:tavLst>
                                        <p:tav tm="0">
                                          <p:val>
                                            <p:fltVal val="360"/>
                                          </p:val>
                                        </p:tav>
                                        <p:tav tm="100000">
                                          <p:val>
                                            <p:fltVal val="0"/>
                                          </p:val>
                                        </p:tav>
                                      </p:tavLst>
                                    </p:anim>
                                    <p:animEffect transition="in" filter="fade">
                                      <p:cBhvr>
                                        <p:cTn id="216" dur="500"/>
                                        <p:tgtEl>
                                          <p:spTgt spid="127"/>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nodeType="clickEffect">
                                  <p:stCondLst>
                                    <p:cond delay="0"/>
                                  </p:stCondLst>
                                  <p:childTnLst>
                                    <p:anim calcmode="lin" valueType="num">
                                      <p:cBhvr additive="base">
                                        <p:cTn id="220" dur="500"/>
                                        <p:tgtEl>
                                          <p:spTgt spid="6"/>
                                        </p:tgtEl>
                                        <p:attrNameLst>
                                          <p:attrName>ppt_x</p:attrName>
                                        </p:attrNameLst>
                                      </p:cBhvr>
                                      <p:tavLst>
                                        <p:tav tm="0">
                                          <p:val>
                                            <p:strVal val="ppt_x"/>
                                          </p:val>
                                        </p:tav>
                                        <p:tav tm="100000">
                                          <p:val>
                                            <p:strVal val="ppt_x"/>
                                          </p:val>
                                        </p:tav>
                                      </p:tavLst>
                                    </p:anim>
                                    <p:anim calcmode="lin" valueType="num">
                                      <p:cBhvr additive="base">
                                        <p:cTn id="221" dur="500"/>
                                        <p:tgtEl>
                                          <p:spTgt spid="6"/>
                                        </p:tgtEl>
                                        <p:attrNameLst>
                                          <p:attrName>ppt_y</p:attrName>
                                        </p:attrNameLst>
                                      </p:cBhvr>
                                      <p:tavLst>
                                        <p:tav tm="0">
                                          <p:val>
                                            <p:strVal val="ppt_y"/>
                                          </p:val>
                                        </p:tav>
                                        <p:tav tm="100000">
                                          <p:val>
                                            <p:strVal val="1+ppt_h/2"/>
                                          </p:val>
                                        </p:tav>
                                      </p:tavLst>
                                    </p:anim>
                                    <p:set>
                                      <p:cBhvr>
                                        <p:cTn id="2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p:bldP spid="55" grpId="0"/>
      <p:bldP spid="179" grpId="0"/>
      <p:bldP spid="179" grpId="1"/>
      <p:bldP spid="180" grpId="0" animBg="1"/>
      <p:bldP spid="180" grpId="1" animBg="1"/>
      <p:bldP spid="181" grpId="0"/>
      <p:bldP spid="181" grpId="1"/>
      <p:bldP spid="192" grpId="0"/>
      <p:bldP spid="197" grpId="0"/>
      <p:bldP spid="198" grpId="0"/>
      <p:bldP spid="123" grpId="0"/>
      <p:bldP spid="110" grpId="0"/>
      <p:bldP spid="115" grpId="0"/>
      <p:bldP spid="127" grpId="0"/>
      <p:bldP spid="1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657600" y="0"/>
            <a:ext cx="5257800" cy="3352800"/>
            <a:chOff x="0" y="838200"/>
            <a:chExt cx="9144000" cy="5143500"/>
          </a:xfrm>
        </p:grpSpPr>
        <p:pic>
          <p:nvPicPr>
            <p:cNvPr id="15385" name="Picture 2"/>
            <p:cNvPicPr>
              <a:picLocks noChangeAspect="1" noChangeArrowheads="1"/>
            </p:cNvPicPr>
            <p:nvPr/>
          </p:nvPicPr>
          <p:blipFill>
            <a:blip r:embed="rId3" cstate="print"/>
            <a:srcRect/>
            <a:stretch>
              <a:fillRect/>
            </a:stretch>
          </p:blipFill>
          <p:spPr bwMode="auto">
            <a:xfrm>
              <a:off x="0" y="838200"/>
              <a:ext cx="9144000" cy="5143500"/>
            </a:xfrm>
            <a:prstGeom prst="rect">
              <a:avLst/>
            </a:prstGeom>
            <a:noFill/>
            <a:ln w="9525">
              <a:noFill/>
              <a:miter lim="800000"/>
              <a:headEnd/>
              <a:tailEnd/>
            </a:ln>
          </p:spPr>
        </p:pic>
        <p:sp>
          <p:nvSpPr>
            <p:cNvPr id="15386" name="TextBox 5"/>
            <p:cNvSpPr txBox="1">
              <a:spLocks noChangeArrowheads="1"/>
            </p:cNvSpPr>
            <p:nvPr/>
          </p:nvSpPr>
          <p:spPr bwMode="auto">
            <a:xfrm>
              <a:off x="272317" y="1388807"/>
              <a:ext cx="4100901" cy="1085961"/>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LeCroy Wavemaster </a:t>
              </a:r>
            </a:p>
            <a:p>
              <a:r>
                <a:rPr lang="en-US" sz="2000">
                  <a:solidFill>
                    <a:srgbClr val="FF0000"/>
                  </a:solidFill>
                  <a:latin typeface="Calibri" pitchFamily="34" charset="0"/>
                </a:rPr>
                <a:t>6 GHz Oscilloscope</a:t>
              </a:r>
            </a:p>
          </p:txBody>
        </p:sp>
        <p:cxnSp>
          <p:nvCxnSpPr>
            <p:cNvPr id="9" name="Straight Arrow Connector 8"/>
            <p:cNvCxnSpPr/>
            <p:nvPr/>
          </p:nvCxnSpPr>
          <p:spPr>
            <a:xfrm rot="5400000">
              <a:off x="761616" y="2895974"/>
              <a:ext cx="1295616" cy="22915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5388" name="TextBox 17"/>
            <p:cNvSpPr txBox="1">
              <a:spLocks noChangeArrowheads="1"/>
            </p:cNvSpPr>
            <p:nvPr/>
          </p:nvSpPr>
          <p:spPr bwMode="auto">
            <a:xfrm>
              <a:off x="3313043" y="4462030"/>
              <a:ext cx="2429205" cy="708236"/>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Laser Box</a:t>
              </a:r>
            </a:p>
          </p:txBody>
        </p:sp>
        <p:sp>
          <p:nvSpPr>
            <p:cNvPr id="15389" name="TextBox 18"/>
            <p:cNvSpPr txBox="1">
              <a:spLocks noChangeArrowheads="1"/>
            </p:cNvSpPr>
            <p:nvPr/>
          </p:nvSpPr>
          <p:spPr bwMode="auto">
            <a:xfrm>
              <a:off x="1905000" y="2357870"/>
              <a:ext cx="1981200" cy="1463687"/>
            </a:xfrm>
            <a:prstGeom prst="rect">
              <a:avLst/>
            </a:prstGeom>
            <a:noFill/>
            <a:ln w="9525">
              <a:noFill/>
              <a:miter lim="800000"/>
              <a:headEnd/>
              <a:tailEnd/>
            </a:ln>
          </p:spPr>
          <p:txBody>
            <a:bodyPr>
              <a:spAutoFit/>
            </a:bodyPr>
            <a:lstStyle/>
            <a:p>
              <a:r>
                <a:rPr lang="en-US" sz="1400">
                  <a:solidFill>
                    <a:srgbClr val="3216D8"/>
                  </a:solidFill>
                  <a:latin typeface="Calibri" pitchFamily="34" charset="0"/>
                </a:rPr>
                <a:t>Hamamatsu </a:t>
              </a:r>
            </a:p>
            <a:p>
              <a:r>
                <a:rPr lang="en-US" sz="1400">
                  <a:solidFill>
                    <a:srgbClr val="3216D8"/>
                  </a:solidFill>
                  <a:latin typeface="Calibri" pitchFamily="34" charset="0"/>
                </a:rPr>
                <a:t>PLP-10 Laser Power Supply</a:t>
              </a:r>
            </a:p>
          </p:txBody>
        </p:sp>
        <p:cxnSp>
          <p:nvCxnSpPr>
            <p:cNvPr id="21" name="Straight Arrow Connector 20"/>
            <p:cNvCxnSpPr/>
            <p:nvPr/>
          </p:nvCxnSpPr>
          <p:spPr>
            <a:xfrm rot="5400000">
              <a:off x="1882120" y="4393677"/>
              <a:ext cx="1268828" cy="2760"/>
            </a:xfrm>
            <a:prstGeom prst="straightConnector1">
              <a:avLst/>
            </a:prstGeom>
            <a:ln>
              <a:solidFill>
                <a:srgbClr val="3216D8"/>
              </a:solidFill>
              <a:tailEnd type="arrow"/>
            </a:ln>
          </p:spPr>
          <p:style>
            <a:lnRef idx="3">
              <a:schemeClr val="accent2"/>
            </a:lnRef>
            <a:fillRef idx="0">
              <a:schemeClr val="accent2"/>
            </a:fillRef>
            <a:effectRef idx="2">
              <a:schemeClr val="accent2"/>
            </a:effectRef>
            <a:fontRef idx="minor">
              <a:schemeClr val="tx1"/>
            </a:fontRef>
          </p:style>
        </p:cxnSp>
      </p:grpSp>
      <p:grpSp>
        <p:nvGrpSpPr>
          <p:cNvPr id="3" name="Group 19"/>
          <p:cNvGrpSpPr>
            <a:grpSpLocks/>
          </p:cNvGrpSpPr>
          <p:nvPr/>
        </p:nvGrpSpPr>
        <p:grpSpPr bwMode="auto">
          <a:xfrm>
            <a:off x="3848100" y="3429000"/>
            <a:ext cx="5295900" cy="3276600"/>
            <a:chOff x="49213" y="1143000"/>
            <a:chExt cx="6713537" cy="3776663"/>
          </a:xfrm>
        </p:grpSpPr>
        <p:pic>
          <p:nvPicPr>
            <p:cNvPr id="15374" name="Picture 2"/>
            <p:cNvPicPr>
              <a:picLocks noChangeAspect="1" noChangeArrowheads="1"/>
            </p:cNvPicPr>
            <p:nvPr/>
          </p:nvPicPr>
          <p:blipFill>
            <a:blip r:embed="rId4" cstate="print"/>
            <a:srcRect/>
            <a:stretch>
              <a:fillRect/>
            </a:stretch>
          </p:blipFill>
          <p:spPr bwMode="auto">
            <a:xfrm>
              <a:off x="49213" y="1143000"/>
              <a:ext cx="6713537" cy="3776663"/>
            </a:xfrm>
            <a:prstGeom prst="rect">
              <a:avLst/>
            </a:prstGeom>
            <a:noFill/>
            <a:ln w="12700">
              <a:noFill/>
              <a:miter lim="800000"/>
              <a:headEnd/>
              <a:tailEnd/>
            </a:ln>
          </p:spPr>
        </p:pic>
        <p:sp>
          <p:nvSpPr>
            <p:cNvPr id="15375" name="TextBox 5"/>
            <p:cNvSpPr txBox="1">
              <a:spLocks noChangeArrowheads="1"/>
            </p:cNvSpPr>
            <p:nvPr/>
          </p:nvSpPr>
          <p:spPr bwMode="auto">
            <a:xfrm>
              <a:off x="5527309" y="2109123"/>
              <a:ext cx="752387" cy="390223"/>
            </a:xfrm>
            <a:prstGeom prst="rect">
              <a:avLst/>
            </a:prstGeom>
            <a:solidFill>
              <a:srgbClr val="0000FF"/>
            </a:solidFill>
            <a:ln w="9525">
              <a:noFill/>
              <a:miter lim="800000"/>
              <a:headEnd/>
              <a:tailEnd/>
            </a:ln>
          </p:spPr>
          <p:txBody>
            <a:bodyPr wrap="none">
              <a:spAutoFit/>
            </a:bodyPr>
            <a:lstStyle/>
            <a:p>
              <a:r>
                <a:rPr lang="en-US" sz="1600">
                  <a:solidFill>
                    <a:schemeClr val="bg1"/>
                  </a:solidFill>
                  <a:latin typeface="Calibri" pitchFamily="34" charset="0"/>
                </a:rPr>
                <a:t>laser</a:t>
              </a:r>
            </a:p>
          </p:txBody>
        </p:sp>
        <p:sp>
          <p:nvSpPr>
            <p:cNvPr id="15376" name="TextBox 6"/>
            <p:cNvSpPr txBox="1">
              <a:spLocks noChangeArrowheads="1"/>
            </p:cNvSpPr>
            <p:nvPr/>
          </p:nvSpPr>
          <p:spPr bwMode="auto">
            <a:xfrm>
              <a:off x="3886200" y="2021294"/>
              <a:ext cx="904815" cy="390223"/>
            </a:xfrm>
            <a:prstGeom prst="rect">
              <a:avLst/>
            </a:prstGeom>
            <a:solidFill>
              <a:srgbClr val="0000FF"/>
            </a:solidFill>
            <a:ln w="9525">
              <a:noFill/>
              <a:miter lim="800000"/>
              <a:headEnd/>
              <a:tailEnd/>
            </a:ln>
          </p:spPr>
          <p:txBody>
            <a:bodyPr wrap="none">
              <a:spAutoFit/>
            </a:bodyPr>
            <a:lstStyle/>
            <a:p>
              <a:r>
                <a:rPr lang="en-US" sz="1600">
                  <a:solidFill>
                    <a:schemeClr val="bg1"/>
                  </a:solidFill>
                  <a:latin typeface="Calibri" pitchFamily="34" charset="0"/>
                </a:rPr>
                <a:t>lenses</a:t>
              </a:r>
            </a:p>
          </p:txBody>
        </p:sp>
        <p:sp>
          <p:nvSpPr>
            <p:cNvPr id="15377" name="TextBox 7"/>
            <p:cNvSpPr txBox="1">
              <a:spLocks noChangeArrowheads="1"/>
            </p:cNvSpPr>
            <p:nvPr/>
          </p:nvSpPr>
          <p:spPr bwMode="auto">
            <a:xfrm>
              <a:off x="3062288" y="1611313"/>
              <a:ext cx="817801" cy="425698"/>
            </a:xfrm>
            <a:prstGeom prst="rect">
              <a:avLst/>
            </a:prstGeom>
            <a:solidFill>
              <a:srgbClr val="0000FF"/>
            </a:solidFill>
            <a:ln w="9525">
              <a:noFill/>
              <a:miter lim="800000"/>
              <a:headEnd/>
              <a:tailEnd/>
            </a:ln>
          </p:spPr>
          <p:txBody>
            <a:bodyPr wrap="none">
              <a:spAutoFit/>
            </a:bodyPr>
            <a:lstStyle/>
            <a:p>
              <a:r>
                <a:rPr lang="en-US" sz="1800">
                  <a:solidFill>
                    <a:schemeClr val="bg1"/>
                  </a:solidFill>
                  <a:latin typeface="Calibri" pitchFamily="34" charset="0"/>
                </a:rPr>
                <a:t>filter</a:t>
              </a:r>
            </a:p>
          </p:txBody>
        </p:sp>
        <p:cxnSp>
          <p:nvCxnSpPr>
            <p:cNvPr id="15378" name="Straight Arrow Connector 9"/>
            <p:cNvCxnSpPr>
              <a:cxnSpLocks noChangeShapeType="1"/>
            </p:cNvCxnSpPr>
            <p:nvPr/>
          </p:nvCxnSpPr>
          <p:spPr bwMode="auto">
            <a:xfrm rot="5400000">
              <a:off x="2857500" y="2019300"/>
              <a:ext cx="304800" cy="228600"/>
            </a:xfrm>
            <a:prstGeom prst="straightConnector1">
              <a:avLst/>
            </a:prstGeom>
            <a:noFill/>
            <a:ln w="19050" algn="ctr">
              <a:solidFill>
                <a:srgbClr val="FFFF00"/>
              </a:solidFill>
              <a:round/>
              <a:headEnd/>
              <a:tailEnd type="arrow" w="med" len="med"/>
            </a:ln>
          </p:spPr>
        </p:cxnSp>
        <p:sp>
          <p:nvSpPr>
            <p:cNvPr id="15379" name="TextBox 10"/>
            <p:cNvSpPr txBox="1">
              <a:spLocks noChangeArrowheads="1"/>
            </p:cNvSpPr>
            <p:nvPr/>
          </p:nvSpPr>
          <p:spPr bwMode="auto">
            <a:xfrm>
              <a:off x="96611" y="1806730"/>
              <a:ext cx="1311290" cy="390223"/>
            </a:xfrm>
            <a:prstGeom prst="rect">
              <a:avLst/>
            </a:prstGeom>
            <a:solidFill>
              <a:srgbClr val="0000FF"/>
            </a:solidFill>
            <a:ln w="9525">
              <a:noFill/>
              <a:miter lim="800000"/>
              <a:headEnd/>
              <a:tailEnd/>
            </a:ln>
          </p:spPr>
          <p:txBody>
            <a:bodyPr wrap="none">
              <a:spAutoFit/>
            </a:bodyPr>
            <a:lstStyle/>
            <a:p>
              <a:r>
                <a:rPr lang="en-US" sz="1600">
                  <a:solidFill>
                    <a:schemeClr val="bg1"/>
                  </a:solidFill>
                  <a:latin typeface="Calibri" pitchFamily="34" charset="0"/>
                </a:rPr>
                <a:t>MCP-PMT</a:t>
              </a:r>
            </a:p>
          </p:txBody>
        </p:sp>
        <p:cxnSp>
          <p:nvCxnSpPr>
            <p:cNvPr id="15380" name="Straight Arrow Connector 11"/>
            <p:cNvCxnSpPr>
              <a:cxnSpLocks noChangeShapeType="1"/>
            </p:cNvCxnSpPr>
            <p:nvPr/>
          </p:nvCxnSpPr>
          <p:spPr bwMode="auto">
            <a:xfrm rot="5400000">
              <a:off x="402099" y="2240424"/>
              <a:ext cx="405477" cy="142875"/>
            </a:xfrm>
            <a:prstGeom prst="straightConnector1">
              <a:avLst/>
            </a:prstGeom>
            <a:noFill/>
            <a:ln w="19050" algn="ctr">
              <a:solidFill>
                <a:srgbClr val="FFFF00"/>
              </a:solidFill>
              <a:round/>
              <a:headEnd/>
              <a:tailEnd type="arrow" w="med" len="med"/>
            </a:ln>
          </p:spPr>
        </p:cxnSp>
        <p:sp>
          <p:nvSpPr>
            <p:cNvPr id="15381" name="TextBox 14"/>
            <p:cNvSpPr txBox="1">
              <a:spLocks noChangeArrowheads="1"/>
            </p:cNvSpPr>
            <p:nvPr/>
          </p:nvSpPr>
          <p:spPr bwMode="auto">
            <a:xfrm>
              <a:off x="2195601" y="1154114"/>
              <a:ext cx="1668827" cy="390223"/>
            </a:xfrm>
            <a:prstGeom prst="rect">
              <a:avLst/>
            </a:prstGeom>
            <a:solidFill>
              <a:srgbClr val="0000FF"/>
            </a:solidFill>
            <a:ln w="9525">
              <a:noFill/>
              <a:miter lim="800000"/>
              <a:headEnd/>
              <a:tailEnd/>
            </a:ln>
          </p:spPr>
          <p:txBody>
            <a:bodyPr wrap="none">
              <a:spAutoFit/>
            </a:bodyPr>
            <a:lstStyle/>
            <a:p>
              <a:r>
                <a:rPr lang="en-US" sz="1600">
                  <a:solidFill>
                    <a:schemeClr val="bg1"/>
                  </a:solidFill>
                  <a:latin typeface="Calibri" pitchFamily="34" charset="0"/>
                </a:rPr>
                <a:t>beam splitter</a:t>
              </a:r>
            </a:p>
          </p:txBody>
        </p:sp>
        <p:cxnSp>
          <p:nvCxnSpPr>
            <p:cNvPr id="15382" name="Straight Arrow Connector 20"/>
            <p:cNvCxnSpPr>
              <a:cxnSpLocks noChangeShapeType="1"/>
            </p:cNvCxnSpPr>
            <p:nvPr/>
          </p:nvCxnSpPr>
          <p:spPr bwMode="auto">
            <a:xfrm rot="5400000">
              <a:off x="2209800" y="1828800"/>
              <a:ext cx="685800" cy="76200"/>
            </a:xfrm>
            <a:prstGeom prst="straightConnector1">
              <a:avLst/>
            </a:prstGeom>
            <a:noFill/>
            <a:ln w="19050" algn="ctr">
              <a:solidFill>
                <a:srgbClr val="FFFF00"/>
              </a:solidFill>
              <a:round/>
              <a:headEnd/>
              <a:tailEnd type="arrow" w="med" len="med"/>
            </a:ln>
          </p:spPr>
        </p:cxnSp>
        <p:sp>
          <p:nvSpPr>
            <p:cNvPr id="15383" name="TextBox 22"/>
            <p:cNvSpPr txBox="1">
              <a:spLocks noChangeArrowheads="1"/>
            </p:cNvSpPr>
            <p:nvPr/>
          </p:nvSpPr>
          <p:spPr bwMode="auto">
            <a:xfrm>
              <a:off x="1062718" y="1332107"/>
              <a:ext cx="1062717" cy="425698"/>
            </a:xfrm>
            <a:prstGeom prst="rect">
              <a:avLst/>
            </a:prstGeom>
            <a:solidFill>
              <a:srgbClr val="0000FF"/>
            </a:solidFill>
            <a:ln w="9525">
              <a:noFill/>
              <a:miter lim="800000"/>
              <a:headEnd/>
              <a:tailEnd/>
            </a:ln>
          </p:spPr>
          <p:txBody>
            <a:bodyPr>
              <a:spAutoFit/>
            </a:bodyPr>
            <a:lstStyle/>
            <a:p>
              <a:r>
                <a:rPr lang="en-US" sz="1800">
                  <a:solidFill>
                    <a:schemeClr val="bg1"/>
                  </a:solidFill>
                  <a:latin typeface="Calibri" pitchFamily="34" charset="0"/>
                </a:rPr>
                <a:t>mirror</a:t>
              </a:r>
            </a:p>
          </p:txBody>
        </p:sp>
        <p:cxnSp>
          <p:nvCxnSpPr>
            <p:cNvPr id="15384" name="Straight Arrow Connector 23"/>
            <p:cNvCxnSpPr>
              <a:cxnSpLocks noChangeShapeType="1"/>
            </p:cNvCxnSpPr>
            <p:nvPr/>
          </p:nvCxnSpPr>
          <p:spPr bwMode="auto">
            <a:xfrm>
              <a:off x="1676400" y="1752600"/>
              <a:ext cx="533400" cy="457200"/>
            </a:xfrm>
            <a:prstGeom prst="straightConnector1">
              <a:avLst/>
            </a:prstGeom>
            <a:noFill/>
            <a:ln w="19050" algn="ctr">
              <a:solidFill>
                <a:srgbClr val="FFFF00"/>
              </a:solidFill>
              <a:round/>
              <a:headEnd/>
              <a:tailEnd type="arrow" w="med" len="med"/>
            </a:ln>
          </p:spPr>
        </p:cxnSp>
      </p:grpSp>
      <p:pic>
        <p:nvPicPr>
          <p:cNvPr id="15365" name="Picture 4"/>
          <p:cNvPicPr>
            <a:picLocks noChangeAspect="1" noChangeArrowheads="1"/>
          </p:cNvPicPr>
          <p:nvPr/>
        </p:nvPicPr>
        <p:blipFill>
          <a:blip r:embed="rId5" cstate="print"/>
          <a:srcRect/>
          <a:stretch>
            <a:fillRect/>
          </a:stretch>
        </p:blipFill>
        <p:spPr bwMode="auto">
          <a:xfrm>
            <a:off x="7010400" y="2209800"/>
            <a:ext cx="2092325" cy="1819275"/>
          </a:xfrm>
          <a:prstGeom prst="rect">
            <a:avLst/>
          </a:prstGeom>
          <a:noFill/>
          <a:ln w="38100">
            <a:solidFill>
              <a:schemeClr val="bg1"/>
            </a:solidFill>
            <a:miter lim="800000"/>
            <a:headEnd/>
            <a:tailEnd/>
          </a:ln>
        </p:spPr>
      </p:pic>
      <p:pic>
        <p:nvPicPr>
          <p:cNvPr id="40" name="Picture 7" descr="brand"/>
          <p:cNvPicPr>
            <a:picLocks noChangeAspect="1" noChangeArrowheads="1"/>
          </p:cNvPicPr>
          <p:nvPr/>
        </p:nvPicPr>
        <p:blipFill>
          <a:blip r:embed="rId6" cstate="print"/>
          <a:srcRect/>
          <a:stretch>
            <a:fillRect/>
          </a:stretch>
        </p:blipFill>
        <p:spPr bwMode="auto">
          <a:xfrm>
            <a:off x="3505200" y="2895600"/>
            <a:ext cx="1066800" cy="1066800"/>
          </a:xfrm>
          <a:prstGeom prst="rect">
            <a:avLst/>
          </a:prstGeom>
          <a:noFill/>
          <a:ln w="9525">
            <a:noFill/>
            <a:miter lim="800000"/>
            <a:headEnd/>
            <a:tailEnd/>
          </a:ln>
        </p:spPr>
      </p:pic>
      <p:sp>
        <p:nvSpPr>
          <p:cNvPr id="15367" name="TextBox 27"/>
          <p:cNvSpPr txBox="1">
            <a:spLocks noChangeArrowheads="1"/>
          </p:cNvSpPr>
          <p:nvPr/>
        </p:nvSpPr>
        <p:spPr bwMode="auto">
          <a:xfrm>
            <a:off x="0" y="1062038"/>
            <a:ext cx="3581400" cy="5940425"/>
          </a:xfrm>
          <a:prstGeom prst="rect">
            <a:avLst/>
          </a:prstGeom>
          <a:noFill/>
          <a:ln w="9525">
            <a:noFill/>
            <a:miter lim="800000"/>
            <a:headEnd/>
            <a:tailEnd/>
          </a:ln>
        </p:spPr>
        <p:txBody>
          <a:bodyPr>
            <a:spAutoFit/>
          </a:bodyPr>
          <a:lstStyle/>
          <a:p>
            <a:pPr>
              <a:buFont typeface="Arial" pitchFamily="34" charset="0"/>
              <a:buChar char="•"/>
            </a:pPr>
            <a:r>
              <a:rPr lang="en-US" sz="2000" dirty="0"/>
              <a:t>Established in 2009 at UTA with DOE Advanced Detector </a:t>
            </a:r>
            <a:r>
              <a:rPr lang="en-US" sz="2000" dirty="0" err="1"/>
              <a:t>Research,+Texas</a:t>
            </a:r>
            <a:r>
              <a:rPr lang="en-US" sz="2000" dirty="0"/>
              <a:t> ARP funds, primarily to evaluate MCP-PMT’s for use in fast timing.</a:t>
            </a:r>
          </a:p>
          <a:p>
            <a:pPr>
              <a:buFont typeface="Arial" pitchFamily="34" charset="0"/>
              <a:buChar char="•"/>
            </a:pPr>
            <a:endParaRPr lang="en-US" sz="2000" dirty="0"/>
          </a:p>
          <a:p>
            <a:pPr>
              <a:buFont typeface="Arial" pitchFamily="34" charset="0"/>
              <a:buChar char="•"/>
            </a:pPr>
            <a:r>
              <a:rPr lang="en-US" sz="2000" dirty="0"/>
              <a:t>Relies heavily on </a:t>
            </a:r>
            <a:r>
              <a:rPr lang="en-US" sz="2000" dirty="0" smtClean="0"/>
              <a:t> undergraduate manpower</a:t>
            </a:r>
            <a:endParaRPr lang="en-US" sz="2000" dirty="0"/>
          </a:p>
          <a:p>
            <a:r>
              <a:rPr lang="en-US" sz="2000" dirty="0"/>
              <a:t> </a:t>
            </a:r>
          </a:p>
          <a:p>
            <a:pPr>
              <a:buFont typeface="Arial" pitchFamily="34" charset="0"/>
              <a:buChar char="•"/>
            </a:pPr>
            <a:r>
              <a:rPr lang="en-US" sz="2000" dirty="0"/>
              <a:t>The PTL serves as a </a:t>
            </a:r>
            <a:r>
              <a:rPr lang="en-US" sz="2000" dirty="0" smtClean="0"/>
              <a:t>permanent configurable </a:t>
            </a:r>
            <a:r>
              <a:rPr lang="en-US" sz="2000" dirty="0"/>
              <a:t>test bed to study a myriad of subtle effects associated with picosecond timing</a:t>
            </a:r>
          </a:p>
          <a:p>
            <a:endParaRPr lang="en-US" sz="2000" dirty="0"/>
          </a:p>
          <a:p>
            <a:endParaRPr lang="en-US" sz="2000" dirty="0"/>
          </a:p>
          <a:p>
            <a:endParaRPr lang="en-US" sz="2000" dirty="0"/>
          </a:p>
          <a:p>
            <a:endParaRPr lang="en-US" sz="2000" dirty="0"/>
          </a:p>
          <a:p>
            <a:endParaRPr lang="en-US" sz="2000" dirty="0"/>
          </a:p>
        </p:txBody>
      </p:sp>
      <p:pic>
        <p:nvPicPr>
          <p:cNvPr id="15368" name="Picture 28"/>
          <p:cNvPicPr>
            <a:picLocks noChangeAspect="1" noChangeArrowheads="1"/>
          </p:cNvPicPr>
          <p:nvPr/>
        </p:nvPicPr>
        <p:blipFill>
          <a:blip r:embed="rId7" cstate="print"/>
          <a:srcRect/>
          <a:stretch>
            <a:fillRect/>
          </a:stretch>
        </p:blipFill>
        <p:spPr bwMode="auto">
          <a:xfrm>
            <a:off x="76200" y="0"/>
            <a:ext cx="3581400" cy="1076325"/>
          </a:xfrm>
          <a:prstGeom prst="rect">
            <a:avLst/>
          </a:prstGeom>
          <a:noFill/>
          <a:ln w="9525">
            <a:noFill/>
            <a:miter lim="800000"/>
            <a:headEnd/>
            <a:tailEnd/>
          </a:ln>
        </p:spPr>
      </p:pic>
      <p:sp>
        <p:nvSpPr>
          <p:cNvPr id="15369" name="TextBox 25"/>
          <p:cNvSpPr txBox="1">
            <a:spLocks noChangeArrowheads="1"/>
          </p:cNvSpPr>
          <p:nvPr/>
        </p:nvSpPr>
        <p:spPr bwMode="auto">
          <a:xfrm>
            <a:off x="5486400" y="6248400"/>
            <a:ext cx="1698625" cy="461963"/>
          </a:xfrm>
          <a:prstGeom prst="rect">
            <a:avLst/>
          </a:prstGeom>
          <a:solidFill>
            <a:srgbClr val="FFFF00"/>
          </a:solidFill>
          <a:ln w="9525">
            <a:noFill/>
            <a:miter lim="800000"/>
            <a:headEnd/>
            <a:tailEnd/>
          </a:ln>
        </p:spPr>
        <p:txBody>
          <a:bodyPr wrap="none">
            <a:spAutoFit/>
          </a:bodyPr>
          <a:lstStyle/>
          <a:p>
            <a:r>
              <a:rPr lang="en-US"/>
              <a:t>Early setup</a:t>
            </a:r>
          </a:p>
        </p:txBody>
      </p:sp>
      <p:sp>
        <p:nvSpPr>
          <p:cNvPr id="15370" name="TextBox 27"/>
          <p:cNvSpPr txBox="1">
            <a:spLocks noChangeArrowheads="1"/>
          </p:cNvSpPr>
          <p:nvPr/>
        </p:nvSpPr>
        <p:spPr bwMode="auto">
          <a:xfrm>
            <a:off x="457200" y="5410200"/>
            <a:ext cx="3200400" cy="1323975"/>
          </a:xfrm>
          <a:prstGeom prst="rect">
            <a:avLst/>
          </a:prstGeom>
          <a:solidFill>
            <a:srgbClr val="FFFF00"/>
          </a:solidFill>
          <a:ln w="9525">
            <a:noFill/>
            <a:miter lim="800000"/>
            <a:headEnd/>
            <a:tailEnd/>
          </a:ln>
        </p:spPr>
        <p:txBody>
          <a:bodyPr>
            <a:spAutoFit/>
          </a:bodyPr>
          <a:lstStyle/>
          <a:p>
            <a:r>
              <a:rPr lang="en-US" sz="2000" dirty="0"/>
              <a:t>1)Evaluate MCP-PMT and electronics with laser tests 2) Evaluate detector/full chain with test </a:t>
            </a:r>
            <a:r>
              <a:rPr lang="en-US" sz="2000" dirty="0" smtClean="0"/>
              <a:t>beam</a:t>
            </a:r>
            <a:endParaRPr lang="en-US" sz="2000" dirty="0"/>
          </a:p>
        </p:txBody>
      </p:sp>
      <p:pic>
        <p:nvPicPr>
          <p:cNvPr id="15371" name="Picture 2"/>
          <p:cNvPicPr>
            <a:picLocks noChangeAspect="1" noChangeArrowheads="1"/>
          </p:cNvPicPr>
          <p:nvPr/>
        </p:nvPicPr>
        <p:blipFill>
          <a:blip r:embed="rId8" cstate="print"/>
          <a:srcRect/>
          <a:stretch>
            <a:fillRect/>
          </a:stretch>
        </p:blipFill>
        <p:spPr bwMode="auto">
          <a:xfrm>
            <a:off x="7010400" y="3151188"/>
            <a:ext cx="2133600" cy="830262"/>
          </a:xfrm>
          <a:prstGeom prst="rect">
            <a:avLst/>
          </a:prstGeom>
          <a:noFill/>
          <a:ln w="9525">
            <a:noFill/>
            <a:miter lim="800000"/>
            <a:headEnd/>
            <a:tailEnd/>
          </a:ln>
        </p:spPr>
      </p:pic>
      <p:sp>
        <p:nvSpPr>
          <p:cNvPr id="15372" name="TextBox 14"/>
          <p:cNvSpPr txBox="1">
            <a:spLocks noChangeArrowheads="1"/>
          </p:cNvSpPr>
          <p:nvPr/>
        </p:nvSpPr>
        <p:spPr bwMode="auto">
          <a:xfrm>
            <a:off x="7467600" y="2438400"/>
            <a:ext cx="1203325" cy="338138"/>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beam mode</a:t>
            </a:r>
          </a:p>
        </p:txBody>
      </p:sp>
      <p:sp>
        <p:nvSpPr>
          <p:cNvPr id="15373" name="TextBox 14"/>
          <p:cNvSpPr txBox="1">
            <a:spLocks noChangeArrowheads="1"/>
          </p:cNvSpPr>
          <p:nvPr/>
        </p:nvSpPr>
        <p:spPr bwMode="auto">
          <a:xfrm>
            <a:off x="7407275" y="3733800"/>
            <a:ext cx="1125538" cy="338138"/>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fiber mode</a:t>
            </a:r>
          </a:p>
        </p:txBody>
      </p:sp>
      <p:sp>
        <p:nvSpPr>
          <p:cNvPr id="15363" name="Slide Number Placeholder 11"/>
          <p:cNvSpPr>
            <a:spLocks noGrp="1"/>
          </p:cNvSpPr>
          <p:nvPr>
            <p:ph type="sldNum" sz="quarter" idx="12"/>
          </p:nvPr>
        </p:nvSpPr>
        <p:spPr>
          <a:noFill/>
        </p:spPr>
        <p:txBody>
          <a:bodyPr/>
          <a:lstStyle/>
          <a:p>
            <a:fld id="{C27B8273-3890-446A-88B3-CCAE5A2D2881}"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6" descr="timegain4.jpg"/>
          <p:cNvPicPr>
            <a:picLocks noChangeAspect="1"/>
          </p:cNvPicPr>
          <p:nvPr/>
        </p:nvPicPr>
        <p:blipFill>
          <a:blip r:embed="rId4" cstate="print"/>
          <a:srcRect/>
          <a:stretch>
            <a:fillRect/>
          </a:stretch>
        </p:blipFill>
        <p:spPr bwMode="auto">
          <a:xfrm>
            <a:off x="3925888" y="2825750"/>
            <a:ext cx="5218112" cy="4032250"/>
          </a:xfrm>
          <a:prstGeom prst="rect">
            <a:avLst/>
          </a:prstGeom>
          <a:noFill/>
          <a:ln w="9525">
            <a:noFill/>
            <a:miter lim="800000"/>
            <a:headEnd/>
            <a:tailEnd/>
          </a:ln>
        </p:spPr>
      </p:pic>
      <p:sp>
        <p:nvSpPr>
          <p:cNvPr id="1029" name="Content Placeholder 2"/>
          <p:cNvSpPr>
            <a:spLocks noGrp="1"/>
          </p:cNvSpPr>
          <p:nvPr>
            <p:ph idx="1"/>
          </p:nvPr>
        </p:nvSpPr>
        <p:spPr>
          <a:xfrm>
            <a:off x="0" y="762000"/>
            <a:ext cx="9144000" cy="2362200"/>
          </a:xfrm>
        </p:spPr>
        <p:txBody>
          <a:bodyPr/>
          <a:lstStyle/>
          <a:p>
            <a:r>
              <a:rPr lang="en-US" sz="2400" b="1" dirty="0" smtClean="0">
                <a:solidFill>
                  <a:srgbClr val="FF0000"/>
                </a:solidFill>
                <a:cs typeface="Times New Roman" pitchFamily="18" charset="0"/>
              </a:rPr>
              <a:t>Anode Current = proton Rate </a:t>
            </a:r>
            <a:r>
              <a:rPr lang="en-US" sz="2400" b="1" dirty="0" smtClean="0">
                <a:solidFill>
                  <a:srgbClr val="FF0000"/>
                </a:solidFill>
                <a:cs typeface="Times New Roman" pitchFamily="18" charset="0"/>
                <a:sym typeface="Symbol" pitchFamily="18" charset="2"/>
              </a:rPr>
              <a:t> </a:t>
            </a:r>
            <a:r>
              <a:rPr lang="en-US" sz="2400" b="1" dirty="0" smtClean="0">
                <a:solidFill>
                  <a:srgbClr val="FF0000"/>
                </a:solidFill>
                <a:cs typeface="Times New Roman" pitchFamily="18" charset="0"/>
              </a:rPr>
              <a:t>Number of photo-electrons generated by each proton </a:t>
            </a:r>
            <a:r>
              <a:rPr lang="en-US" sz="2400" b="1" dirty="0" smtClean="0">
                <a:solidFill>
                  <a:srgbClr val="FF0000"/>
                </a:solidFill>
                <a:cs typeface="Times New Roman" pitchFamily="18" charset="0"/>
                <a:sym typeface="Symbol" pitchFamily="18" charset="2"/>
              </a:rPr>
              <a:t></a:t>
            </a:r>
            <a:r>
              <a:rPr lang="en-US" sz="2400" b="1" dirty="0" smtClean="0">
                <a:solidFill>
                  <a:srgbClr val="FF0000"/>
                </a:solidFill>
                <a:cs typeface="Times New Roman" pitchFamily="18" charset="0"/>
              </a:rPr>
              <a:t> Gain </a:t>
            </a:r>
            <a:r>
              <a:rPr lang="en-US" sz="2400" b="1" dirty="0" smtClean="0">
                <a:solidFill>
                  <a:srgbClr val="FF0000"/>
                </a:solidFill>
                <a:cs typeface="Times New Roman" pitchFamily="18" charset="0"/>
                <a:sym typeface="Symbol" pitchFamily="18" charset="2"/>
              </a:rPr>
              <a:t></a:t>
            </a:r>
            <a:r>
              <a:rPr lang="en-US" sz="2400" b="1" dirty="0" smtClean="0">
                <a:solidFill>
                  <a:srgbClr val="FF0000"/>
                </a:solidFill>
                <a:cs typeface="Times New Roman" pitchFamily="18" charset="0"/>
              </a:rPr>
              <a:t> charge</a:t>
            </a:r>
          </a:p>
          <a:p>
            <a:pPr>
              <a:buFontTx/>
              <a:buNone/>
            </a:pPr>
            <a:r>
              <a:rPr lang="en-US" sz="2400" b="1" dirty="0" smtClean="0">
                <a:solidFill>
                  <a:srgbClr val="FF0000"/>
                </a:solidFill>
                <a:cs typeface="Times New Roman" pitchFamily="18" charset="0"/>
              </a:rPr>
              <a:t> </a:t>
            </a:r>
          </a:p>
          <a:p>
            <a:r>
              <a:rPr lang="en-US" sz="2400" b="1" dirty="0" smtClean="0">
                <a:solidFill>
                  <a:srgbClr val="3216D8"/>
                </a:solidFill>
                <a:cs typeface="Times New Roman" pitchFamily="18" charset="0"/>
              </a:rPr>
              <a:t>4 MHz proton rate with 10 </a:t>
            </a:r>
            <a:r>
              <a:rPr lang="en-US" sz="2400" b="1" dirty="0" err="1" smtClean="0">
                <a:solidFill>
                  <a:srgbClr val="3216D8"/>
                </a:solidFill>
                <a:cs typeface="Times New Roman" pitchFamily="18" charset="0"/>
              </a:rPr>
              <a:t>pe’s</a:t>
            </a:r>
            <a:r>
              <a:rPr lang="en-US" sz="2400" b="1" dirty="0" smtClean="0">
                <a:solidFill>
                  <a:srgbClr val="3216D8"/>
                </a:solidFill>
                <a:cs typeface="Times New Roman" pitchFamily="18" charset="0"/>
              </a:rPr>
              <a:t> at 10</a:t>
            </a:r>
            <a:r>
              <a:rPr lang="en-US" sz="2400" b="1" baseline="30000" dirty="0" smtClean="0">
                <a:solidFill>
                  <a:srgbClr val="3216D8"/>
                </a:solidFill>
                <a:cs typeface="Times New Roman" pitchFamily="18" charset="0"/>
              </a:rPr>
              <a:t>6</a:t>
            </a:r>
            <a:r>
              <a:rPr lang="en-US" sz="2400" b="1" dirty="0" smtClean="0">
                <a:solidFill>
                  <a:srgbClr val="3216D8"/>
                </a:solidFill>
                <a:cs typeface="Times New Roman" pitchFamily="18" charset="0"/>
              </a:rPr>
              <a:t> gain gives 6.4 µA in a 0.4 cm</a:t>
            </a:r>
            <a:r>
              <a:rPr lang="en-US" sz="2400" b="1" baseline="30000" dirty="0" smtClean="0">
                <a:solidFill>
                  <a:srgbClr val="3216D8"/>
                </a:solidFill>
                <a:cs typeface="Times New Roman" pitchFamily="18" charset="0"/>
              </a:rPr>
              <a:t>2</a:t>
            </a:r>
            <a:r>
              <a:rPr lang="en-US" sz="2400" b="1" dirty="0" smtClean="0">
                <a:solidFill>
                  <a:srgbClr val="3216D8"/>
                </a:solidFill>
                <a:cs typeface="Times New Roman" pitchFamily="18" charset="0"/>
              </a:rPr>
              <a:t> pixel or about 16 µA/</a:t>
            </a:r>
            <a:r>
              <a:rPr lang="en-US" sz="2400" b="1" baseline="30000" dirty="0" smtClean="0">
                <a:solidFill>
                  <a:srgbClr val="3216D8"/>
                </a:solidFill>
                <a:cs typeface="Times New Roman" pitchFamily="18" charset="0"/>
              </a:rPr>
              <a:t> </a:t>
            </a:r>
            <a:r>
              <a:rPr lang="en-US" sz="2400" b="1" dirty="0" smtClean="0">
                <a:solidFill>
                  <a:srgbClr val="3216D8"/>
                </a:solidFill>
                <a:cs typeface="Times New Roman" pitchFamily="18" charset="0"/>
              </a:rPr>
              <a:t>cm</a:t>
            </a:r>
            <a:r>
              <a:rPr lang="en-US" sz="2400" b="1" baseline="30000" dirty="0" smtClean="0">
                <a:solidFill>
                  <a:srgbClr val="3216D8"/>
                </a:solidFill>
                <a:cs typeface="Times New Roman" pitchFamily="18" charset="0"/>
              </a:rPr>
              <a:t>2</a:t>
            </a:r>
            <a:r>
              <a:rPr lang="en-US" sz="2400" b="1" dirty="0" smtClean="0">
                <a:solidFill>
                  <a:srgbClr val="3216D8"/>
                </a:solidFill>
                <a:cs typeface="Times New Roman" pitchFamily="18" charset="0"/>
              </a:rPr>
              <a:t>,  several times what is possible!</a:t>
            </a:r>
          </a:p>
          <a:p>
            <a:endParaRPr lang="en-US" sz="2400" b="1" dirty="0" smtClean="0">
              <a:solidFill>
                <a:srgbClr val="3216D8"/>
              </a:solidFill>
              <a:cs typeface="Times New Roman" pitchFamily="18" charset="0"/>
            </a:endParaRPr>
          </a:p>
          <a:p>
            <a:endParaRPr lang="en-US" sz="2400" b="1" dirty="0" smtClean="0">
              <a:solidFill>
                <a:srgbClr val="3216D8"/>
              </a:solidFill>
              <a:cs typeface="Times New Roman" pitchFamily="18" charset="0"/>
            </a:endParaRPr>
          </a:p>
        </p:txBody>
      </p:sp>
      <p:sp>
        <p:nvSpPr>
          <p:cNvPr id="1031" name="Slide Number Placeholder 5"/>
          <p:cNvSpPr>
            <a:spLocks noGrp="1"/>
          </p:cNvSpPr>
          <p:nvPr>
            <p:ph type="sldNum" sz="quarter" idx="12"/>
          </p:nvPr>
        </p:nvSpPr>
        <p:spPr>
          <a:noFill/>
        </p:spPr>
        <p:txBody>
          <a:bodyPr/>
          <a:lstStyle/>
          <a:p>
            <a:fld id="{687B1D7E-FA47-48D8-89BA-ED82CD92C0D7}" type="slidenum">
              <a:rPr lang="en-US" smtClean="0"/>
              <a:pPr/>
              <a:t>12</a:t>
            </a:fld>
            <a:endParaRPr lang="en-US" smtClean="0"/>
          </a:p>
        </p:txBody>
      </p:sp>
      <p:sp>
        <p:nvSpPr>
          <p:cNvPr id="1032" name="Rectangle 2"/>
          <p:cNvSpPr>
            <a:spLocks noGrp="1" noChangeArrowheads="1"/>
          </p:cNvSpPr>
          <p:nvPr>
            <p:ph type="title"/>
          </p:nvPr>
        </p:nvSpPr>
        <p:spPr>
          <a:xfrm>
            <a:off x="457200" y="-76200"/>
            <a:ext cx="8229600" cy="1143000"/>
          </a:xfrm>
        </p:spPr>
        <p:txBody>
          <a:bodyPr/>
          <a:lstStyle/>
          <a:p>
            <a:r>
              <a:rPr lang="en-US" sz="4000" b="1" u="sng" dirty="0" smtClean="0">
                <a:solidFill>
                  <a:srgbClr val="3216D8"/>
                </a:solidFill>
                <a:cs typeface="Times New Roman" pitchFamily="18" charset="0"/>
              </a:rPr>
              <a:t>MCP-PMT Rate and Current</a:t>
            </a:r>
          </a:p>
        </p:txBody>
      </p:sp>
      <p:graphicFrame>
        <p:nvGraphicFramePr>
          <p:cNvPr id="1026" name="Object 2"/>
          <p:cNvGraphicFramePr>
            <a:graphicFrameLocks noChangeAspect="1"/>
          </p:cNvGraphicFramePr>
          <p:nvPr/>
        </p:nvGraphicFramePr>
        <p:xfrm>
          <a:off x="2743200" y="1524000"/>
          <a:ext cx="3827463" cy="498475"/>
        </p:xfrm>
        <a:graphic>
          <a:graphicData uri="http://schemas.openxmlformats.org/presentationml/2006/ole">
            <mc:AlternateContent xmlns:mc="http://schemas.openxmlformats.org/markup-compatibility/2006">
              <mc:Choice xmlns:v="urn:schemas-microsoft-com:vml" Requires="v">
                <p:oleObj spid="_x0000_s1060" name="Equation" r:id="rId5" imgW="1104840" imgH="190440" progId="Equation.DSMT4">
                  <p:embed/>
                </p:oleObj>
              </mc:Choice>
              <mc:Fallback>
                <p:oleObj name="Equation" r:id="rId5" imgW="1104840" imgH="1904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524000"/>
                        <a:ext cx="3827463" cy="498475"/>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1027" name="Object 3"/>
          <p:cNvGraphicFramePr>
            <a:graphicFrameLocks noChangeAspect="1"/>
          </p:cNvGraphicFramePr>
          <p:nvPr/>
        </p:nvGraphicFramePr>
        <p:xfrm>
          <a:off x="76200" y="5530850"/>
          <a:ext cx="3432175" cy="565150"/>
        </p:xfrm>
        <a:graphic>
          <a:graphicData uri="http://schemas.openxmlformats.org/presentationml/2006/ole">
            <mc:AlternateContent xmlns:mc="http://schemas.openxmlformats.org/markup-compatibility/2006">
              <mc:Choice xmlns:v="urn:schemas-microsoft-com:vml" Requires="v">
                <p:oleObj spid="_x0000_s1061" name="Equation" r:id="rId7" imgW="990360" imgH="215640" progId="Equation.DSMT4">
                  <p:embed/>
                </p:oleObj>
              </mc:Choice>
              <mc:Fallback>
                <p:oleObj name="Equation" r:id="rId7" imgW="990360" imgH="21564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5530850"/>
                        <a:ext cx="3432175" cy="565150"/>
                      </a:xfrm>
                      <a:prstGeom prst="rect">
                        <a:avLst/>
                      </a:prstGeom>
                      <a:solidFill>
                        <a:srgbClr val="99CC00"/>
                      </a:solidFill>
                      <a:ln w="9525">
                        <a:solidFill>
                          <a:schemeClr val="tx1"/>
                        </a:solidFill>
                        <a:miter lim="800000"/>
                        <a:headEnd/>
                        <a:tailEnd/>
                      </a:ln>
                    </p:spPr>
                  </p:pic>
                </p:oleObj>
              </mc:Fallback>
            </mc:AlternateContent>
          </a:graphicData>
        </a:graphic>
      </p:graphicFrame>
      <p:sp>
        <p:nvSpPr>
          <p:cNvPr id="1033" name="TextBox 10"/>
          <p:cNvSpPr txBox="1">
            <a:spLocks noChangeArrowheads="1"/>
          </p:cNvSpPr>
          <p:nvPr/>
        </p:nvSpPr>
        <p:spPr bwMode="auto">
          <a:xfrm>
            <a:off x="0" y="2743200"/>
            <a:ext cx="3810000" cy="4154984"/>
          </a:xfrm>
          <a:prstGeom prst="rect">
            <a:avLst/>
          </a:prstGeom>
          <a:noFill/>
          <a:ln w="9525">
            <a:noFill/>
            <a:miter lim="800000"/>
            <a:headEnd/>
            <a:tailEnd/>
          </a:ln>
        </p:spPr>
        <p:txBody>
          <a:bodyPr wrap="square">
            <a:spAutoFit/>
          </a:bodyPr>
          <a:lstStyle/>
          <a:p>
            <a:r>
              <a:rPr lang="en-US" dirty="0">
                <a:solidFill>
                  <a:srgbClr val="CC3399"/>
                </a:solidFill>
                <a:cs typeface="Times New Roman" pitchFamily="18" charset="0"/>
              </a:rPr>
              <a:t>Conventional wisdom: need high gain for fast timing </a:t>
            </a:r>
            <a:endParaRPr lang="en-US" dirty="0" smtClean="0">
              <a:solidFill>
                <a:srgbClr val="CC3399"/>
              </a:solidFill>
              <a:cs typeface="Times New Roman" pitchFamily="18" charset="0"/>
            </a:endParaRPr>
          </a:p>
          <a:p>
            <a:r>
              <a:rPr lang="en-US" dirty="0" smtClean="0">
                <a:solidFill>
                  <a:srgbClr val="CC3399"/>
                </a:solidFill>
                <a:cs typeface="Times New Roman" pitchFamily="18" charset="0"/>
              </a:rPr>
              <a:t>(</a:t>
            </a:r>
            <a:r>
              <a:rPr lang="en-US" dirty="0">
                <a:solidFill>
                  <a:srgbClr val="CC3399"/>
                </a:solidFill>
                <a:cs typeface="Times New Roman" pitchFamily="18" charset="0"/>
              </a:rPr>
              <a:t>but it </a:t>
            </a:r>
            <a:r>
              <a:rPr lang="en-US" dirty="0" smtClean="0">
                <a:solidFill>
                  <a:srgbClr val="CC3399"/>
                </a:solidFill>
                <a:cs typeface="Times New Roman" pitchFamily="18" charset="0"/>
              </a:rPr>
              <a:t>was </a:t>
            </a:r>
            <a:r>
              <a:rPr lang="en-US" dirty="0">
                <a:solidFill>
                  <a:srgbClr val="CC3399"/>
                </a:solidFill>
                <a:cs typeface="Times New Roman" pitchFamily="18" charset="0"/>
              </a:rPr>
              <a:t>based on single </a:t>
            </a:r>
            <a:r>
              <a:rPr lang="en-US" dirty="0" err="1">
                <a:solidFill>
                  <a:srgbClr val="CC3399"/>
                </a:solidFill>
                <a:cs typeface="Times New Roman" pitchFamily="18" charset="0"/>
              </a:rPr>
              <a:t>pe</a:t>
            </a:r>
            <a:r>
              <a:rPr lang="en-US" dirty="0">
                <a:solidFill>
                  <a:srgbClr val="CC3399"/>
                </a:solidFill>
                <a:cs typeface="Times New Roman" pitchFamily="18" charset="0"/>
              </a:rPr>
              <a:t> experience).  From UTA </a:t>
            </a:r>
            <a:endParaRPr lang="en-US" dirty="0" smtClean="0">
              <a:solidFill>
                <a:srgbClr val="CC3399"/>
              </a:solidFill>
              <a:cs typeface="Times New Roman" pitchFamily="18" charset="0"/>
            </a:endParaRPr>
          </a:p>
          <a:p>
            <a:r>
              <a:rPr lang="en-US" dirty="0" smtClean="0">
                <a:solidFill>
                  <a:srgbClr val="CC3399"/>
                </a:solidFill>
                <a:cs typeface="Times New Roman" pitchFamily="18" charset="0"/>
              </a:rPr>
              <a:t>laser </a:t>
            </a:r>
            <a:r>
              <a:rPr lang="en-US" dirty="0">
                <a:solidFill>
                  <a:srgbClr val="CC3399"/>
                </a:solidFill>
                <a:cs typeface="Times New Roman" pitchFamily="18" charset="0"/>
              </a:rPr>
              <a:t>tests timing is  ~ independent of gain  as long as </a:t>
            </a:r>
          </a:p>
          <a:p>
            <a:endParaRPr lang="en-US" dirty="0"/>
          </a:p>
          <a:p>
            <a:endParaRPr lang="en-US" dirty="0"/>
          </a:p>
          <a:p>
            <a:r>
              <a:rPr lang="en-US" dirty="0" smtClean="0"/>
              <a:t>For 10 </a:t>
            </a:r>
            <a:r>
              <a:rPr lang="en-US" dirty="0" err="1" smtClean="0"/>
              <a:t>pe’s</a:t>
            </a:r>
            <a:r>
              <a:rPr lang="en-US" dirty="0" smtClean="0"/>
              <a:t> reduces current requirement</a:t>
            </a:r>
            <a:r>
              <a:rPr lang="en-US" dirty="0"/>
              <a:t> </a:t>
            </a:r>
            <a:r>
              <a:rPr lang="en-US" dirty="0" smtClean="0"/>
              <a:t>by </a:t>
            </a:r>
            <a:r>
              <a:rPr lang="en-US" dirty="0"/>
              <a:t>x10 to 20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155950" y="838200"/>
            <a:ext cx="5988050" cy="3905250"/>
          </a:xfrm>
          <a:prstGeom prst="rect">
            <a:avLst/>
          </a:prstGeom>
          <a:noFill/>
          <a:ln w="9525">
            <a:noFill/>
            <a:miter lim="800000"/>
            <a:headEnd/>
            <a:tailEnd/>
          </a:ln>
        </p:spPr>
      </p:pic>
      <p:sp>
        <p:nvSpPr>
          <p:cNvPr id="17411" name="Rectangle 2"/>
          <p:cNvSpPr>
            <a:spLocks noChangeArrowheads="1"/>
          </p:cNvSpPr>
          <p:nvPr/>
        </p:nvSpPr>
        <p:spPr bwMode="auto">
          <a:xfrm>
            <a:off x="0" y="247650"/>
            <a:ext cx="9144000" cy="514350"/>
          </a:xfrm>
          <a:prstGeom prst="rect">
            <a:avLst/>
          </a:prstGeom>
          <a:noFill/>
          <a:ln w="9525">
            <a:noFill/>
            <a:miter lim="800000"/>
            <a:headEnd/>
            <a:tailEnd/>
          </a:ln>
        </p:spPr>
        <p:txBody>
          <a:bodyPr anchor="ctr"/>
          <a:lstStyle/>
          <a:p>
            <a:pPr algn="ctr"/>
            <a:r>
              <a:rPr lang="en-US" sz="4000" u="sng">
                <a:solidFill>
                  <a:srgbClr val="0000FF"/>
                </a:solidFill>
              </a:rPr>
              <a:t>Extended MCP-PMT Lifetime!</a:t>
            </a:r>
            <a:endParaRPr lang="en-US" sz="3600" u="sng">
              <a:solidFill>
                <a:srgbClr val="0000FF"/>
              </a:solidFill>
            </a:endParaRPr>
          </a:p>
        </p:txBody>
      </p:sp>
      <p:sp>
        <p:nvSpPr>
          <p:cNvPr id="17412" name="TextBox 5"/>
          <p:cNvSpPr txBox="1">
            <a:spLocks noChangeArrowheads="1"/>
          </p:cNvSpPr>
          <p:nvPr/>
        </p:nvSpPr>
        <p:spPr bwMode="auto">
          <a:xfrm>
            <a:off x="0" y="782638"/>
            <a:ext cx="3276600" cy="2862322"/>
          </a:xfrm>
          <a:prstGeom prst="rect">
            <a:avLst/>
          </a:prstGeom>
          <a:solidFill>
            <a:srgbClr val="FFFF00"/>
          </a:solidFill>
          <a:ln w="9525">
            <a:noFill/>
            <a:miter lim="800000"/>
            <a:headEnd/>
            <a:tailEnd/>
          </a:ln>
        </p:spPr>
        <p:txBody>
          <a:bodyPr>
            <a:spAutoFit/>
          </a:bodyPr>
          <a:lstStyle/>
          <a:p>
            <a:pPr>
              <a:buFont typeface="Arial" pitchFamily="34" charset="0"/>
              <a:buChar char="•"/>
            </a:pPr>
            <a:r>
              <a:rPr lang="en-US" sz="2000" dirty="0"/>
              <a:t>UTA </a:t>
            </a:r>
            <a:r>
              <a:rPr lang="en-US" sz="2000" dirty="0" smtClean="0"/>
              <a:t>accelerated tests </a:t>
            </a:r>
            <a:r>
              <a:rPr lang="en-US" sz="2000" dirty="0"/>
              <a:t>of  </a:t>
            </a:r>
            <a:r>
              <a:rPr lang="en-US" sz="2000" dirty="0" smtClean="0"/>
              <a:t>1</a:t>
            </a:r>
            <a:r>
              <a:rPr lang="en-US" sz="2000" baseline="30000" dirty="0" smtClean="0"/>
              <a:t>st</a:t>
            </a:r>
            <a:r>
              <a:rPr lang="en-US" sz="2000" dirty="0" smtClean="0"/>
              <a:t> </a:t>
            </a:r>
            <a:r>
              <a:rPr lang="en-US" sz="2000" dirty="0"/>
              <a:t>Generation </a:t>
            </a:r>
            <a:r>
              <a:rPr lang="en-US" sz="2000" dirty="0" smtClean="0"/>
              <a:t> 25 </a:t>
            </a:r>
            <a:r>
              <a:rPr lang="en-US" sz="2000" dirty="0" err="1" smtClean="0"/>
              <a:t>uArradiance</a:t>
            </a:r>
            <a:r>
              <a:rPr lang="en-US" sz="2000" dirty="0" smtClean="0"/>
              <a:t> ALD modified </a:t>
            </a:r>
            <a:r>
              <a:rPr lang="en-US" sz="2000" dirty="0"/>
              <a:t>tube shows  </a:t>
            </a:r>
            <a:r>
              <a:rPr lang="en-US" sz="2000" dirty="0" smtClean="0"/>
              <a:t>initial 15</a:t>
            </a:r>
            <a:r>
              <a:rPr lang="en-US" sz="2000" dirty="0"/>
              <a:t>% gain loss </a:t>
            </a:r>
            <a:r>
              <a:rPr lang="en-US" sz="2000" dirty="0" smtClean="0"/>
              <a:t>but no QE loss over 2-3 C/cm</a:t>
            </a:r>
            <a:r>
              <a:rPr lang="en-US" sz="2000" baseline="30000" dirty="0" smtClean="0"/>
              <a:t>2</a:t>
            </a:r>
            <a:endParaRPr lang="en-US" sz="2000" dirty="0"/>
          </a:p>
          <a:p>
            <a:pPr>
              <a:buFont typeface="Arial" pitchFamily="34" charset="0"/>
              <a:buChar char="•"/>
            </a:pPr>
            <a:r>
              <a:rPr lang="en-US" sz="2000" dirty="0" smtClean="0"/>
              <a:t>In house </a:t>
            </a:r>
            <a:r>
              <a:rPr lang="en-US" sz="2000" dirty="0" err="1" smtClean="0"/>
              <a:t>Photonis</a:t>
            </a:r>
            <a:r>
              <a:rPr lang="en-US" sz="2000" dirty="0" smtClean="0"/>
              <a:t> tests showed same </a:t>
            </a:r>
            <a:r>
              <a:rPr lang="en-US" sz="2000" dirty="0" err="1" smtClean="0"/>
              <a:t>beaviour</a:t>
            </a:r>
            <a:endParaRPr lang="en-US" sz="2000" dirty="0" smtClean="0"/>
          </a:p>
          <a:p>
            <a:pPr>
              <a:buFont typeface="Arial" pitchFamily="34" charset="0"/>
              <a:buChar char="•"/>
            </a:pPr>
            <a:r>
              <a:rPr lang="en-US" sz="2000" dirty="0" smtClean="0"/>
              <a:t> </a:t>
            </a:r>
            <a:r>
              <a:rPr lang="en-US" sz="2000" dirty="0"/>
              <a:t>(Needed laser for other tests at this point</a:t>
            </a:r>
            <a:r>
              <a:rPr lang="en-US" sz="2000" dirty="0" smtClean="0"/>
              <a:t>).</a:t>
            </a:r>
            <a:endParaRPr lang="en-US" sz="2000" dirty="0"/>
          </a:p>
        </p:txBody>
      </p:sp>
      <p:sp>
        <p:nvSpPr>
          <p:cNvPr id="20486" name="TextBox 8"/>
          <p:cNvSpPr txBox="1">
            <a:spLocks noChangeArrowheads="1"/>
          </p:cNvSpPr>
          <p:nvPr/>
        </p:nvSpPr>
        <p:spPr bwMode="auto">
          <a:xfrm>
            <a:off x="3473450" y="4724400"/>
            <a:ext cx="5670550" cy="1754188"/>
          </a:xfrm>
          <a:prstGeom prst="rect">
            <a:avLst/>
          </a:prstGeom>
          <a:solidFill>
            <a:schemeClr val="bg1">
              <a:lumMod val="85000"/>
            </a:schemeClr>
          </a:solidFill>
          <a:ln w="9525">
            <a:noFill/>
            <a:miter lim="800000"/>
            <a:headEnd/>
            <a:tailEnd/>
          </a:ln>
        </p:spPr>
        <p:txBody>
          <a:bodyPr wrap="none">
            <a:spAutoFit/>
          </a:bodyPr>
          <a:lstStyle/>
          <a:p>
            <a:pPr>
              <a:defRPr/>
            </a:pPr>
            <a:r>
              <a:rPr lang="en-US" sz="1800" dirty="0"/>
              <a:t>Linear corrects for saturation (gain  reduction due to </a:t>
            </a:r>
          </a:p>
          <a:p>
            <a:pPr>
              <a:defRPr/>
            </a:pPr>
            <a:r>
              <a:rPr lang="en-US" sz="1800" dirty="0"/>
              <a:t>pores not fully recharged before next event).</a:t>
            </a:r>
          </a:p>
          <a:p>
            <a:pPr>
              <a:defRPr/>
            </a:pPr>
            <a:r>
              <a:rPr lang="en-US" sz="1800" dirty="0"/>
              <a:t> Saturation would be reduced/eliminated by using a </a:t>
            </a:r>
          </a:p>
          <a:p>
            <a:pPr>
              <a:defRPr/>
            </a:pPr>
            <a:r>
              <a:rPr lang="en-US" sz="1800" dirty="0"/>
              <a:t>10 </a:t>
            </a:r>
            <a:r>
              <a:rPr lang="en-US" sz="1800" dirty="0">
                <a:sym typeface="Symbol"/>
              </a:rPr>
              <a:t>m  pore tube (smaller pore size, means more pores) </a:t>
            </a:r>
          </a:p>
          <a:p>
            <a:pPr>
              <a:defRPr/>
            </a:pPr>
            <a:r>
              <a:rPr lang="en-US" sz="1800" dirty="0"/>
              <a:t>and/or EDR  (extended dynamic range), a special low</a:t>
            </a:r>
          </a:p>
          <a:p>
            <a:pPr>
              <a:defRPr/>
            </a:pPr>
            <a:r>
              <a:rPr lang="en-US" sz="1800" dirty="0"/>
              <a:t>resistance MCP  glass that allows higher current</a:t>
            </a:r>
          </a:p>
        </p:txBody>
      </p:sp>
      <p:sp>
        <p:nvSpPr>
          <p:cNvPr id="17415" name="Date Placeholder 6"/>
          <p:cNvSpPr>
            <a:spLocks noGrp="1"/>
          </p:cNvSpPr>
          <p:nvPr>
            <p:ph type="dt" sz="quarter" idx="10"/>
          </p:nvPr>
        </p:nvSpPr>
        <p:spPr>
          <a:noFill/>
        </p:spPr>
        <p:txBody>
          <a:bodyPr/>
          <a:lstStyle/>
          <a:p>
            <a:r>
              <a:rPr lang="en-US" smtClean="0"/>
              <a:t>December 4, 2014</a:t>
            </a:r>
          </a:p>
        </p:txBody>
      </p:sp>
      <p:sp>
        <p:nvSpPr>
          <p:cNvPr id="17416" name="Slide Number Placeholder 9"/>
          <p:cNvSpPr>
            <a:spLocks noGrp="1"/>
          </p:cNvSpPr>
          <p:nvPr>
            <p:ph type="sldNum" sz="quarter" idx="12"/>
          </p:nvPr>
        </p:nvSpPr>
        <p:spPr>
          <a:xfrm>
            <a:off x="6553200" y="6477000"/>
            <a:ext cx="1905000" cy="457200"/>
          </a:xfrm>
          <a:noFill/>
        </p:spPr>
        <p:txBody>
          <a:bodyPr/>
          <a:lstStyle/>
          <a:p>
            <a:fld id="{34BEB5C4-16B6-4C50-ACAC-9FE46EBBA8CD}" type="slidenum">
              <a:rPr lang="en-US" smtClean="0"/>
              <a:pPr/>
              <a:t>13</a:t>
            </a:fld>
            <a:endParaRPr lang="en-US" smtClean="0"/>
          </a:p>
        </p:txBody>
      </p:sp>
      <p:sp>
        <p:nvSpPr>
          <p:cNvPr id="17417" name="TextBox 9"/>
          <p:cNvSpPr txBox="1">
            <a:spLocks noChangeArrowheads="1"/>
          </p:cNvSpPr>
          <p:nvPr/>
        </p:nvSpPr>
        <p:spPr bwMode="auto">
          <a:xfrm>
            <a:off x="0" y="4800600"/>
            <a:ext cx="3352800" cy="1323439"/>
          </a:xfrm>
          <a:prstGeom prst="rect">
            <a:avLst/>
          </a:prstGeom>
          <a:solidFill>
            <a:schemeClr val="tx1"/>
          </a:solidFill>
          <a:ln w="9525">
            <a:noFill/>
            <a:miter lim="800000"/>
            <a:headEnd/>
            <a:tailEnd/>
          </a:ln>
        </p:spPr>
        <p:txBody>
          <a:bodyPr>
            <a:spAutoFit/>
          </a:bodyPr>
          <a:lstStyle/>
          <a:p>
            <a:r>
              <a:rPr lang="en-US" sz="2000" dirty="0">
                <a:solidFill>
                  <a:schemeClr val="bg1"/>
                </a:solidFill>
              </a:rPr>
              <a:t>Note Nagoya/Hamamatsu</a:t>
            </a:r>
          </a:p>
          <a:p>
            <a:r>
              <a:rPr lang="en-US" sz="2000" dirty="0">
                <a:solidFill>
                  <a:schemeClr val="bg1"/>
                </a:solidFill>
              </a:rPr>
              <a:t>have </a:t>
            </a:r>
            <a:r>
              <a:rPr lang="en-US" sz="2000" dirty="0" smtClean="0">
                <a:solidFill>
                  <a:schemeClr val="bg1"/>
                </a:solidFill>
              </a:rPr>
              <a:t>achieved </a:t>
            </a:r>
            <a:r>
              <a:rPr lang="en-US" sz="2000" dirty="0">
                <a:solidFill>
                  <a:schemeClr val="bg1"/>
                </a:solidFill>
              </a:rPr>
              <a:t> </a:t>
            </a:r>
            <a:r>
              <a:rPr lang="en-US" sz="2000" dirty="0" smtClean="0">
                <a:solidFill>
                  <a:schemeClr val="bg1"/>
                </a:solidFill>
              </a:rPr>
              <a:t>2 C/cm</a:t>
            </a:r>
            <a:r>
              <a:rPr lang="en-US" sz="2000" baseline="30000" dirty="0" smtClean="0">
                <a:solidFill>
                  <a:schemeClr val="bg1"/>
                </a:solidFill>
              </a:rPr>
              <a:t>2</a:t>
            </a:r>
            <a:r>
              <a:rPr lang="en-US" sz="2000" dirty="0">
                <a:solidFill>
                  <a:schemeClr val="bg1"/>
                </a:solidFill>
              </a:rPr>
              <a:t> </a:t>
            </a:r>
            <a:r>
              <a:rPr lang="en-US" sz="2000" dirty="0" smtClean="0">
                <a:solidFill>
                  <a:schemeClr val="bg1"/>
                </a:solidFill>
              </a:rPr>
              <a:t>lifetime with </a:t>
            </a:r>
            <a:r>
              <a:rPr lang="en-US" sz="2000" dirty="0">
                <a:solidFill>
                  <a:schemeClr val="bg1"/>
                </a:solidFill>
              </a:rPr>
              <a:t>orthogonal  ion barrier </a:t>
            </a:r>
            <a:r>
              <a:rPr lang="en-US" sz="2000" dirty="0" smtClean="0">
                <a:solidFill>
                  <a:schemeClr val="bg1"/>
                </a:solidFill>
              </a:rPr>
              <a:t>approach</a:t>
            </a:r>
            <a:endParaRPr lang="en-US" sz="2000" dirty="0">
              <a:solidFill>
                <a:schemeClr val="bg1"/>
              </a:solidFill>
            </a:endParaRPr>
          </a:p>
        </p:txBody>
      </p:sp>
      <p:cxnSp>
        <p:nvCxnSpPr>
          <p:cNvPr id="17418" name="Straight Arrow Connector 11"/>
          <p:cNvCxnSpPr>
            <a:cxnSpLocks noChangeShapeType="1"/>
          </p:cNvCxnSpPr>
          <p:nvPr/>
        </p:nvCxnSpPr>
        <p:spPr bwMode="auto">
          <a:xfrm rot="5400000" flipH="1" flipV="1">
            <a:off x="7658101" y="2932112"/>
            <a:ext cx="1600200" cy="3175"/>
          </a:xfrm>
          <a:prstGeom prst="straightConnector1">
            <a:avLst/>
          </a:prstGeom>
          <a:noFill/>
          <a:ln w="38100" algn="ctr">
            <a:solidFill>
              <a:schemeClr val="tx1"/>
            </a:solidFill>
            <a:round/>
            <a:headEnd/>
            <a:tailEnd type="arrow" w="med" len="med"/>
          </a:ln>
        </p:spPr>
      </p:cxnSp>
      <p:sp>
        <p:nvSpPr>
          <p:cNvPr id="17419" name="TextBox 13"/>
          <p:cNvSpPr txBox="1">
            <a:spLocks noChangeArrowheads="1"/>
          </p:cNvSpPr>
          <p:nvPr/>
        </p:nvSpPr>
        <p:spPr bwMode="auto">
          <a:xfrm>
            <a:off x="7505700" y="3124200"/>
            <a:ext cx="1638300" cy="830263"/>
          </a:xfrm>
          <a:prstGeom prst="rect">
            <a:avLst/>
          </a:prstGeom>
          <a:solidFill>
            <a:srgbClr val="FF0000"/>
          </a:solidFill>
          <a:ln w="9525">
            <a:noFill/>
            <a:miter lim="800000"/>
            <a:headEnd/>
            <a:tailEnd/>
          </a:ln>
        </p:spPr>
        <p:txBody>
          <a:bodyPr wrap="none">
            <a:spAutoFit/>
          </a:bodyPr>
          <a:lstStyle/>
          <a:p>
            <a:r>
              <a:rPr lang="en-US">
                <a:solidFill>
                  <a:srgbClr val="FFFF00"/>
                </a:solidFill>
              </a:rPr>
              <a:t>No QE loss</a:t>
            </a:r>
          </a:p>
          <a:p>
            <a:r>
              <a:rPr lang="en-US">
                <a:solidFill>
                  <a:srgbClr val="FFFF00"/>
                </a:solidFill>
              </a:rPr>
              <a:t> at 3 C/cm</a:t>
            </a:r>
            <a:r>
              <a:rPr lang="en-US" baseline="30000">
                <a:solidFill>
                  <a:srgbClr val="FFFF00"/>
                </a:solidFill>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Improved Lifetime with ALD</a:t>
            </a:r>
            <a:endParaRPr lang="en-US" sz="4400" u="sng" kern="0" dirty="0">
              <a:solidFill>
                <a:srgbClr val="0000FF"/>
              </a:solidFill>
              <a:ea typeface="+mj-ea"/>
              <a:cs typeface="Times New Roman" pitchFamily="18" charset="0"/>
            </a:endParaRPr>
          </a:p>
        </p:txBody>
      </p:sp>
      <p:sp>
        <p:nvSpPr>
          <p:cNvPr id="6147" name="TextBox 3"/>
          <p:cNvSpPr txBox="1">
            <a:spLocks noChangeArrowheads="1"/>
          </p:cNvSpPr>
          <p:nvPr/>
        </p:nvSpPr>
        <p:spPr bwMode="auto">
          <a:xfrm>
            <a:off x="0" y="685800"/>
            <a:ext cx="9144000" cy="369332"/>
          </a:xfrm>
          <a:prstGeom prst="rect">
            <a:avLst/>
          </a:prstGeom>
          <a:noFill/>
          <a:ln w="9525">
            <a:noFill/>
            <a:miter lim="800000"/>
            <a:headEnd/>
            <a:tailEnd/>
          </a:ln>
        </p:spPr>
        <p:txBody>
          <a:bodyPr>
            <a:spAutoFit/>
          </a:bodyPr>
          <a:lstStyle/>
          <a:p>
            <a:endParaRPr lang="en-US" sz="1800" dirty="0">
              <a:solidFill>
                <a:srgbClr val="FF0000"/>
              </a:solidFill>
              <a:cs typeface="Times New Roman" pitchFamily="18" charset="0"/>
            </a:endParaRPr>
          </a:p>
        </p:txBody>
      </p:sp>
      <p:sp>
        <p:nvSpPr>
          <p:cNvPr id="6148" name="Slide Number Placeholder 4"/>
          <p:cNvSpPr>
            <a:spLocks noGrp="1"/>
          </p:cNvSpPr>
          <p:nvPr>
            <p:ph type="sldNum" sz="quarter" idx="12"/>
          </p:nvPr>
        </p:nvSpPr>
        <p:spPr>
          <a:noFill/>
        </p:spPr>
        <p:txBody>
          <a:bodyPr/>
          <a:lstStyle/>
          <a:p>
            <a:fld id="{331334E1-D0BF-4360-AAC6-AE1A4D0C373E}" type="slidenum">
              <a:rPr lang="en-US" smtClean="0"/>
              <a:pPr/>
              <a:t>14</a:t>
            </a:fld>
            <a:endParaRPr lang="en-US" smtClean="0"/>
          </a:p>
        </p:txBody>
      </p:sp>
      <p:sp>
        <p:nvSpPr>
          <p:cNvPr id="6151" name="TextBox 5"/>
          <p:cNvSpPr txBox="1">
            <a:spLocks noChangeArrowheads="1"/>
          </p:cNvSpPr>
          <p:nvPr/>
        </p:nvSpPr>
        <p:spPr bwMode="auto">
          <a:xfrm>
            <a:off x="2362200" y="914400"/>
            <a:ext cx="4710332" cy="646331"/>
          </a:xfrm>
          <a:prstGeom prst="rect">
            <a:avLst/>
          </a:prstGeom>
          <a:solidFill>
            <a:srgbClr val="FFFF00"/>
          </a:solidFill>
          <a:ln w="9525">
            <a:noFill/>
            <a:miter lim="800000"/>
            <a:headEnd/>
            <a:tailEnd/>
          </a:ln>
        </p:spPr>
        <p:txBody>
          <a:bodyPr wrap="square">
            <a:spAutoFit/>
          </a:bodyPr>
          <a:lstStyle/>
          <a:p>
            <a:r>
              <a:rPr lang="en-US" sz="1800" dirty="0" err="1" smtClean="0"/>
              <a:t>Photonis</a:t>
            </a:r>
            <a:r>
              <a:rPr lang="en-US" sz="1800" dirty="0" smtClean="0"/>
              <a:t> </a:t>
            </a:r>
            <a:r>
              <a:rPr lang="en-US" sz="1800" dirty="0" err="1" smtClean="0"/>
              <a:t>Planacon</a:t>
            </a:r>
            <a:r>
              <a:rPr lang="en-US" sz="1800" dirty="0" smtClean="0"/>
              <a:t> with </a:t>
            </a:r>
            <a:r>
              <a:rPr lang="en-US" sz="1800" dirty="0" err="1" smtClean="0"/>
              <a:t>Arradiance</a:t>
            </a:r>
            <a:r>
              <a:rPr lang="en-US" sz="1800" dirty="0" smtClean="0"/>
              <a:t> (Gen 1) ALD-coated 10 </a:t>
            </a:r>
            <a:r>
              <a:rPr lang="en-US" sz="1800" dirty="0" smtClean="0">
                <a:solidFill>
                  <a:srgbClr val="FF0000"/>
                </a:solidFill>
              </a:rPr>
              <a:t> </a:t>
            </a:r>
            <a:r>
              <a:rPr lang="en-US" sz="1800" dirty="0">
                <a:solidFill>
                  <a:srgbClr val="FF0000"/>
                </a:solidFill>
                <a:sym typeface="Symbol" pitchFamily="18" charset="2"/>
              </a:rPr>
              <a:t>m </a:t>
            </a:r>
            <a:r>
              <a:rPr lang="en-US" sz="1800" dirty="0" smtClean="0">
                <a:solidFill>
                  <a:srgbClr val="FF0000"/>
                </a:solidFill>
                <a:sym typeface="Symbol" pitchFamily="18" charset="2"/>
              </a:rPr>
              <a:t>pores </a:t>
            </a:r>
            <a:endParaRPr lang="en-US" sz="1800" dirty="0">
              <a:solidFill>
                <a:srgbClr val="FF0000"/>
              </a:solidFill>
            </a:endParaRPr>
          </a:p>
        </p:txBody>
      </p:sp>
      <p:sp>
        <p:nvSpPr>
          <p:cNvPr id="6156" name="TextBox 13"/>
          <p:cNvSpPr txBox="1">
            <a:spLocks noChangeArrowheads="1"/>
          </p:cNvSpPr>
          <p:nvPr/>
        </p:nvSpPr>
        <p:spPr bwMode="auto">
          <a:xfrm>
            <a:off x="0" y="6248400"/>
            <a:ext cx="184150" cy="461963"/>
          </a:xfrm>
          <a:prstGeom prst="rect">
            <a:avLst/>
          </a:prstGeom>
          <a:noFill/>
          <a:ln w="9525">
            <a:noFill/>
            <a:miter lim="800000"/>
            <a:headEnd/>
            <a:tailEnd/>
          </a:ln>
        </p:spPr>
        <p:txBody>
          <a:bodyPr wrap="none">
            <a:spAutoFit/>
          </a:bodyPr>
          <a:lstStyle/>
          <a:p>
            <a:endParaRPr lang="en-US"/>
          </a:p>
        </p:txBody>
      </p:sp>
      <p:sp>
        <p:nvSpPr>
          <p:cNvPr id="8" name="TextBox 7"/>
          <p:cNvSpPr txBox="1"/>
          <p:nvPr/>
        </p:nvSpPr>
        <p:spPr>
          <a:xfrm>
            <a:off x="609600" y="5943600"/>
            <a:ext cx="7467600" cy="707886"/>
          </a:xfrm>
          <a:prstGeom prst="rect">
            <a:avLst/>
          </a:prstGeom>
          <a:solidFill>
            <a:schemeClr val="accent2">
              <a:lumMod val="40000"/>
              <a:lumOff val="60000"/>
            </a:schemeClr>
          </a:solidFill>
        </p:spPr>
        <p:txBody>
          <a:bodyPr wrap="square">
            <a:spAutoFit/>
          </a:bodyPr>
          <a:lstStyle/>
          <a:p>
            <a:pPr>
              <a:defRPr/>
            </a:pPr>
            <a:r>
              <a:rPr lang="en-US" sz="2000" dirty="0"/>
              <a:t>Lehman et al.  (</a:t>
            </a:r>
            <a:r>
              <a:rPr lang="en-US" sz="2000" dirty="0" smtClean="0"/>
              <a:t>Panda conditions)  No loss in </a:t>
            </a:r>
            <a:r>
              <a:rPr lang="en-US" sz="2000" dirty="0"/>
              <a:t>QE  with </a:t>
            </a:r>
            <a:r>
              <a:rPr lang="en-US" sz="2000" dirty="0" smtClean="0"/>
              <a:t> </a:t>
            </a:r>
            <a:r>
              <a:rPr lang="en-US" sz="2000" dirty="0" smtClean="0">
                <a:sym typeface="Symbol"/>
              </a:rPr>
              <a:t></a:t>
            </a:r>
            <a:r>
              <a:rPr lang="en-US" sz="2000" dirty="0" smtClean="0"/>
              <a:t>Q&gt;6 C/cm</a:t>
            </a:r>
            <a:r>
              <a:rPr lang="en-US" sz="2000" baseline="30000" dirty="0" smtClean="0"/>
              <a:t>2</a:t>
            </a:r>
            <a:r>
              <a:rPr lang="en-US" sz="2000" dirty="0" smtClean="0"/>
              <a:t> &gt;10x  </a:t>
            </a:r>
            <a:r>
              <a:rPr lang="en-US" sz="2000" dirty="0"/>
              <a:t>improvement over </a:t>
            </a:r>
            <a:r>
              <a:rPr lang="en-US" sz="2000" dirty="0" smtClean="0"/>
              <a:t> non-ALD tube  For LHC 1C~10 fb</a:t>
            </a:r>
            <a:r>
              <a:rPr lang="en-US" sz="2000" baseline="30000" dirty="0" smtClean="0"/>
              <a:t>-1</a:t>
            </a:r>
            <a:endParaRPr lang="en-US" sz="2000" dirty="0"/>
          </a:p>
        </p:txBody>
      </p:sp>
      <p:grpSp>
        <p:nvGrpSpPr>
          <p:cNvPr id="2" name="Group 13"/>
          <p:cNvGrpSpPr/>
          <p:nvPr/>
        </p:nvGrpSpPr>
        <p:grpSpPr>
          <a:xfrm>
            <a:off x="1219200" y="1752600"/>
            <a:ext cx="6858000" cy="4114800"/>
            <a:chOff x="0" y="1676400"/>
            <a:chExt cx="5349875" cy="2808406"/>
          </a:xfrm>
        </p:grpSpPr>
        <p:pic>
          <p:nvPicPr>
            <p:cNvPr id="15" name="Picture 3"/>
            <p:cNvPicPr>
              <a:picLocks noChangeAspect="1" noChangeArrowheads="1"/>
            </p:cNvPicPr>
            <p:nvPr/>
          </p:nvPicPr>
          <p:blipFill>
            <a:blip r:embed="rId3" cstate="print"/>
            <a:srcRect/>
            <a:stretch>
              <a:fillRect/>
            </a:stretch>
          </p:blipFill>
          <p:spPr bwMode="auto">
            <a:xfrm>
              <a:off x="0" y="1676400"/>
              <a:ext cx="5349875" cy="2808406"/>
            </a:xfrm>
            <a:prstGeom prst="rect">
              <a:avLst/>
            </a:prstGeom>
            <a:noFill/>
            <a:ln w="9525">
              <a:noFill/>
              <a:miter lim="800000"/>
              <a:headEnd/>
              <a:tailEnd/>
            </a:ln>
          </p:spPr>
        </p:pic>
        <p:sp>
          <p:nvSpPr>
            <p:cNvPr id="16" name="Rectangle 15"/>
            <p:cNvSpPr/>
            <p:nvPr/>
          </p:nvSpPr>
          <p:spPr>
            <a:xfrm rot="5400000">
              <a:off x="4076612" y="2857591"/>
              <a:ext cx="1371776"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181600" y="2057400"/>
              <a:ext cx="0" cy="198120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srcRect/>
            <a:stretch>
              <a:fillRect/>
            </a:stretch>
          </p:blipFill>
          <p:spPr bwMode="auto">
            <a:xfrm>
              <a:off x="3429000" y="2438400"/>
              <a:ext cx="1761788" cy="833125"/>
            </a:xfrm>
            <a:prstGeom prst="rect">
              <a:avLst/>
            </a:prstGeom>
            <a:noFill/>
            <a:ln w="9525">
              <a:noFill/>
              <a:miter lim="800000"/>
              <a:headEnd/>
              <a:tailEnd/>
            </a:ln>
          </p:spPr>
        </p:pic>
        <p:sp>
          <p:nvSpPr>
            <p:cNvPr id="19" name="TextBox 18"/>
            <p:cNvSpPr txBox="1"/>
            <p:nvPr/>
          </p:nvSpPr>
          <p:spPr>
            <a:xfrm>
              <a:off x="0" y="1676400"/>
              <a:ext cx="457200" cy="338554"/>
            </a:xfrm>
            <a:prstGeom prst="rect">
              <a:avLst/>
            </a:prstGeom>
            <a:solidFill>
              <a:schemeClr val="bg1"/>
            </a:solidFill>
          </p:spPr>
          <p:txBody>
            <a:bodyPr wrap="square" rtlCol="0">
              <a:spAutoFit/>
            </a:bodyPr>
            <a:lstStyle/>
            <a:p>
              <a:endParaRPr lang="en-US" sz="1600" dirty="0"/>
            </a:p>
          </p:txBody>
        </p:sp>
        <p:sp>
          <p:nvSpPr>
            <p:cNvPr id="20" name="Rectangle 19"/>
            <p:cNvSpPr/>
            <p:nvPr/>
          </p:nvSpPr>
          <p:spPr>
            <a:xfrm>
              <a:off x="4724400" y="4114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a:spLocks noChangeArrowheads="1"/>
          </p:cNvSpPr>
          <p:nvPr/>
        </p:nvSpPr>
        <p:spPr bwMode="auto">
          <a:xfrm>
            <a:off x="3810000" y="3048000"/>
            <a:ext cx="1752600" cy="584200"/>
          </a:xfrm>
          <a:prstGeom prst="rect">
            <a:avLst/>
          </a:prstGeom>
          <a:solidFill>
            <a:schemeClr val="bg1">
              <a:lumMod val="85000"/>
              <a:alpha val="32000"/>
            </a:schemeClr>
          </a:solidFill>
          <a:ln w="9525">
            <a:noFill/>
            <a:miter lim="800000"/>
            <a:headEnd/>
            <a:tailEnd/>
          </a:ln>
          <a:effectLst>
            <a:outerShdw blurRad="50800" dist="50800" dir="5400000" algn="ctr" rotWithShape="0">
              <a:srgbClr val="000000">
                <a:alpha val="13000"/>
              </a:srgbClr>
            </a:outerShdw>
          </a:effectLst>
        </p:spPr>
        <p:txBody>
          <a:bodyPr>
            <a:spAutoFit/>
          </a:bodyPr>
          <a:lstStyle/>
          <a:p>
            <a:pPr>
              <a:defRPr/>
            </a:pPr>
            <a:r>
              <a:rPr lang="en-US" sz="1600" dirty="0">
                <a:solidFill>
                  <a:srgbClr val="0000FF"/>
                </a:solidFill>
              </a:rPr>
              <a:t>Hamamatsu ion barrier SL10</a:t>
            </a:r>
          </a:p>
        </p:txBody>
      </p:sp>
      <p:cxnSp>
        <p:nvCxnSpPr>
          <p:cNvPr id="6152" name="Straight Arrow Connector 7"/>
          <p:cNvCxnSpPr>
            <a:cxnSpLocks noChangeShapeType="1"/>
          </p:cNvCxnSpPr>
          <p:nvPr/>
        </p:nvCxnSpPr>
        <p:spPr bwMode="auto">
          <a:xfrm>
            <a:off x="4495800" y="1524000"/>
            <a:ext cx="466579" cy="1123611"/>
          </a:xfrm>
          <a:prstGeom prst="straightConnector1">
            <a:avLst/>
          </a:prstGeom>
          <a:noFill/>
          <a:ln w="38100" algn="ctr">
            <a:solidFill>
              <a:schemeClr val="tx2"/>
            </a:solidFill>
            <a:round/>
            <a:headEnd/>
            <a:tailEnd type="arrow" w="med" len="med"/>
          </a:ln>
        </p:spPr>
      </p:cxnSp>
      <p:sp>
        <p:nvSpPr>
          <p:cNvPr id="21" name="Date Placeholder 20"/>
          <p:cNvSpPr>
            <a:spLocks noGrp="1"/>
          </p:cNvSpPr>
          <p:nvPr>
            <p:ph type="dt" sz="half" idx="10"/>
          </p:nvPr>
        </p:nvSpPr>
        <p:spPr/>
        <p:txBody>
          <a:bodyPr/>
          <a:lstStyle/>
          <a:p>
            <a:pPr>
              <a:defRPr/>
            </a:pPr>
            <a:r>
              <a:rPr lang="en-US" dirty="0" smtClean="0"/>
              <a:t>December 4, 2014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nvGraphicFramePr>
        <p:xfrm>
          <a:off x="3124200" y="1066800"/>
          <a:ext cx="5791200" cy="4210050"/>
        </p:xfrm>
        <a:graphic>
          <a:graphicData uri="http://schemas.openxmlformats.org/drawingml/2006/chart">
            <c:chart xmlns:c="http://schemas.openxmlformats.org/drawingml/2006/chart" xmlns:r="http://schemas.openxmlformats.org/officeDocument/2006/relationships" r:id="rId2"/>
          </a:graphicData>
        </a:graphic>
      </p:graphicFrame>
      <p:sp>
        <p:nvSpPr>
          <p:cNvPr id="18435" name="Title 1"/>
          <p:cNvSpPr>
            <a:spLocks noGrp="1"/>
          </p:cNvSpPr>
          <p:nvPr>
            <p:ph type="title"/>
          </p:nvPr>
        </p:nvSpPr>
        <p:spPr>
          <a:xfrm>
            <a:off x="838200" y="0"/>
            <a:ext cx="7772400" cy="1143000"/>
          </a:xfrm>
        </p:spPr>
        <p:txBody>
          <a:bodyPr/>
          <a:lstStyle/>
          <a:p>
            <a:r>
              <a:rPr lang="en-US" b="1" u="sng" dirty="0" smtClean="0">
                <a:solidFill>
                  <a:srgbClr val="0000FF"/>
                </a:solidFill>
              </a:rPr>
              <a:t>Timing vs. Rate </a:t>
            </a:r>
          </a:p>
        </p:txBody>
      </p:sp>
      <p:sp>
        <p:nvSpPr>
          <p:cNvPr id="18436" name="Date Placeholder 3"/>
          <p:cNvSpPr>
            <a:spLocks noGrp="1"/>
          </p:cNvSpPr>
          <p:nvPr>
            <p:ph type="dt" sz="quarter" idx="10"/>
          </p:nvPr>
        </p:nvSpPr>
        <p:spPr>
          <a:noFill/>
        </p:spPr>
        <p:txBody>
          <a:bodyPr/>
          <a:lstStyle/>
          <a:p>
            <a:r>
              <a:rPr lang="en-US" smtClean="0"/>
              <a:t>December 4, 2014</a:t>
            </a:r>
          </a:p>
        </p:txBody>
      </p:sp>
      <p:sp>
        <p:nvSpPr>
          <p:cNvPr id="18437" name="Footer Placeholder 4"/>
          <p:cNvSpPr>
            <a:spLocks noGrp="1"/>
          </p:cNvSpPr>
          <p:nvPr>
            <p:ph type="ftr" sz="quarter" idx="11"/>
          </p:nvPr>
        </p:nvSpPr>
        <p:spPr>
          <a:noFill/>
        </p:spPr>
        <p:txBody>
          <a:bodyPr/>
          <a:lstStyle/>
          <a:p>
            <a:r>
              <a:rPr lang="en-US" smtClean="0"/>
              <a:t>MCP Workshop,  A.  Brandt , UTA </a:t>
            </a:r>
          </a:p>
        </p:txBody>
      </p:sp>
      <p:sp>
        <p:nvSpPr>
          <p:cNvPr id="16391" name="TextBox 11"/>
          <p:cNvSpPr txBox="1">
            <a:spLocks noChangeArrowheads="1"/>
          </p:cNvSpPr>
          <p:nvPr/>
        </p:nvSpPr>
        <p:spPr bwMode="auto">
          <a:xfrm>
            <a:off x="304800" y="5380038"/>
            <a:ext cx="7924800" cy="1477962"/>
          </a:xfrm>
          <a:prstGeom prst="rect">
            <a:avLst/>
          </a:prstGeom>
          <a:solidFill>
            <a:schemeClr val="bg1">
              <a:lumMod val="75000"/>
            </a:schemeClr>
          </a:solidFill>
          <a:ln w="9525">
            <a:noFill/>
            <a:miter lim="800000"/>
            <a:headEnd/>
            <a:tailEnd/>
          </a:ln>
        </p:spPr>
        <p:txBody>
          <a:bodyPr>
            <a:spAutoFit/>
          </a:bodyPr>
          <a:lstStyle/>
          <a:p>
            <a:pPr>
              <a:buFont typeface="Arial" pitchFamily="34" charset="0"/>
              <a:buChar char="•"/>
              <a:defRPr/>
            </a:pPr>
            <a:r>
              <a:rPr lang="en-US" sz="1800" dirty="0"/>
              <a:t> Time resolution </a:t>
            </a:r>
            <a:r>
              <a:rPr lang="en-US" sz="1800" dirty="0" smtClean="0"/>
              <a:t>~constant </a:t>
            </a:r>
            <a:r>
              <a:rPr lang="en-US" sz="1800" dirty="0"/>
              <a:t>17 to 18 </a:t>
            </a:r>
            <a:r>
              <a:rPr lang="en-US" sz="1800" dirty="0" err="1"/>
              <a:t>ps</a:t>
            </a:r>
            <a:r>
              <a:rPr lang="en-US" sz="1800" dirty="0"/>
              <a:t> out to about 1 MHz, where saturation starts and timing begins to degrade; 10% to 20% worse at  5 MHz</a:t>
            </a:r>
          </a:p>
          <a:p>
            <a:pPr>
              <a:buFont typeface="Arial" pitchFamily="34" charset="0"/>
              <a:buChar char="•"/>
              <a:defRPr/>
            </a:pPr>
            <a:endParaRPr lang="en-US" sz="1800" dirty="0"/>
          </a:p>
          <a:p>
            <a:pPr>
              <a:buFont typeface="Arial" pitchFamily="34" charset="0"/>
              <a:buChar char="•"/>
              <a:defRPr/>
            </a:pPr>
            <a:r>
              <a:rPr lang="en-US" sz="1800" dirty="0"/>
              <a:t> a 10 µm pore (EDR) tube would have 3 to 5 times the current capability and should  maintain timing beyond 5 MHz</a:t>
            </a:r>
          </a:p>
        </p:txBody>
      </p:sp>
      <p:sp>
        <p:nvSpPr>
          <p:cNvPr id="18439" name="TextBox 12"/>
          <p:cNvSpPr txBox="1">
            <a:spLocks noChangeArrowheads="1"/>
          </p:cNvSpPr>
          <p:nvPr/>
        </p:nvSpPr>
        <p:spPr bwMode="auto">
          <a:xfrm>
            <a:off x="0" y="990600"/>
            <a:ext cx="3048000" cy="4278094"/>
          </a:xfrm>
          <a:prstGeom prst="rect">
            <a:avLst/>
          </a:prstGeom>
          <a:solidFill>
            <a:srgbClr val="FFFF00"/>
          </a:solidFill>
          <a:ln w="9525">
            <a:noFill/>
            <a:miter lim="800000"/>
            <a:headEnd/>
            <a:tailEnd/>
          </a:ln>
        </p:spPr>
        <p:txBody>
          <a:bodyPr wrap="square">
            <a:spAutoFit/>
          </a:bodyPr>
          <a:lstStyle/>
          <a:p>
            <a:pPr>
              <a:buFont typeface="Arial" pitchFamily="34" charset="0"/>
              <a:buChar char="•"/>
            </a:pPr>
            <a:r>
              <a:rPr lang="en-US" sz="1600" dirty="0" err="1"/>
              <a:t>Arradiance</a:t>
            </a:r>
            <a:r>
              <a:rPr lang="en-US" sz="1600" dirty="0"/>
              <a:t> Gen </a:t>
            </a:r>
            <a:r>
              <a:rPr lang="en-US" sz="1600" dirty="0" smtClean="0"/>
              <a:t>2,  25 </a:t>
            </a:r>
            <a:r>
              <a:rPr lang="en-US" sz="1600" dirty="0"/>
              <a:t>µm pore </a:t>
            </a:r>
            <a:r>
              <a:rPr lang="en-US" sz="1600" dirty="0" err="1"/>
              <a:t>Planacon</a:t>
            </a:r>
            <a:r>
              <a:rPr lang="en-US" sz="1600" dirty="0"/>
              <a:t> with EDR MCP (high current capability). </a:t>
            </a:r>
          </a:p>
          <a:p>
            <a:endParaRPr lang="en-US" sz="1600" dirty="0"/>
          </a:p>
          <a:p>
            <a:pPr>
              <a:buFont typeface="Arial" pitchFamily="34" charset="0"/>
              <a:buChar char="•"/>
            </a:pPr>
            <a:r>
              <a:rPr lang="en-US" sz="1600" dirty="0"/>
              <a:t>Expected to have 2-3 times longer life than Gen  1</a:t>
            </a:r>
            <a:r>
              <a:rPr lang="en-US" sz="1600" dirty="0" smtClean="0"/>
              <a:t>, would in principal be &gt; 100 fb</a:t>
            </a:r>
            <a:r>
              <a:rPr lang="en-US" sz="1600" baseline="30000" dirty="0" smtClean="0"/>
              <a:t>-1</a:t>
            </a:r>
            <a:r>
              <a:rPr lang="en-US" sz="1600" dirty="0" smtClean="0"/>
              <a:t> tube,  </a:t>
            </a:r>
            <a:r>
              <a:rPr lang="en-US" sz="1600" dirty="0"/>
              <a:t>but needed for rate tests + test beam, so not life tested </a:t>
            </a:r>
            <a:r>
              <a:rPr lang="en-US" sz="1600" dirty="0" smtClean="0"/>
              <a:t>yet (no funding for dedicated lifetime setup</a:t>
            </a:r>
            <a:endParaRPr lang="en-US" sz="1600" dirty="0"/>
          </a:p>
          <a:p>
            <a:endParaRPr lang="en-US" sz="1600" dirty="0"/>
          </a:p>
          <a:p>
            <a:pPr>
              <a:buFont typeface="Arial" pitchFamily="34" charset="0"/>
              <a:buChar char="•"/>
            </a:pPr>
            <a:r>
              <a:rPr lang="en-US" sz="1600" dirty="0"/>
              <a:t>Timing resolution (</a:t>
            </a:r>
            <a:r>
              <a:rPr lang="en-US" sz="1600" dirty="0">
                <a:sym typeface="Symbol" pitchFamily="18" charset="2"/>
              </a:rPr>
              <a:t>t) </a:t>
            </a:r>
            <a:r>
              <a:rPr lang="en-US" sz="1600" dirty="0"/>
              <a:t>measured using CFD </a:t>
            </a:r>
            <a:r>
              <a:rPr lang="en-US" sz="1600" dirty="0" smtClean="0"/>
              <a:t>as </a:t>
            </a:r>
            <a:r>
              <a:rPr lang="en-US" sz="1600" dirty="0"/>
              <a:t>read out by </a:t>
            </a:r>
            <a:r>
              <a:rPr lang="en-US" sz="1600" dirty="0" smtClean="0"/>
              <a:t>scope and fitting distributions</a:t>
            </a:r>
            <a:endParaRPr lang="en-US" sz="1600" dirty="0"/>
          </a:p>
          <a:p>
            <a:endParaRPr lang="en-US" sz="1600" dirty="0"/>
          </a:p>
          <a:p>
            <a:pPr>
              <a:buFont typeface="Arial" pitchFamily="34" charset="0"/>
              <a:buChar char="•"/>
            </a:pPr>
            <a:r>
              <a:rPr lang="en-US" sz="1600" dirty="0"/>
              <a:t>12 </a:t>
            </a:r>
            <a:r>
              <a:rPr lang="en-US" sz="1600" dirty="0" err="1"/>
              <a:t>pe’s</a:t>
            </a:r>
            <a:r>
              <a:rPr lang="en-US" sz="1600" dirty="0"/>
              <a:t> @ low gain: </a:t>
            </a:r>
            <a:r>
              <a:rPr lang="en-US" sz="1600" dirty="0" smtClean="0"/>
              <a:t> 5x10</a:t>
            </a:r>
            <a:r>
              <a:rPr lang="en-US" sz="1600" baseline="30000" dirty="0" smtClean="0"/>
              <a:t>4 </a:t>
            </a:r>
            <a:r>
              <a:rPr lang="en-US" sz="1600" dirty="0"/>
              <a:t>and 1x10</a:t>
            </a:r>
            <a:r>
              <a:rPr lang="en-US" sz="1600" baseline="30000" dirty="0"/>
              <a:t>5</a:t>
            </a:r>
            <a:endParaRPr lang="en-US" sz="1600" dirty="0"/>
          </a:p>
        </p:txBody>
      </p:sp>
      <p:sp>
        <p:nvSpPr>
          <p:cNvPr id="18440" name="TextBox 13"/>
          <p:cNvSpPr txBox="1">
            <a:spLocks noChangeArrowheads="1"/>
          </p:cNvSpPr>
          <p:nvPr/>
        </p:nvSpPr>
        <p:spPr bwMode="auto">
          <a:xfrm>
            <a:off x="5867400" y="1219200"/>
            <a:ext cx="1762125" cy="830263"/>
          </a:xfrm>
          <a:prstGeom prst="rect">
            <a:avLst/>
          </a:prstGeom>
          <a:noFill/>
          <a:ln w="28575">
            <a:solidFill>
              <a:srgbClr val="FF0000"/>
            </a:solidFill>
            <a:miter lim="800000"/>
            <a:headEnd/>
            <a:tailEnd/>
          </a:ln>
        </p:spPr>
        <p:txBody>
          <a:bodyPr wrap="none">
            <a:spAutoFit/>
          </a:bodyPr>
          <a:lstStyle/>
          <a:p>
            <a:r>
              <a:rPr lang="en-US"/>
              <a:t>5MHz</a:t>
            </a:r>
          </a:p>
          <a:p>
            <a:r>
              <a:rPr lang="en-US"/>
              <a:t>(~2 µA/cm</a:t>
            </a:r>
            <a:r>
              <a:rPr lang="en-US" baseline="30000"/>
              <a:t>2</a:t>
            </a:r>
            <a:r>
              <a:rPr lang="en-US"/>
              <a:t>)</a:t>
            </a:r>
          </a:p>
        </p:txBody>
      </p:sp>
      <p:cxnSp>
        <p:nvCxnSpPr>
          <p:cNvPr id="18441" name="Straight Arrow Connector 16"/>
          <p:cNvCxnSpPr>
            <a:cxnSpLocks noChangeShapeType="1"/>
          </p:cNvCxnSpPr>
          <p:nvPr/>
        </p:nvCxnSpPr>
        <p:spPr bwMode="auto">
          <a:xfrm>
            <a:off x="7467600" y="1676400"/>
            <a:ext cx="609600" cy="109538"/>
          </a:xfrm>
          <a:prstGeom prst="straightConnector1">
            <a:avLst/>
          </a:prstGeom>
          <a:noFill/>
          <a:ln w="38100" algn="ctr">
            <a:solidFill>
              <a:srgbClr val="FF0000"/>
            </a:solidFill>
            <a:round/>
            <a:headEnd/>
            <a:tailEnd type="arrow" w="med" len="med"/>
          </a:ln>
        </p:spPr>
      </p:cxnSp>
      <p:sp>
        <p:nvSpPr>
          <p:cNvPr id="11" name="Slide Number Placeholder 10"/>
          <p:cNvSpPr>
            <a:spLocks noGrp="1"/>
          </p:cNvSpPr>
          <p:nvPr>
            <p:ph type="sldNum" sz="quarter" idx="12"/>
          </p:nvPr>
        </p:nvSpPr>
        <p:spPr/>
        <p:txBody>
          <a:bodyPr/>
          <a:lstStyle/>
          <a:p>
            <a:pPr>
              <a:defRPr/>
            </a:pPr>
            <a:fld id="{EE347418-3896-4E01-AED0-FB87E28FF659}"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04800" y="0"/>
            <a:ext cx="8686800" cy="1143000"/>
          </a:xfrm>
        </p:spPr>
        <p:txBody>
          <a:bodyPr/>
          <a:lstStyle/>
          <a:p>
            <a:r>
              <a:rPr lang="en-US" b="1" u="sng" dirty="0" smtClean="0">
                <a:solidFill>
                  <a:srgbClr val="0000FF"/>
                </a:solidFill>
              </a:rPr>
              <a:t>Timing </a:t>
            </a:r>
            <a:r>
              <a:rPr lang="en-US" b="1" u="sng" dirty="0" smtClean="0">
                <a:solidFill>
                  <a:srgbClr val="0000FF"/>
                </a:solidFill>
              </a:rPr>
              <a:t>vs. Rate for mini-</a:t>
            </a:r>
            <a:r>
              <a:rPr lang="en-US" b="1" u="sng" dirty="0" err="1" smtClean="0">
                <a:solidFill>
                  <a:srgbClr val="0000FF"/>
                </a:solidFill>
              </a:rPr>
              <a:t>planacon</a:t>
            </a:r>
            <a:r>
              <a:rPr lang="en-US" b="1" u="sng" dirty="0" smtClean="0">
                <a:solidFill>
                  <a:srgbClr val="0000FF"/>
                </a:solidFill>
              </a:rPr>
              <a:t> </a:t>
            </a:r>
          </a:p>
        </p:txBody>
      </p:sp>
      <p:sp>
        <p:nvSpPr>
          <p:cNvPr id="18436" name="Date Placeholder 3"/>
          <p:cNvSpPr>
            <a:spLocks noGrp="1"/>
          </p:cNvSpPr>
          <p:nvPr>
            <p:ph type="dt" sz="quarter" idx="10"/>
          </p:nvPr>
        </p:nvSpPr>
        <p:spPr>
          <a:noFill/>
        </p:spPr>
        <p:txBody>
          <a:bodyPr/>
          <a:lstStyle/>
          <a:p>
            <a:r>
              <a:rPr lang="en-US" smtClean="0"/>
              <a:t>December 4, 2014</a:t>
            </a:r>
          </a:p>
        </p:txBody>
      </p:sp>
      <p:sp>
        <p:nvSpPr>
          <p:cNvPr id="18437" name="Footer Placeholder 4"/>
          <p:cNvSpPr>
            <a:spLocks noGrp="1"/>
          </p:cNvSpPr>
          <p:nvPr>
            <p:ph type="ftr" sz="quarter" idx="11"/>
          </p:nvPr>
        </p:nvSpPr>
        <p:spPr>
          <a:noFill/>
        </p:spPr>
        <p:txBody>
          <a:bodyPr/>
          <a:lstStyle/>
          <a:p>
            <a:r>
              <a:rPr lang="en-US" smtClean="0"/>
              <a:t>MCP Workshop,  A.  Brandt , UTA </a:t>
            </a:r>
          </a:p>
        </p:txBody>
      </p:sp>
      <p:sp>
        <p:nvSpPr>
          <p:cNvPr id="11" name="Slide Number Placeholder 10"/>
          <p:cNvSpPr>
            <a:spLocks noGrp="1"/>
          </p:cNvSpPr>
          <p:nvPr>
            <p:ph type="sldNum" sz="quarter" idx="12"/>
          </p:nvPr>
        </p:nvSpPr>
        <p:spPr/>
        <p:txBody>
          <a:bodyPr/>
          <a:lstStyle/>
          <a:p>
            <a:pPr>
              <a:defRPr/>
            </a:pPr>
            <a:fld id="{EE347418-3896-4E01-AED0-FB87E28FF659}" type="slidenum">
              <a:rPr lang="en-US" smtClean="0"/>
              <a:pPr>
                <a:defRPr/>
              </a:pPr>
              <a:t>16</a:t>
            </a:fld>
            <a:endParaRPr lang="en-US"/>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417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69863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0C5F88-59E1-4320-B6A6-C29627EAF070}" type="slidenum">
              <a:rPr lang="en-US" smtClean="0"/>
              <a:pPr>
                <a:defRPr/>
              </a:pPr>
              <a:t>17</a:t>
            </a:fld>
            <a:endParaRPr lang="en-US"/>
          </a:p>
        </p:txBody>
      </p:sp>
      <p:sp>
        <p:nvSpPr>
          <p:cNvPr id="4" name="Rectangle 3"/>
          <p:cNvSpPr/>
          <p:nvPr/>
        </p:nvSpPr>
        <p:spPr>
          <a:xfrm>
            <a:off x="304800" y="838200"/>
            <a:ext cx="8686800" cy="5755422"/>
          </a:xfrm>
          <a:prstGeom prst="rect">
            <a:avLst/>
          </a:prstGeom>
        </p:spPr>
        <p:txBody>
          <a:bodyPr wrap="square">
            <a:spAutoFit/>
          </a:bodyPr>
          <a:lstStyle/>
          <a:p>
            <a:r>
              <a:rPr lang="en-US" sz="2800" dirty="0" err="1" smtClean="0"/>
              <a:t>Photonis</a:t>
            </a:r>
            <a:r>
              <a:rPr lang="en-US" sz="2800" dirty="0" smtClean="0"/>
              <a:t> Parallel Development Effort (patent pending)</a:t>
            </a:r>
          </a:p>
          <a:p>
            <a:r>
              <a:rPr lang="en-US" sz="2000" dirty="0" smtClean="0">
                <a:solidFill>
                  <a:srgbClr val="CC3399"/>
                </a:solidFill>
              </a:rPr>
              <a:t>Could be used instead of, or as a complement to, ALD coating of MCP’s</a:t>
            </a:r>
          </a:p>
          <a:p>
            <a:r>
              <a:rPr lang="en-US" sz="2000" dirty="0" smtClean="0"/>
              <a:t>-Features an electrostatic ion suppression </a:t>
            </a:r>
          </a:p>
          <a:p>
            <a:r>
              <a:rPr lang="en-US" sz="2000" dirty="0" smtClean="0"/>
              <a:t>  grid (basically an energized ion barrier)</a:t>
            </a:r>
          </a:p>
          <a:p>
            <a:pPr>
              <a:buFontTx/>
              <a:buChar char="-"/>
            </a:pPr>
            <a:endParaRPr lang="en-US" sz="2000" dirty="0" smtClean="0"/>
          </a:p>
          <a:p>
            <a:pPr>
              <a:buFontTx/>
              <a:buChar char="-"/>
            </a:pPr>
            <a:r>
              <a:rPr lang="en-US" sz="2000" dirty="0" smtClean="0"/>
              <a:t>Grid between MCP and photocathode </a:t>
            </a:r>
          </a:p>
          <a:p>
            <a:r>
              <a:rPr lang="en-US" sz="2000" dirty="0" smtClean="0"/>
              <a:t> to reduce/prevent + ions from  reaching  </a:t>
            </a:r>
          </a:p>
          <a:p>
            <a:r>
              <a:rPr lang="en-US" sz="2000" dirty="0" smtClean="0"/>
              <a:t> and damaging photocathode.   </a:t>
            </a:r>
          </a:p>
          <a:p>
            <a:pPr>
              <a:buFontTx/>
              <a:buChar char="-"/>
            </a:pPr>
            <a:endParaRPr lang="en-US" sz="2000" dirty="0" smtClean="0"/>
          </a:p>
          <a:p>
            <a:pPr>
              <a:buFontTx/>
              <a:buChar char="-"/>
            </a:pPr>
            <a:r>
              <a:rPr lang="en-US" sz="2000" dirty="0" smtClean="0"/>
              <a:t>Complete suppression requires grid bias 	 </a:t>
            </a:r>
          </a:p>
          <a:p>
            <a:r>
              <a:rPr lang="en-US" sz="2000" dirty="0" smtClean="0"/>
              <a:t> to be energetically higher than the highest bias source of + ions (MCP-out) </a:t>
            </a:r>
          </a:p>
          <a:p>
            <a:endParaRPr lang="en-US" sz="2000" dirty="0" smtClean="0"/>
          </a:p>
          <a:p>
            <a:pPr>
              <a:buFontTx/>
              <a:buChar char="-"/>
            </a:pPr>
            <a:r>
              <a:rPr lang="en-US" sz="2000" dirty="0" smtClean="0"/>
              <a:t>Time delay (ion TOF aka </a:t>
            </a:r>
            <a:r>
              <a:rPr lang="en-US" sz="2000" dirty="0" err="1" smtClean="0"/>
              <a:t>afterpulsing</a:t>
            </a:r>
            <a:r>
              <a:rPr lang="en-US" sz="2000" dirty="0" smtClean="0"/>
              <a:t>) increases as the ions are decelerated   </a:t>
            </a:r>
          </a:p>
          <a:p>
            <a:r>
              <a:rPr lang="en-US" sz="2000" dirty="0" smtClean="0"/>
              <a:t>  and eventually suppressed from reaching the photocathode </a:t>
            </a:r>
          </a:p>
          <a:p>
            <a:endParaRPr lang="en-US" sz="2000" dirty="0" smtClean="0"/>
          </a:p>
          <a:p>
            <a:pPr>
              <a:buFontTx/>
              <a:buChar char="-"/>
            </a:pPr>
            <a:r>
              <a:rPr lang="en-US" sz="2000" dirty="0" smtClean="0"/>
              <a:t>NOTE 1) Could still get some level of </a:t>
            </a:r>
            <a:r>
              <a:rPr lang="en-US" sz="2000" dirty="0" err="1" smtClean="0"/>
              <a:t>afterpulsing</a:t>
            </a:r>
            <a:r>
              <a:rPr lang="en-US" sz="2000" dirty="0" smtClean="0"/>
              <a:t> from ions on surface of MCP or from energetic neutrals 2) barrier reduces collection efficiency (effective QE) by about 40%</a:t>
            </a:r>
          </a:p>
        </p:txBody>
      </p:sp>
      <p:sp>
        <p:nvSpPr>
          <p:cNvPr id="6" name="Rectangle 2"/>
          <p:cNvSpPr txBox="1">
            <a:spLocks noChangeArrowheads="1"/>
          </p:cNvSpPr>
          <p:nvPr/>
        </p:nvSpPr>
        <p:spPr>
          <a:xfrm>
            <a:off x="457200" y="0"/>
            <a:ext cx="82296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Lifetime Solutions (</a:t>
            </a:r>
            <a:r>
              <a:rPr lang="en-US" sz="4400" u="sng" kern="0" dirty="0" smtClean="0">
                <a:solidFill>
                  <a:srgbClr val="FF0000"/>
                </a:solidFill>
                <a:ea typeface="+mj-ea"/>
                <a:cs typeface="Times New Roman" pitchFamily="18" charset="0"/>
              </a:rPr>
              <a:t>NEW!</a:t>
            </a:r>
            <a:r>
              <a:rPr lang="en-US" sz="4400" u="sng" kern="0" dirty="0" smtClean="0">
                <a:solidFill>
                  <a:srgbClr val="0000FF"/>
                </a:solidFill>
                <a:ea typeface="+mj-ea"/>
                <a:cs typeface="Times New Roman" pitchFamily="18" charset="0"/>
              </a:rPr>
              <a:t>)</a:t>
            </a:r>
            <a:endParaRPr lang="en-US" sz="4400" u="sng" kern="0" dirty="0">
              <a:solidFill>
                <a:srgbClr val="0000FF"/>
              </a:solidFill>
              <a:ea typeface="+mj-ea"/>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029200" y="1676400"/>
            <a:ext cx="402907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Jace\Desktop\TJ206 and TTS Runs\New AP (Larger Bins)\GH9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523" y="3505200"/>
            <a:ext cx="3429277" cy="25743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ace\Desktop\TJ206 and TTS Runs\New AP (Larger Bins)\GH15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98455"/>
            <a:ext cx="3429000" cy="2573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047690"/>
            <a:ext cx="1066800" cy="400110"/>
          </a:xfrm>
          <a:prstGeom prst="rect">
            <a:avLst/>
          </a:prstGeom>
          <a:noFill/>
        </p:spPr>
        <p:txBody>
          <a:bodyPr wrap="square" rtlCol="0">
            <a:spAutoFit/>
          </a:bodyPr>
          <a:lstStyle/>
          <a:p>
            <a:r>
              <a:rPr lang="en-US" sz="2000" dirty="0" smtClean="0"/>
              <a:t>Grid off</a:t>
            </a:r>
            <a:endParaRPr lang="en-US" sz="2000" dirty="0"/>
          </a:p>
        </p:txBody>
      </p:sp>
      <p:pic>
        <p:nvPicPr>
          <p:cNvPr id="8" name="Picture 4" descr="C:\Users\Jace\Desktop\TJ206 and TTS Runs\New AP (Larger Bins)\GH12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817562"/>
            <a:ext cx="3505200" cy="2555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24600" y="971490"/>
            <a:ext cx="1295400" cy="400110"/>
          </a:xfrm>
          <a:prstGeom prst="rect">
            <a:avLst/>
          </a:prstGeom>
          <a:noFill/>
        </p:spPr>
        <p:txBody>
          <a:bodyPr wrap="square" rtlCol="0">
            <a:spAutoFit/>
          </a:bodyPr>
          <a:lstStyle/>
          <a:p>
            <a:r>
              <a:rPr lang="en-US" sz="2000" dirty="0" smtClean="0"/>
              <a:t>Grid 20%</a:t>
            </a:r>
            <a:endParaRPr lang="en-US" sz="2000" dirty="0"/>
          </a:p>
        </p:txBody>
      </p:sp>
      <p:pic>
        <p:nvPicPr>
          <p:cNvPr id="11" name="Picture 3" descr="C:\Users\Jace\Desktop\TJ206 and TTS Runs\New AP (Larger Bins)\GH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505200"/>
            <a:ext cx="33782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0" y="3962400"/>
            <a:ext cx="1295400" cy="400110"/>
          </a:xfrm>
          <a:prstGeom prst="rect">
            <a:avLst/>
          </a:prstGeom>
          <a:noFill/>
        </p:spPr>
        <p:txBody>
          <a:bodyPr wrap="square" rtlCol="0">
            <a:spAutoFit/>
          </a:bodyPr>
          <a:lstStyle/>
          <a:p>
            <a:r>
              <a:rPr lang="en-US" sz="2000" dirty="0" smtClean="0"/>
              <a:t>Grid 60%</a:t>
            </a:r>
            <a:endParaRPr lang="en-US" sz="2000" dirty="0"/>
          </a:p>
        </p:txBody>
      </p:sp>
      <p:sp>
        <p:nvSpPr>
          <p:cNvPr id="13" name="TextBox 12"/>
          <p:cNvSpPr txBox="1"/>
          <p:nvPr/>
        </p:nvSpPr>
        <p:spPr>
          <a:xfrm>
            <a:off x="1828800" y="3810000"/>
            <a:ext cx="1295400" cy="400110"/>
          </a:xfrm>
          <a:prstGeom prst="rect">
            <a:avLst/>
          </a:prstGeom>
          <a:noFill/>
        </p:spPr>
        <p:txBody>
          <a:bodyPr wrap="square" rtlCol="0">
            <a:spAutoFit/>
          </a:bodyPr>
          <a:lstStyle/>
          <a:p>
            <a:r>
              <a:rPr lang="en-US" sz="2000" dirty="0" smtClean="0"/>
              <a:t>Grid 40%</a:t>
            </a:r>
            <a:endParaRPr lang="en-US" sz="2000" dirty="0"/>
          </a:p>
        </p:txBody>
      </p:sp>
      <p:sp>
        <p:nvSpPr>
          <p:cNvPr id="14" name="Rectangle 2"/>
          <p:cNvSpPr txBox="1">
            <a:spLocks noChangeArrowheads="1"/>
          </p:cNvSpPr>
          <p:nvPr/>
        </p:nvSpPr>
        <p:spPr>
          <a:xfrm>
            <a:off x="0" y="0"/>
            <a:ext cx="9144000" cy="1143000"/>
          </a:xfrm>
          <a:prstGeom prst="rect">
            <a:avLst/>
          </a:prstGeom>
        </p:spPr>
        <p:txBody>
          <a:bodyPr/>
          <a:lstStyle/>
          <a:p>
            <a:pPr algn="ctr">
              <a:defRPr/>
            </a:pPr>
            <a:r>
              <a:rPr lang="en-US" sz="4400" u="sng" kern="0" dirty="0" err="1" smtClean="0">
                <a:solidFill>
                  <a:srgbClr val="0000FF"/>
                </a:solidFill>
                <a:ea typeface="+mj-ea"/>
                <a:cs typeface="Times New Roman" pitchFamily="18" charset="0"/>
              </a:rPr>
              <a:t>Afterpulsing</a:t>
            </a:r>
            <a:r>
              <a:rPr lang="en-US" sz="4400" u="sng" kern="0" dirty="0" smtClean="0">
                <a:solidFill>
                  <a:srgbClr val="0000FF"/>
                </a:solidFill>
                <a:ea typeface="+mj-ea"/>
                <a:cs typeface="Times New Roman" pitchFamily="18" charset="0"/>
              </a:rPr>
              <a:t> as a f(</a:t>
            </a:r>
            <a:r>
              <a:rPr lang="en-US" sz="4400" u="sng" kern="0" dirty="0" err="1" smtClean="0">
                <a:solidFill>
                  <a:srgbClr val="0000FF"/>
                </a:solidFill>
                <a:ea typeface="+mj-ea"/>
                <a:cs typeface="Times New Roman" pitchFamily="18" charset="0"/>
              </a:rPr>
              <a:t>GridVoltage</a:t>
            </a:r>
            <a:r>
              <a:rPr lang="en-US" sz="4400" u="sng" kern="0" dirty="0" smtClean="0">
                <a:solidFill>
                  <a:srgbClr val="0000FF"/>
                </a:solidFill>
                <a:ea typeface="+mj-ea"/>
                <a:cs typeface="Times New Roman" pitchFamily="18" charset="0"/>
              </a:rPr>
              <a:t>)</a:t>
            </a:r>
            <a:endParaRPr lang="en-US" sz="4400" u="sng" kern="0" dirty="0">
              <a:solidFill>
                <a:srgbClr val="0000FF"/>
              </a:solidFill>
              <a:ea typeface="+mj-ea"/>
              <a:cs typeface="Times New Roman" pitchFamily="18" charset="0"/>
            </a:endParaRPr>
          </a:p>
        </p:txBody>
      </p:sp>
      <p:sp>
        <p:nvSpPr>
          <p:cNvPr id="16" name="Rectangle 15"/>
          <p:cNvSpPr/>
          <p:nvPr/>
        </p:nvSpPr>
        <p:spPr>
          <a:xfrm>
            <a:off x="762000" y="6135469"/>
            <a:ext cx="7315200" cy="646331"/>
          </a:xfrm>
          <a:prstGeom prst="rect">
            <a:avLst/>
          </a:prstGeom>
          <a:solidFill>
            <a:srgbClr val="FFFF00"/>
          </a:solidFill>
        </p:spPr>
        <p:txBody>
          <a:bodyPr wrap="square">
            <a:spAutoFit/>
          </a:bodyPr>
          <a:lstStyle/>
          <a:p>
            <a:r>
              <a:rPr lang="en-US" sz="1800" dirty="0" smtClean="0"/>
              <a:t>Large suppression ~x20  in “heavy metals” as grid is activated;  </a:t>
            </a:r>
          </a:p>
          <a:p>
            <a:r>
              <a:rPr lang="en-US" sz="1800" dirty="0" smtClean="0"/>
              <a:t>generic positive ion suppression factor (#AP grid on/grid off) is about 4x</a:t>
            </a:r>
            <a:endParaRPr lang="en-US" sz="1800" dirty="0"/>
          </a:p>
        </p:txBody>
      </p:sp>
      <p:sp>
        <p:nvSpPr>
          <p:cNvPr id="17" name="Slide Number Placeholder 16"/>
          <p:cNvSpPr>
            <a:spLocks noGrp="1"/>
          </p:cNvSpPr>
          <p:nvPr>
            <p:ph type="sldNum" sz="quarter" idx="12"/>
          </p:nvPr>
        </p:nvSpPr>
        <p:spPr>
          <a:xfrm>
            <a:off x="7162800" y="6172200"/>
            <a:ext cx="1905000" cy="457200"/>
          </a:xfrm>
        </p:spPr>
        <p:txBody>
          <a:bodyPr/>
          <a:lstStyle/>
          <a:p>
            <a:pPr>
              <a:defRPr/>
            </a:pPr>
            <a:fld id="{C20C5F88-59E1-4320-B6A6-C29627EAF070}" type="slidenum">
              <a:rPr lang="en-US" smtClean="0"/>
              <a:pPr>
                <a:defRPr/>
              </a:pPr>
              <a:t>18</a:t>
            </a:fld>
            <a:endParaRPr lang="en-US" dirty="0"/>
          </a:p>
        </p:txBody>
      </p:sp>
      <p:sp>
        <p:nvSpPr>
          <p:cNvPr id="20" name="TextBox 19"/>
          <p:cNvSpPr txBox="1"/>
          <p:nvPr/>
        </p:nvSpPr>
        <p:spPr>
          <a:xfrm>
            <a:off x="0" y="1905000"/>
            <a:ext cx="830677" cy="2677656"/>
          </a:xfrm>
          <a:prstGeom prst="rect">
            <a:avLst/>
          </a:prstGeom>
          <a:blipFill>
            <a:blip r:embed="rId6" cstate="print"/>
            <a:tile tx="0" ty="0" sx="100000" sy="100000" flip="none" algn="tl"/>
          </a:blipFill>
        </p:spPr>
        <p:txBody>
          <a:bodyPr wrap="none" rtlCol="0">
            <a:spAutoFit/>
          </a:bodyPr>
          <a:lstStyle/>
          <a:p>
            <a:r>
              <a:rPr lang="en-US" dirty="0" smtClean="0">
                <a:latin typeface="Monotype Corsiva" pitchFamily="66" charset="0"/>
              </a:rPr>
              <a:t>Tests</a:t>
            </a:r>
          </a:p>
          <a:p>
            <a:r>
              <a:rPr lang="en-US" dirty="0" smtClean="0">
                <a:latin typeface="Monotype Corsiva" pitchFamily="66" charset="0"/>
              </a:rPr>
              <a:t>Done</a:t>
            </a:r>
          </a:p>
          <a:p>
            <a:r>
              <a:rPr lang="en-US" dirty="0" smtClean="0">
                <a:latin typeface="Monotype Corsiva" pitchFamily="66" charset="0"/>
              </a:rPr>
              <a:t>In</a:t>
            </a:r>
          </a:p>
          <a:p>
            <a:r>
              <a:rPr lang="en-US" dirty="0" smtClean="0">
                <a:latin typeface="Monotype Corsiva" pitchFamily="66" charset="0"/>
              </a:rPr>
              <a:t>Secret</a:t>
            </a:r>
          </a:p>
          <a:p>
            <a:r>
              <a:rPr lang="en-US" dirty="0" smtClean="0">
                <a:latin typeface="Monotype Corsiva" pitchFamily="66" charset="0"/>
              </a:rPr>
              <a:t>At</a:t>
            </a:r>
          </a:p>
          <a:p>
            <a:r>
              <a:rPr lang="en-US" dirty="0" smtClean="0">
                <a:latin typeface="Monotype Corsiva" pitchFamily="66" charset="0"/>
              </a:rPr>
              <a:t>UTA</a:t>
            </a:r>
          </a:p>
          <a:p>
            <a:r>
              <a:rPr lang="en-US" dirty="0" smtClean="0">
                <a:latin typeface="Monotype Corsiva" pitchFamily="66" charset="0"/>
              </a:rPr>
              <a:t>PTF</a:t>
            </a:r>
            <a:endParaRPr lang="en-US" dirty="0">
              <a:latin typeface="Monotype Corsiva" pitchFamily="66" charset="0"/>
            </a:endParaRPr>
          </a:p>
        </p:txBody>
      </p:sp>
      <p:sp>
        <p:nvSpPr>
          <p:cNvPr id="21" name="TextBox 20"/>
          <p:cNvSpPr txBox="1"/>
          <p:nvPr/>
        </p:nvSpPr>
        <p:spPr>
          <a:xfrm>
            <a:off x="4038600" y="3276600"/>
            <a:ext cx="1766061" cy="461665"/>
          </a:xfrm>
          <a:prstGeom prst="rect">
            <a:avLst/>
          </a:prstGeom>
          <a:solidFill>
            <a:srgbClr val="FFFF00"/>
          </a:solidFill>
        </p:spPr>
        <p:txBody>
          <a:bodyPr wrap="none" rtlCol="0">
            <a:spAutoFit/>
          </a:bodyPr>
          <a:lstStyle/>
          <a:p>
            <a:r>
              <a:rPr lang="en-US" dirty="0" smtClean="0"/>
              <a:t>Preliminary</a:t>
            </a:r>
            <a:endParaRPr lang="en-US" dirty="0"/>
          </a:p>
        </p:txBody>
      </p:sp>
    </p:spTree>
    <p:extLst>
      <p:ext uri="{BB962C8B-B14F-4D97-AF65-F5344CB8AC3E}">
        <p14:creationId xmlns:p14="http://schemas.microsoft.com/office/powerpoint/2010/main" val="4036219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0" y="0"/>
            <a:ext cx="91440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Active Ion Barrier Improves TTS</a:t>
            </a:r>
            <a:endParaRPr lang="en-US" sz="4400" u="sng" kern="0" dirty="0">
              <a:solidFill>
                <a:srgbClr val="0000FF"/>
              </a:solidFill>
              <a:ea typeface="+mj-ea"/>
              <a:cs typeface="Times New Roman" pitchFamily="18" charset="0"/>
            </a:endParaRPr>
          </a:p>
        </p:txBody>
      </p:sp>
      <p:sp>
        <p:nvSpPr>
          <p:cNvPr id="16" name="Rectangle 15"/>
          <p:cNvSpPr/>
          <p:nvPr/>
        </p:nvSpPr>
        <p:spPr>
          <a:xfrm>
            <a:off x="381000" y="762000"/>
            <a:ext cx="8610600" cy="6555641"/>
          </a:xfrm>
          <a:prstGeom prst="rect">
            <a:avLst/>
          </a:prstGeom>
        </p:spPr>
        <p:txBody>
          <a:bodyPr wrap="square">
            <a:spAutoFit/>
          </a:bodyPr>
          <a:lstStyle/>
          <a:p>
            <a:endParaRPr lang="en-US" sz="2000" dirty="0" smtClean="0"/>
          </a:p>
          <a:p>
            <a:endParaRPr lang="en-US" sz="2000" dirty="0" smtClean="0"/>
          </a:p>
          <a:p>
            <a:endParaRPr lang="en-US" sz="2000" dirty="0" smtClean="0"/>
          </a:p>
          <a:p>
            <a:r>
              <a:rPr lang="en-US" sz="2000" dirty="0" smtClean="0"/>
              <a:t> </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Secondary electron peak is focused a couple ns later, results in improved TTS by 10-20% (we obtained 34 </a:t>
            </a:r>
            <a:r>
              <a:rPr lang="en-US" sz="2000" dirty="0" err="1" smtClean="0"/>
              <a:t>ps</a:t>
            </a:r>
            <a:r>
              <a:rPr lang="en-US" sz="2000" dirty="0" smtClean="0"/>
              <a:t> for 25 um tube)</a:t>
            </a:r>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17" name="Picture 2" descr="C:\Users\Jace\Desktop\TJ206 and TTS Runs\New TTS Runs\TJ206_1690HV_GridHV710_Qualify_test_Log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71600"/>
            <a:ext cx="4152799" cy="31241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24400" y="801469"/>
            <a:ext cx="4114800" cy="646331"/>
          </a:xfrm>
          <a:prstGeom prst="rect">
            <a:avLst/>
          </a:prstGeom>
          <a:solidFill>
            <a:srgbClr val="FFFF00"/>
          </a:solidFill>
        </p:spPr>
        <p:txBody>
          <a:bodyPr wrap="square" rtlCol="0">
            <a:spAutoFit/>
          </a:bodyPr>
          <a:lstStyle/>
          <a:p>
            <a:r>
              <a:rPr lang="en-US" sz="1800" dirty="0" smtClean="0"/>
              <a:t>Scattered electrons  are  organized and delayed (separated from main peak)</a:t>
            </a:r>
            <a:endParaRPr lang="en-US" sz="1800" dirty="0"/>
          </a:p>
        </p:txBody>
      </p:sp>
      <p:pic>
        <p:nvPicPr>
          <p:cNvPr id="2050" name="Picture 2"/>
          <p:cNvPicPr>
            <a:picLocks noChangeAspect="1" noChangeArrowheads="1"/>
          </p:cNvPicPr>
          <p:nvPr/>
        </p:nvPicPr>
        <p:blipFill>
          <a:blip r:embed="rId3" cstate="print"/>
          <a:srcRect/>
          <a:stretch>
            <a:fillRect/>
          </a:stretch>
        </p:blipFill>
        <p:spPr bwMode="auto">
          <a:xfrm>
            <a:off x="228600" y="1371600"/>
            <a:ext cx="4333875" cy="2562225"/>
          </a:xfrm>
          <a:prstGeom prst="rect">
            <a:avLst/>
          </a:prstGeom>
          <a:noFill/>
          <a:ln w="9525">
            <a:noFill/>
            <a:miter lim="800000"/>
            <a:headEnd/>
            <a:tailEnd/>
          </a:ln>
        </p:spPr>
      </p:pic>
      <p:cxnSp>
        <p:nvCxnSpPr>
          <p:cNvPr id="20" name="Straight Arrow Connector 19"/>
          <p:cNvCxnSpPr/>
          <p:nvPr/>
        </p:nvCxnSpPr>
        <p:spPr bwMode="auto">
          <a:xfrm>
            <a:off x="5943600" y="1447800"/>
            <a:ext cx="914400" cy="1600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Slide Number Placeholder 22"/>
          <p:cNvSpPr>
            <a:spLocks noGrp="1"/>
          </p:cNvSpPr>
          <p:nvPr>
            <p:ph type="sldNum" sz="quarter" idx="12"/>
          </p:nvPr>
        </p:nvSpPr>
        <p:spPr/>
        <p:txBody>
          <a:bodyPr/>
          <a:lstStyle/>
          <a:p>
            <a:pPr>
              <a:defRPr/>
            </a:pPr>
            <a:fld id="{C20C5F88-59E1-4320-B6A6-C29627EAF070}" type="slidenum">
              <a:rPr lang="en-US" smtClean="0"/>
              <a:pPr>
                <a:defRPr/>
              </a:pPr>
              <a:t>19</a:t>
            </a:fld>
            <a:endParaRPr lang="en-US"/>
          </a:p>
        </p:txBody>
      </p:sp>
      <p:sp>
        <p:nvSpPr>
          <p:cNvPr id="24" name="Footer Placeholder 23"/>
          <p:cNvSpPr>
            <a:spLocks noGrp="1"/>
          </p:cNvSpPr>
          <p:nvPr>
            <p:ph type="ftr" sz="quarter" idx="11"/>
          </p:nvPr>
        </p:nvSpPr>
        <p:spPr/>
        <p:txBody>
          <a:bodyPr/>
          <a:lstStyle/>
          <a:p>
            <a:pPr>
              <a:defRPr/>
            </a:pPr>
            <a:r>
              <a:rPr lang="en-US" smtClean="0"/>
              <a:t>MCP Workshop,  A.  Brandt , UTA </a:t>
            </a:r>
            <a:endParaRPr lang="en-US"/>
          </a:p>
        </p:txBody>
      </p:sp>
      <p:sp>
        <p:nvSpPr>
          <p:cNvPr id="25" name="Date Placeholder 24"/>
          <p:cNvSpPr>
            <a:spLocks noGrp="1"/>
          </p:cNvSpPr>
          <p:nvPr>
            <p:ph type="dt" sz="half" idx="10"/>
          </p:nvPr>
        </p:nvSpPr>
        <p:spPr/>
        <p:txBody>
          <a:bodyPr/>
          <a:lstStyle/>
          <a:p>
            <a:pPr>
              <a:defRPr/>
            </a:pPr>
            <a:r>
              <a:rPr lang="en-US" smtClean="0"/>
              <a:t>December 4, 2014</a:t>
            </a:r>
            <a:endParaRPr lang="en-US" dirty="0"/>
          </a:p>
        </p:txBody>
      </p:sp>
      <p:sp>
        <p:nvSpPr>
          <p:cNvPr id="30" name="TextBox 29"/>
          <p:cNvSpPr txBox="1"/>
          <p:nvPr/>
        </p:nvSpPr>
        <p:spPr>
          <a:xfrm>
            <a:off x="4724400" y="4583668"/>
            <a:ext cx="3886200" cy="369332"/>
          </a:xfrm>
          <a:prstGeom prst="rect">
            <a:avLst/>
          </a:prstGeom>
          <a:solidFill>
            <a:srgbClr val="FFFF00"/>
          </a:solidFill>
        </p:spPr>
        <p:txBody>
          <a:bodyPr wrap="square" rtlCol="0">
            <a:spAutoFit/>
          </a:bodyPr>
          <a:lstStyle/>
          <a:p>
            <a:r>
              <a:rPr lang="en-US" sz="1800" dirty="0" smtClean="0"/>
              <a:t>Tail of TTS distribution is suppressed</a:t>
            </a:r>
            <a:endParaRPr lang="en-US" sz="1800" dirty="0"/>
          </a:p>
        </p:txBody>
      </p:sp>
      <p:cxnSp>
        <p:nvCxnSpPr>
          <p:cNvPr id="28" name="Straight Arrow Connector 27"/>
          <p:cNvCxnSpPr/>
          <p:nvPr/>
        </p:nvCxnSpPr>
        <p:spPr bwMode="auto">
          <a:xfrm flipV="1">
            <a:off x="5410200" y="4038600"/>
            <a:ext cx="762000" cy="533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3621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2400" y="76200"/>
            <a:ext cx="8686800" cy="1143000"/>
          </a:xfrm>
        </p:spPr>
        <p:txBody>
          <a:bodyPr/>
          <a:lstStyle/>
          <a:p>
            <a:pPr eaLnBrk="1" hangingPunct="1"/>
            <a:r>
              <a:rPr lang="en-US" b="1" u="sng" dirty="0" smtClean="0">
                <a:solidFill>
                  <a:srgbClr val="0000FF"/>
                </a:solidFill>
              </a:rPr>
              <a:t>Timing System Design Goals</a:t>
            </a:r>
          </a:p>
        </p:txBody>
      </p:sp>
      <p:sp>
        <p:nvSpPr>
          <p:cNvPr id="6148" name="Slide Number Placeholder 6"/>
          <p:cNvSpPr>
            <a:spLocks noGrp="1"/>
          </p:cNvSpPr>
          <p:nvPr>
            <p:ph type="sldNum" sz="quarter" idx="12"/>
          </p:nvPr>
        </p:nvSpPr>
        <p:spPr>
          <a:noFill/>
        </p:spPr>
        <p:txBody>
          <a:bodyPr/>
          <a:lstStyle/>
          <a:p>
            <a:fld id="{9D7B36C6-DFCC-447B-8027-CE2350AEBE1E}" type="slidenum">
              <a:rPr lang="en-US" smtClean="0"/>
              <a:pPr/>
              <a:t>2</a:t>
            </a:fld>
            <a:endParaRPr lang="en-US" dirty="0" smtClean="0"/>
          </a:p>
        </p:txBody>
      </p:sp>
      <p:sp>
        <p:nvSpPr>
          <p:cNvPr id="6149" name="Slide Number Placeholder 6"/>
          <p:cNvSpPr txBox="1">
            <a:spLocks/>
          </p:cNvSpPr>
          <p:nvPr/>
        </p:nvSpPr>
        <p:spPr bwMode="auto">
          <a:xfrm>
            <a:off x="6553200" y="6248400"/>
            <a:ext cx="1905000" cy="457200"/>
          </a:xfrm>
          <a:prstGeom prst="rect">
            <a:avLst/>
          </a:prstGeom>
          <a:noFill/>
          <a:ln w="9525">
            <a:noFill/>
            <a:miter lim="800000"/>
            <a:headEnd/>
            <a:tailEnd/>
          </a:ln>
        </p:spPr>
        <p:txBody>
          <a:bodyPr/>
          <a:lstStyle/>
          <a:p>
            <a:pPr algn="r"/>
            <a:fld id="{8212811A-31BE-48F3-B3A8-E373727F227A}" type="slidenum">
              <a:rPr lang="en-US" sz="1400" b="0"/>
              <a:pPr algn="r"/>
              <a:t>2</a:t>
            </a:fld>
            <a:endParaRPr lang="en-US" sz="1400" b="0"/>
          </a:p>
        </p:txBody>
      </p:sp>
      <p:sp>
        <p:nvSpPr>
          <p:cNvPr id="6150" name="Date Placeholder 19"/>
          <p:cNvSpPr>
            <a:spLocks noGrp="1"/>
          </p:cNvSpPr>
          <p:nvPr>
            <p:ph type="dt" sz="quarter" idx="10"/>
          </p:nvPr>
        </p:nvSpPr>
        <p:spPr>
          <a:noFill/>
        </p:spPr>
        <p:txBody>
          <a:bodyPr/>
          <a:lstStyle/>
          <a:p>
            <a:r>
              <a:rPr lang="en-US" smtClean="0"/>
              <a:t>December 4, 2014</a:t>
            </a:r>
          </a:p>
        </p:txBody>
      </p:sp>
      <p:sp>
        <p:nvSpPr>
          <p:cNvPr id="6151" name="Footer Placeholder 20"/>
          <p:cNvSpPr>
            <a:spLocks noGrp="1"/>
          </p:cNvSpPr>
          <p:nvPr>
            <p:ph type="ftr" sz="quarter" idx="11"/>
          </p:nvPr>
        </p:nvSpPr>
        <p:spPr>
          <a:noFill/>
        </p:spPr>
        <p:txBody>
          <a:bodyPr/>
          <a:lstStyle/>
          <a:p>
            <a:r>
              <a:rPr lang="en-US" smtClean="0"/>
              <a:t>MCP Workshop,  A.  Brandt , UTA </a:t>
            </a:r>
          </a:p>
        </p:txBody>
      </p:sp>
      <p:sp>
        <p:nvSpPr>
          <p:cNvPr id="6152" name="TextBox 19"/>
          <p:cNvSpPr txBox="1">
            <a:spLocks noChangeArrowheads="1"/>
          </p:cNvSpPr>
          <p:nvPr/>
        </p:nvSpPr>
        <p:spPr bwMode="auto">
          <a:xfrm>
            <a:off x="1219200" y="6324600"/>
            <a:ext cx="184150" cy="461963"/>
          </a:xfrm>
          <a:prstGeom prst="rect">
            <a:avLst/>
          </a:prstGeom>
          <a:noFill/>
          <a:ln w="9525">
            <a:noFill/>
            <a:miter lim="800000"/>
            <a:headEnd/>
            <a:tailEnd/>
          </a:ln>
        </p:spPr>
        <p:txBody>
          <a:bodyPr wrap="none">
            <a:spAutoFit/>
          </a:bodyPr>
          <a:lstStyle/>
          <a:p>
            <a:endParaRPr lang="en-US"/>
          </a:p>
        </p:txBody>
      </p:sp>
      <p:sp>
        <p:nvSpPr>
          <p:cNvPr id="20" name="Rectangle 2"/>
          <p:cNvSpPr txBox="1">
            <a:spLocks noChangeArrowheads="1"/>
          </p:cNvSpPr>
          <p:nvPr/>
        </p:nvSpPr>
        <p:spPr bwMode="auto">
          <a:xfrm>
            <a:off x="228600" y="2743200"/>
            <a:ext cx="8686800" cy="1143000"/>
          </a:xfrm>
          <a:prstGeom prst="rect">
            <a:avLst/>
          </a:prstGeom>
          <a:noFill/>
          <a:ln w="9525">
            <a:noFill/>
            <a:miter lim="800000"/>
            <a:headEnd/>
            <a:tailEnd/>
          </a:ln>
        </p:spPr>
        <p:txBody>
          <a:bodyPr anchor="ctr"/>
          <a:lstStyle/>
          <a:p>
            <a:pPr algn="ctr">
              <a:defRPr/>
            </a:pPr>
            <a:endParaRPr lang="en-US" sz="3200" kern="0" dirty="0">
              <a:solidFill>
                <a:srgbClr val="FF0000"/>
              </a:solidFill>
              <a:latin typeface="+mj-lt"/>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3608125600"/>
              </p:ext>
            </p:extLst>
          </p:nvPr>
        </p:nvGraphicFramePr>
        <p:xfrm>
          <a:off x="990601" y="1445892"/>
          <a:ext cx="7238999" cy="4954908"/>
        </p:xfrm>
        <a:graphic>
          <a:graphicData uri="http://schemas.openxmlformats.org/drawingml/2006/table">
            <a:tbl>
              <a:tblPr firstRow="1" bandRow="1">
                <a:tableStyleId>{5C22544A-7EE6-4342-B048-85BDC9FD1C3A}</a:tableStyleId>
              </a:tblPr>
              <a:tblGrid>
                <a:gridCol w="3141865"/>
                <a:gridCol w="2041616"/>
                <a:gridCol w="2055518"/>
              </a:tblGrid>
              <a:tr h="602988">
                <a:tc>
                  <a:txBody>
                    <a:bodyPr/>
                    <a:lstStyle/>
                    <a:p>
                      <a:pPr algn="ctr"/>
                      <a:r>
                        <a:rPr lang="en-US" sz="3200" b="1" dirty="0" smtClean="0"/>
                        <a:t>Requirement  </a:t>
                      </a:r>
                      <a:endParaRPr lang="en-US" sz="3200" b="1" dirty="0"/>
                    </a:p>
                  </a:txBody>
                  <a:tcPr/>
                </a:tc>
                <a:tc>
                  <a:txBody>
                    <a:bodyPr/>
                    <a:lstStyle/>
                    <a:p>
                      <a:pPr algn="ctr"/>
                      <a:r>
                        <a:rPr lang="en-US" sz="3200" b="1" dirty="0" smtClean="0"/>
                        <a:t>Low </a:t>
                      </a:r>
                      <a:r>
                        <a:rPr lang="en-US" sz="3200" b="1" dirty="0" err="1" smtClean="0"/>
                        <a:t>Lum</a:t>
                      </a:r>
                      <a:endParaRPr lang="en-US" sz="3200" b="1" dirty="0"/>
                    </a:p>
                  </a:txBody>
                  <a:tcPr/>
                </a:tc>
                <a:tc>
                  <a:txBody>
                    <a:bodyPr/>
                    <a:lstStyle/>
                    <a:p>
                      <a:pPr algn="ctr"/>
                      <a:r>
                        <a:rPr lang="en-US" sz="3200" b="1" dirty="0" smtClean="0"/>
                        <a:t>High </a:t>
                      </a:r>
                      <a:r>
                        <a:rPr lang="en-US" sz="3200" b="1" dirty="0" err="1" smtClean="0"/>
                        <a:t>Lum</a:t>
                      </a:r>
                      <a:endParaRPr lang="en-US" sz="3200" b="1" dirty="0"/>
                    </a:p>
                  </a:txBody>
                  <a:tcPr/>
                </a:tc>
              </a:tr>
              <a:tr h="463812">
                <a:tc>
                  <a:txBody>
                    <a:bodyPr/>
                    <a:lstStyle/>
                    <a:p>
                      <a:r>
                        <a:rPr lang="en-US" sz="2000" b="1" dirty="0" smtClean="0"/>
                        <a:t>High efficiency (</a:t>
                      </a:r>
                      <a:r>
                        <a:rPr lang="en-US" sz="2000" b="1" dirty="0" smtClean="0">
                          <a:sym typeface="Symbol"/>
                        </a:rPr>
                        <a:t></a:t>
                      </a:r>
                      <a:r>
                        <a:rPr lang="en-US" sz="2000" b="1" dirty="0" smtClean="0"/>
                        <a:t>90%)</a:t>
                      </a:r>
                      <a:endParaRPr lang="en-US" sz="2000" b="1" dirty="0"/>
                    </a:p>
                  </a:txBody>
                  <a:tcPr/>
                </a:tc>
                <a:tc>
                  <a:txBody>
                    <a:bodyPr/>
                    <a:lstStyle/>
                    <a:p>
                      <a:pPr algn="ctr"/>
                      <a:r>
                        <a:rPr lang="en-US" sz="2000" b="1" dirty="0" smtClean="0"/>
                        <a:t>X</a:t>
                      </a:r>
                      <a:endParaRPr lang="en-US" sz="2000" b="1" dirty="0"/>
                    </a:p>
                  </a:txBody>
                  <a:tcPr/>
                </a:tc>
                <a:tc>
                  <a:txBody>
                    <a:bodyPr/>
                    <a:lstStyle/>
                    <a:p>
                      <a:pPr algn="ctr"/>
                      <a:r>
                        <a:rPr lang="en-US" sz="2000" b="1" dirty="0" smtClean="0">
                          <a:sym typeface="Symbol" panose="05050102010706020507" pitchFamily="18" charset="2"/>
                        </a:rPr>
                        <a:t>X</a:t>
                      </a:r>
                      <a:endParaRPr lang="en-US" sz="2000" b="1" dirty="0"/>
                    </a:p>
                  </a:txBody>
                  <a:tcPr/>
                </a:tc>
              </a:tr>
              <a:tr h="470424">
                <a:tc>
                  <a:txBody>
                    <a:bodyPr/>
                    <a:lstStyle/>
                    <a:p>
                      <a:r>
                        <a:rPr lang="en-US" sz="2000" b="1" dirty="0" smtClean="0"/>
                        <a:t>Large Acceptance (~1)</a:t>
                      </a:r>
                      <a:endParaRPr lang="en-US" sz="2000" b="1" dirty="0"/>
                    </a:p>
                  </a:txBody>
                  <a:tcPr/>
                </a:tc>
                <a:tc>
                  <a:txBody>
                    <a:bodyPr/>
                    <a:lstStyle/>
                    <a:p>
                      <a:pPr algn="ctr"/>
                      <a:r>
                        <a:rPr lang="en-US" sz="2000" b="1" dirty="0" smtClean="0"/>
                        <a:t>X</a:t>
                      </a:r>
                      <a:endParaRPr lang="en-US" sz="2000" b="1" dirty="0"/>
                    </a:p>
                  </a:txBody>
                  <a:tcPr/>
                </a:tc>
                <a:tc>
                  <a:txBody>
                    <a:bodyPr/>
                    <a:lstStyle/>
                    <a:p>
                      <a:pPr algn="ctr"/>
                      <a:r>
                        <a:rPr lang="en-US" sz="2000" b="1" dirty="0" smtClean="0"/>
                        <a:t>X</a:t>
                      </a:r>
                      <a:endParaRPr lang="en-US" sz="2000" b="1" dirty="0"/>
                    </a:p>
                  </a:txBody>
                  <a:tcPr/>
                </a:tc>
              </a:tr>
              <a:tr h="596376">
                <a:tc>
                  <a:txBody>
                    <a:bodyPr/>
                    <a:lstStyle/>
                    <a:p>
                      <a:r>
                        <a:rPr lang="en-US" sz="2000" b="1" dirty="0" smtClean="0"/>
                        <a:t>Robust</a:t>
                      </a:r>
                      <a:r>
                        <a:rPr lang="en-US" sz="2000" b="1" baseline="0" dirty="0" smtClean="0"/>
                        <a:t> operation in radiation environment </a:t>
                      </a:r>
                      <a:endParaRPr lang="en-US" sz="2000" b="1" dirty="0"/>
                    </a:p>
                  </a:txBody>
                  <a:tcPr/>
                </a:tc>
                <a:tc>
                  <a:txBody>
                    <a:bodyPr/>
                    <a:lstStyle/>
                    <a:p>
                      <a:pPr algn="ctr"/>
                      <a:endParaRPr lang="en-US" sz="2000" b="1" dirty="0" smtClean="0"/>
                    </a:p>
                    <a:p>
                      <a:pPr algn="ctr"/>
                      <a:r>
                        <a:rPr lang="en-US" sz="2000" b="1" dirty="0" smtClean="0"/>
                        <a:t>X</a:t>
                      </a:r>
                      <a:endParaRPr lang="en-US" sz="2000" b="1" dirty="0"/>
                    </a:p>
                  </a:txBody>
                  <a:tcPr/>
                </a:tc>
                <a:tc>
                  <a:txBody>
                    <a:bodyPr/>
                    <a:lstStyle/>
                    <a:p>
                      <a:pPr algn="ctr"/>
                      <a:endParaRPr lang="en-US" sz="2000" b="1" dirty="0" smtClean="0"/>
                    </a:p>
                    <a:p>
                      <a:pPr algn="ctr"/>
                      <a:r>
                        <a:rPr lang="en-US" sz="2000" b="1" dirty="0" smtClean="0"/>
                        <a:t>X</a:t>
                      </a:r>
                      <a:endParaRPr lang="en-US" sz="2000" b="1" dirty="0"/>
                    </a:p>
                  </a:txBody>
                  <a:tcPr/>
                </a:tc>
              </a:tr>
              <a:tr h="413496">
                <a:tc>
                  <a:txBody>
                    <a:bodyPr/>
                    <a:lstStyle/>
                    <a:p>
                      <a:r>
                        <a:rPr lang="en-US" sz="2000" b="1" dirty="0" smtClean="0"/>
                        <a:t>L1 Trigger</a:t>
                      </a:r>
                      <a:r>
                        <a:rPr lang="en-US" sz="2000" b="1" baseline="0" dirty="0" smtClean="0"/>
                        <a:t> </a:t>
                      </a:r>
                      <a:endParaRPr lang="en-US" sz="2000" b="1" dirty="0"/>
                    </a:p>
                  </a:txBody>
                  <a:tcPr/>
                </a:tc>
                <a:tc>
                  <a:txBody>
                    <a:bodyPr/>
                    <a:lstStyle/>
                    <a:p>
                      <a:pPr algn="ctr"/>
                      <a:r>
                        <a:rPr lang="en-US" sz="2000" b="1" dirty="0" smtClean="0"/>
                        <a:t>Essential </a:t>
                      </a:r>
                      <a:endParaRPr lang="en-US" sz="2000" b="1" dirty="0"/>
                    </a:p>
                  </a:txBody>
                  <a:tcPr/>
                </a:tc>
                <a:tc>
                  <a:txBody>
                    <a:bodyPr/>
                    <a:lstStyle/>
                    <a:p>
                      <a:pPr algn="ctr"/>
                      <a:r>
                        <a:rPr lang="en-US" sz="2000" b="1" dirty="0" smtClean="0"/>
                        <a:t>Useful</a:t>
                      </a:r>
                    </a:p>
                  </a:txBody>
                  <a:tcPr/>
                </a:tc>
              </a:tr>
              <a:tr h="381000">
                <a:tc>
                  <a:txBody>
                    <a:bodyPr/>
                    <a:lstStyle/>
                    <a:p>
                      <a:r>
                        <a:rPr lang="en-US" sz="2000" b="1" dirty="0" smtClean="0"/>
                        <a:t>Resolution </a:t>
                      </a:r>
                      <a:endParaRPr lang="en-US" sz="2000" b="1" dirty="0"/>
                    </a:p>
                  </a:txBody>
                  <a:tcPr/>
                </a:tc>
                <a:tc>
                  <a:txBody>
                    <a:bodyPr/>
                    <a:lstStyle/>
                    <a:p>
                      <a:pPr algn="ctr"/>
                      <a:r>
                        <a:rPr lang="en-US" sz="2000" b="1" dirty="0" smtClean="0"/>
                        <a:t>30 </a:t>
                      </a:r>
                      <a:r>
                        <a:rPr lang="en-US" sz="2000" b="1" dirty="0" err="1" smtClean="0"/>
                        <a:t>ps</a:t>
                      </a:r>
                      <a:r>
                        <a:rPr lang="en-US" sz="2000" b="1" dirty="0" smtClean="0"/>
                        <a:t> or better</a:t>
                      </a:r>
                      <a:endParaRPr lang="en-US" sz="2000" b="1" dirty="0"/>
                    </a:p>
                  </a:txBody>
                  <a:tcPr/>
                </a:tc>
                <a:tc>
                  <a:txBody>
                    <a:bodyPr/>
                    <a:lstStyle/>
                    <a:p>
                      <a:pPr algn="ctr"/>
                      <a:r>
                        <a:rPr lang="en-US" sz="2000" b="1" dirty="0" smtClean="0"/>
                        <a:t>10 </a:t>
                      </a:r>
                      <a:r>
                        <a:rPr lang="en-US" sz="2000" b="1" dirty="0" err="1" smtClean="0"/>
                        <a:t>ps</a:t>
                      </a:r>
                      <a:r>
                        <a:rPr lang="en-US" sz="2000" b="1" dirty="0" smtClean="0"/>
                        <a:t> or better</a:t>
                      </a:r>
                    </a:p>
                  </a:txBody>
                  <a:tcPr/>
                </a:tc>
              </a:tr>
              <a:tr h="611508">
                <a:tc>
                  <a:txBody>
                    <a:bodyPr/>
                    <a:lstStyle/>
                    <a:p>
                      <a:r>
                        <a:rPr lang="en-US" sz="2000" b="1" dirty="0" smtClean="0"/>
                        <a:t>Reconfigurable/</a:t>
                      </a:r>
                    </a:p>
                    <a:p>
                      <a:r>
                        <a:rPr lang="en-US" sz="2000" b="1" dirty="0" smtClean="0"/>
                        <a:t>Upgradeable </a:t>
                      </a:r>
                      <a:endParaRPr lang="en-US" sz="2000" b="1" dirty="0"/>
                    </a:p>
                  </a:txBody>
                  <a:tcPr/>
                </a:tc>
                <a:tc>
                  <a:txBody>
                    <a:bodyPr/>
                    <a:lstStyle/>
                    <a:p>
                      <a:pPr algn="ctr"/>
                      <a:r>
                        <a:rPr lang="en-US" sz="2000" b="1" dirty="0" smtClean="0"/>
                        <a:t>X</a:t>
                      </a:r>
                      <a:endParaRPr lang="en-US" sz="2000" b="1" dirty="0"/>
                    </a:p>
                  </a:txBody>
                  <a:tcPr/>
                </a:tc>
                <a:tc>
                  <a:txBody>
                    <a:bodyPr/>
                    <a:lstStyle/>
                    <a:p>
                      <a:pPr algn="ctr"/>
                      <a:r>
                        <a:rPr lang="en-US" sz="2000" b="1" dirty="0" smtClean="0"/>
                        <a:t> X</a:t>
                      </a:r>
                    </a:p>
                    <a:p>
                      <a:pPr algn="ctr"/>
                      <a:endParaRPr lang="en-US" sz="2000" b="1" dirty="0" smtClean="0"/>
                    </a:p>
                  </a:txBody>
                  <a:tcPr/>
                </a:tc>
              </a:tr>
              <a:tr h="502920">
                <a:tc>
                  <a:txBody>
                    <a:bodyPr/>
                    <a:lstStyle/>
                    <a:p>
                      <a:r>
                        <a:rPr lang="en-US" sz="2000" b="1" dirty="0" smtClean="0"/>
                        <a:t>High</a:t>
                      </a:r>
                      <a:r>
                        <a:rPr lang="en-US" sz="2000" b="1" baseline="0" dirty="0" smtClean="0"/>
                        <a:t> rate capability </a:t>
                      </a:r>
                      <a:endParaRPr lang="en-US" sz="2000" b="1" dirty="0"/>
                    </a:p>
                  </a:txBody>
                  <a:tcPr/>
                </a:tc>
                <a:tc>
                  <a:txBody>
                    <a:bodyPr/>
                    <a:lstStyle/>
                    <a:p>
                      <a:pPr algn="ctr"/>
                      <a:r>
                        <a:rPr lang="en-US" sz="2000" b="1" dirty="0" smtClean="0"/>
                        <a:t>N/A</a:t>
                      </a:r>
                      <a:endParaRPr lang="en-US" sz="2000" b="1" dirty="0"/>
                    </a:p>
                  </a:txBody>
                  <a:tcPr/>
                </a:tc>
                <a:tc>
                  <a:txBody>
                    <a:bodyPr/>
                    <a:lstStyle/>
                    <a:p>
                      <a:pPr algn="ctr"/>
                      <a:r>
                        <a:rPr lang="en-US" sz="2000" b="1" dirty="0" smtClean="0"/>
                        <a:t>~5 MHZ/pixel </a:t>
                      </a:r>
                    </a:p>
                  </a:txBody>
                  <a:tcPr/>
                </a:tc>
              </a:tr>
              <a:tr h="702948">
                <a:tc>
                  <a:txBody>
                    <a:bodyPr/>
                    <a:lstStyle/>
                    <a:p>
                      <a:r>
                        <a:rPr lang="en-US" sz="2000" b="1" dirty="0" smtClean="0"/>
                        <a:t>Detector </a:t>
                      </a:r>
                      <a:r>
                        <a:rPr lang="en-US" sz="2000" b="1" baseline="0" dirty="0" smtClean="0"/>
                        <a:t> lifetime</a:t>
                      </a:r>
                      <a:endParaRPr lang="en-US" sz="2000" b="1" dirty="0"/>
                    </a:p>
                  </a:txBody>
                  <a:tcPr/>
                </a:tc>
                <a:tc>
                  <a:txBody>
                    <a:bodyPr/>
                    <a:lstStyle/>
                    <a:p>
                      <a:pPr algn="ctr"/>
                      <a:r>
                        <a:rPr lang="en-US" sz="2000" b="1" dirty="0" smtClean="0"/>
                        <a:t>N/A</a:t>
                      </a:r>
                      <a:endParaRPr lang="en-US" sz="2000" b="1" dirty="0"/>
                    </a:p>
                  </a:txBody>
                  <a:tcPr/>
                </a:tc>
                <a:tc>
                  <a:txBody>
                    <a:bodyPr/>
                    <a:lstStyle/>
                    <a:p>
                      <a:pPr algn="ctr"/>
                      <a:r>
                        <a:rPr lang="en-US" sz="2000" b="1" dirty="0" smtClean="0"/>
                        <a:t>&gt;</a:t>
                      </a:r>
                      <a:r>
                        <a:rPr lang="en-US" sz="2000" b="1" baseline="0" dirty="0" smtClean="0"/>
                        <a:t> 100  fb</a:t>
                      </a:r>
                      <a:r>
                        <a:rPr lang="en-US" sz="2000" b="1" baseline="30000" dirty="0" smtClean="0"/>
                        <a:t>-1</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0" y="0"/>
            <a:ext cx="91440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MCP-PMT Lifetime Summary</a:t>
            </a:r>
            <a:endParaRPr lang="en-US" sz="4400" u="sng" kern="0" dirty="0">
              <a:solidFill>
                <a:srgbClr val="0000FF"/>
              </a:solidFill>
              <a:ea typeface="+mj-ea"/>
              <a:cs typeface="Times New Roman" pitchFamily="18" charset="0"/>
            </a:endParaRPr>
          </a:p>
        </p:txBody>
      </p:sp>
      <p:sp>
        <p:nvSpPr>
          <p:cNvPr id="16" name="Rectangle 15"/>
          <p:cNvSpPr/>
          <p:nvPr/>
        </p:nvSpPr>
        <p:spPr>
          <a:xfrm>
            <a:off x="304800" y="838200"/>
            <a:ext cx="8610600" cy="7109639"/>
          </a:xfrm>
          <a:prstGeom prst="rect">
            <a:avLst/>
          </a:prstGeom>
        </p:spPr>
        <p:txBody>
          <a:bodyPr wrap="square">
            <a:spAutoFit/>
          </a:bodyPr>
          <a:lstStyle/>
          <a:p>
            <a:r>
              <a:rPr lang="en-US" sz="2000" dirty="0" smtClean="0">
                <a:solidFill>
                  <a:srgbClr val="FF0000"/>
                </a:solidFill>
              </a:rPr>
              <a:t>Over past several years the difficult problem of PMT lifetime has been attacked on several fronts leading to significant improvements in the prospects of using MCP-PMTs in a high rate environment</a:t>
            </a:r>
          </a:p>
          <a:p>
            <a:pPr marL="457200" indent="-457200">
              <a:buAutoNum type="arabicParenR"/>
            </a:pPr>
            <a:r>
              <a:rPr lang="en-US" sz="2000" dirty="0" smtClean="0"/>
              <a:t>Operational</a:t>
            </a:r>
          </a:p>
          <a:p>
            <a:pPr marL="457200" indent="-457200"/>
            <a:r>
              <a:rPr lang="en-US" sz="2000" dirty="0" smtClean="0"/>
              <a:t>a)  Reduce pixel size near beam  (x3)</a:t>
            </a:r>
          </a:p>
          <a:p>
            <a:pPr marL="457200" indent="-457200"/>
            <a:r>
              <a:rPr lang="en-US" sz="2000" dirty="0" smtClean="0"/>
              <a:t>b)  Operate tube at lower gain   x10-20</a:t>
            </a:r>
          </a:p>
          <a:p>
            <a:pPr marL="457200" indent="-457200"/>
            <a:endParaRPr lang="en-US" sz="2000" dirty="0" smtClean="0"/>
          </a:p>
          <a:p>
            <a:pPr marL="457200" indent="-457200"/>
            <a:r>
              <a:rPr lang="en-US" sz="2000" dirty="0" smtClean="0"/>
              <a:t>2)  Technological</a:t>
            </a:r>
          </a:p>
          <a:p>
            <a:pPr marL="457200" indent="-457200"/>
            <a:r>
              <a:rPr lang="en-US" sz="2000" dirty="0" smtClean="0"/>
              <a:t>a)   ALD suppresses creation of +ions  x10-100</a:t>
            </a:r>
          </a:p>
          <a:p>
            <a:pPr marL="457200" indent="-457200"/>
            <a:r>
              <a:rPr lang="en-US" sz="2000" dirty="0" smtClean="0"/>
              <a:t>b)   Electrostatic    x4- x20</a:t>
            </a:r>
          </a:p>
          <a:p>
            <a:pPr marL="457200" indent="-457200"/>
            <a:endParaRPr lang="en-US" sz="2000" dirty="0" smtClean="0"/>
          </a:p>
          <a:p>
            <a:pPr marL="457200" indent="-457200"/>
            <a:r>
              <a:rPr lang="en-US" sz="2000" dirty="0" smtClean="0"/>
              <a:t>3)  Further suppression possible with more ALD tuning O(2-3)</a:t>
            </a:r>
          </a:p>
          <a:p>
            <a:pPr marL="457200" indent="-457200"/>
            <a:endParaRPr lang="en-US" sz="2000" dirty="0" smtClean="0"/>
          </a:p>
          <a:p>
            <a:pPr marL="457200" indent="-457200"/>
            <a:r>
              <a:rPr lang="en-US" sz="2000" dirty="0"/>
              <a:t>*</a:t>
            </a:r>
            <a:r>
              <a:rPr lang="en-US" sz="2000" dirty="0" smtClean="0"/>
              <a:t>The net effect of these gains is O(1000) improvement over initial calculations</a:t>
            </a:r>
          </a:p>
          <a:p>
            <a:pPr marL="457200" indent="-457200"/>
            <a:r>
              <a:rPr lang="en-US" sz="2000" dirty="0" smtClean="0"/>
              <a:t>that led some to abandon the technology.  </a:t>
            </a:r>
          </a:p>
          <a:p>
            <a:pPr marL="457200" indent="-457200"/>
            <a:r>
              <a:rPr lang="en-US" dirty="0" smtClean="0">
                <a:solidFill>
                  <a:srgbClr val="FF0000"/>
                </a:solidFill>
              </a:rPr>
              <a:t>HOWEVER, too early to declare victory! Development effort is </a:t>
            </a:r>
          </a:p>
          <a:p>
            <a:pPr marL="457200" indent="-457200"/>
            <a:r>
              <a:rPr lang="en-US" dirty="0" smtClean="0">
                <a:solidFill>
                  <a:srgbClr val="FF0000"/>
                </a:solidFill>
              </a:rPr>
              <a:t>not complete! More R&amp;D funds required to finish optimization </a:t>
            </a:r>
          </a:p>
          <a:p>
            <a:pPr marL="457200" indent="-457200"/>
            <a:r>
              <a:rPr lang="en-US" dirty="0" smtClean="0">
                <a:solidFill>
                  <a:srgbClr val="FF0000"/>
                </a:solidFill>
              </a:rPr>
              <a:t>and make “long-life” a standard product option</a:t>
            </a:r>
          </a:p>
          <a:p>
            <a:pPr marL="457200" indent="-457200"/>
            <a:r>
              <a:rPr lang="en-US" dirty="0" smtClean="0">
                <a:solidFill>
                  <a:srgbClr val="FF0000"/>
                </a:solidFill>
              </a:rPr>
              <a:t> </a:t>
            </a:r>
          </a:p>
          <a:p>
            <a:pPr marL="457200" indent="-457200"/>
            <a:endParaRPr lang="en-US" sz="2000" dirty="0" smtClean="0"/>
          </a:p>
          <a:p>
            <a:pPr marL="457200" indent="-457200">
              <a:buAutoNum type="arabicParenR" startAt="4"/>
            </a:pPr>
            <a:endParaRPr lang="en-US" sz="2000" dirty="0" smtClean="0"/>
          </a:p>
          <a:p>
            <a:pPr marL="457200" indent="-457200">
              <a:buAutoNum type="arabicParenR" startAt="4"/>
            </a:pPr>
            <a:endParaRPr lang="en-US" sz="2000" dirty="0" smtClean="0"/>
          </a:p>
        </p:txBody>
      </p:sp>
      <p:sp>
        <p:nvSpPr>
          <p:cNvPr id="4" name="Slide Number Placeholder 3"/>
          <p:cNvSpPr>
            <a:spLocks noGrp="1"/>
          </p:cNvSpPr>
          <p:nvPr>
            <p:ph type="sldNum" sz="quarter" idx="12"/>
          </p:nvPr>
        </p:nvSpPr>
        <p:spPr/>
        <p:txBody>
          <a:bodyPr/>
          <a:lstStyle/>
          <a:p>
            <a:pPr>
              <a:defRPr/>
            </a:pPr>
            <a:fld id="{C20C5F88-59E1-4320-B6A6-C29627EAF070}" type="slidenum">
              <a:rPr lang="en-US" smtClean="0"/>
              <a:pPr>
                <a:defRPr/>
              </a:pPr>
              <a:t>20</a:t>
            </a:fld>
            <a:endParaRPr lang="en-US"/>
          </a:p>
        </p:txBody>
      </p:sp>
    </p:spTree>
    <p:extLst>
      <p:ext uri="{BB962C8B-B14F-4D97-AF65-F5344CB8AC3E}">
        <p14:creationId xmlns:p14="http://schemas.microsoft.com/office/powerpoint/2010/main" val="4036219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52400"/>
            <a:ext cx="7772400" cy="1143000"/>
          </a:xfrm>
        </p:spPr>
        <p:txBody>
          <a:bodyPr/>
          <a:lstStyle/>
          <a:p>
            <a:r>
              <a:rPr lang="en-US" sz="3600" b="1" u="sng" smtClean="0">
                <a:solidFill>
                  <a:srgbClr val="0000FF"/>
                </a:solidFill>
                <a:cs typeface="Times New Roman" pitchFamily="18" charset="0"/>
              </a:rPr>
              <a:t>Cross Talk and other MCP-Issues</a:t>
            </a:r>
          </a:p>
        </p:txBody>
      </p:sp>
      <p:sp>
        <p:nvSpPr>
          <p:cNvPr id="19459" name="Content Placeholder 2"/>
          <p:cNvSpPr>
            <a:spLocks noGrp="1"/>
          </p:cNvSpPr>
          <p:nvPr>
            <p:ph idx="1"/>
          </p:nvPr>
        </p:nvSpPr>
        <p:spPr>
          <a:xfrm>
            <a:off x="152400" y="2209800"/>
            <a:ext cx="8763000" cy="4648200"/>
          </a:xfrm>
        </p:spPr>
        <p:txBody>
          <a:bodyPr/>
          <a:lstStyle/>
          <a:p>
            <a:pPr>
              <a:buFontTx/>
              <a:buNone/>
            </a:pPr>
            <a:r>
              <a:rPr lang="en-US" sz="1800" dirty="0" smtClean="0">
                <a:cs typeface="Times New Roman" pitchFamily="18" charset="0"/>
              </a:rPr>
              <a:t>	</a:t>
            </a:r>
            <a:r>
              <a:rPr lang="en-US" sz="1800" b="1" dirty="0" smtClean="0">
                <a:solidFill>
                  <a:srgbClr val="FF0000"/>
                </a:solidFill>
                <a:cs typeface="Times New Roman" pitchFamily="18" charset="0"/>
              </a:rPr>
              <a:t>Have studied many features of MCP’s @PTF </a:t>
            </a:r>
          </a:p>
          <a:p>
            <a:pPr>
              <a:buFontTx/>
              <a:buNone/>
            </a:pPr>
            <a:r>
              <a:rPr lang="en-US" sz="1800" b="1" dirty="0" smtClean="0">
                <a:solidFill>
                  <a:srgbClr val="FF0000"/>
                </a:solidFill>
                <a:cs typeface="Times New Roman" pitchFamily="18" charset="0"/>
              </a:rPr>
              <a:t>	</a:t>
            </a:r>
            <a:r>
              <a:rPr lang="en-US" sz="1800" b="1" dirty="0" smtClean="0">
                <a:solidFill>
                  <a:schemeClr val="accent2"/>
                </a:solidFill>
                <a:cs typeface="Times New Roman" pitchFamily="18" charset="0"/>
              </a:rPr>
              <a:t>(in close contact with Jeff </a:t>
            </a:r>
            <a:r>
              <a:rPr lang="en-US" sz="1800" b="1" dirty="0" err="1" smtClean="0">
                <a:solidFill>
                  <a:schemeClr val="accent2"/>
                </a:solidFill>
                <a:cs typeface="Times New Roman" pitchFamily="18" charset="0"/>
              </a:rPr>
              <a:t>Defazio</a:t>
            </a:r>
            <a:r>
              <a:rPr lang="en-US" sz="1800" b="1" dirty="0" smtClean="0">
                <a:solidFill>
                  <a:schemeClr val="accent2"/>
                </a:solidFill>
                <a:cs typeface="Times New Roman" pitchFamily="18" charset="0"/>
              </a:rPr>
              <a:t>, primary </a:t>
            </a:r>
            <a:r>
              <a:rPr lang="en-US" sz="1800" b="1" dirty="0" err="1" smtClean="0">
                <a:solidFill>
                  <a:schemeClr val="accent2"/>
                </a:solidFill>
                <a:cs typeface="Times New Roman" pitchFamily="18" charset="0"/>
              </a:rPr>
              <a:t>Photonis</a:t>
            </a:r>
            <a:r>
              <a:rPr lang="en-US" sz="1800" b="1" dirty="0" smtClean="0">
                <a:solidFill>
                  <a:schemeClr val="accent2"/>
                </a:solidFill>
                <a:cs typeface="Times New Roman" pitchFamily="18" charset="0"/>
              </a:rPr>
              <a:t> MCP-PMT engineer )</a:t>
            </a:r>
          </a:p>
          <a:p>
            <a:r>
              <a:rPr lang="en-US" sz="2000" b="1" dirty="0" smtClean="0">
                <a:cs typeface="Times New Roman" pitchFamily="18" charset="0"/>
              </a:rPr>
              <a:t>Cross talk: </a:t>
            </a:r>
            <a:r>
              <a:rPr lang="en-US" sz="1800" dirty="0" smtClean="0">
                <a:cs typeface="Times New Roman" pitchFamily="18" charset="0"/>
              </a:rPr>
              <a:t>Using a series of fibers with different path lengths to simulate proton arrival time, found that ~10% of pulse is collected in adjacent pixel due to charge sharing</a:t>
            </a:r>
          </a:p>
          <a:p>
            <a:pPr>
              <a:buFontTx/>
              <a:buNone/>
            </a:pPr>
            <a:r>
              <a:rPr lang="en-US" sz="1800" dirty="0" smtClean="0">
                <a:cs typeface="Times New Roman" pitchFamily="18" charset="0"/>
              </a:rPr>
              <a:t>      -</a:t>
            </a:r>
            <a:r>
              <a:rPr lang="en-US" sz="1800" b="1" dirty="0" smtClean="0">
                <a:cs typeface="Times New Roman" pitchFamily="18" charset="0"/>
              </a:rPr>
              <a:t>improves resolution  for pixels in same row</a:t>
            </a:r>
            <a:r>
              <a:rPr lang="en-US" sz="1800" dirty="0" smtClean="0">
                <a:cs typeface="Times New Roman" pitchFamily="18" charset="0"/>
              </a:rPr>
              <a:t> and correlates pixels since light is in time</a:t>
            </a:r>
          </a:p>
          <a:p>
            <a:pPr>
              <a:buFontTx/>
              <a:buNone/>
            </a:pPr>
            <a:r>
              <a:rPr lang="en-US" sz="1800" dirty="0" smtClean="0">
                <a:cs typeface="Times New Roman" pitchFamily="18" charset="0"/>
              </a:rPr>
              <a:t>      -</a:t>
            </a:r>
            <a:r>
              <a:rPr lang="en-US" sz="1800" b="1" dirty="0" smtClean="0">
                <a:cs typeface="Times New Roman" pitchFamily="18" charset="0"/>
              </a:rPr>
              <a:t>degrades resolution and biases time  for pixels in adjacent row </a:t>
            </a:r>
            <a:r>
              <a:rPr lang="en-US" sz="1800" dirty="0" smtClean="0">
                <a:cs typeface="Times New Roman" pitchFamily="18" charset="0"/>
              </a:rPr>
              <a:t>(on either side) for later arriving proton</a:t>
            </a:r>
          </a:p>
          <a:p>
            <a:r>
              <a:rPr lang="en-US" sz="1800" b="1" dirty="0" smtClean="0">
                <a:solidFill>
                  <a:srgbClr val="FF3399"/>
                </a:solidFill>
                <a:cs typeface="Times New Roman" pitchFamily="18" charset="0"/>
              </a:rPr>
              <a:t>Two protons in same pixel mixes time in complicated manner </a:t>
            </a:r>
            <a:endParaRPr lang="en-US" sz="1800" dirty="0" smtClean="0">
              <a:cs typeface="Times New Roman" pitchFamily="18" charset="0"/>
            </a:endParaRPr>
          </a:p>
          <a:p>
            <a:r>
              <a:rPr lang="en-US" sz="1800" dirty="0" smtClean="0">
                <a:cs typeface="Times New Roman" pitchFamily="18" charset="0"/>
              </a:rPr>
              <a:t>After pulsing and correlation to lifetime </a:t>
            </a:r>
          </a:p>
          <a:p>
            <a:r>
              <a:rPr lang="en-US" sz="1800" dirty="0" smtClean="0">
                <a:cs typeface="Times New Roman" pitchFamily="18" charset="0"/>
              </a:rPr>
              <a:t>Forming a data-based simulation of MCP response to augment GEANT capabilities</a:t>
            </a:r>
          </a:p>
          <a:p>
            <a:r>
              <a:rPr lang="en-US" sz="1800" b="1" dirty="0" smtClean="0">
                <a:solidFill>
                  <a:srgbClr val="FF0000"/>
                </a:solidFill>
                <a:cs typeface="Times New Roman" pitchFamily="18" charset="0"/>
              </a:rPr>
              <a:t>Raising cathode voltage to increase collection efficiency and sharpens timing   </a:t>
            </a:r>
          </a:p>
          <a:p>
            <a:pPr>
              <a:buNone/>
            </a:pPr>
            <a:r>
              <a:rPr lang="en-US" sz="1800" b="1" dirty="0" smtClean="0">
                <a:solidFill>
                  <a:srgbClr val="FF0000"/>
                </a:solidFill>
                <a:cs typeface="Times New Roman" pitchFamily="18" charset="0"/>
              </a:rPr>
              <a:t>      (up to 20% resolution improvement)</a:t>
            </a:r>
          </a:p>
        </p:txBody>
      </p:sp>
      <p:sp>
        <p:nvSpPr>
          <p:cNvPr id="19460" name="Slide Number Placeholder 49"/>
          <p:cNvSpPr>
            <a:spLocks noGrp="1"/>
          </p:cNvSpPr>
          <p:nvPr>
            <p:ph type="sldNum" sz="quarter" idx="12"/>
          </p:nvPr>
        </p:nvSpPr>
        <p:spPr>
          <a:noFill/>
        </p:spPr>
        <p:txBody>
          <a:bodyPr/>
          <a:lstStyle/>
          <a:p>
            <a:fld id="{7900CBDA-3367-4F5D-AC21-503A71987166}" type="slidenum">
              <a:rPr lang="en-US" smtClean="0"/>
              <a:pPr/>
              <a:t>21</a:t>
            </a:fld>
            <a:endParaRPr lang="en-US" smtClean="0"/>
          </a:p>
        </p:txBody>
      </p:sp>
      <p:sp>
        <p:nvSpPr>
          <p:cNvPr id="19461" name="TextBox 45"/>
          <p:cNvSpPr txBox="1">
            <a:spLocks noChangeArrowheads="1"/>
          </p:cNvSpPr>
          <p:nvPr/>
        </p:nvSpPr>
        <p:spPr bwMode="auto">
          <a:xfrm>
            <a:off x="1219200" y="731838"/>
            <a:ext cx="6477000" cy="1477962"/>
          </a:xfrm>
          <a:prstGeom prst="rect">
            <a:avLst/>
          </a:prstGeom>
          <a:solidFill>
            <a:srgbClr val="FFFF00"/>
          </a:solidFill>
          <a:ln w="9525">
            <a:noFill/>
            <a:miter lim="800000"/>
            <a:headEnd/>
            <a:tailEnd/>
          </a:ln>
        </p:spPr>
        <p:txBody>
          <a:bodyPr>
            <a:spAutoFit/>
          </a:bodyPr>
          <a:lstStyle/>
          <a:p>
            <a:r>
              <a:rPr lang="en-US" sz="1800" dirty="0"/>
              <a:t>Pedro Duarte, Masters Thesis on early test beam studies 2007</a:t>
            </a:r>
          </a:p>
          <a:p>
            <a:r>
              <a:rPr lang="en-US" sz="1800" dirty="0"/>
              <a:t>Ryan Hall UTA, Honors Thesis on cross talk  2010</a:t>
            </a:r>
          </a:p>
          <a:p>
            <a:r>
              <a:rPr lang="en-US" sz="1800" dirty="0"/>
              <a:t>Paul Pryor UG Thesis on Lifetime 2011</a:t>
            </a:r>
          </a:p>
          <a:p>
            <a:r>
              <a:rPr lang="en-US" sz="1800" dirty="0"/>
              <a:t>James </a:t>
            </a:r>
            <a:r>
              <a:rPr lang="en-US" sz="1800" dirty="0" err="1"/>
              <a:t>Bourbeau</a:t>
            </a:r>
            <a:r>
              <a:rPr lang="en-US" sz="1800" dirty="0"/>
              <a:t>, Honors Thesis on Phase 0  2013</a:t>
            </a:r>
          </a:p>
          <a:p>
            <a:r>
              <a:rPr lang="en-US" sz="1800" dirty="0"/>
              <a:t>-Currently have team of </a:t>
            </a:r>
            <a:r>
              <a:rPr lang="en-US" sz="1800" dirty="0" smtClean="0"/>
              <a:t>5 </a:t>
            </a:r>
            <a:r>
              <a:rPr lang="en-US" sz="1800" dirty="0"/>
              <a:t>undergraduates (10/hr/week/person)</a:t>
            </a:r>
          </a:p>
        </p:txBody>
      </p:sp>
      <p:sp>
        <p:nvSpPr>
          <p:cNvPr id="6" name="Date Placeholder 5"/>
          <p:cNvSpPr>
            <a:spLocks noGrp="1"/>
          </p:cNvSpPr>
          <p:nvPr>
            <p:ph type="dt" sz="half" idx="10"/>
          </p:nvPr>
        </p:nvSpPr>
        <p:spPr/>
        <p:txBody>
          <a:bodyPr/>
          <a:lstStyle/>
          <a:p>
            <a:pPr>
              <a:defRPr/>
            </a:pPr>
            <a:r>
              <a:rPr lang="en-US" smtClean="0"/>
              <a:t>December 4, 2014</a:t>
            </a:r>
            <a:endParaRPr lang="en-US" dirty="0"/>
          </a:p>
        </p:txBody>
      </p:sp>
      <p:sp>
        <p:nvSpPr>
          <p:cNvPr id="7" name="Footer Placeholder 6"/>
          <p:cNvSpPr>
            <a:spLocks noGrp="1"/>
          </p:cNvSpPr>
          <p:nvPr>
            <p:ph type="ftr" sz="quarter" idx="11"/>
          </p:nvPr>
        </p:nvSpPr>
        <p:spPr/>
        <p:txBody>
          <a:bodyPr/>
          <a:lstStyle/>
          <a:p>
            <a:pPr>
              <a:defRPr/>
            </a:pPr>
            <a:r>
              <a:rPr lang="en-US" smtClean="0"/>
              <a:t>MCP Workshop,  A.  Brandt , UTA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76200"/>
            <a:ext cx="6781800" cy="1143000"/>
          </a:xfrm>
        </p:spPr>
        <p:txBody>
          <a:bodyPr/>
          <a:lstStyle/>
          <a:p>
            <a:pPr algn="r"/>
            <a:r>
              <a:rPr lang="en-US" sz="4000" b="1" u="sng" dirty="0" smtClean="0">
                <a:solidFill>
                  <a:srgbClr val="0000FF"/>
                </a:solidFill>
              </a:rPr>
              <a:t>T958 DAQ (FNAL 1/2012)</a:t>
            </a:r>
          </a:p>
        </p:txBody>
      </p:sp>
      <p:sp>
        <p:nvSpPr>
          <p:cNvPr id="22532" name="Footer Placeholder 4"/>
          <p:cNvSpPr>
            <a:spLocks noGrp="1"/>
          </p:cNvSpPr>
          <p:nvPr>
            <p:ph type="ftr" sz="quarter" idx="11"/>
          </p:nvPr>
        </p:nvSpPr>
        <p:spPr>
          <a:noFill/>
        </p:spPr>
        <p:txBody>
          <a:bodyPr/>
          <a:lstStyle/>
          <a:p>
            <a:r>
              <a:rPr lang="en-US" smtClean="0"/>
              <a:t>MCP Workshop,  A.  Brandt , UTA </a:t>
            </a:r>
          </a:p>
        </p:txBody>
      </p:sp>
      <p:pic>
        <p:nvPicPr>
          <p:cNvPr id="22534" name="Picture 2"/>
          <p:cNvPicPr>
            <a:picLocks noChangeAspect="1" noChangeArrowheads="1"/>
          </p:cNvPicPr>
          <p:nvPr/>
        </p:nvPicPr>
        <p:blipFill>
          <a:blip r:embed="rId2" cstate="print"/>
          <a:srcRect/>
          <a:stretch>
            <a:fillRect/>
          </a:stretch>
        </p:blipFill>
        <p:spPr bwMode="auto">
          <a:xfrm>
            <a:off x="1144588" y="1828800"/>
            <a:ext cx="7999412" cy="5000625"/>
          </a:xfrm>
          <a:prstGeom prst="rect">
            <a:avLst/>
          </a:prstGeom>
          <a:noFill/>
          <a:ln w="9525">
            <a:noFill/>
            <a:miter lim="800000"/>
            <a:headEnd/>
            <a:tailEnd/>
          </a:ln>
        </p:spPr>
      </p:pic>
      <p:sp>
        <p:nvSpPr>
          <p:cNvPr id="22535" name="TextBox 7"/>
          <p:cNvSpPr txBox="1">
            <a:spLocks noChangeArrowheads="1"/>
          </p:cNvSpPr>
          <p:nvPr/>
        </p:nvSpPr>
        <p:spPr bwMode="auto">
          <a:xfrm>
            <a:off x="5780088" y="2281238"/>
            <a:ext cx="2906712" cy="461962"/>
          </a:xfrm>
          <a:prstGeom prst="rect">
            <a:avLst/>
          </a:prstGeom>
          <a:noFill/>
          <a:ln w="9525">
            <a:noFill/>
            <a:miter lim="800000"/>
            <a:headEnd/>
            <a:tailEnd/>
          </a:ln>
        </p:spPr>
        <p:txBody>
          <a:bodyPr wrap="none">
            <a:spAutoFit/>
          </a:bodyPr>
          <a:lstStyle/>
          <a:p>
            <a:r>
              <a:rPr lang="en-US">
                <a:solidFill>
                  <a:schemeClr val="bg1"/>
                </a:solidFill>
              </a:rPr>
              <a:t>2  3   4   5   6   7   Avg</a:t>
            </a:r>
          </a:p>
        </p:txBody>
      </p:sp>
      <p:pic>
        <p:nvPicPr>
          <p:cNvPr id="22536" name="Picture 2" descr="C:\Documents and Settings\andrew\My Documents\My Pictures\2004-03-23 001\100_2790.jpg"/>
          <p:cNvPicPr>
            <a:picLocks noChangeAspect="1" noChangeArrowheads="1"/>
          </p:cNvPicPr>
          <p:nvPr/>
        </p:nvPicPr>
        <p:blipFill>
          <a:blip r:embed="rId3" cstate="print"/>
          <a:srcRect/>
          <a:stretch>
            <a:fillRect/>
          </a:stretch>
        </p:blipFill>
        <p:spPr bwMode="auto">
          <a:xfrm>
            <a:off x="57150" y="76200"/>
            <a:ext cx="2400300" cy="3200400"/>
          </a:xfrm>
          <a:prstGeom prst="rect">
            <a:avLst/>
          </a:prstGeom>
          <a:noFill/>
          <a:ln w="76200">
            <a:solidFill>
              <a:srgbClr val="FFFF00"/>
            </a:solidFill>
            <a:miter lim="800000"/>
            <a:headEnd/>
            <a:tailEnd/>
          </a:ln>
        </p:spPr>
      </p:pic>
      <p:sp>
        <p:nvSpPr>
          <p:cNvPr id="22537" name="TextBox 6"/>
          <p:cNvSpPr txBox="1">
            <a:spLocks noChangeArrowheads="1"/>
          </p:cNvSpPr>
          <p:nvPr/>
        </p:nvSpPr>
        <p:spPr bwMode="auto">
          <a:xfrm>
            <a:off x="0" y="5181600"/>
            <a:ext cx="9144000" cy="708025"/>
          </a:xfrm>
          <a:prstGeom prst="rect">
            <a:avLst/>
          </a:prstGeom>
          <a:solidFill>
            <a:srgbClr val="FFFF00"/>
          </a:solidFill>
          <a:ln w="9525">
            <a:noFill/>
            <a:miter lim="800000"/>
            <a:headEnd/>
            <a:tailEnd/>
          </a:ln>
        </p:spPr>
        <p:txBody>
          <a:bodyPr>
            <a:spAutoFit/>
          </a:bodyPr>
          <a:lstStyle/>
          <a:p>
            <a:pPr algn="ctr"/>
            <a:r>
              <a:rPr lang="en-US" sz="2000" dirty="0"/>
              <a:t>Just your garden variety 20 channel, 20 GHz/</a:t>
            </a:r>
            <a:r>
              <a:rPr lang="en-US" sz="2000" dirty="0" err="1"/>
              <a:t>ch</a:t>
            </a:r>
            <a:r>
              <a:rPr lang="en-US" sz="2000" dirty="0"/>
              <a:t>, 40 </a:t>
            </a:r>
            <a:r>
              <a:rPr lang="en-US" sz="2000" dirty="0" smtClean="0"/>
              <a:t>Gs/s/</a:t>
            </a:r>
            <a:r>
              <a:rPr lang="en-US" sz="2000" dirty="0" err="1" smtClean="0"/>
              <a:t>ch</a:t>
            </a:r>
            <a:r>
              <a:rPr lang="en-US" sz="2000" dirty="0" smtClean="0"/>
              <a:t>  </a:t>
            </a:r>
            <a:r>
              <a:rPr lang="en-US" sz="2000" dirty="0"/>
              <a:t>(point every 25ps) 500k$ </a:t>
            </a:r>
            <a:r>
              <a:rPr lang="en-US" sz="2000" dirty="0" err="1"/>
              <a:t>LeCroy</a:t>
            </a:r>
            <a:r>
              <a:rPr lang="en-US" sz="2000" dirty="0"/>
              <a:t> 9Zi scope! Thanks for the loaner </a:t>
            </a:r>
            <a:r>
              <a:rPr lang="en-US" sz="2000" dirty="0" err="1"/>
              <a:t>LeCroy</a:t>
            </a:r>
            <a:endParaRPr lang="en-US" sz="2000" dirty="0"/>
          </a:p>
        </p:txBody>
      </p:sp>
      <p:sp>
        <p:nvSpPr>
          <p:cNvPr id="14" name="TextBox 13"/>
          <p:cNvSpPr txBox="1"/>
          <p:nvPr/>
        </p:nvSpPr>
        <p:spPr>
          <a:xfrm>
            <a:off x="2362200" y="921603"/>
            <a:ext cx="6781800" cy="1323439"/>
          </a:xfrm>
          <a:prstGeom prst="rect">
            <a:avLst/>
          </a:prstGeom>
          <a:solidFill>
            <a:schemeClr val="accent2">
              <a:lumMod val="75000"/>
            </a:schemeClr>
          </a:solidFill>
        </p:spPr>
        <p:txBody>
          <a:bodyPr wrap="square">
            <a:spAutoFit/>
          </a:bodyPr>
          <a:lstStyle/>
          <a:p>
            <a:pPr>
              <a:defRPr/>
            </a:pPr>
            <a:r>
              <a:rPr lang="en-US" sz="2000" dirty="0">
                <a:solidFill>
                  <a:schemeClr val="bg1"/>
                </a:solidFill>
              </a:rPr>
              <a:t>Time difference between </a:t>
            </a:r>
            <a:r>
              <a:rPr lang="en-US" sz="2000" dirty="0" smtClean="0">
                <a:solidFill>
                  <a:schemeClr val="bg1"/>
                </a:solidFill>
              </a:rPr>
              <a:t>10-12 </a:t>
            </a:r>
            <a:r>
              <a:rPr lang="en-US" sz="2000" dirty="0" err="1" smtClean="0">
                <a:solidFill>
                  <a:schemeClr val="bg1"/>
                </a:solidFill>
              </a:rPr>
              <a:t>ps</a:t>
            </a:r>
            <a:r>
              <a:rPr lang="en-US" sz="2000" dirty="0" smtClean="0">
                <a:solidFill>
                  <a:schemeClr val="bg1"/>
                </a:solidFill>
              </a:rPr>
              <a:t> reference detector (FNAL </a:t>
            </a:r>
            <a:r>
              <a:rPr lang="en-US" sz="2000" dirty="0" err="1" smtClean="0">
                <a:solidFill>
                  <a:schemeClr val="bg1"/>
                </a:solidFill>
              </a:rPr>
              <a:t>SiPM</a:t>
            </a:r>
            <a:r>
              <a:rPr lang="en-US" sz="2000" dirty="0" smtClean="0">
                <a:solidFill>
                  <a:schemeClr val="bg1"/>
                </a:solidFill>
              </a:rPr>
              <a:t> in Nagoya mode courtesy of </a:t>
            </a:r>
            <a:r>
              <a:rPr lang="en-US" sz="2000" dirty="0" err="1" smtClean="0">
                <a:solidFill>
                  <a:schemeClr val="bg1"/>
                </a:solidFill>
              </a:rPr>
              <a:t>Albrow</a:t>
            </a:r>
            <a:r>
              <a:rPr lang="en-US" sz="2000" dirty="0" smtClean="0">
                <a:solidFill>
                  <a:schemeClr val="bg1"/>
                </a:solidFill>
              </a:rPr>
              <a:t> +</a:t>
            </a:r>
            <a:r>
              <a:rPr lang="en-US" sz="2000" dirty="0" err="1" smtClean="0">
                <a:solidFill>
                  <a:schemeClr val="bg1"/>
                </a:solidFill>
              </a:rPr>
              <a:t>Ronzhin</a:t>
            </a:r>
            <a:r>
              <a:rPr lang="en-US" sz="2000" dirty="0" smtClean="0">
                <a:solidFill>
                  <a:schemeClr val="bg1"/>
                </a:solidFill>
              </a:rPr>
              <a:t>) and 6 </a:t>
            </a:r>
            <a:r>
              <a:rPr lang="en-US" sz="2000" dirty="0">
                <a:solidFill>
                  <a:schemeClr val="bg1"/>
                </a:solidFill>
              </a:rPr>
              <a:t>–bar </a:t>
            </a:r>
            <a:r>
              <a:rPr lang="en-US" sz="2000" dirty="0" smtClean="0">
                <a:solidFill>
                  <a:schemeClr val="bg1"/>
                </a:solidFill>
              </a:rPr>
              <a:t> Quartic </a:t>
            </a:r>
            <a:r>
              <a:rPr lang="en-US" sz="2000" dirty="0">
                <a:solidFill>
                  <a:schemeClr val="bg1"/>
                </a:solidFill>
              </a:rPr>
              <a:t>average gives </a:t>
            </a:r>
            <a:r>
              <a:rPr lang="en-US" sz="2000" dirty="0" smtClean="0">
                <a:solidFill>
                  <a:srgbClr val="FFFF00"/>
                </a:solidFill>
              </a:rPr>
              <a:t>online</a:t>
            </a:r>
            <a:r>
              <a:rPr lang="en-US" sz="2000" dirty="0" smtClean="0">
                <a:solidFill>
                  <a:schemeClr val="bg1"/>
                </a:solidFill>
              </a:rPr>
              <a:t> FWHM=47 </a:t>
            </a:r>
            <a:r>
              <a:rPr lang="en-US" sz="2000" dirty="0" err="1">
                <a:solidFill>
                  <a:schemeClr val="bg1"/>
                </a:solidFill>
              </a:rPr>
              <a:t>ps</a:t>
            </a:r>
            <a:r>
              <a:rPr lang="en-US" sz="2000" dirty="0">
                <a:solidFill>
                  <a:schemeClr val="bg1"/>
                </a:solidFill>
              </a:rPr>
              <a:t> (</a:t>
            </a:r>
            <a:r>
              <a:rPr lang="en-US" sz="2000" dirty="0">
                <a:solidFill>
                  <a:schemeClr val="bg1"/>
                </a:solidFill>
                <a:sym typeface="Symbol"/>
              </a:rPr>
              <a:t>=20 </a:t>
            </a:r>
            <a:r>
              <a:rPr lang="en-US" sz="2000" dirty="0" err="1" smtClean="0">
                <a:solidFill>
                  <a:schemeClr val="bg1"/>
                </a:solidFill>
                <a:sym typeface="Symbol"/>
              </a:rPr>
              <a:t>ps</a:t>
            </a:r>
            <a:r>
              <a:rPr lang="en-US" sz="2000" dirty="0" smtClean="0">
                <a:solidFill>
                  <a:schemeClr val="bg1"/>
                </a:solidFill>
                <a:sym typeface="Symbol"/>
              </a:rPr>
              <a:t>), removing </a:t>
            </a:r>
            <a:r>
              <a:rPr lang="en-US" sz="2000" dirty="0" err="1" smtClean="0">
                <a:solidFill>
                  <a:schemeClr val="bg1"/>
                </a:solidFill>
                <a:sym typeface="Symbol"/>
              </a:rPr>
              <a:t>SiPM</a:t>
            </a:r>
            <a:r>
              <a:rPr lang="en-US" sz="2000" dirty="0" smtClean="0">
                <a:solidFill>
                  <a:schemeClr val="bg1"/>
                </a:solidFill>
                <a:sym typeface="Symbol"/>
              </a:rPr>
              <a:t> resolution gives </a:t>
            </a:r>
            <a:r>
              <a:rPr lang="en-US" sz="2000" dirty="0" err="1" smtClean="0">
                <a:solidFill>
                  <a:schemeClr val="bg1"/>
                </a:solidFill>
                <a:sym typeface="Symbol"/>
              </a:rPr>
              <a:t>Qavg</a:t>
            </a:r>
            <a:r>
              <a:rPr lang="en-US" sz="2000" dirty="0" smtClean="0">
                <a:solidFill>
                  <a:schemeClr val="bg1"/>
                </a:solidFill>
                <a:sym typeface="Symbol"/>
              </a:rPr>
              <a:t>=14-15 </a:t>
            </a:r>
            <a:r>
              <a:rPr lang="en-US" sz="2000" dirty="0" err="1" smtClean="0">
                <a:solidFill>
                  <a:schemeClr val="bg1"/>
                </a:solidFill>
                <a:sym typeface="Symbol"/>
              </a:rPr>
              <a:t>ps</a:t>
            </a:r>
            <a:endParaRPr lang="en-US" sz="2800" dirty="0">
              <a:solidFill>
                <a:schemeClr val="bg1"/>
              </a:solidFill>
            </a:endParaRPr>
          </a:p>
        </p:txBody>
      </p:sp>
      <p:sp>
        <p:nvSpPr>
          <p:cNvPr id="10" name="Date Placeholder 9"/>
          <p:cNvSpPr>
            <a:spLocks noGrp="1"/>
          </p:cNvSpPr>
          <p:nvPr>
            <p:ph type="dt" sz="half" idx="10"/>
          </p:nvPr>
        </p:nvSpPr>
        <p:spPr/>
        <p:txBody>
          <a:bodyPr/>
          <a:lstStyle/>
          <a:p>
            <a:pPr>
              <a:defRPr/>
            </a:pPr>
            <a:r>
              <a:rPr lang="en-US" smtClean="0"/>
              <a:t>December 4, 2014</a:t>
            </a:r>
            <a:endParaRPr lang="en-US" dirty="0"/>
          </a:p>
        </p:txBody>
      </p:sp>
      <p:sp>
        <p:nvSpPr>
          <p:cNvPr id="22533" name="Slide Number Placeholder 7"/>
          <p:cNvSpPr>
            <a:spLocks noGrp="1"/>
          </p:cNvSpPr>
          <p:nvPr>
            <p:ph type="sldNum" sz="quarter" idx="12"/>
          </p:nvPr>
        </p:nvSpPr>
        <p:spPr>
          <a:xfrm>
            <a:off x="6934200" y="6400800"/>
            <a:ext cx="1905000" cy="457200"/>
          </a:xfrm>
          <a:noFill/>
        </p:spPr>
        <p:txBody>
          <a:bodyPr/>
          <a:lstStyle/>
          <a:p>
            <a:fld id="{A2601E51-A798-4F3C-BAF8-F3C98E64A941}" type="slidenum">
              <a:rPr lang="en-US" smtClean="0"/>
              <a:pPr/>
              <a:t>22</a:t>
            </a:fld>
            <a:endParaRPr lang="en-US" smtClean="0"/>
          </a:p>
        </p:txBody>
      </p:sp>
      <p:pic>
        <p:nvPicPr>
          <p:cNvPr id="12" name="Picture 2"/>
          <p:cNvPicPr>
            <a:picLocks noChangeAspect="1" noChangeArrowheads="1"/>
          </p:cNvPicPr>
          <p:nvPr/>
        </p:nvPicPr>
        <p:blipFill>
          <a:blip r:embed="rId4" cstate="print"/>
          <a:srcRect/>
          <a:stretch>
            <a:fillRect/>
          </a:stretch>
        </p:blipFill>
        <p:spPr bwMode="auto">
          <a:xfrm>
            <a:off x="57150" y="3429000"/>
            <a:ext cx="1774825" cy="1333500"/>
          </a:xfrm>
          <a:prstGeom prst="rect">
            <a:avLst/>
          </a:prstGeom>
          <a:noFill/>
          <a:ln w="9525">
            <a:noFill/>
            <a:miter lim="800000"/>
            <a:headEnd/>
            <a:tailEnd/>
          </a:ln>
        </p:spPr>
      </p:pic>
      <p:sp>
        <p:nvSpPr>
          <p:cNvPr id="2" name="TextBox 1"/>
          <p:cNvSpPr txBox="1"/>
          <p:nvPr/>
        </p:nvSpPr>
        <p:spPr>
          <a:xfrm>
            <a:off x="76200" y="4648200"/>
            <a:ext cx="1867819" cy="307777"/>
          </a:xfrm>
          <a:prstGeom prst="rect">
            <a:avLst/>
          </a:prstGeom>
          <a:solidFill>
            <a:schemeClr val="accent2">
              <a:lumMod val="20000"/>
              <a:lumOff val="80000"/>
            </a:schemeClr>
          </a:solidFill>
          <a:ln>
            <a:solidFill>
              <a:schemeClr val="accent1"/>
            </a:solidFill>
          </a:ln>
        </p:spPr>
        <p:txBody>
          <a:bodyPr wrap="none" rtlCol="0">
            <a:spAutoFit/>
          </a:bodyPr>
          <a:lstStyle/>
          <a:p>
            <a:r>
              <a:rPr lang="en-US" sz="1400" dirty="0" smtClean="0"/>
              <a:t>“mini-Nagoya” </a:t>
            </a:r>
            <a:r>
              <a:rPr lang="en-US" sz="1400" dirty="0" err="1" smtClean="0"/>
              <a:t>SiPM</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sipm-6Qaverage_3sigma(all-6)-cut_1hit_good-sipm.png"/>
          <p:cNvPicPr>
            <a:picLocks noChangeAspect="1"/>
          </p:cNvPicPr>
          <p:nvPr/>
        </p:nvPicPr>
        <p:blipFill>
          <a:blip r:embed="rId3" cstate="print"/>
          <a:srcRect/>
          <a:stretch>
            <a:fillRect/>
          </a:stretch>
        </p:blipFill>
        <p:spPr bwMode="auto">
          <a:xfrm>
            <a:off x="4591050" y="1238250"/>
            <a:ext cx="4324350" cy="3240088"/>
          </a:xfrm>
          <a:prstGeom prst="rect">
            <a:avLst/>
          </a:prstGeom>
          <a:noFill/>
          <a:ln w="9525">
            <a:noFill/>
            <a:miter lim="800000"/>
            <a:headEnd/>
            <a:tailEnd/>
          </a:ln>
        </p:spPr>
      </p:pic>
      <p:pic>
        <p:nvPicPr>
          <p:cNvPr id="23555" name="Picture 3" descr="SiPM_30.3-trig_quartic-1900V_cfg035_dT3SigMean.png"/>
          <p:cNvPicPr>
            <a:picLocks noChangeAspect="1"/>
          </p:cNvPicPr>
          <p:nvPr/>
        </p:nvPicPr>
        <p:blipFill>
          <a:blip r:embed="rId4" cstate="print"/>
          <a:srcRect/>
          <a:stretch>
            <a:fillRect/>
          </a:stretch>
        </p:blipFill>
        <p:spPr bwMode="auto">
          <a:xfrm>
            <a:off x="168275" y="1143000"/>
            <a:ext cx="4322763" cy="3346450"/>
          </a:xfrm>
          <a:prstGeom prst="rect">
            <a:avLst/>
          </a:prstGeom>
          <a:noFill/>
          <a:ln w="9525">
            <a:noFill/>
            <a:miter lim="800000"/>
            <a:headEnd/>
            <a:tailEnd/>
          </a:ln>
        </p:spPr>
      </p:pic>
      <p:sp>
        <p:nvSpPr>
          <p:cNvPr id="23556" name="TextBox 5"/>
          <p:cNvSpPr txBox="1">
            <a:spLocks noChangeArrowheads="1"/>
          </p:cNvSpPr>
          <p:nvPr/>
        </p:nvSpPr>
        <p:spPr bwMode="auto">
          <a:xfrm>
            <a:off x="439738" y="400050"/>
            <a:ext cx="8094662" cy="708025"/>
          </a:xfrm>
          <a:prstGeom prst="rect">
            <a:avLst/>
          </a:prstGeom>
          <a:noFill/>
          <a:ln w="9525">
            <a:noFill/>
            <a:miter lim="800000"/>
            <a:headEnd/>
            <a:tailEnd/>
          </a:ln>
        </p:spPr>
        <p:txBody>
          <a:bodyPr>
            <a:spAutoFit/>
          </a:bodyPr>
          <a:lstStyle/>
          <a:p>
            <a:pPr algn="ctr"/>
            <a:r>
              <a:rPr lang="en-US" sz="4000" u="sng">
                <a:solidFill>
                  <a:srgbClr val="0000FF"/>
                </a:solidFill>
              </a:rPr>
              <a:t>SiPM- Quartic 6-Bar Average </a:t>
            </a:r>
          </a:p>
        </p:txBody>
      </p:sp>
      <p:sp>
        <p:nvSpPr>
          <p:cNvPr id="23557" name="TextBox 7"/>
          <p:cNvSpPr txBox="1">
            <a:spLocks noChangeArrowheads="1"/>
          </p:cNvSpPr>
          <p:nvPr/>
        </p:nvSpPr>
        <p:spPr bwMode="auto">
          <a:xfrm>
            <a:off x="381000" y="5537200"/>
            <a:ext cx="8382000" cy="708025"/>
          </a:xfrm>
          <a:prstGeom prst="rect">
            <a:avLst/>
          </a:prstGeom>
          <a:solidFill>
            <a:srgbClr val="FFFF00"/>
          </a:solidFill>
          <a:ln w="9525">
            <a:noFill/>
            <a:miter lim="800000"/>
            <a:headEnd/>
            <a:tailEnd/>
          </a:ln>
        </p:spPr>
        <p:txBody>
          <a:bodyPr>
            <a:spAutoFit/>
          </a:bodyPr>
          <a:lstStyle/>
          <a:p>
            <a:pPr algn="ctr"/>
            <a:r>
              <a:rPr lang="en-US" sz="2000"/>
              <a:t>Extract QUARTIC resolution (6 bar) </a:t>
            </a:r>
            <a:r>
              <a:rPr lang="en-US" sz="2000">
                <a:solidFill>
                  <a:srgbClr val="FF0000"/>
                </a:solidFill>
              </a:rPr>
              <a:t>14 to 15  ps </a:t>
            </a:r>
            <a:r>
              <a:rPr lang="en-US" sz="2000"/>
              <a:t>including Q-HPTDC </a:t>
            </a:r>
          </a:p>
          <a:p>
            <a:pPr algn="ctr"/>
            <a:r>
              <a:rPr lang="en-US" sz="2000"/>
              <a:t>(Note: edge channels had different gain, not useful for this run)</a:t>
            </a:r>
          </a:p>
        </p:txBody>
      </p:sp>
      <p:sp>
        <p:nvSpPr>
          <p:cNvPr id="23558" name="TextBox 8"/>
          <p:cNvSpPr txBox="1">
            <a:spLocks noChangeArrowheads="1"/>
          </p:cNvSpPr>
          <p:nvPr/>
        </p:nvSpPr>
        <p:spPr bwMode="auto">
          <a:xfrm>
            <a:off x="2743200" y="3124200"/>
            <a:ext cx="1674813" cy="461963"/>
          </a:xfrm>
          <a:prstGeom prst="rect">
            <a:avLst/>
          </a:prstGeom>
          <a:solidFill>
            <a:srgbClr val="FFFF00"/>
          </a:solidFill>
          <a:ln w="9525">
            <a:noFill/>
            <a:miter lim="800000"/>
            <a:headEnd/>
            <a:tailEnd/>
          </a:ln>
        </p:spPr>
        <p:txBody>
          <a:bodyPr wrap="none">
            <a:spAutoFit/>
          </a:bodyPr>
          <a:lstStyle/>
          <a:p>
            <a:r>
              <a:rPr lang="en-US">
                <a:sym typeface="Symbol" pitchFamily="18" charset="2"/>
              </a:rPr>
              <a:t>t =</a:t>
            </a:r>
            <a:r>
              <a:rPr lang="en-US"/>
              <a:t>19.5 ps </a:t>
            </a:r>
          </a:p>
        </p:txBody>
      </p:sp>
      <p:sp>
        <p:nvSpPr>
          <p:cNvPr id="23559" name="TextBox 9"/>
          <p:cNvSpPr txBox="1">
            <a:spLocks noChangeArrowheads="1"/>
          </p:cNvSpPr>
          <p:nvPr/>
        </p:nvSpPr>
        <p:spPr bwMode="auto">
          <a:xfrm>
            <a:off x="7315200" y="3195638"/>
            <a:ext cx="1168400" cy="461962"/>
          </a:xfrm>
          <a:prstGeom prst="rect">
            <a:avLst/>
          </a:prstGeom>
          <a:noFill/>
          <a:ln w="9525">
            <a:noFill/>
            <a:miter lim="800000"/>
            <a:headEnd/>
            <a:tailEnd/>
          </a:ln>
        </p:spPr>
        <p:txBody>
          <a:bodyPr wrap="none">
            <a:spAutoFit/>
          </a:bodyPr>
          <a:lstStyle/>
          <a:p>
            <a:r>
              <a:rPr lang="en-US"/>
              <a:t>26.2 ps </a:t>
            </a:r>
          </a:p>
        </p:txBody>
      </p:sp>
      <p:sp>
        <p:nvSpPr>
          <p:cNvPr id="23560" name="Slide Number Placeholder 8"/>
          <p:cNvSpPr>
            <a:spLocks noGrp="1"/>
          </p:cNvSpPr>
          <p:nvPr>
            <p:ph type="sldNum" sz="quarter" idx="12"/>
          </p:nvPr>
        </p:nvSpPr>
        <p:spPr>
          <a:noFill/>
        </p:spPr>
        <p:txBody>
          <a:bodyPr/>
          <a:lstStyle/>
          <a:p>
            <a:fld id="{5287FB97-9F18-452B-A95F-828CEF5C8888}" type="slidenum">
              <a:rPr lang="en-US" smtClean="0"/>
              <a:pPr/>
              <a:t>23</a:t>
            </a:fld>
            <a:endParaRPr lang="en-US" smtClean="0"/>
          </a:p>
        </p:txBody>
      </p:sp>
      <p:sp>
        <p:nvSpPr>
          <p:cNvPr id="23561" name="TextBox 8"/>
          <p:cNvSpPr txBox="1">
            <a:spLocks noChangeArrowheads="1"/>
          </p:cNvSpPr>
          <p:nvPr/>
        </p:nvSpPr>
        <p:spPr bwMode="auto">
          <a:xfrm>
            <a:off x="41275" y="4495800"/>
            <a:ext cx="9178925" cy="1016000"/>
          </a:xfrm>
          <a:prstGeom prst="rect">
            <a:avLst/>
          </a:prstGeom>
          <a:noFill/>
          <a:ln w="9525">
            <a:noFill/>
            <a:miter lim="800000"/>
            <a:headEnd/>
            <a:tailEnd/>
          </a:ln>
        </p:spPr>
        <p:txBody>
          <a:bodyPr>
            <a:spAutoFit/>
          </a:bodyPr>
          <a:lstStyle/>
          <a:p>
            <a:r>
              <a:rPr lang="en-US" sz="2000"/>
              <a:t>QUARTIC and SiPM signals amplified, sent to CFD, then to scope, calculate</a:t>
            </a:r>
          </a:p>
          <a:p>
            <a:r>
              <a:rPr lang="en-US" sz="2000">
                <a:sym typeface="Symbol" pitchFamily="18" charset="2"/>
              </a:rPr>
              <a:t>t(SiPM-Qi) and average over 6 bars.  Repeat for HPTDC readout.  Difference between the measurements is dominated by 16 to 18 ps resolution of SiPM HPTDC</a:t>
            </a:r>
            <a:endParaRPr lang="en-US" sz="2000"/>
          </a:p>
        </p:txBody>
      </p:sp>
      <p:sp>
        <p:nvSpPr>
          <p:cNvPr id="20492" name="TextBox 8"/>
          <p:cNvSpPr txBox="1">
            <a:spLocks noChangeArrowheads="1"/>
          </p:cNvSpPr>
          <p:nvPr/>
        </p:nvSpPr>
        <p:spPr bwMode="auto">
          <a:xfrm>
            <a:off x="5105400" y="1676400"/>
            <a:ext cx="1295400" cy="1016000"/>
          </a:xfrm>
          <a:prstGeom prst="rect">
            <a:avLst/>
          </a:prstGeom>
          <a:solidFill>
            <a:schemeClr val="accent1">
              <a:lumMod val="20000"/>
              <a:lumOff val="80000"/>
            </a:schemeClr>
          </a:solidFill>
          <a:ln w="9525">
            <a:solidFill>
              <a:schemeClr val="tx2"/>
            </a:solidFill>
            <a:miter lim="800000"/>
            <a:headEnd/>
            <a:tailEnd/>
          </a:ln>
        </p:spPr>
        <p:txBody>
          <a:bodyPr>
            <a:spAutoFit/>
          </a:bodyPr>
          <a:lstStyle/>
          <a:p>
            <a:pPr>
              <a:defRPr/>
            </a:pPr>
            <a:r>
              <a:rPr lang="en-US" sz="2000" dirty="0"/>
              <a:t>CFD read out by HPTDC</a:t>
            </a:r>
          </a:p>
        </p:txBody>
      </p:sp>
      <p:sp>
        <p:nvSpPr>
          <p:cNvPr id="14" name="TextBox 8"/>
          <p:cNvSpPr txBox="1">
            <a:spLocks noChangeArrowheads="1"/>
          </p:cNvSpPr>
          <p:nvPr/>
        </p:nvSpPr>
        <p:spPr bwMode="auto">
          <a:xfrm>
            <a:off x="685800" y="1600200"/>
            <a:ext cx="1295400" cy="1016000"/>
          </a:xfrm>
          <a:prstGeom prst="rect">
            <a:avLst/>
          </a:prstGeom>
          <a:solidFill>
            <a:schemeClr val="accent1">
              <a:lumMod val="20000"/>
              <a:lumOff val="80000"/>
            </a:schemeClr>
          </a:solidFill>
          <a:ln w="9525">
            <a:solidFill>
              <a:schemeClr val="tx2"/>
            </a:solidFill>
            <a:miter lim="800000"/>
            <a:headEnd/>
            <a:tailEnd/>
          </a:ln>
        </p:spPr>
        <p:txBody>
          <a:bodyPr>
            <a:spAutoFit/>
          </a:bodyPr>
          <a:lstStyle/>
          <a:p>
            <a:pPr>
              <a:defRPr/>
            </a:pPr>
            <a:r>
              <a:rPr lang="en-US" sz="2000" dirty="0"/>
              <a:t>CFD read out by SCOPE</a:t>
            </a:r>
          </a:p>
        </p:txBody>
      </p:sp>
      <p:sp>
        <p:nvSpPr>
          <p:cNvPr id="23564" name="TextBox 8"/>
          <p:cNvSpPr txBox="1">
            <a:spLocks noChangeArrowheads="1"/>
          </p:cNvSpPr>
          <p:nvPr/>
        </p:nvSpPr>
        <p:spPr bwMode="auto">
          <a:xfrm>
            <a:off x="7240588" y="3124200"/>
            <a:ext cx="1500187" cy="461963"/>
          </a:xfrm>
          <a:prstGeom prst="rect">
            <a:avLst/>
          </a:prstGeom>
          <a:solidFill>
            <a:srgbClr val="FFFF00"/>
          </a:solidFill>
          <a:ln w="9525">
            <a:noFill/>
            <a:miter lim="800000"/>
            <a:headEnd/>
            <a:tailEnd/>
          </a:ln>
        </p:spPr>
        <p:txBody>
          <a:bodyPr wrap="none">
            <a:spAutoFit/>
          </a:bodyPr>
          <a:lstStyle/>
          <a:p>
            <a:r>
              <a:rPr lang="en-US">
                <a:sym typeface="Symbol" pitchFamily="18" charset="2"/>
              </a:rPr>
              <a:t>t 26.2</a:t>
            </a:r>
            <a:r>
              <a:rPr lang="en-US"/>
              <a:t> ps </a:t>
            </a:r>
          </a:p>
        </p:txBody>
      </p:sp>
      <p:sp>
        <p:nvSpPr>
          <p:cNvPr id="23565" name="Date Placeholder 12"/>
          <p:cNvSpPr>
            <a:spLocks noGrp="1"/>
          </p:cNvSpPr>
          <p:nvPr>
            <p:ph type="dt" sz="quarter" idx="10"/>
          </p:nvPr>
        </p:nvSpPr>
        <p:spPr>
          <a:noFill/>
        </p:spPr>
        <p:txBody>
          <a:bodyPr/>
          <a:lstStyle/>
          <a:p>
            <a:r>
              <a:rPr lang="en-US" smtClean="0"/>
              <a:t>December 4, 2014</a:t>
            </a:r>
          </a:p>
        </p:txBody>
      </p:sp>
      <p:sp>
        <p:nvSpPr>
          <p:cNvPr id="23566" name="Footer Placeholder 14"/>
          <p:cNvSpPr>
            <a:spLocks noGrp="1"/>
          </p:cNvSpPr>
          <p:nvPr>
            <p:ph type="ftr" sz="quarter" idx="11"/>
          </p:nvPr>
        </p:nvSpPr>
        <p:spPr>
          <a:noFill/>
        </p:spPr>
        <p:txBody>
          <a:bodyPr/>
          <a:lstStyle/>
          <a:p>
            <a:r>
              <a:rPr lang="en-US" smtClean="0"/>
              <a:t>MCP Workshop,  A.  Brandt , UTA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3CFD-Q3CFD.png"/>
          <p:cNvPicPr>
            <a:picLocks noChangeAspect="1"/>
          </p:cNvPicPr>
          <p:nvPr/>
        </p:nvPicPr>
        <p:blipFill>
          <a:blip r:embed="rId2" cstate="print"/>
          <a:stretch>
            <a:fillRect/>
          </a:stretch>
        </p:blipFill>
        <p:spPr>
          <a:xfrm>
            <a:off x="914400" y="877531"/>
            <a:ext cx="7009407" cy="5447069"/>
          </a:xfrm>
          <a:prstGeom prst="rect">
            <a:avLst/>
          </a:prstGeom>
        </p:spPr>
      </p:pic>
      <p:sp>
        <p:nvSpPr>
          <p:cNvPr id="5" name="Footer Placeholder 4"/>
          <p:cNvSpPr>
            <a:spLocks noGrp="1"/>
          </p:cNvSpPr>
          <p:nvPr>
            <p:ph type="ftr" sz="quarter" idx="11"/>
          </p:nvPr>
        </p:nvSpPr>
        <p:spPr/>
        <p:txBody>
          <a:bodyPr/>
          <a:lstStyle/>
          <a:p>
            <a:r>
              <a:rPr lang="en-US" smtClean="0"/>
              <a:t>MCP Workshop,  A.  Brandt , UTA </a:t>
            </a:r>
            <a:endParaRPr lang="en-US"/>
          </a:p>
        </p:txBody>
      </p:sp>
      <p:sp>
        <p:nvSpPr>
          <p:cNvPr id="6" name="Slide Number Placeholder 5"/>
          <p:cNvSpPr>
            <a:spLocks noGrp="1"/>
          </p:cNvSpPr>
          <p:nvPr>
            <p:ph type="sldNum" sz="quarter" idx="12"/>
          </p:nvPr>
        </p:nvSpPr>
        <p:spPr/>
        <p:txBody>
          <a:bodyPr/>
          <a:lstStyle/>
          <a:p>
            <a:fld id="{74FD097E-2FF5-4E30-AD47-D6B51F97F908}" type="slidenum">
              <a:rPr lang="en-US" smtClean="0"/>
              <a:pPr/>
              <a:t>24</a:t>
            </a:fld>
            <a:endParaRPr lang="en-US"/>
          </a:p>
        </p:txBody>
      </p:sp>
      <p:sp>
        <p:nvSpPr>
          <p:cNvPr id="8" name="Title 1"/>
          <p:cNvSpPr>
            <a:spLocks noGrp="1"/>
          </p:cNvSpPr>
          <p:nvPr>
            <p:ph type="title"/>
          </p:nvPr>
        </p:nvSpPr>
        <p:spPr>
          <a:xfrm>
            <a:off x="0" y="173736"/>
            <a:ext cx="8924544" cy="525065"/>
          </a:xfrm>
        </p:spPr>
        <p:txBody>
          <a:bodyPr/>
          <a:lstStyle/>
          <a:p>
            <a:r>
              <a:rPr lang="en-US" b="1" u="sng" dirty="0" smtClean="0">
                <a:solidFill>
                  <a:srgbClr val="0000FF"/>
                </a:solidFill>
              </a:rPr>
              <a:t>Validate Thin Bar </a:t>
            </a:r>
            <a:endParaRPr lang="en-US" b="1" u="sng" dirty="0">
              <a:solidFill>
                <a:srgbClr val="0000FF"/>
              </a:solidFill>
            </a:endParaRPr>
          </a:p>
        </p:txBody>
      </p:sp>
      <p:sp>
        <p:nvSpPr>
          <p:cNvPr id="7" name="TextBox 6"/>
          <p:cNvSpPr txBox="1"/>
          <p:nvPr/>
        </p:nvSpPr>
        <p:spPr>
          <a:xfrm>
            <a:off x="1600200" y="1447800"/>
            <a:ext cx="2438400" cy="3139321"/>
          </a:xfrm>
          <a:prstGeom prst="rect">
            <a:avLst/>
          </a:prstGeom>
          <a:solidFill>
            <a:srgbClr val="FFFF00"/>
          </a:solidFill>
        </p:spPr>
        <p:txBody>
          <a:bodyPr wrap="square" rtlCol="0">
            <a:spAutoFit/>
          </a:bodyPr>
          <a:lstStyle/>
          <a:p>
            <a:pPr algn="l"/>
            <a:r>
              <a:rPr lang="en-US" sz="1800" b="1" dirty="0" smtClean="0"/>
              <a:t>With 10 um tube and 2x6x140mm quartz bar  we get same results as 5x6x140 mm bar,  and both are  improved from 1/2012 </a:t>
            </a:r>
            <a:r>
              <a:rPr lang="en-US" sz="1800" b="1" u="sng" dirty="0" smtClean="0"/>
              <a:t>single bar </a:t>
            </a:r>
            <a:r>
              <a:rPr lang="en-US" sz="1800" b="1" dirty="0" smtClean="0"/>
              <a:t>timing.  Resolution: </a:t>
            </a:r>
            <a:r>
              <a:rPr lang="en-US" sz="1800" dirty="0" err="1" smtClean="0"/>
              <a:t>B</a:t>
            </a:r>
            <a:r>
              <a:rPr lang="en-US" sz="1800" b="1" dirty="0" err="1" smtClean="0"/>
              <a:t>ar+PMT+CFD</a:t>
            </a:r>
            <a:r>
              <a:rPr lang="en-US" sz="1800" b="1" dirty="0" smtClean="0"/>
              <a:t>=22ps  - </a:t>
            </a:r>
            <a:r>
              <a:rPr lang="en-US" sz="1800" b="1" dirty="0" err="1" smtClean="0"/>
              <a:t>SiPM</a:t>
            </a:r>
            <a:r>
              <a:rPr lang="en-US" sz="1800" b="1" dirty="0" smtClean="0"/>
              <a:t> = 19 </a:t>
            </a:r>
            <a:r>
              <a:rPr lang="en-US" sz="1800" b="1" dirty="0" err="1" smtClean="0"/>
              <a:t>ps</a:t>
            </a:r>
            <a:r>
              <a:rPr lang="en-US" sz="1800" b="1" dirty="0" smtClean="0"/>
              <a:t> +HPTDC</a:t>
            </a:r>
            <a:r>
              <a:rPr lang="en-US" sz="1800" dirty="0" smtClean="0"/>
              <a:t>~</a:t>
            </a:r>
            <a:r>
              <a:rPr lang="en-US" sz="1800" b="1" dirty="0" smtClean="0"/>
              <a:t>24 </a:t>
            </a:r>
            <a:r>
              <a:rPr lang="en-US" sz="1800" b="1" dirty="0" err="1" smtClean="0"/>
              <a:t>ps</a:t>
            </a:r>
            <a:r>
              <a:rPr lang="en-US" sz="1800" b="1" dirty="0" smtClean="0"/>
              <a:t>/bar!</a:t>
            </a:r>
          </a:p>
        </p:txBody>
      </p:sp>
      <p:sp>
        <p:nvSpPr>
          <p:cNvPr id="10" name="Oval 9"/>
          <p:cNvSpPr/>
          <p:nvPr/>
        </p:nvSpPr>
        <p:spPr bwMode="auto">
          <a:xfrm>
            <a:off x="6172200" y="3276600"/>
            <a:ext cx="2231136" cy="441448"/>
          </a:xfrm>
          <a:prstGeom prst="ellipse">
            <a:avLst/>
          </a:prstGeom>
          <a:noFill/>
          <a:ln w="38100" cap="flat" cmpd="sng" algn="ctr">
            <a:solidFill>
              <a:srgbClr val="0000FF"/>
            </a:solidFill>
            <a:prstDash val="solid"/>
            <a:round/>
            <a:headEnd type="none" w="med" len="med"/>
            <a:tailEnd type="arrow" w="med" len="med"/>
          </a:ln>
          <a:effectLst/>
        </p:spPr>
        <p:txBody>
          <a:bodyPr vert="horz" wrap="square" lIns="18288" tIns="18288" rIns="18288" bIns="18288"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Date Placeholder 8"/>
          <p:cNvSpPr>
            <a:spLocks noGrp="1"/>
          </p:cNvSpPr>
          <p:nvPr>
            <p:ph type="dt" sz="half" idx="10"/>
          </p:nvPr>
        </p:nvSpPr>
        <p:spPr/>
        <p:txBody>
          <a:bodyPr/>
          <a:lstStyle/>
          <a:p>
            <a:pPr>
              <a:defRPr/>
            </a:pPr>
            <a:r>
              <a:rPr lang="en-US" smtClean="0"/>
              <a:t>December 4, 2014</a:t>
            </a:r>
            <a:endParaRPr lang="en-US" dirty="0"/>
          </a:p>
        </p:txBody>
      </p:sp>
      <p:sp>
        <p:nvSpPr>
          <p:cNvPr id="11" name="TextBox 10"/>
          <p:cNvSpPr txBox="1"/>
          <p:nvPr/>
        </p:nvSpPr>
        <p:spPr>
          <a:xfrm>
            <a:off x="5638800" y="4114800"/>
            <a:ext cx="2929072" cy="646331"/>
          </a:xfrm>
          <a:prstGeom prst="rect">
            <a:avLst/>
          </a:prstGeom>
          <a:solidFill>
            <a:srgbClr val="FFFF00"/>
          </a:solidFill>
        </p:spPr>
        <p:txBody>
          <a:bodyPr wrap="none" rtlCol="0">
            <a:spAutoFit/>
          </a:bodyPr>
          <a:lstStyle/>
          <a:p>
            <a:r>
              <a:rPr lang="en-US" sz="1800" dirty="0" smtClean="0"/>
              <a:t>We have some 1x6 bars, but</a:t>
            </a:r>
          </a:p>
          <a:p>
            <a:r>
              <a:rPr lang="en-US" sz="1800" dirty="0" smtClean="0"/>
              <a:t>they look very fragile</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95"/>
          <p:cNvSpPr txBox="1">
            <a:spLocks noChangeArrowheads="1"/>
          </p:cNvSpPr>
          <p:nvPr/>
        </p:nvSpPr>
        <p:spPr bwMode="auto">
          <a:xfrm>
            <a:off x="2895600" y="762000"/>
            <a:ext cx="184150" cy="369888"/>
          </a:xfrm>
          <a:prstGeom prst="rect">
            <a:avLst/>
          </a:prstGeom>
          <a:noFill/>
          <a:ln w="9525">
            <a:noFill/>
            <a:miter lim="800000"/>
            <a:headEnd/>
            <a:tailEnd/>
          </a:ln>
        </p:spPr>
        <p:txBody>
          <a:bodyPr wrap="none">
            <a:spAutoFit/>
          </a:bodyPr>
          <a:lstStyle/>
          <a:p>
            <a:endParaRPr lang="en-US"/>
          </a:p>
        </p:txBody>
      </p:sp>
      <p:sp>
        <p:nvSpPr>
          <p:cNvPr id="12291" name="TextBox 211"/>
          <p:cNvSpPr txBox="1">
            <a:spLocks noChangeArrowheads="1"/>
          </p:cNvSpPr>
          <p:nvPr/>
        </p:nvSpPr>
        <p:spPr bwMode="auto">
          <a:xfrm>
            <a:off x="228600" y="0"/>
            <a:ext cx="8610600" cy="1077218"/>
          </a:xfrm>
          <a:prstGeom prst="rect">
            <a:avLst/>
          </a:prstGeom>
          <a:noFill/>
          <a:ln w="9525">
            <a:noFill/>
            <a:miter lim="800000"/>
            <a:headEnd/>
            <a:tailEnd/>
          </a:ln>
        </p:spPr>
        <p:txBody>
          <a:bodyPr wrap="square">
            <a:spAutoFit/>
          </a:bodyPr>
          <a:lstStyle/>
          <a:p>
            <a:pPr algn="ctr"/>
            <a:r>
              <a:rPr lang="en-US" sz="3200" u="sng" dirty="0" smtClean="0">
                <a:solidFill>
                  <a:srgbClr val="0000FF"/>
                </a:solidFill>
              </a:rPr>
              <a:t>We Developed a 10 </a:t>
            </a:r>
            <a:r>
              <a:rPr lang="en-US" sz="3200" u="sng" dirty="0" err="1" smtClean="0">
                <a:solidFill>
                  <a:srgbClr val="0000FF"/>
                </a:solidFill>
              </a:rPr>
              <a:t>ps</a:t>
            </a:r>
            <a:r>
              <a:rPr lang="en-US" sz="3200" u="sng" dirty="0" smtClean="0">
                <a:solidFill>
                  <a:srgbClr val="0000FF"/>
                </a:solidFill>
              </a:rPr>
              <a:t> TOF System for use with a Hamburg Pipe</a:t>
            </a:r>
            <a:endParaRPr lang="en-US" sz="3200" u="sng" dirty="0">
              <a:solidFill>
                <a:srgbClr val="0000FF"/>
              </a:solidFill>
            </a:endParaRPr>
          </a:p>
        </p:txBody>
      </p:sp>
      <p:sp>
        <p:nvSpPr>
          <p:cNvPr id="25604" name="TextBox 219"/>
          <p:cNvSpPr txBox="1">
            <a:spLocks noChangeArrowheads="1"/>
          </p:cNvSpPr>
          <p:nvPr/>
        </p:nvSpPr>
        <p:spPr bwMode="auto">
          <a:xfrm>
            <a:off x="58738" y="4459288"/>
            <a:ext cx="9011185" cy="2246769"/>
          </a:xfrm>
          <a:prstGeom prst="rect">
            <a:avLst/>
          </a:prstGeom>
          <a:noFill/>
          <a:ln w="9525">
            <a:noFill/>
            <a:miter lim="800000"/>
            <a:headEnd/>
            <a:tailEnd/>
          </a:ln>
        </p:spPr>
        <p:txBody>
          <a:bodyPr wrap="none">
            <a:spAutoFit/>
          </a:bodyPr>
          <a:lstStyle/>
          <a:p>
            <a:pPr>
              <a:defRPr/>
            </a:pPr>
            <a:r>
              <a:rPr lang="en-US" sz="2000" dirty="0"/>
              <a:t>Design considerations: </a:t>
            </a:r>
          </a:p>
          <a:p>
            <a:pPr>
              <a:defRPr/>
            </a:pPr>
            <a:r>
              <a:rPr lang="en-US" sz="2000" dirty="0"/>
              <a:t>1)   full acceptance, </a:t>
            </a:r>
            <a:r>
              <a:rPr lang="en-US" sz="2000" dirty="0" smtClean="0"/>
              <a:t>excellent </a:t>
            </a:r>
            <a:r>
              <a:rPr lang="en-US" sz="2000" dirty="0"/>
              <a:t>timing expected &lt;10 </a:t>
            </a:r>
            <a:r>
              <a:rPr lang="en-US" sz="2000" dirty="0" err="1"/>
              <a:t>ps</a:t>
            </a:r>
            <a:endParaRPr lang="en-US" sz="2000" dirty="0"/>
          </a:p>
          <a:p>
            <a:pPr marL="457200" indent="-457200">
              <a:buFontTx/>
              <a:buAutoNum type="arabicParenR" startAt="2"/>
              <a:defRPr/>
            </a:pPr>
            <a:r>
              <a:rPr lang="en-US" sz="2000" dirty="0"/>
              <a:t>8 </a:t>
            </a:r>
            <a:r>
              <a:rPr lang="en-US" sz="2000" dirty="0" smtClean="0"/>
              <a:t>rows </a:t>
            </a:r>
            <a:r>
              <a:rPr lang="en-US" sz="2000" dirty="0"/>
              <a:t>with  </a:t>
            </a:r>
            <a:r>
              <a:rPr lang="en-US" sz="2000" dirty="0">
                <a:sym typeface="Symbol"/>
              </a:rPr>
              <a:t>x =1.5 to 3 </a:t>
            </a:r>
            <a:r>
              <a:rPr lang="en-US" sz="2000" dirty="0" smtClean="0">
                <a:sym typeface="Symbol"/>
              </a:rPr>
              <a:t>mm (</a:t>
            </a:r>
            <a:r>
              <a:rPr lang="en-US" sz="2000" dirty="0">
                <a:sym typeface="Symbol"/>
              </a:rPr>
              <a:t>x=distance of proton from beam) </a:t>
            </a:r>
            <a:r>
              <a:rPr lang="en-US" sz="2000" dirty="0" smtClean="0">
                <a:sym typeface="Symbol"/>
              </a:rPr>
              <a:t>to</a:t>
            </a:r>
            <a:endParaRPr lang="en-US" sz="2000" dirty="0">
              <a:sym typeface="Symbol"/>
            </a:endParaRPr>
          </a:p>
          <a:p>
            <a:pPr marL="457200" indent="-457200">
              <a:defRPr/>
            </a:pPr>
            <a:r>
              <a:rPr lang="en-US" sz="2000" dirty="0" smtClean="0"/>
              <a:t>	minimize  </a:t>
            </a:r>
            <a:r>
              <a:rPr lang="en-US" sz="2000" dirty="0"/>
              <a:t>multi-proton effects (&gt;90% </a:t>
            </a:r>
            <a:r>
              <a:rPr lang="en-US" sz="2000" dirty="0" smtClean="0"/>
              <a:t>efficient ) </a:t>
            </a:r>
            <a:r>
              <a:rPr lang="en-US" sz="2000" dirty="0"/>
              <a:t>and keep rate/pixel </a:t>
            </a:r>
            <a:endParaRPr lang="en-US" sz="2000" dirty="0" smtClean="0"/>
          </a:p>
          <a:p>
            <a:pPr marL="457200" indent="-457200">
              <a:defRPr/>
            </a:pPr>
            <a:r>
              <a:rPr lang="en-US" sz="2000" dirty="0" smtClean="0"/>
              <a:t>	under 5 MHz</a:t>
            </a:r>
            <a:r>
              <a:rPr lang="en-US" sz="2000" dirty="0"/>
              <a:t> </a:t>
            </a:r>
            <a:r>
              <a:rPr lang="en-US" sz="2000" dirty="0" smtClean="0"/>
              <a:t>to help control </a:t>
            </a:r>
            <a:r>
              <a:rPr lang="en-US" sz="2000" dirty="0"/>
              <a:t>current/lifetime </a:t>
            </a:r>
            <a:r>
              <a:rPr lang="en-US" sz="2000" dirty="0" smtClean="0"/>
              <a:t>issues</a:t>
            </a:r>
            <a:endParaRPr lang="en-US" sz="2000" dirty="0"/>
          </a:p>
          <a:p>
            <a:pPr marL="457200" indent="-457200">
              <a:buAutoNum type="arabicParenR" startAt="3"/>
              <a:defRPr/>
            </a:pPr>
            <a:r>
              <a:rPr lang="en-US" sz="2000" dirty="0" smtClean="0"/>
              <a:t>gaps </a:t>
            </a:r>
            <a:r>
              <a:rPr lang="en-US" sz="2000" dirty="0"/>
              <a:t>between </a:t>
            </a:r>
            <a:r>
              <a:rPr lang="en-US" sz="2000" dirty="0" smtClean="0"/>
              <a:t>rows to reduce </a:t>
            </a:r>
            <a:r>
              <a:rPr lang="en-US" sz="2000" dirty="0"/>
              <a:t>cross talk </a:t>
            </a:r>
            <a:endParaRPr lang="en-US" sz="2000" dirty="0" smtClean="0"/>
          </a:p>
          <a:p>
            <a:pPr marL="457200" indent="-457200">
              <a:buAutoNum type="arabicParenR" startAt="3"/>
              <a:defRPr/>
            </a:pPr>
            <a:r>
              <a:rPr lang="en-US" sz="2000" dirty="0" smtClean="0"/>
              <a:t>capable of operating beyond 50 interactions/crossing (where &lt;N&gt;=1/</a:t>
            </a:r>
            <a:r>
              <a:rPr lang="en-US" sz="2000" dirty="0" err="1" smtClean="0"/>
              <a:t>det</a:t>
            </a:r>
            <a:r>
              <a:rPr lang="en-US" sz="2000" dirty="0" smtClean="0"/>
              <a:t>/BC)</a:t>
            </a:r>
            <a:endParaRPr lang="en-US" sz="2000" dirty="0"/>
          </a:p>
        </p:txBody>
      </p:sp>
      <p:sp>
        <p:nvSpPr>
          <p:cNvPr id="12293" name="Slide Number Placeholder 220"/>
          <p:cNvSpPr>
            <a:spLocks noGrp="1"/>
          </p:cNvSpPr>
          <p:nvPr>
            <p:ph type="sldNum" sz="quarter" idx="12"/>
          </p:nvPr>
        </p:nvSpPr>
        <p:spPr>
          <a:xfrm>
            <a:off x="7162800" y="6019800"/>
            <a:ext cx="1905000" cy="457200"/>
          </a:xfrm>
          <a:noFill/>
        </p:spPr>
        <p:txBody>
          <a:bodyPr/>
          <a:lstStyle/>
          <a:p>
            <a:fld id="{D8FA6516-4401-4F1A-A736-635B8A89179F}" type="slidenum">
              <a:rPr lang="en-US" smtClean="0"/>
              <a:pPr/>
              <a:t>25</a:t>
            </a:fld>
            <a:endParaRPr lang="en-US" dirty="0" smtClean="0"/>
          </a:p>
        </p:txBody>
      </p:sp>
      <p:pic>
        <p:nvPicPr>
          <p:cNvPr id="12294" name="Picture 2"/>
          <p:cNvPicPr>
            <a:picLocks noChangeAspect="1" noChangeArrowheads="1"/>
          </p:cNvPicPr>
          <p:nvPr/>
        </p:nvPicPr>
        <p:blipFill>
          <a:blip r:embed="rId3" cstate="print"/>
          <a:srcRect/>
          <a:stretch>
            <a:fillRect/>
          </a:stretch>
        </p:blipFill>
        <p:spPr bwMode="auto">
          <a:xfrm>
            <a:off x="3352800" y="1066800"/>
            <a:ext cx="3221038" cy="2052638"/>
          </a:xfrm>
          <a:prstGeom prst="rect">
            <a:avLst/>
          </a:prstGeom>
          <a:noFill/>
          <a:ln w="9525">
            <a:noFill/>
            <a:miter lim="800000"/>
            <a:headEnd/>
            <a:tailEnd/>
          </a:ln>
        </p:spPr>
      </p:pic>
      <p:pic>
        <p:nvPicPr>
          <p:cNvPr id="23" name="Picture 22" descr="detector simp-2D-1223-left corner.pdf"/>
          <p:cNvPicPr>
            <a:picLocks noChangeAspect="1"/>
          </p:cNvPicPr>
          <p:nvPr/>
        </p:nvPicPr>
        <p:blipFill rotWithShape="1">
          <a:blip r:embed="rId4" cstate="print"/>
          <a:srcRect l="5453" t="8561" r="29887" b="7229"/>
          <a:stretch/>
        </p:blipFill>
        <p:spPr>
          <a:xfrm>
            <a:off x="6553200" y="738188"/>
            <a:ext cx="2597150" cy="2614612"/>
          </a:xfrm>
          <a:prstGeom prst="rect">
            <a:avLst/>
          </a:prstGeom>
          <a:effectLst>
            <a:outerShdw blurRad="50800" dist="50800" dir="5400000" algn="ctr" rotWithShape="0">
              <a:srgbClr val="000000">
                <a:alpha val="0"/>
              </a:srgbClr>
            </a:outerShdw>
          </a:effectLst>
        </p:spPr>
      </p:pic>
      <p:pic>
        <p:nvPicPr>
          <p:cNvPr id="12296" name="Picture 2"/>
          <p:cNvPicPr>
            <a:picLocks noChangeAspect="1" noChangeArrowheads="1"/>
          </p:cNvPicPr>
          <p:nvPr/>
        </p:nvPicPr>
        <p:blipFill>
          <a:blip r:embed="rId5" cstate="print"/>
          <a:srcRect/>
          <a:stretch>
            <a:fillRect/>
          </a:stretch>
        </p:blipFill>
        <p:spPr bwMode="auto">
          <a:xfrm>
            <a:off x="0" y="1066800"/>
            <a:ext cx="3295650" cy="3505200"/>
          </a:xfrm>
          <a:prstGeom prst="rect">
            <a:avLst/>
          </a:prstGeom>
          <a:noFill/>
          <a:ln w="9525">
            <a:noFill/>
            <a:miter lim="800000"/>
            <a:headEnd/>
            <a:tailEnd/>
          </a:ln>
        </p:spPr>
      </p:pic>
      <p:sp>
        <p:nvSpPr>
          <p:cNvPr id="32" name="TextBox 31"/>
          <p:cNvSpPr txBox="1"/>
          <p:nvPr/>
        </p:nvSpPr>
        <p:spPr>
          <a:xfrm>
            <a:off x="304800" y="2281237"/>
            <a:ext cx="723275" cy="369332"/>
          </a:xfrm>
          <a:prstGeom prst="rect">
            <a:avLst/>
          </a:prstGeom>
          <a:solidFill>
            <a:schemeClr val="bg2">
              <a:lumMod val="40000"/>
              <a:lumOff val="60000"/>
            </a:schemeClr>
          </a:solidFill>
        </p:spPr>
        <p:txBody>
          <a:bodyPr wrap="none">
            <a:spAutoFit/>
          </a:bodyPr>
          <a:lstStyle/>
          <a:p>
            <a:pPr>
              <a:defRPr/>
            </a:pPr>
            <a:r>
              <a:rPr lang="en-US" sz="1800" dirty="0"/>
              <a:t>beam</a:t>
            </a:r>
          </a:p>
        </p:txBody>
      </p:sp>
      <p:sp>
        <p:nvSpPr>
          <p:cNvPr id="30" name="TextBox 29"/>
          <p:cNvSpPr txBox="1"/>
          <p:nvPr/>
        </p:nvSpPr>
        <p:spPr>
          <a:xfrm>
            <a:off x="762000" y="3395246"/>
            <a:ext cx="2157450" cy="338554"/>
          </a:xfrm>
          <a:prstGeom prst="rect">
            <a:avLst/>
          </a:prstGeom>
          <a:solidFill>
            <a:schemeClr val="bg1">
              <a:lumMod val="85000"/>
            </a:schemeClr>
          </a:solidFill>
        </p:spPr>
        <p:txBody>
          <a:bodyPr wrap="none">
            <a:spAutoFit/>
          </a:bodyPr>
          <a:lstStyle/>
          <a:p>
            <a:pPr>
              <a:defRPr/>
            </a:pPr>
            <a:r>
              <a:rPr lang="en-US" sz="1600" dirty="0" smtClean="0"/>
              <a:t>Deflection from beam)</a:t>
            </a:r>
            <a:endParaRPr lang="en-US" sz="1600" dirty="0"/>
          </a:p>
        </p:txBody>
      </p:sp>
      <p:cxnSp>
        <p:nvCxnSpPr>
          <p:cNvPr id="12299" name="Straight Arrow Connector 24"/>
          <p:cNvCxnSpPr>
            <a:cxnSpLocks noChangeShapeType="1"/>
          </p:cNvCxnSpPr>
          <p:nvPr/>
        </p:nvCxnSpPr>
        <p:spPr bwMode="auto">
          <a:xfrm>
            <a:off x="1219200" y="3276600"/>
            <a:ext cx="1600200" cy="0"/>
          </a:xfrm>
          <a:prstGeom prst="straightConnector1">
            <a:avLst/>
          </a:prstGeom>
          <a:noFill/>
          <a:ln w="28575" algn="ctr">
            <a:solidFill>
              <a:schemeClr val="tx1"/>
            </a:solidFill>
            <a:round/>
            <a:headEnd/>
            <a:tailEnd type="arrow" w="med" len="med"/>
          </a:ln>
        </p:spPr>
      </p:cxnSp>
      <p:cxnSp>
        <p:nvCxnSpPr>
          <p:cNvPr id="39" name="Straight Arrow Connector 38"/>
          <p:cNvCxnSpPr/>
          <p:nvPr/>
        </p:nvCxnSpPr>
        <p:spPr bwMode="auto">
          <a:xfrm flipV="1">
            <a:off x="6644640" y="1866215"/>
            <a:ext cx="1752600" cy="152400"/>
          </a:xfrm>
          <a:prstGeom prst="straightConnector1">
            <a:avLst/>
          </a:prstGeom>
          <a:solidFill>
            <a:schemeClr val="accent1"/>
          </a:solidFill>
          <a:ln w="57150" cap="flat" cmpd="sng" algn="ctr">
            <a:solidFill>
              <a:schemeClr val="bg1"/>
            </a:solidFill>
            <a:prstDash val="solid"/>
            <a:round/>
            <a:headEnd type="none" w="med" len="med"/>
            <a:tailEnd type="arrow"/>
          </a:ln>
          <a:effectLst/>
          <a:scene3d>
            <a:camera prst="isometricLeftDown">
              <a:rot lat="2255766" lon="13893336" rev="14308621"/>
            </a:camera>
            <a:lightRig rig="threePt" dir="t"/>
          </a:scene3d>
        </p:spPr>
      </p:cxnSp>
      <p:cxnSp>
        <p:nvCxnSpPr>
          <p:cNvPr id="12303" name="Straight Arrow Connector 52"/>
          <p:cNvCxnSpPr>
            <a:cxnSpLocks noChangeShapeType="1"/>
          </p:cNvCxnSpPr>
          <p:nvPr/>
        </p:nvCxnSpPr>
        <p:spPr bwMode="auto">
          <a:xfrm>
            <a:off x="3505200" y="2133600"/>
            <a:ext cx="2362200" cy="0"/>
          </a:xfrm>
          <a:prstGeom prst="straightConnector1">
            <a:avLst/>
          </a:prstGeom>
          <a:noFill/>
          <a:ln w="38100" algn="ctr">
            <a:solidFill>
              <a:schemeClr val="bg1"/>
            </a:solidFill>
            <a:round/>
            <a:headEnd/>
            <a:tailEnd type="arrow" w="med" len="med"/>
          </a:ln>
        </p:spPr>
      </p:cxnSp>
      <p:sp>
        <p:nvSpPr>
          <p:cNvPr id="12304" name="TextBox 8"/>
          <p:cNvSpPr txBox="1">
            <a:spLocks noChangeArrowheads="1"/>
          </p:cNvSpPr>
          <p:nvPr/>
        </p:nvSpPr>
        <p:spPr bwMode="auto">
          <a:xfrm>
            <a:off x="3352800" y="3429000"/>
            <a:ext cx="5638800" cy="1200329"/>
          </a:xfrm>
          <a:prstGeom prst="rect">
            <a:avLst/>
          </a:prstGeom>
          <a:solidFill>
            <a:srgbClr val="FFFF00"/>
          </a:solidFill>
          <a:ln w="9525">
            <a:noFill/>
            <a:miter lim="800000"/>
            <a:headEnd/>
            <a:tailEnd/>
          </a:ln>
        </p:spPr>
        <p:txBody>
          <a:bodyPr wrap="square">
            <a:spAutoFit/>
          </a:bodyPr>
          <a:lstStyle/>
          <a:p>
            <a:r>
              <a:rPr lang="en-US" dirty="0" smtClean="0"/>
              <a:t>Validated the components of this design in test beam and at UTA </a:t>
            </a:r>
            <a:r>
              <a:rPr lang="en-US" dirty="0" err="1" smtClean="0"/>
              <a:t>Picosecond</a:t>
            </a:r>
            <a:r>
              <a:rPr lang="en-US" dirty="0" smtClean="0"/>
              <a:t> Test Facility with laser and “undergrad army”</a:t>
            </a:r>
            <a:endParaRPr lang="en-US" dirty="0"/>
          </a:p>
        </p:txBody>
      </p:sp>
      <p:sp>
        <p:nvSpPr>
          <p:cNvPr id="12305" name="TextBox 63"/>
          <p:cNvSpPr txBox="1">
            <a:spLocks noChangeArrowheads="1"/>
          </p:cNvSpPr>
          <p:nvPr/>
        </p:nvSpPr>
        <p:spPr bwMode="auto">
          <a:xfrm>
            <a:off x="3886200" y="2286000"/>
            <a:ext cx="2162175" cy="461963"/>
          </a:xfrm>
          <a:prstGeom prst="rect">
            <a:avLst/>
          </a:prstGeom>
          <a:solidFill>
            <a:schemeClr val="tx2"/>
          </a:solidFill>
          <a:ln w="9525">
            <a:solidFill>
              <a:schemeClr val="bg1"/>
            </a:solidFill>
            <a:miter lim="800000"/>
            <a:headEnd/>
            <a:tailEnd/>
          </a:ln>
        </p:spPr>
        <p:txBody>
          <a:bodyPr wrap="none">
            <a:spAutoFit/>
          </a:bodyPr>
          <a:lstStyle/>
          <a:p>
            <a:r>
              <a:rPr lang="en-US">
                <a:solidFill>
                  <a:schemeClr val="bg1"/>
                </a:solidFill>
              </a:rPr>
              <a:t>Large x proton</a:t>
            </a:r>
          </a:p>
        </p:txBody>
      </p:sp>
      <p:cxnSp>
        <p:nvCxnSpPr>
          <p:cNvPr id="21" name="Straight Arrow Connector 20"/>
          <p:cNvCxnSpPr/>
          <p:nvPr/>
        </p:nvCxnSpPr>
        <p:spPr bwMode="auto">
          <a:xfrm flipV="1">
            <a:off x="609600" y="1828800"/>
            <a:ext cx="228600" cy="457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8" name="TextBox 27"/>
          <p:cNvSpPr txBox="1"/>
          <p:nvPr/>
        </p:nvSpPr>
        <p:spPr>
          <a:xfrm>
            <a:off x="1219200" y="1219200"/>
            <a:ext cx="1662635" cy="461665"/>
          </a:xfrm>
          <a:prstGeom prst="rect">
            <a:avLst/>
          </a:prstGeom>
          <a:noFill/>
        </p:spPr>
        <p:txBody>
          <a:bodyPr wrap="none" rtlCol="0">
            <a:spAutoFit/>
          </a:bodyPr>
          <a:lstStyle/>
          <a:p>
            <a:r>
              <a:rPr lang="en-US" dirty="0" smtClean="0"/>
              <a:t>2 cm x2 cm</a:t>
            </a:r>
            <a:endParaRPr lang="en-US" dirty="0"/>
          </a:p>
        </p:txBody>
      </p:sp>
      <p:sp>
        <p:nvSpPr>
          <p:cNvPr id="18" name="Date Placeholder 17"/>
          <p:cNvSpPr>
            <a:spLocks noGrp="1"/>
          </p:cNvSpPr>
          <p:nvPr>
            <p:ph type="dt" sz="half" idx="10"/>
          </p:nvPr>
        </p:nvSpPr>
        <p:spPr/>
        <p:txBody>
          <a:bodyPr/>
          <a:lstStyle/>
          <a:p>
            <a:pPr>
              <a:defRPr/>
            </a:pPr>
            <a:r>
              <a:rPr lang="en-US" smtClean="0"/>
              <a:t>December 4, 2014</a:t>
            </a:r>
            <a:endParaRPr lang="en-US" dirty="0"/>
          </a:p>
        </p:txBody>
      </p:sp>
      <p:sp>
        <p:nvSpPr>
          <p:cNvPr id="19" name="Footer Placeholder 18"/>
          <p:cNvSpPr>
            <a:spLocks noGrp="1"/>
          </p:cNvSpPr>
          <p:nvPr>
            <p:ph type="ftr" sz="quarter" idx="11"/>
          </p:nvPr>
        </p:nvSpPr>
        <p:spPr/>
        <p:txBody>
          <a:bodyPr/>
          <a:lstStyle/>
          <a:p>
            <a:pPr>
              <a:defRPr/>
            </a:pPr>
            <a:r>
              <a:rPr lang="en-US" smtClean="0"/>
              <a:t>MCP Workshop,  A.  Brandt , UTA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algn="ctr"/>
            <a:r>
              <a:rPr lang="en-US" sz="3600" dirty="0" smtClean="0"/>
              <a:t>New Challenge: Adapt Timing Detector to be compatible with Roman Pot instead of HBP…</a:t>
            </a:r>
            <a:br>
              <a:rPr lang="en-US" sz="3600" dirty="0" smtClean="0"/>
            </a:br>
            <a:endParaRPr lang="en-US" sz="3600" dirty="0"/>
          </a:p>
        </p:txBody>
      </p:sp>
      <p:sp>
        <p:nvSpPr>
          <p:cNvPr id="3" name="Content Placeholder 2"/>
          <p:cNvSpPr>
            <a:spLocks noGrp="1"/>
          </p:cNvSpPr>
          <p:nvPr>
            <p:ph sz="quarter" idx="1"/>
          </p:nvPr>
        </p:nvSpPr>
        <p:spPr>
          <a:xfrm>
            <a:off x="457200" y="1524000"/>
            <a:ext cx="8229600" cy="3539359"/>
          </a:xfrm>
        </p:spPr>
        <p:txBody>
          <a:bodyPr/>
          <a:lstStyle/>
          <a:p>
            <a:pPr algn="ctr">
              <a:buNone/>
            </a:pPr>
            <a:r>
              <a:rPr lang="en-US" dirty="0" smtClean="0"/>
              <a:t> </a:t>
            </a:r>
          </a:p>
          <a:p>
            <a:pPr algn="ctr">
              <a:buNone/>
            </a:pPr>
            <a:endParaRPr lang="en-US" dirty="0"/>
          </a:p>
          <a:p>
            <a:pPr algn="ctr">
              <a:buNone/>
            </a:pPr>
            <a:endParaRPr lang="en-US" dirty="0" smtClean="0"/>
          </a:p>
          <a:p>
            <a:pPr algn="ctr">
              <a:buNone/>
            </a:pPr>
            <a:endParaRPr lang="en-US" dirty="0"/>
          </a:p>
          <a:p>
            <a:pPr algn="ctr">
              <a:buNone/>
            </a:pPr>
            <a:endParaRPr lang="en-US" dirty="0" smtClean="0"/>
          </a:p>
        </p:txBody>
      </p:sp>
      <p:sp>
        <p:nvSpPr>
          <p:cNvPr id="4" name="Slide Number Placeholder 3"/>
          <p:cNvSpPr>
            <a:spLocks noGrp="1"/>
          </p:cNvSpPr>
          <p:nvPr>
            <p:ph type="sldNum" sz="quarter" idx="4294967295"/>
          </p:nvPr>
        </p:nvSpPr>
        <p:spPr>
          <a:xfrm>
            <a:off x="8129016" y="6016989"/>
            <a:ext cx="609600" cy="521208"/>
          </a:xfrm>
          <a:prstGeom prst="rect">
            <a:avLst/>
          </a:prstGeom>
        </p:spPr>
        <p:txBody>
          <a:bodyPr/>
          <a:lstStyle/>
          <a:p>
            <a:fld id="{060815A4-6E9B-5C42-8988-2B858DB00277}" type="slidenum">
              <a:rPr lang="en-US" sz="2000" b="1" smtClean="0"/>
              <a:pPr/>
              <a:t>26</a:t>
            </a:fld>
            <a:endParaRPr lang="en-US" sz="2000" b="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441" y="1717108"/>
            <a:ext cx="3432175" cy="216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94315"/>
            <a:ext cx="3606800" cy="189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srcRect/>
          <a:stretch>
            <a:fillRect/>
          </a:stretch>
        </p:blipFill>
        <p:spPr bwMode="auto">
          <a:xfrm>
            <a:off x="384174" y="1600200"/>
            <a:ext cx="3533775" cy="2247900"/>
          </a:xfrm>
          <a:prstGeom prst="rect">
            <a:avLst/>
          </a:prstGeom>
          <a:noFill/>
          <a:ln w="9525">
            <a:noFill/>
            <a:miter lim="800000"/>
            <a:headEnd/>
            <a:tailEnd/>
          </a:ln>
        </p:spPr>
      </p:pic>
      <p:sp>
        <p:nvSpPr>
          <p:cNvPr id="9" name="Right Arrow 8"/>
          <p:cNvSpPr/>
          <p:nvPr/>
        </p:nvSpPr>
        <p:spPr>
          <a:xfrm>
            <a:off x="4064000" y="2715059"/>
            <a:ext cx="923925" cy="835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0" y="4191000"/>
            <a:ext cx="3124200" cy="2246769"/>
          </a:xfrm>
          <a:prstGeom prst="rect">
            <a:avLst/>
          </a:prstGeom>
          <a:solidFill>
            <a:schemeClr val="bg2">
              <a:lumMod val="20000"/>
              <a:lumOff val="80000"/>
            </a:schemeClr>
          </a:solidFill>
        </p:spPr>
        <p:txBody>
          <a:bodyPr wrap="square" rtlCol="0">
            <a:spAutoFit/>
          </a:bodyPr>
          <a:lstStyle/>
          <a:p>
            <a:r>
              <a:rPr lang="en-US" sz="2000" dirty="0" smtClean="0">
                <a:solidFill>
                  <a:srgbClr val="FF0066"/>
                </a:solidFill>
              </a:rPr>
              <a:t>Q-Bar straight bar at Cherenkov angle</a:t>
            </a:r>
          </a:p>
          <a:p>
            <a:r>
              <a:rPr lang="en-US" sz="2000" dirty="0" err="1" smtClean="0"/>
              <a:t>LQBar</a:t>
            </a:r>
            <a:r>
              <a:rPr lang="en-US" sz="2000" dirty="0" smtClean="0"/>
              <a:t> still at Cherenkov angle but take light out at 90 degrees</a:t>
            </a:r>
          </a:p>
          <a:p>
            <a:r>
              <a:rPr lang="en-US" sz="2000" dirty="0" smtClean="0">
                <a:solidFill>
                  <a:schemeClr val="accent2"/>
                </a:solidFill>
              </a:rPr>
              <a:t>(</a:t>
            </a:r>
            <a:r>
              <a:rPr lang="en-US" sz="2000" dirty="0" err="1" smtClean="0">
                <a:solidFill>
                  <a:schemeClr val="accent2"/>
                </a:solidFill>
              </a:rPr>
              <a:t>Albrow</a:t>
            </a:r>
            <a:r>
              <a:rPr lang="en-US" sz="2000" dirty="0" smtClean="0">
                <a:solidFill>
                  <a:schemeClr val="accent2"/>
                </a:solidFill>
              </a:rPr>
              <a:t> </a:t>
            </a:r>
            <a:r>
              <a:rPr lang="en-US" sz="2000" dirty="0" err="1" smtClean="0">
                <a:solidFill>
                  <a:schemeClr val="accent2"/>
                </a:solidFill>
              </a:rPr>
              <a:t>Lbar</a:t>
            </a:r>
            <a:r>
              <a:rPr lang="en-US" sz="2000" dirty="0" smtClean="0">
                <a:solidFill>
                  <a:schemeClr val="accent2"/>
                </a:solidFill>
              </a:rPr>
              <a:t> parallel to beam takes light out at 90)</a:t>
            </a:r>
            <a:endParaRPr lang="en-US" sz="2000" dirty="0">
              <a:solidFill>
                <a:schemeClr val="accent2"/>
              </a:solidFill>
            </a:endParaRPr>
          </a:p>
        </p:txBody>
      </p:sp>
      <p:sp>
        <p:nvSpPr>
          <p:cNvPr id="15" name="Footer Placeholder 14"/>
          <p:cNvSpPr>
            <a:spLocks noGrp="1"/>
          </p:cNvSpPr>
          <p:nvPr>
            <p:ph type="ftr" sz="quarter" idx="11"/>
          </p:nvPr>
        </p:nvSpPr>
        <p:spPr>
          <a:xfrm>
            <a:off x="3124200" y="6324600"/>
            <a:ext cx="3276600" cy="457200"/>
          </a:xfrm>
        </p:spPr>
        <p:txBody>
          <a:bodyPr/>
          <a:lstStyle/>
          <a:p>
            <a:pPr>
              <a:defRPr/>
            </a:pPr>
            <a:r>
              <a:rPr lang="en-US" smtClean="0"/>
              <a:t>MCP Workshop,  A.  Brandt , UTA </a:t>
            </a:r>
            <a:endParaRPr lang="en-US" dirty="0"/>
          </a:p>
        </p:txBody>
      </p:sp>
      <p:sp>
        <p:nvSpPr>
          <p:cNvPr id="22" name="TextBox 21"/>
          <p:cNvSpPr txBox="1"/>
          <p:nvPr/>
        </p:nvSpPr>
        <p:spPr>
          <a:xfrm>
            <a:off x="2209800" y="1066800"/>
            <a:ext cx="4929235" cy="461665"/>
          </a:xfrm>
          <a:prstGeom prst="rect">
            <a:avLst/>
          </a:prstGeom>
          <a:noFill/>
        </p:spPr>
        <p:txBody>
          <a:bodyPr wrap="none" rtlCol="0">
            <a:spAutoFit/>
          </a:bodyPr>
          <a:lstStyle/>
          <a:p>
            <a:r>
              <a:rPr lang="en-US" dirty="0" smtClean="0">
                <a:solidFill>
                  <a:srgbClr val="0000FF"/>
                </a:solidFill>
              </a:rPr>
              <a:t>1) </a:t>
            </a:r>
            <a:r>
              <a:rPr lang="en-US" dirty="0" err="1" smtClean="0">
                <a:solidFill>
                  <a:srgbClr val="0000FF"/>
                </a:solidFill>
              </a:rPr>
              <a:t>Arggh</a:t>
            </a:r>
            <a:r>
              <a:rPr lang="en-US" dirty="0" smtClean="0">
                <a:solidFill>
                  <a:srgbClr val="0000FF"/>
                </a:solidFill>
              </a:rPr>
              <a:t>!      2) Challenge Accepted!</a:t>
            </a:r>
            <a:endParaRPr lang="en-US" dirty="0">
              <a:solidFill>
                <a:srgbClr val="0000FF"/>
              </a:solidFill>
            </a:endParaRPr>
          </a:p>
        </p:txBody>
      </p:sp>
      <p:sp>
        <p:nvSpPr>
          <p:cNvPr id="23" name="Date Placeholder 22"/>
          <p:cNvSpPr>
            <a:spLocks noGrp="1"/>
          </p:cNvSpPr>
          <p:nvPr>
            <p:ph type="dt" sz="half" idx="10"/>
          </p:nvPr>
        </p:nvSpPr>
        <p:spPr/>
        <p:txBody>
          <a:bodyPr/>
          <a:lstStyle/>
          <a:p>
            <a:pPr>
              <a:defRPr/>
            </a:pPr>
            <a:r>
              <a:rPr lang="en-US" smtClean="0"/>
              <a:t>December 4, 2014</a:t>
            </a:r>
            <a:endParaRPr lang="en-US" dirty="0"/>
          </a:p>
        </p:txBody>
      </p:sp>
      <p:pic>
        <p:nvPicPr>
          <p:cNvPr id="17" name="Content Placeholder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60000"/>
                    </a14:imgEffect>
                  </a14:imgLayer>
                </a14:imgProps>
              </a:ext>
              <a:ext uri="{28A0092B-C50C-407E-A947-70E740481C1C}">
                <a14:useLocalDpi xmlns:a14="http://schemas.microsoft.com/office/drawing/2010/main" val="0"/>
              </a:ext>
            </a:extLst>
          </a:blip>
          <a:srcRect l="28207" t="12871" r="54218" b="23171"/>
          <a:stretch/>
        </p:blipFill>
        <p:spPr>
          <a:xfrm>
            <a:off x="609600" y="4158470"/>
            <a:ext cx="1580999" cy="2699530"/>
          </a:xfrm>
          <a:prstGeom prst="rect">
            <a:avLst/>
          </a:prstGeom>
        </p:spPr>
      </p:pic>
      <p:pic>
        <p:nvPicPr>
          <p:cNvPr id="18" name="Content Placeholder 3"/>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60000"/>
                    </a14:imgEffect>
                  </a14:imgLayer>
                </a14:imgProps>
              </a:ext>
              <a:ext uri="{28A0092B-C50C-407E-A947-70E740481C1C}">
                <a14:useLocalDpi xmlns:a14="http://schemas.microsoft.com/office/drawing/2010/main" val="0"/>
              </a:ext>
            </a:extLst>
          </a:blip>
          <a:srcRect l="32611" t="50746" r="37078" b="23759"/>
          <a:stretch/>
        </p:blipFill>
        <p:spPr>
          <a:xfrm>
            <a:off x="5638800" y="4876800"/>
            <a:ext cx="2984893" cy="1170617"/>
          </a:xfrm>
          <a:prstGeom prst="rect">
            <a:avLst/>
          </a:prstGeom>
        </p:spPr>
      </p:pic>
      <p:cxnSp>
        <p:nvCxnSpPr>
          <p:cNvPr id="14" name="Straight Arrow Connector 13"/>
          <p:cNvCxnSpPr/>
          <p:nvPr/>
        </p:nvCxnSpPr>
        <p:spPr bwMode="auto">
          <a:xfrm flipH="1">
            <a:off x="1828800" y="4724400"/>
            <a:ext cx="609600" cy="137397"/>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105400" y="5334000"/>
            <a:ext cx="838200" cy="76200"/>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227317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December 4, 2014</a:t>
            </a:r>
            <a:endParaRPr lang="en-US" dirty="0"/>
          </a:p>
        </p:txBody>
      </p:sp>
      <p:sp>
        <p:nvSpPr>
          <p:cNvPr id="5" name="Footer Placeholder 4"/>
          <p:cNvSpPr>
            <a:spLocks noGrp="1"/>
          </p:cNvSpPr>
          <p:nvPr>
            <p:ph type="ftr" sz="quarter" idx="11"/>
          </p:nvPr>
        </p:nvSpPr>
        <p:spPr/>
        <p:txBody>
          <a:bodyPr/>
          <a:lstStyle/>
          <a:p>
            <a:pPr>
              <a:defRPr/>
            </a:pPr>
            <a:r>
              <a:rPr lang="en-US" smtClean="0"/>
              <a:t>MCP Workshop,  A.  Brandt , UTA </a:t>
            </a:r>
            <a:endParaRPr lang="en-US"/>
          </a:p>
        </p:txBody>
      </p:sp>
      <p:sp>
        <p:nvSpPr>
          <p:cNvPr id="6" name="Slide Number Placeholder 5"/>
          <p:cNvSpPr>
            <a:spLocks noGrp="1"/>
          </p:cNvSpPr>
          <p:nvPr>
            <p:ph type="sldNum" sz="quarter" idx="12"/>
          </p:nvPr>
        </p:nvSpPr>
        <p:spPr/>
        <p:txBody>
          <a:bodyPr/>
          <a:lstStyle/>
          <a:p>
            <a:pPr>
              <a:defRPr/>
            </a:pPr>
            <a:fld id="{EE347418-3896-4E01-AED0-FB87E28FF659}" type="slidenum">
              <a:rPr lang="en-US" smtClean="0"/>
              <a:pPr>
                <a:defRPr/>
              </a:pPr>
              <a:t>27</a:t>
            </a:fld>
            <a:endParaRPr lang="en-US"/>
          </a:p>
        </p:txBody>
      </p:sp>
      <p:sp>
        <p:nvSpPr>
          <p:cNvPr id="7" name="Rectangle 2"/>
          <p:cNvSpPr txBox="1">
            <a:spLocks noChangeArrowheads="1"/>
          </p:cNvSpPr>
          <p:nvPr/>
        </p:nvSpPr>
        <p:spPr>
          <a:xfrm>
            <a:off x="0" y="0"/>
            <a:ext cx="91440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New GEANT4 Simulation Effort</a:t>
            </a:r>
            <a:endParaRPr lang="en-US" sz="4400" u="sng" kern="0" dirty="0">
              <a:solidFill>
                <a:srgbClr val="0000FF"/>
              </a:solidFill>
              <a:ea typeface="+mj-ea"/>
              <a:cs typeface="Times New Roman" pitchFamily="18" charset="0"/>
            </a:endParaRPr>
          </a:p>
        </p:txBody>
      </p:sp>
      <p:sp>
        <p:nvSpPr>
          <p:cNvPr id="8" name="Rectangle 7"/>
          <p:cNvSpPr/>
          <p:nvPr/>
        </p:nvSpPr>
        <p:spPr>
          <a:xfrm>
            <a:off x="533400" y="1066800"/>
            <a:ext cx="8229600" cy="4893647"/>
          </a:xfrm>
          <a:prstGeom prst="rect">
            <a:avLst/>
          </a:prstGeom>
        </p:spPr>
        <p:txBody>
          <a:bodyPr wrap="square">
            <a:spAutoFit/>
          </a:bodyPr>
          <a:lstStyle/>
          <a:p>
            <a:pPr>
              <a:buNone/>
            </a:pPr>
            <a:r>
              <a:rPr lang="en-US" dirty="0" smtClean="0"/>
              <a:t>Led by Tom </a:t>
            </a:r>
            <a:r>
              <a:rPr lang="en-US" dirty="0" err="1" smtClean="0"/>
              <a:t>Sykora’s</a:t>
            </a:r>
            <a:r>
              <a:rPr lang="en-US" dirty="0" smtClean="0"/>
              <a:t> group at </a:t>
            </a:r>
            <a:r>
              <a:rPr lang="en-US" dirty="0" err="1" smtClean="0"/>
              <a:t>Palacký</a:t>
            </a:r>
            <a:r>
              <a:rPr lang="en-US" dirty="0" smtClean="0"/>
              <a:t> University, Olomouc   Czech Republic (Libor </a:t>
            </a:r>
            <a:r>
              <a:rPr lang="en-US" dirty="0" err="1" smtClean="0"/>
              <a:t>Nozka</a:t>
            </a:r>
            <a:r>
              <a:rPr lang="en-US" dirty="0" smtClean="0"/>
              <a:t>, </a:t>
            </a:r>
            <a:r>
              <a:rPr lang="en-US" dirty="0" err="1" smtClean="0"/>
              <a:t>Leszek</a:t>
            </a:r>
            <a:r>
              <a:rPr lang="en-US" dirty="0" smtClean="0"/>
              <a:t> </a:t>
            </a:r>
            <a:r>
              <a:rPr lang="en-US" dirty="0" err="1" smtClean="0"/>
              <a:t>Adamczyk</a:t>
            </a:r>
            <a:r>
              <a:rPr lang="en-US" dirty="0" smtClean="0"/>
              <a:t> et al with </a:t>
            </a:r>
            <a:r>
              <a:rPr lang="en-US" dirty="0" err="1" smtClean="0"/>
              <a:t>with</a:t>
            </a:r>
            <a:r>
              <a:rPr lang="en-US" dirty="0" smtClean="0"/>
              <a:t> input from </a:t>
            </a:r>
            <a:r>
              <a:rPr lang="en-US" dirty="0" err="1" smtClean="0"/>
              <a:t>moi</a:t>
            </a:r>
            <a:r>
              <a:rPr lang="en-US" dirty="0" smtClean="0"/>
              <a:t> and help from UTA UG Tim Hoffman)</a:t>
            </a:r>
          </a:p>
          <a:p>
            <a:pPr>
              <a:buNone/>
            </a:pPr>
            <a:endParaRPr lang="en-US" dirty="0" smtClean="0"/>
          </a:p>
          <a:p>
            <a:pPr>
              <a:buNone/>
            </a:pPr>
            <a:endParaRPr lang="en-US" dirty="0" smtClean="0"/>
          </a:p>
          <a:p>
            <a:pPr>
              <a:buNone/>
            </a:pPr>
            <a:r>
              <a:rPr lang="en-US" dirty="0" smtClean="0"/>
              <a:t>Start with straight </a:t>
            </a:r>
            <a:r>
              <a:rPr lang="en-US" dirty="0" err="1" smtClean="0"/>
              <a:t>Qbar</a:t>
            </a:r>
            <a:r>
              <a:rPr lang="en-US" dirty="0" smtClean="0"/>
              <a:t> (</a:t>
            </a:r>
            <a:r>
              <a:rPr lang="en-US" dirty="0" smtClean="0">
                <a:solidFill>
                  <a:srgbClr val="FF0000"/>
                </a:solidFill>
                <a:sym typeface="Symbol"/>
              </a:rPr>
              <a:t></a:t>
            </a:r>
            <a:r>
              <a:rPr lang="en-US" baseline="-25000" dirty="0" smtClean="0">
                <a:solidFill>
                  <a:srgbClr val="FF0000"/>
                </a:solidFill>
                <a:sym typeface="Symbol"/>
              </a:rPr>
              <a:t>c</a:t>
            </a:r>
            <a:r>
              <a:rPr lang="en-US" dirty="0" smtClean="0">
                <a:sym typeface="Symbol"/>
              </a:rPr>
              <a:t> ~48)</a:t>
            </a:r>
            <a:r>
              <a:rPr lang="en-US" dirty="0" smtClean="0"/>
              <a:t> (2mm x 6mm x 150 mm),  since we have test beam data for this we can normalize simulation of </a:t>
            </a:r>
            <a:r>
              <a:rPr lang="en-US" dirty="0" err="1" smtClean="0"/>
              <a:t>LQbars</a:t>
            </a:r>
            <a:r>
              <a:rPr lang="en-US" dirty="0" smtClean="0"/>
              <a:t> and other geometries  to </a:t>
            </a:r>
            <a:r>
              <a:rPr lang="en-US" dirty="0" err="1" smtClean="0"/>
              <a:t>Qbar</a:t>
            </a:r>
            <a:endParaRPr lang="en-US" dirty="0" smtClean="0"/>
          </a:p>
          <a:p>
            <a:pPr>
              <a:buNone/>
            </a:pPr>
            <a:endParaRPr lang="en-US" dirty="0" smtClean="0"/>
          </a:p>
          <a:p>
            <a:pPr>
              <a:buNone/>
            </a:pPr>
            <a:r>
              <a:rPr lang="en-US" dirty="0" smtClean="0"/>
              <a:t>We also are undergoing detailed studies of how MCP-PMT treats different photon arrival time distributions , as correlations between photon arrival times exist are a f(TTS, gain, rise time, etc.) and are generally not well modeled.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1143000"/>
          </a:xfrm>
        </p:spPr>
        <p:txBody>
          <a:bodyPr/>
          <a:lstStyle/>
          <a:p>
            <a:pPr algn="ctr"/>
            <a:r>
              <a:rPr lang="en-US" sz="3600" b="1" u="sng" dirty="0" err="1" smtClean="0">
                <a:solidFill>
                  <a:srgbClr val="0000FF"/>
                </a:solidFill>
              </a:rPr>
              <a:t>LQbar</a:t>
            </a:r>
            <a:r>
              <a:rPr lang="en-US" sz="3600" b="1" u="sng" dirty="0" smtClean="0">
                <a:solidFill>
                  <a:srgbClr val="0000FF"/>
                </a:solidFill>
              </a:rPr>
              <a:t>* (radiator bar at </a:t>
            </a:r>
            <a:r>
              <a:rPr lang="en-US" sz="3600" b="1" u="sng" dirty="0" smtClean="0">
                <a:solidFill>
                  <a:srgbClr val="0000FF"/>
                </a:solidFill>
                <a:sym typeface="Symbol"/>
              </a:rPr>
              <a:t></a:t>
            </a:r>
            <a:r>
              <a:rPr lang="en-US" sz="3600" b="1" u="sng" baseline="-25000" dirty="0" smtClean="0">
                <a:solidFill>
                  <a:srgbClr val="0000FF"/>
                </a:solidFill>
                <a:sym typeface="Symbol"/>
              </a:rPr>
              <a:t>c</a:t>
            </a:r>
            <a:r>
              <a:rPr lang="en-US" sz="3600" b="1" u="sng" dirty="0" smtClean="0">
                <a:solidFill>
                  <a:srgbClr val="0000FF"/>
                </a:solidFill>
              </a:rPr>
              <a:t> +light guide bar)</a:t>
            </a:r>
            <a:br>
              <a:rPr lang="en-US" sz="3600" b="1" u="sng" dirty="0" smtClean="0">
                <a:solidFill>
                  <a:srgbClr val="0000FF"/>
                </a:solidFill>
              </a:rPr>
            </a:br>
            <a:r>
              <a:rPr lang="en-US" sz="3600" b="1" u="sng" dirty="0" smtClean="0">
                <a:solidFill>
                  <a:srgbClr val="0000FF"/>
                </a:solidFill>
              </a:rPr>
              <a:t>2x6x(30+120)mm</a:t>
            </a:r>
            <a:endParaRPr lang="en-US" sz="3600" b="1" u="sng" dirty="0">
              <a:solidFill>
                <a:srgbClr val="0000FF"/>
              </a:solidFill>
            </a:endParaRPr>
          </a:p>
        </p:txBody>
      </p:sp>
      <p:sp>
        <p:nvSpPr>
          <p:cNvPr id="3" name="Content Placeholder 2"/>
          <p:cNvSpPr>
            <a:spLocks noGrp="1"/>
          </p:cNvSpPr>
          <p:nvPr>
            <p:ph sz="quarter" idx="1"/>
          </p:nvPr>
        </p:nvSpPr>
        <p:spPr>
          <a:xfrm>
            <a:off x="1828800" y="4953000"/>
            <a:ext cx="7315200" cy="1600200"/>
          </a:xfrm>
        </p:spPr>
        <p:txBody>
          <a:bodyPr/>
          <a:lstStyle/>
          <a:p>
            <a:r>
              <a:rPr lang="en-US" sz="2400" dirty="0" smtClean="0"/>
              <a:t>45 degree bend to route light from radiator to perpendicular light guide bar, lose some light at elbow</a:t>
            </a:r>
          </a:p>
          <a:p>
            <a:r>
              <a:rPr lang="en-US" sz="2400" dirty="0" smtClean="0"/>
              <a:t>Aluminizing helps but light ~</a:t>
            </a:r>
            <a:r>
              <a:rPr lang="en-US" sz="2400" dirty="0" smtClean="0">
                <a:sym typeface="Symbol"/>
              </a:rPr>
              <a:t> to mirror lost opposite to </a:t>
            </a:r>
            <a:r>
              <a:rPr lang="en-US" sz="2400" dirty="0" err="1" smtClean="0">
                <a:sym typeface="Symbol"/>
              </a:rPr>
              <a:t>elbow.</a:t>
            </a:r>
            <a:r>
              <a:rPr lang="en-US" sz="2400" dirty="0" err="1" smtClean="0"/>
              <a:t>still</a:t>
            </a:r>
            <a:r>
              <a:rPr lang="en-US" sz="2400" dirty="0" smtClean="0"/>
              <a:t> lost at elbow</a:t>
            </a:r>
          </a:p>
        </p:txBody>
      </p:sp>
      <p:sp>
        <p:nvSpPr>
          <p:cNvPr id="4" name="Slide Number Placeholder 3"/>
          <p:cNvSpPr>
            <a:spLocks noGrp="1"/>
          </p:cNvSpPr>
          <p:nvPr>
            <p:ph type="sldNum" sz="quarter" idx="4294967295"/>
          </p:nvPr>
        </p:nvSpPr>
        <p:spPr>
          <a:xfrm>
            <a:off x="8153400" y="6324600"/>
            <a:ext cx="609600" cy="521208"/>
          </a:xfrm>
          <a:prstGeom prst="rect">
            <a:avLst/>
          </a:prstGeom>
        </p:spPr>
        <p:txBody>
          <a:bodyPr/>
          <a:lstStyle/>
          <a:p>
            <a:fld id="{060815A4-6E9B-5C42-8988-2B858DB00277}" type="slidenum">
              <a:rPr lang="en-US" sz="1800" b="1" smtClean="0"/>
              <a:pPr/>
              <a:t>28</a:t>
            </a:fld>
            <a:endParaRPr lang="en-US" sz="1800"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14" t="384" r="-2" b="-384"/>
          <a:stretch/>
        </p:blipFill>
        <p:spPr bwMode="auto">
          <a:xfrm>
            <a:off x="4236520" y="2024063"/>
            <a:ext cx="368828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312"/>
          <a:stretch/>
        </p:blipFill>
        <p:spPr bwMode="auto">
          <a:xfrm>
            <a:off x="457200" y="2017713"/>
            <a:ext cx="368828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219200" y="2938464"/>
            <a:ext cx="76200" cy="14478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371600" y="2862264"/>
            <a:ext cx="2743200" cy="7620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endParaRPr>
          </a:p>
        </p:txBody>
      </p:sp>
      <p:sp>
        <p:nvSpPr>
          <p:cNvPr id="12" name="TextBox 11"/>
          <p:cNvSpPr txBox="1"/>
          <p:nvPr/>
        </p:nvSpPr>
        <p:spPr>
          <a:xfrm>
            <a:off x="1600200" y="4267200"/>
            <a:ext cx="2514600" cy="461665"/>
          </a:xfrm>
          <a:prstGeom prst="rect">
            <a:avLst/>
          </a:prstGeom>
          <a:solidFill>
            <a:schemeClr val="bg1"/>
          </a:solidFill>
        </p:spPr>
        <p:txBody>
          <a:bodyPr wrap="square" rtlCol="0">
            <a:spAutoFit/>
          </a:bodyPr>
          <a:lstStyle/>
          <a:p>
            <a:r>
              <a:rPr lang="en-US" dirty="0" smtClean="0"/>
              <a:t>Without Mirror</a:t>
            </a:r>
            <a:endParaRPr lang="en-US" dirty="0"/>
          </a:p>
        </p:txBody>
      </p:sp>
      <p:sp>
        <p:nvSpPr>
          <p:cNvPr id="13" name="TextBox 12"/>
          <p:cNvSpPr txBox="1"/>
          <p:nvPr/>
        </p:nvSpPr>
        <p:spPr>
          <a:xfrm>
            <a:off x="6019800" y="4267200"/>
            <a:ext cx="1905000" cy="461665"/>
          </a:xfrm>
          <a:prstGeom prst="rect">
            <a:avLst/>
          </a:prstGeom>
          <a:solidFill>
            <a:schemeClr val="bg1"/>
          </a:solidFill>
        </p:spPr>
        <p:txBody>
          <a:bodyPr wrap="square" rtlCol="0">
            <a:spAutoFit/>
          </a:bodyPr>
          <a:lstStyle/>
          <a:p>
            <a:r>
              <a:rPr lang="en-US" dirty="0" smtClean="0"/>
              <a:t>With Mirror</a:t>
            </a:r>
            <a:endParaRPr lang="en-US" dirty="0"/>
          </a:p>
        </p:txBody>
      </p:sp>
      <p:sp>
        <p:nvSpPr>
          <p:cNvPr id="14" name="Rectangle 13"/>
          <p:cNvSpPr/>
          <p:nvPr/>
        </p:nvSpPr>
        <p:spPr>
          <a:xfrm>
            <a:off x="0" y="4953000"/>
            <a:ext cx="1752600" cy="1569660"/>
          </a:xfrm>
          <a:prstGeom prst="rect">
            <a:avLst/>
          </a:prstGeom>
          <a:solidFill>
            <a:schemeClr val="bg2">
              <a:lumMod val="40000"/>
              <a:lumOff val="60000"/>
            </a:schemeClr>
          </a:solidFill>
        </p:spPr>
        <p:txBody>
          <a:bodyPr wrap="square">
            <a:spAutoFit/>
          </a:bodyPr>
          <a:lstStyle/>
          <a:p>
            <a:r>
              <a:rPr lang="en-US" sz="1600" dirty="0" smtClean="0"/>
              <a:t>*Not to be confused with </a:t>
            </a:r>
            <a:r>
              <a:rPr lang="en-US" sz="1600" dirty="0" err="1" smtClean="0"/>
              <a:t>Albrow’s</a:t>
            </a:r>
            <a:r>
              <a:rPr lang="en-US" sz="1600" dirty="0" smtClean="0"/>
              <a:t> </a:t>
            </a:r>
            <a:r>
              <a:rPr lang="en-US" sz="1600" dirty="0" err="1" smtClean="0"/>
              <a:t>Lbar</a:t>
            </a:r>
            <a:endParaRPr lang="en-US" sz="1600" dirty="0" smtClean="0"/>
          </a:p>
          <a:p>
            <a:r>
              <a:rPr lang="en-US" sz="1600" dirty="0" smtClean="0"/>
              <a:t>which is oriented parallel to beam and has no elbow</a:t>
            </a:r>
            <a:endParaRPr lang="en-US" sz="1600" dirty="0"/>
          </a:p>
        </p:txBody>
      </p:sp>
      <p:sp>
        <p:nvSpPr>
          <p:cNvPr id="15" name="Footer Placeholder 14"/>
          <p:cNvSpPr>
            <a:spLocks noGrp="1"/>
          </p:cNvSpPr>
          <p:nvPr>
            <p:ph type="ftr" sz="quarter" idx="11"/>
          </p:nvPr>
        </p:nvSpPr>
        <p:spPr/>
        <p:txBody>
          <a:bodyPr/>
          <a:lstStyle/>
          <a:p>
            <a:pPr>
              <a:defRPr/>
            </a:pPr>
            <a:r>
              <a:rPr lang="en-US" smtClean="0"/>
              <a:t>MCP Workshop,  A.  Brandt , UTA </a:t>
            </a:r>
            <a:endParaRPr lang="en-US"/>
          </a:p>
        </p:txBody>
      </p:sp>
      <p:sp>
        <p:nvSpPr>
          <p:cNvPr id="16" name="Date Placeholder 15"/>
          <p:cNvSpPr>
            <a:spLocks noGrp="1"/>
          </p:cNvSpPr>
          <p:nvPr>
            <p:ph type="dt" sz="half" idx="10"/>
          </p:nvPr>
        </p:nvSpPr>
        <p:spPr/>
        <p:txBody>
          <a:bodyPr/>
          <a:lstStyle/>
          <a:p>
            <a:pPr>
              <a:defRPr/>
            </a:pPr>
            <a:r>
              <a:rPr lang="en-US" smtClean="0"/>
              <a:t>December 4, 2014</a:t>
            </a:r>
            <a:endParaRPr lang="en-US" dirty="0"/>
          </a:p>
        </p:txBody>
      </p:sp>
    </p:spTree>
    <p:extLst>
      <p:ext uri="{BB962C8B-B14F-4D97-AF65-F5344CB8AC3E}">
        <p14:creationId xmlns:p14="http://schemas.microsoft.com/office/powerpoint/2010/main" val="2370819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48" r="8831"/>
          <a:stretch/>
        </p:blipFill>
        <p:spPr>
          <a:xfrm>
            <a:off x="304800" y="1524000"/>
            <a:ext cx="8158348" cy="4351663"/>
          </a:xfrm>
          <a:prstGeom prst="rect">
            <a:avLst/>
          </a:prstGeom>
        </p:spPr>
      </p:pic>
      <p:sp>
        <p:nvSpPr>
          <p:cNvPr id="4" name="Slide Number Placeholder 3"/>
          <p:cNvSpPr>
            <a:spLocks noGrp="1"/>
          </p:cNvSpPr>
          <p:nvPr>
            <p:ph type="sldNum" sz="quarter" idx="4294967295"/>
          </p:nvPr>
        </p:nvSpPr>
        <p:spPr>
          <a:xfrm>
            <a:off x="8153400" y="5955792"/>
            <a:ext cx="609600" cy="521208"/>
          </a:xfrm>
          <a:prstGeom prst="rect">
            <a:avLst/>
          </a:prstGeom>
        </p:spPr>
        <p:txBody>
          <a:bodyPr/>
          <a:lstStyle/>
          <a:p>
            <a:fld id="{060815A4-6E9B-5C42-8988-2B858DB00277}" type="slidenum">
              <a:rPr lang="en-US" sz="1800" b="1" smtClean="0"/>
              <a:pPr/>
              <a:t>29</a:t>
            </a:fld>
            <a:endParaRPr lang="en-US" sz="1800" b="1"/>
          </a:p>
        </p:txBody>
      </p:sp>
      <p:sp>
        <p:nvSpPr>
          <p:cNvPr id="8" name="Rectangle 1"/>
          <p:cNvSpPr txBox="1">
            <a:spLocks noChangeArrowheads="1"/>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400" b="1" i="0" u="sng" strike="noStrike" kern="0" cap="none" spc="0" normalizeH="0" baseline="0" noProof="0" dirty="0" err="1" smtClean="0">
                <a:ln>
                  <a:noFill/>
                </a:ln>
                <a:solidFill>
                  <a:srgbClr val="0000FF"/>
                </a:solidFill>
                <a:effectLst/>
                <a:uLnTx/>
                <a:uFillTx/>
                <a:latin typeface="+mj-lt"/>
                <a:ea typeface="+mj-ea"/>
                <a:cs typeface="+mj-cs"/>
              </a:rPr>
              <a:t>LQbar</a:t>
            </a:r>
            <a:r>
              <a:rPr kumimoji="0" lang="en-US" sz="4400" b="1" i="0" u="sng" strike="noStrike" kern="0" cap="none" spc="0" normalizeH="0" baseline="0" noProof="0" dirty="0" smtClean="0">
                <a:ln>
                  <a:noFill/>
                </a:ln>
                <a:solidFill>
                  <a:srgbClr val="0000FF"/>
                </a:solidFill>
                <a:effectLst/>
                <a:uLnTx/>
                <a:uFillTx/>
                <a:latin typeface="+mj-lt"/>
                <a:ea typeface="+mj-ea"/>
                <a:cs typeface="+mj-cs"/>
              </a:rPr>
              <a:t> </a:t>
            </a:r>
            <a:r>
              <a:rPr kumimoji="0" lang="en-US" sz="4400" b="1" i="0" u="sng" strike="noStrike" kern="0" cap="none" spc="0" normalizeH="0" baseline="0" noProof="0" dirty="0" err="1" smtClean="0">
                <a:ln>
                  <a:noFill/>
                </a:ln>
                <a:solidFill>
                  <a:srgbClr val="0000FF"/>
                </a:solidFill>
                <a:effectLst/>
                <a:uLnTx/>
                <a:uFillTx/>
                <a:latin typeface="+mj-lt"/>
                <a:ea typeface="+mj-ea"/>
                <a:cs typeface="+mj-cs"/>
              </a:rPr>
              <a:t>vs</a:t>
            </a:r>
            <a:r>
              <a:rPr lang="en-US" sz="4400" u="sng" kern="0" dirty="0" smtClean="0">
                <a:solidFill>
                  <a:srgbClr val="0000FF"/>
                </a:solidFill>
                <a:latin typeface="+mj-lt"/>
                <a:ea typeface="+mj-ea"/>
                <a:cs typeface="+mj-cs"/>
              </a:rPr>
              <a:t>. </a:t>
            </a:r>
            <a:r>
              <a:rPr kumimoji="0" lang="en-US" sz="4400" b="1" i="0" u="sng" strike="noStrike" kern="0" cap="none" spc="0" normalizeH="0" baseline="0" noProof="0" dirty="0" err="1" smtClean="0">
                <a:ln>
                  <a:noFill/>
                </a:ln>
                <a:solidFill>
                  <a:srgbClr val="0000FF"/>
                </a:solidFill>
                <a:effectLst/>
                <a:uLnTx/>
                <a:uFillTx/>
                <a:latin typeface="+mj-lt"/>
                <a:ea typeface="+mj-ea"/>
                <a:cs typeface="+mj-cs"/>
              </a:rPr>
              <a:t>Qbar</a:t>
            </a:r>
            <a:r>
              <a:rPr kumimoji="0" lang="en-US" sz="4400" b="1" i="0" u="sng" strike="noStrike" kern="0" cap="none" spc="0" normalizeH="0" baseline="0" noProof="0" dirty="0" smtClean="0">
                <a:ln>
                  <a:noFill/>
                </a:ln>
                <a:solidFill>
                  <a:srgbClr val="0000FF"/>
                </a:solidFill>
                <a:effectLst/>
                <a:uLnTx/>
                <a:uFillTx/>
                <a:latin typeface="+mj-lt"/>
                <a:ea typeface="+mj-ea"/>
                <a:cs typeface="+mj-cs"/>
              </a:rPr>
              <a:t> Initial</a:t>
            </a:r>
            <a:r>
              <a:rPr kumimoji="0" lang="en-US" sz="4400" b="1" i="0" u="sng" strike="noStrike" kern="0" cap="none" spc="0" normalizeH="0" noProof="0" dirty="0" smtClean="0">
                <a:ln>
                  <a:noFill/>
                </a:ln>
                <a:solidFill>
                  <a:srgbClr val="0000FF"/>
                </a:solidFill>
                <a:effectLst/>
                <a:uLnTx/>
                <a:uFillTx/>
                <a:latin typeface="+mj-lt"/>
                <a:ea typeface="+mj-ea"/>
                <a:cs typeface="+mj-cs"/>
              </a:rPr>
              <a:t> Performance</a:t>
            </a:r>
            <a:endParaRPr kumimoji="0" lang="en-US" sz="4400" b="1" i="0" u="sng" strike="noStrike" kern="0" cap="none" spc="0" normalizeH="0" baseline="0" noProof="0" dirty="0">
              <a:ln>
                <a:noFill/>
              </a:ln>
              <a:solidFill>
                <a:srgbClr val="0000FF"/>
              </a:solidFill>
              <a:effectLst/>
              <a:uLnTx/>
              <a:uFillTx/>
              <a:latin typeface="+mj-lt"/>
              <a:ea typeface="+mj-ea"/>
              <a:cs typeface="+mj-cs"/>
            </a:endParaRPr>
          </a:p>
        </p:txBody>
      </p:sp>
      <p:sp>
        <p:nvSpPr>
          <p:cNvPr id="10" name="TextBox 9"/>
          <p:cNvSpPr txBox="1"/>
          <p:nvPr/>
        </p:nvSpPr>
        <p:spPr>
          <a:xfrm>
            <a:off x="685800" y="5943600"/>
            <a:ext cx="7528856" cy="830997"/>
          </a:xfrm>
          <a:prstGeom prst="rect">
            <a:avLst/>
          </a:prstGeom>
          <a:noFill/>
        </p:spPr>
        <p:txBody>
          <a:bodyPr wrap="none" rtlCol="0">
            <a:spAutoFit/>
          </a:bodyPr>
          <a:lstStyle/>
          <a:p>
            <a:r>
              <a:rPr lang="en-US" dirty="0" smtClean="0"/>
              <a:t>As expected </a:t>
            </a:r>
            <a:r>
              <a:rPr lang="en-US" dirty="0" err="1" smtClean="0"/>
              <a:t>LQbar</a:t>
            </a:r>
            <a:r>
              <a:rPr lang="en-US" dirty="0" smtClean="0"/>
              <a:t> is worse: significantly less early light</a:t>
            </a:r>
          </a:p>
          <a:p>
            <a:r>
              <a:rPr lang="en-US" dirty="0" smtClean="0"/>
              <a:t>What can we do to improve the amount of light ?</a:t>
            </a:r>
            <a:endParaRPr lang="en-US" dirty="0"/>
          </a:p>
        </p:txBody>
      </p:sp>
      <p:sp>
        <p:nvSpPr>
          <p:cNvPr id="11" name="TextBox 10"/>
          <p:cNvSpPr txBox="1"/>
          <p:nvPr/>
        </p:nvSpPr>
        <p:spPr>
          <a:xfrm>
            <a:off x="5943600" y="2133600"/>
            <a:ext cx="2667000" cy="830997"/>
          </a:xfrm>
          <a:prstGeom prst="rect">
            <a:avLst/>
          </a:prstGeom>
          <a:solidFill>
            <a:schemeClr val="bg1">
              <a:lumMod val="85000"/>
            </a:schemeClr>
          </a:solidFill>
        </p:spPr>
        <p:txBody>
          <a:bodyPr wrap="square" rtlCol="0">
            <a:spAutoFit/>
          </a:bodyPr>
          <a:lstStyle/>
          <a:p>
            <a:r>
              <a:rPr lang="en-US" dirty="0" smtClean="0"/>
              <a:t>QBAR (15 cm)</a:t>
            </a:r>
          </a:p>
          <a:p>
            <a:r>
              <a:rPr lang="en-US" dirty="0" smtClean="0">
                <a:solidFill>
                  <a:srgbClr val="FF0000"/>
                </a:solidFill>
              </a:rPr>
              <a:t>LQBAR (3+12 cm)</a:t>
            </a:r>
            <a:endParaRPr lang="en-US" dirty="0">
              <a:solidFill>
                <a:srgbClr val="FF0000"/>
              </a:solidFill>
            </a:endParaRPr>
          </a:p>
        </p:txBody>
      </p:sp>
    </p:spTree>
    <p:extLst>
      <p:ext uri="{BB962C8B-B14F-4D97-AF65-F5344CB8AC3E}">
        <p14:creationId xmlns:p14="http://schemas.microsoft.com/office/powerpoint/2010/main" val="352954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486400" y="914400"/>
            <a:ext cx="3657600" cy="1477328"/>
          </a:xfrm>
          <a:prstGeom prst="rect">
            <a:avLst/>
          </a:prstGeom>
          <a:solidFill>
            <a:schemeClr val="accent1">
              <a:lumMod val="60000"/>
              <a:lumOff val="40000"/>
            </a:schemeClr>
          </a:solidFill>
          <a:ln w="9525">
            <a:noFill/>
            <a:miter lim="800000"/>
            <a:headEnd/>
            <a:tailEnd/>
          </a:ln>
        </p:spPr>
        <p:txBody>
          <a:bodyPr wrap="square">
            <a:spAutoFit/>
          </a:bodyPr>
          <a:lstStyle/>
          <a:p>
            <a:pPr>
              <a:spcBef>
                <a:spcPct val="50000"/>
              </a:spcBef>
              <a:defRPr/>
            </a:pPr>
            <a:r>
              <a:rPr lang="en-US" sz="1800" b="0" dirty="0">
                <a:solidFill>
                  <a:schemeClr val="tx2"/>
                </a:solidFill>
              </a:rPr>
              <a:t>Initial design: </a:t>
            </a:r>
            <a:r>
              <a:rPr lang="en-US" sz="1800" dirty="0">
                <a:solidFill>
                  <a:schemeClr val="tx2"/>
                </a:solidFill>
              </a:rPr>
              <a:t>4x8</a:t>
            </a:r>
            <a:r>
              <a:rPr lang="en-US" sz="1800" b="0" dirty="0">
                <a:solidFill>
                  <a:schemeClr val="tx2"/>
                </a:solidFill>
              </a:rPr>
              <a:t> array of </a:t>
            </a:r>
            <a:r>
              <a:rPr lang="en-US" sz="1800" b="0" dirty="0" smtClean="0">
                <a:solidFill>
                  <a:schemeClr val="tx2"/>
                </a:solidFill>
              </a:rPr>
              <a:t>6x6 </a:t>
            </a:r>
            <a:r>
              <a:rPr lang="en-US" sz="1800" b="0" dirty="0">
                <a:solidFill>
                  <a:schemeClr val="tx2"/>
                </a:solidFill>
              </a:rPr>
              <a:t>mm</a:t>
            </a:r>
            <a:r>
              <a:rPr lang="en-US" sz="1600" b="0" baseline="30000" dirty="0">
                <a:solidFill>
                  <a:schemeClr val="tx2"/>
                </a:solidFill>
              </a:rPr>
              <a:t>2</a:t>
            </a:r>
            <a:r>
              <a:rPr lang="en-US" sz="1800" b="0" dirty="0">
                <a:solidFill>
                  <a:schemeClr val="tx2"/>
                </a:solidFill>
              </a:rPr>
              <a:t> </a:t>
            </a:r>
            <a:r>
              <a:rPr lang="en-US" sz="1800" b="0" dirty="0" smtClean="0">
                <a:solidFill>
                  <a:schemeClr val="tx2"/>
                </a:solidFill>
              </a:rPr>
              <a:t>~10 cm long quartz (fused silica) bars, not coincidentally well-matched to 2-inch micro-channel plate </a:t>
            </a:r>
            <a:r>
              <a:rPr lang="en-US" sz="1800" b="0" dirty="0" err="1" smtClean="0">
                <a:solidFill>
                  <a:schemeClr val="tx2"/>
                </a:solidFill>
              </a:rPr>
              <a:t>photmultipler</a:t>
            </a:r>
            <a:r>
              <a:rPr lang="en-US" sz="1800" b="0" dirty="0" smtClean="0">
                <a:solidFill>
                  <a:schemeClr val="tx2"/>
                </a:solidFill>
              </a:rPr>
              <a:t>  (</a:t>
            </a:r>
            <a:r>
              <a:rPr lang="en-US" sz="1800" b="0" dirty="0" err="1" smtClean="0">
                <a:solidFill>
                  <a:schemeClr val="tx2"/>
                </a:solidFill>
              </a:rPr>
              <a:t>Photonis</a:t>
            </a:r>
            <a:r>
              <a:rPr lang="en-US" sz="1800" b="0" dirty="0" smtClean="0">
                <a:solidFill>
                  <a:schemeClr val="tx2"/>
                </a:solidFill>
              </a:rPr>
              <a:t> </a:t>
            </a:r>
            <a:r>
              <a:rPr lang="en-US" sz="1800" b="0" dirty="0" err="1" smtClean="0">
                <a:solidFill>
                  <a:schemeClr val="tx2"/>
                </a:solidFill>
              </a:rPr>
              <a:t>Planacon</a:t>
            </a:r>
            <a:r>
              <a:rPr lang="en-US" sz="1800" b="0" dirty="0" smtClean="0">
                <a:solidFill>
                  <a:schemeClr val="tx2"/>
                </a:solidFill>
              </a:rPr>
              <a:t>)</a:t>
            </a:r>
          </a:p>
        </p:txBody>
      </p:sp>
      <p:sp>
        <p:nvSpPr>
          <p:cNvPr id="11267" name="Rectangle 5"/>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defRPr/>
            </a:pPr>
            <a:r>
              <a:rPr lang="en-US" sz="3200" u="sng" dirty="0" smtClean="0">
                <a:solidFill>
                  <a:srgbClr val="0000FF"/>
                </a:solidFill>
                <a:latin typeface="+mj-lt"/>
              </a:rPr>
              <a:t>QUARTIC Concept (an oldie but a goodie)</a:t>
            </a:r>
            <a:endParaRPr lang="en-US" sz="3200" u="sng" dirty="0">
              <a:solidFill>
                <a:srgbClr val="0000FF"/>
              </a:solidFill>
              <a:latin typeface="+mj-lt"/>
            </a:endParaRPr>
          </a:p>
        </p:txBody>
      </p:sp>
      <p:sp>
        <p:nvSpPr>
          <p:cNvPr id="226315" name="Text Box 11"/>
          <p:cNvSpPr txBox="1">
            <a:spLocks noChangeArrowheads="1"/>
          </p:cNvSpPr>
          <p:nvPr/>
        </p:nvSpPr>
        <p:spPr bwMode="auto">
          <a:xfrm>
            <a:off x="0" y="965537"/>
            <a:ext cx="3657600" cy="1015663"/>
          </a:xfrm>
          <a:prstGeom prst="rect">
            <a:avLst/>
          </a:prstGeom>
          <a:solidFill>
            <a:schemeClr val="bg2">
              <a:lumMod val="40000"/>
              <a:lumOff val="60000"/>
            </a:schemeClr>
          </a:solidFill>
          <a:ln w="9525">
            <a:noFill/>
            <a:miter lim="800000"/>
            <a:headEnd/>
            <a:tailEnd/>
          </a:ln>
        </p:spPr>
        <p:txBody>
          <a:bodyPr wrap="square">
            <a:spAutoFit/>
          </a:bodyPr>
          <a:lstStyle/>
          <a:p>
            <a:pPr>
              <a:defRPr/>
            </a:pPr>
            <a:r>
              <a:rPr lang="en-US" sz="2000" b="0" dirty="0" smtClean="0"/>
              <a:t>Idea of Mike </a:t>
            </a:r>
            <a:r>
              <a:rPr lang="en-US" sz="2000" b="0" dirty="0" err="1"/>
              <a:t>Albrow</a:t>
            </a:r>
            <a:r>
              <a:rPr lang="en-US" sz="2000" b="0" dirty="0"/>
              <a:t> for FP420 (joint ATLAS/ CMS effort) </a:t>
            </a:r>
            <a:r>
              <a:rPr lang="en-US" sz="2000" b="0" dirty="0" smtClean="0"/>
              <a:t>2005 based on “Nagoya detector “</a:t>
            </a:r>
            <a:endParaRPr lang="en-US" sz="2000" b="0" dirty="0"/>
          </a:p>
        </p:txBody>
      </p:sp>
      <p:sp>
        <p:nvSpPr>
          <p:cNvPr id="27" name="TextBox 26"/>
          <p:cNvSpPr txBox="1">
            <a:spLocks noChangeArrowheads="1"/>
          </p:cNvSpPr>
          <p:nvPr/>
        </p:nvSpPr>
        <p:spPr bwMode="auto">
          <a:xfrm>
            <a:off x="5486400" y="3657600"/>
            <a:ext cx="3581400" cy="2308324"/>
          </a:xfrm>
          <a:prstGeom prst="rect">
            <a:avLst/>
          </a:prstGeom>
          <a:solidFill>
            <a:srgbClr val="FFFF00"/>
          </a:solidFill>
          <a:ln w="9525">
            <a:noFill/>
            <a:miter lim="800000"/>
            <a:headEnd/>
            <a:tailEnd/>
          </a:ln>
        </p:spPr>
        <p:txBody>
          <a:bodyPr wrap="square">
            <a:spAutoFit/>
          </a:bodyPr>
          <a:lstStyle/>
          <a:p>
            <a:r>
              <a:rPr lang="en-US" b="0" dirty="0"/>
              <a:t>Proton is deflected </a:t>
            </a:r>
            <a:r>
              <a:rPr lang="en-US" b="0" dirty="0" smtClean="0"/>
              <a:t>into </a:t>
            </a:r>
            <a:r>
              <a:rPr lang="en-US" b="0" dirty="0"/>
              <a:t>one of the rows and measured by </a:t>
            </a:r>
            <a:r>
              <a:rPr lang="en-US" b="0" dirty="0" smtClean="0"/>
              <a:t>up to eight consecutive bars with a MCP-PMT </a:t>
            </a:r>
          </a:p>
          <a:p>
            <a:r>
              <a:rPr lang="en-US" b="0" dirty="0" smtClean="0"/>
              <a:t>More rows limit rate/pixel</a:t>
            </a:r>
          </a:p>
          <a:p>
            <a:r>
              <a:rPr lang="en-US" b="0" dirty="0" smtClean="0"/>
              <a:t>and multi-proton  effects</a:t>
            </a:r>
            <a:endParaRPr lang="en-US" b="0" dirty="0"/>
          </a:p>
        </p:txBody>
      </p:sp>
      <p:sp>
        <p:nvSpPr>
          <p:cNvPr id="8205" name="Slide Number Placeholder 27"/>
          <p:cNvSpPr>
            <a:spLocks noGrp="1"/>
          </p:cNvSpPr>
          <p:nvPr>
            <p:ph type="sldNum" sz="quarter" idx="12"/>
          </p:nvPr>
        </p:nvSpPr>
        <p:spPr>
          <a:xfrm>
            <a:off x="6705600" y="6248400"/>
            <a:ext cx="1905000" cy="457200"/>
          </a:xfrm>
          <a:noFill/>
        </p:spPr>
        <p:txBody>
          <a:bodyPr/>
          <a:lstStyle/>
          <a:p>
            <a:fld id="{2E87B990-6DA9-4E1C-A480-72D2B27D4CC8}" type="slidenum">
              <a:rPr lang="en-US" smtClean="0"/>
              <a:pPr/>
              <a:t>3</a:t>
            </a:fld>
            <a:endParaRPr lang="en-US" dirty="0" smtClean="0"/>
          </a:p>
        </p:txBody>
      </p:sp>
      <p:grpSp>
        <p:nvGrpSpPr>
          <p:cNvPr id="29" name="Group 28"/>
          <p:cNvGrpSpPr/>
          <p:nvPr/>
        </p:nvGrpSpPr>
        <p:grpSpPr>
          <a:xfrm>
            <a:off x="76200" y="1981200"/>
            <a:ext cx="5410200" cy="3872129"/>
            <a:chOff x="152400" y="2133600"/>
            <a:chExt cx="5410200" cy="3872129"/>
          </a:xfrm>
        </p:grpSpPr>
        <p:pic>
          <p:nvPicPr>
            <p:cNvPr id="17" name="Picture 13" descr="quartic_beam"/>
            <p:cNvPicPr>
              <a:picLocks noChangeAspect="1" noChangeArrowheads="1"/>
            </p:cNvPicPr>
            <p:nvPr/>
          </p:nvPicPr>
          <p:blipFill>
            <a:blip r:embed="rId3" cstate="print"/>
            <a:srcRect/>
            <a:stretch>
              <a:fillRect/>
            </a:stretch>
          </p:blipFill>
          <p:spPr bwMode="auto">
            <a:xfrm>
              <a:off x="152400" y="2133600"/>
              <a:ext cx="5410200" cy="3857625"/>
            </a:xfrm>
            <a:prstGeom prst="rect">
              <a:avLst/>
            </a:prstGeom>
            <a:noFill/>
            <a:ln w="9525">
              <a:noFill/>
              <a:miter lim="800000"/>
              <a:headEnd/>
              <a:tailEnd/>
            </a:ln>
          </p:spPr>
        </p:pic>
        <p:sp>
          <p:nvSpPr>
            <p:cNvPr id="18" name="Line 14"/>
            <p:cNvSpPr>
              <a:spLocks noChangeShapeType="1"/>
            </p:cNvSpPr>
            <p:nvPr/>
          </p:nvSpPr>
          <p:spPr bwMode="auto">
            <a:xfrm flipH="1">
              <a:off x="1981200" y="2486241"/>
              <a:ext cx="1752600" cy="2081213"/>
            </a:xfrm>
            <a:prstGeom prst="line">
              <a:avLst/>
            </a:prstGeom>
            <a:noFill/>
            <a:ln w="38100">
              <a:solidFill>
                <a:srgbClr val="000080"/>
              </a:solidFill>
              <a:prstDash val="sysDot"/>
              <a:round/>
              <a:headEnd/>
              <a:tailEnd type="triangle" w="med" len="med"/>
            </a:ln>
          </p:spPr>
          <p:txBody>
            <a:bodyPr/>
            <a:lstStyle/>
            <a:p>
              <a:endParaRPr lang="en-US"/>
            </a:p>
          </p:txBody>
        </p:sp>
        <p:grpSp>
          <p:nvGrpSpPr>
            <p:cNvPr id="2" name="Group 15"/>
            <p:cNvGrpSpPr>
              <a:grpSpLocks/>
            </p:cNvGrpSpPr>
            <p:nvPr/>
          </p:nvGrpSpPr>
          <p:grpSpPr bwMode="auto">
            <a:xfrm>
              <a:off x="800100" y="2486241"/>
              <a:ext cx="4610100" cy="573088"/>
              <a:chOff x="2712" y="1920"/>
              <a:chExt cx="2904" cy="361"/>
            </a:xfrm>
          </p:grpSpPr>
          <p:sp>
            <p:nvSpPr>
              <p:cNvPr id="8211" name="Line 16"/>
              <p:cNvSpPr>
                <a:spLocks noChangeShapeType="1"/>
              </p:cNvSpPr>
              <p:nvPr/>
            </p:nvSpPr>
            <p:spPr bwMode="auto">
              <a:xfrm flipH="1">
                <a:off x="2784" y="1920"/>
                <a:ext cx="2832" cy="0"/>
              </a:xfrm>
              <a:prstGeom prst="line">
                <a:avLst/>
              </a:prstGeom>
              <a:noFill/>
              <a:ln w="50800">
                <a:solidFill>
                  <a:srgbClr val="FFFF00"/>
                </a:solidFill>
                <a:round/>
                <a:headEnd/>
                <a:tailEnd type="triangle" w="med" len="med"/>
              </a:ln>
            </p:spPr>
            <p:txBody>
              <a:bodyPr/>
              <a:lstStyle/>
              <a:p>
                <a:endParaRPr lang="en-US"/>
              </a:p>
            </p:txBody>
          </p:sp>
          <p:sp>
            <p:nvSpPr>
              <p:cNvPr id="8212" name="Text Box 17"/>
              <p:cNvSpPr txBox="1">
                <a:spLocks noChangeArrowheads="1"/>
              </p:cNvSpPr>
              <p:nvPr/>
            </p:nvSpPr>
            <p:spPr bwMode="auto">
              <a:xfrm>
                <a:off x="2712" y="1993"/>
                <a:ext cx="723" cy="288"/>
              </a:xfrm>
              <a:prstGeom prst="rect">
                <a:avLst/>
              </a:prstGeom>
              <a:noFill/>
              <a:ln w="9525" algn="ctr">
                <a:noFill/>
                <a:miter lim="800000"/>
                <a:headEnd/>
                <a:tailEnd/>
              </a:ln>
            </p:spPr>
            <p:txBody>
              <a:bodyPr wrap="none">
                <a:spAutoFit/>
              </a:bodyPr>
              <a:lstStyle/>
              <a:p>
                <a:pPr algn="ctr"/>
                <a:r>
                  <a:rPr lang="en-US">
                    <a:solidFill>
                      <a:srgbClr val="FFFF00"/>
                    </a:solidFill>
                    <a:latin typeface="Arial" pitchFamily="34" charset="0"/>
                  </a:rPr>
                  <a:t>proton</a:t>
                </a:r>
              </a:p>
            </p:txBody>
          </p:sp>
        </p:grpSp>
        <p:sp>
          <p:nvSpPr>
            <p:cNvPr id="22" name="Text Box 18"/>
            <p:cNvSpPr txBox="1">
              <a:spLocks noChangeArrowheads="1"/>
            </p:cNvSpPr>
            <p:nvPr/>
          </p:nvSpPr>
          <p:spPr bwMode="auto">
            <a:xfrm rot="-2844509">
              <a:off x="2192341" y="3689416"/>
              <a:ext cx="1149350" cy="457200"/>
            </a:xfrm>
            <a:prstGeom prst="rect">
              <a:avLst/>
            </a:prstGeom>
            <a:noFill/>
            <a:ln w="9525">
              <a:noFill/>
              <a:miter lim="800000"/>
              <a:headEnd/>
              <a:tailEnd/>
            </a:ln>
          </p:spPr>
          <p:txBody>
            <a:bodyPr wrap="none">
              <a:spAutoFit/>
            </a:bodyPr>
            <a:lstStyle/>
            <a:p>
              <a:r>
                <a:rPr lang="en-US" b="0">
                  <a:solidFill>
                    <a:srgbClr val="FF0000"/>
                  </a:solidFill>
                </a:rPr>
                <a:t>photons</a:t>
              </a:r>
            </a:p>
          </p:txBody>
        </p:sp>
        <p:sp>
          <p:nvSpPr>
            <p:cNvPr id="23" name="Line 19"/>
            <p:cNvSpPr>
              <a:spLocks noChangeShapeType="1"/>
            </p:cNvSpPr>
            <p:nvPr/>
          </p:nvSpPr>
          <p:spPr bwMode="auto">
            <a:xfrm flipH="1">
              <a:off x="1676400" y="2486241"/>
              <a:ext cx="1524000" cy="1828800"/>
            </a:xfrm>
            <a:prstGeom prst="line">
              <a:avLst/>
            </a:prstGeom>
            <a:noFill/>
            <a:ln w="38100">
              <a:solidFill>
                <a:srgbClr val="000080"/>
              </a:solidFill>
              <a:prstDash val="sysDot"/>
              <a:round/>
              <a:headEnd/>
              <a:tailEnd type="triangle" w="med" len="med"/>
            </a:ln>
          </p:spPr>
          <p:txBody>
            <a:bodyPr/>
            <a:lstStyle/>
            <a:p>
              <a:endParaRPr lang="en-US"/>
            </a:p>
          </p:txBody>
        </p:sp>
        <p:sp>
          <p:nvSpPr>
            <p:cNvPr id="24" name="Line 20"/>
            <p:cNvSpPr>
              <a:spLocks noChangeShapeType="1"/>
            </p:cNvSpPr>
            <p:nvPr/>
          </p:nvSpPr>
          <p:spPr bwMode="auto">
            <a:xfrm flipH="1">
              <a:off x="2438400" y="2486241"/>
              <a:ext cx="2057400" cy="2438400"/>
            </a:xfrm>
            <a:prstGeom prst="line">
              <a:avLst/>
            </a:prstGeom>
            <a:noFill/>
            <a:ln w="38100">
              <a:solidFill>
                <a:srgbClr val="008000"/>
              </a:solidFill>
              <a:prstDash val="sysDot"/>
              <a:round/>
              <a:headEnd/>
              <a:tailEnd type="triangle" w="med" len="med"/>
            </a:ln>
          </p:spPr>
          <p:txBody>
            <a:bodyPr/>
            <a:lstStyle/>
            <a:p>
              <a:endParaRPr lang="en-US"/>
            </a:p>
          </p:txBody>
        </p:sp>
        <p:pic>
          <p:nvPicPr>
            <p:cNvPr id="25" name="Picture 15" descr="quartic-3d1"/>
            <p:cNvPicPr>
              <a:picLocks noChangeAspect="1" noChangeArrowheads="1"/>
            </p:cNvPicPr>
            <p:nvPr/>
          </p:nvPicPr>
          <p:blipFill>
            <a:blip r:embed="rId4" cstate="print"/>
            <a:srcRect/>
            <a:stretch>
              <a:fillRect/>
            </a:stretch>
          </p:blipFill>
          <p:spPr bwMode="auto">
            <a:xfrm rot="5736108">
              <a:off x="3519488" y="4061041"/>
              <a:ext cx="1944688" cy="1944687"/>
            </a:xfrm>
            <a:prstGeom prst="rect">
              <a:avLst/>
            </a:prstGeom>
            <a:noFill/>
            <a:ln w="9525">
              <a:noFill/>
              <a:miter lim="800000"/>
              <a:headEnd/>
              <a:tailEnd/>
            </a:ln>
          </p:spPr>
        </p:pic>
        <p:sp>
          <p:nvSpPr>
            <p:cNvPr id="20" name="TextBox 18"/>
            <p:cNvSpPr txBox="1">
              <a:spLocks noChangeArrowheads="1"/>
            </p:cNvSpPr>
            <p:nvPr/>
          </p:nvSpPr>
          <p:spPr bwMode="auto">
            <a:xfrm rot="2348186">
              <a:off x="703263" y="4656918"/>
              <a:ext cx="2166937" cy="584200"/>
            </a:xfrm>
            <a:prstGeom prst="rect">
              <a:avLst/>
            </a:prstGeom>
            <a:noFill/>
            <a:ln w="9525">
              <a:noFill/>
              <a:miter lim="800000"/>
              <a:headEnd/>
              <a:tailEnd/>
            </a:ln>
          </p:spPr>
          <p:txBody>
            <a:bodyPr wrap="none">
              <a:spAutoFit/>
            </a:bodyPr>
            <a:lstStyle/>
            <a:p>
              <a:r>
                <a:rPr lang="en-US" sz="3200" dirty="0"/>
                <a:t>MCP-PMT</a:t>
              </a:r>
            </a:p>
          </p:txBody>
        </p:sp>
        <p:sp>
          <p:nvSpPr>
            <p:cNvPr id="8207" name="TextBox 25"/>
            <p:cNvSpPr txBox="1">
              <a:spLocks noChangeArrowheads="1"/>
            </p:cNvSpPr>
            <p:nvPr/>
          </p:nvSpPr>
          <p:spPr bwMode="auto">
            <a:xfrm rot="-647219">
              <a:off x="4421188" y="4288054"/>
              <a:ext cx="968375" cy="230187"/>
            </a:xfrm>
            <a:prstGeom prst="rect">
              <a:avLst/>
            </a:prstGeom>
            <a:noFill/>
            <a:ln w="9525">
              <a:noFill/>
              <a:miter lim="800000"/>
              <a:headEnd/>
              <a:tailEnd/>
            </a:ln>
          </p:spPr>
          <p:txBody>
            <a:bodyPr>
              <a:spAutoFit/>
            </a:bodyPr>
            <a:lstStyle/>
            <a:p>
              <a:r>
                <a:rPr lang="en-US" sz="900">
                  <a:solidFill>
                    <a:schemeClr val="bg1"/>
                  </a:solidFill>
                </a:rPr>
                <a:t>1 2  3  4</a:t>
              </a:r>
            </a:p>
          </p:txBody>
        </p:sp>
        <p:sp>
          <p:nvSpPr>
            <p:cNvPr id="8208" name="TextBox 27"/>
            <p:cNvSpPr txBox="1">
              <a:spLocks noChangeArrowheads="1"/>
            </p:cNvSpPr>
            <p:nvPr/>
          </p:nvSpPr>
          <p:spPr bwMode="auto">
            <a:xfrm>
              <a:off x="381000" y="3353016"/>
              <a:ext cx="1030288" cy="461963"/>
            </a:xfrm>
            <a:prstGeom prst="rect">
              <a:avLst/>
            </a:prstGeom>
            <a:noFill/>
            <a:ln w="9525">
              <a:noFill/>
              <a:miter lim="800000"/>
              <a:headEnd/>
              <a:tailEnd/>
            </a:ln>
          </p:spPr>
          <p:txBody>
            <a:bodyPr wrap="none">
              <a:spAutoFit/>
            </a:bodyPr>
            <a:lstStyle/>
            <a:p>
              <a:r>
                <a:rPr lang="en-US"/>
                <a:t>1.4.1.1</a:t>
              </a:r>
            </a:p>
          </p:txBody>
        </p:sp>
      </p:grpSp>
      <p:sp>
        <p:nvSpPr>
          <p:cNvPr id="19" name="TextBox 18"/>
          <p:cNvSpPr txBox="1"/>
          <p:nvPr/>
        </p:nvSpPr>
        <p:spPr>
          <a:xfrm>
            <a:off x="152400" y="533400"/>
            <a:ext cx="7558544" cy="461665"/>
          </a:xfrm>
          <a:prstGeom prst="rect">
            <a:avLst/>
          </a:prstGeom>
          <a:noFill/>
        </p:spPr>
        <p:txBody>
          <a:bodyPr wrap="none" rtlCol="0">
            <a:spAutoFit/>
          </a:bodyPr>
          <a:lstStyle/>
          <a:p>
            <a:r>
              <a:rPr lang="en-US" dirty="0" smtClean="0"/>
              <a:t>Quartz bars at Cherenkov angle read out by MCP-PMT</a:t>
            </a:r>
            <a:endParaRPr lang="en-US" dirty="0"/>
          </a:p>
        </p:txBody>
      </p:sp>
      <p:pic>
        <p:nvPicPr>
          <p:cNvPr id="21" name="Picture 2" descr="C:\Users\physdept108\AppData\Local\Microsoft\Windows\Temporary Internet Files\Content.IE5\U73N38BD\48deg_cone.bmp"/>
          <p:cNvPicPr>
            <a:picLocks noChangeAspect="1" noChangeArrowheads="1"/>
          </p:cNvPicPr>
          <p:nvPr/>
        </p:nvPicPr>
        <p:blipFill rotWithShape="1">
          <a:blip r:embed="rId5" cstate="print">
            <a:clrChange>
              <a:clrFrom>
                <a:srgbClr val="FDFDFD"/>
              </a:clrFrom>
              <a:clrTo>
                <a:srgbClr val="FDFDFD">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33246" t="14604" r="32931" b="12407"/>
          <a:stretch/>
        </p:blipFill>
        <p:spPr bwMode="auto">
          <a:xfrm>
            <a:off x="2819400" y="838200"/>
            <a:ext cx="2102535" cy="2819616"/>
          </a:xfrm>
          <a:prstGeom prst="rect">
            <a:avLst/>
          </a:prstGeom>
          <a:noFill/>
          <a:ln>
            <a:noFill/>
          </a:ln>
          <a:scene3d>
            <a:camera prst="orthographicFront">
              <a:rot lat="0" lon="0" rev="120000"/>
            </a:camera>
            <a:lightRig rig="threePt" dir="t"/>
          </a:scene3d>
          <a:extLst>
            <a:ext uri="{909E8E84-426E-40DD-AFC4-6F175D3DCCD1}">
              <a14:hiddenFill xmlns:a14="http://schemas.microsoft.com/office/drawing/2010/main">
                <a:solidFill>
                  <a:srgbClr val="FFFFFF"/>
                </a:solidFill>
              </a14:hiddenFill>
            </a:ext>
          </a:extLst>
        </p:spPr>
      </p:pic>
      <p:sp>
        <p:nvSpPr>
          <p:cNvPr id="26" name="Rectangle 25"/>
          <p:cNvSpPr/>
          <p:nvPr/>
        </p:nvSpPr>
        <p:spPr>
          <a:xfrm>
            <a:off x="5562600" y="2362200"/>
            <a:ext cx="3581400" cy="1323439"/>
          </a:xfrm>
          <a:prstGeom prst="rect">
            <a:avLst/>
          </a:prstGeom>
          <a:solidFill>
            <a:schemeClr val="accent2">
              <a:lumMod val="40000"/>
              <a:lumOff val="60000"/>
            </a:schemeClr>
          </a:solidFill>
        </p:spPr>
        <p:txBody>
          <a:bodyPr wrap="square">
            <a:spAutoFit/>
          </a:bodyPr>
          <a:lstStyle/>
          <a:p>
            <a:pPr>
              <a:spcBef>
                <a:spcPct val="50000"/>
              </a:spcBef>
              <a:defRPr/>
            </a:pPr>
            <a:r>
              <a:rPr lang="en-US" sz="2000" b="0" dirty="0" smtClean="0">
                <a:solidFill>
                  <a:schemeClr val="tx2"/>
                </a:solidFill>
              </a:rPr>
              <a:t>Isochronous—by mounting detector at Cherenkov angle,  light emitted at different z reaches the PMT in coincidence</a:t>
            </a:r>
            <a:endParaRPr lang="en-US" sz="2000" b="0" dirty="0">
              <a:solidFill>
                <a:schemeClr val="tx2"/>
              </a:solidFill>
            </a:endParaRPr>
          </a:p>
        </p:txBody>
      </p:sp>
      <p:sp>
        <p:nvSpPr>
          <p:cNvPr id="28" name="Rectangle 27"/>
          <p:cNvSpPr/>
          <p:nvPr/>
        </p:nvSpPr>
        <p:spPr>
          <a:xfrm>
            <a:off x="0" y="5886271"/>
            <a:ext cx="9144000" cy="830997"/>
          </a:xfrm>
          <a:prstGeom prst="rect">
            <a:avLst/>
          </a:prstGeom>
        </p:spPr>
        <p:txBody>
          <a:bodyPr wrap="square">
            <a:spAutoFit/>
          </a:bodyPr>
          <a:lstStyle/>
          <a:p>
            <a:r>
              <a:rPr lang="en-US" b="0" dirty="0" smtClean="0">
                <a:sym typeface="Symbol" pitchFamily="18" charset="2"/>
              </a:rPr>
              <a:t>If t= </a:t>
            </a:r>
            <a:r>
              <a:rPr lang="en-US" b="0" dirty="0" smtClean="0"/>
              <a:t>40 </a:t>
            </a:r>
            <a:r>
              <a:rPr lang="en-US" b="0" dirty="0" err="1" smtClean="0"/>
              <a:t>ps</a:t>
            </a:r>
            <a:r>
              <a:rPr lang="en-US" b="0" dirty="0" smtClean="0"/>
              <a:t>/bar need  16 measurements/row for 10 </a:t>
            </a:r>
            <a:r>
              <a:rPr lang="en-US" b="0" dirty="0" err="1" smtClean="0"/>
              <a:t>ps</a:t>
            </a:r>
            <a:endParaRPr lang="en-US" b="0" dirty="0" smtClean="0"/>
          </a:p>
          <a:p>
            <a:r>
              <a:rPr lang="en-US" b="0" dirty="0" smtClean="0"/>
              <a:t>If </a:t>
            </a:r>
            <a:r>
              <a:rPr lang="en-US" b="0" dirty="0" smtClean="0">
                <a:sym typeface="Symbol" pitchFamily="18" charset="2"/>
              </a:rPr>
              <a:t>t=</a:t>
            </a:r>
            <a:r>
              <a:rPr lang="en-US" b="0" dirty="0" smtClean="0"/>
              <a:t> 28 </a:t>
            </a:r>
            <a:r>
              <a:rPr lang="en-US" b="0" dirty="0" err="1" smtClean="0"/>
              <a:t>ps</a:t>
            </a:r>
            <a:r>
              <a:rPr lang="en-US" b="0" dirty="0" smtClean="0"/>
              <a:t>/bar need 8 measurements/row for 10 </a:t>
            </a:r>
            <a:r>
              <a:rPr lang="en-US" b="0" dirty="0" err="1" smtClean="0"/>
              <a:t>ps</a:t>
            </a:r>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5715000"/>
            <a:ext cx="8763000" cy="3505200"/>
          </a:xfrm>
        </p:spPr>
        <p:txBody>
          <a:bodyPr/>
          <a:lstStyle/>
          <a:p>
            <a:pPr>
              <a:buNone/>
            </a:pPr>
            <a:r>
              <a:rPr lang="en-US" sz="2400" dirty="0" smtClean="0"/>
              <a:t>The parallel cut captures  </a:t>
            </a:r>
            <a:r>
              <a:rPr lang="en-US" sz="2400" dirty="0"/>
              <a:t>the lower hemisphere of </a:t>
            </a:r>
            <a:r>
              <a:rPr lang="en-US" sz="2400" dirty="0" smtClean="0"/>
              <a:t>the Cherenkov </a:t>
            </a:r>
          </a:p>
          <a:p>
            <a:pPr>
              <a:buNone/>
            </a:pPr>
            <a:r>
              <a:rPr lang="en-US" sz="2400" dirty="0" smtClean="0"/>
              <a:t>cone  for small (</a:t>
            </a:r>
            <a:r>
              <a:rPr lang="en-US" sz="2400" dirty="0" err="1" smtClean="0"/>
              <a:t>x,y</a:t>
            </a:r>
            <a:r>
              <a:rPr lang="en-US" sz="2400" dirty="0" smtClean="0"/>
              <a:t>), however benefits only extend to about y=5 mm</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4294967295"/>
          </p:nvPr>
        </p:nvSpPr>
        <p:spPr>
          <a:xfrm>
            <a:off x="8229600" y="5803392"/>
            <a:ext cx="609600" cy="521208"/>
          </a:xfrm>
          <a:prstGeom prst="rect">
            <a:avLst/>
          </a:prstGeom>
        </p:spPr>
        <p:txBody>
          <a:bodyPr/>
          <a:lstStyle/>
          <a:p>
            <a:fld id="{060815A4-6E9B-5C42-8988-2B858DB00277}" type="slidenum">
              <a:rPr lang="en-US" sz="1800" b="1" smtClean="0"/>
              <a:pPr/>
              <a:t>30</a:t>
            </a:fld>
            <a:endParaRPr lang="en-US" sz="1800" b="1"/>
          </a:p>
        </p:txBody>
      </p:sp>
      <p:sp>
        <p:nvSpPr>
          <p:cNvPr id="9" name="Rectangle 1"/>
          <p:cNvSpPr txBox="1">
            <a:spLocks noChangeArrowheads="1"/>
          </p:cNvSpPr>
          <p:nvPr/>
        </p:nvSpPr>
        <p:spPr bwMode="auto">
          <a:xfrm>
            <a:off x="0" y="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400" b="1" i="0" u="sng" strike="noStrike" kern="0" cap="none" spc="0" normalizeH="0" baseline="0" noProof="0" dirty="0" err="1" smtClean="0">
                <a:ln>
                  <a:noFill/>
                </a:ln>
                <a:solidFill>
                  <a:srgbClr val="0000FF"/>
                </a:solidFill>
                <a:effectLst/>
                <a:uLnTx/>
                <a:uFillTx/>
                <a:latin typeface="+mj-lt"/>
                <a:ea typeface="+mj-ea"/>
                <a:cs typeface="+mj-cs"/>
              </a:rPr>
              <a:t>LQbar</a:t>
            </a:r>
            <a:r>
              <a:rPr kumimoji="0" lang="en-US" sz="4400" b="1" i="0" u="sng" strike="noStrike" kern="0" cap="none" spc="0" normalizeH="0" baseline="0" noProof="0" dirty="0" smtClean="0">
                <a:ln>
                  <a:noFill/>
                </a:ln>
                <a:solidFill>
                  <a:srgbClr val="0000FF"/>
                </a:solidFill>
                <a:effectLst/>
                <a:uLnTx/>
                <a:uFillTx/>
                <a:latin typeface="+mj-lt"/>
                <a:ea typeface="+mj-ea"/>
                <a:cs typeface="+mj-cs"/>
              </a:rPr>
              <a:t> Modification:</a:t>
            </a:r>
            <a:r>
              <a:rPr kumimoji="0" lang="en-US" sz="4400" b="1" i="0" u="sng" strike="noStrike" kern="0" cap="none" spc="0" normalizeH="0" noProof="0" dirty="0" smtClean="0">
                <a:ln>
                  <a:noFill/>
                </a:ln>
                <a:solidFill>
                  <a:srgbClr val="0000FF"/>
                </a:solidFill>
                <a:effectLst/>
                <a:uLnTx/>
                <a:uFillTx/>
                <a:latin typeface="+mj-lt"/>
                <a:ea typeface="+mj-ea"/>
                <a:cs typeface="+mj-cs"/>
              </a:rPr>
              <a:t> Parallel Cut</a:t>
            </a:r>
            <a:endParaRPr kumimoji="0" lang="en-US" sz="4400" b="1" i="0" u="sng" strike="noStrike" kern="0" cap="none" spc="0" normalizeH="0" baseline="0" noProof="0" dirty="0">
              <a:ln>
                <a:noFill/>
              </a:ln>
              <a:solidFill>
                <a:srgbClr val="0000FF"/>
              </a:solidFill>
              <a:effectLst/>
              <a:uLnTx/>
              <a:uFillTx/>
              <a:latin typeface="+mj-lt"/>
              <a:ea typeface="+mj-ea"/>
              <a:cs typeface="+mj-cs"/>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92" b="12500"/>
          <a:stretch/>
        </p:blipFill>
        <p:spPr bwMode="auto">
          <a:xfrm>
            <a:off x="76200" y="3740844"/>
            <a:ext cx="2718816" cy="197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20"/>
          <a:stretch/>
        </p:blipFill>
        <p:spPr bwMode="auto">
          <a:xfrm>
            <a:off x="76200" y="1295400"/>
            <a:ext cx="2755900" cy="200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0" y="3505200"/>
            <a:ext cx="1295400" cy="367878"/>
          </a:xfrm>
          <a:prstGeom prst="rect">
            <a:avLst/>
          </a:prstGeom>
          <a:solidFill>
            <a:srgbClr val="F2F2F2"/>
          </a:solidFill>
          <a:ln w="9525" cap="flat">
            <a:noFill/>
            <a:round/>
            <a:headEnd/>
            <a:tailEnd/>
          </a:ln>
          <a:effectLst/>
        </p:spPr>
        <p:txBody>
          <a:bodyPr wrap="square" lIns="90000" tIns="45000" rIns="90000" bIns="45000">
            <a:spAutoFit/>
          </a:bodyPr>
          <a:lstStyle/>
          <a:p>
            <a:pPr algn="ctr" hangingPunct="1">
              <a:lnSpc>
                <a:spcPct val="100000"/>
              </a:lnSpc>
              <a:tabLst>
                <a:tab pos="723900" algn="l"/>
              </a:tabLst>
            </a:pPr>
            <a:r>
              <a:rPr lang="en-US" sz="1800" dirty="0" smtClean="0">
                <a:solidFill>
                  <a:srgbClr val="FF0000"/>
                </a:solidFill>
                <a:latin typeface="Calibri" charset="0"/>
                <a:ea typeface="Microsoft YaHei" charset="0"/>
                <a:cs typeface="Microsoft YaHei" charset="0"/>
              </a:rPr>
              <a:t>Parallel cut</a:t>
            </a:r>
            <a:endParaRPr lang="en-US" sz="1800" dirty="0">
              <a:solidFill>
                <a:srgbClr val="FF0000"/>
              </a:solidFill>
              <a:latin typeface="Calibri" charset="0"/>
              <a:ea typeface="Microsoft YaHei" charset="0"/>
              <a:cs typeface="Microsoft YaHei" charset="0"/>
            </a:endParaRPr>
          </a:p>
        </p:txBody>
      </p:sp>
      <p:sp>
        <p:nvSpPr>
          <p:cNvPr id="13" name="Rectangle 6"/>
          <p:cNvSpPr>
            <a:spLocks noChangeArrowheads="1"/>
          </p:cNvSpPr>
          <p:nvPr/>
        </p:nvSpPr>
        <p:spPr bwMode="auto">
          <a:xfrm>
            <a:off x="76200" y="914400"/>
            <a:ext cx="1143000" cy="644877"/>
          </a:xfrm>
          <a:prstGeom prst="rect">
            <a:avLst/>
          </a:prstGeom>
          <a:solidFill>
            <a:srgbClr val="F2F2F2"/>
          </a:solidFill>
          <a:ln w="9525" cap="flat">
            <a:noFill/>
            <a:round/>
            <a:headEnd/>
            <a:tailEnd/>
          </a:ln>
          <a:effectLst/>
        </p:spPr>
        <p:txBody>
          <a:bodyPr wrap="square" lIns="90000" tIns="45000" rIns="90000" bIns="45000">
            <a:spAutoFit/>
          </a:bodyPr>
          <a:lstStyle/>
          <a:p>
            <a:pPr algn="ctr" hangingPunct="1">
              <a:lnSpc>
                <a:spcPct val="100000"/>
              </a:lnSpc>
              <a:tabLst>
                <a:tab pos="723900" algn="l"/>
              </a:tabLst>
            </a:pPr>
            <a:r>
              <a:rPr lang="en-US" sz="1800" dirty="0" smtClean="0">
                <a:solidFill>
                  <a:srgbClr val="FF0000"/>
                </a:solidFill>
                <a:latin typeface="Calibri" charset="0"/>
                <a:ea typeface="Microsoft YaHei" charset="0"/>
                <a:cs typeface="Microsoft YaHei" charset="0"/>
              </a:rPr>
              <a:t>Square cut</a:t>
            </a:r>
            <a:endParaRPr lang="en-US" sz="1800" dirty="0">
              <a:solidFill>
                <a:srgbClr val="FF0000"/>
              </a:solidFill>
              <a:latin typeface="Calibri" charset="0"/>
              <a:ea typeface="Microsoft YaHei" charset="0"/>
              <a:cs typeface="Microsoft YaHei" charset="0"/>
            </a:endParaRPr>
          </a:p>
        </p:txBody>
      </p:sp>
      <p:pic>
        <p:nvPicPr>
          <p:cNvPr id="7" name="Picture 2" descr="C:\Users\physdept108\AppData\Local\Microsoft\Windows\Temporary Internet Files\Content.IE5\U73N38BD\48deg_cone.bmp"/>
          <p:cNvPicPr>
            <a:picLocks noChangeAspect="1" noChangeArrowheads="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43957" t="14604" r="34671" b="20977"/>
          <a:stretch/>
        </p:blipFill>
        <p:spPr bwMode="auto">
          <a:xfrm rot="10800000">
            <a:off x="609601" y="838200"/>
            <a:ext cx="1595538" cy="2988552"/>
          </a:xfrm>
          <a:prstGeom prst="rect">
            <a:avLst/>
          </a:prstGeom>
          <a:noFill/>
          <a:scene3d>
            <a:camera prst="orthographicFront">
              <a:rot lat="0" lon="0" rev="120000"/>
            </a:camera>
            <a:lightRig rig="threePt" dir="t"/>
          </a:scene3d>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1948" r="8831"/>
          <a:stretch/>
        </p:blipFill>
        <p:spPr>
          <a:xfrm>
            <a:off x="2971800" y="1295400"/>
            <a:ext cx="5867400" cy="4351663"/>
          </a:xfrm>
          <a:prstGeom prst="rect">
            <a:avLst/>
          </a:prstGeom>
        </p:spPr>
      </p:pic>
      <p:sp>
        <p:nvSpPr>
          <p:cNvPr id="16" name="TextBox 15"/>
          <p:cNvSpPr txBox="1"/>
          <p:nvPr/>
        </p:nvSpPr>
        <p:spPr>
          <a:xfrm>
            <a:off x="7010400" y="2362200"/>
            <a:ext cx="2133600" cy="369332"/>
          </a:xfrm>
          <a:prstGeom prst="rect">
            <a:avLst/>
          </a:prstGeom>
          <a:solidFill>
            <a:srgbClr val="0000FF"/>
          </a:solidFill>
          <a:ln>
            <a:solidFill>
              <a:srgbClr val="0000FF"/>
            </a:solidFill>
          </a:ln>
        </p:spPr>
        <p:txBody>
          <a:bodyPr wrap="square" rtlCol="0">
            <a:spAutoFit/>
          </a:bodyPr>
          <a:lstStyle/>
          <a:p>
            <a:r>
              <a:rPr lang="en-US" sz="1800" dirty="0" err="1" smtClean="0">
                <a:solidFill>
                  <a:srgbClr val="FFFF00"/>
                </a:solidFill>
              </a:rPr>
              <a:t>LQbar</a:t>
            </a:r>
            <a:r>
              <a:rPr lang="en-US" sz="1800" dirty="0" smtClean="0">
                <a:solidFill>
                  <a:srgbClr val="FFFF00"/>
                </a:solidFill>
              </a:rPr>
              <a:t>  y=0.1 mm</a:t>
            </a:r>
            <a:endParaRPr lang="en-US" sz="1800" dirty="0">
              <a:solidFill>
                <a:srgbClr val="FFFF00"/>
              </a:solidFill>
            </a:endParaRPr>
          </a:p>
        </p:txBody>
      </p:sp>
      <p:sp>
        <p:nvSpPr>
          <p:cNvPr id="17" name="TextBox 16"/>
          <p:cNvSpPr txBox="1"/>
          <p:nvPr/>
        </p:nvSpPr>
        <p:spPr>
          <a:xfrm>
            <a:off x="7010400" y="1905000"/>
            <a:ext cx="1676400" cy="381000"/>
          </a:xfrm>
          <a:prstGeom prst="rect">
            <a:avLst/>
          </a:prstGeom>
          <a:solidFill>
            <a:schemeClr val="tx2"/>
          </a:solidFill>
          <a:ln>
            <a:solidFill>
              <a:srgbClr val="0000FF"/>
            </a:solidFill>
          </a:ln>
        </p:spPr>
        <p:txBody>
          <a:bodyPr wrap="square" rtlCol="0">
            <a:spAutoFit/>
          </a:bodyPr>
          <a:lstStyle/>
          <a:p>
            <a:r>
              <a:rPr lang="en-US" sz="1800" dirty="0" err="1" smtClean="0">
                <a:solidFill>
                  <a:schemeClr val="bg1"/>
                </a:solidFill>
              </a:rPr>
              <a:t>Qbar</a:t>
            </a:r>
            <a:endParaRPr lang="en-US" sz="1800" dirty="0">
              <a:solidFill>
                <a:schemeClr val="bg1"/>
              </a:solidFill>
            </a:endParaRPr>
          </a:p>
        </p:txBody>
      </p:sp>
      <p:sp>
        <p:nvSpPr>
          <p:cNvPr id="14" name="TextBox 13"/>
          <p:cNvSpPr txBox="1"/>
          <p:nvPr/>
        </p:nvSpPr>
        <p:spPr>
          <a:xfrm>
            <a:off x="5867400" y="3657600"/>
            <a:ext cx="2383986" cy="830997"/>
          </a:xfrm>
          <a:prstGeom prst="rect">
            <a:avLst/>
          </a:prstGeom>
          <a:noFill/>
        </p:spPr>
        <p:txBody>
          <a:bodyPr wrap="none" rtlCol="0">
            <a:spAutoFit/>
          </a:bodyPr>
          <a:lstStyle/>
          <a:p>
            <a:r>
              <a:rPr lang="en-US" dirty="0" smtClean="0"/>
              <a:t>What about this </a:t>
            </a:r>
          </a:p>
          <a:p>
            <a:r>
              <a:rPr lang="en-US" dirty="0" smtClean="0"/>
              <a:t>2</a:t>
            </a:r>
            <a:r>
              <a:rPr lang="en-US" baseline="30000" dirty="0" smtClean="0"/>
              <a:t>nd</a:t>
            </a:r>
            <a:r>
              <a:rPr lang="en-US" dirty="0" smtClean="0"/>
              <a:t> peak?</a:t>
            </a:r>
            <a:endParaRPr lang="en-US" dirty="0"/>
          </a:p>
        </p:txBody>
      </p:sp>
      <p:cxnSp>
        <p:nvCxnSpPr>
          <p:cNvPr id="18" name="Straight Arrow Connector 17"/>
          <p:cNvCxnSpPr/>
          <p:nvPr/>
        </p:nvCxnSpPr>
        <p:spPr bwMode="auto">
          <a:xfrm flipH="1">
            <a:off x="5562600" y="4038600"/>
            <a:ext cx="38100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Date Placeholder 14"/>
          <p:cNvSpPr>
            <a:spLocks noGrp="1"/>
          </p:cNvSpPr>
          <p:nvPr>
            <p:ph type="dt" sz="half" idx="10"/>
          </p:nvPr>
        </p:nvSpPr>
        <p:spPr/>
        <p:txBody>
          <a:bodyPr/>
          <a:lstStyle/>
          <a:p>
            <a:pPr>
              <a:defRPr/>
            </a:pPr>
            <a:r>
              <a:rPr lang="en-US" smtClean="0"/>
              <a:t>December 4, 2014</a:t>
            </a:r>
            <a:endParaRPr lang="en-US" dirty="0"/>
          </a:p>
        </p:txBody>
      </p:sp>
      <p:sp>
        <p:nvSpPr>
          <p:cNvPr id="19" name="Footer Placeholder 18"/>
          <p:cNvSpPr>
            <a:spLocks noGrp="1"/>
          </p:cNvSpPr>
          <p:nvPr>
            <p:ph type="ftr" sz="quarter" idx="11"/>
          </p:nvPr>
        </p:nvSpPr>
        <p:spPr/>
        <p:txBody>
          <a:bodyPr/>
          <a:lstStyle/>
          <a:p>
            <a:pPr>
              <a:defRPr/>
            </a:pPr>
            <a:r>
              <a:rPr lang="en-US" smtClean="0"/>
              <a:t>MCP Workshop,  A.  Brandt , UTA </a:t>
            </a:r>
            <a:endParaRPr lang="en-US"/>
          </a:p>
        </p:txBody>
      </p:sp>
    </p:spTree>
    <p:extLst>
      <p:ext uri="{BB962C8B-B14F-4D97-AF65-F5344CB8AC3E}">
        <p14:creationId xmlns:p14="http://schemas.microsoft.com/office/powerpoint/2010/main" val="3967075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00462"/>
          </a:xfrm>
        </p:spPr>
        <p:txBody>
          <a:bodyPr/>
          <a:lstStyle/>
          <a:p>
            <a:r>
              <a:rPr lang="en-US" b="1" u="sng" dirty="0" smtClean="0">
                <a:solidFill>
                  <a:srgbClr val="0000FF"/>
                </a:solidFill>
              </a:rPr>
              <a:t>Phi </a:t>
            </a:r>
            <a:r>
              <a:rPr lang="en-US" b="1" u="sng" dirty="0" err="1" smtClean="0">
                <a:solidFill>
                  <a:srgbClr val="0000FF"/>
                </a:solidFill>
              </a:rPr>
              <a:t>vs</a:t>
            </a:r>
            <a:r>
              <a:rPr lang="en-US" b="1" u="sng" dirty="0" smtClean="0">
                <a:solidFill>
                  <a:srgbClr val="0000FF"/>
                </a:solidFill>
              </a:rPr>
              <a:t> Time for Parallel Cut on </a:t>
            </a:r>
            <a:r>
              <a:rPr lang="en-US" b="1" u="sng" dirty="0" err="1" smtClean="0">
                <a:solidFill>
                  <a:srgbClr val="0000FF"/>
                </a:solidFill>
              </a:rPr>
              <a:t>Qbar</a:t>
            </a:r>
            <a:endParaRPr lang="en-US" b="1" u="sng" dirty="0">
              <a:solidFill>
                <a:srgbClr val="0000FF"/>
              </a:solidFill>
            </a:endParaRPr>
          </a:p>
        </p:txBody>
      </p:sp>
      <p:pic>
        <p:nvPicPr>
          <p:cNvPr id="3074" name="Picture 2" descr="C:\Users\User\Downloads\Libor-p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1371600"/>
            <a:ext cx="7581900" cy="5467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4495800"/>
            <a:ext cx="4800600" cy="1323439"/>
          </a:xfrm>
          <a:prstGeom prst="rect">
            <a:avLst/>
          </a:prstGeom>
          <a:solidFill>
            <a:srgbClr val="FF0000"/>
          </a:solidFill>
        </p:spPr>
        <p:txBody>
          <a:bodyPr wrap="square" rtlCol="0">
            <a:spAutoFit/>
          </a:bodyPr>
          <a:lstStyle/>
          <a:p>
            <a:r>
              <a:rPr lang="en-US" sz="2000" dirty="0" smtClean="0">
                <a:solidFill>
                  <a:srgbClr val="FFFF00"/>
                </a:solidFill>
              </a:rPr>
              <a:t>Much of  bottom hemisphere of the Cherenkov cone (negative phi) is  reflected up the bar as shown earlier (depending on proton height with respect to parallel cut)</a:t>
            </a:r>
            <a:endParaRPr lang="en-US" sz="2000" dirty="0">
              <a:solidFill>
                <a:srgbClr val="FFFF00"/>
              </a:solidFill>
            </a:endParaRPr>
          </a:p>
        </p:txBody>
      </p:sp>
      <p:sp>
        <p:nvSpPr>
          <p:cNvPr id="7" name="Footer Placeholder 6"/>
          <p:cNvSpPr>
            <a:spLocks noGrp="1"/>
          </p:cNvSpPr>
          <p:nvPr>
            <p:ph type="ftr" sz="quarter" idx="11"/>
          </p:nvPr>
        </p:nvSpPr>
        <p:spPr/>
        <p:txBody>
          <a:bodyPr/>
          <a:lstStyle/>
          <a:p>
            <a:pPr>
              <a:defRPr/>
            </a:pPr>
            <a:r>
              <a:rPr lang="en-US" smtClean="0"/>
              <a:t>MCP Workshop,  A.  Brandt , UTA </a:t>
            </a:r>
            <a:endParaRPr lang="en-US"/>
          </a:p>
        </p:txBody>
      </p:sp>
      <p:cxnSp>
        <p:nvCxnSpPr>
          <p:cNvPr id="9" name="Straight Arrow Connector 8"/>
          <p:cNvCxnSpPr/>
          <p:nvPr/>
        </p:nvCxnSpPr>
        <p:spPr bwMode="auto">
          <a:xfrm>
            <a:off x="2743200" y="1447800"/>
            <a:ext cx="5334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609600" y="914400"/>
            <a:ext cx="3048000" cy="923330"/>
          </a:xfrm>
          <a:prstGeom prst="rect">
            <a:avLst/>
          </a:prstGeom>
          <a:solidFill>
            <a:srgbClr val="FFFF00"/>
          </a:solidFill>
        </p:spPr>
        <p:txBody>
          <a:bodyPr wrap="square" rtlCol="0">
            <a:spAutoFit/>
          </a:bodyPr>
          <a:lstStyle/>
          <a:p>
            <a:r>
              <a:rPr lang="en-US" sz="1800" dirty="0" smtClean="0">
                <a:sym typeface="Symbol"/>
              </a:rPr>
              <a:t> = /2 straight down bar   /2 longer path</a:t>
            </a:r>
          </a:p>
          <a:p>
            <a:r>
              <a:rPr lang="en-US" sz="1800" dirty="0" smtClean="0">
                <a:sym typeface="Symbol"/>
              </a:rPr>
              <a:t>     length      longer time </a:t>
            </a:r>
            <a:endParaRPr lang="en-US" sz="1800" dirty="0"/>
          </a:p>
        </p:txBody>
      </p:sp>
      <p:sp>
        <p:nvSpPr>
          <p:cNvPr id="15" name="TextBox 14"/>
          <p:cNvSpPr txBox="1"/>
          <p:nvPr/>
        </p:nvSpPr>
        <p:spPr>
          <a:xfrm>
            <a:off x="3276600" y="2362200"/>
            <a:ext cx="1447800" cy="646331"/>
          </a:xfrm>
          <a:prstGeom prst="rect">
            <a:avLst/>
          </a:prstGeom>
          <a:noFill/>
        </p:spPr>
        <p:txBody>
          <a:bodyPr wrap="square" rtlCol="0">
            <a:spAutoFit/>
          </a:bodyPr>
          <a:lstStyle/>
          <a:p>
            <a:r>
              <a:rPr lang="en-US" sz="1800" dirty="0" smtClean="0"/>
              <a:t>Color dispersion</a:t>
            </a:r>
            <a:endParaRPr lang="en-US" sz="1800" dirty="0"/>
          </a:p>
        </p:txBody>
      </p:sp>
      <p:cxnSp>
        <p:nvCxnSpPr>
          <p:cNvPr id="16" name="Straight Arrow Connector 15"/>
          <p:cNvCxnSpPr/>
          <p:nvPr/>
        </p:nvCxnSpPr>
        <p:spPr bwMode="auto">
          <a:xfrm flipH="1">
            <a:off x="2667000" y="2667000"/>
            <a:ext cx="533400" cy="2286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13" name="Date Placeholder 12"/>
          <p:cNvSpPr>
            <a:spLocks noGrp="1"/>
          </p:cNvSpPr>
          <p:nvPr>
            <p:ph type="dt" sz="half" idx="10"/>
          </p:nvPr>
        </p:nvSpPr>
        <p:spPr/>
        <p:txBody>
          <a:bodyPr/>
          <a:lstStyle/>
          <a:p>
            <a:pPr>
              <a:defRPr/>
            </a:pPr>
            <a:r>
              <a:rPr lang="en-US" smtClean="0"/>
              <a:t>December 4, 2014</a:t>
            </a:r>
            <a:endParaRPr lang="en-US" dirty="0"/>
          </a:p>
        </p:txBody>
      </p:sp>
      <p:sp>
        <p:nvSpPr>
          <p:cNvPr id="14" name="Slide Number Placeholder 5"/>
          <p:cNvSpPr>
            <a:spLocks noGrp="1"/>
          </p:cNvSpPr>
          <p:nvPr>
            <p:ph type="sldNum" sz="quarter" idx="12"/>
          </p:nvPr>
        </p:nvSpPr>
        <p:spPr>
          <a:xfrm>
            <a:off x="6858000" y="6248400"/>
            <a:ext cx="1905000" cy="457200"/>
          </a:xfrm>
        </p:spPr>
        <p:txBody>
          <a:bodyPr/>
          <a:lstStyle/>
          <a:p>
            <a:pPr>
              <a:defRPr/>
            </a:pPr>
            <a:fld id="{EE347418-3896-4E01-AED0-FB87E28FF659}" type="slidenum">
              <a:rPr lang="en-US" smtClean="0"/>
              <a:pPr>
                <a:defRPr/>
              </a:pPr>
              <a:t>31</a:t>
            </a:fld>
            <a:endParaRPr lang="en-US"/>
          </a:p>
        </p:txBody>
      </p:sp>
    </p:spTree>
    <p:extLst>
      <p:ext uri="{BB962C8B-B14F-4D97-AF65-F5344CB8AC3E}">
        <p14:creationId xmlns:p14="http://schemas.microsoft.com/office/powerpoint/2010/main" val="319424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u="sng" dirty="0" smtClean="0">
                <a:solidFill>
                  <a:srgbClr val="0000FF"/>
                </a:solidFill>
              </a:rPr>
              <a:t>The 2</a:t>
            </a:r>
            <a:r>
              <a:rPr lang="en-US" b="1" u="sng" baseline="30000" dirty="0" smtClean="0">
                <a:solidFill>
                  <a:srgbClr val="0000FF"/>
                </a:solidFill>
              </a:rPr>
              <a:t>nd</a:t>
            </a:r>
            <a:r>
              <a:rPr lang="en-US" b="1" u="sng" dirty="0" smtClean="0">
                <a:solidFill>
                  <a:srgbClr val="0000FF"/>
                </a:solidFill>
              </a:rPr>
              <a:t> Peak </a:t>
            </a:r>
            <a:r>
              <a:rPr lang="en-US" b="1" u="sng" dirty="0" err="1" smtClean="0">
                <a:solidFill>
                  <a:srgbClr val="0000FF"/>
                </a:solidFill>
              </a:rPr>
              <a:t>aka“Wings</a:t>
            </a:r>
            <a:r>
              <a:rPr lang="en-US" b="1" u="sng" dirty="0" smtClean="0">
                <a:solidFill>
                  <a:srgbClr val="0000FF"/>
                </a:solidFill>
              </a:rPr>
              <a:t>”</a:t>
            </a:r>
            <a:endParaRPr lang="en-US" b="1" u="sng" dirty="0">
              <a:solidFill>
                <a:srgbClr val="0000FF"/>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199" y="1295400"/>
            <a:ext cx="581069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4294967295"/>
          </p:nvPr>
        </p:nvSpPr>
        <p:spPr>
          <a:xfrm>
            <a:off x="8129016" y="5734050"/>
            <a:ext cx="609600" cy="521208"/>
          </a:xfrm>
          <a:prstGeom prst="rect">
            <a:avLst/>
          </a:prstGeom>
        </p:spPr>
        <p:txBody>
          <a:bodyPr/>
          <a:lstStyle/>
          <a:p>
            <a:r>
              <a:rPr lang="en-US" dirty="0" smtClean="0"/>
              <a:t>12</a:t>
            </a:r>
            <a:endParaRPr lang="en-US" dirty="0"/>
          </a:p>
        </p:txBody>
      </p:sp>
      <p:sp>
        <p:nvSpPr>
          <p:cNvPr id="7" name="Footer Placeholder 6"/>
          <p:cNvSpPr>
            <a:spLocks noGrp="1"/>
          </p:cNvSpPr>
          <p:nvPr>
            <p:ph type="ftr" sz="quarter" idx="11"/>
          </p:nvPr>
        </p:nvSpPr>
        <p:spPr/>
        <p:txBody>
          <a:bodyPr/>
          <a:lstStyle/>
          <a:p>
            <a:pPr>
              <a:defRPr/>
            </a:pPr>
            <a:r>
              <a:rPr lang="en-US" smtClean="0"/>
              <a:t>MCP Workshop,  A.  Brandt , UTA </a:t>
            </a:r>
            <a:endParaRPr lang="en-US"/>
          </a:p>
        </p:txBody>
      </p:sp>
      <p:sp>
        <p:nvSpPr>
          <p:cNvPr id="8" name="Date Placeholder 7"/>
          <p:cNvSpPr>
            <a:spLocks noGrp="1"/>
          </p:cNvSpPr>
          <p:nvPr>
            <p:ph type="dt" sz="half" idx="10"/>
          </p:nvPr>
        </p:nvSpPr>
        <p:spPr/>
        <p:txBody>
          <a:bodyPr/>
          <a:lstStyle/>
          <a:p>
            <a:pPr>
              <a:defRPr/>
            </a:pPr>
            <a:r>
              <a:rPr lang="en-US" smtClean="0"/>
              <a:t>December 4, 2014</a:t>
            </a:r>
            <a:endParaRPr lang="en-US" dirty="0"/>
          </a:p>
        </p:txBody>
      </p:sp>
      <p:grpSp>
        <p:nvGrpSpPr>
          <p:cNvPr id="11" name="Group 10"/>
          <p:cNvGrpSpPr/>
          <p:nvPr/>
        </p:nvGrpSpPr>
        <p:grpSpPr>
          <a:xfrm>
            <a:off x="685800" y="1219200"/>
            <a:ext cx="1828800" cy="2438400"/>
            <a:chOff x="383650" y="3748644"/>
            <a:chExt cx="1905000" cy="2731118"/>
          </a:xfrm>
        </p:grpSpPr>
        <p:cxnSp>
          <p:nvCxnSpPr>
            <p:cNvPr id="12" name="Straight Connector 11"/>
            <p:cNvCxnSpPr/>
            <p:nvPr/>
          </p:nvCxnSpPr>
          <p:spPr>
            <a:xfrm flipH="1" flipV="1">
              <a:off x="383650" y="4205844"/>
              <a:ext cx="1325" cy="2273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3650" y="3748644"/>
              <a:ext cx="4572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40850" y="3748644"/>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8200" y="4205844"/>
              <a:ext cx="2650" cy="2273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0850" y="4205844"/>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9850" y="4127665"/>
              <a:ext cx="1828800"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12250" y="3961387"/>
              <a:ext cx="1676400" cy="15857"/>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4650" y="3822865"/>
              <a:ext cx="1524000"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9850" y="4127665"/>
              <a:ext cx="0" cy="235011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12250" y="3977244"/>
              <a:ext cx="0" cy="250054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64650" y="3804975"/>
              <a:ext cx="0" cy="267280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30750" y="3822082"/>
            <a:ext cx="1907650" cy="2731118"/>
            <a:chOff x="1617027" y="3734928"/>
            <a:chExt cx="1907650" cy="2731118"/>
          </a:xfrm>
        </p:grpSpPr>
        <p:cxnSp>
          <p:nvCxnSpPr>
            <p:cNvPr id="50" name="Straight Connector 49"/>
            <p:cNvCxnSpPr/>
            <p:nvPr/>
          </p:nvCxnSpPr>
          <p:spPr>
            <a:xfrm flipH="1" flipV="1">
              <a:off x="1619677" y="4192128"/>
              <a:ext cx="1325" cy="22739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619677" y="3734928"/>
              <a:ext cx="4572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76877" y="3734928"/>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074227" y="4192128"/>
              <a:ext cx="2650" cy="22739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076877" y="4192128"/>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619677" y="3734928"/>
              <a:ext cx="609600" cy="6096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619677" y="3734928"/>
              <a:ext cx="762000" cy="7620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619677" y="3734928"/>
              <a:ext cx="914400" cy="9144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229277" y="37349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81677" y="37349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534077" y="37349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1618352" y="43445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618352" y="4507530"/>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1619677" y="46493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618352" y="4801728"/>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1621002" y="4964730"/>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621002" y="5124418"/>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617027" y="52589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1617027" y="5421930"/>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618352" y="5563728"/>
              <a:ext cx="457200"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618352" y="5686156"/>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1621002" y="5849158"/>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621002" y="6008846"/>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991277" y="3734928"/>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825676" y="3734928"/>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2691752" y="3736907"/>
              <a:ext cx="455875" cy="4572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bwMode="auto">
          <a:xfrm>
            <a:off x="1752600" y="1981200"/>
            <a:ext cx="19812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flipV="1">
            <a:off x="1905000" y="3505200"/>
            <a:ext cx="2514600" cy="1447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82" name="Content Placeholder 2"/>
          <p:cNvSpPr txBox="1">
            <a:spLocks/>
          </p:cNvSpPr>
          <p:nvPr/>
        </p:nvSpPr>
        <p:spPr bwMode="auto">
          <a:xfrm>
            <a:off x="1219200" y="5638800"/>
            <a:ext cx="7772400" cy="11430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Taking the Cherenkov cone around the 90</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Symbol"/>
              </a:rPr>
              <a: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degree bend leads to “wings” that are relatively faster (shorter path length) compared to the prompt light then for the straight bar case.</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6" name="Slide Number Placeholder 5"/>
          <p:cNvSpPr>
            <a:spLocks noGrp="1"/>
          </p:cNvSpPr>
          <p:nvPr>
            <p:ph type="sldNum" sz="quarter" idx="12"/>
          </p:nvPr>
        </p:nvSpPr>
        <p:spPr>
          <a:xfrm>
            <a:off x="6858000" y="6248400"/>
            <a:ext cx="1905000" cy="457200"/>
          </a:xfrm>
        </p:spPr>
        <p:txBody>
          <a:bodyPr/>
          <a:lstStyle/>
          <a:p>
            <a:pPr>
              <a:defRPr/>
            </a:pPr>
            <a:fld id="{EE347418-3896-4E01-AED0-FB87E28FF659}" type="slidenum">
              <a:rPr lang="en-US" smtClean="0"/>
              <a:pPr>
                <a:defRPr/>
              </a:pPr>
              <a:t>32</a:t>
            </a:fld>
            <a:endParaRPr lang="en-US"/>
          </a:p>
        </p:txBody>
      </p:sp>
    </p:spTree>
    <p:extLst>
      <p:ext uri="{BB962C8B-B14F-4D97-AF65-F5344CB8AC3E}">
        <p14:creationId xmlns:p14="http://schemas.microsoft.com/office/powerpoint/2010/main" val="441125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December 4, 2014</a:t>
            </a:r>
            <a:endParaRPr lang="en-US" dirty="0"/>
          </a:p>
        </p:txBody>
      </p:sp>
      <p:sp>
        <p:nvSpPr>
          <p:cNvPr id="5" name="Footer Placeholder 4"/>
          <p:cNvSpPr>
            <a:spLocks noGrp="1"/>
          </p:cNvSpPr>
          <p:nvPr>
            <p:ph type="ftr" sz="quarter" idx="11"/>
          </p:nvPr>
        </p:nvSpPr>
        <p:spPr/>
        <p:txBody>
          <a:bodyPr/>
          <a:lstStyle/>
          <a:p>
            <a:pPr>
              <a:defRPr/>
            </a:pPr>
            <a:r>
              <a:rPr lang="en-US" smtClean="0"/>
              <a:t>MCP Workshop,  A.  Brandt , UTA </a:t>
            </a:r>
            <a:endParaRPr lang="en-US"/>
          </a:p>
        </p:txBody>
      </p:sp>
      <p:sp>
        <p:nvSpPr>
          <p:cNvPr id="6" name="Slide Number Placeholder 5"/>
          <p:cNvSpPr>
            <a:spLocks noGrp="1"/>
          </p:cNvSpPr>
          <p:nvPr>
            <p:ph type="sldNum" sz="quarter" idx="12"/>
          </p:nvPr>
        </p:nvSpPr>
        <p:spPr/>
        <p:txBody>
          <a:bodyPr/>
          <a:lstStyle/>
          <a:p>
            <a:pPr>
              <a:defRPr/>
            </a:pPr>
            <a:fld id="{EE347418-3896-4E01-AED0-FB87E28FF659}" type="slidenum">
              <a:rPr lang="en-US" smtClean="0"/>
              <a:pPr>
                <a:defRPr/>
              </a:pPr>
              <a:t>33</a:t>
            </a:fld>
            <a:endParaRPr lang="en-US" dirty="0"/>
          </a:p>
        </p:txBody>
      </p:sp>
      <p:pic>
        <p:nvPicPr>
          <p:cNvPr id="102407" name="Picture 7"/>
          <p:cNvPicPr>
            <a:picLocks noChangeAspect="1" noChangeArrowheads="1"/>
          </p:cNvPicPr>
          <p:nvPr/>
        </p:nvPicPr>
        <p:blipFill>
          <a:blip r:embed="rId3" cstate="print"/>
          <a:srcRect/>
          <a:stretch>
            <a:fillRect/>
          </a:stretch>
        </p:blipFill>
        <p:spPr bwMode="auto">
          <a:xfrm>
            <a:off x="5517658" y="4837113"/>
            <a:ext cx="3626342" cy="2020887"/>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4419600" y="1219200"/>
            <a:ext cx="1748708" cy="1752600"/>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2057400" y="1219200"/>
            <a:ext cx="1905000" cy="1777500"/>
          </a:xfrm>
          <a:prstGeom prst="rect">
            <a:avLst/>
          </a:prstGeom>
          <a:noFill/>
          <a:ln w="9525">
            <a:noFill/>
            <a:miter lim="800000"/>
            <a:headEnd/>
            <a:tailEnd/>
          </a:ln>
        </p:spPr>
      </p:pic>
      <p:sp>
        <p:nvSpPr>
          <p:cNvPr id="15" name="Title 1"/>
          <p:cNvSpPr txBox="1">
            <a:spLocks/>
          </p:cNvSpPr>
          <p:nvPr/>
        </p:nvSpPr>
        <p:spPr bwMode="auto">
          <a:xfrm>
            <a:off x="228600" y="1524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u="sng" kern="0" dirty="0" smtClean="0">
                <a:solidFill>
                  <a:srgbClr val="0000FF"/>
                </a:solidFill>
                <a:latin typeface="+mj-lt"/>
                <a:ea typeface="+mj-ea"/>
                <a:cs typeface="+mj-cs"/>
              </a:rPr>
              <a:t>Speed up the </a:t>
            </a:r>
            <a:r>
              <a:rPr kumimoji="0" lang="en-US" sz="4400" b="1" i="0" u="sng" strike="noStrike" kern="0" cap="none" spc="0" normalizeH="0" baseline="0" noProof="0" dirty="0" smtClean="0">
                <a:ln>
                  <a:noFill/>
                </a:ln>
                <a:solidFill>
                  <a:srgbClr val="0000FF"/>
                </a:solidFill>
                <a:effectLst/>
                <a:uLnTx/>
                <a:uFillTx/>
                <a:latin typeface="+mj-lt"/>
                <a:ea typeface="+mj-ea"/>
                <a:cs typeface="+mj-cs"/>
              </a:rPr>
              <a:t>“Wings”</a:t>
            </a:r>
            <a:endParaRPr kumimoji="0" lang="en-US" sz="4400" b="1" i="0" u="sng" strike="noStrike" kern="0" cap="none" spc="0" normalizeH="0" baseline="0" noProof="0" dirty="0">
              <a:ln>
                <a:noFill/>
              </a:ln>
              <a:solidFill>
                <a:srgbClr val="0000FF"/>
              </a:solidFill>
              <a:effectLst/>
              <a:uLnTx/>
              <a:uFillTx/>
              <a:latin typeface="+mj-lt"/>
              <a:ea typeface="+mj-ea"/>
              <a:cs typeface="+mj-cs"/>
            </a:endParaRPr>
          </a:p>
        </p:txBody>
      </p:sp>
      <p:sp>
        <p:nvSpPr>
          <p:cNvPr id="16" name="Oval 15"/>
          <p:cNvSpPr/>
          <p:nvPr/>
        </p:nvSpPr>
        <p:spPr bwMode="auto">
          <a:xfrm>
            <a:off x="4724400" y="1066800"/>
            <a:ext cx="10668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102406" name="Picture 6"/>
          <p:cNvPicPr>
            <a:picLocks noGrp="1" noChangeAspect="1" noChangeArrowheads="1"/>
          </p:cNvPicPr>
          <p:nvPr>
            <p:ph idx="1"/>
          </p:nvPr>
        </p:nvPicPr>
        <p:blipFill>
          <a:blip r:embed="rId6" cstate="print"/>
          <a:srcRect/>
          <a:stretch>
            <a:fillRect/>
          </a:stretch>
        </p:blipFill>
        <p:spPr bwMode="auto">
          <a:xfrm>
            <a:off x="2895600" y="3733800"/>
            <a:ext cx="3581400" cy="2362200"/>
          </a:xfrm>
          <a:prstGeom prst="rect">
            <a:avLst/>
          </a:prstGeom>
          <a:noFill/>
          <a:ln w="9525">
            <a:noFill/>
            <a:miter lim="800000"/>
            <a:headEnd/>
            <a:tailEnd/>
          </a:ln>
        </p:spPr>
      </p:pic>
      <p:pic>
        <p:nvPicPr>
          <p:cNvPr id="102402" name="Picture 2"/>
          <p:cNvPicPr>
            <a:picLocks noChangeAspect="1" noChangeArrowheads="1"/>
          </p:cNvPicPr>
          <p:nvPr/>
        </p:nvPicPr>
        <p:blipFill>
          <a:blip r:embed="rId7" cstate="print"/>
          <a:srcRect/>
          <a:stretch>
            <a:fillRect/>
          </a:stretch>
        </p:blipFill>
        <p:spPr bwMode="auto">
          <a:xfrm>
            <a:off x="0" y="3259137"/>
            <a:ext cx="3740150" cy="2074863"/>
          </a:xfrm>
          <a:prstGeom prst="rect">
            <a:avLst/>
          </a:prstGeom>
          <a:noFill/>
          <a:ln w="9525">
            <a:noFill/>
            <a:miter lim="800000"/>
            <a:headEnd/>
            <a:tailEnd/>
          </a:ln>
        </p:spPr>
      </p:pic>
      <p:sp>
        <p:nvSpPr>
          <p:cNvPr id="17" name="TextBox 16"/>
          <p:cNvSpPr txBox="1"/>
          <p:nvPr/>
        </p:nvSpPr>
        <p:spPr>
          <a:xfrm>
            <a:off x="0" y="5657671"/>
            <a:ext cx="2879699" cy="1015663"/>
          </a:xfrm>
          <a:prstGeom prst="rect">
            <a:avLst/>
          </a:prstGeom>
          <a:solidFill>
            <a:srgbClr val="FFFF00"/>
          </a:solidFill>
        </p:spPr>
        <p:txBody>
          <a:bodyPr wrap="none" rtlCol="0">
            <a:spAutoFit/>
          </a:bodyPr>
          <a:lstStyle/>
          <a:p>
            <a:r>
              <a:rPr lang="en-US" sz="2000" dirty="0" smtClean="0"/>
              <a:t>As taper angle increases,</a:t>
            </a:r>
          </a:p>
          <a:p>
            <a:r>
              <a:rPr lang="en-US" sz="2000" dirty="0" smtClean="0"/>
              <a:t> bulk of 2</a:t>
            </a:r>
            <a:r>
              <a:rPr lang="en-US" sz="2000" baseline="30000" dirty="0" smtClean="0"/>
              <a:t>nd</a:t>
            </a:r>
            <a:r>
              <a:rPr lang="en-US" sz="2000" dirty="0" smtClean="0"/>
              <a:t> peak </a:t>
            </a:r>
          </a:p>
          <a:p>
            <a:r>
              <a:rPr lang="en-US" sz="2000" dirty="0" smtClean="0"/>
              <a:t>merges with first peak</a:t>
            </a:r>
            <a:endParaRPr lang="en-US" sz="2000" dirty="0"/>
          </a:p>
        </p:txBody>
      </p:sp>
      <p:sp>
        <p:nvSpPr>
          <p:cNvPr id="18" name="TextBox 17"/>
          <p:cNvSpPr txBox="1"/>
          <p:nvPr/>
        </p:nvSpPr>
        <p:spPr>
          <a:xfrm>
            <a:off x="2819400" y="3352801"/>
            <a:ext cx="439544" cy="461665"/>
          </a:xfrm>
          <a:prstGeom prst="rect">
            <a:avLst/>
          </a:prstGeom>
          <a:noFill/>
        </p:spPr>
        <p:txBody>
          <a:bodyPr wrap="square" rtlCol="0">
            <a:spAutoFit/>
          </a:bodyPr>
          <a:lstStyle/>
          <a:p>
            <a:r>
              <a:rPr lang="en-US" dirty="0" smtClean="0"/>
              <a:t>5º</a:t>
            </a:r>
            <a:endParaRPr lang="en-US" dirty="0"/>
          </a:p>
        </p:txBody>
      </p:sp>
      <p:sp>
        <p:nvSpPr>
          <p:cNvPr id="20" name="TextBox 19"/>
          <p:cNvSpPr txBox="1"/>
          <p:nvPr/>
        </p:nvSpPr>
        <p:spPr>
          <a:xfrm>
            <a:off x="8458200" y="4872335"/>
            <a:ext cx="591944" cy="461665"/>
          </a:xfrm>
          <a:prstGeom prst="rect">
            <a:avLst/>
          </a:prstGeom>
          <a:noFill/>
        </p:spPr>
        <p:txBody>
          <a:bodyPr wrap="square" rtlCol="0">
            <a:spAutoFit/>
          </a:bodyPr>
          <a:lstStyle/>
          <a:p>
            <a:r>
              <a:rPr lang="en-US" dirty="0" smtClean="0"/>
              <a:t>30º</a:t>
            </a:r>
            <a:endParaRPr lang="en-US" dirty="0"/>
          </a:p>
        </p:txBody>
      </p:sp>
      <p:sp>
        <p:nvSpPr>
          <p:cNvPr id="21" name="TextBox 20"/>
          <p:cNvSpPr txBox="1"/>
          <p:nvPr/>
        </p:nvSpPr>
        <p:spPr>
          <a:xfrm>
            <a:off x="5715000" y="3733800"/>
            <a:ext cx="609600" cy="461665"/>
          </a:xfrm>
          <a:prstGeom prst="rect">
            <a:avLst/>
          </a:prstGeom>
          <a:noFill/>
        </p:spPr>
        <p:txBody>
          <a:bodyPr wrap="square" rtlCol="0">
            <a:spAutoFit/>
          </a:bodyPr>
          <a:lstStyle/>
          <a:p>
            <a:r>
              <a:rPr lang="en-US" dirty="0" smtClean="0"/>
              <a:t>15º</a:t>
            </a:r>
            <a:endParaRPr lang="en-US" dirty="0"/>
          </a:p>
        </p:txBody>
      </p:sp>
      <p:sp>
        <p:nvSpPr>
          <p:cNvPr id="22" name="TextBox 21"/>
          <p:cNvSpPr txBox="1"/>
          <p:nvPr/>
        </p:nvSpPr>
        <p:spPr>
          <a:xfrm>
            <a:off x="6096000" y="1783140"/>
            <a:ext cx="3048000" cy="1569660"/>
          </a:xfrm>
          <a:prstGeom prst="rect">
            <a:avLst/>
          </a:prstGeom>
          <a:solidFill>
            <a:schemeClr val="accent1">
              <a:lumMod val="40000"/>
              <a:lumOff val="60000"/>
            </a:schemeClr>
          </a:solidFill>
        </p:spPr>
        <p:txBody>
          <a:bodyPr wrap="square" rtlCol="0">
            <a:spAutoFit/>
          </a:bodyPr>
          <a:lstStyle/>
          <a:p>
            <a:r>
              <a:rPr lang="en-US" dirty="0" smtClean="0"/>
              <a:t>Add a “taper” </a:t>
            </a:r>
          </a:p>
          <a:p>
            <a:r>
              <a:rPr lang="en-US" dirty="0" smtClean="0"/>
              <a:t>and optimize angle</a:t>
            </a:r>
          </a:p>
          <a:p>
            <a:r>
              <a:rPr lang="en-US" dirty="0" smtClean="0"/>
              <a:t>to “straighten” wings speeding up 2</a:t>
            </a:r>
            <a:r>
              <a:rPr lang="en-US" baseline="30000" dirty="0" smtClean="0"/>
              <a:t>nd</a:t>
            </a:r>
            <a:r>
              <a:rPr lang="en-US" dirty="0" smtClean="0"/>
              <a:t> peak </a:t>
            </a:r>
            <a:endParaRPr lang="en-US" dirty="0"/>
          </a:p>
        </p:txBody>
      </p:sp>
      <p:sp>
        <p:nvSpPr>
          <p:cNvPr id="19" name="Slide Number Placeholder 5"/>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47418-3896-4E01-AED0-FB87E28FF659}" type="slidenum">
              <a:rPr kumimoji="0" lang="en-US" sz="2000" b="1"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2000" b="1" i="0" u="none" strike="noStrike" kern="1200" cap="none" spc="0" normalizeH="0" baseline="0" noProof="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additive="base">
                                        <p:cTn id="7" dur="500" fill="hold"/>
                                        <p:tgtEl>
                                          <p:spTgt spid="102406"/>
                                        </p:tgtEl>
                                        <p:attrNameLst>
                                          <p:attrName>ppt_x</p:attrName>
                                        </p:attrNameLst>
                                      </p:cBhvr>
                                      <p:tavLst>
                                        <p:tav tm="0">
                                          <p:val>
                                            <p:strVal val="0-#ppt_w/2"/>
                                          </p:val>
                                        </p:tav>
                                        <p:tav tm="100000">
                                          <p:val>
                                            <p:strVal val="#ppt_x"/>
                                          </p:val>
                                        </p:tav>
                                      </p:tavLst>
                                    </p:anim>
                                    <p:anim calcmode="lin" valueType="num">
                                      <p:cBhvr additive="base">
                                        <p:cTn id="8" dur="500" fill="hold"/>
                                        <p:tgtEl>
                                          <p:spTgt spid="102406"/>
                                        </p:tgtEl>
                                        <p:attrNameLst>
                                          <p:attrName>ppt_y</p:attrName>
                                        </p:attrNameLst>
                                      </p:cBhvr>
                                      <p:tavLst>
                                        <p:tav tm="0">
                                          <p:val>
                                            <p:strVal val="#ppt_y"/>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2407"/>
                                        </p:tgtEl>
                                        <p:attrNameLst>
                                          <p:attrName>style.visibility</p:attrName>
                                        </p:attrNameLst>
                                      </p:cBhvr>
                                      <p:to>
                                        <p:strVal val="visible"/>
                                      </p:to>
                                    </p:set>
                                    <p:anim calcmode="lin" valueType="num">
                                      <p:cBhvr additive="base">
                                        <p:cTn id="29" dur="500" fill="hold"/>
                                        <p:tgtEl>
                                          <p:spTgt spid="102407"/>
                                        </p:tgtEl>
                                        <p:attrNameLst>
                                          <p:attrName>ppt_x</p:attrName>
                                        </p:attrNameLst>
                                      </p:cBhvr>
                                      <p:tavLst>
                                        <p:tav tm="0">
                                          <p:val>
                                            <p:strVal val="0-#ppt_w/2"/>
                                          </p:val>
                                        </p:tav>
                                        <p:tav tm="100000">
                                          <p:val>
                                            <p:strVal val="#ppt_x"/>
                                          </p:val>
                                        </p:tav>
                                      </p:tavLst>
                                    </p:anim>
                                    <p:anim calcmode="lin" valueType="num">
                                      <p:cBhvr additive="base">
                                        <p:cTn id="30" dur="500" fill="hold"/>
                                        <p:tgtEl>
                                          <p:spTgt spid="102407"/>
                                        </p:tgtEl>
                                        <p:attrNameLst>
                                          <p:attrName>ppt_y</p:attrName>
                                        </p:attrNameLst>
                                      </p:cBhvr>
                                      <p:tavLst>
                                        <p:tav tm="0">
                                          <p:val>
                                            <p:strVal val="#ppt_y"/>
                                          </p:val>
                                        </p:tav>
                                        <p:tav tm="100000">
                                          <p:val>
                                            <p:strVal val="#ppt_y"/>
                                          </p:val>
                                        </p:tav>
                                      </p:tavLst>
                                    </p:anim>
                                  </p:childTnLst>
                                </p:cTn>
                              </p:par>
                              <p:par>
                                <p:cTn id="31" presetID="5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70" decel="100000"/>
                                        <p:tgtEl>
                                          <p:spTgt spid="20"/>
                                        </p:tgtEl>
                                      </p:cBhvr>
                                    </p:animEffect>
                                    <p:animScale>
                                      <p:cBhvr>
                                        <p:cTn id="34" dur="770" decel="100000"/>
                                        <p:tgtEl>
                                          <p:spTgt spid="20"/>
                                        </p:tgtEl>
                                      </p:cBhvr>
                                      <p:from x="10000" y="10000"/>
                                      <p:to x="200000" y="450000"/>
                                    </p:animScale>
                                    <p:animScale>
                                      <p:cBhvr>
                                        <p:cTn id="35" dur="1230" accel="100000" fill="hold">
                                          <p:stCondLst>
                                            <p:cond delay="770"/>
                                          </p:stCondLst>
                                        </p:cTn>
                                        <p:tgtEl>
                                          <p:spTgt spid="20"/>
                                        </p:tgtEl>
                                      </p:cBhvr>
                                      <p:from x="200000" y="450000"/>
                                      <p:to x="100000" y="100000"/>
                                    </p:animScale>
                                    <p:set>
                                      <p:cBhvr>
                                        <p:cTn id="36" dur="770" fill="hold"/>
                                        <p:tgtEl>
                                          <p:spTgt spid="20"/>
                                        </p:tgtEl>
                                        <p:attrNameLst>
                                          <p:attrName>ppt_x</p:attrName>
                                        </p:attrNameLst>
                                      </p:cBhvr>
                                      <p:to>
                                        <p:strVal val="(0.5)"/>
                                      </p:to>
                                    </p:set>
                                    <p:anim from="(0.5)" to="(#ppt_x)" calcmode="lin" valueType="num">
                                      <p:cBhvr>
                                        <p:cTn id="37" dur="1230" accel="100000" fill="hold">
                                          <p:stCondLst>
                                            <p:cond delay="770"/>
                                          </p:stCondLst>
                                        </p:cTn>
                                        <p:tgtEl>
                                          <p:spTgt spid="20"/>
                                        </p:tgtEl>
                                        <p:attrNameLst>
                                          <p:attrName>ppt_x</p:attrName>
                                        </p:attrNameLst>
                                      </p:cBhvr>
                                    </p:anim>
                                    <p:set>
                                      <p:cBhvr>
                                        <p:cTn id="38" dur="770" fill="hold"/>
                                        <p:tgtEl>
                                          <p:spTgt spid="20"/>
                                        </p:tgtEl>
                                        <p:attrNameLst>
                                          <p:attrName>ppt_y</p:attrName>
                                        </p:attrNameLst>
                                      </p:cBhvr>
                                      <p:to>
                                        <p:strVal val="(#ppt_y+0.4)"/>
                                      </p:to>
                                    </p:set>
                                    <p:anim from="(#ppt_y+0.4)" to="(#ppt_y)" calcmode="lin" valueType="num">
                                      <p:cBhvr>
                                        <p:cTn id="39" dur="1230" accel="100000" fill="hold">
                                          <p:stCondLst>
                                            <p:cond delay="770"/>
                                          </p:stCondLst>
                                        </p:cTn>
                                        <p:tgtEl>
                                          <p:spTgt spid="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1954" t="-575" r="9245" b="1930"/>
          <a:stretch/>
        </p:blipFill>
        <p:spPr>
          <a:xfrm>
            <a:off x="304800" y="1153281"/>
            <a:ext cx="8052391" cy="4256919"/>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705" r="9109" b="2389"/>
          <a:stretch/>
        </p:blipFill>
        <p:spPr>
          <a:xfrm>
            <a:off x="228600" y="1143000"/>
            <a:ext cx="8155172" cy="424770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66" r="9147" b="3041"/>
          <a:stretch/>
        </p:blipFill>
        <p:spPr>
          <a:xfrm>
            <a:off x="228600" y="1143000"/>
            <a:ext cx="8155172" cy="4219354"/>
          </a:xfrm>
          <a:prstGeom prst="rect">
            <a:avLst/>
          </a:prstGeom>
        </p:spPr>
      </p:pic>
      <p:sp>
        <p:nvSpPr>
          <p:cNvPr id="2" name="Title 1"/>
          <p:cNvSpPr>
            <a:spLocks noGrp="1"/>
          </p:cNvSpPr>
          <p:nvPr>
            <p:ph type="title"/>
          </p:nvPr>
        </p:nvSpPr>
        <p:spPr>
          <a:xfrm>
            <a:off x="685800" y="304800"/>
            <a:ext cx="7772400" cy="1143000"/>
          </a:xfrm>
        </p:spPr>
        <p:txBody>
          <a:bodyPr/>
          <a:lstStyle/>
          <a:p>
            <a:pPr algn="ctr"/>
            <a:r>
              <a:rPr lang="en-US" b="1" u="sng" dirty="0" smtClean="0">
                <a:solidFill>
                  <a:srgbClr val="0000FF"/>
                </a:solidFill>
              </a:rPr>
              <a:t>All Together Now!</a:t>
            </a:r>
            <a:br>
              <a:rPr lang="en-US" b="1" u="sng" dirty="0" smtClean="0">
                <a:solidFill>
                  <a:srgbClr val="0000FF"/>
                </a:solidFill>
              </a:rPr>
            </a:br>
            <a:endParaRPr lang="en-US" b="1" u="sng" dirty="0">
              <a:solidFill>
                <a:srgbClr val="0000FF"/>
              </a:solidFill>
            </a:endParaRPr>
          </a:p>
        </p:txBody>
      </p:sp>
      <p:sp>
        <p:nvSpPr>
          <p:cNvPr id="6" name="TextBox 5"/>
          <p:cNvSpPr txBox="1"/>
          <p:nvPr/>
        </p:nvSpPr>
        <p:spPr>
          <a:xfrm>
            <a:off x="5867400" y="1600200"/>
            <a:ext cx="2895600" cy="1938992"/>
          </a:xfrm>
          <a:prstGeom prst="rect">
            <a:avLst/>
          </a:prstGeom>
          <a:solidFill>
            <a:schemeClr val="bg1">
              <a:lumMod val="85000"/>
            </a:schemeClr>
          </a:solidFill>
        </p:spPr>
        <p:txBody>
          <a:bodyPr wrap="square" rtlCol="0">
            <a:spAutoFit/>
          </a:bodyPr>
          <a:lstStyle/>
          <a:p>
            <a:r>
              <a:rPr lang="en-US" dirty="0" smtClean="0"/>
              <a:t>QBAR (15 cm)</a:t>
            </a:r>
          </a:p>
          <a:p>
            <a:r>
              <a:rPr lang="en-US" dirty="0" smtClean="0">
                <a:solidFill>
                  <a:srgbClr val="FF0000"/>
                </a:solidFill>
              </a:rPr>
              <a:t>LQBAR (3+12 cm)</a:t>
            </a:r>
          </a:p>
          <a:p>
            <a:r>
              <a:rPr lang="en-US" dirty="0" smtClean="0">
                <a:solidFill>
                  <a:srgbClr val="0000FF"/>
                </a:solidFill>
              </a:rPr>
              <a:t>LQBAR with  parallel cut y=0.1</a:t>
            </a:r>
          </a:p>
          <a:p>
            <a:r>
              <a:rPr lang="en-US" dirty="0" smtClean="0">
                <a:solidFill>
                  <a:srgbClr val="0000FF"/>
                </a:solidFill>
              </a:rPr>
              <a:t>and 30</a:t>
            </a:r>
            <a:r>
              <a:rPr lang="en-US" dirty="0" smtClean="0">
                <a:solidFill>
                  <a:srgbClr val="0000FF"/>
                </a:solidFill>
                <a:sym typeface="Symbol"/>
              </a:rPr>
              <a:t> taper</a:t>
            </a:r>
            <a:endParaRPr lang="en-US" dirty="0">
              <a:solidFill>
                <a:srgbClr val="0000FF"/>
              </a:solidFill>
            </a:endParaRPr>
          </a:p>
        </p:txBody>
      </p:sp>
      <p:sp>
        <p:nvSpPr>
          <p:cNvPr id="9" name="TextBox 8"/>
          <p:cNvSpPr txBox="1"/>
          <p:nvPr/>
        </p:nvSpPr>
        <p:spPr>
          <a:xfrm>
            <a:off x="152400" y="5429071"/>
            <a:ext cx="8915400" cy="830997"/>
          </a:xfrm>
          <a:prstGeom prst="rect">
            <a:avLst/>
          </a:prstGeom>
          <a:solidFill>
            <a:srgbClr val="FFFF00"/>
          </a:solidFill>
        </p:spPr>
        <p:txBody>
          <a:bodyPr wrap="square" rtlCol="0">
            <a:spAutoFit/>
          </a:bodyPr>
          <a:lstStyle/>
          <a:p>
            <a:r>
              <a:rPr lang="en-US" dirty="0" smtClean="0"/>
              <a:t>Simulation says this is a superior detector with up to 2x  more light in the same time window as the  </a:t>
            </a:r>
            <a:r>
              <a:rPr lang="en-US" dirty="0" err="1" smtClean="0"/>
              <a:t>Qbar</a:t>
            </a:r>
            <a:r>
              <a:rPr lang="en-US" dirty="0" smtClean="0"/>
              <a:t> case!  TB says  </a:t>
            </a:r>
            <a:r>
              <a:rPr lang="en-US" dirty="0" smtClean="0">
                <a:solidFill>
                  <a:srgbClr val="FF0000"/>
                </a:solidFill>
              </a:rPr>
              <a:t>(Censored)</a:t>
            </a:r>
            <a:endParaRPr lang="en-US" dirty="0">
              <a:solidFill>
                <a:srgbClr val="FF0000"/>
              </a:solidFill>
            </a:endParaRPr>
          </a:p>
        </p:txBody>
      </p:sp>
      <p:sp>
        <p:nvSpPr>
          <p:cNvPr id="11" name="Date Placeholder 10"/>
          <p:cNvSpPr>
            <a:spLocks noGrp="1"/>
          </p:cNvSpPr>
          <p:nvPr>
            <p:ph type="dt" sz="half" idx="10"/>
          </p:nvPr>
        </p:nvSpPr>
        <p:spPr/>
        <p:txBody>
          <a:bodyPr/>
          <a:lstStyle/>
          <a:p>
            <a:pPr>
              <a:defRPr/>
            </a:pPr>
            <a:r>
              <a:rPr lang="en-US" smtClean="0"/>
              <a:t>December 4, 2014</a:t>
            </a:r>
            <a:endParaRPr lang="en-US" dirty="0"/>
          </a:p>
        </p:txBody>
      </p:sp>
      <p:sp>
        <p:nvSpPr>
          <p:cNvPr id="12" name="Slide Number Placeholder 11"/>
          <p:cNvSpPr>
            <a:spLocks noGrp="1"/>
          </p:cNvSpPr>
          <p:nvPr>
            <p:ph type="sldNum" sz="quarter" idx="12"/>
          </p:nvPr>
        </p:nvSpPr>
        <p:spPr/>
        <p:txBody>
          <a:bodyPr/>
          <a:lstStyle/>
          <a:p>
            <a:pPr>
              <a:defRPr/>
            </a:pPr>
            <a:fld id="{EE347418-3896-4E01-AED0-FB87E28FF659}" type="slidenum">
              <a:rPr lang="en-US" smtClean="0"/>
              <a:pPr>
                <a:defRPr/>
              </a:pPr>
              <a:t>34</a:t>
            </a:fld>
            <a:endParaRPr lang="en-US"/>
          </a:p>
        </p:txBody>
      </p:sp>
      <p:sp>
        <p:nvSpPr>
          <p:cNvPr id="3" name="Footer Placeholder 2"/>
          <p:cNvSpPr>
            <a:spLocks noGrp="1"/>
          </p:cNvSpPr>
          <p:nvPr>
            <p:ph type="ftr" sz="quarter" idx="11"/>
          </p:nvPr>
        </p:nvSpPr>
        <p:spPr/>
        <p:txBody>
          <a:bodyPr/>
          <a:lstStyle/>
          <a:p>
            <a:pPr>
              <a:defRPr/>
            </a:pPr>
            <a:r>
              <a:rPr lang="en-US" smtClean="0"/>
              <a:t>MCP Workshop,  A.  Brandt , UTA </a:t>
            </a:r>
            <a:endParaRPr lang="en-US"/>
          </a:p>
        </p:txBody>
      </p:sp>
    </p:spTree>
    <p:extLst>
      <p:ext uri="{BB962C8B-B14F-4D97-AF65-F5344CB8AC3E}">
        <p14:creationId xmlns:p14="http://schemas.microsoft.com/office/powerpoint/2010/main" val="17804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b="1" u="sng" dirty="0" smtClean="0">
                <a:solidFill>
                  <a:srgbClr val="0000FF"/>
                </a:solidFill>
              </a:rPr>
              <a:t>New Nuclear Interaction Study</a:t>
            </a:r>
            <a:endParaRPr lang="en-US" b="1" u="sng" dirty="0">
              <a:solidFill>
                <a:srgbClr val="0000FF"/>
              </a:solidFill>
            </a:endParaRPr>
          </a:p>
        </p:txBody>
      </p:sp>
      <p:sp>
        <p:nvSpPr>
          <p:cNvPr id="3" name="Content Placeholder 2"/>
          <p:cNvSpPr>
            <a:spLocks noGrp="1"/>
          </p:cNvSpPr>
          <p:nvPr>
            <p:ph idx="1"/>
          </p:nvPr>
        </p:nvSpPr>
        <p:spPr>
          <a:xfrm>
            <a:off x="381000" y="1371600"/>
            <a:ext cx="8458200" cy="4114800"/>
          </a:xfrm>
        </p:spPr>
        <p:txBody>
          <a:bodyPr/>
          <a:lstStyle/>
          <a:p>
            <a:r>
              <a:rPr lang="en-US" sz="2800" dirty="0" smtClean="0"/>
              <a:t>At 14 </a:t>
            </a:r>
            <a:r>
              <a:rPr lang="en-US" sz="2800" dirty="0" err="1" smtClean="0"/>
              <a:t>TeV</a:t>
            </a:r>
            <a:r>
              <a:rPr lang="en-US" sz="2800" dirty="0" smtClean="0"/>
              <a:t> find about  2% chance per bar (8 mm of quartz) of an interaction</a:t>
            </a:r>
          </a:p>
          <a:p>
            <a:r>
              <a:rPr lang="en-US" sz="2800" dirty="0" smtClean="0"/>
              <a:t>These interactions have a high multiplicity </a:t>
            </a:r>
          </a:p>
          <a:p>
            <a:pPr>
              <a:buNone/>
            </a:pPr>
            <a:r>
              <a:rPr lang="en-US" sz="2800" dirty="0" smtClean="0"/>
              <a:t>    O(tens) particles, which would typically saturate amps and cause that bar timing  to be </a:t>
            </a:r>
            <a:r>
              <a:rPr lang="en-US" sz="2800" dirty="0" err="1" smtClean="0"/>
              <a:t>mismeasured</a:t>
            </a:r>
            <a:r>
              <a:rPr lang="en-US" sz="2800" dirty="0" smtClean="0"/>
              <a:t> (but the event could be salvaged with somewhat degraded resolution almost all of the time).  </a:t>
            </a:r>
          </a:p>
          <a:p>
            <a:r>
              <a:rPr lang="en-US" sz="2800" b="1" dirty="0" smtClean="0">
                <a:solidFill>
                  <a:srgbClr val="0000FF"/>
                </a:solidFill>
              </a:rPr>
              <a:t>Significant Implications on timing detector optimization:</a:t>
            </a:r>
            <a:r>
              <a:rPr lang="en-US" sz="2800" b="1" dirty="0" smtClean="0">
                <a:solidFill>
                  <a:srgbClr val="FF0000"/>
                </a:solidFill>
              </a:rPr>
              <a:t>	Ex. Filling a pot or pipe w/quartz is a good fixed target experiment, may not be so great as timing detector</a:t>
            </a:r>
          </a:p>
          <a:p>
            <a:endParaRPr lang="en-US" sz="2800" dirty="0"/>
          </a:p>
        </p:txBody>
      </p:sp>
      <p:sp>
        <p:nvSpPr>
          <p:cNvPr id="4" name="Slide Number Placeholder 3"/>
          <p:cNvSpPr>
            <a:spLocks noGrp="1"/>
          </p:cNvSpPr>
          <p:nvPr>
            <p:ph type="sldNum" sz="quarter" idx="12"/>
          </p:nvPr>
        </p:nvSpPr>
        <p:spPr/>
        <p:txBody>
          <a:bodyPr/>
          <a:lstStyle/>
          <a:p>
            <a:pPr>
              <a:defRPr/>
            </a:pPr>
            <a:fld id="{4D2064D3-388A-4038-A820-D0C6DB76E96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t>MCP Workshop,  A.  Brandt , UTA </a:t>
            </a:r>
            <a:endParaRPr lang="en-US"/>
          </a:p>
        </p:txBody>
      </p:sp>
      <p:sp>
        <p:nvSpPr>
          <p:cNvPr id="6" name="Date Placeholder 5"/>
          <p:cNvSpPr>
            <a:spLocks noGrp="1"/>
          </p:cNvSpPr>
          <p:nvPr>
            <p:ph type="dt" sz="half" idx="10"/>
          </p:nvPr>
        </p:nvSpPr>
        <p:spPr/>
        <p:txBody>
          <a:bodyPr/>
          <a:lstStyle/>
          <a:p>
            <a:pPr>
              <a:defRPr/>
            </a:pPr>
            <a:r>
              <a:rPr lang="en-US" smtClean="0"/>
              <a:t>December 4, 2014</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62800" y="6172200"/>
            <a:ext cx="1905000" cy="457200"/>
          </a:xfrm>
        </p:spPr>
        <p:txBody>
          <a:bodyPr/>
          <a:lstStyle/>
          <a:p>
            <a:pPr>
              <a:defRPr/>
            </a:pPr>
            <a:fld id="{C20C5F88-59E1-4320-B6A6-C29627EAF070}" type="slidenum">
              <a:rPr lang="en-US" sz="1800" b="1" smtClean="0"/>
              <a:pPr>
                <a:defRPr/>
              </a:pPr>
              <a:t>36</a:t>
            </a:fld>
            <a:endParaRPr lang="en-US" sz="1800" b="1"/>
          </a:p>
        </p:txBody>
      </p:sp>
      <p:pic>
        <p:nvPicPr>
          <p:cNvPr id="5" name="Picture 4" descr="U2arm.PNG"/>
          <p:cNvPicPr>
            <a:picLocks noChangeAspect="1"/>
          </p:cNvPicPr>
          <p:nvPr/>
        </p:nvPicPr>
        <p:blipFill>
          <a:blip r:embed="rId2" cstate="print"/>
          <a:stretch>
            <a:fillRect/>
          </a:stretch>
        </p:blipFill>
        <p:spPr>
          <a:xfrm>
            <a:off x="0" y="838200"/>
            <a:ext cx="5673666" cy="5906134"/>
          </a:xfrm>
          <a:prstGeom prst="rect">
            <a:avLst/>
          </a:prstGeom>
        </p:spPr>
      </p:pic>
      <p:sp>
        <p:nvSpPr>
          <p:cNvPr id="6" name="TextBox 5"/>
          <p:cNvSpPr txBox="1">
            <a:spLocks noChangeArrowheads="1"/>
          </p:cNvSpPr>
          <p:nvPr/>
        </p:nvSpPr>
        <p:spPr bwMode="auto">
          <a:xfrm>
            <a:off x="592138" y="152400"/>
            <a:ext cx="8094662" cy="707886"/>
          </a:xfrm>
          <a:prstGeom prst="rect">
            <a:avLst/>
          </a:prstGeom>
          <a:noFill/>
          <a:ln w="9525">
            <a:noFill/>
            <a:miter lim="800000"/>
            <a:headEnd/>
            <a:tailEnd/>
          </a:ln>
        </p:spPr>
        <p:txBody>
          <a:bodyPr>
            <a:spAutoFit/>
          </a:bodyPr>
          <a:lstStyle/>
          <a:p>
            <a:pPr algn="ctr"/>
            <a:r>
              <a:rPr lang="en-US" sz="4000" u="sng" dirty="0" smtClean="0">
                <a:solidFill>
                  <a:srgbClr val="0000FF"/>
                </a:solidFill>
              </a:rPr>
              <a:t>Two Arm UPTOP Detector</a:t>
            </a:r>
            <a:endParaRPr lang="en-US" sz="4000" u="sng" dirty="0">
              <a:solidFill>
                <a:srgbClr val="0000FF"/>
              </a:solidFill>
            </a:endParaRPr>
          </a:p>
        </p:txBody>
      </p:sp>
      <p:sp>
        <p:nvSpPr>
          <p:cNvPr id="7" name="TextBox 6"/>
          <p:cNvSpPr txBox="1"/>
          <p:nvPr/>
        </p:nvSpPr>
        <p:spPr>
          <a:xfrm>
            <a:off x="5181600" y="914400"/>
            <a:ext cx="3810000" cy="6247864"/>
          </a:xfrm>
          <a:prstGeom prst="rect">
            <a:avLst/>
          </a:prstGeom>
          <a:noFill/>
        </p:spPr>
        <p:txBody>
          <a:bodyPr wrap="square" rtlCol="0">
            <a:spAutoFit/>
          </a:bodyPr>
          <a:lstStyle/>
          <a:p>
            <a:endParaRPr lang="en-US" sz="2000" dirty="0" smtClean="0"/>
          </a:p>
          <a:p>
            <a:r>
              <a:rPr lang="en-US" sz="2000" dirty="0" smtClean="0"/>
              <a:t>16 </a:t>
            </a:r>
            <a:r>
              <a:rPr lang="en-US" sz="2000" dirty="0" err="1" smtClean="0"/>
              <a:t>ch</a:t>
            </a:r>
            <a:r>
              <a:rPr lang="en-US" sz="2000" dirty="0" smtClean="0"/>
              <a:t>/side, 4 layers (depths in x)</a:t>
            </a:r>
          </a:p>
          <a:p>
            <a:r>
              <a:rPr lang="en-US" sz="2000" dirty="0" smtClean="0"/>
              <a:t>2 rows (depths in z)</a:t>
            </a:r>
          </a:p>
          <a:p>
            <a:r>
              <a:rPr lang="en-US" sz="2000" dirty="0" smtClean="0"/>
              <a:t>2 y measures (+/-) [the 2arms]</a:t>
            </a:r>
          </a:p>
          <a:p>
            <a:endParaRPr lang="en-US" sz="2000" dirty="0" smtClean="0"/>
          </a:p>
          <a:p>
            <a:r>
              <a:rPr lang="en-US" sz="2000" dirty="0" smtClean="0"/>
              <a:t>Main features:</a:t>
            </a:r>
          </a:p>
          <a:p>
            <a:pPr>
              <a:buFont typeface="Arial" pitchFamily="34" charset="0"/>
              <a:buChar char="•"/>
            </a:pPr>
            <a:r>
              <a:rPr lang="en-US" sz="2000" dirty="0" smtClean="0"/>
              <a:t>Takes  advantage of </a:t>
            </a:r>
          </a:p>
          <a:p>
            <a:r>
              <a:rPr lang="en-US" sz="2000" dirty="0" smtClean="0"/>
              <a:t>parallel cut (lots of light) </a:t>
            </a:r>
          </a:p>
          <a:p>
            <a:pPr>
              <a:buFont typeface="Arial" pitchFamily="34" charset="0"/>
              <a:buChar char="•"/>
            </a:pPr>
            <a:r>
              <a:rPr lang="en-US" sz="2000" dirty="0" smtClean="0"/>
              <a:t>Very compact  5x9 cm</a:t>
            </a:r>
          </a:p>
          <a:p>
            <a:pPr>
              <a:buFont typeface="Arial" pitchFamily="34" charset="0"/>
              <a:buChar char="•"/>
            </a:pPr>
            <a:r>
              <a:rPr lang="en-US" sz="2000" dirty="0" smtClean="0"/>
              <a:t>Segmentation of 8, so this detector can not only serve as </a:t>
            </a:r>
            <a:r>
              <a:rPr lang="en-US" sz="2000" dirty="0" err="1" smtClean="0"/>
              <a:t>lowlum</a:t>
            </a:r>
            <a:r>
              <a:rPr lang="en-US" sz="2000" dirty="0" smtClean="0"/>
              <a:t> detector but also could be used for </a:t>
            </a:r>
            <a:r>
              <a:rPr lang="en-US" sz="2000" dirty="0" err="1" smtClean="0"/>
              <a:t>highlum</a:t>
            </a:r>
            <a:r>
              <a:rPr lang="en-US" sz="2000" dirty="0" smtClean="0"/>
              <a:t> tests </a:t>
            </a:r>
          </a:p>
          <a:p>
            <a:pPr>
              <a:buFont typeface="Arial" pitchFamily="34" charset="0"/>
              <a:buChar char="•"/>
            </a:pPr>
            <a:r>
              <a:rPr lang="en-US" sz="2000" dirty="0" smtClean="0"/>
              <a:t>Only two very accurate </a:t>
            </a:r>
          </a:p>
          <a:p>
            <a:r>
              <a:rPr lang="en-US" sz="2000" dirty="0" smtClean="0"/>
              <a:t>  measurements per proton</a:t>
            </a:r>
          </a:p>
          <a:p>
            <a:pPr>
              <a:buFont typeface="Arial" pitchFamily="34" charset="0"/>
              <a:buChar char="•"/>
            </a:pPr>
            <a:r>
              <a:rPr lang="en-US" sz="2000" dirty="0" smtClean="0"/>
              <a:t>Easily upgradeable to 32 channels (see next slide) </a:t>
            </a:r>
          </a:p>
          <a:p>
            <a:pPr>
              <a:buFont typeface="Arial" pitchFamily="34" charset="0"/>
              <a:buChar char="•"/>
            </a:pPr>
            <a:r>
              <a:rPr lang="en-US" sz="2000" dirty="0" smtClean="0"/>
              <a:t>Could have 6mm x4 mm  light guide bars</a:t>
            </a:r>
          </a:p>
          <a:p>
            <a:endParaRPr lang="en-US" sz="2000" dirty="0" smtClean="0"/>
          </a:p>
        </p:txBody>
      </p:sp>
      <p:sp>
        <p:nvSpPr>
          <p:cNvPr id="8" name="TextBox 7"/>
          <p:cNvSpPr txBox="1"/>
          <p:nvPr/>
        </p:nvSpPr>
        <p:spPr>
          <a:xfrm>
            <a:off x="3585106" y="845403"/>
            <a:ext cx="5271123" cy="830997"/>
          </a:xfrm>
          <a:prstGeom prst="rect">
            <a:avLst/>
          </a:prstGeom>
          <a:noFill/>
        </p:spPr>
        <p:txBody>
          <a:bodyPr wrap="none" rtlCol="0">
            <a:spAutoFit/>
          </a:bodyPr>
          <a:lstStyle/>
          <a:p>
            <a:r>
              <a:rPr lang="en-US" dirty="0" smtClean="0"/>
              <a:t>	Ultra Precise Timing of Protons</a:t>
            </a:r>
          </a:p>
          <a:p>
            <a:endParaRPr lang="en-US" dirty="0"/>
          </a:p>
        </p:txBody>
      </p:sp>
      <p:sp>
        <p:nvSpPr>
          <p:cNvPr id="9" name="TextBox 8"/>
          <p:cNvSpPr txBox="1"/>
          <p:nvPr/>
        </p:nvSpPr>
        <p:spPr>
          <a:xfrm rot="795090">
            <a:off x="190441" y="1175491"/>
            <a:ext cx="1752600" cy="1200329"/>
          </a:xfrm>
          <a:prstGeom prst="rect">
            <a:avLst/>
          </a:prstGeom>
          <a:noFill/>
        </p:spPr>
        <p:txBody>
          <a:bodyPr wrap="square" rtlCol="0">
            <a:spAutoFit/>
          </a:bodyPr>
          <a:lstStyle/>
          <a:p>
            <a:pPr algn="ctr"/>
            <a:r>
              <a:rPr lang="en-US" sz="1800" dirty="0" smtClean="0"/>
              <a:t>New ¼ </a:t>
            </a:r>
            <a:r>
              <a:rPr lang="en-US" sz="1800" dirty="0" err="1" smtClean="0"/>
              <a:t>planacon</a:t>
            </a:r>
            <a:r>
              <a:rPr lang="en-US" sz="1800" dirty="0" smtClean="0"/>
              <a:t> </a:t>
            </a:r>
          </a:p>
          <a:p>
            <a:pPr algn="ctr"/>
            <a:r>
              <a:rPr lang="en-US" sz="1800" dirty="0" smtClean="0"/>
              <a:t>makes this design </a:t>
            </a:r>
            <a:endParaRPr lang="en-US" sz="1800" dirty="0"/>
          </a:p>
        </p:txBody>
      </p:sp>
      <p:sp>
        <p:nvSpPr>
          <p:cNvPr id="11" name="Rectangle 10"/>
          <p:cNvSpPr/>
          <p:nvPr/>
        </p:nvSpPr>
        <p:spPr>
          <a:xfrm rot="19432665">
            <a:off x="1561320" y="1885151"/>
            <a:ext cx="838691" cy="400110"/>
          </a:xfrm>
          <a:prstGeom prst="rect">
            <a:avLst/>
          </a:prstGeom>
        </p:spPr>
        <p:txBody>
          <a:bodyPr wrap="none">
            <a:spAutoFit/>
          </a:bodyPr>
          <a:lstStyle/>
          <a:p>
            <a:r>
              <a:rPr lang="en-US" sz="2000" dirty="0" smtClean="0"/>
              <a:t>viable</a:t>
            </a:r>
            <a:endParaRPr lang="en-US" sz="2000" dirty="0"/>
          </a:p>
        </p:txBody>
      </p:sp>
      <p:sp>
        <p:nvSpPr>
          <p:cNvPr id="3" name="Footer Placeholder 2"/>
          <p:cNvSpPr>
            <a:spLocks noGrp="1"/>
          </p:cNvSpPr>
          <p:nvPr>
            <p:ph type="ftr" sz="quarter" idx="11"/>
          </p:nvPr>
        </p:nvSpPr>
        <p:spPr/>
        <p:txBody>
          <a:bodyPr/>
          <a:lstStyle/>
          <a:p>
            <a:pPr>
              <a:defRPr/>
            </a:pPr>
            <a:r>
              <a:rPr lang="en-US" smtClean="0"/>
              <a:t>MCP Workshop,  A.  Brandt , UTA </a:t>
            </a:r>
            <a:endParaRPr lang="en-US"/>
          </a:p>
        </p:txBody>
      </p:sp>
      <p:sp>
        <p:nvSpPr>
          <p:cNvPr id="2" name="Date Placeholder 1"/>
          <p:cNvSpPr>
            <a:spLocks noGrp="1"/>
          </p:cNvSpPr>
          <p:nvPr>
            <p:ph type="dt" sz="half" idx="10"/>
          </p:nvPr>
        </p:nvSpPr>
        <p:spPr>
          <a:xfrm>
            <a:off x="533400" y="6400800"/>
            <a:ext cx="1905000" cy="457200"/>
          </a:xfrm>
        </p:spPr>
        <p:txBody>
          <a:bodyPr/>
          <a:lstStyle/>
          <a:p>
            <a:pPr>
              <a:defRPr/>
            </a:pPr>
            <a:r>
              <a:rPr lang="en-US" smtClean="0"/>
              <a:t>December 4, 2014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December 4, 2014</a:t>
            </a:r>
            <a:endParaRPr lang="en-US" dirty="0"/>
          </a:p>
        </p:txBody>
      </p:sp>
      <p:sp>
        <p:nvSpPr>
          <p:cNvPr id="3" name="Footer Placeholder 2"/>
          <p:cNvSpPr>
            <a:spLocks noGrp="1"/>
          </p:cNvSpPr>
          <p:nvPr>
            <p:ph type="ftr" sz="quarter" idx="11"/>
          </p:nvPr>
        </p:nvSpPr>
        <p:spPr/>
        <p:txBody>
          <a:bodyPr/>
          <a:lstStyle/>
          <a:p>
            <a:pPr>
              <a:defRPr/>
            </a:pPr>
            <a:r>
              <a:rPr lang="en-US" smtClean="0"/>
              <a:t>MCP Workshop,  A.  Brandt , UTA </a:t>
            </a:r>
            <a:endParaRPr lang="en-US"/>
          </a:p>
        </p:txBody>
      </p:sp>
      <p:sp>
        <p:nvSpPr>
          <p:cNvPr id="4" name="Slide Number Placeholder 3"/>
          <p:cNvSpPr>
            <a:spLocks noGrp="1"/>
          </p:cNvSpPr>
          <p:nvPr>
            <p:ph type="sldNum" sz="quarter" idx="12"/>
          </p:nvPr>
        </p:nvSpPr>
        <p:spPr/>
        <p:txBody>
          <a:bodyPr/>
          <a:lstStyle/>
          <a:p>
            <a:pPr>
              <a:defRPr/>
            </a:pPr>
            <a:fld id="{C20C5F88-59E1-4320-B6A6-C29627EAF070}" type="slidenum">
              <a:rPr lang="en-US" sz="1800" b="1" smtClean="0"/>
              <a:pPr>
                <a:defRPr/>
              </a:pPr>
              <a:t>37</a:t>
            </a:fld>
            <a:endParaRPr lang="en-US" sz="1800" b="1"/>
          </a:p>
        </p:txBody>
      </p:sp>
      <p:pic>
        <p:nvPicPr>
          <p:cNvPr id="8" name="Picture 7" descr="U2arm-top.PNG"/>
          <p:cNvPicPr>
            <a:picLocks noChangeAspect="1"/>
          </p:cNvPicPr>
          <p:nvPr/>
        </p:nvPicPr>
        <p:blipFill>
          <a:blip r:embed="rId2" cstate="print"/>
          <a:stretch>
            <a:fillRect/>
          </a:stretch>
        </p:blipFill>
        <p:spPr>
          <a:xfrm>
            <a:off x="0" y="1905000"/>
            <a:ext cx="4962265" cy="4114800"/>
          </a:xfrm>
          <a:prstGeom prst="rect">
            <a:avLst/>
          </a:prstGeom>
        </p:spPr>
      </p:pic>
      <p:grpSp>
        <p:nvGrpSpPr>
          <p:cNvPr id="16" name="Group 15"/>
          <p:cNvGrpSpPr/>
          <p:nvPr/>
        </p:nvGrpSpPr>
        <p:grpSpPr>
          <a:xfrm>
            <a:off x="4800600" y="1600200"/>
            <a:ext cx="4315704" cy="4572000"/>
            <a:chOff x="2466096" y="332863"/>
            <a:chExt cx="6296904" cy="6792273"/>
          </a:xfrm>
        </p:grpSpPr>
        <p:grpSp>
          <p:nvGrpSpPr>
            <p:cNvPr id="15" name="Group 14"/>
            <p:cNvGrpSpPr/>
            <p:nvPr/>
          </p:nvGrpSpPr>
          <p:grpSpPr>
            <a:xfrm>
              <a:off x="2466096" y="332863"/>
              <a:ext cx="6296904" cy="6792273"/>
              <a:chOff x="2486887" y="332863"/>
              <a:chExt cx="6296904" cy="6792273"/>
            </a:xfrm>
          </p:grpSpPr>
          <p:pic>
            <p:nvPicPr>
              <p:cNvPr id="9" name="Picture 8" descr="U2arm-back.PNG"/>
              <p:cNvPicPr>
                <a:picLocks noChangeAspect="1"/>
              </p:cNvPicPr>
              <p:nvPr/>
            </p:nvPicPr>
            <p:blipFill>
              <a:blip r:embed="rId3" cstate="print"/>
              <a:stretch>
                <a:fillRect/>
              </a:stretch>
            </p:blipFill>
            <p:spPr>
              <a:xfrm>
                <a:off x="2486887" y="332863"/>
                <a:ext cx="6296904" cy="6792273"/>
              </a:xfrm>
              <a:prstGeom prst="rect">
                <a:avLst/>
              </a:prstGeom>
            </p:spPr>
          </p:pic>
          <p:cxnSp>
            <p:nvCxnSpPr>
              <p:cNvPr id="10" name="Straight Connector 9"/>
              <p:cNvCxnSpPr/>
              <p:nvPr/>
            </p:nvCxnSpPr>
            <p:spPr bwMode="auto">
              <a:xfrm flipH="1">
                <a:off x="3505200" y="1905000"/>
                <a:ext cx="3886200" cy="4191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13" name="Oval 12"/>
            <p:cNvSpPr/>
            <p:nvPr/>
          </p:nvSpPr>
          <p:spPr bwMode="auto">
            <a:xfrm>
              <a:off x="2819400" y="1371600"/>
              <a:ext cx="5715000" cy="5715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17" name="TextBox 16"/>
          <p:cNvSpPr txBox="1">
            <a:spLocks noChangeArrowheads="1"/>
          </p:cNvSpPr>
          <p:nvPr/>
        </p:nvSpPr>
        <p:spPr bwMode="auto">
          <a:xfrm>
            <a:off x="592138" y="228600"/>
            <a:ext cx="3979862" cy="1323439"/>
          </a:xfrm>
          <a:prstGeom prst="rect">
            <a:avLst/>
          </a:prstGeom>
          <a:noFill/>
          <a:ln w="9525">
            <a:noFill/>
            <a:miter lim="800000"/>
            <a:headEnd/>
            <a:tailEnd/>
          </a:ln>
        </p:spPr>
        <p:txBody>
          <a:bodyPr wrap="square">
            <a:spAutoFit/>
          </a:bodyPr>
          <a:lstStyle/>
          <a:p>
            <a:pPr algn="ctr"/>
            <a:r>
              <a:rPr lang="en-US" sz="4000" u="sng" dirty="0" smtClean="0">
                <a:solidFill>
                  <a:srgbClr val="0000FF"/>
                </a:solidFill>
              </a:rPr>
              <a:t>Two Arm UPTOP Detector</a:t>
            </a:r>
            <a:endParaRPr lang="en-US" sz="4000" u="sng" dirty="0">
              <a:solidFill>
                <a:srgbClr val="0000FF"/>
              </a:solidFill>
            </a:endParaRPr>
          </a:p>
        </p:txBody>
      </p:sp>
      <p:sp>
        <p:nvSpPr>
          <p:cNvPr id="12" name="TextBox 11"/>
          <p:cNvSpPr txBox="1"/>
          <p:nvPr/>
        </p:nvSpPr>
        <p:spPr>
          <a:xfrm>
            <a:off x="6434849" y="4419600"/>
            <a:ext cx="2480551" cy="1015663"/>
          </a:xfrm>
          <a:prstGeom prst="rect">
            <a:avLst/>
          </a:prstGeom>
          <a:noFill/>
        </p:spPr>
        <p:txBody>
          <a:bodyPr wrap="none" rtlCol="0">
            <a:spAutoFit/>
          </a:bodyPr>
          <a:lstStyle/>
          <a:p>
            <a:r>
              <a:rPr lang="en-US" sz="2000" dirty="0" smtClean="0"/>
              <a:t>Silicon lives </a:t>
            </a:r>
          </a:p>
          <a:p>
            <a:r>
              <a:rPr lang="en-US" sz="2000" dirty="0" smtClean="0"/>
              <a:t>here (don’t cross the </a:t>
            </a:r>
          </a:p>
          <a:p>
            <a:r>
              <a:rPr lang="en-US" sz="2000" dirty="0" smtClean="0"/>
              <a:t>red line!)</a:t>
            </a:r>
            <a:endParaRPr lang="en-US" sz="2000" dirty="0"/>
          </a:p>
        </p:txBody>
      </p:sp>
      <p:sp>
        <p:nvSpPr>
          <p:cNvPr id="26" name="Rectangle 25"/>
          <p:cNvSpPr/>
          <p:nvPr/>
        </p:nvSpPr>
        <p:spPr bwMode="auto">
          <a:xfrm>
            <a:off x="6781800" y="3352800"/>
            <a:ext cx="152400" cy="685800"/>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rot="15728456">
            <a:off x="6400082" y="3777569"/>
            <a:ext cx="142026" cy="737698"/>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248400" y="3352800"/>
            <a:ext cx="152400" cy="3810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rot="15728456" flipH="1">
            <a:off x="6171137" y="3571380"/>
            <a:ext cx="154527" cy="28636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5943600" y="76200"/>
            <a:ext cx="2743200" cy="1938992"/>
          </a:xfrm>
          <a:prstGeom prst="rect">
            <a:avLst/>
          </a:prstGeom>
          <a:noFill/>
        </p:spPr>
        <p:txBody>
          <a:bodyPr wrap="square" rtlCol="0">
            <a:spAutoFit/>
          </a:bodyPr>
          <a:lstStyle/>
          <a:p>
            <a:r>
              <a:rPr lang="en-US" dirty="0" smtClean="0"/>
              <a:t>6.5 cm allows for all 16 pixels/tube to be instrumented (adds in yellow and pink bars)</a:t>
            </a:r>
            <a:endParaRPr lang="en-US" dirty="0"/>
          </a:p>
        </p:txBody>
      </p:sp>
      <p:cxnSp>
        <p:nvCxnSpPr>
          <p:cNvPr id="41" name="Straight Arrow Connector 40"/>
          <p:cNvCxnSpPr>
            <a:endCxn id="13" idx="1"/>
          </p:cNvCxnSpPr>
          <p:nvPr/>
        </p:nvCxnSpPr>
        <p:spPr bwMode="auto">
          <a:xfrm flipH="1" flipV="1">
            <a:off x="5616359" y="2862752"/>
            <a:ext cx="1317841" cy="1328248"/>
          </a:xfrm>
          <a:prstGeom prst="straightConnector1">
            <a:avLst/>
          </a:prstGeom>
          <a:solidFill>
            <a:schemeClr val="accent1"/>
          </a:solidFill>
          <a:ln w="38100" cap="flat" cmpd="sng" algn="ctr">
            <a:solidFill>
              <a:schemeClr val="tx1"/>
            </a:solidFill>
            <a:prstDash val="lgDash"/>
            <a:round/>
            <a:headEnd type="arrow"/>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5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70" decel="100000"/>
                                        <p:tgtEl>
                                          <p:spTgt spid="41"/>
                                        </p:tgtEl>
                                      </p:cBhvr>
                                    </p:animEffect>
                                    <p:animScale>
                                      <p:cBhvr>
                                        <p:cTn id="28" dur="770" decel="100000"/>
                                        <p:tgtEl>
                                          <p:spTgt spid="41"/>
                                        </p:tgtEl>
                                      </p:cBhvr>
                                      <p:from x="10000" y="10000"/>
                                      <p:to x="200000" y="450000"/>
                                    </p:animScale>
                                    <p:animScale>
                                      <p:cBhvr>
                                        <p:cTn id="29" dur="1230" accel="100000" fill="hold">
                                          <p:stCondLst>
                                            <p:cond delay="770"/>
                                          </p:stCondLst>
                                        </p:cTn>
                                        <p:tgtEl>
                                          <p:spTgt spid="41"/>
                                        </p:tgtEl>
                                      </p:cBhvr>
                                      <p:from x="200000" y="450000"/>
                                      <p:to x="100000" y="100000"/>
                                    </p:animScale>
                                    <p:set>
                                      <p:cBhvr>
                                        <p:cTn id="30" dur="770" fill="hold"/>
                                        <p:tgtEl>
                                          <p:spTgt spid="41"/>
                                        </p:tgtEl>
                                        <p:attrNameLst>
                                          <p:attrName>ppt_x</p:attrName>
                                        </p:attrNameLst>
                                      </p:cBhvr>
                                      <p:to>
                                        <p:strVal val="(0.5)"/>
                                      </p:to>
                                    </p:set>
                                    <p:anim from="(0.5)" to="(#ppt_x)" calcmode="lin" valueType="num">
                                      <p:cBhvr>
                                        <p:cTn id="31" dur="1230" accel="100000" fill="hold">
                                          <p:stCondLst>
                                            <p:cond delay="770"/>
                                          </p:stCondLst>
                                        </p:cTn>
                                        <p:tgtEl>
                                          <p:spTgt spid="41"/>
                                        </p:tgtEl>
                                        <p:attrNameLst>
                                          <p:attrName>ppt_x</p:attrName>
                                        </p:attrNameLst>
                                      </p:cBhvr>
                                    </p:anim>
                                    <p:set>
                                      <p:cBhvr>
                                        <p:cTn id="32" dur="770" fill="hold"/>
                                        <p:tgtEl>
                                          <p:spTgt spid="41"/>
                                        </p:tgtEl>
                                        <p:attrNameLst>
                                          <p:attrName>ppt_y</p:attrName>
                                        </p:attrNameLst>
                                      </p:cBhvr>
                                      <p:to>
                                        <p:strVal val="(#ppt_y+0.4)"/>
                                      </p:to>
                                    </p:set>
                                    <p:anim from="(#ppt_y+0.4)" to="(#ppt_y)" calcmode="lin" valueType="num">
                                      <p:cBhvr>
                                        <p:cTn id="33" dur="1230" accel="100000" fill="hold">
                                          <p:stCondLst>
                                            <p:cond delay="770"/>
                                          </p:stCondLst>
                                        </p:cTn>
                                        <p:tgtEl>
                                          <p:spTgt spid="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8" grpId="0" animBg="1"/>
      <p:bldP spid="39"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143000"/>
          <a:ext cx="9144000" cy="3352800"/>
        </p:xfrm>
        <a:graphic>
          <a:graphicData uri="http://schemas.openxmlformats.org/drawingml/2006/table">
            <a:tbl>
              <a:tblPr/>
              <a:tblGrid>
                <a:gridCol w="1905000"/>
                <a:gridCol w="1226202"/>
                <a:gridCol w="1448123"/>
                <a:gridCol w="1533447"/>
                <a:gridCol w="1515614"/>
                <a:gridCol w="1515614"/>
              </a:tblGrid>
              <a:tr h="1177988">
                <a:tc>
                  <a:txBody>
                    <a:bodyPr/>
                    <a:lstStyle/>
                    <a:p>
                      <a:pPr marL="0" marR="0" algn="ctr">
                        <a:lnSpc>
                          <a:spcPct val="115000"/>
                        </a:lnSpc>
                        <a:spcBef>
                          <a:spcPts val="0"/>
                        </a:spcBef>
                        <a:spcAft>
                          <a:spcPts val="0"/>
                        </a:spcAft>
                      </a:pPr>
                      <a:r>
                        <a:rPr lang="en-GB" sz="2800" b="1" dirty="0" smtClean="0">
                          <a:latin typeface="Calibri"/>
                          <a:ea typeface="Calibri"/>
                          <a:cs typeface="Times New Roman"/>
                        </a:rPr>
                        <a:t>Component</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b="1" dirty="0" smtClean="0">
                          <a:latin typeface="Calibri"/>
                          <a:ea typeface="Calibri"/>
                          <a:cs typeface="Times New Roman"/>
                          <a:sym typeface="Symbol"/>
                        </a:rPr>
                        <a:t>t(</a:t>
                      </a:r>
                      <a:r>
                        <a:rPr lang="en-GB" sz="2400" b="1" dirty="0" err="1" smtClean="0">
                          <a:latin typeface="Calibri"/>
                          <a:ea typeface="Calibri"/>
                          <a:cs typeface="Times New Roman"/>
                          <a:sym typeface="Symbol"/>
                        </a:rPr>
                        <a:t>ps</a:t>
                      </a:r>
                      <a:r>
                        <a:rPr lang="en-GB" sz="2400" b="1" dirty="0" smtClean="0">
                          <a:latin typeface="Calibri"/>
                          <a:ea typeface="Calibri"/>
                          <a:cs typeface="Times New Roman"/>
                          <a:sym typeface="Symbol"/>
                        </a:rPr>
                        <a:t>)</a:t>
                      </a:r>
                    </a:p>
                    <a:p>
                      <a:pPr marL="0" marR="0" algn="ctr">
                        <a:lnSpc>
                          <a:spcPct val="115000"/>
                        </a:lnSpc>
                        <a:spcBef>
                          <a:spcPts val="0"/>
                        </a:spcBef>
                        <a:spcAft>
                          <a:spcPts val="0"/>
                        </a:spcAft>
                      </a:pPr>
                      <a:r>
                        <a:rPr lang="en-GB" sz="2000" b="1" dirty="0" smtClean="0">
                          <a:latin typeface="Calibri"/>
                          <a:ea typeface="Calibri"/>
                          <a:cs typeface="Times New Roman"/>
                          <a:sym typeface="Symbol"/>
                        </a:rPr>
                        <a:t>Current</a:t>
                      </a:r>
                    </a:p>
                    <a:p>
                      <a:pPr marL="0" marR="0" algn="ctr">
                        <a:lnSpc>
                          <a:spcPct val="115000"/>
                        </a:lnSpc>
                        <a:spcBef>
                          <a:spcPts val="0"/>
                        </a:spcBef>
                        <a:spcAft>
                          <a:spcPts val="0"/>
                        </a:spcAft>
                      </a:pPr>
                      <a:r>
                        <a:rPr lang="en-GB" sz="2000" b="1" dirty="0" smtClean="0">
                          <a:latin typeface="Calibri"/>
                          <a:ea typeface="Calibri"/>
                          <a:cs typeface="Times New Roman"/>
                          <a:sym typeface="Symbol"/>
                        </a:rPr>
                        <a:t>(HBP)</a:t>
                      </a:r>
                      <a:endParaRPr lang="en-US" sz="2000" dirty="0">
                        <a:latin typeface="Calibri"/>
                        <a:ea typeface="Calibri"/>
                        <a:cs typeface="Times New Roman"/>
                      </a:endParaRPr>
                    </a:p>
                    <a:p>
                      <a:pPr marL="0" marR="0" algn="ctr">
                        <a:lnSpc>
                          <a:spcPct val="115000"/>
                        </a:lnSpc>
                        <a:spcBef>
                          <a:spcPts val="0"/>
                        </a:spcBef>
                        <a:spcAft>
                          <a:spcPts val="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b="1" dirty="0" smtClean="0">
                          <a:latin typeface="Calibri"/>
                          <a:ea typeface="Calibri"/>
                          <a:cs typeface="Times New Roman"/>
                          <a:sym typeface="Symbol"/>
                        </a:rPr>
                        <a:t>t(</a:t>
                      </a:r>
                      <a:r>
                        <a:rPr lang="en-GB" sz="2400" b="1" dirty="0" err="1" smtClean="0">
                          <a:latin typeface="Calibri"/>
                          <a:ea typeface="Calibri"/>
                          <a:cs typeface="Times New Roman"/>
                          <a:sym typeface="Symbol"/>
                        </a:rPr>
                        <a:t>ps</a:t>
                      </a:r>
                      <a:r>
                        <a:rPr lang="en-GB" sz="2400" b="1" dirty="0" smtClean="0">
                          <a:latin typeface="Calibri"/>
                          <a:ea typeface="Calibri"/>
                          <a:cs typeface="Times New Roman"/>
                          <a:sym typeface="Symbol"/>
                        </a:rPr>
                        <a:t>)</a:t>
                      </a:r>
                      <a:endParaRPr lang="en-US" sz="1400" dirty="0" smtClean="0">
                        <a:latin typeface="Calibri"/>
                        <a:ea typeface="Calibri"/>
                        <a:cs typeface="Times New Roman"/>
                      </a:endParaRPr>
                    </a:p>
                    <a:p>
                      <a:pPr marL="0" marR="0" algn="ctr">
                        <a:lnSpc>
                          <a:spcPct val="115000"/>
                        </a:lnSpc>
                        <a:spcBef>
                          <a:spcPts val="0"/>
                        </a:spcBef>
                        <a:spcAft>
                          <a:spcPts val="0"/>
                        </a:spcAft>
                      </a:pPr>
                      <a:r>
                        <a:rPr lang="en-GB" sz="2000" b="1" dirty="0" smtClean="0">
                          <a:latin typeface="Calibri"/>
                          <a:ea typeface="Calibri"/>
                          <a:cs typeface="Times New Roman"/>
                        </a:rPr>
                        <a:t>Projected </a:t>
                      </a:r>
                    </a:p>
                    <a:p>
                      <a:pPr marL="0" marR="0" algn="ctr">
                        <a:lnSpc>
                          <a:spcPct val="115000"/>
                        </a:lnSpc>
                        <a:spcBef>
                          <a:spcPts val="0"/>
                        </a:spcBef>
                        <a:spcAft>
                          <a:spcPts val="0"/>
                        </a:spcAft>
                      </a:pPr>
                      <a:r>
                        <a:rPr lang="en-GB" sz="2000" b="1" dirty="0" smtClean="0">
                          <a:latin typeface="Calibri"/>
                          <a:ea typeface="Calibri"/>
                          <a:cs typeface="Times New Roman"/>
                        </a:rPr>
                        <a:t>(RP 1arm 16 </a:t>
                      </a:r>
                      <a:r>
                        <a:rPr lang="en-GB" sz="2000" b="1" dirty="0" err="1" smtClean="0">
                          <a:latin typeface="Calibri"/>
                          <a:ea typeface="Calibri"/>
                          <a:cs typeface="Times New Roman"/>
                        </a:rPr>
                        <a:t>ch</a:t>
                      </a:r>
                      <a:r>
                        <a:rPr lang="en-GB" sz="2000" b="1" dirty="0" smtClean="0">
                          <a:latin typeface="Calibri"/>
                          <a:ea typeface="Calibri"/>
                          <a:cs typeface="Times New Roman"/>
                        </a:rPr>
                        <a:t>)</a:t>
                      </a:r>
                      <a:endParaRPr lang="en-GB" sz="1600" b="1"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b="1" dirty="0" smtClean="0">
                          <a:latin typeface="Calibri"/>
                          <a:ea typeface="Calibri"/>
                          <a:cs typeface="Times New Roman"/>
                          <a:sym typeface="Symbol"/>
                        </a:rPr>
                        <a:t>t(</a:t>
                      </a:r>
                      <a:r>
                        <a:rPr lang="en-GB" sz="2400" b="1" dirty="0" err="1" smtClean="0">
                          <a:latin typeface="Calibri"/>
                          <a:ea typeface="Calibri"/>
                          <a:cs typeface="Times New Roman"/>
                          <a:sym typeface="Symbol"/>
                        </a:rPr>
                        <a:t>ps</a:t>
                      </a:r>
                      <a:r>
                        <a:rPr lang="en-GB" sz="2400" b="1" dirty="0" smtClean="0">
                          <a:latin typeface="Calibri"/>
                          <a:ea typeface="Calibri"/>
                          <a:cs typeface="Times New Roman"/>
                          <a:sym typeface="Symbol"/>
                        </a:rPr>
                        <a:t>)</a:t>
                      </a:r>
                      <a:endParaRPr lang="en-US" sz="1400" dirty="0" smtClean="0">
                        <a:latin typeface="Calibri"/>
                        <a:ea typeface="Calibri"/>
                        <a:cs typeface="Times New Roman"/>
                      </a:endParaRPr>
                    </a:p>
                    <a:p>
                      <a:pPr marL="0" marR="0" algn="ctr">
                        <a:lnSpc>
                          <a:spcPct val="115000"/>
                        </a:lnSpc>
                        <a:spcBef>
                          <a:spcPts val="0"/>
                        </a:spcBef>
                        <a:spcAft>
                          <a:spcPts val="0"/>
                        </a:spcAft>
                      </a:pPr>
                      <a:r>
                        <a:rPr lang="en-GB" sz="2000" b="1" dirty="0" smtClean="0">
                          <a:latin typeface="Calibri"/>
                          <a:ea typeface="Calibri"/>
                          <a:cs typeface="Times New Roman"/>
                        </a:rPr>
                        <a:t>Projected </a:t>
                      </a:r>
                    </a:p>
                    <a:p>
                      <a:pPr marL="0" marR="0" algn="ctr">
                        <a:lnSpc>
                          <a:spcPct val="115000"/>
                        </a:lnSpc>
                        <a:spcBef>
                          <a:spcPts val="0"/>
                        </a:spcBef>
                        <a:spcAft>
                          <a:spcPts val="0"/>
                        </a:spcAft>
                      </a:pPr>
                      <a:r>
                        <a:rPr lang="en-GB" sz="2000" b="1" dirty="0" smtClean="0">
                          <a:latin typeface="Calibri"/>
                          <a:ea typeface="Calibri"/>
                          <a:cs typeface="Times New Roman"/>
                        </a:rPr>
                        <a:t>(RP 2arm </a:t>
                      </a:r>
                    </a:p>
                    <a:p>
                      <a:pPr marL="0" marR="0" algn="ctr">
                        <a:lnSpc>
                          <a:spcPct val="115000"/>
                        </a:lnSpc>
                        <a:spcBef>
                          <a:spcPts val="0"/>
                        </a:spcBef>
                        <a:spcAft>
                          <a:spcPts val="0"/>
                        </a:spcAft>
                      </a:pPr>
                      <a:r>
                        <a:rPr lang="en-GB" sz="2000" b="1" dirty="0" smtClean="0">
                          <a:latin typeface="Calibri"/>
                          <a:ea typeface="Calibri"/>
                          <a:cs typeface="Times New Roman"/>
                        </a:rPr>
                        <a:t>16 </a:t>
                      </a:r>
                      <a:r>
                        <a:rPr lang="en-GB" sz="2000" b="1" dirty="0" err="1" smtClean="0">
                          <a:latin typeface="Calibri"/>
                          <a:ea typeface="Calibri"/>
                          <a:cs typeface="Times New Roman"/>
                        </a:rPr>
                        <a:t>ch</a:t>
                      </a:r>
                      <a:r>
                        <a:rPr lang="en-GB" sz="2000" b="1" dirty="0" smtClean="0">
                          <a:latin typeface="Calibri"/>
                          <a:ea typeface="Calibri"/>
                          <a:cs typeface="Times New Roman"/>
                        </a:rPr>
                        <a:t>)</a:t>
                      </a:r>
                      <a:endParaRPr lang="en-GB" sz="1600" b="1"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b="1" dirty="0" smtClean="0">
                          <a:latin typeface="Calibri"/>
                          <a:ea typeface="Calibri"/>
                          <a:cs typeface="Times New Roman"/>
                          <a:sym typeface="Symbol"/>
                        </a:rPr>
                        <a:t>t(</a:t>
                      </a:r>
                      <a:r>
                        <a:rPr lang="en-GB" sz="2400" b="1" dirty="0" err="1" smtClean="0">
                          <a:latin typeface="Calibri"/>
                          <a:ea typeface="Calibri"/>
                          <a:cs typeface="Times New Roman"/>
                          <a:sym typeface="Symbol"/>
                        </a:rPr>
                        <a:t>ps</a:t>
                      </a:r>
                      <a:r>
                        <a:rPr lang="en-GB" sz="2400" b="1" dirty="0" smtClean="0">
                          <a:latin typeface="Calibri"/>
                          <a:ea typeface="Calibri"/>
                          <a:cs typeface="Times New Roman"/>
                          <a:sym typeface="Symbol"/>
                        </a:rPr>
                        <a:t>)</a:t>
                      </a:r>
                      <a:endParaRPr lang="en-US" sz="1400" dirty="0" smtClean="0">
                        <a:latin typeface="Calibri"/>
                        <a:ea typeface="Calibri"/>
                        <a:cs typeface="Times New Roman"/>
                      </a:endParaRPr>
                    </a:p>
                    <a:p>
                      <a:pPr marL="0" marR="0" algn="ctr">
                        <a:lnSpc>
                          <a:spcPct val="115000"/>
                        </a:lnSpc>
                        <a:spcBef>
                          <a:spcPts val="0"/>
                        </a:spcBef>
                        <a:spcAft>
                          <a:spcPts val="0"/>
                        </a:spcAft>
                      </a:pPr>
                      <a:r>
                        <a:rPr lang="en-GB" sz="2000" b="1" dirty="0" smtClean="0">
                          <a:latin typeface="Calibri"/>
                          <a:ea typeface="Calibri"/>
                          <a:cs typeface="Times New Roman"/>
                        </a:rPr>
                        <a:t>Projected </a:t>
                      </a:r>
                    </a:p>
                    <a:p>
                      <a:pPr marL="0" marR="0" algn="ctr">
                        <a:lnSpc>
                          <a:spcPct val="115000"/>
                        </a:lnSpc>
                        <a:spcBef>
                          <a:spcPts val="0"/>
                        </a:spcBef>
                        <a:spcAft>
                          <a:spcPts val="0"/>
                        </a:spcAft>
                      </a:pPr>
                      <a:r>
                        <a:rPr lang="en-GB" sz="2000" b="1" dirty="0" smtClean="0">
                          <a:latin typeface="Calibri"/>
                          <a:ea typeface="Calibri"/>
                          <a:cs typeface="Times New Roman"/>
                        </a:rPr>
                        <a:t>(RP 2arm</a:t>
                      </a:r>
                    </a:p>
                    <a:p>
                      <a:pPr marL="0" marR="0" algn="ctr">
                        <a:lnSpc>
                          <a:spcPct val="115000"/>
                        </a:lnSpc>
                        <a:spcBef>
                          <a:spcPts val="0"/>
                        </a:spcBef>
                        <a:spcAft>
                          <a:spcPts val="0"/>
                        </a:spcAft>
                      </a:pPr>
                      <a:r>
                        <a:rPr lang="en-GB" sz="2000" b="1" dirty="0" smtClean="0">
                          <a:latin typeface="Calibri"/>
                          <a:ea typeface="Calibri"/>
                          <a:cs typeface="Times New Roman"/>
                        </a:rPr>
                        <a:t> 32</a:t>
                      </a:r>
                      <a:r>
                        <a:rPr lang="en-GB" sz="2000" b="1" baseline="0" dirty="0" smtClean="0">
                          <a:latin typeface="Calibri"/>
                          <a:ea typeface="Calibri"/>
                          <a:cs typeface="Times New Roman"/>
                        </a:rPr>
                        <a:t> </a:t>
                      </a:r>
                      <a:r>
                        <a:rPr lang="en-GB" sz="2000" b="1" dirty="0" err="1" smtClean="0">
                          <a:latin typeface="Calibri"/>
                          <a:ea typeface="Calibri"/>
                          <a:cs typeface="Times New Roman"/>
                        </a:rPr>
                        <a:t>ch</a:t>
                      </a:r>
                      <a:r>
                        <a:rPr lang="en-GB" sz="2000" b="1" dirty="0" smtClean="0">
                          <a:latin typeface="Calibri"/>
                          <a:ea typeface="Calibri"/>
                          <a:cs typeface="Times New Roman"/>
                        </a:rPr>
                        <a:t>)</a:t>
                      </a:r>
                      <a:endParaRPr lang="en-GB" sz="1600" b="1"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b="1" dirty="0" smtClean="0">
                          <a:latin typeface="Calibri"/>
                          <a:ea typeface="Calibri"/>
                          <a:cs typeface="Times New Roman"/>
                          <a:sym typeface="Symbol"/>
                        </a:rPr>
                        <a:t>t(</a:t>
                      </a:r>
                      <a:r>
                        <a:rPr lang="en-GB" sz="2400" b="1" dirty="0" err="1" smtClean="0">
                          <a:latin typeface="Calibri"/>
                          <a:ea typeface="Calibri"/>
                          <a:cs typeface="Times New Roman"/>
                          <a:sym typeface="Symbol"/>
                        </a:rPr>
                        <a:t>ps</a:t>
                      </a:r>
                      <a:r>
                        <a:rPr lang="en-GB" sz="2400" b="1" dirty="0" smtClean="0">
                          <a:latin typeface="Calibri"/>
                          <a:ea typeface="Calibri"/>
                          <a:cs typeface="Times New Roman"/>
                          <a:sym typeface="Symbol"/>
                        </a:rPr>
                        <a:t>)</a:t>
                      </a:r>
                      <a:endParaRPr lang="en-US" sz="1400" dirty="0" smtClean="0">
                        <a:latin typeface="Calibri"/>
                        <a:ea typeface="Calibri"/>
                        <a:cs typeface="Times New Roman"/>
                      </a:endParaRPr>
                    </a:p>
                    <a:p>
                      <a:pPr marL="0" marR="0" algn="ctr">
                        <a:lnSpc>
                          <a:spcPct val="115000"/>
                        </a:lnSpc>
                        <a:spcBef>
                          <a:spcPts val="0"/>
                        </a:spcBef>
                        <a:spcAft>
                          <a:spcPts val="0"/>
                        </a:spcAft>
                      </a:pPr>
                      <a:r>
                        <a:rPr lang="en-GB" sz="2000" b="1" dirty="0" smtClean="0">
                          <a:latin typeface="Calibri"/>
                          <a:ea typeface="Calibri"/>
                          <a:cs typeface="Times New Roman"/>
                        </a:rPr>
                        <a:t>Ultimate </a:t>
                      </a:r>
                    </a:p>
                    <a:p>
                      <a:pPr marL="0" marR="0" algn="ctr">
                        <a:lnSpc>
                          <a:spcPct val="115000"/>
                        </a:lnSpc>
                        <a:spcBef>
                          <a:spcPts val="0"/>
                        </a:spcBef>
                        <a:spcAft>
                          <a:spcPts val="0"/>
                        </a:spcAft>
                      </a:pPr>
                      <a:r>
                        <a:rPr lang="en-GB" sz="2000" b="1" dirty="0" smtClean="0">
                          <a:latin typeface="Calibri"/>
                          <a:ea typeface="Calibri"/>
                          <a:cs typeface="Times New Roman"/>
                        </a:rPr>
                        <a:t>(RP 2arm</a:t>
                      </a:r>
                    </a:p>
                    <a:p>
                      <a:pPr marL="0" marR="0" algn="ctr">
                        <a:lnSpc>
                          <a:spcPct val="115000"/>
                        </a:lnSpc>
                        <a:spcBef>
                          <a:spcPts val="0"/>
                        </a:spcBef>
                        <a:spcAft>
                          <a:spcPts val="0"/>
                        </a:spcAft>
                      </a:pPr>
                      <a:r>
                        <a:rPr lang="en-GB" sz="2000" b="1" dirty="0" smtClean="0">
                          <a:latin typeface="Calibri"/>
                          <a:ea typeface="Calibri"/>
                          <a:cs typeface="Times New Roman"/>
                        </a:rPr>
                        <a:t> 64</a:t>
                      </a:r>
                      <a:r>
                        <a:rPr lang="en-GB" sz="2000" b="1" baseline="0" dirty="0" smtClean="0">
                          <a:latin typeface="Calibri"/>
                          <a:ea typeface="Calibri"/>
                          <a:cs typeface="Times New Roman"/>
                        </a:rPr>
                        <a:t> </a:t>
                      </a:r>
                      <a:r>
                        <a:rPr lang="en-GB" sz="2000" b="1" dirty="0" err="1" smtClean="0">
                          <a:latin typeface="Calibri"/>
                          <a:ea typeface="Calibri"/>
                          <a:cs typeface="Times New Roman"/>
                        </a:rPr>
                        <a:t>ch</a:t>
                      </a:r>
                      <a:r>
                        <a:rPr lang="en-GB" sz="2000" b="1" dirty="0" smtClean="0">
                          <a:latin typeface="Calibri"/>
                          <a:ea typeface="Calibri"/>
                          <a:cs typeface="Times New Roman"/>
                        </a:rPr>
                        <a:t>)</a:t>
                      </a:r>
                      <a:endParaRPr lang="en-GB" sz="1600" b="1"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195">
                <a:tc>
                  <a:txBody>
                    <a:bodyPr/>
                    <a:lstStyle/>
                    <a:p>
                      <a:pPr marL="0" marR="0">
                        <a:lnSpc>
                          <a:spcPct val="115000"/>
                        </a:lnSpc>
                        <a:spcBef>
                          <a:spcPts val="0"/>
                        </a:spcBef>
                        <a:spcAft>
                          <a:spcPts val="0"/>
                        </a:spcAft>
                      </a:pPr>
                      <a:r>
                        <a:rPr lang="en-GB" sz="1800" b="1" dirty="0" smtClean="0">
                          <a:latin typeface="Calibri"/>
                          <a:ea typeface="Calibri"/>
                          <a:cs typeface="Times New Roman"/>
                        </a:rPr>
                        <a:t>Radiator/MCP-PMT/CFD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19</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19*</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GB" sz="1800" b="1" dirty="0" smtClean="0">
                          <a:latin typeface="Calibri"/>
                          <a:ea typeface="Calibri"/>
                          <a:cs typeface="Times New Roman"/>
                        </a:rPr>
                        <a:t> HPTDC</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41">
                <a:tc>
                  <a:txBody>
                    <a:bodyPr/>
                    <a:lstStyle/>
                    <a:p>
                      <a:pPr marL="0" marR="0">
                        <a:lnSpc>
                          <a:spcPct val="115000"/>
                        </a:lnSpc>
                        <a:spcBef>
                          <a:spcPts val="0"/>
                        </a:spcBef>
                        <a:spcAft>
                          <a:spcPts val="0"/>
                        </a:spcAft>
                      </a:pPr>
                      <a:r>
                        <a:rPr lang="en-GB" sz="1800" b="1" dirty="0">
                          <a:latin typeface="Calibri"/>
                          <a:ea typeface="Calibri"/>
                          <a:cs typeface="Times New Roman"/>
                        </a:rPr>
                        <a:t>Total/bar</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24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24</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21</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21</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13</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18">
                <a:tc>
                  <a:txBody>
                    <a:bodyPr/>
                    <a:lstStyle/>
                    <a:p>
                      <a:pPr marL="0" marR="0">
                        <a:lnSpc>
                          <a:spcPct val="115000"/>
                        </a:lnSpc>
                        <a:spcBef>
                          <a:spcPts val="0"/>
                        </a:spcBef>
                        <a:spcAft>
                          <a:spcPts val="0"/>
                        </a:spcAft>
                      </a:pPr>
                      <a:r>
                        <a:rPr lang="en-GB" sz="1800" b="1" dirty="0" smtClean="0">
                          <a:latin typeface="Calibri"/>
                          <a:ea typeface="Calibri"/>
                          <a:cs typeface="Times New Roman"/>
                        </a:rPr>
                        <a:t>Total</a:t>
                      </a:r>
                      <a:r>
                        <a:rPr lang="en-GB" sz="1800" b="1" baseline="0" dirty="0" smtClean="0">
                          <a:latin typeface="Calibri"/>
                          <a:ea typeface="Calibri"/>
                          <a:cs typeface="Times New Roman"/>
                        </a:rPr>
                        <a:t> (ideal)</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10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GB" sz="2000" b="1" dirty="0" smtClean="0">
                          <a:latin typeface="Calibri"/>
                          <a:ea typeface="Calibri"/>
                          <a:cs typeface="Times New Roman"/>
                        </a:rPr>
                        <a:t>&lt;5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24641" name="TextBox 5"/>
          <p:cNvSpPr txBox="1">
            <a:spLocks noChangeArrowheads="1"/>
          </p:cNvSpPr>
          <p:nvPr/>
        </p:nvSpPr>
        <p:spPr bwMode="auto">
          <a:xfrm>
            <a:off x="592138" y="228600"/>
            <a:ext cx="8094662" cy="708025"/>
          </a:xfrm>
          <a:prstGeom prst="rect">
            <a:avLst/>
          </a:prstGeom>
          <a:noFill/>
          <a:ln w="9525">
            <a:noFill/>
            <a:miter lim="800000"/>
            <a:headEnd/>
            <a:tailEnd/>
          </a:ln>
        </p:spPr>
        <p:txBody>
          <a:bodyPr>
            <a:spAutoFit/>
          </a:bodyPr>
          <a:lstStyle/>
          <a:p>
            <a:pPr algn="ctr"/>
            <a:r>
              <a:rPr lang="en-US" sz="4000" u="sng" dirty="0" smtClean="0">
                <a:solidFill>
                  <a:srgbClr val="0000FF"/>
                </a:solidFill>
              </a:rPr>
              <a:t>Timing </a:t>
            </a:r>
            <a:r>
              <a:rPr lang="en-US" sz="4000" u="sng" dirty="0">
                <a:solidFill>
                  <a:srgbClr val="0000FF"/>
                </a:solidFill>
              </a:rPr>
              <a:t>System Resolution</a:t>
            </a:r>
          </a:p>
        </p:txBody>
      </p:sp>
      <p:sp>
        <p:nvSpPr>
          <p:cNvPr id="7" name="TextBox 6"/>
          <p:cNvSpPr txBox="1"/>
          <p:nvPr/>
        </p:nvSpPr>
        <p:spPr>
          <a:xfrm>
            <a:off x="76200" y="4572000"/>
            <a:ext cx="8951553" cy="1569660"/>
          </a:xfrm>
          <a:prstGeom prst="rect">
            <a:avLst/>
          </a:prstGeom>
          <a:noFill/>
        </p:spPr>
        <p:txBody>
          <a:bodyPr wrap="none" rtlCol="0">
            <a:spAutoFit/>
          </a:bodyPr>
          <a:lstStyle/>
          <a:p>
            <a:r>
              <a:rPr lang="en-US" dirty="0" smtClean="0"/>
              <a:t>Ideal=Assume clock, cables, unknown unknowns don’t contribute</a:t>
            </a:r>
          </a:p>
          <a:p>
            <a:r>
              <a:rPr lang="en-US" dirty="0" smtClean="0"/>
              <a:t>*1 arm with 4 channels has ~½ the light of two arms 2 channels,</a:t>
            </a:r>
          </a:p>
          <a:p>
            <a:r>
              <a:rPr lang="en-US" dirty="0" smtClean="0"/>
              <a:t>So should be comparable resolution; **2x32 adds 2</a:t>
            </a:r>
            <a:r>
              <a:rPr lang="en-US" baseline="30000" dirty="0" smtClean="0"/>
              <a:t>nd</a:t>
            </a:r>
            <a:r>
              <a:rPr lang="en-US" dirty="0" smtClean="0"/>
              <a:t> detector or  </a:t>
            </a:r>
          </a:p>
          <a:p>
            <a:r>
              <a:rPr lang="en-US" dirty="0" smtClean="0"/>
              <a:t>uses 4 rows/side;*** 2x64 adds both also 6 µm pores +new HPTDC</a:t>
            </a:r>
            <a:endParaRPr lang="en-US" dirty="0"/>
          </a:p>
        </p:txBody>
      </p:sp>
      <p:sp>
        <p:nvSpPr>
          <p:cNvPr id="6" name="Date Placeholder 5"/>
          <p:cNvSpPr>
            <a:spLocks noGrp="1"/>
          </p:cNvSpPr>
          <p:nvPr>
            <p:ph type="dt" sz="half" idx="10"/>
          </p:nvPr>
        </p:nvSpPr>
        <p:spPr/>
        <p:txBody>
          <a:bodyPr/>
          <a:lstStyle/>
          <a:p>
            <a:pPr>
              <a:defRPr/>
            </a:pPr>
            <a:r>
              <a:rPr lang="en-US" smtClean="0"/>
              <a:t>December 4, 2014</a:t>
            </a:r>
            <a:endParaRPr lang="en-US" dirty="0"/>
          </a:p>
        </p:txBody>
      </p:sp>
      <p:sp>
        <p:nvSpPr>
          <p:cNvPr id="8" name="Footer Placeholder 7"/>
          <p:cNvSpPr>
            <a:spLocks noGrp="1"/>
          </p:cNvSpPr>
          <p:nvPr>
            <p:ph type="ftr" sz="quarter" idx="11"/>
          </p:nvPr>
        </p:nvSpPr>
        <p:spPr/>
        <p:txBody>
          <a:bodyPr/>
          <a:lstStyle/>
          <a:p>
            <a:pPr>
              <a:defRPr/>
            </a:pPr>
            <a:r>
              <a:rPr lang="en-US" smtClean="0"/>
              <a:t>MCP Workshop,  A.  Brandt , UTA </a:t>
            </a:r>
            <a:endParaRPr lang="en-US" dirty="0"/>
          </a:p>
        </p:txBody>
      </p:sp>
      <p:sp>
        <p:nvSpPr>
          <p:cNvPr id="9" name="Slide Number Placeholder 5"/>
          <p:cNvSpPr>
            <a:spLocks noGrp="1"/>
          </p:cNvSpPr>
          <p:nvPr>
            <p:ph type="sldNum" sz="quarter" idx="12"/>
          </p:nvPr>
        </p:nvSpPr>
        <p:spPr>
          <a:xfrm>
            <a:off x="6705600" y="6248400"/>
            <a:ext cx="1905000" cy="457200"/>
          </a:xfrm>
        </p:spPr>
        <p:txBody>
          <a:bodyPr/>
          <a:lstStyle/>
          <a:p>
            <a:pPr>
              <a:defRPr/>
            </a:pPr>
            <a:fld id="{EE347418-3896-4E01-AED0-FB87E28FF659}" type="slidenum">
              <a:rPr lang="en-US" sz="1800" b="1" smtClean="0"/>
              <a:pPr>
                <a:defRPr/>
              </a:pPr>
              <a:t>38</a:t>
            </a:fld>
            <a:endParaRPr lang="en-US" sz="18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52400"/>
            <a:ext cx="7772400" cy="1143000"/>
          </a:xfrm>
        </p:spPr>
        <p:txBody>
          <a:bodyPr/>
          <a:lstStyle/>
          <a:p>
            <a:r>
              <a:rPr lang="en-US" b="1" u="sng" dirty="0" smtClean="0"/>
              <a:t>Highlights of Timing R&amp;D </a:t>
            </a:r>
          </a:p>
        </p:txBody>
      </p:sp>
      <p:sp>
        <p:nvSpPr>
          <p:cNvPr id="25603" name="Content Placeholder 2"/>
          <p:cNvSpPr>
            <a:spLocks noGrp="1"/>
          </p:cNvSpPr>
          <p:nvPr>
            <p:ph idx="1"/>
          </p:nvPr>
        </p:nvSpPr>
        <p:spPr>
          <a:xfrm>
            <a:off x="0" y="838200"/>
            <a:ext cx="9144000" cy="4114800"/>
          </a:xfrm>
        </p:spPr>
        <p:txBody>
          <a:bodyPr>
            <a:noAutofit/>
          </a:bodyPr>
          <a:lstStyle/>
          <a:p>
            <a:r>
              <a:rPr lang="en-US" sz="1600" b="1" dirty="0" smtClean="0">
                <a:solidFill>
                  <a:srgbClr val="FF0000"/>
                </a:solidFill>
              </a:rPr>
              <a:t>At CERN test beam (10/2012) a single quartz bar/PMT/CFD resolution of 19 </a:t>
            </a:r>
            <a:r>
              <a:rPr lang="en-US" sz="1600" b="1" dirty="0" err="1" smtClean="0">
                <a:solidFill>
                  <a:srgbClr val="FF0000"/>
                </a:solidFill>
              </a:rPr>
              <a:t>ps</a:t>
            </a:r>
            <a:r>
              <a:rPr lang="en-US" sz="1600" b="1" dirty="0" smtClean="0">
                <a:solidFill>
                  <a:srgbClr val="FF0000"/>
                </a:solidFill>
              </a:rPr>
              <a:t> was obtained,  independent of bar cross section (2x6 mm </a:t>
            </a:r>
            <a:r>
              <a:rPr lang="en-US" sz="1600" b="1" dirty="0" err="1" smtClean="0">
                <a:solidFill>
                  <a:srgbClr val="FF0000"/>
                </a:solidFill>
              </a:rPr>
              <a:t>vs</a:t>
            </a:r>
            <a:r>
              <a:rPr lang="en-US" sz="1600" b="1" dirty="0" smtClean="0">
                <a:solidFill>
                  <a:srgbClr val="FF0000"/>
                </a:solidFill>
              </a:rPr>
              <a:t> 5x6 mm). </a:t>
            </a:r>
          </a:p>
          <a:p>
            <a:r>
              <a:rPr lang="en-US" sz="1600" b="1" dirty="0" smtClean="0">
                <a:solidFill>
                  <a:srgbClr val="CC3399"/>
                </a:solidFill>
              </a:rPr>
              <a:t>This corresponds to a 6 bar resolution of </a:t>
            </a:r>
            <a:r>
              <a:rPr lang="en-US" sz="1800" b="1" dirty="0" smtClean="0">
                <a:solidFill>
                  <a:srgbClr val="CC3399"/>
                </a:solidFill>
              </a:rPr>
              <a:t>11 </a:t>
            </a:r>
            <a:r>
              <a:rPr lang="en-US" sz="1800" b="1" dirty="0" err="1" smtClean="0">
                <a:solidFill>
                  <a:srgbClr val="CC3399"/>
                </a:solidFill>
              </a:rPr>
              <a:t>ps</a:t>
            </a:r>
            <a:r>
              <a:rPr lang="en-US" sz="1800" b="1" i="1" dirty="0" smtClean="0">
                <a:solidFill>
                  <a:srgbClr val="CC3399"/>
                </a:solidFill>
              </a:rPr>
              <a:t> </a:t>
            </a:r>
            <a:r>
              <a:rPr lang="en-US" sz="1600" b="1" i="1" u="sng" dirty="0" smtClean="0">
                <a:solidFill>
                  <a:srgbClr val="CC3399"/>
                </a:solidFill>
              </a:rPr>
              <a:t>including</a:t>
            </a:r>
            <a:r>
              <a:rPr lang="en-US" sz="1600" b="1" i="1" dirty="0" smtClean="0">
                <a:solidFill>
                  <a:srgbClr val="CC3399"/>
                </a:solidFill>
              </a:rPr>
              <a:t>  </a:t>
            </a:r>
            <a:r>
              <a:rPr lang="en-US" sz="1600" b="1" dirty="0" smtClean="0">
                <a:solidFill>
                  <a:srgbClr val="CC3399"/>
                </a:solidFill>
              </a:rPr>
              <a:t>prototype readout electronics for a Hamburg-pipe-based QUARTIC detector</a:t>
            </a:r>
          </a:p>
          <a:p>
            <a:r>
              <a:rPr lang="en-US" sz="1600" b="1" dirty="0"/>
              <a:t>D</a:t>
            </a:r>
            <a:r>
              <a:rPr lang="en-US" sz="1600" b="1" dirty="0" smtClean="0"/>
              <a:t>eveloped with background group new simulation  and visualization techniques</a:t>
            </a:r>
          </a:p>
          <a:p>
            <a:r>
              <a:rPr lang="en-US" sz="1600" b="1" dirty="0" smtClean="0"/>
              <a:t>Used these to demonstrate that multiple interactions in quartz, while measurable, result in a modest efficiency loss or resolution degradation; after a design optimization only  a few % of events are affected</a:t>
            </a:r>
          </a:p>
          <a:p>
            <a:r>
              <a:rPr lang="en-US" sz="1600" b="1" dirty="0" smtClean="0">
                <a:solidFill>
                  <a:srgbClr val="0000FF"/>
                </a:solidFill>
              </a:rPr>
              <a:t>Using new simulation, a modified design suitable for installation in a Roman pot has been obtained. Compared to design used in test beam, the new design gives more accepted light in the same time window, implying that we can achieve &lt;10 </a:t>
            </a:r>
            <a:r>
              <a:rPr lang="en-US" sz="1600" b="1" dirty="0" err="1" smtClean="0">
                <a:solidFill>
                  <a:srgbClr val="0000FF"/>
                </a:solidFill>
              </a:rPr>
              <a:t>ps</a:t>
            </a:r>
            <a:r>
              <a:rPr lang="en-US" sz="1600" b="1" dirty="0" smtClean="0">
                <a:solidFill>
                  <a:srgbClr val="0000FF"/>
                </a:solidFill>
              </a:rPr>
              <a:t> in a dedicated Roman pot, and &lt;20 </a:t>
            </a:r>
            <a:r>
              <a:rPr lang="en-US" sz="1600" b="1" dirty="0" err="1" smtClean="0">
                <a:solidFill>
                  <a:srgbClr val="0000FF"/>
                </a:solidFill>
              </a:rPr>
              <a:t>ps</a:t>
            </a:r>
            <a:r>
              <a:rPr lang="en-US" sz="1600" b="1" dirty="0" smtClean="0">
                <a:solidFill>
                  <a:srgbClr val="0000FF"/>
                </a:solidFill>
              </a:rPr>
              <a:t> in a shared Roman pot </a:t>
            </a:r>
          </a:p>
          <a:p>
            <a:r>
              <a:rPr lang="en-US" sz="1600" b="1" dirty="0" err="1" smtClean="0">
                <a:solidFill>
                  <a:srgbClr val="FF0000"/>
                </a:solidFill>
              </a:rPr>
              <a:t>Arradiance+Photonis</a:t>
            </a:r>
            <a:r>
              <a:rPr lang="en-US" sz="1600" b="1" dirty="0" smtClean="0">
                <a:solidFill>
                  <a:srgbClr val="FF0000"/>
                </a:solidFill>
              </a:rPr>
              <a:t> with assist from UTA/Erlangen have developed a special phototube capable of  sustained proton rates in the  5-10 MHz /pixel range. It has been demonstrated  to have lifetime  &gt;50 fb</a:t>
            </a:r>
            <a:r>
              <a:rPr lang="en-US" sz="1600" b="1" baseline="30000" dirty="0" smtClean="0">
                <a:solidFill>
                  <a:srgbClr val="FF0000"/>
                </a:solidFill>
              </a:rPr>
              <a:t>-1</a:t>
            </a:r>
            <a:r>
              <a:rPr lang="en-US" sz="1600" b="1" dirty="0" smtClean="0">
                <a:solidFill>
                  <a:srgbClr val="FF0000"/>
                </a:solidFill>
              </a:rPr>
              <a:t>, with an additional factor of 2 -3 expected from new processing techniques, this implies one tube could be expected to be operable for &gt;200 fb</a:t>
            </a:r>
            <a:r>
              <a:rPr lang="en-US" sz="1600" b="1" baseline="30000" dirty="0" smtClean="0">
                <a:solidFill>
                  <a:srgbClr val="FF0000"/>
                </a:solidFill>
              </a:rPr>
              <a:t>-1</a:t>
            </a:r>
            <a:r>
              <a:rPr lang="en-US" sz="1600" b="1" dirty="0" smtClean="0">
                <a:solidFill>
                  <a:srgbClr val="FF0000"/>
                </a:solidFill>
              </a:rPr>
              <a:t> </a:t>
            </a:r>
          </a:p>
          <a:p>
            <a:r>
              <a:rPr lang="en-US" sz="1600" b="1" dirty="0" smtClean="0">
                <a:solidFill>
                  <a:srgbClr val="0000FF"/>
                </a:solidFill>
              </a:rPr>
              <a:t>We have also tested for </a:t>
            </a:r>
            <a:r>
              <a:rPr lang="en-US" sz="1600" b="1" dirty="0" err="1" smtClean="0">
                <a:solidFill>
                  <a:srgbClr val="0070C0"/>
                </a:solidFill>
              </a:rPr>
              <a:t>P</a:t>
            </a:r>
            <a:r>
              <a:rPr lang="en-US" sz="1600" b="1" dirty="0" err="1" smtClean="0">
                <a:solidFill>
                  <a:srgbClr val="0000FF"/>
                </a:solidFill>
              </a:rPr>
              <a:t>hotonis</a:t>
            </a:r>
            <a:r>
              <a:rPr lang="en-US" sz="1600" b="1" dirty="0" smtClean="0">
                <a:solidFill>
                  <a:srgbClr val="0000FF"/>
                </a:solidFill>
              </a:rPr>
              <a:t> a new orthogonal life time approach, involving an active ion barrier, which shows  4-20x reduction in after-pulsing, believed to be the cause of PMT lifetime</a:t>
            </a:r>
          </a:p>
          <a:p>
            <a:r>
              <a:rPr lang="en-US" sz="1600" b="1" dirty="0" smtClean="0"/>
              <a:t>Have successfully modified low-jitter SLAC Phased Lock Loop Clock circuit for AFP’s circumstances  and obtained  &lt;5ps jitter</a:t>
            </a:r>
          </a:p>
          <a:p>
            <a:pPr>
              <a:buFontTx/>
              <a:buNone/>
            </a:pPr>
            <a:endParaRPr lang="en-US" sz="1600" b="1" dirty="0" smtClean="0"/>
          </a:p>
          <a:p>
            <a:endParaRPr lang="en-US" sz="1600" b="1" dirty="0" smtClean="0"/>
          </a:p>
        </p:txBody>
      </p:sp>
      <p:sp>
        <p:nvSpPr>
          <p:cNvPr id="25604" name="Slide Number Placeholder 5"/>
          <p:cNvSpPr>
            <a:spLocks noGrp="1"/>
          </p:cNvSpPr>
          <p:nvPr>
            <p:ph type="sldNum" sz="quarter" idx="12"/>
          </p:nvPr>
        </p:nvSpPr>
        <p:spPr>
          <a:noFill/>
        </p:spPr>
        <p:txBody>
          <a:bodyPr/>
          <a:lstStyle/>
          <a:p>
            <a:fld id="{C646815B-0546-4F18-BC11-797B63743DF3}" type="slidenum">
              <a:rPr lang="en-US" smtClean="0"/>
              <a:pPr/>
              <a:t>39</a:t>
            </a:fld>
            <a:endParaRPr lang="en-US" smtClean="0"/>
          </a:p>
        </p:txBody>
      </p:sp>
      <p:sp>
        <p:nvSpPr>
          <p:cNvPr id="5" name="TextBox 4"/>
          <p:cNvSpPr txBox="1"/>
          <p:nvPr/>
        </p:nvSpPr>
        <p:spPr>
          <a:xfrm>
            <a:off x="685801" y="6172200"/>
            <a:ext cx="7086599" cy="646331"/>
          </a:xfrm>
          <a:prstGeom prst="rect">
            <a:avLst/>
          </a:prstGeom>
          <a:solidFill>
            <a:srgbClr val="FFFF00"/>
          </a:solidFill>
        </p:spPr>
        <p:txBody>
          <a:bodyPr wrap="square" rtlCol="0">
            <a:spAutoFit/>
          </a:bodyPr>
          <a:lstStyle/>
          <a:p>
            <a:r>
              <a:rPr lang="en-US" sz="1800" dirty="0" smtClean="0"/>
              <a:t>Developed </a:t>
            </a:r>
            <a:r>
              <a:rPr lang="en-US" sz="1800" b="1" dirty="0" smtClean="0"/>
              <a:t>a 20 </a:t>
            </a:r>
            <a:r>
              <a:rPr lang="en-US" sz="1800" b="1" dirty="0" err="1" smtClean="0"/>
              <a:t>ps</a:t>
            </a:r>
            <a:r>
              <a:rPr lang="en-US" sz="1800" b="1" dirty="0" smtClean="0"/>
              <a:t> detector suitable for sharing a Roman pot in 2015</a:t>
            </a:r>
          </a:p>
          <a:p>
            <a:r>
              <a:rPr lang="en-US" sz="1800" b="1" dirty="0" smtClean="0"/>
              <a:t>no known technical obstacles to a 10 </a:t>
            </a:r>
            <a:r>
              <a:rPr lang="en-US" sz="1800" b="1" dirty="0" err="1" smtClean="0"/>
              <a:t>ps</a:t>
            </a:r>
            <a:r>
              <a:rPr lang="en-US" sz="1800" b="1" dirty="0" smtClean="0"/>
              <a:t> high </a:t>
            </a:r>
            <a:r>
              <a:rPr lang="en-US" sz="1800" b="1" dirty="0" err="1" smtClean="0"/>
              <a:t>lum</a:t>
            </a:r>
            <a:r>
              <a:rPr lang="en-US" sz="1800" b="1" dirty="0" smtClean="0"/>
              <a:t> </a:t>
            </a:r>
            <a:r>
              <a:rPr lang="en-US" sz="1800" b="1" dirty="0" err="1" smtClean="0"/>
              <a:t>ToF</a:t>
            </a:r>
            <a:r>
              <a:rPr lang="en-US" sz="1800" b="1" dirty="0" smtClean="0"/>
              <a:t> system  in 2016</a:t>
            </a:r>
            <a:endParaRPr lang="en-US"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3600" u="sng" dirty="0">
                <a:solidFill>
                  <a:srgbClr val="3216D8"/>
                </a:solidFill>
                <a:cs typeface="Times New Roman" pitchFamily="18" charset="0"/>
              </a:rPr>
              <a:t> Components of </a:t>
            </a:r>
            <a:r>
              <a:rPr lang="en-US" sz="3600" u="sng" dirty="0" smtClean="0">
                <a:solidFill>
                  <a:srgbClr val="3216D8"/>
                </a:solidFill>
                <a:cs typeface="Times New Roman" pitchFamily="18" charset="0"/>
              </a:rPr>
              <a:t>an LHC </a:t>
            </a:r>
            <a:r>
              <a:rPr lang="en-US" sz="3600" u="sng" dirty="0">
                <a:solidFill>
                  <a:srgbClr val="3216D8"/>
                </a:solidFill>
                <a:cs typeface="Times New Roman" pitchFamily="18" charset="0"/>
              </a:rPr>
              <a:t>Fast </a:t>
            </a:r>
            <a:r>
              <a:rPr lang="en-US" sz="3600" u="sng" dirty="0" smtClean="0">
                <a:solidFill>
                  <a:srgbClr val="3216D8"/>
                </a:solidFill>
                <a:cs typeface="Times New Roman" pitchFamily="18" charset="0"/>
              </a:rPr>
              <a:t>Timing System</a:t>
            </a:r>
            <a:endParaRPr lang="en-US" sz="3600" u="sng" dirty="0">
              <a:solidFill>
                <a:srgbClr val="3216D8"/>
              </a:solidFill>
              <a:cs typeface="Times New Roman" pitchFamily="18" charset="0"/>
            </a:endParaRPr>
          </a:p>
        </p:txBody>
      </p:sp>
      <p:sp>
        <p:nvSpPr>
          <p:cNvPr id="10244" name="TextBox 3"/>
          <p:cNvSpPr txBox="1">
            <a:spLocks noChangeArrowheads="1"/>
          </p:cNvSpPr>
          <p:nvPr/>
        </p:nvSpPr>
        <p:spPr bwMode="auto">
          <a:xfrm>
            <a:off x="1644087" y="5105400"/>
            <a:ext cx="5867400" cy="1323439"/>
          </a:xfrm>
          <a:prstGeom prst="rect">
            <a:avLst/>
          </a:prstGeom>
          <a:solidFill>
            <a:srgbClr val="FFFF00"/>
          </a:solidFill>
          <a:ln w="9525">
            <a:noFill/>
            <a:miter lim="800000"/>
            <a:headEnd/>
            <a:tailEnd/>
          </a:ln>
        </p:spPr>
        <p:txBody>
          <a:bodyPr wrap="square">
            <a:spAutoFit/>
          </a:bodyPr>
          <a:lstStyle/>
          <a:p>
            <a:r>
              <a:rPr lang="en-US" sz="2000" dirty="0" smtClean="0"/>
              <a:t>We have developed all the necessary components of the readout electronics chain to preserve the detector/PMT resolution and validated them in </a:t>
            </a:r>
            <a:r>
              <a:rPr lang="en-US" sz="2000" dirty="0" err="1" smtClean="0"/>
              <a:t>pulser</a:t>
            </a:r>
            <a:r>
              <a:rPr lang="en-US" sz="2000" dirty="0" smtClean="0"/>
              <a:t>, laser, and </a:t>
            </a:r>
            <a:r>
              <a:rPr lang="en-US" sz="2000" dirty="0"/>
              <a:t>beam </a:t>
            </a:r>
            <a:r>
              <a:rPr lang="en-US" sz="2000" dirty="0" smtClean="0"/>
              <a:t>tests</a:t>
            </a:r>
            <a:endParaRPr lang="en-US" sz="2000" dirty="0"/>
          </a:p>
        </p:txBody>
      </p:sp>
      <p:sp>
        <p:nvSpPr>
          <p:cNvPr id="5" name="TextBox 4"/>
          <p:cNvSpPr txBox="1"/>
          <p:nvPr/>
        </p:nvSpPr>
        <p:spPr>
          <a:xfrm>
            <a:off x="1371600" y="3810000"/>
            <a:ext cx="533400" cy="307777"/>
          </a:xfrm>
          <a:prstGeom prst="rect">
            <a:avLst/>
          </a:prstGeom>
          <a:solidFill>
            <a:srgbClr val="FFECD9"/>
          </a:solidFill>
        </p:spPr>
        <p:txBody>
          <a:bodyPr wrap="square" rtlCol="0">
            <a:spAutoFit/>
          </a:bodyPr>
          <a:lstStyle/>
          <a:p>
            <a:endParaRPr lang="en-US" sz="1400" dirty="0"/>
          </a:p>
        </p:txBody>
      </p:sp>
      <p:pic>
        <p:nvPicPr>
          <p:cNvPr id="17409" name="Picture 1"/>
          <p:cNvPicPr>
            <a:picLocks noChangeAspect="1" noChangeArrowheads="1"/>
          </p:cNvPicPr>
          <p:nvPr/>
        </p:nvPicPr>
        <p:blipFill>
          <a:blip r:embed="rId3" cstate="print"/>
          <a:srcRect/>
          <a:stretch>
            <a:fillRect/>
          </a:stretch>
        </p:blipFill>
        <p:spPr bwMode="auto">
          <a:xfrm>
            <a:off x="1" y="1295400"/>
            <a:ext cx="9144000" cy="3485213"/>
          </a:xfrm>
          <a:prstGeom prst="rect">
            <a:avLst/>
          </a:prstGeom>
          <a:noFill/>
          <a:ln w="9525">
            <a:noFill/>
            <a:miter lim="800000"/>
            <a:headEnd/>
            <a:tailEnd/>
          </a:ln>
        </p:spPr>
      </p:pic>
      <p:sp>
        <p:nvSpPr>
          <p:cNvPr id="9" name="Slide Number Placeholder 27"/>
          <p:cNvSpPr txBox="1">
            <a:spLocks/>
          </p:cNvSpPr>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87B990-6DA9-4E1C-A480-72D2B27D4CC8}" type="slidenum">
              <a:rPr kumimoji="0" lang="en-US" sz="1800" b="1"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797967A-F6FE-4A7E-B585-07569B6039D6}" type="slidenum">
              <a:rPr lang="en-US" smtClean="0"/>
              <a:pPr/>
              <a:t>40</a:t>
            </a:fld>
            <a:endParaRPr lang="en-US" smtClean="0"/>
          </a:p>
        </p:txBody>
      </p:sp>
      <p:sp>
        <p:nvSpPr>
          <p:cNvPr id="12291" name="Title 1"/>
          <p:cNvSpPr>
            <a:spLocks noGrp="1"/>
          </p:cNvSpPr>
          <p:nvPr>
            <p:ph type="title"/>
          </p:nvPr>
        </p:nvSpPr>
        <p:spPr>
          <a:xfrm>
            <a:off x="0" y="0"/>
            <a:ext cx="9144000" cy="1143000"/>
          </a:xfrm>
        </p:spPr>
        <p:txBody>
          <a:bodyPr/>
          <a:lstStyle/>
          <a:p>
            <a:r>
              <a:rPr lang="en-US" sz="4000" b="1" u="sng" smtClean="0">
                <a:solidFill>
                  <a:srgbClr val="0000FF"/>
                </a:solidFill>
              </a:rPr>
              <a:t>Proton Distribution and Rates </a:t>
            </a:r>
          </a:p>
        </p:txBody>
      </p:sp>
      <p:sp>
        <p:nvSpPr>
          <p:cNvPr id="12292" name="Slide Number Placeholder 5"/>
          <p:cNvSpPr txBox="1">
            <a:spLocks/>
          </p:cNvSpPr>
          <p:nvPr/>
        </p:nvSpPr>
        <p:spPr bwMode="auto">
          <a:xfrm>
            <a:off x="6553200" y="6248400"/>
            <a:ext cx="1905000" cy="457200"/>
          </a:xfrm>
          <a:prstGeom prst="rect">
            <a:avLst/>
          </a:prstGeom>
          <a:noFill/>
          <a:ln w="9525">
            <a:noFill/>
            <a:miter lim="800000"/>
            <a:headEnd/>
            <a:tailEnd/>
          </a:ln>
        </p:spPr>
        <p:txBody>
          <a:bodyPr/>
          <a:lstStyle/>
          <a:p>
            <a:pPr algn="r"/>
            <a:fld id="{F4D5BC9E-79EE-49D6-8F12-79662C1218E9}" type="slidenum">
              <a:rPr lang="en-US" sz="1400" b="0"/>
              <a:pPr algn="r"/>
              <a:t>40</a:t>
            </a:fld>
            <a:endParaRPr lang="en-US" sz="1400" b="0"/>
          </a:p>
        </p:txBody>
      </p:sp>
      <p:sp>
        <p:nvSpPr>
          <p:cNvPr id="12293" name="Rectangle 6"/>
          <p:cNvSpPr>
            <a:spLocks noChangeArrowheads="1"/>
          </p:cNvSpPr>
          <p:nvPr/>
        </p:nvSpPr>
        <p:spPr bwMode="auto">
          <a:xfrm>
            <a:off x="0" y="1001713"/>
            <a:ext cx="8915400" cy="6247864"/>
          </a:xfrm>
          <a:prstGeom prst="rect">
            <a:avLst/>
          </a:prstGeom>
          <a:noFill/>
          <a:ln w="9525">
            <a:noFill/>
            <a:miter lim="800000"/>
            <a:headEnd/>
            <a:tailEnd/>
          </a:ln>
        </p:spPr>
        <p:txBody>
          <a:bodyPr>
            <a:spAutoFit/>
          </a:bodyPr>
          <a:lstStyle/>
          <a:p>
            <a:pPr marL="514350" indent="-514350">
              <a:buFont typeface="Arial" pitchFamily="34" charset="0"/>
              <a:buChar char="•"/>
            </a:pPr>
            <a:r>
              <a:rPr lang="en-US" sz="2000" dirty="0"/>
              <a:t>To design detector need to take account of rates and their distribution</a:t>
            </a:r>
          </a:p>
          <a:p>
            <a:pPr marL="514350" indent="-514350">
              <a:buFont typeface="Arial" pitchFamily="34" charset="0"/>
              <a:buChar char="•"/>
            </a:pPr>
            <a:r>
              <a:rPr lang="en-US" sz="2000" dirty="0"/>
              <a:t>PYTHIA: about 2% of all interactions have a proton in AFP </a:t>
            </a:r>
            <a:r>
              <a:rPr lang="en-US" sz="2000" dirty="0" smtClean="0"/>
              <a:t>acceptance</a:t>
            </a:r>
            <a:endParaRPr lang="en-US" sz="2000" dirty="0"/>
          </a:p>
          <a:p>
            <a:pPr marL="514350" indent="-514350">
              <a:buFont typeface="Arial" pitchFamily="34" charset="0"/>
              <a:buChar char="•"/>
            </a:pPr>
            <a:r>
              <a:rPr lang="en-US" sz="2000" dirty="0"/>
              <a:t>For </a:t>
            </a:r>
            <a:r>
              <a:rPr lang="en-US" sz="2000" dirty="0" smtClean="0">
                <a:solidFill>
                  <a:srgbClr val="0000FF"/>
                </a:solidFill>
              </a:rPr>
              <a:t>µ=25 </a:t>
            </a:r>
            <a:r>
              <a:rPr lang="en-US" sz="2000" dirty="0" smtClean="0">
                <a:solidFill>
                  <a:srgbClr val="FF0000"/>
                </a:solidFill>
              </a:rPr>
              <a:t>(50)  </a:t>
            </a:r>
            <a:r>
              <a:rPr lang="en-US" sz="2000" dirty="0"/>
              <a:t>the integrated detector rate @25 ns</a:t>
            </a:r>
          </a:p>
          <a:p>
            <a:pPr marL="514350" indent="-514350"/>
            <a:r>
              <a:rPr lang="en-US" sz="2000" b="0" dirty="0"/>
              <a:t>        </a:t>
            </a:r>
            <a:r>
              <a:rPr lang="en-US" sz="2000" dirty="0"/>
              <a:t>is thus</a:t>
            </a:r>
            <a:r>
              <a:rPr lang="en-US" sz="2000" dirty="0">
                <a:solidFill>
                  <a:srgbClr val="0000FF"/>
                </a:solidFill>
              </a:rPr>
              <a:t> </a:t>
            </a:r>
            <a:r>
              <a:rPr lang="en-US" sz="2000" dirty="0" smtClean="0"/>
              <a:t>0.02*</a:t>
            </a:r>
            <a:r>
              <a:rPr lang="en-US" sz="2000" dirty="0" smtClean="0">
                <a:solidFill>
                  <a:srgbClr val="0000FF"/>
                </a:solidFill>
              </a:rPr>
              <a:t>25</a:t>
            </a:r>
            <a:r>
              <a:rPr lang="en-US" sz="2000" dirty="0" smtClean="0"/>
              <a:t>*(</a:t>
            </a:r>
            <a:r>
              <a:rPr lang="en-US" sz="2000" dirty="0"/>
              <a:t>40MHz*0.8) = </a:t>
            </a:r>
            <a:r>
              <a:rPr lang="en-US" sz="2000" dirty="0" smtClean="0">
                <a:solidFill>
                  <a:srgbClr val="0000FF"/>
                </a:solidFill>
              </a:rPr>
              <a:t>16</a:t>
            </a:r>
            <a:r>
              <a:rPr lang="en-US" sz="2000" dirty="0" smtClean="0"/>
              <a:t> </a:t>
            </a:r>
            <a:r>
              <a:rPr lang="en-US" sz="2000" dirty="0"/>
              <a:t>(</a:t>
            </a:r>
            <a:r>
              <a:rPr lang="en-US" sz="2000" dirty="0" smtClean="0">
                <a:solidFill>
                  <a:srgbClr val="FF0000"/>
                </a:solidFill>
              </a:rPr>
              <a:t>32)</a:t>
            </a:r>
            <a:r>
              <a:rPr lang="en-US" sz="2000" dirty="0" smtClean="0"/>
              <a:t> </a:t>
            </a:r>
            <a:r>
              <a:rPr lang="en-US" sz="2000" dirty="0"/>
              <a:t>MHz  </a:t>
            </a:r>
          </a:p>
          <a:p>
            <a:pPr marL="514350" indent="-514350">
              <a:buFont typeface="Arial" pitchFamily="34" charset="0"/>
              <a:buChar char="•"/>
            </a:pPr>
            <a:endParaRPr lang="en-US" sz="2000" dirty="0"/>
          </a:p>
          <a:p>
            <a:pPr marL="514350" indent="-514350">
              <a:buFont typeface="Arial" pitchFamily="34" charset="0"/>
              <a:buChar char="•"/>
            </a:pPr>
            <a:r>
              <a:rPr lang="en-US" sz="2000" dirty="0"/>
              <a:t>Distribution is peaked at low x (displacement from </a:t>
            </a:r>
          </a:p>
          <a:p>
            <a:pPr marL="514350" indent="-514350"/>
            <a:r>
              <a:rPr lang="en-US" sz="2000" dirty="0"/>
              <a:t>	the beam),  such that the closest 2 mm receives </a:t>
            </a:r>
          </a:p>
          <a:p>
            <a:pPr marL="514350" indent="-514350"/>
            <a:r>
              <a:rPr lang="en-US" sz="2000" dirty="0"/>
              <a:t>	20 to 25% of the rate and the closest 6mm receives </a:t>
            </a:r>
          </a:p>
          <a:p>
            <a:pPr marL="514350" indent="-514350"/>
            <a:r>
              <a:rPr lang="en-US" sz="2000" dirty="0"/>
              <a:t>	</a:t>
            </a:r>
            <a:r>
              <a:rPr lang="en-US" sz="2000" dirty="0" smtClean="0"/>
              <a:t>50 to 60% of </a:t>
            </a:r>
            <a:r>
              <a:rPr lang="en-US" sz="2000" dirty="0"/>
              <a:t>the rate.  So to equalize the rate </a:t>
            </a:r>
          </a:p>
          <a:p>
            <a:pPr marL="514350" indent="-514350"/>
            <a:r>
              <a:rPr lang="en-US" sz="2000" dirty="0"/>
              <a:t>	per bin, </a:t>
            </a:r>
            <a:r>
              <a:rPr lang="en-US" sz="2000" dirty="0" smtClean="0"/>
              <a:t>it is necessary to have smaller bins </a:t>
            </a:r>
            <a:r>
              <a:rPr lang="en-US" sz="2000" dirty="0" err="1" smtClean="0"/>
              <a:t>clsoe</a:t>
            </a:r>
            <a:r>
              <a:rPr lang="en-US" sz="2000" dirty="0" smtClean="0"/>
              <a:t> to</a:t>
            </a:r>
          </a:p>
          <a:p>
            <a:pPr marL="514350" indent="-514350"/>
            <a:r>
              <a:rPr lang="en-US" sz="2000" dirty="0" smtClean="0"/>
              <a:t>        the beam:  four </a:t>
            </a:r>
            <a:r>
              <a:rPr lang="en-US" sz="2000" dirty="0"/>
              <a:t>bins in </a:t>
            </a:r>
            <a:r>
              <a:rPr lang="en-US" sz="2000" dirty="0" smtClean="0"/>
              <a:t> x </a:t>
            </a:r>
            <a:r>
              <a:rPr lang="en-US" sz="2000" dirty="0"/>
              <a:t>as shown (bars integrate </a:t>
            </a:r>
            <a:endParaRPr lang="en-US" sz="2000" dirty="0" smtClean="0"/>
          </a:p>
          <a:p>
            <a:pPr marL="514350" indent="-514350"/>
            <a:r>
              <a:rPr lang="en-US" sz="2000" dirty="0" smtClean="0"/>
              <a:t>        over </a:t>
            </a:r>
            <a:r>
              <a:rPr lang="en-US" sz="2000" dirty="0"/>
              <a:t>y), each would have a rate near </a:t>
            </a:r>
            <a:r>
              <a:rPr lang="en-US" sz="2000" dirty="0">
                <a:solidFill>
                  <a:srgbClr val="0000FF"/>
                </a:solidFill>
              </a:rPr>
              <a:t>4 </a:t>
            </a:r>
            <a:r>
              <a:rPr lang="en-US" sz="2000" dirty="0">
                <a:solidFill>
                  <a:srgbClr val="FF0000"/>
                </a:solidFill>
              </a:rPr>
              <a:t>(8)</a:t>
            </a:r>
            <a:r>
              <a:rPr lang="en-US" sz="2000" dirty="0">
                <a:solidFill>
                  <a:srgbClr val="0000FF"/>
                </a:solidFill>
              </a:rPr>
              <a:t> </a:t>
            </a:r>
            <a:r>
              <a:rPr lang="en-US" sz="2000" dirty="0"/>
              <a:t>MHz</a:t>
            </a:r>
          </a:p>
          <a:p>
            <a:pPr marL="514350" indent="-514350"/>
            <a:endParaRPr lang="en-US" sz="2000" dirty="0"/>
          </a:p>
          <a:p>
            <a:pPr marL="514350" indent="-514350">
              <a:buFont typeface="Arial" pitchFamily="34" charset="0"/>
              <a:buChar char="•"/>
            </a:pPr>
            <a:r>
              <a:rPr lang="en-US" sz="2000" dirty="0"/>
              <a:t>Can an MCP-PMT deal with these rates?  What about multi-proton effects?</a:t>
            </a:r>
          </a:p>
          <a:p>
            <a:pPr marL="514350" indent="-514350"/>
            <a:endParaRPr lang="en-US" sz="2000" dirty="0"/>
          </a:p>
          <a:p>
            <a:pPr marL="514350" indent="-514350"/>
            <a:endParaRPr lang="en-US" sz="2000" dirty="0"/>
          </a:p>
          <a:p>
            <a:pPr marL="514350" indent="-514350"/>
            <a:endParaRPr lang="en-US" sz="2000" dirty="0"/>
          </a:p>
          <a:p>
            <a:pPr marL="514350" indent="-514350"/>
            <a:endParaRPr lang="en-US" sz="2000" dirty="0"/>
          </a:p>
          <a:p>
            <a:pPr marL="514350" indent="-514350"/>
            <a:endParaRPr lang="en-US" sz="2000" dirty="0"/>
          </a:p>
          <a:p>
            <a:pPr marL="514350" indent="-514350">
              <a:buFont typeface="Arial" pitchFamily="34" charset="0"/>
              <a:buChar char="•"/>
            </a:pPr>
            <a:endParaRPr lang="en-US" sz="2000" dirty="0"/>
          </a:p>
        </p:txBody>
      </p:sp>
      <p:graphicFrame>
        <p:nvGraphicFramePr>
          <p:cNvPr id="10" name="Table 9"/>
          <p:cNvGraphicFramePr>
            <a:graphicFrameLocks noGrp="1"/>
          </p:cNvGraphicFramePr>
          <p:nvPr/>
        </p:nvGraphicFramePr>
        <p:xfrm>
          <a:off x="838200" y="5410200"/>
          <a:ext cx="6553201" cy="1208405"/>
        </p:xfrm>
        <a:graphic>
          <a:graphicData uri="http://schemas.openxmlformats.org/drawingml/2006/table">
            <a:tbl>
              <a:tblPr firstRow="1" bandRow="1">
                <a:tableStyleId>{D7AC3CCA-C797-4891-BE02-D94E43425B78}</a:tableStyleId>
              </a:tblPr>
              <a:tblGrid>
                <a:gridCol w="1333165"/>
                <a:gridCol w="726248"/>
                <a:gridCol w="871290"/>
                <a:gridCol w="666983"/>
                <a:gridCol w="938259"/>
                <a:gridCol w="1008628"/>
                <a:gridCol w="1008628"/>
              </a:tblGrid>
              <a:tr h="161925">
                <a:tc>
                  <a:txBody>
                    <a:bodyPr/>
                    <a:lstStyle/>
                    <a:p>
                      <a:pPr algn="ctr" fontAlgn="b"/>
                      <a:r>
                        <a:rPr lang="en-US" sz="2000" u="none" strike="noStrike" dirty="0"/>
                        <a:t>Num of int.</a:t>
                      </a:r>
                      <a:endParaRPr lang="en-US" sz="2000" b="0" i="0" u="none" strike="noStrike" dirty="0">
                        <a:latin typeface="Courier"/>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n=0</a:t>
                      </a:r>
                      <a:endParaRPr lang="en-US" sz="2000" b="0" i="0" u="none" strike="noStrike" dirty="0" smtClean="0">
                        <a:latin typeface="Courier"/>
                      </a:endParaRPr>
                    </a:p>
                  </a:txBody>
                  <a:tcPr marL="9525" marR="9525" marT="9525" marB="0" anchor="b"/>
                </a:tc>
                <a:tc>
                  <a:txBody>
                    <a:bodyPr/>
                    <a:lstStyle/>
                    <a:p>
                      <a:pPr algn="ctr" fontAlgn="b"/>
                      <a:r>
                        <a:rPr lang="en-US" sz="2000" u="none" strike="noStrike" dirty="0"/>
                        <a:t>n=1</a:t>
                      </a:r>
                      <a:endParaRPr lang="en-US" sz="2000" b="0" i="0" u="none" strike="noStrike" dirty="0">
                        <a:latin typeface="Courier"/>
                      </a:endParaRPr>
                    </a:p>
                  </a:txBody>
                  <a:tcPr marL="9525" marR="9525" marT="9525" marB="0" anchor="b"/>
                </a:tc>
                <a:tc>
                  <a:txBody>
                    <a:bodyPr/>
                    <a:lstStyle/>
                    <a:p>
                      <a:pPr algn="ctr" fontAlgn="b"/>
                      <a:r>
                        <a:rPr lang="en-US" sz="2000" u="none" strike="noStrike" dirty="0" smtClean="0"/>
                        <a:t>n=2 </a:t>
                      </a:r>
                      <a:endParaRPr lang="en-US" sz="2000" b="0" i="0" u="none" strike="noStrike" dirty="0">
                        <a:latin typeface="Courier"/>
                      </a:endParaRPr>
                    </a:p>
                  </a:txBody>
                  <a:tcPr marL="9525" marR="9525" marT="9525" marB="0" anchor="b"/>
                </a:tc>
                <a:tc>
                  <a:txBody>
                    <a:bodyPr/>
                    <a:lstStyle/>
                    <a:p>
                      <a:pPr algn="ctr" fontAlgn="b"/>
                      <a:r>
                        <a:rPr lang="en-US" sz="2000" u="none" strike="noStrike" dirty="0" smtClean="0"/>
                        <a:t>n=3</a:t>
                      </a:r>
                      <a:endParaRPr lang="en-US" sz="2000" b="0" i="0" u="none" strike="noStrike" dirty="0">
                        <a:latin typeface="Courier"/>
                      </a:endParaRPr>
                    </a:p>
                  </a:txBody>
                  <a:tcPr marL="9525" marR="9525" marT="9525" marB="0" anchor="b"/>
                </a:tc>
                <a:tc>
                  <a:txBody>
                    <a:bodyPr/>
                    <a:lstStyle/>
                    <a:p>
                      <a:pPr algn="ctr" fontAlgn="b"/>
                      <a:r>
                        <a:rPr lang="en-US" sz="2000" u="none" strike="noStrike" dirty="0" smtClean="0"/>
                        <a:t>n=4</a:t>
                      </a:r>
                      <a:endParaRPr lang="en-US" sz="2000" b="0" i="0" u="none" strike="noStrike" dirty="0">
                        <a:latin typeface="Courier"/>
                      </a:endParaRPr>
                    </a:p>
                  </a:txBody>
                  <a:tcPr marL="9525" marR="9525" marT="9525" marB="0" anchor="b"/>
                </a:tc>
                <a:tc>
                  <a:txBody>
                    <a:bodyPr/>
                    <a:lstStyle/>
                    <a:p>
                      <a:pPr algn="ctr" fontAlgn="b"/>
                      <a:r>
                        <a:rPr lang="en-US" sz="2000" u="none" strike="noStrike" dirty="0" smtClean="0"/>
                        <a:t>n</a:t>
                      </a:r>
                      <a:r>
                        <a:rPr lang="en-US" sz="2000" u="none" strike="noStrike" dirty="0" smtClean="0">
                          <a:sym typeface="Symbol"/>
                        </a:rPr>
                        <a:t>&gt;</a:t>
                      </a:r>
                      <a:r>
                        <a:rPr lang="en-US" sz="2000" u="none" strike="noStrike" dirty="0" smtClean="0"/>
                        <a:t>1</a:t>
                      </a:r>
                      <a:endParaRPr lang="en-US" sz="2000" b="0" i="0" u="none" strike="noStrike" dirty="0">
                        <a:latin typeface="Symbol"/>
                      </a:endParaRPr>
                    </a:p>
                  </a:txBody>
                  <a:tcPr marL="9525" marR="9525" marT="9525" marB="0" anchor="b">
                    <a:solidFill>
                      <a:schemeClr val="accent1">
                        <a:lumMod val="20000"/>
                        <a:lumOff val="80000"/>
                      </a:schemeClr>
                    </a:solidFill>
                  </a:tcPr>
                </a:tc>
              </a:tr>
              <a:tr h="447040">
                <a:tc>
                  <a:txBody>
                    <a:bodyPr/>
                    <a:lstStyle/>
                    <a:p>
                      <a:pPr algn="ctr" fontAlgn="b"/>
                      <a:r>
                        <a:rPr lang="en-US" sz="2000" b="1" u="none" strike="noStrike" dirty="0" smtClean="0">
                          <a:solidFill>
                            <a:srgbClr val="0000FF"/>
                          </a:solidFill>
                        </a:rPr>
                        <a:t>µ=25</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smtClean="0">
                          <a:solidFill>
                            <a:srgbClr val="0000FF"/>
                          </a:solidFill>
                        </a:rPr>
                        <a:t>61%</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smtClean="0">
                          <a:solidFill>
                            <a:srgbClr val="0000FF"/>
                          </a:solidFill>
                        </a:rPr>
                        <a:t>30%</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a:solidFill>
                            <a:srgbClr val="0000FF"/>
                          </a:solidFill>
                        </a:rPr>
                        <a:t>8</a:t>
                      </a:r>
                      <a:r>
                        <a:rPr lang="en-US" sz="2000" b="1" u="none" strike="noStrike" dirty="0" smtClean="0">
                          <a:solidFill>
                            <a:srgbClr val="0000FF"/>
                          </a:solidFill>
                        </a:rPr>
                        <a:t>%</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a:solidFill>
                            <a:srgbClr val="0000FF"/>
                          </a:solidFill>
                        </a:rPr>
                        <a:t>1%</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a:solidFill>
                            <a:srgbClr val="0000FF"/>
                          </a:solidFill>
                        </a:rPr>
                        <a:t>0%</a:t>
                      </a:r>
                      <a:endParaRPr lang="en-US" sz="2000" b="1" i="0" u="none" strike="noStrike" dirty="0">
                        <a:solidFill>
                          <a:srgbClr val="0000FF"/>
                        </a:solidFill>
                        <a:latin typeface="Courier"/>
                      </a:endParaRPr>
                    </a:p>
                  </a:txBody>
                  <a:tcPr marL="9525" marR="9525" marT="9525" marB="0" anchor="b"/>
                </a:tc>
                <a:tc>
                  <a:txBody>
                    <a:bodyPr/>
                    <a:lstStyle/>
                    <a:p>
                      <a:pPr algn="ctr" fontAlgn="b"/>
                      <a:r>
                        <a:rPr lang="en-US" sz="2000" b="1" u="none" strike="noStrike" dirty="0" smtClean="0">
                          <a:solidFill>
                            <a:srgbClr val="0000FF"/>
                          </a:solidFill>
                        </a:rPr>
                        <a:t>9%</a:t>
                      </a:r>
                      <a:endParaRPr lang="en-US" sz="2000" b="1" i="0" u="none" strike="noStrike" dirty="0">
                        <a:solidFill>
                          <a:srgbClr val="0000FF"/>
                        </a:solidFill>
                        <a:latin typeface="Courier"/>
                      </a:endParaRPr>
                    </a:p>
                  </a:txBody>
                  <a:tcPr marL="9525" marR="9525" marT="9525" marB="0" anchor="b">
                    <a:solidFill>
                      <a:schemeClr val="accent1">
                        <a:lumMod val="20000"/>
                        <a:lumOff val="80000"/>
                      </a:schemeClr>
                    </a:solidFill>
                  </a:tcPr>
                </a:tc>
              </a:tr>
              <a:tr h="447040">
                <a:tc>
                  <a:txBody>
                    <a:bodyPr/>
                    <a:lstStyle/>
                    <a:p>
                      <a:pPr algn="ctr" fontAlgn="b"/>
                      <a:r>
                        <a:rPr lang="en-US" sz="2000" b="1" u="none" strike="noStrike" dirty="0" smtClean="0">
                          <a:solidFill>
                            <a:srgbClr val="FF0000"/>
                          </a:solidFill>
                        </a:rPr>
                        <a:t>µ=50</a:t>
                      </a:r>
                      <a:endParaRPr lang="en-US" sz="2000" b="1" i="0" u="none" strike="noStrike" dirty="0">
                        <a:solidFill>
                          <a:srgbClr val="FF0000"/>
                        </a:solidFill>
                        <a:latin typeface="Courier"/>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rgbClr val="FF0000"/>
                          </a:solidFill>
                        </a:rPr>
                        <a:t>37%</a:t>
                      </a:r>
                      <a:endParaRPr lang="en-US" sz="2000" b="1" i="0" u="none" strike="noStrike" dirty="0" smtClean="0">
                        <a:solidFill>
                          <a:srgbClr val="FF0000"/>
                        </a:solidFill>
                        <a:latin typeface="Courier"/>
                      </a:endParaRPr>
                    </a:p>
                  </a:txBody>
                  <a:tcPr marL="9525" marR="9525" marT="9525" marB="0" anchor="b"/>
                </a:tc>
                <a:tc>
                  <a:txBody>
                    <a:bodyPr/>
                    <a:lstStyle/>
                    <a:p>
                      <a:pPr algn="ctr" fontAlgn="b"/>
                      <a:r>
                        <a:rPr lang="en-US" sz="2000" b="1" u="none" strike="noStrike" dirty="0">
                          <a:solidFill>
                            <a:srgbClr val="FF0000"/>
                          </a:solidFill>
                        </a:rPr>
                        <a:t>37%</a:t>
                      </a:r>
                      <a:endParaRPr lang="en-US" sz="2000" b="1" i="0" u="none" strike="noStrike" dirty="0">
                        <a:solidFill>
                          <a:srgbClr val="FF0000"/>
                        </a:solidFill>
                        <a:latin typeface="Courier"/>
                      </a:endParaRPr>
                    </a:p>
                  </a:txBody>
                  <a:tcPr marL="9525" marR="9525" marT="9525" marB="0" anchor="b"/>
                </a:tc>
                <a:tc>
                  <a:txBody>
                    <a:bodyPr/>
                    <a:lstStyle/>
                    <a:p>
                      <a:pPr algn="ctr" fontAlgn="b"/>
                      <a:r>
                        <a:rPr lang="en-US" sz="2000" b="1" u="none" strike="noStrike" dirty="0" smtClean="0">
                          <a:solidFill>
                            <a:srgbClr val="FF0000"/>
                          </a:solidFill>
                        </a:rPr>
                        <a:t>18%</a:t>
                      </a:r>
                      <a:endParaRPr lang="en-US" sz="2000" b="1" i="0" u="none" strike="noStrike" dirty="0">
                        <a:solidFill>
                          <a:srgbClr val="FF0000"/>
                        </a:solidFill>
                        <a:latin typeface="Courier"/>
                      </a:endParaRPr>
                    </a:p>
                  </a:txBody>
                  <a:tcPr marL="9525" marR="9525" marT="9525" marB="0" anchor="b"/>
                </a:tc>
                <a:tc>
                  <a:txBody>
                    <a:bodyPr/>
                    <a:lstStyle/>
                    <a:p>
                      <a:pPr algn="ctr" fontAlgn="b"/>
                      <a:r>
                        <a:rPr lang="en-US" sz="2000" b="1" u="none" strike="noStrike" dirty="0">
                          <a:solidFill>
                            <a:srgbClr val="FF0000"/>
                          </a:solidFill>
                        </a:rPr>
                        <a:t>6</a:t>
                      </a:r>
                      <a:r>
                        <a:rPr lang="en-US" sz="2000" b="1" u="none" strike="noStrike" dirty="0" smtClean="0">
                          <a:solidFill>
                            <a:srgbClr val="FF0000"/>
                          </a:solidFill>
                        </a:rPr>
                        <a:t>%</a:t>
                      </a:r>
                      <a:endParaRPr lang="en-US" sz="2000" b="1" i="0" u="none" strike="noStrike" dirty="0">
                        <a:solidFill>
                          <a:srgbClr val="FF0000"/>
                        </a:solidFill>
                        <a:latin typeface="Courier"/>
                      </a:endParaRPr>
                    </a:p>
                  </a:txBody>
                  <a:tcPr marL="9525" marR="9525" marT="9525" marB="0" anchor="b"/>
                </a:tc>
                <a:tc>
                  <a:txBody>
                    <a:bodyPr/>
                    <a:lstStyle/>
                    <a:p>
                      <a:pPr algn="ctr" fontAlgn="b"/>
                      <a:r>
                        <a:rPr lang="en-US" sz="2000" b="1" u="none" strike="noStrike" dirty="0">
                          <a:solidFill>
                            <a:srgbClr val="FF0000"/>
                          </a:solidFill>
                        </a:rPr>
                        <a:t>2</a:t>
                      </a:r>
                      <a:r>
                        <a:rPr lang="en-US" sz="2000" b="1" u="none" strike="noStrike" dirty="0" smtClean="0">
                          <a:solidFill>
                            <a:srgbClr val="FF0000"/>
                          </a:solidFill>
                        </a:rPr>
                        <a:t>%</a:t>
                      </a:r>
                      <a:endParaRPr lang="en-US" sz="2000" b="1" i="0" u="none" strike="noStrike" dirty="0">
                        <a:solidFill>
                          <a:srgbClr val="FF0000"/>
                        </a:solidFill>
                        <a:latin typeface="Courier"/>
                      </a:endParaRPr>
                    </a:p>
                  </a:txBody>
                  <a:tcPr marL="9525" marR="9525" marT="9525" marB="0" anchor="b"/>
                </a:tc>
                <a:tc>
                  <a:txBody>
                    <a:bodyPr/>
                    <a:lstStyle/>
                    <a:p>
                      <a:pPr algn="ctr" fontAlgn="b"/>
                      <a:r>
                        <a:rPr lang="en-US" sz="2000" b="1" u="none" strike="noStrike" dirty="0" smtClean="0">
                          <a:solidFill>
                            <a:srgbClr val="FF0000"/>
                          </a:solidFill>
                        </a:rPr>
                        <a:t>26%</a:t>
                      </a:r>
                      <a:endParaRPr lang="en-US" sz="2000" b="1" i="0" u="none" strike="noStrike" dirty="0">
                        <a:solidFill>
                          <a:srgbClr val="FF0000"/>
                        </a:solidFill>
                        <a:latin typeface="Courier"/>
                      </a:endParaRPr>
                    </a:p>
                  </a:txBody>
                  <a:tcPr marL="9525" marR="9525" marT="9525" marB="0" anchor="b">
                    <a:solidFill>
                      <a:schemeClr val="accent1">
                        <a:lumMod val="20000"/>
                        <a:lumOff val="80000"/>
                      </a:schemeClr>
                    </a:solidFill>
                  </a:tcPr>
                </a:tc>
              </a:tr>
            </a:tbl>
          </a:graphicData>
        </a:graphic>
      </p:graphicFrame>
      <p:grpSp>
        <p:nvGrpSpPr>
          <p:cNvPr id="2" name="Group 16"/>
          <p:cNvGrpSpPr>
            <a:grpSpLocks/>
          </p:cNvGrpSpPr>
          <p:nvPr/>
        </p:nvGrpSpPr>
        <p:grpSpPr bwMode="auto">
          <a:xfrm>
            <a:off x="6324600" y="1658938"/>
            <a:ext cx="2743200" cy="2608262"/>
            <a:chOff x="6019800" y="914400"/>
            <a:chExt cx="2743200" cy="2608723"/>
          </a:xfrm>
        </p:grpSpPr>
        <p:pic>
          <p:nvPicPr>
            <p:cNvPr id="12331" name="Picture 2"/>
            <p:cNvPicPr>
              <a:picLocks noChangeAspect="1" noChangeArrowheads="1"/>
            </p:cNvPicPr>
            <p:nvPr/>
          </p:nvPicPr>
          <p:blipFill>
            <a:blip r:embed="rId2" cstate="print"/>
            <a:srcRect/>
            <a:stretch>
              <a:fillRect/>
            </a:stretch>
          </p:blipFill>
          <p:spPr bwMode="auto">
            <a:xfrm>
              <a:off x="6019800" y="914400"/>
              <a:ext cx="2743200" cy="2608723"/>
            </a:xfrm>
            <a:prstGeom prst="rect">
              <a:avLst/>
            </a:prstGeom>
            <a:noFill/>
            <a:ln w="9525">
              <a:noFill/>
              <a:miter lim="800000"/>
              <a:headEnd/>
              <a:tailEnd/>
            </a:ln>
          </p:spPr>
        </p:pic>
        <p:sp>
          <p:nvSpPr>
            <p:cNvPr id="14" name="Rectangle 13"/>
            <p:cNvSpPr/>
            <p:nvPr/>
          </p:nvSpPr>
          <p:spPr>
            <a:xfrm>
              <a:off x="6940550" y="1066827"/>
              <a:ext cx="166688" cy="14353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107238" y="1066827"/>
              <a:ext cx="266700" cy="14353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373938" y="1066827"/>
              <a:ext cx="434975" cy="14353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7808913" y="1066827"/>
              <a:ext cx="568325" cy="14353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329" name="TextBox 93"/>
          <p:cNvSpPr txBox="1">
            <a:spLocks noChangeArrowheads="1"/>
          </p:cNvSpPr>
          <p:nvPr/>
        </p:nvSpPr>
        <p:spPr bwMode="auto">
          <a:xfrm>
            <a:off x="7162800" y="3181350"/>
            <a:ext cx="2057400" cy="400050"/>
          </a:xfrm>
          <a:prstGeom prst="rect">
            <a:avLst/>
          </a:prstGeom>
          <a:noFill/>
          <a:ln w="9525">
            <a:noFill/>
            <a:miter lim="800000"/>
            <a:headEnd/>
            <a:tailEnd/>
          </a:ln>
        </p:spPr>
        <p:txBody>
          <a:bodyPr>
            <a:spAutoFit/>
          </a:bodyPr>
          <a:lstStyle/>
          <a:p>
            <a:r>
              <a:rPr lang="en-US" sz="2000" dirty="0"/>
              <a:t>2  4   6   8 mm </a:t>
            </a:r>
          </a:p>
        </p:txBody>
      </p:sp>
      <p:sp>
        <p:nvSpPr>
          <p:cNvPr id="18" name="Date Placeholder 17"/>
          <p:cNvSpPr>
            <a:spLocks noGrp="1"/>
          </p:cNvSpPr>
          <p:nvPr>
            <p:ph type="dt" sz="half" idx="10"/>
          </p:nvPr>
        </p:nvSpPr>
        <p:spPr/>
        <p:txBody>
          <a:bodyPr/>
          <a:lstStyle/>
          <a:p>
            <a:pPr>
              <a:defRPr/>
            </a:pPr>
            <a:r>
              <a:rPr lang="en-US" smtClean="0"/>
              <a:t>December 4, 2014</a:t>
            </a:r>
            <a:endParaRPr lang="en-US" dirty="0"/>
          </a:p>
        </p:txBody>
      </p:sp>
      <p:sp>
        <p:nvSpPr>
          <p:cNvPr id="19" name="Footer Placeholder 18"/>
          <p:cNvSpPr>
            <a:spLocks noGrp="1"/>
          </p:cNvSpPr>
          <p:nvPr>
            <p:ph type="ftr" sz="quarter" idx="11"/>
          </p:nvPr>
        </p:nvSpPr>
        <p:spPr/>
        <p:txBody>
          <a:bodyPr/>
          <a:lstStyle/>
          <a:p>
            <a:pPr>
              <a:defRPr/>
            </a:pPr>
            <a:r>
              <a:rPr lang="en-US" smtClean="0"/>
              <a:t>MCP Workshop,  A.  Brandt , UTA </a:t>
            </a:r>
            <a:endParaRPr lang="en-US"/>
          </a:p>
        </p:txBody>
      </p:sp>
    </p:spTree>
    <p:extLst>
      <p:ext uri="{BB962C8B-B14F-4D97-AF65-F5344CB8AC3E}">
        <p14:creationId xmlns:p14="http://schemas.microsoft.com/office/powerpoint/2010/main" val="312991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6553200" y="6477000"/>
            <a:ext cx="1905000" cy="457200"/>
          </a:xfrm>
          <a:noFill/>
        </p:spPr>
        <p:txBody>
          <a:bodyPr/>
          <a:lstStyle/>
          <a:p>
            <a:fld id="{3BB20194-6C64-412D-B31A-4EA31C1D38BC}" type="slidenum">
              <a:rPr lang="en-US" smtClean="0"/>
              <a:pPr/>
              <a:t>41</a:t>
            </a:fld>
            <a:endParaRPr lang="en-US" smtClean="0"/>
          </a:p>
        </p:txBody>
      </p:sp>
      <p:sp>
        <p:nvSpPr>
          <p:cNvPr id="7" name="Rectangle 2"/>
          <p:cNvSpPr txBox="1">
            <a:spLocks noChangeArrowheads="1"/>
          </p:cNvSpPr>
          <p:nvPr/>
        </p:nvSpPr>
        <p:spPr bwMode="auto">
          <a:xfrm>
            <a:off x="0" y="0"/>
            <a:ext cx="9144000" cy="1143000"/>
          </a:xfrm>
          <a:prstGeom prst="rect">
            <a:avLst/>
          </a:prstGeom>
          <a:noFill/>
          <a:ln w="9525">
            <a:noFill/>
            <a:miter lim="800000"/>
            <a:headEnd/>
            <a:tailEnd/>
          </a:ln>
        </p:spPr>
        <p:txBody>
          <a:bodyPr anchor="ctr"/>
          <a:lstStyle/>
          <a:p>
            <a:pPr algn="ctr">
              <a:defRPr/>
            </a:pPr>
            <a:r>
              <a:rPr lang="en-US" sz="3600" u="sng" kern="0" dirty="0">
                <a:solidFill>
                  <a:srgbClr val="0000FF"/>
                </a:solidFill>
                <a:latin typeface="+mj-lt"/>
                <a:ea typeface="+mj-ea"/>
                <a:cs typeface="+mj-cs"/>
              </a:rPr>
              <a:t>Is 50 Interactions a Problem for QUARTIC?</a:t>
            </a:r>
          </a:p>
        </p:txBody>
      </p:sp>
      <p:sp>
        <p:nvSpPr>
          <p:cNvPr id="11268" name="Content Placeholder 7"/>
          <p:cNvSpPr>
            <a:spLocks noGrp="1"/>
          </p:cNvSpPr>
          <p:nvPr>
            <p:ph idx="1"/>
          </p:nvPr>
        </p:nvSpPr>
        <p:spPr>
          <a:xfrm>
            <a:off x="0" y="914400"/>
            <a:ext cx="9144000" cy="4114800"/>
          </a:xfrm>
        </p:spPr>
        <p:txBody>
          <a:bodyPr/>
          <a:lstStyle/>
          <a:p>
            <a:r>
              <a:rPr lang="en-US" sz="2000" dirty="0" smtClean="0"/>
              <a:t>As the number of interactions increase,  the rate/pixel increases (rate and lifetime concerns for MCP-PMT),  </a:t>
            </a:r>
            <a:r>
              <a:rPr lang="en-US" sz="2000" dirty="0" err="1" smtClean="0"/>
              <a:t>combinatorics</a:t>
            </a:r>
            <a:r>
              <a:rPr lang="en-US" sz="2000" dirty="0" smtClean="0"/>
              <a:t> reduce your rejection,  multi-proton events  ( 2 protons in a bar) reduce efficiency, cross talk between rows becomes an issue</a:t>
            </a:r>
          </a:p>
          <a:p>
            <a:r>
              <a:rPr lang="en-US" sz="2000" dirty="0" smtClean="0"/>
              <a:t>1 proton/detector/event average background (big, but not so bad)  32 MHz so 8-10 bins okay for rate and average multiplicity/bar only 0.1 to 0.2 so efficiency okay</a:t>
            </a:r>
          </a:p>
        </p:txBody>
      </p:sp>
      <p:pic>
        <p:nvPicPr>
          <p:cNvPr id="11269" name="Picture 3"/>
          <p:cNvPicPr>
            <a:picLocks noChangeAspect="1" noChangeArrowheads="1"/>
          </p:cNvPicPr>
          <p:nvPr/>
        </p:nvPicPr>
        <p:blipFill>
          <a:blip r:embed="rId2" cstate="print"/>
          <a:srcRect/>
          <a:stretch>
            <a:fillRect/>
          </a:stretch>
        </p:blipFill>
        <p:spPr bwMode="auto">
          <a:xfrm>
            <a:off x="3810000" y="2743200"/>
            <a:ext cx="5334000" cy="3827462"/>
          </a:xfrm>
          <a:prstGeom prst="rect">
            <a:avLst/>
          </a:prstGeom>
          <a:noFill/>
          <a:ln w="9525">
            <a:noFill/>
            <a:miter lim="800000"/>
            <a:headEnd/>
            <a:tailEnd/>
          </a:ln>
        </p:spPr>
      </p:pic>
      <p:sp>
        <p:nvSpPr>
          <p:cNvPr id="11270" name="Rectangle 8"/>
          <p:cNvSpPr>
            <a:spLocks noChangeArrowheads="1"/>
          </p:cNvSpPr>
          <p:nvPr/>
        </p:nvSpPr>
        <p:spPr bwMode="auto">
          <a:xfrm>
            <a:off x="0" y="2743200"/>
            <a:ext cx="3962400" cy="4154984"/>
          </a:xfrm>
          <a:prstGeom prst="rect">
            <a:avLst/>
          </a:prstGeom>
          <a:noFill/>
          <a:ln w="9525">
            <a:noFill/>
            <a:miter lim="800000"/>
            <a:headEnd/>
            <a:tailEnd/>
          </a:ln>
        </p:spPr>
        <p:txBody>
          <a:bodyPr wrap="square">
            <a:spAutoFit/>
          </a:bodyPr>
          <a:lstStyle/>
          <a:p>
            <a:r>
              <a:rPr lang="en-US" dirty="0" smtClean="0"/>
              <a:t>Increasing the number of pixels helps with rate and efficiency,  but the </a:t>
            </a:r>
            <a:r>
              <a:rPr lang="en-US" dirty="0"/>
              <a:t>only way to keep the rejection from degrading with increased µ, would be to improve the timing resolution, or raise the mass </a:t>
            </a:r>
            <a:r>
              <a:rPr lang="en-US" dirty="0" smtClean="0"/>
              <a:t>threshold</a:t>
            </a:r>
          </a:p>
          <a:p>
            <a:r>
              <a:rPr lang="en-US" dirty="0" smtClean="0">
                <a:solidFill>
                  <a:srgbClr val="FF0000"/>
                </a:solidFill>
              </a:rPr>
              <a:t>*START THE HIGH LUM</a:t>
            </a:r>
          </a:p>
          <a:p>
            <a:r>
              <a:rPr lang="en-US" dirty="0" smtClean="0">
                <a:solidFill>
                  <a:srgbClr val="FF0000"/>
                </a:solidFill>
              </a:rPr>
              <a:t>PROGRAM AS EARLY AS POSSIBLE OR EARLIER*  </a:t>
            </a:r>
            <a:endParaRPr lang="en-US" dirty="0">
              <a:solidFill>
                <a:srgbClr val="FF0000"/>
              </a:solidFill>
            </a:endParaRPr>
          </a:p>
        </p:txBody>
      </p:sp>
      <p:sp>
        <p:nvSpPr>
          <p:cNvPr id="2" name="Date Placeholder 1"/>
          <p:cNvSpPr>
            <a:spLocks noGrp="1"/>
          </p:cNvSpPr>
          <p:nvPr>
            <p:ph type="dt" sz="half" idx="10"/>
          </p:nvPr>
        </p:nvSpPr>
        <p:spPr/>
        <p:txBody>
          <a:bodyPr/>
          <a:lstStyle/>
          <a:p>
            <a:pPr>
              <a:defRPr/>
            </a:pPr>
            <a:r>
              <a:rPr lang="en-US" smtClean="0"/>
              <a:t>December 4, 2014</a:t>
            </a:r>
            <a:endParaRPr lang="en-US" dirty="0"/>
          </a:p>
        </p:txBody>
      </p:sp>
      <p:sp>
        <p:nvSpPr>
          <p:cNvPr id="3" name="Footer Placeholder 2"/>
          <p:cNvSpPr>
            <a:spLocks noGrp="1"/>
          </p:cNvSpPr>
          <p:nvPr>
            <p:ph type="ftr" sz="quarter" idx="11"/>
          </p:nvPr>
        </p:nvSpPr>
        <p:spPr/>
        <p:txBody>
          <a:bodyPr/>
          <a:lstStyle/>
          <a:p>
            <a:pPr>
              <a:defRPr/>
            </a:pPr>
            <a:r>
              <a:rPr lang="en-US" smtClean="0"/>
              <a:t>MCP Workshop,  A.  Brandt , UTA </a:t>
            </a:r>
            <a:endParaRPr lang="en-US"/>
          </a:p>
        </p:txBody>
      </p:sp>
    </p:spTree>
    <p:extLst>
      <p:ext uri="{BB962C8B-B14F-4D97-AF65-F5344CB8AC3E}">
        <p14:creationId xmlns:p14="http://schemas.microsoft.com/office/powerpoint/2010/main" val="573310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p>
            <a:fld id="{9992F1CB-A77E-43E5-94DD-1DD5359301F7}" type="slidenum">
              <a:rPr lang="en-US" smtClean="0"/>
              <a:pPr/>
              <a:t>42</a:t>
            </a:fld>
            <a:endParaRPr lang="en-US" smtClean="0"/>
          </a:p>
        </p:txBody>
      </p:sp>
      <p:pic>
        <p:nvPicPr>
          <p:cNvPr id="13315" name="Picture 2" descr="inefficiencies.png"/>
          <p:cNvPicPr>
            <a:picLocks noChangeAspect="1"/>
          </p:cNvPicPr>
          <p:nvPr/>
        </p:nvPicPr>
        <p:blipFill>
          <a:blip r:embed="rId2" cstate="print"/>
          <a:srcRect/>
          <a:stretch>
            <a:fillRect/>
          </a:stretch>
        </p:blipFill>
        <p:spPr bwMode="auto">
          <a:xfrm>
            <a:off x="1295400" y="553980"/>
            <a:ext cx="6872288" cy="5618220"/>
          </a:xfrm>
          <a:prstGeom prst="rect">
            <a:avLst/>
          </a:prstGeom>
          <a:noFill/>
          <a:ln w="9525">
            <a:noFill/>
            <a:miter lim="800000"/>
            <a:headEnd/>
            <a:tailEnd/>
          </a:ln>
        </p:spPr>
      </p:pic>
      <p:sp>
        <p:nvSpPr>
          <p:cNvPr id="13316" name="TextBox 211"/>
          <p:cNvSpPr txBox="1">
            <a:spLocks noChangeArrowheads="1"/>
          </p:cNvSpPr>
          <p:nvPr/>
        </p:nvSpPr>
        <p:spPr bwMode="auto">
          <a:xfrm>
            <a:off x="152400" y="-50800"/>
            <a:ext cx="8839200" cy="584775"/>
          </a:xfrm>
          <a:prstGeom prst="rect">
            <a:avLst/>
          </a:prstGeom>
          <a:noFill/>
          <a:ln w="9525">
            <a:noFill/>
            <a:miter lim="800000"/>
            <a:headEnd/>
            <a:tailEnd/>
          </a:ln>
        </p:spPr>
        <p:txBody>
          <a:bodyPr wrap="square">
            <a:spAutoFit/>
          </a:bodyPr>
          <a:lstStyle/>
          <a:p>
            <a:r>
              <a:rPr lang="en-US" sz="3200" u="sng" dirty="0" err="1" smtClean="0">
                <a:solidFill>
                  <a:srgbClr val="0000FF"/>
                </a:solidFill>
              </a:rPr>
              <a:t>Pixelation</a:t>
            </a:r>
            <a:r>
              <a:rPr lang="en-US" sz="3200" u="sng" dirty="0" smtClean="0">
                <a:solidFill>
                  <a:srgbClr val="0000FF"/>
                </a:solidFill>
              </a:rPr>
              <a:t> </a:t>
            </a:r>
            <a:r>
              <a:rPr lang="en-US" sz="3200" u="sng" dirty="0">
                <a:solidFill>
                  <a:srgbClr val="0000FF"/>
                </a:solidFill>
              </a:rPr>
              <a:t>and </a:t>
            </a:r>
            <a:r>
              <a:rPr lang="en-US" sz="3200" u="sng" dirty="0" smtClean="0">
                <a:solidFill>
                  <a:srgbClr val="0000FF"/>
                </a:solidFill>
              </a:rPr>
              <a:t>Efficiency for Different Scenarios </a:t>
            </a:r>
            <a:endParaRPr lang="en-US" sz="3200" u="sng" dirty="0">
              <a:solidFill>
                <a:srgbClr val="0000FF"/>
              </a:solidFill>
            </a:endParaRPr>
          </a:p>
        </p:txBody>
      </p:sp>
      <p:sp>
        <p:nvSpPr>
          <p:cNvPr id="13317" name="TextBox 4"/>
          <p:cNvSpPr txBox="1">
            <a:spLocks noChangeArrowheads="1"/>
          </p:cNvSpPr>
          <p:nvPr/>
        </p:nvSpPr>
        <p:spPr bwMode="auto">
          <a:xfrm>
            <a:off x="0" y="552271"/>
            <a:ext cx="1928733" cy="1200329"/>
          </a:xfrm>
          <a:prstGeom prst="rect">
            <a:avLst/>
          </a:prstGeom>
          <a:solidFill>
            <a:srgbClr val="FFFF00"/>
          </a:solidFill>
          <a:ln w="9525">
            <a:noFill/>
            <a:miter lim="800000"/>
            <a:headEnd/>
            <a:tailEnd/>
          </a:ln>
        </p:spPr>
        <p:txBody>
          <a:bodyPr wrap="none">
            <a:spAutoFit/>
          </a:bodyPr>
          <a:lstStyle/>
          <a:p>
            <a:r>
              <a:rPr lang="en-US" dirty="0" smtClean="0"/>
              <a:t> Scenario 1:</a:t>
            </a:r>
          </a:p>
          <a:p>
            <a:r>
              <a:rPr lang="en-US" dirty="0" smtClean="0"/>
              <a:t>7 rows</a:t>
            </a:r>
          </a:p>
          <a:p>
            <a:r>
              <a:rPr lang="en-US" dirty="0" smtClean="0"/>
              <a:t>2, 6x3.25 mm</a:t>
            </a:r>
            <a:endParaRPr lang="en-US" dirty="0"/>
          </a:p>
        </p:txBody>
      </p:sp>
      <p:sp>
        <p:nvSpPr>
          <p:cNvPr id="13318" name="TextBox 5"/>
          <p:cNvSpPr txBox="1">
            <a:spLocks noChangeArrowheads="1"/>
          </p:cNvSpPr>
          <p:nvPr/>
        </p:nvSpPr>
        <p:spPr bwMode="auto">
          <a:xfrm>
            <a:off x="0" y="2286000"/>
            <a:ext cx="1676400" cy="1200329"/>
          </a:xfrm>
          <a:prstGeom prst="rect">
            <a:avLst/>
          </a:prstGeom>
          <a:solidFill>
            <a:srgbClr val="FFFF00"/>
          </a:solidFill>
          <a:ln w="9525">
            <a:noFill/>
            <a:miter lim="800000"/>
            <a:headEnd/>
            <a:tailEnd/>
          </a:ln>
        </p:spPr>
        <p:txBody>
          <a:bodyPr wrap="square">
            <a:spAutoFit/>
          </a:bodyPr>
          <a:lstStyle/>
          <a:p>
            <a:r>
              <a:rPr lang="en-US" dirty="0" smtClean="0"/>
              <a:t>Scenario 2:</a:t>
            </a:r>
          </a:p>
          <a:p>
            <a:r>
              <a:rPr lang="en-US" dirty="0" smtClean="0"/>
              <a:t>10 rows @ 2 </a:t>
            </a:r>
            <a:r>
              <a:rPr lang="en-US" dirty="0"/>
              <a:t>mm</a:t>
            </a:r>
          </a:p>
        </p:txBody>
      </p:sp>
      <p:sp>
        <p:nvSpPr>
          <p:cNvPr id="13319" name="TextBox 6"/>
          <p:cNvSpPr txBox="1">
            <a:spLocks noChangeArrowheads="1"/>
          </p:cNvSpPr>
          <p:nvPr/>
        </p:nvSpPr>
        <p:spPr bwMode="auto">
          <a:xfrm>
            <a:off x="0" y="4343400"/>
            <a:ext cx="1676400" cy="1200329"/>
          </a:xfrm>
          <a:prstGeom prst="rect">
            <a:avLst/>
          </a:prstGeom>
          <a:solidFill>
            <a:srgbClr val="FFFF00"/>
          </a:solidFill>
          <a:ln w="9525">
            <a:noFill/>
            <a:miter lim="800000"/>
            <a:headEnd/>
            <a:tailEnd/>
          </a:ln>
        </p:spPr>
        <p:txBody>
          <a:bodyPr wrap="square">
            <a:spAutoFit/>
          </a:bodyPr>
          <a:lstStyle/>
          <a:p>
            <a:r>
              <a:rPr lang="en-US" dirty="0" smtClean="0"/>
              <a:t>Scenario 3:</a:t>
            </a:r>
          </a:p>
          <a:p>
            <a:r>
              <a:rPr lang="en-US" dirty="0" smtClean="0"/>
              <a:t>10 rows    @ 1 </a:t>
            </a:r>
            <a:r>
              <a:rPr lang="en-US" dirty="0"/>
              <a:t>mm</a:t>
            </a:r>
          </a:p>
        </p:txBody>
      </p:sp>
      <p:sp>
        <p:nvSpPr>
          <p:cNvPr id="13320" name="TextBox 7"/>
          <p:cNvSpPr txBox="1">
            <a:spLocks noChangeArrowheads="1"/>
          </p:cNvSpPr>
          <p:nvPr/>
        </p:nvSpPr>
        <p:spPr bwMode="auto">
          <a:xfrm>
            <a:off x="914400" y="6248400"/>
            <a:ext cx="184150" cy="461963"/>
          </a:xfrm>
          <a:prstGeom prst="rect">
            <a:avLst/>
          </a:prstGeom>
          <a:noFill/>
          <a:ln w="9525">
            <a:noFill/>
            <a:miter lim="800000"/>
            <a:headEnd/>
            <a:tailEnd/>
          </a:ln>
        </p:spPr>
        <p:txBody>
          <a:bodyPr wrap="none">
            <a:spAutoFit/>
          </a:bodyPr>
          <a:lstStyle/>
          <a:p>
            <a:endParaRPr lang="en-US"/>
          </a:p>
        </p:txBody>
      </p:sp>
      <p:sp>
        <p:nvSpPr>
          <p:cNvPr id="13321" name="TextBox 8"/>
          <p:cNvSpPr txBox="1">
            <a:spLocks noChangeArrowheads="1"/>
          </p:cNvSpPr>
          <p:nvPr/>
        </p:nvSpPr>
        <p:spPr bwMode="auto">
          <a:xfrm>
            <a:off x="0" y="6396335"/>
            <a:ext cx="9144000" cy="461665"/>
          </a:xfrm>
          <a:prstGeom prst="rect">
            <a:avLst/>
          </a:prstGeom>
          <a:noFill/>
          <a:ln w="9525">
            <a:noFill/>
            <a:miter lim="800000"/>
            <a:headEnd/>
            <a:tailEnd/>
          </a:ln>
        </p:spPr>
        <p:txBody>
          <a:bodyPr wrap="square">
            <a:spAutoFit/>
          </a:bodyPr>
          <a:lstStyle/>
          <a:p>
            <a:r>
              <a:rPr lang="en-US" dirty="0" err="1"/>
              <a:t>Royon</a:t>
            </a:r>
            <a:r>
              <a:rPr lang="en-US" dirty="0"/>
              <a:t>  and </a:t>
            </a:r>
            <a:r>
              <a:rPr lang="en-US" dirty="0" err="1"/>
              <a:t>Sampert</a:t>
            </a:r>
            <a:r>
              <a:rPr lang="en-US" dirty="0"/>
              <a:t> </a:t>
            </a:r>
            <a:r>
              <a:rPr lang="en-US" dirty="0" smtClean="0"/>
              <a:t>study confirms </a:t>
            </a:r>
            <a:r>
              <a:rPr lang="en-US" dirty="0" err="1"/>
              <a:t>pixellation</a:t>
            </a:r>
            <a:r>
              <a:rPr lang="en-US" dirty="0"/>
              <a:t> of </a:t>
            </a:r>
            <a:r>
              <a:rPr lang="en-US" dirty="0" smtClean="0"/>
              <a:t>8-10 </a:t>
            </a:r>
            <a:r>
              <a:rPr lang="en-US" dirty="0"/>
              <a:t>is adequate </a:t>
            </a:r>
          </a:p>
        </p:txBody>
      </p:sp>
      <p:sp>
        <p:nvSpPr>
          <p:cNvPr id="10" name="Date Placeholder 9"/>
          <p:cNvSpPr>
            <a:spLocks noGrp="1"/>
          </p:cNvSpPr>
          <p:nvPr>
            <p:ph type="dt" sz="half" idx="10"/>
          </p:nvPr>
        </p:nvSpPr>
        <p:spPr/>
        <p:txBody>
          <a:bodyPr/>
          <a:lstStyle/>
          <a:p>
            <a:pPr>
              <a:defRPr/>
            </a:pPr>
            <a:r>
              <a:rPr lang="en-US" smtClean="0"/>
              <a:t>December 4, 2014</a:t>
            </a:r>
            <a:endParaRPr lang="en-US" dirty="0"/>
          </a:p>
        </p:txBody>
      </p:sp>
      <p:sp>
        <p:nvSpPr>
          <p:cNvPr id="11" name="Footer Placeholder 10"/>
          <p:cNvSpPr>
            <a:spLocks noGrp="1"/>
          </p:cNvSpPr>
          <p:nvPr>
            <p:ph type="ftr" sz="quarter" idx="11"/>
          </p:nvPr>
        </p:nvSpPr>
        <p:spPr/>
        <p:txBody>
          <a:bodyPr/>
          <a:lstStyle/>
          <a:p>
            <a:pPr>
              <a:defRPr/>
            </a:pPr>
            <a:r>
              <a:rPr lang="en-US" smtClean="0"/>
              <a:t>MCP Workshop,  A.  Brandt , UTA </a:t>
            </a:r>
            <a:endParaRPr lang="en-US"/>
          </a:p>
        </p:txBody>
      </p:sp>
    </p:spTree>
    <p:extLst>
      <p:ext uri="{BB962C8B-B14F-4D97-AF65-F5344CB8AC3E}">
        <p14:creationId xmlns:p14="http://schemas.microsoft.com/office/powerpoint/2010/main" val="43001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8216900"/>
          </a:xfrm>
          <a:prstGeom prst="rect">
            <a:avLst/>
          </a:prstGeom>
          <a:ln>
            <a:noFill/>
          </a:ln>
        </p:spPr>
        <p:txBody>
          <a:bodyPr>
            <a:spAutoFit/>
          </a:bodyPr>
          <a:lstStyle/>
          <a:p>
            <a:pPr marL="342900" indent="-342900">
              <a:defRPr/>
            </a:pPr>
            <a:r>
              <a:rPr lang="en-US" dirty="0"/>
              <a:t>Detector composed of radiator (default: fused silica bars) and </a:t>
            </a:r>
          </a:p>
          <a:p>
            <a:pPr marL="342900" indent="-342900">
              <a:defRPr/>
            </a:pPr>
            <a:r>
              <a:rPr lang="en-US" dirty="0" err="1"/>
              <a:t>photosensor</a:t>
            </a:r>
            <a:r>
              <a:rPr lang="en-US" dirty="0"/>
              <a:t> (default: MCP-PMT). Optimization of radiator/sensor </a:t>
            </a:r>
          </a:p>
          <a:p>
            <a:pPr marL="342900" indent="-342900">
              <a:defRPr/>
            </a:pPr>
            <a:r>
              <a:rPr lang="en-US" dirty="0"/>
              <a:t>is strongly coupled and depends on running conditions and physics</a:t>
            </a:r>
          </a:p>
          <a:p>
            <a:pPr marL="342900" indent="-342900">
              <a:defRPr/>
            </a:pPr>
            <a:r>
              <a:rPr lang="en-US" dirty="0"/>
              <a:t>goals .</a:t>
            </a:r>
          </a:p>
          <a:p>
            <a:pPr marL="342900" indent="-342900">
              <a:defRPr/>
            </a:pPr>
            <a:endParaRPr lang="en-US" dirty="0"/>
          </a:p>
          <a:p>
            <a:pPr marL="342900" indent="-342900">
              <a:defRPr/>
            </a:pPr>
            <a:r>
              <a:rPr lang="en-US" dirty="0">
                <a:solidFill>
                  <a:srgbClr val="FF0000"/>
                </a:solidFill>
              </a:rPr>
              <a:t>Detector optimization issues</a:t>
            </a:r>
            <a:r>
              <a:rPr lang="en-US" dirty="0"/>
              <a:t>:</a:t>
            </a:r>
          </a:p>
          <a:p>
            <a:pPr marL="342900" indent="-342900">
              <a:defRPr/>
            </a:pPr>
            <a:r>
              <a:rPr lang="en-US" dirty="0"/>
              <a:t>Layout of quartz bars; this should </a:t>
            </a:r>
          </a:p>
          <a:p>
            <a:pPr marL="457200" indent="-457200">
              <a:buFontTx/>
              <a:buAutoNum type="alphaLcParenR"/>
              <a:defRPr/>
            </a:pPr>
            <a:r>
              <a:rPr lang="en-US" dirty="0"/>
              <a:t>provide as much light as possible in a short a time window</a:t>
            </a:r>
          </a:p>
          <a:p>
            <a:pPr marL="457200" indent="-457200">
              <a:buFontTx/>
              <a:buAutoNum type="alphaLcParenR"/>
              <a:defRPr/>
            </a:pPr>
            <a:r>
              <a:rPr lang="en-US" dirty="0"/>
              <a:t>maximize acceptance (avoid cracks)</a:t>
            </a:r>
          </a:p>
          <a:p>
            <a:pPr marL="457200" indent="-457200">
              <a:buFontTx/>
              <a:buAutoNum type="alphaLcParenR"/>
              <a:defRPr/>
            </a:pPr>
            <a:r>
              <a:rPr lang="en-US" dirty="0"/>
              <a:t>have </a:t>
            </a:r>
            <a:r>
              <a:rPr lang="en-US" dirty="0" err="1"/>
              <a:t>pixelation</a:t>
            </a:r>
            <a:r>
              <a:rPr lang="en-US" dirty="0"/>
              <a:t> for multi-proton timing</a:t>
            </a:r>
          </a:p>
          <a:p>
            <a:pPr marL="342900" indent="-342900">
              <a:defRPr/>
            </a:pPr>
            <a:endParaRPr lang="en-US" dirty="0"/>
          </a:p>
          <a:p>
            <a:pPr marL="342900" indent="-342900">
              <a:defRPr/>
            </a:pPr>
            <a:r>
              <a:rPr lang="en-US" dirty="0">
                <a:solidFill>
                  <a:srgbClr val="FF0000"/>
                </a:solidFill>
              </a:rPr>
              <a:t>MCP-PMT  issues:</a:t>
            </a:r>
          </a:p>
          <a:p>
            <a:pPr marL="457200" indent="-457200">
              <a:defRPr/>
            </a:pPr>
            <a:r>
              <a:rPr lang="en-US" dirty="0"/>
              <a:t>a) timing</a:t>
            </a:r>
          </a:p>
          <a:p>
            <a:pPr marL="457200" indent="-457200">
              <a:defRPr/>
            </a:pPr>
            <a:r>
              <a:rPr lang="en-US" dirty="0"/>
              <a:t>b) rate</a:t>
            </a:r>
          </a:p>
          <a:p>
            <a:pPr marL="457200" indent="-457200">
              <a:defRPr/>
            </a:pPr>
            <a:r>
              <a:rPr lang="en-US" dirty="0"/>
              <a:t>c) lifetime</a:t>
            </a:r>
          </a:p>
          <a:p>
            <a:pPr marL="457200" indent="-457200">
              <a:defRPr/>
            </a:pPr>
            <a:r>
              <a:rPr lang="en-US" dirty="0"/>
              <a:t>d) cross talk</a:t>
            </a:r>
          </a:p>
          <a:p>
            <a:pPr marL="457200" indent="-457200">
              <a:defRPr/>
            </a:pPr>
            <a:endParaRPr lang="en-US" dirty="0"/>
          </a:p>
          <a:p>
            <a:pPr marL="342900" indent="-342900">
              <a:defRPr/>
            </a:pPr>
            <a:endParaRPr lang="en-US" dirty="0"/>
          </a:p>
          <a:p>
            <a:pPr marL="342900" indent="-342900">
              <a:defRPr/>
            </a:pPr>
            <a:endParaRPr lang="en-US" dirty="0"/>
          </a:p>
          <a:p>
            <a:pPr marL="514350" indent="-514350">
              <a:defRPr/>
            </a:pPr>
            <a:endParaRPr lang="en-US" dirty="0"/>
          </a:p>
          <a:p>
            <a:pPr marL="342900" indent="-342900">
              <a:defRPr/>
            </a:pPr>
            <a:endParaRPr lang="en-US" dirty="0">
              <a:solidFill>
                <a:srgbClr val="FF0000"/>
              </a:solidFill>
            </a:endParaRPr>
          </a:p>
          <a:p>
            <a:pPr marL="342900" indent="-342900">
              <a:defRPr/>
            </a:pPr>
            <a:r>
              <a:rPr lang="en-US" dirty="0"/>
              <a:t>  </a:t>
            </a:r>
          </a:p>
        </p:txBody>
      </p:sp>
      <p:sp>
        <p:nvSpPr>
          <p:cNvPr id="10243" name="TextBox 4"/>
          <p:cNvSpPr txBox="1">
            <a:spLocks noChangeArrowheads="1"/>
          </p:cNvSpPr>
          <p:nvPr/>
        </p:nvSpPr>
        <p:spPr bwMode="auto">
          <a:xfrm>
            <a:off x="990600" y="-76200"/>
            <a:ext cx="6976975" cy="1077218"/>
          </a:xfrm>
          <a:prstGeom prst="rect">
            <a:avLst/>
          </a:prstGeom>
          <a:noFill/>
          <a:ln w="9525">
            <a:noFill/>
            <a:miter lim="800000"/>
            <a:headEnd/>
            <a:tailEnd/>
          </a:ln>
        </p:spPr>
        <p:txBody>
          <a:bodyPr wrap="none">
            <a:spAutoFit/>
          </a:bodyPr>
          <a:lstStyle/>
          <a:p>
            <a:pPr>
              <a:defRPr/>
            </a:pPr>
            <a:r>
              <a:rPr lang="en-US" sz="3200" u="sng" dirty="0">
                <a:solidFill>
                  <a:srgbClr val="3216D8"/>
                </a:solidFill>
              </a:rPr>
              <a:t>Detector </a:t>
            </a:r>
            <a:r>
              <a:rPr lang="en-US" sz="3200" u="sng" dirty="0" smtClean="0">
                <a:solidFill>
                  <a:srgbClr val="3216D8"/>
                </a:solidFill>
              </a:rPr>
              <a:t>R&amp;D :</a:t>
            </a:r>
            <a:r>
              <a:rPr lang="en-US" sz="3200" dirty="0" smtClean="0">
                <a:solidFill>
                  <a:srgbClr val="FF0000"/>
                </a:solidFill>
              </a:rPr>
              <a:t> </a:t>
            </a:r>
            <a:r>
              <a:rPr lang="en-US" sz="3200" dirty="0"/>
              <a:t>UTA, Alberta, </a:t>
            </a:r>
            <a:r>
              <a:rPr lang="en-US" sz="3200" dirty="0">
                <a:solidFill>
                  <a:schemeClr val="tx1">
                    <a:lumMod val="50000"/>
                    <a:lumOff val="50000"/>
                  </a:schemeClr>
                </a:solidFill>
              </a:rPr>
              <a:t>Giessen</a:t>
            </a:r>
          </a:p>
          <a:p>
            <a:pPr>
              <a:defRPr/>
            </a:pPr>
            <a:endParaRPr lang="en-US" sz="3200" u="sng" dirty="0">
              <a:solidFill>
                <a:srgbClr val="3216D8"/>
              </a:solidFill>
            </a:endParaRPr>
          </a:p>
        </p:txBody>
      </p:sp>
      <p:sp>
        <p:nvSpPr>
          <p:cNvPr id="11268" name="TextBox 4"/>
          <p:cNvSpPr txBox="1">
            <a:spLocks noChangeArrowheads="1"/>
          </p:cNvSpPr>
          <p:nvPr/>
        </p:nvSpPr>
        <p:spPr bwMode="auto">
          <a:xfrm>
            <a:off x="4800600" y="4724400"/>
            <a:ext cx="3886200" cy="1200150"/>
          </a:xfrm>
          <a:prstGeom prst="rect">
            <a:avLst/>
          </a:prstGeom>
          <a:solidFill>
            <a:srgbClr val="FFFF00"/>
          </a:solidFill>
          <a:ln w="9525">
            <a:noFill/>
            <a:miter lim="800000"/>
            <a:headEnd/>
            <a:tailEnd/>
          </a:ln>
        </p:spPr>
        <p:txBody>
          <a:bodyPr>
            <a:spAutoFit/>
          </a:bodyPr>
          <a:lstStyle/>
          <a:p>
            <a:r>
              <a:rPr lang="en-US"/>
              <a:t>Optimization done through </a:t>
            </a:r>
          </a:p>
          <a:p>
            <a:r>
              <a:rPr lang="en-US"/>
              <a:t>simulation, laser tests, and</a:t>
            </a:r>
          </a:p>
          <a:p>
            <a:r>
              <a:rPr lang="en-US"/>
              <a:t>test beam.  </a:t>
            </a:r>
          </a:p>
        </p:txBody>
      </p:sp>
      <p:sp>
        <p:nvSpPr>
          <p:cNvPr id="8" name="Slide Number Placeholder 27"/>
          <p:cNvSpPr txBox="1">
            <a:spLocks/>
          </p:cNvSpPr>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87B990-6DA9-4E1C-A480-72D2B27D4CC8}" type="slidenum">
              <a:rPr kumimoji="0" lang="en-US" sz="1800" b="1"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2"/>
          <p:cNvSpPr txBox="1">
            <a:spLocks noChangeArrowheads="1"/>
          </p:cNvSpPr>
          <p:nvPr/>
        </p:nvSpPr>
        <p:spPr bwMode="auto">
          <a:xfrm>
            <a:off x="1568114" y="76200"/>
            <a:ext cx="5747086" cy="769441"/>
          </a:xfrm>
          <a:prstGeom prst="rect">
            <a:avLst/>
          </a:prstGeom>
          <a:noFill/>
          <a:ln w="9525">
            <a:noFill/>
            <a:miter lim="800000"/>
            <a:headEnd/>
            <a:tailEnd/>
          </a:ln>
        </p:spPr>
        <p:txBody>
          <a:bodyPr wrap="none">
            <a:spAutoFit/>
          </a:bodyPr>
          <a:lstStyle/>
          <a:p>
            <a:r>
              <a:rPr lang="en-US" sz="4400" u="sng" dirty="0" smtClean="0">
                <a:solidFill>
                  <a:srgbClr val="0000FF"/>
                </a:solidFill>
                <a:cs typeface="Times New Roman" pitchFamily="18" charset="0"/>
              </a:rPr>
              <a:t>An R&amp;D Success Story</a:t>
            </a:r>
            <a:endParaRPr lang="en-US" sz="4400" u="sng" dirty="0">
              <a:solidFill>
                <a:srgbClr val="0000FF"/>
              </a:solidFill>
              <a:cs typeface="Times New Roman" pitchFamily="18" charset="0"/>
            </a:endParaRPr>
          </a:p>
        </p:txBody>
      </p:sp>
      <p:sp>
        <p:nvSpPr>
          <p:cNvPr id="17" name="TextBox 16"/>
          <p:cNvSpPr txBox="1"/>
          <p:nvPr/>
        </p:nvSpPr>
        <p:spPr>
          <a:xfrm>
            <a:off x="152400" y="914400"/>
            <a:ext cx="8991600" cy="6247864"/>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Led by UTA/Brandt </a:t>
            </a:r>
            <a:r>
              <a:rPr lang="en-US" sz="2000" dirty="0"/>
              <a:t>r</a:t>
            </a:r>
            <a:r>
              <a:rPr lang="en-US" sz="2000" dirty="0" smtClean="0"/>
              <a:t>aised ~400k$ in Generic R&amp;D funds from Texas ARP (2006) , DOE ADR (2007 w/ </a:t>
            </a:r>
            <a:r>
              <a:rPr lang="en-US" sz="2000" dirty="0" err="1" smtClean="0"/>
              <a:t>Burle</a:t>
            </a:r>
            <a:r>
              <a:rPr lang="en-US" sz="2000" dirty="0" smtClean="0"/>
              <a:t>/</a:t>
            </a:r>
            <a:r>
              <a:rPr lang="en-US" sz="2000" dirty="0" err="1" smtClean="0"/>
              <a:t>Photonis</a:t>
            </a:r>
            <a:r>
              <a:rPr lang="en-US" sz="2000" dirty="0" smtClean="0"/>
              <a:t>), NSF SBIR (2011 w/ </a:t>
            </a:r>
            <a:r>
              <a:rPr lang="en-US" sz="2000" dirty="0" err="1" smtClean="0">
                <a:solidFill>
                  <a:srgbClr val="CC3399"/>
                </a:solidFill>
              </a:rPr>
              <a:t>Arradiance</a:t>
            </a:r>
            <a:r>
              <a:rPr lang="en-US" sz="2000" dirty="0" smtClean="0">
                <a:solidFill>
                  <a:srgbClr val="CC3399"/>
                </a:solidFill>
              </a:rPr>
              <a:t> Inc.</a:t>
            </a:r>
            <a:r>
              <a:rPr lang="en-US" sz="2000" dirty="0" smtClean="0"/>
              <a:t>)</a:t>
            </a:r>
            <a:r>
              <a:rPr lang="en-US" sz="2000" dirty="0" smtClean="0">
                <a:solidFill>
                  <a:srgbClr val="CC3399"/>
                </a:solidFill>
              </a:rPr>
              <a:t> </a:t>
            </a:r>
            <a:r>
              <a:rPr lang="en-US" sz="2000" dirty="0" smtClean="0"/>
              <a:t>,  DOE ADR (2011 w/Stony Brook), and in-kind from Universities,  +~100k$ from U.S.  ATLAS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From 2006 to 2012 averaged nearly one TB/year. Improved the resolution: - by a </a:t>
            </a:r>
            <a:r>
              <a:rPr lang="en-US" sz="2000" dirty="0" smtClean="0">
                <a:solidFill>
                  <a:srgbClr val="FF0000"/>
                </a:solidFill>
              </a:rPr>
              <a:t>factor 5</a:t>
            </a:r>
            <a:r>
              <a:rPr lang="en-US" sz="2000" dirty="0" smtClean="0"/>
              <a:t>  from 100 </a:t>
            </a:r>
            <a:r>
              <a:rPr lang="en-US" sz="2000" dirty="0" err="1" smtClean="0"/>
              <a:t>ps</a:t>
            </a:r>
            <a:r>
              <a:rPr lang="en-US" sz="2000" dirty="0" smtClean="0"/>
              <a:t>/bar to </a:t>
            </a:r>
            <a:r>
              <a:rPr lang="en-US" sz="2000" dirty="0" smtClean="0">
                <a:solidFill>
                  <a:srgbClr val="FF0000"/>
                </a:solidFill>
              </a:rPr>
              <a:t>19 </a:t>
            </a:r>
            <a:r>
              <a:rPr lang="en-US" sz="2000" dirty="0" err="1" smtClean="0">
                <a:solidFill>
                  <a:srgbClr val="FF0000"/>
                </a:solidFill>
              </a:rPr>
              <a:t>ps</a:t>
            </a:r>
            <a:r>
              <a:rPr lang="en-US" sz="2000" dirty="0" smtClean="0">
                <a:solidFill>
                  <a:srgbClr val="FF0000"/>
                </a:solidFill>
              </a:rPr>
              <a:t>/bar </a:t>
            </a:r>
            <a:r>
              <a:rPr lang="en-US" sz="2000" dirty="0" smtClean="0"/>
              <a:t>(for DET/AMP/MCP-PMT/CFD) or by a factor 4  (</a:t>
            </a:r>
            <a:r>
              <a:rPr lang="en-US" sz="2000" dirty="0" smtClean="0">
                <a:solidFill>
                  <a:srgbClr val="FF0000"/>
                </a:solidFill>
              </a:rPr>
              <a:t>24 </a:t>
            </a:r>
            <a:r>
              <a:rPr lang="en-US" sz="2000" dirty="0" err="1" smtClean="0">
                <a:solidFill>
                  <a:srgbClr val="FF0000"/>
                </a:solidFill>
              </a:rPr>
              <a:t>ps</a:t>
            </a:r>
            <a:r>
              <a:rPr lang="en-US" sz="2000" dirty="0" smtClean="0">
                <a:solidFill>
                  <a:srgbClr val="FF0000"/>
                </a:solidFill>
              </a:rPr>
              <a:t>/bar</a:t>
            </a:r>
            <a:r>
              <a:rPr lang="en-US" sz="2000" dirty="0" smtClean="0"/>
              <a:t>) if you include the HPTDC </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The improvement was due to a combination of many factors: </a:t>
            </a:r>
          </a:p>
          <a:p>
            <a:pPr marL="457200" indent="-457200"/>
            <a:r>
              <a:rPr lang="en-US" sz="2000" dirty="0" smtClean="0"/>
              <a:t>	- starting with a lack of knowledge of the subject </a:t>
            </a:r>
          </a:p>
          <a:p>
            <a:pPr marL="457200" indent="-457200"/>
            <a:r>
              <a:rPr lang="en-US" sz="2000" dirty="0" smtClean="0">
                <a:solidFill>
                  <a:srgbClr val="FF0000"/>
                </a:solidFill>
              </a:rPr>
              <a:t>	- </a:t>
            </a:r>
            <a:r>
              <a:rPr lang="en-US" sz="2000" dirty="0" smtClean="0"/>
              <a:t>improved</a:t>
            </a:r>
            <a:r>
              <a:rPr lang="en-US" sz="2000" dirty="0" smtClean="0">
                <a:solidFill>
                  <a:srgbClr val="FF0000"/>
                </a:solidFill>
              </a:rPr>
              <a:t> amplifier</a:t>
            </a:r>
            <a:r>
              <a:rPr lang="en-US" sz="2000" dirty="0" smtClean="0"/>
              <a:t> and </a:t>
            </a:r>
            <a:r>
              <a:rPr lang="en-US" sz="2000" dirty="0" smtClean="0">
                <a:solidFill>
                  <a:srgbClr val="FF0000"/>
                </a:solidFill>
              </a:rPr>
              <a:t>CFD </a:t>
            </a:r>
            <a:r>
              <a:rPr lang="en-US" sz="2000" dirty="0" smtClean="0"/>
              <a:t>(based on Louvain design refined by   </a:t>
            </a:r>
          </a:p>
          <a:p>
            <a:pPr marL="457200" indent="-457200"/>
            <a:r>
              <a:rPr lang="en-US" sz="2000" dirty="0" smtClean="0"/>
              <a:t>          Alberta + Stony Brook) .   Note: a low noise, well-shielded amplifier is    </a:t>
            </a:r>
          </a:p>
          <a:p>
            <a:pPr marL="457200" indent="-457200"/>
            <a:r>
              <a:rPr lang="en-US" sz="2000" dirty="0" smtClean="0"/>
              <a:t>          a crucial, rarely discussed aspect of fast timing</a:t>
            </a:r>
          </a:p>
          <a:p>
            <a:pPr marL="457200" indent="-457200"/>
            <a:r>
              <a:rPr lang="en-US" sz="2000" dirty="0" smtClean="0"/>
              <a:t>        - interface of quartz bars to PMT, improvements in MCP-PMT: pore size </a:t>
            </a:r>
          </a:p>
          <a:p>
            <a:pPr marL="457200" indent="-457200"/>
            <a:r>
              <a:rPr lang="en-US" sz="2000" dirty="0" smtClean="0"/>
              <a:t>	  25  µm to 10 µm,  optimized gain/HV</a:t>
            </a:r>
          </a:p>
          <a:p>
            <a:pPr marL="1371600" lvl="2" indent="-457200">
              <a:buFont typeface="Arial" panose="020B0604020202020204" pitchFamily="34" charset="0"/>
              <a:buChar char="•"/>
            </a:pPr>
            <a:endParaRPr lang="en-US" sz="2000" dirty="0"/>
          </a:p>
          <a:p>
            <a:endParaRPr lang="en-US" sz="2000" dirty="0" smtClean="0"/>
          </a:p>
          <a:p>
            <a:pPr marL="457200" indent="-457200"/>
            <a:endParaRPr lang="en-US" sz="2000" dirty="0" smtClean="0"/>
          </a:p>
          <a:p>
            <a:endParaRPr lang="en-US" sz="2000" dirty="0"/>
          </a:p>
        </p:txBody>
      </p:sp>
      <p:sp>
        <p:nvSpPr>
          <p:cNvPr id="5" name="Date Placeholder 4"/>
          <p:cNvSpPr>
            <a:spLocks noGrp="1"/>
          </p:cNvSpPr>
          <p:nvPr>
            <p:ph type="dt" sz="half" idx="10"/>
          </p:nvPr>
        </p:nvSpPr>
        <p:spPr/>
        <p:txBody>
          <a:bodyPr/>
          <a:lstStyle/>
          <a:p>
            <a:pPr>
              <a:defRPr/>
            </a:pPr>
            <a:r>
              <a:rPr lang="en-US" smtClean="0"/>
              <a:t>December 4, 2014</a:t>
            </a:r>
            <a:endParaRPr lang="en-US" dirty="0"/>
          </a:p>
        </p:txBody>
      </p:sp>
      <p:sp>
        <p:nvSpPr>
          <p:cNvPr id="6" name="Footer Placeholder 5"/>
          <p:cNvSpPr>
            <a:spLocks noGrp="1"/>
          </p:cNvSpPr>
          <p:nvPr>
            <p:ph type="ftr" sz="quarter" idx="11"/>
          </p:nvPr>
        </p:nvSpPr>
        <p:spPr/>
        <p:txBody>
          <a:bodyPr/>
          <a:lstStyle/>
          <a:p>
            <a:pPr>
              <a:defRPr/>
            </a:pPr>
            <a:r>
              <a:rPr lang="en-US" smtClean="0"/>
              <a:t>MCP Workshop,  A.  Brandt , UTA </a:t>
            </a:r>
            <a:endParaRPr lang="en-US"/>
          </a:p>
        </p:txBody>
      </p:sp>
      <p:sp>
        <p:nvSpPr>
          <p:cNvPr id="8" name="Slide Number Placeholder 27"/>
          <p:cNvSpPr txBox="1">
            <a:spLocks/>
          </p:cNvSpPr>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87B990-6DA9-4E1C-A480-72D2B27D4CC8}" type="slidenum">
              <a:rPr kumimoji="0" lang="en-US" sz="1800" b="1"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152400"/>
            <a:ext cx="8686800" cy="1143000"/>
          </a:xfrm>
          <a:prstGeom prst="rect">
            <a:avLst/>
          </a:prstGeom>
        </p:spPr>
        <p:txBody>
          <a:bodyPr/>
          <a:lstStyle/>
          <a:p>
            <a:pPr algn="ctr">
              <a:defRPr/>
            </a:pPr>
            <a:r>
              <a:rPr lang="en-US" sz="4000" u="sng" kern="0" dirty="0">
                <a:solidFill>
                  <a:srgbClr val="0000FF"/>
                </a:solidFill>
                <a:ea typeface="+mj-ea"/>
                <a:cs typeface="Times New Roman" pitchFamily="18" charset="0"/>
              </a:rPr>
              <a:t>MCP-PMT is Heart of Timing System </a:t>
            </a:r>
          </a:p>
        </p:txBody>
      </p:sp>
      <p:sp>
        <p:nvSpPr>
          <p:cNvPr id="13315" name="TextBox 3"/>
          <p:cNvSpPr txBox="1">
            <a:spLocks noChangeArrowheads="1"/>
          </p:cNvSpPr>
          <p:nvPr/>
        </p:nvSpPr>
        <p:spPr bwMode="auto">
          <a:xfrm>
            <a:off x="0" y="914400"/>
            <a:ext cx="8915400" cy="2554288"/>
          </a:xfrm>
          <a:prstGeom prst="rect">
            <a:avLst/>
          </a:prstGeom>
          <a:noFill/>
          <a:ln w="9525">
            <a:noFill/>
            <a:miter lim="800000"/>
            <a:headEnd/>
            <a:tailEnd/>
          </a:ln>
        </p:spPr>
        <p:txBody>
          <a:bodyPr>
            <a:spAutoFit/>
          </a:bodyPr>
          <a:lstStyle/>
          <a:p>
            <a:pPr>
              <a:buFont typeface="Arial" pitchFamily="34" charset="0"/>
              <a:buChar char="•"/>
            </a:pPr>
            <a:r>
              <a:rPr lang="en-US" sz="2000" dirty="0">
                <a:cs typeface="Times New Roman" pitchFamily="18" charset="0"/>
              </a:rPr>
              <a:t>Only one multi-anode reasonably-sized tube when we started: </a:t>
            </a:r>
            <a:r>
              <a:rPr lang="en-US" sz="2000" dirty="0" err="1">
                <a:cs typeface="Times New Roman" pitchFamily="18" charset="0"/>
              </a:rPr>
              <a:t>Burle</a:t>
            </a:r>
            <a:r>
              <a:rPr lang="en-US" sz="2000" dirty="0">
                <a:cs typeface="Times New Roman" pitchFamily="18" charset="0"/>
              </a:rPr>
              <a:t>/</a:t>
            </a:r>
            <a:r>
              <a:rPr lang="en-US" sz="2000" dirty="0" err="1">
                <a:cs typeface="Times New Roman" pitchFamily="18" charset="0"/>
              </a:rPr>
              <a:t>Photonis</a:t>
            </a:r>
            <a:r>
              <a:rPr lang="en-US" sz="2000" dirty="0">
                <a:cs typeface="Times New Roman" pitchFamily="18" charset="0"/>
              </a:rPr>
              <a:t> </a:t>
            </a:r>
            <a:r>
              <a:rPr lang="en-US" sz="2000" dirty="0" err="1">
                <a:cs typeface="Times New Roman" pitchFamily="18" charset="0"/>
              </a:rPr>
              <a:t>Planacon</a:t>
            </a:r>
            <a:r>
              <a:rPr lang="en-US" sz="2000" dirty="0">
                <a:cs typeface="Times New Roman" pitchFamily="18" charset="0"/>
              </a:rPr>
              <a:t> (now also Hamamatsu SL10</a:t>
            </a:r>
            <a:r>
              <a:rPr lang="en-US" sz="2000" dirty="0">
                <a:cs typeface="Times New Roman" pitchFamily="18" charset="0"/>
                <a:sym typeface="Symbol" pitchFamily="18" charset="2"/>
              </a:rPr>
              <a:t></a:t>
            </a:r>
            <a:r>
              <a:rPr lang="en-US" sz="2000" dirty="0">
                <a:cs typeface="Times New Roman" pitchFamily="18" charset="0"/>
              </a:rPr>
              <a:t>1/4 </a:t>
            </a:r>
            <a:r>
              <a:rPr lang="en-US" sz="2000" dirty="0" err="1">
                <a:cs typeface="Times New Roman" pitchFamily="18" charset="0"/>
              </a:rPr>
              <a:t>Planacon</a:t>
            </a:r>
            <a:r>
              <a:rPr lang="en-US" sz="2000" dirty="0">
                <a:cs typeface="Times New Roman" pitchFamily="18" charset="0"/>
              </a:rPr>
              <a:t>)</a:t>
            </a:r>
          </a:p>
          <a:p>
            <a:pPr>
              <a:buFont typeface="Arial" pitchFamily="34" charset="0"/>
              <a:buChar char="•"/>
            </a:pPr>
            <a:r>
              <a:rPr lang="en-US" sz="2000" dirty="0">
                <a:cs typeface="Times New Roman" pitchFamily="18" charset="0"/>
              </a:rPr>
              <a:t>Time resolution aka TTS=transit time spread </a:t>
            </a:r>
          </a:p>
          <a:p>
            <a:r>
              <a:rPr lang="en-US" sz="2000" dirty="0">
                <a:cs typeface="Times New Roman" pitchFamily="18" charset="0"/>
              </a:rPr>
              <a:t>(single </a:t>
            </a:r>
            <a:r>
              <a:rPr lang="en-US" sz="2000" dirty="0" err="1">
                <a:cs typeface="Times New Roman" pitchFamily="18" charset="0"/>
              </a:rPr>
              <a:t>pe</a:t>
            </a:r>
            <a:r>
              <a:rPr lang="en-US" sz="2000" dirty="0">
                <a:cs typeface="Times New Roman" pitchFamily="18" charset="0"/>
              </a:rPr>
              <a:t> response) </a:t>
            </a:r>
            <a:r>
              <a:rPr lang="en-US" sz="2000" dirty="0" smtClean="0">
                <a:cs typeface="Times New Roman" pitchFamily="18" charset="0"/>
              </a:rPr>
              <a:t>~35ps </a:t>
            </a:r>
            <a:r>
              <a:rPr lang="en-US" sz="2000" dirty="0" smtClean="0">
                <a:solidFill>
                  <a:srgbClr val="CC0099"/>
                </a:solidFill>
                <a:cs typeface="Times New Roman" pitchFamily="18" charset="0"/>
              </a:rPr>
              <a:t>[~20 </a:t>
            </a:r>
            <a:r>
              <a:rPr lang="en-US" sz="2000" dirty="0" err="1">
                <a:solidFill>
                  <a:srgbClr val="CC0099"/>
                </a:solidFill>
                <a:cs typeface="Times New Roman" pitchFamily="18" charset="0"/>
              </a:rPr>
              <a:t>ps</a:t>
            </a:r>
            <a:r>
              <a:rPr lang="en-US" sz="2000" dirty="0">
                <a:solidFill>
                  <a:srgbClr val="CC0099"/>
                </a:solidFill>
                <a:cs typeface="Times New Roman" pitchFamily="18" charset="0"/>
              </a:rPr>
              <a:t> for 10 </a:t>
            </a:r>
            <a:r>
              <a:rPr lang="en-US" sz="2000" dirty="0" err="1">
                <a:solidFill>
                  <a:srgbClr val="CC0099"/>
                </a:solidFill>
                <a:cs typeface="Times New Roman" pitchFamily="18" charset="0"/>
              </a:rPr>
              <a:t>pe’s</a:t>
            </a:r>
            <a:r>
              <a:rPr lang="en-US" sz="2000" dirty="0">
                <a:solidFill>
                  <a:srgbClr val="CC0099"/>
                </a:solidFill>
                <a:cs typeface="Times New Roman" pitchFamily="18" charset="0"/>
              </a:rPr>
              <a:t>]   </a:t>
            </a:r>
          </a:p>
          <a:p>
            <a:pPr>
              <a:buFont typeface="Arial" pitchFamily="34" charset="0"/>
              <a:buChar char="•"/>
            </a:pPr>
            <a:r>
              <a:rPr lang="en-US" sz="2000" dirty="0">
                <a:cs typeface="Times New Roman" pitchFamily="18" charset="0"/>
              </a:rPr>
              <a:t>Multi anode: 8x8 has pixel size of ~6.5 mm x 6.5 mm </a:t>
            </a:r>
          </a:p>
          <a:p>
            <a:r>
              <a:rPr lang="en-US" sz="2000" dirty="0">
                <a:cs typeface="Times New Roman" pitchFamily="18" charset="0"/>
              </a:rPr>
              <a:t>(defined initial detector concept), or 32x32 (1/4 pixels)</a:t>
            </a:r>
          </a:p>
          <a:p>
            <a:pPr>
              <a:buFont typeface="Arial" pitchFamily="34" charset="0"/>
              <a:buChar char="•"/>
            </a:pPr>
            <a:r>
              <a:rPr lang="en-US" sz="2000" dirty="0">
                <a:cs typeface="Times New Roman" pitchFamily="18" charset="0"/>
              </a:rPr>
              <a:t>Pore Size:  10 </a:t>
            </a:r>
            <a:r>
              <a:rPr lang="en-US" sz="2000" dirty="0">
                <a:cs typeface="Times New Roman" pitchFamily="18" charset="0"/>
                <a:sym typeface="Symbol" pitchFamily="18" charset="2"/>
              </a:rPr>
              <a:t>m or  25 m</a:t>
            </a:r>
          </a:p>
          <a:p>
            <a:r>
              <a:rPr lang="en-US" sz="2000" dirty="0">
                <a:cs typeface="Times New Roman" pitchFamily="18" charset="0"/>
              </a:rPr>
              <a:t>Tube Size:  </a:t>
            </a:r>
            <a:r>
              <a:rPr lang="en-US" sz="2000" dirty="0">
                <a:solidFill>
                  <a:srgbClr val="FF0000"/>
                </a:solidFill>
                <a:cs typeface="Times New Roman" pitchFamily="18" charset="0"/>
              </a:rPr>
              <a:t>2 inch square  (53 mm active area)</a:t>
            </a:r>
          </a:p>
        </p:txBody>
      </p:sp>
      <p:pic>
        <p:nvPicPr>
          <p:cNvPr id="13317" name="Picture 3"/>
          <p:cNvPicPr>
            <a:picLocks noChangeAspect="1" noChangeArrowheads="1"/>
          </p:cNvPicPr>
          <p:nvPr/>
        </p:nvPicPr>
        <p:blipFill>
          <a:blip r:embed="rId3" cstate="print"/>
          <a:srcRect/>
          <a:stretch>
            <a:fillRect/>
          </a:stretch>
        </p:blipFill>
        <p:spPr bwMode="auto">
          <a:xfrm>
            <a:off x="6129338" y="1371600"/>
            <a:ext cx="3014662" cy="1919288"/>
          </a:xfrm>
          <a:prstGeom prst="rect">
            <a:avLst/>
          </a:prstGeom>
          <a:noFill/>
          <a:ln w="9525">
            <a:noFill/>
            <a:miter lim="800000"/>
            <a:headEnd/>
            <a:tailEnd/>
          </a:ln>
        </p:spPr>
      </p:pic>
      <p:sp>
        <p:nvSpPr>
          <p:cNvPr id="13318" name="Date Placeholder 10"/>
          <p:cNvSpPr>
            <a:spLocks noGrp="1"/>
          </p:cNvSpPr>
          <p:nvPr>
            <p:ph type="dt" sz="quarter" idx="10"/>
          </p:nvPr>
        </p:nvSpPr>
        <p:spPr>
          <a:noFill/>
        </p:spPr>
        <p:txBody>
          <a:bodyPr/>
          <a:lstStyle/>
          <a:p>
            <a:r>
              <a:rPr lang="en-US" smtClean="0"/>
              <a:t>December 4, 2014</a:t>
            </a:r>
          </a:p>
        </p:txBody>
      </p:sp>
      <p:sp>
        <p:nvSpPr>
          <p:cNvPr id="13319" name="Footer Placeholder 11"/>
          <p:cNvSpPr>
            <a:spLocks noGrp="1"/>
          </p:cNvSpPr>
          <p:nvPr>
            <p:ph type="ftr" sz="quarter" idx="11"/>
          </p:nvPr>
        </p:nvSpPr>
        <p:spPr>
          <a:noFill/>
        </p:spPr>
        <p:txBody>
          <a:bodyPr/>
          <a:lstStyle/>
          <a:p>
            <a:r>
              <a:rPr lang="en-US" smtClean="0"/>
              <a:t>MCP Workshop,  A.  Brandt , UTA </a:t>
            </a:r>
          </a:p>
        </p:txBody>
      </p:sp>
      <p:pic>
        <p:nvPicPr>
          <p:cNvPr id="13320" name="Picture 2"/>
          <p:cNvPicPr>
            <a:picLocks noChangeAspect="1" noChangeArrowheads="1"/>
          </p:cNvPicPr>
          <p:nvPr/>
        </p:nvPicPr>
        <p:blipFill>
          <a:blip r:embed="rId4" cstate="print"/>
          <a:srcRect/>
          <a:stretch>
            <a:fillRect/>
          </a:stretch>
        </p:blipFill>
        <p:spPr bwMode="auto">
          <a:xfrm>
            <a:off x="990600" y="3871913"/>
            <a:ext cx="3576638" cy="2001837"/>
          </a:xfrm>
          <a:prstGeom prst="rect">
            <a:avLst/>
          </a:prstGeom>
          <a:noFill/>
          <a:ln w="9525">
            <a:noFill/>
            <a:miter lim="800000"/>
            <a:headEnd/>
            <a:tailEnd/>
          </a:ln>
        </p:spPr>
      </p:pic>
      <p:pic>
        <p:nvPicPr>
          <p:cNvPr id="13321" name="Picture 4"/>
          <p:cNvPicPr>
            <a:picLocks noChangeAspect="1" noChangeArrowheads="1"/>
          </p:cNvPicPr>
          <p:nvPr/>
        </p:nvPicPr>
        <p:blipFill>
          <a:blip r:embed="rId5" cstate="print"/>
          <a:srcRect/>
          <a:stretch>
            <a:fillRect/>
          </a:stretch>
        </p:blipFill>
        <p:spPr bwMode="auto">
          <a:xfrm>
            <a:off x="6553200" y="3810000"/>
            <a:ext cx="2590800" cy="2605088"/>
          </a:xfrm>
          <a:prstGeom prst="rect">
            <a:avLst/>
          </a:prstGeom>
          <a:noFill/>
          <a:ln w="9525">
            <a:noFill/>
            <a:round/>
            <a:headEnd/>
            <a:tailEnd/>
          </a:ln>
        </p:spPr>
      </p:pic>
      <p:sp>
        <p:nvSpPr>
          <p:cNvPr id="13322" name="TextBox 11"/>
          <p:cNvSpPr txBox="1">
            <a:spLocks noChangeArrowheads="1"/>
          </p:cNvSpPr>
          <p:nvPr/>
        </p:nvSpPr>
        <p:spPr bwMode="auto">
          <a:xfrm>
            <a:off x="228600" y="5791200"/>
            <a:ext cx="8915400" cy="1015663"/>
          </a:xfrm>
          <a:prstGeom prst="rect">
            <a:avLst/>
          </a:prstGeom>
          <a:solidFill>
            <a:srgbClr val="FFFF00"/>
          </a:solidFill>
          <a:ln w="9525">
            <a:noFill/>
            <a:miter lim="800000"/>
            <a:headEnd/>
            <a:tailEnd/>
          </a:ln>
        </p:spPr>
        <p:txBody>
          <a:bodyPr wrap="square">
            <a:spAutoFit/>
          </a:bodyPr>
          <a:lstStyle/>
          <a:p>
            <a:r>
              <a:rPr lang="en-US" sz="2000" dirty="0">
                <a:solidFill>
                  <a:srgbClr val="FF0000"/>
                </a:solidFill>
                <a:cs typeface="Times New Roman" pitchFamily="18" charset="0"/>
                <a:sym typeface="Symbol" pitchFamily="18" charset="2"/>
              </a:rPr>
              <a:t>In addition to timing performance, need to have capability of simultaneous measurements of multiple pixels,  and be ready for next event, which could be  25 ns later,  and also sufficient rate capability and </a:t>
            </a:r>
            <a:r>
              <a:rPr lang="en-US" sz="2000" dirty="0" smtClean="0">
                <a:solidFill>
                  <a:srgbClr val="FF0000"/>
                </a:solidFill>
                <a:cs typeface="Times New Roman" pitchFamily="18" charset="0"/>
                <a:sym typeface="Symbol" pitchFamily="18" charset="2"/>
              </a:rPr>
              <a:t>lifetime, acceptable cross talk </a:t>
            </a:r>
            <a:endParaRPr lang="en-US" sz="2000" dirty="0">
              <a:cs typeface="Times New Roman" pitchFamily="18" charset="0"/>
              <a:sym typeface="Symbol" pitchFamily="18" charset="2"/>
            </a:endParaRPr>
          </a:p>
        </p:txBody>
      </p:sp>
      <p:sp>
        <p:nvSpPr>
          <p:cNvPr id="13323" name="TextBox 7"/>
          <p:cNvSpPr txBox="1">
            <a:spLocks noChangeArrowheads="1"/>
          </p:cNvSpPr>
          <p:nvPr/>
        </p:nvSpPr>
        <p:spPr bwMode="auto">
          <a:xfrm>
            <a:off x="1524000" y="5257800"/>
            <a:ext cx="850900" cy="461963"/>
          </a:xfrm>
          <a:prstGeom prst="rect">
            <a:avLst/>
          </a:prstGeom>
          <a:noFill/>
          <a:ln w="9525">
            <a:noFill/>
            <a:miter lim="800000"/>
            <a:headEnd/>
            <a:tailEnd/>
          </a:ln>
        </p:spPr>
        <p:txBody>
          <a:bodyPr wrap="none">
            <a:spAutoFit/>
          </a:bodyPr>
          <a:lstStyle/>
          <a:p>
            <a:r>
              <a:rPr lang="en-US"/>
              <a:t>(8x8)</a:t>
            </a:r>
          </a:p>
        </p:txBody>
      </p:sp>
      <p:sp>
        <p:nvSpPr>
          <p:cNvPr id="13324" name="TextBox 7"/>
          <p:cNvSpPr txBox="1">
            <a:spLocks noChangeArrowheads="1"/>
          </p:cNvSpPr>
          <p:nvPr/>
        </p:nvSpPr>
        <p:spPr bwMode="auto">
          <a:xfrm>
            <a:off x="533400" y="3429000"/>
            <a:ext cx="8077200" cy="461963"/>
          </a:xfrm>
          <a:prstGeom prst="rect">
            <a:avLst/>
          </a:prstGeom>
          <a:solidFill>
            <a:srgbClr val="FFFF00"/>
          </a:solidFill>
          <a:ln w="9525">
            <a:noFill/>
            <a:miter lim="800000"/>
            <a:headEnd/>
            <a:tailEnd/>
          </a:ln>
        </p:spPr>
        <p:txBody>
          <a:bodyPr>
            <a:spAutoFit/>
          </a:bodyPr>
          <a:lstStyle/>
          <a:p>
            <a:r>
              <a:rPr lang="en-US"/>
              <a:t>Independent control of Cathode, MCP, and anode voltages</a:t>
            </a:r>
          </a:p>
        </p:txBody>
      </p:sp>
      <p:sp>
        <p:nvSpPr>
          <p:cNvPr id="13325" name="TextBox 7"/>
          <p:cNvSpPr txBox="1">
            <a:spLocks noChangeArrowheads="1"/>
          </p:cNvSpPr>
          <p:nvPr/>
        </p:nvSpPr>
        <p:spPr bwMode="auto">
          <a:xfrm>
            <a:off x="6934200" y="4343400"/>
            <a:ext cx="1905000" cy="461963"/>
          </a:xfrm>
          <a:prstGeom prst="rect">
            <a:avLst/>
          </a:prstGeom>
          <a:noFill/>
          <a:ln w="9525">
            <a:noFill/>
            <a:miter lim="800000"/>
            <a:headEnd/>
            <a:tailEnd/>
          </a:ln>
        </p:spPr>
        <p:txBody>
          <a:bodyPr>
            <a:spAutoFit/>
          </a:bodyPr>
          <a:lstStyle/>
          <a:p>
            <a:r>
              <a:rPr lang="en-US"/>
              <a:t>(32x32)</a:t>
            </a:r>
          </a:p>
        </p:txBody>
      </p:sp>
      <p:cxnSp>
        <p:nvCxnSpPr>
          <p:cNvPr id="13326" name="Straight Arrow Connector 14"/>
          <p:cNvCxnSpPr>
            <a:cxnSpLocks noChangeShapeType="1"/>
          </p:cNvCxnSpPr>
          <p:nvPr/>
        </p:nvCxnSpPr>
        <p:spPr bwMode="auto">
          <a:xfrm>
            <a:off x="838200" y="3886200"/>
            <a:ext cx="609600" cy="457200"/>
          </a:xfrm>
          <a:prstGeom prst="straightConnector1">
            <a:avLst/>
          </a:prstGeom>
          <a:noFill/>
          <a:ln w="38100" algn="ctr">
            <a:solidFill>
              <a:schemeClr val="tx1"/>
            </a:solidFill>
            <a:round/>
            <a:headEnd/>
            <a:tailEnd type="arrow" w="med" len="med"/>
          </a:ln>
        </p:spPr>
      </p:cxnSp>
      <p:sp>
        <p:nvSpPr>
          <p:cNvPr id="13316" name="Slide Number Placeholder 4"/>
          <p:cNvSpPr>
            <a:spLocks noGrp="1"/>
          </p:cNvSpPr>
          <p:nvPr>
            <p:ph type="sldNum" sz="quarter" idx="12"/>
          </p:nvPr>
        </p:nvSpPr>
        <p:spPr>
          <a:xfrm>
            <a:off x="7086600" y="6019800"/>
            <a:ext cx="1905000" cy="457200"/>
          </a:xfrm>
          <a:noFill/>
        </p:spPr>
        <p:txBody>
          <a:bodyPr/>
          <a:lstStyle/>
          <a:p>
            <a:fld id="{9631F4B4-5009-496D-AC11-66532D7454C7}" type="slidenum">
              <a:rPr lang="en-US" sz="1800" b="1" smtClean="0"/>
              <a:pPr/>
              <a:t>7</a:t>
            </a:fld>
            <a:endParaRPr lang="en-US" sz="18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76200"/>
            <a:ext cx="8458200" cy="1143000"/>
          </a:xfrm>
        </p:spPr>
        <p:txBody>
          <a:bodyPr/>
          <a:lstStyle/>
          <a:p>
            <a:r>
              <a:rPr lang="en-US" b="1" u="sng" dirty="0" smtClean="0">
                <a:solidFill>
                  <a:srgbClr val="0000FF"/>
                </a:solidFill>
                <a:cs typeface="Times New Roman" pitchFamily="18" charset="0"/>
              </a:rPr>
              <a:t>MCP-PMT: TTS and Cross Talk</a:t>
            </a:r>
          </a:p>
        </p:txBody>
      </p:sp>
      <p:sp>
        <p:nvSpPr>
          <p:cNvPr id="14339" name="Content Placeholder 3"/>
          <p:cNvSpPr>
            <a:spLocks noGrp="1"/>
          </p:cNvSpPr>
          <p:nvPr>
            <p:ph sz="half" idx="1"/>
          </p:nvPr>
        </p:nvSpPr>
        <p:spPr>
          <a:xfrm>
            <a:off x="4648200" y="4648200"/>
            <a:ext cx="4191000" cy="2209800"/>
          </a:xfrm>
          <a:solidFill>
            <a:srgbClr val="FFFF00"/>
          </a:solidFill>
        </p:spPr>
        <p:txBody>
          <a:bodyPr/>
          <a:lstStyle/>
          <a:p>
            <a:r>
              <a:rPr lang="en-US" sz="2000" smtClean="0">
                <a:cs typeface="Times New Roman" pitchFamily="18" charset="0"/>
              </a:rPr>
              <a:t>Cross talk could correlate adjacent channels within a row and reduce expected </a:t>
            </a:r>
            <a:r>
              <a:rPr lang="en-US" sz="2000" smtClean="0">
                <a:cs typeface="Times New Roman" pitchFamily="18" charset="0"/>
                <a:sym typeface="Symbol" pitchFamily="18" charset="2"/>
              </a:rPr>
              <a:t>N improvement</a:t>
            </a:r>
            <a:endParaRPr lang="en-US" sz="2000" smtClean="0">
              <a:cs typeface="Times New Roman" pitchFamily="18" charset="0"/>
            </a:endParaRPr>
          </a:p>
          <a:p>
            <a:r>
              <a:rPr lang="en-US" sz="2000" smtClean="0">
                <a:cs typeface="Times New Roman" pitchFamily="18" charset="0"/>
              </a:rPr>
              <a:t>Cross talk can give a false signal in channel in adjacent  row which distorts/biases time measurement if there is a second proton in that row</a:t>
            </a:r>
          </a:p>
          <a:p>
            <a:pPr>
              <a:buFontTx/>
              <a:buNone/>
            </a:pPr>
            <a:r>
              <a:rPr lang="en-US" sz="2000" smtClean="0">
                <a:cs typeface="Times New Roman" pitchFamily="18" charset="0"/>
              </a:rPr>
              <a:t>     </a:t>
            </a:r>
          </a:p>
        </p:txBody>
      </p:sp>
      <p:grpSp>
        <p:nvGrpSpPr>
          <p:cNvPr id="2" name="Group 62"/>
          <p:cNvGrpSpPr>
            <a:grpSpLocks/>
          </p:cNvGrpSpPr>
          <p:nvPr/>
        </p:nvGrpSpPr>
        <p:grpSpPr bwMode="auto">
          <a:xfrm>
            <a:off x="228600" y="1371600"/>
            <a:ext cx="4440238" cy="5092700"/>
            <a:chOff x="228600" y="1371600"/>
            <a:chExt cx="4440238" cy="5093136"/>
          </a:xfrm>
        </p:grpSpPr>
        <p:sp>
          <p:nvSpPr>
            <p:cNvPr id="18" name="Text Box 5"/>
            <p:cNvSpPr txBox="1">
              <a:spLocks noChangeArrowheads="1"/>
            </p:cNvSpPr>
            <p:nvPr/>
          </p:nvSpPr>
          <p:spPr bwMode="auto">
            <a:xfrm>
              <a:off x="3282950" y="6094817"/>
              <a:ext cx="998538" cy="369919"/>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defRPr/>
              </a:pPr>
              <a:r>
                <a:rPr lang="en-US" sz="1800" dirty="0">
                  <a:solidFill>
                    <a:schemeClr val="accent2">
                      <a:lumMod val="75000"/>
                    </a:schemeClr>
                  </a:solidFill>
                  <a:cs typeface="Times New Roman" pitchFamily="18" charset="0"/>
                </a:rPr>
                <a:t>Anode 2</a:t>
              </a:r>
            </a:p>
          </p:txBody>
        </p:sp>
        <p:sp>
          <p:nvSpPr>
            <p:cNvPr id="14352" name="Rectangle 6" descr="Dark downward diagonal"/>
            <p:cNvSpPr>
              <a:spLocks noChangeArrowheads="1"/>
            </p:cNvSpPr>
            <p:nvPr/>
          </p:nvSpPr>
          <p:spPr bwMode="auto">
            <a:xfrm>
              <a:off x="228600" y="3659978"/>
              <a:ext cx="4438911" cy="198989"/>
            </a:xfrm>
            <a:prstGeom prst="rect">
              <a:avLst/>
            </a:prstGeom>
            <a:pattFill prst="dkDnDiag">
              <a:fgClr>
                <a:srgbClr val="996633"/>
              </a:fgClr>
              <a:bgClr>
                <a:srgbClr val="FFFFFF"/>
              </a:bgClr>
            </a:pattFill>
            <a:ln w="12700">
              <a:solidFill>
                <a:srgbClr val="996633"/>
              </a:solidFill>
              <a:miter lim="800000"/>
              <a:headEnd type="none" w="sm" len="sm"/>
              <a:tailEnd type="none" w="sm" len="sm"/>
            </a:ln>
          </p:spPr>
          <p:txBody>
            <a:bodyPr wrap="none" anchor="ctr"/>
            <a:lstStyle/>
            <a:p>
              <a:endParaRPr lang="en-US">
                <a:cs typeface="Times New Roman" pitchFamily="18" charset="0"/>
              </a:endParaRPr>
            </a:p>
          </p:txBody>
        </p:sp>
        <p:sp>
          <p:nvSpPr>
            <p:cNvPr id="14353" name="Rectangle 7" descr="Dark upward diagonal"/>
            <p:cNvSpPr>
              <a:spLocks noChangeArrowheads="1"/>
            </p:cNvSpPr>
            <p:nvPr/>
          </p:nvSpPr>
          <p:spPr bwMode="auto">
            <a:xfrm>
              <a:off x="228600" y="3858967"/>
              <a:ext cx="4438911" cy="198989"/>
            </a:xfrm>
            <a:prstGeom prst="rect">
              <a:avLst/>
            </a:prstGeom>
            <a:pattFill prst="dkUpDiag">
              <a:fgClr>
                <a:srgbClr val="996633"/>
              </a:fgClr>
              <a:bgClr>
                <a:schemeClr val="tx2"/>
              </a:bgClr>
            </a:pattFill>
            <a:ln w="12700">
              <a:solidFill>
                <a:srgbClr val="996633"/>
              </a:solidFill>
              <a:miter lim="800000"/>
              <a:headEnd type="none" w="sm" len="sm"/>
              <a:tailEnd type="none" w="sm" len="sm"/>
            </a:ln>
          </p:spPr>
          <p:txBody>
            <a:bodyPr wrap="none" anchor="ctr"/>
            <a:lstStyle/>
            <a:p>
              <a:endParaRPr lang="en-US">
                <a:cs typeface="Times New Roman" pitchFamily="18" charset="0"/>
              </a:endParaRPr>
            </a:p>
          </p:txBody>
        </p:sp>
        <p:sp>
          <p:nvSpPr>
            <p:cNvPr id="14354" name="Rectangle 8"/>
            <p:cNvSpPr>
              <a:spLocks noChangeArrowheads="1"/>
            </p:cNvSpPr>
            <p:nvPr/>
          </p:nvSpPr>
          <p:spPr bwMode="auto">
            <a:xfrm flipV="1">
              <a:off x="228600" y="2764526"/>
              <a:ext cx="4438911" cy="99495"/>
            </a:xfrm>
            <a:prstGeom prst="rect">
              <a:avLst/>
            </a:prstGeom>
            <a:solidFill>
              <a:srgbClr val="000080"/>
            </a:solidFill>
            <a:ln w="12700">
              <a:solidFill>
                <a:srgbClr val="000080"/>
              </a:solidFill>
              <a:miter lim="800000"/>
              <a:headEnd type="none" w="sm" len="sm"/>
              <a:tailEnd type="none" w="sm" len="sm"/>
            </a:ln>
          </p:spPr>
          <p:txBody>
            <a:bodyPr wrap="none" anchor="ctr"/>
            <a:lstStyle/>
            <a:p>
              <a:endParaRPr lang="en-US">
                <a:cs typeface="Times New Roman" pitchFamily="18" charset="0"/>
              </a:endParaRPr>
            </a:p>
          </p:txBody>
        </p:sp>
        <p:sp>
          <p:nvSpPr>
            <p:cNvPr id="22" name="Arc 9"/>
            <p:cNvSpPr>
              <a:spLocks/>
            </p:cNvSpPr>
            <p:nvPr/>
          </p:nvSpPr>
          <p:spPr bwMode="auto">
            <a:xfrm flipH="1">
              <a:off x="2098675" y="2895730"/>
              <a:ext cx="111125" cy="763653"/>
            </a:xfrm>
            <a:custGeom>
              <a:avLst/>
              <a:gdLst>
                <a:gd name="T0" fmla="*/ 0 w 21600"/>
                <a:gd name="T1" fmla="*/ 0 h 21600"/>
                <a:gd name="T2" fmla="*/ 152400 w 21600"/>
                <a:gd name="T3" fmla="*/ 609600 h 21600"/>
                <a:gd name="T4" fmla="*/ 0 w 21600"/>
                <a:gd name="T5" fmla="*/ 609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14356" name="Line 10"/>
            <p:cNvSpPr>
              <a:spLocks noChangeShapeType="1"/>
            </p:cNvSpPr>
            <p:nvPr/>
          </p:nvSpPr>
          <p:spPr bwMode="auto">
            <a:xfrm>
              <a:off x="2098064" y="3659978"/>
              <a:ext cx="136582" cy="198989"/>
            </a:xfrm>
            <a:prstGeom prst="line">
              <a:avLst/>
            </a:prstGeom>
            <a:noFill/>
            <a:ln w="28575">
              <a:solidFill>
                <a:srgbClr val="006666"/>
              </a:solidFill>
              <a:round/>
              <a:headEnd type="none" w="sm" len="sm"/>
              <a:tailEnd type="none" w="sm" len="sm"/>
            </a:ln>
          </p:spPr>
          <p:txBody>
            <a:bodyPr/>
            <a:lstStyle/>
            <a:p>
              <a:endParaRPr lang="en-US"/>
            </a:p>
          </p:txBody>
        </p:sp>
        <p:sp>
          <p:nvSpPr>
            <p:cNvPr id="24" name="Rectangle 11"/>
            <p:cNvSpPr>
              <a:spLocks noChangeArrowheads="1"/>
            </p:cNvSpPr>
            <p:nvPr/>
          </p:nvSpPr>
          <p:spPr bwMode="auto">
            <a:xfrm>
              <a:off x="228600" y="5943991"/>
              <a:ext cx="2262188" cy="73031"/>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cs typeface="Times New Roman" pitchFamily="18" charset="0"/>
              </a:endParaRPr>
            </a:p>
          </p:txBody>
        </p:sp>
        <p:grpSp>
          <p:nvGrpSpPr>
            <p:cNvPr id="3" name="Group 13"/>
            <p:cNvGrpSpPr>
              <a:grpSpLocks/>
            </p:cNvGrpSpPr>
            <p:nvPr/>
          </p:nvGrpSpPr>
          <p:grpSpPr bwMode="auto">
            <a:xfrm>
              <a:off x="1210282" y="3858967"/>
              <a:ext cx="1775564" cy="2089389"/>
              <a:chOff x="1728" y="2304"/>
              <a:chExt cx="1248" cy="1008"/>
            </a:xfrm>
          </p:grpSpPr>
          <p:sp>
            <p:nvSpPr>
              <p:cNvPr id="37" name="Line 14"/>
              <p:cNvSpPr>
                <a:spLocks noChangeShapeType="1"/>
              </p:cNvSpPr>
              <p:nvPr/>
            </p:nvSpPr>
            <p:spPr bwMode="auto">
              <a:xfrm flipH="1">
                <a:off x="2352" y="2304"/>
                <a:ext cx="96" cy="96"/>
              </a:xfrm>
              <a:prstGeom prst="line">
                <a:avLst/>
              </a:prstGeom>
              <a:noFill/>
              <a:ln w="57150">
                <a:solidFill>
                  <a:schemeClr val="tx2">
                    <a:lumMod val="60000"/>
                    <a:lumOff val="40000"/>
                  </a:schemeClr>
                </a:solidFill>
                <a:round/>
                <a:headEnd type="none" w="sm" len="sm"/>
                <a:tailEnd type="none" w="sm" len="sm"/>
              </a:ln>
            </p:spPr>
            <p:txBody>
              <a:bodyPr/>
              <a:lstStyle/>
              <a:p>
                <a:pPr>
                  <a:defRPr/>
                </a:pPr>
                <a:endParaRPr lang="en-US">
                  <a:cs typeface="Times New Roman" pitchFamily="18" charset="0"/>
                </a:endParaRPr>
              </a:p>
            </p:txBody>
          </p:sp>
          <p:sp>
            <p:nvSpPr>
              <p:cNvPr id="38" name="Arc 15"/>
              <p:cNvSpPr>
                <a:spLocks/>
              </p:cNvSpPr>
              <p:nvPr/>
            </p:nvSpPr>
            <p:spPr bwMode="auto">
              <a:xfrm flipH="1">
                <a:off x="2013" y="2400"/>
                <a:ext cx="339" cy="912"/>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39" name="Arc 16"/>
              <p:cNvSpPr>
                <a:spLocks/>
              </p:cNvSpPr>
              <p:nvPr/>
            </p:nvSpPr>
            <p:spPr bwMode="auto">
              <a:xfrm>
                <a:off x="2352" y="2400"/>
                <a:ext cx="336" cy="912"/>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lumMod val="75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0" name="Arc 17"/>
              <p:cNvSpPr>
                <a:spLocks/>
              </p:cNvSpPr>
              <p:nvPr/>
            </p:nvSpPr>
            <p:spPr bwMode="auto">
              <a:xfrm>
                <a:off x="2352" y="2400"/>
                <a:ext cx="624" cy="912"/>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lumMod val="75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1" name="Arc 18"/>
              <p:cNvSpPr>
                <a:spLocks/>
              </p:cNvSpPr>
              <p:nvPr/>
            </p:nvSpPr>
            <p:spPr bwMode="auto">
              <a:xfrm flipH="1">
                <a:off x="1728" y="2400"/>
                <a:ext cx="625" cy="912"/>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2" name="Arc 19"/>
              <p:cNvSpPr>
                <a:spLocks/>
              </p:cNvSpPr>
              <p:nvPr/>
            </p:nvSpPr>
            <p:spPr bwMode="auto">
              <a:xfrm flipH="1">
                <a:off x="2206" y="2400"/>
                <a:ext cx="146" cy="912"/>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3" name="Arc 20"/>
              <p:cNvSpPr>
                <a:spLocks/>
              </p:cNvSpPr>
              <p:nvPr/>
            </p:nvSpPr>
            <p:spPr bwMode="auto">
              <a:xfrm>
                <a:off x="2352" y="2400"/>
                <a:ext cx="144" cy="912"/>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grpSp>
        <p:grpSp>
          <p:nvGrpSpPr>
            <p:cNvPr id="4" name="Group 26"/>
            <p:cNvGrpSpPr>
              <a:grpSpLocks/>
            </p:cNvGrpSpPr>
            <p:nvPr/>
          </p:nvGrpSpPr>
          <p:grpSpPr bwMode="auto">
            <a:xfrm>
              <a:off x="2072455" y="1371600"/>
              <a:ext cx="295928" cy="1193936"/>
              <a:chOff x="2768" y="912"/>
              <a:chExt cx="208" cy="576"/>
            </a:xfrm>
          </p:grpSpPr>
          <p:sp>
            <p:nvSpPr>
              <p:cNvPr id="14377" name="Freeform 27"/>
              <p:cNvSpPr>
                <a:spLocks/>
              </p:cNvSpPr>
              <p:nvPr/>
            </p:nvSpPr>
            <p:spPr bwMode="auto">
              <a:xfrm>
                <a:off x="2768" y="1008"/>
                <a:ext cx="208" cy="288"/>
              </a:xfrm>
              <a:custGeom>
                <a:avLst/>
                <a:gdLst>
                  <a:gd name="T0" fmla="*/ 112 w 208"/>
                  <a:gd name="T1" fmla="*/ 0 h 288"/>
                  <a:gd name="T2" fmla="*/ 16 w 208"/>
                  <a:gd name="T3" fmla="*/ 48 h 288"/>
                  <a:gd name="T4" fmla="*/ 208 w 208"/>
                  <a:gd name="T5" fmla="*/ 96 h 288"/>
                  <a:gd name="T6" fmla="*/ 16 w 208"/>
                  <a:gd name="T7" fmla="*/ 144 h 288"/>
                  <a:gd name="T8" fmla="*/ 208 w 208"/>
                  <a:gd name="T9" fmla="*/ 192 h 288"/>
                  <a:gd name="T10" fmla="*/ 16 w 208"/>
                  <a:gd name="T11" fmla="*/ 240 h 288"/>
                  <a:gd name="T12" fmla="*/ 112 w 208"/>
                  <a:gd name="T13" fmla="*/ 288 h 288"/>
                  <a:gd name="T14" fmla="*/ 0 60000 65536"/>
                  <a:gd name="T15" fmla="*/ 0 60000 65536"/>
                  <a:gd name="T16" fmla="*/ 0 60000 65536"/>
                  <a:gd name="T17" fmla="*/ 0 60000 65536"/>
                  <a:gd name="T18" fmla="*/ 0 60000 65536"/>
                  <a:gd name="T19" fmla="*/ 0 60000 65536"/>
                  <a:gd name="T20" fmla="*/ 0 60000 65536"/>
                  <a:gd name="T21" fmla="*/ 0 w 208"/>
                  <a:gd name="T22" fmla="*/ 0 h 288"/>
                  <a:gd name="T23" fmla="*/ 208 w 2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88">
                    <a:moveTo>
                      <a:pt x="112" y="0"/>
                    </a:moveTo>
                    <a:cubicBezTo>
                      <a:pt x="56" y="16"/>
                      <a:pt x="0" y="32"/>
                      <a:pt x="16" y="48"/>
                    </a:cubicBezTo>
                    <a:cubicBezTo>
                      <a:pt x="32" y="64"/>
                      <a:pt x="208" y="80"/>
                      <a:pt x="208" y="96"/>
                    </a:cubicBezTo>
                    <a:cubicBezTo>
                      <a:pt x="208" y="112"/>
                      <a:pt x="16" y="128"/>
                      <a:pt x="16" y="144"/>
                    </a:cubicBezTo>
                    <a:cubicBezTo>
                      <a:pt x="16" y="160"/>
                      <a:pt x="208" y="176"/>
                      <a:pt x="208" y="192"/>
                    </a:cubicBezTo>
                    <a:cubicBezTo>
                      <a:pt x="208" y="208"/>
                      <a:pt x="32" y="224"/>
                      <a:pt x="16" y="240"/>
                    </a:cubicBezTo>
                    <a:cubicBezTo>
                      <a:pt x="0" y="256"/>
                      <a:pt x="96" y="280"/>
                      <a:pt x="112" y="288"/>
                    </a:cubicBezTo>
                  </a:path>
                </a:pathLst>
              </a:custGeom>
              <a:noFill/>
              <a:ln w="12700">
                <a:solidFill>
                  <a:schemeClr val="tx1"/>
                </a:solidFill>
                <a:round/>
                <a:headEnd type="none" w="sm" len="sm"/>
                <a:tailEnd type="none" w="sm" len="sm"/>
              </a:ln>
            </p:spPr>
            <p:txBody>
              <a:bodyPr/>
              <a:lstStyle/>
              <a:p>
                <a:endParaRPr lang="en-US"/>
              </a:p>
            </p:txBody>
          </p:sp>
          <p:sp>
            <p:nvSpPr>
              <p:cNvPr id="14378" name="Line 28"/>
              <p:cNvSpPr>
                <a:spLocks noChangeShapeType="1"/>
              </p:cNvSpPr>
              <p:nvPr/>
            </p:nvSpPr>
            <p:spPr bwMode="auto">
              <a:xfrm>
                <a:off x="2880" y="1296"/>
                <a:ext cx="0" cy="192"/>
              </a:xfrm>
              <a:prstGeom prst="line">
                <a:avLst/>
              </a:prstGeom>
              <a:noFill/>
              <a:ln w="12700">
                <a:solidFill>
                  <a:schemeClr val="tx1"/>
                </a:solidFill>
                <a:round/>
                <a:headEnd type="none" w="sm" len="sm"/>
                <a:tailEnd type="triangle" w="med" len="med"/>
              </a:ln>
            </p:spPr>
            <p:txBody>
              <a:bodyPr/>
              <a:lstStyle/>
              <a:p>
                <a:endParaRPr lang="en-US"/>
              </a:p>
            </p:txBody>
          </p:sp>
          <p:sp>
            <p:nvSpPr>
              <p:cNvPr id="14379" name="Line 29"/>
              <p:cNvSpPr>
                <a:spLocks noChangeShapeType="1"/>
              </p:cNvSpPr>
              <p:nvPr/>
            </p:nvSpPr>
            <p:spPr bwMode="auto">
              <a:xfrm flipV="1">
                <a:off x="2880" y="912"/>
                <a:ext cx="0" cy="96"/>
              </a:xfrm>
              <a:prstGeom prst="line">
                <a:avLst/>
              </a:prstGeom>
              <a:noFill/>
              <a:ln w="12700">
                <a:solidFill>
                  <a:schemeClr val="tx1"/>
                </a:solidFill>
                <a:round/>
                <a:headEnd type="none" w="sm" len="sm"/>
                <a:tailEnd type="none" w="sm" len="sm"/>
              </a:ln>
            </p:spPr>
            <p:txBody>
              <a:bodyPr/>
              <a:lstStyle/>
              <a:p>
                <a:endParaRPr lang="en-US"/>
              </a:p>
            </p:txBody>
          </p:sp>
        </p:grpSp>
        <p:sp>
          <p:nvSpPr>
            <p:cNvPr id="14360" name="Text Box 30"/>
            <p:cNvSpPr txBox="1">
              <a:spLocks noChangeArrowheads="1"/>
            </p:cNvSpPr>
            <p:nvPr/>
          </p:nvSpPr>
          <p:spPr bwMode="auto">
            <a:xfrm>
              <a:off x="1067544" y="1676400"/>
              <a:ext cx="928437" cy="369320"/>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a:buNone/>
              </a:pPr>
              <a:r>
                <a:rPr lang="en-US" sz="1800">
                  <a:cs typeface="Times New Roman" pitchFamily="18" charset="0"/>
                </a:rPr>
                <a:t>Photons</a:t>
              </a:r>
            </a:p>
          </p:txBody>
        </p:sp>
        <p:sp>
          <p:nvSpPr>
            <p:cNvPr id="14361" name="Rectangle 31"/>
            <p:cNvSpPr>
              <a:spLocks noChangeArrowheads="1"/>
            </p:cNvSpPr>
            <p:nvPr/>
          </p:nvSpPr>
          <p:spPr bwMode="auto">
            <a:xfrm flipV="1">
              <a:off x="228600" y="2565537"/>
              <a:ext cx="4438911" cy="198989"/>
            </a:xfrm>
            <a:prstGeom prst="rect">
              <a:avLst/>
            </a:prstGeom>
            <a:solidFill>
              <a:srgbClr val="FFFFFF"/>
            </a:solidFill>
            <a:ln w="12700">
              <a:solidFill>
                <a:schemeClr val="tx2"/>
              </a:solidFill>
              <a:miter lim="800000"/>
              <a:headEnd type="none" w="sm" len="sm"/>
              <a:tailEnd type="none" w="sm" len="sm"/>
            </a:ln>
          </p:spPr>
          <p:txBody>
            <a:bodyPr wrap="none" anchor="ctr"/>
            <a:lstStyle/>
            <a:p>
              <a:endParaRPr lang="en-US">
                <a:cs typeface="Times New Roman" pitchFamily="18" charset="0"/>
              </a:endParaRPr>
            </a:p>
          </p:txBody>
        </p:sp>
        <p:cxnSp>
          <p:nvCxnSpPr>
            <p:cNvPr id="32" name="Straight Connector 31"/>
            <p:cNvCxnSpPr/>
            <p:nvPr/>
          </p:nvCxnSpPr>
          <p:spPr>
            <a:xfrm rot="10800000" flipV="1">
              <a:off x="228600" y="2565502"/>
              <a:ext cx="1588" cy="3481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4667250" y="2565502"/>
              <a:ext cx="1588" cy="3481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11"/>
            <p:cNvSpPr>
              <a:spLocks noChangeArrowheads="1"/>
            </p:cNvSpPr>
            <p:nvPr/>
          </p:nvSpPr>
          <p:spPr bwMode="auto">
            <a:xfrm>
              <a:off x="2490788" y="5937641"/>
              <a:ext cx="2178050" cy="73031"/>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a:cs typeface="Times New Roman" pitchFamily="18" charset="0"/>
              </a:endParaRPr>
            </a:p>
          </p:txBody>
        </p:sp>
        <p:sp>
          <p:nvSpPr>
            <p:cNvPr id="47" name="Arc 17"/>
            <p:cNvSpPr>
              <a:spLocks/>
            </p:cNvSpPr>
            <p:nvPr/>
          </p:nvSpPr>
          <p:spPr bwMode="auto">
            <a:xfrm>
              <a:off x="2155825" y="4048354"/>
              <a:ext cx="1138238" cy="1890875"/>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lumMod val="75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8" name="Arc 17"/>
            <p:cNvSpPr>
              <a:spLocks/>
            </p:cNvSpPr>
            <p:nvPr/>
          </p:nvSpPr>
          <p:spPr bwMode="auto">
            <a:xfrm flipH="1">
              <a:off x="814388" y="4048354"/>
              <a:ext cx="1341437" cy="1890875"/>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2">
                  <a:lumMod val="60000"/>
                  <a:lumOff val="40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49" name="Text Box 5"/>
            <p:cNvSpPr txBox="1">
              <a:spLocks noChangeArrowheads="1"/>
            </p:cNvSpPr>
            <p:nvPr/>
          </p:nvSpPr>
          <p:spPr bwMode="auto">
            <a:xfrm>
              <a:off x="852488" y="6094817"/>
              <a:ext cx="998537" cy="369919"/>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defRPr/>
              </a:pPr>
              <a:r>
                <a:rPr lang="en-US" sz="1800" dirty="0">
                  <a:solidFill>
                    <a:schemeClr val="tx2">
                      <a:lumMod val="75000"/>
                    </a:schemeClr>
                  </a:solidFill>
                  <a:cs typeface="Times New Roman" pitchFamily="18" charset="0"/>
                </a:rPr>
                <a:t>Anode 1</a:t>
              </a:r>
            </a:p>
          </p:txBody>
        </p:sp>
        <p:sp>
          <p:nvSpPr>
            <p:cNvPr id="53" name="Text Box 5"/>
            <p:cNvSpPr txBox="1">
              <a:spLocks noChangeArrowheads="1"/>
            </p:cNvSpPr>
            <p:nvPr/>
          </p:nvSpPr>
          <p:spPr bwMode="auto">
            <a:xfrm>
              <a:off x="3352800" y="4496067"/>
              <a:ext cx="1066800" cy="1225655"/>
            </a:xfrm>
            <a:prstGeom prst="rect">
              <a:avLst/>
            </a:prstGeom>
            <a:solidFill>
              <a:schemeClr val="bg1"/>
            </a:solidFill>
            <a:ln w="12700">
              <a:solidFill>
                <a:schemeClr val="tx1"/>
              </a:solidFill>
              <a:miter lim="800000"/>
              <a:headEnd type="none" w="sm" len="sm"/>
              <a:tailEnd type="none" w="sm" len="sm"/>
            </a:ln>
          </p:spPr>
          <p:txBody>
            <a:bodyPr lIns="91429" tIns="45714" rIns="91429" bIns="45714">
              <a:spAutoFit/>
            </a:bodyPr>
            <a:lstStyle/>
            <a:p>
              <a:pPr marL="342900" indent="-342900">
                <a:spcBef>
                  <a:spcPct val="20000"/>
                </a:spcBef>
                <a:buClr>
                  <a:schemeClr val="accent2"/>
                </a:buClr>
                <a:buSzPct val="75000"/>
                <a:buFont typeface="Monotype Sorts" pitchFamily="2" charset="2"/>
                <a:buNone/>
                <a:defRPr/>
              </a:pPr>
              <a:r>
                <a:rPr lang="en-US" sz="1600" dirty="0">
                  <a:solidFill>
                    <a:schemeClr val="accent2">
                      <a:lumMod val="75000"/>
                    </a:schemeClr>
                  </a:solidFill>
                  <a:cs typeface="Times New Roman" pitchFamily="18" charset="0"/>
                </a:rPr>
                <a:t>Electrical </a:t>
              </a:r>
            </a:p>
            <a:p>
              <a:pPr marL="342900" indent="-342900">
                <a:spcBef>
                  <a:spcPct val="20000"/>
                </a:spcBef>
                <a:buClr>
                  <a:schemeClr val="accent2"/>
                </a:buClr>
                <a:buSzPct val="75000"/>
                <a:buFont typeface="Monotype Sorts" pitchFamily="2" charset="2"/>
                <a:buNone/>
                <a:defRPr/>
              </a:pPr>
              <a:r>
                <a:rPr lang="en-US" sz="1600" dirty="0">
                  <a:solidFill>
                    <a:schemeClr val="accent2">
                      <a:lumMod val="75000"/>
                    </a:schemeClr>
                  </a:solidFill>
                  <a:cs typeface="Times New Roman" pitchFamily="18" charset="0"/>
                </a:rPr>
                <a:t>Crosstalk</a:t>
              </a:r>
            </a:p>
            <a:p>
              <a:pPr marL="342900" indent="-342900">
                <a:spcBef>
                  <a:spcPct val="20000"/>
                </a:spcBef>
                <a:buClr>
                  <a:schemeClr val="accent2"/>
                </a:buClr>
                <a:buSzPct val="75000"/>
                <a:buFont typeface="Monotype Sorts" pitchFamily="2" charset="2"/>
                <a:buNone/>
                <a:defRPr/>
              </a:pPr>
              <a:r>
                <a:rPr lang="en-US" sz="1600" dirty="0">
                  <a:solidFill>
                    <a:schemeClr val="accent2">
                      <a:lumMod val="75000"/>
                    </a:schemeClr>
                  </a:solidFill>
                  <a:cs typeface="Times New Roman" pitchFamily="18" charset="0"/>
                </a:rPr>
                <a:t>(charge </a:t>
              </a:r>
            </a:p>
            <a:p>
              <a:pPr marL="342900" indent="-342900">
                <a:spcBef>
                  <a:spcPct val="20000"/>
                </a:spcBef>
                <a:buClr>
                  <a:schemeClr val="accent2"/>
                </a:buClr>
                <a:buSzPct val="75000"/>
                <a:buFont typeface="Monotype Sorts" pitchFamily="2" charset="2"/>
                <a:buNone/>
                <a:defRPr/>
              </a:pPr>
              <a:r>
                <a:rPr lang="en-US" sz="1600" dirty="0">
                  <a:solidFill>
                    <a:schemeClr val="accent2">
                      <a:lumMod val="75000"/>
                    </a:schemeClr>
                  </a:solidFill>
                  <a:cs typeface="Times New Roman" pitchFamily="18" charset="0"/>
                </a:rPr>
                <a:t>sharing)</a:t>
              </a:r>
            </a:p>
          </p:txBody>
        </p:sp>
        <p:sp>
          <p:nvSpPr>
            <p:cNvPr id="57" name="Freeform 56"/>
            <p:cNvSpPr/>
            <p:nvPr/>
          </p:nvSpPr>
          <p:spPr>
            <a:xfrm>
              <a:off x="2209800" y="2895730"/>
              <a:ext cx="1444625" cy="762065"/>
            </a:xfrm>
            <a:custGeom>
              <a:avLst/>
              <a:gdLst>
                <a:gd name="connsiteX0" fmla="*/ 0 w 1422400"/>
                <a:gd name="connsiteY0" fmla="*/ 0 h 810381"/>
                <a:gd name="connsiteX1" fmla="*/ 653143 w 1422400"/>
                <a:gd name="connsiteY1" fmla="*/ 696686 h 810381"/>
                <a:gd name="connsiteX2" fmla="*/ 1422400 w 1422400"/>
                <a:gd name="connsiteY2" fmla="*/ 682172 h 810381"/>
                <a:gd name="connsiteX0" fmla="*/ 0 w 1422400"/>
                <a:gd name="connsiteY0" fmla="*/ 0 h 708781"/>
                <a:gd name="connsiteX1" fmla="*/ 653143 w 1422400"/>
                <a:gd name="connsiteY1" fmla="*/ 696686 h 708781"/>
                <a:gd name="connsiteX2" fmla="*/ 1422400 w 1422400"/>
                <a:gd name="connsiteY2" fmla="*/ 682172 h 708781"/>
                <a:gd name="connsiteX0" fmla="*/ 0 w 1422400"/>
                <a:gd name="connsiteY0" fmla="*/ 0 h 696686"/>
                <a:gd name="connsiteX1" fmla="*/ 653143 w 1422400"/>
                <a:gd name="connsiteY1" fmla="*/ 696686 h 696686"/>
                <a:gd name="connsiteX2" fmla="*/ 1422400 w 1422400"/>
                <a:gd name="connsiteY2" fmla="*/ 682172 h 696686"/>
                <a:gd name="connsiteX0" fmla="*/ 0 w 1422400"/>
                <a:gd name="connsiteY0" fmla="*/ 0 h 696686"/>
                <a:gd name="connsiteX1" fmla="*/ 653143 w 1422400"/>
                <a:gd name="connsiteY1" fmla="*/ 696686 h 696686"/>
                <a:gd name="connsiteX2" fmla="*/ 1422400 w 1422400"/>
                <a:gd name="connsiteY2" fmla="*/ 682172 h 696686"/>
                <a:gd name="connsiteX0" fmla="*/ 0 w 1422400"/>
                <a:gd name="connsiteY0" fmla="*/ 0 h 696686"/>
                <a:gd name="connsiteX1" fmla="*/ 653143 w 1422400"/>
                <a:gd name="connsiteY1" fmla="*/ 696686 h 696686"/>
                <a:gd name="connsiteX2" fmla="*/ 1422400 w 1422400"/>
                <a:gd name="connsiteY2" fmla="*/ 682172 h 696686"/>
                <a:gd name="connsiteX0" fmla="*/ 0 w 1422400"/>
                <a:gd name="connsiteY0" fmla="*/ 0 h 722086"/>
                <a:gd name="connsiteX1" fmla="*/ 435429 w 1422400"/>
                <a:gd name="connsiteY1" fmla="*/ 722086 h 722086"/>
                <a:gd name="connsiteX2" fmla="*/ 1422400 w 1422400"/>
                <a:gd name="connsiteY2" fmla="*/ 682172 h 722086"/>
                <a:gd name="connsiteX0" fmla="*/ 0 w 1422400"/>
                <a:gd name="connsiteY0" fmla="*/ 0 h 722086"/>
                <a:gd name="connsiteX1" fmla="*/ 435429 w 1422400"/>
                <a:gd name="connsiteY1" fmla="*/ 722086 h 722086"/>
                <a:gd name="connsiteX2" fmla="*/ 1422400 w 1422400"/>
                <a:gd name="connsiteY2" fmla="*/ 682172 h 722086"/>
                <a:gd name="connsiteX0" fmla="*/ 0 w 1422400"/>
                <a:gd name="connsiteY0" fmla="*/ 0 h 722086"/>
                <a:gd name="connsiteX1" fmla="*/ 435429 w 1422400"/>
                <a:gd name="connsiteY1" fmla="*/ 722086 h 722086"/>
                <a:gd name="connsiteX2" fmla="*/ 1422400 w 1422400"/>
                <a:gd name="connsiteY2" fmla="*/ 682172 h 722086"/>
                <a:gd name="connsiteX0" fmla="*/ 0 w 1422400"/>
                <a:gd name="connsiteY0" fmla="*/ 0 h 722086"/>
                <a:gd name="connsiteX1" fmla="*/ 435429 w 1422400"/>
                <a:gd name="connsiteY1" fmla="*/ 722086 h 722086"/>
                <a:gd name="connsiteX2" fmla="*/ 1422400 w 1422400"/>
                <a:gd name="connsiteY2" fmla="*/ 682172 h 722086"/>
                <a:gd name="connsiteX0" fmla="*/ 0 w 1422400"/>
                <a:gd name="connsiteY0" fmla="*/ 0 h 722086"/>
                <a:gd name="connsiteX1" fmla="*/ 75051 w 1422400"/>
                <a:gd name="connsiteY1" fmla="*/ 722086 h 722086"/>
                <a:gd name="connsiteX2" fmla="*/ 1422400 w 1422400"/>
                <a:gd name="connsiteY2" fmla="*/ 682172 h 722086"/>
                <a:gd name="connsiteX0" fmla="*/ 0 w 1422400"/>
                <a:gd name="connsiteY0" fmla="*/ 0 h 722086"/>
                <a:gd name="connsiteX1" fmla="*/ 75051 w 1422400"/>
                <a:gd name="connsiteY1" fmla="*/ 722086 h 722086"/>
                <a:gd name="connsiteX2" fmla="*/ 1422400 w 1422400"/>
                <a:gd name="connsiteY2" fmla="*/ 682172 h 722086"/>
                <a:gd name="connsiteX0" fmla="*/ 0 w 1422400"/>
                <a:gd name="connsiteY0" fmla="*/ 0 h 722086"/>
                <a:gd name="connsiteX1" fmla="*/ 75051 w 1422400"/>
                <a:gd name="connsiteY1" fmla="*/ 722086 h 722086"/>
                <a:gd name="connsiteX2" fmla="*/ 1422400 w 1422400"/>
                <a:gd name="connsiteY2" fmla="*/ 682172 h 722086"/>
              </a:gdLst>
              <a:ahLst/>
              <a:cxnLst>
                <a:cxn ang="0">
                  <a:pos x="connsiteX0" y="connsiteY0"/>
                </a:cxn>
                <a:cxn ang="0">
                  <a:pos x="connsiteX1" y="connsiteY1"/>
                </a:cxn>
                <a:cxn ang="0">
                  <a:pos x="connsiteX2" y="connsiteY2"/>
                </a:cxn>
              </a:cxnLst>
              <a:rect l="l" t="t" r="r" b="b"/>
              <a:pathLst>
                <a:path w="1422400" h="722086">
                  <a:moveTo>
                    <a:pt x="0" y="0"/>
                  </a:moveTo>
                  <a:cubicBezTo>
                    <a:pt x="98401" y="325304"/>
                    <a:pt x="66584" y="368905"/>
                    <a:pt x="75051" y="722086"/>
                  </a:cubicBezTo>
                  <a:cubicBezTo>
                    <a:pt x="420975" y="197152"/>
                    <a:pt x="1016000" y="204410"/>
                    <a:pt x="1422400" y="682172"/>
                  </a:cubicBezTo>
                </a:path>
              </a:pathLst>
            </a:custGeom>
            <a:ln w="15875">
              <a:solidFill>
                <a:schemeClr val="accent4">
                  <a:lumMod val="50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cs typeface="Times New Roman" pitchFamily="18" charset="0"/>
              </a:endParaRPr>
            </a:p>
          </p:txBody>
        </p:sp>
        <p:sp>
          <p:nvSpPr>
            <p:cNvPr id="58" name="Text Box 5"/>
            <p:cNvSpPr txBox="1">
              <a:spLocks noChangeArrowheads="1"/>
            </p:cNvSpPr>
            <p:nvPr/>
          </p:nvSpPr>
          <p:spPr bwMode="auto">
            <a:xfrm>
              <a:off x="2362200" y="3624456"/>
              <a:ext cx="1249363" cy="338166"/>
            </a:xfrm>
            <a:prstGeom prst="rect">
              <a:avLst/>
            </a:prstGeom>
            <a:solidFill>
              <a:schemeClr val="bg1"/>
            </a:solidFill>
            <a:ln w="12700">
              <a:solidFill>
                <a:schemeClr val="tx1"/>
              </a:solidFill>
              <a:miter lim="800000"/>
              <a:headEnd type="none" w="sm" len="sm"/>
              <a:tailEnd type="none" w="sm" len="sm"/>
            </a:ln>
          </p:spPr>
          <p:txBody>
            <a:bodyPr wrap="none" lIns="91429" tIns="45714" rIns="91429" bIns="45714">
              <a:spAutoFit/>
            </a:bodyPr>
            <a:lstStyle/>
            <a:p>
              <a:pPr marL="342900" indent="-342900">
                <a:spcBef>
                  <a:spcPct val="20000"/>
                </a:spcBef>
                <a:buClr>
                  <a:schemeClr val="accent2"/>
                </a:buClr>
                <a:buSzPct val="75000"/>
                <a:buFont typeface="Monotype Sorts" pitchFamily="2" charset="2"/>
                <a:buNone/>
                <a:defRPr/>
              </a:pPr>
              <a:r>
                <a:rPr lang="en-US" sz="1600" dirty="0" err="1">
                  <a:solidFill>
                    <a:schemeClr val="accent4">
                      <a:lumMod val="50000"/>
                    </a:schemeClr>
                  </a:solidFill>
                  <a:cs typeface="Times New Roman" pitchFamily="18" charset="0"/>
                </a:rPr>
                <a:t>Pe</a:t>
              </a:r>
              <a:r>
                <a:rPr lang="en-US" sz="1600" dirty="0">
                  <a:solidFill>
                    <a:schemeClr val="accent4">
                      <a:lumMod val="50000"/>
                    </a:schemeClr>
                  </a:solidFill>
                  <a:cs typeface="Times New Roman" pitchFamily="18" charset="0"/>
                </a:rPr>
                <a:t> Rebound</a:t>
              </a:r>
            </a:p>
          </p:txBody>
        </p:sp>
        <p:grpSp>
          <p:nvGrpSpPr>
            <p:cNvPr id="5" name="Group 59"/>
            <p:cNvGrpSpPr>
              <a:grpSpLocks/>
            </p:cNvGrpSpPr>
            <p:nvPr/>
          </p:nvGrpSpPr>
          <p:grpSpPr bwMode="auto">
            <a:xfrm rot="-1560000">
              <a:off x="3048000" y="1371600"/>
              <a:ext cx="295928" cy="1193936"/>
              <a:chOff x="3048000" y="1371600"/>
              <a:chExt cx="295928" cy="1193936"/>
            </a:xfrm>
          </p:grpSpPr>
          <p:sp>
            <p:nvSpPr>
              <p:cNvPr id="14374" name="Freeform 27"/>
              <p:cNvSpPr>
                <a:spLocks/>
              </p:cNvSpPr>
              <p:nvPr/>
            </p:nvSpPr>
            <p:spPr bwMode="auto">
              <a:xfrm>
                <a:off x="3048000" y="1570589"/>
                <a:ext cx="295928" cy="596968"/>
              </a:xfrm>
              <a:custGeom>
                <a:avLst/>
                <a:gdLst>
                  <a:gd name="T0" fmla="*/ 2147483647 w 208"/>
                  <a:gd name="T1" fmla="*/ 0 h 288"/>
                  <a:gd name="T2" fmla="*/ 2147483647 w 208"/>
                  <a:gd name="T3" fmla="*/ 2147483647 h 288"/>
                  <a:gd name="T4" fmla="*/ 2147483647 w 208"/>
                  <a:gd name="T5" fmla="*/ 2147483647 h 288"/>
                  <a:gd name="T6" fmla="*/ 2147483647 w 208"/>
                  <a:gd name="T7" fmla="*/ 2147483647 h 288"/>
                  <a:gd name="T8" fmla="*/ 2147483647 w 208"/>
                  <a:gd name="T9" fmla="*/ 2147483647 h 288"/>
                  <a:gd name="T10" fmla="*/ 2147483647 w 208"/>
                  <a:gd name="T11" fmla="*/ 2147483647 h 288"/>
                  <a:gd name="T12" fmla="*/ 2147483647 w 208"/>
                  <a:gd name="T13" fmla="*/ 2147483647 h 288"/>
                  <a:gd name="T14" fmla="*/ 0 60000 65536"/>
                  <a:gd name="T15" fmla="*/ 0 60000 65536"/>
                  <a:gd name="T16" fmla="*/ 0 60000 65536"/>
                  <a:gd name="T17" fmla="*/ 0 60000 65536"/>
                  <a:gd name="T18" fmla="*/ 0 60000 65536"/>
                  <a:gd name="T19" fmla="*/ 0 60000 65536"/>
                  <a:gd name="T20" fmla="*/ 0 60000 65536"/>
                  <a:gd name="T21" fmla="*/ 0 w 208"/>
                  <a:gd name="T22" fmla="*/ 0 h 288"/>
                  <a:gd name="T23" fmla="*/ 208 w 2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88">
                    <a:moveTo>
                      <a:pt x="112" y="0"/>
                    </a:moveTo>
                    <a:cubicBezTo>
                      <a:pt x="56" y="16"/>
                      <a:pt x="0" y="32"/>
                      <a:pt x="16" y="48"/>
                    </a:cubicBezTo>
                    <a:cubicBezTo>
                      <a:pt x="32" y="64"/>
                      <a:pt x="208" y="80"/>
                      <a:pt x="208" y="96"/>
                    </a:cubicBezTo>
                    <a:cubicBezTo>
                      <a:pt x="208" y="112"/>
                      <a:pt x="16" y="128"/>
                      <a:pt x="16" y="144"/>
                    </a:cubicBezTo>
                    <a:cubicBezTo>
                      <a:pt x="16" y="160"/>
                      <a:pt x="208" y="176"/>
                      <a:pt x="208" y="192"/>
                    </a:cubicBezTo>
                    <a:cubicBezTo>
                      <a:pt x="208" y="208"/>
                      <a:pt x="32" y="224"/>
                      <a:pt x="16" y="240"/>
                    </a:cubicBezTo>
                    <a:cubicBezTo>
                      <a:pt x="0" y="256"/>
                      <a:pt x="96" y="280"/>
                      <a:pt x="112" y="288"/>
                    </a:cubicBezTo>
                  </a:path>
                </a:pathLst>
              </a:custGeom>
              <a:noFill/>
              <a:ln w="12700">
                <a:solidFill>
                  <a:schemeClr val="tx1"/>
                </a:solidFill>
                <a:round/>
                <a:headEnd type="none" w="sm" len="sm"/>
                <a:tailEnd type="none" w="sm" len="sm"/>
              </a:ln>
            </p:spPr>
            <p:txBody>
              <a:bodyPr/>
              <a:lstStyle/>
              <a:p>
                <a:endParaRPr lang="en-US"/>
              </a:p>
            </p:txBody>
          </p:sp>
          <p:sp>
            <p:nvSpPr>
              <p:cNvPr id="14375" name="Line 28"/>
              <p:cNvSpPr>
                <a:spLocks noChangeShapeType="1"/>
              </p:cNvSpPr>
              <p:nvPr/>
            </p:nvSpPr>
            <p:spPr bwMode="auto">
              <a:xfrm>
                <a:off x="3207346" y="2167557"/>
                <a:ext cx="0" cy="397979"/>
              </a:xfrm>
              <a:prstGeom prst="line">
                <a:avLst/>
              </a:prstGeom>
              <a:noFill/>
              <a:ln w="12700">
                <a:solidFill>
                  <a:schemeClr val="tx1"/>
                </a:solidFill>
                <a:round/>
                <a:headEnd type="none" w="sm" len="sm"/>
                <a:tailEnd type="triangle" w="med" len="med"/>
              </a:ln>
            </p:spPr>
            <p:txBody>
              <a:bodyPr/>
              <a:lstStyle/>
              <a:p>
                <a:endParaRPr lang="en-US"/>
              </a:p>
            </p:txBody>
          </p:sp>
          <p:sp>
            <p:nvSpPr>
              <p:cNvPr id="14376" name="Line 29"/>
              <p:cNvSpPr>
                <a:spLocks noChangeShapeType="1"/>
              </p:cNvSpPr>
              <p:nvPr/>
            </p:nvSpPr>
            <p:spPr bwMode="auto">
              <a:xfrm flipV="1">
                <a:off x="3207346" y="1371600"/>
                <a:ext cx="0" cy="198989"/>
              </a:xfrm>
              <a:prstGeom prst="line">
                <a:avLst/>
              </a:prstGeom>
              <a:noFill/>
              <a:ln w="12700">
                <a:solidFill>
                  <a:schemeClr val="tx1"/>
                </a:solidFill>
                <a:round/>
                <a:headEnd type="none" w="sm" len="sm"/>
                <a:tailEnd type="none" w="sm" len="sm"/>
              </a:ln>
            </p:spPr>
            <p:txBody>
              <a:bodyPr/>
              <a:lstStyle/>
              <a:p>
                <a:endParaRPr lang="en-US"/>
              </a:p>
            </p:txBody>
          </p:sp>
        </p:grpSp>
        <p:sp>
          <p:nvSpPr>
            <p:cNvPr id="61" name="Arc 9"/>
            <p:cNvSpPr>
              <a:spLocks/>
            </p:cNvSpPr>
            <p:nvPr/>
          </p:nvSpPr>
          <p:spPr bwMode="auto">
            <a:xfrm>
              <a:off x="3657600" y="2895730"/>
              <a:ext cx="304800" cy="762065"/>
            </a:xfrm>
            <a:custGeom>
              <a:avLst/>
              <a:gdLst>
                <a:gd name="T0" fmla="*/ 0 w 21600"/>
                <a:gd name="T1" fmla="*/ 0 h 21600"/>
                <a:gd name="T2" fmla="*/ 152400 w 21600"/>
                <a:gd name="T3" fmla="*/ 609600 h 21600"/>
                <a:gd name="T4" fmla="*/ 0 w 21600"/>
                <a:gd name="T5" fmla="*/ 609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6">
                  <a:lumMod val="75000"/>
                </a:schemeClr>
              </a:solidFill>
              <a:round/>
              <a:headEnd type="none" w="sm" len="sm"/>
              <a:tailEnd type="triangle" w="med" len="med"/>
            </a:ln>
          </p:spPr>
          <p:txBody>
            <a:bodyPr wrap="none" anchor="ctr"/>
            <a:lstStyle/>
            <a:p>
              <a:pPr>
                <a:defRPr/>
              </a:pPr>
              <a:endParaRPr lang="en-US">
                <a:cs typeface="Times New Roman" pitchFamily="18" charset="0"/>
              </a:endParaRPr>
            </a:p>
          </p:txBody>
        </p:sp>
        <p:sp>
          <p:nvSpPr>
            <p:cNvPr id="62" name="Text Box 5"/>
            <p:cNvSpPr txBox="1">
              <a:spLocks noChangeArrowheads="1"/>
            </p:cNvSpPr>
            <p:nvPr/>
          </p:nvSpPr>
          <p:spPr bwMode="auto">
            <a:xfrm>
              <a:off x="2819400" y="2590904"/>
              <a:ext cx="1752600" cy="338167"/>
            </a:xfrm>
            <a:prstGeom prst="rect">
              <a:avLst/>
            </a:prstGeom>
            <a:solidFill>
              <a:schemeClr val="bg1"/>
            </a:solidFill>
            <a:ln w="12700">
              <a:solidFill>
                <a:schemeClr val="tx1"/>
              </a:solidFill>
              <a:miter lim="800000"/>
              <a:headEnd type="none" w="sm" len="sm"/>
              <a:tailEnd type="none" w="sm" len="sm"/>
            </a:ln>
          </p:spPr>
          <p:txBody>
            <a:bodyPr tIns="45714" rIns="91429" bIns="45714">
              <a:spAutoFit/>
            </a:bodyPr>
            <a:lstStyle/>
            <a:p>
              <a:pPr>
                <a:spcBef>
                  <a:spcPct val="20000"/>
                </a:spcBef>
                <a:buClr>
                  <a:schemeClr val="accent2"/>
                </a:buClr>
                <a:buSzPct val="75000"/>
                <a:buFont typeface="Monotype Sorts" pitchFamily="2" charset="2"/>
                <a:buNone/>
                <a:defRPr/>
              </a:pPr>
              <a:r>
                <a:rPr lang="en-US" sz="1600" dirty="0">
                  <a:solidFill>
                    <a:schemeClr val="accent6">
                      <a:lumMod val="75000"/>
                    </a:schemeClr>
                  </a:solidFill>
                  <a:cs typeface="Times New Roman" pitchFamily="18" charset="0"/>
                </a:rPr>
                <a:t>Optical Crosstalk</a:t>
              </a:r>
            </a:p>
          </p:txBody>
        </p:sp>
      </p:grpSp>
      <p:sp>
        <p:nvSpPr>
          <p:cNvPr id="14341" name="Slide Number Placeholder 43"/>
          <p:cNvSpPr>
            <a:spLocks noGrp="1"/>
          </p:cNvSpPr>
          <p:nvPr>
            <p:ph type="sldNum" sz="quarter" idx="12"/>
          </p:nvPr>
        </p:nvSpPr>
        <p:spPr>
          <a:xfrm>
            <a:off x="7162800" y="6400800"/>
            <a:ext cx="1905000" cy="457200"/>
          </a:xfrm>
          <a:noFill/>
        </p:spPr>
        <p:txBody>
          <a:bodyPr/>
          <a:lstStyle/>
          <a:p>
            <a:fld id="{AAA2DB2C-0673-4DBD-9205-7AF827D75841}" type="slidenum">
              <a:rPr lang="en-US" sz="1800" b="1" smtClean="0"/>
              <a:pPr/>
              <a:t>8</a:t>
            </a:fld>
            <a:endParaRPr lang="en-US" sz="1800" b="1" dirty="0" smtClean="0"/>
          </a:p>
        </p:txBody>
      </p:sp>
      <p:pic>
        <p:nvPicPr>
          <p:cNvPr id="14342" name="Picture 42"/>
          <p:cNvPicPr>
            <a:picLocks noChangeAspect="1" noChangeArrowheads="1"/>
          </p:cNvPicPr>
          <p:nvPr/>
        </p:nvPicPr>
        <p:blipFill>
          <a:blip r:embed="rId3" cstate="print"/>
          <a:srcRect/>
          <a:stretch>
            <a:fillRect/>
          </a:stretch>
        </p:blipFill>
        <p:spPr bwMode="auto">
          <a:xfrm>
            <a:off x="4800600" y="1371600"/>
            <a:ext cx="4133850" cy="3200400"/>
          </a:xfrm>
          <a:prstGeom prst="rect">
            <a:avLst/>
          </a:prstGeom>
          <a:noFill/>
          <a:ln w="9525">
            <a:noFill/>
            <a:miter lim="800000"/>
            <a:headEnd/>
            <a:tailEnd/>
          </a:ln>
        </p:spPr>
      </p:pic>
      <p:sp>
        <p:nvSpPr>
          <p:cNvPr id="14343" name="TextBox 45"/>
          <p:cNvSpPr txBox="1">
            <a:spLocks noChangeArrowheads="1"/>
          </p:cNvSpPr>
          <p:nvPr/>
        </p:nvSpPr>
        <p:spPr bwMode="auto">
          <a:xfrm>
            <a:off x="5029200" y="1066800"/>
            <a:ext cx="3508375" cy="461963"/>
          </a:xfrm>
          <a:prstGeom prst="rect">
            <a:avLst/>
          </a:prstGeom>
          <a:solidFill>
            <a:srgbClr val="FFFF00"/>
          </a:solidFill>
          <a:ln w="9525">
            <a:noFill/>
            <a:miter lim="800000"/>
            <a:headEnd/>
            <a:tailEnd/>
          </a:ln>
        </p:spPr>
        <p:txBody>
          <a:bodyPr wrap="none">
            <a:spAutoFit/>
          </a:bodyPr>
          <a:lstStyle/>
          <a:p>
            <a:r>
              <a:rPr lang="en-US"/>
              <a:t>TTS=transit time spread </a:t>
            </a:r>
          </a:p>
        </p:txBody>
      </p:sp>
      <p:sp>
        <p:nvSpPr>
          <p:cNvPr id="51" name="Text Box 5"/>
          <p:cNvSpPr txBox="1">
            <a:spLocks noChangeArrowheads="1"/>
          </p:cNvSpPr>
          <p:nvPr/>
        </p:nvSpPr>
        <p:spPr bwMode="auto">
          <a:xfrm>
            <a:off x="55563" y="3048000"/>
            <a:ext cx="2001837" cy="338138"/>
          </a:xfrm>
          <a:prstGeom prst="rect">
            <a:avLst/>
          </a:prstGeom>
          <a:solidFill>
            <a:schemeClr val="bg1"/>
          </a:solidFill>
          <a:ln w="12700">
            <a:solidFill>
              <a:schemeClr val="tx1"/>
            </a:solidFill>
            <a:miter lim="800000"/>
            <a:headEnd type="none" w="sm" len="sm"/>
            <a:tailEnd type="none" w="sm" len="sm"/>
          </a:ln>
        </p:spPr>
        <p:txBody>
          <a:bodyPr wrap="none" lIns="91429" tIns="45714" rIns="91429" bIns="45714">
            <a:spAutoFit/>
          </a:bodyPr>
          <a:lstStyle/>
          <a:p>
            <a:pPr marL="342900" indent="-342900">
              <a:spcBef>
                <a:spcPct val="20000"/>
              </a:spcBef>
              <a:buClr>
                <a:schemeClr val="accent2"/>
              </a:buClr>
              <a:buSzPct val="75000"/>
              <a:buFont typeface="Monotype Sorts" pitchFamily="2" charset="2"/>
              <a:buNone/>
              <a:defRPr/>
            </a:pPr>
            <a:r>
              <a:rPr lang="en-US" sz="1600" dirty="0">
                <a:solidFill>
                  <a:schemeClr val="accent4">
                    <a:lumMod val="50000"/>
                  </a:schemeClr>
                </a:solidFill>
                <a:cs typeface="Times New Roman" pitchFamily="18" charset="0"/>
              </a:rPr>
              <a:t>Photoelectron Recoil</a:t>
            </a:r>
          </a:p>
        </p:txBody>
      </p:sp>
      <p:sp>
        <p:nvSpPr>
          <p:cNvPr id="14345" name="TextBox 45"/>
          <p:cNvSpPr txBox="1">
            <a:spLocks noChangeArrowheads="1"/>
          </p:cNvSpPr>
          <p:nvPr/>
        </p:nvSpPr>
        <p:spPr bwMode="auto">
          <a:xfrm>
            <a:off x="5638801" y="1735711"/>
            <a:ext cx="1828800" cy="769441"/>
          </a:xfrm>
          <a:prstGeom prst="rect">
            <a:avLst/>
          </a:prstGeom>
          <a:noFill/>
          <a:ln w="9525">
            <a:noFill/>
            <a:miter lim="800000"/>
            <a:headEnd/>
            <a:tailEnd/>
          </a:ln>
        </p:spPr>
        <p:txBody>
          <a:bodyPr wrap="square">
            <a:spAutoFit/>
          </a:bodyPr>
          <a:lstStyle/>
          <a:p>
            <a:r>
              <a:rPr lang="en-US" dirty="0" smtClean="0">
                <a:sym typeface="Symbol" pitchFamily="18" charset="2"/>
              </a:rPr>
              <a:t>  </a:t>
            </a:r>
            <a:r>
              <a:rPr lang="en-US" dirty="0">
                <a:sym typeface="Symbol" pitchFamily="18" charset="2"/>
              </a:rPr>
              <a:t>t=38 </a:t>
            </a:r>
            <a:r>
              <a:rPr lang="en-US" dirty="0" err="1" smtClean="0">
                <a:sym typeface="Symbol" pitchFamily="18" charset="2"/>
              </a:rPr>
              <a:t>ps</a:t>
            </a:r>
            <a:r>
              <a:rPr lang="en-US" dirty="0">
                <a:sym typeface="Symbol" pitchFamily="18" charset="2"/>
              </a:rPr>
              <a:t> </a:t>
            </a:r>
            <a:endParaRPr lang="en-US" dirty="0" smtClean="0">
              <a:sym typeface="Symbol" pitchFamily="18" charset="2"/>
            </a:endParaRPr>
          </a:p>
          <a:p>
            <a:r>
              <a:rPr lang="en-US" sz="1800" dirty="0" smtClean="0">
                <a:sym typeface="Symbol" pitchFamily="18" charset="2"/>
              </a:rPr>
              <a:t>(σ of main peak</a:t>
            </a:r>
            <a:r>
              <a:rPr lang="en-US" sz="2000" dirty="0" smtClean="0">
                <a:sym typeface="Symbol" pitchFamily="18" charset="2"/>
              </a:rPr>
              <a:t>)</a:t>
            </a:r>
            <a:endParaRPr lang="en-US" sz="2000" dirty="0"/>
          </a:p>
        </p:txBody>
      </p:sp>
      <p:sp>
        <p:nvSpPr>
          <p:cNvPr id="46" name="Text Box 5"/>
          <p:cNvSpPr txBox="1">
            <a:spLocks noChangeArrowheads="1"/>
          </p:cNvSpPr>
          <p:nvPr/>
        </p:nvSpPr>
        <p:spPr bwMode="auto">
          <a:xfrm>
            <a:off x="7772400" y="3505200"/>
            <a:ext cx="733425" cy="338138"/>
          </a:xfrm>
          <a:prstGeom prst="rect">
            <a:avLst/>
          </a:prstGeom>
          <a:solidFill>
            <a:schemeClr val="bg1"/>
          </a:solidFill>
          <a:ln w="12700">
            <a:solidFill>
              <a:schemeClr val="tx1"/>
            </a:solidFill>
            <a:miter lim="800000"/>
            <a:headEnd type="none" w="sm" len="sm"/>
            <a:tailEnd type="none" w="sm" len="sm"/>
          </a:ln>
        </p:spPr>
        <p:txBody>
          <a:bodyPr wrap="none" lIns="91429" tIns="45714" rIns="91429" bIns="45714">
            <a:spAutoFit/>
          </a:bodyPr>
          <a:lstStyle/>
          <a:p>
            <a:pPr marL="342900" indent="-342900">
              <a:spcBef>
                <a:spcPct val="20000"/>
              </a:spcBef>
              <a:buClr>
                <a:schemeClr val="accent2"/>
              </a:buClr>
              <a:buSzPct val="75000"/>
              <a:buFont typeface="Monotype Sorts" pitchFamily="2" charset="2"/>
              <a:buNone/>
              <a:defRPr/>
            </a:pPr>
            <a:r>
              <a:rPr lang="en-US" sz="1600" dirty="0">
                <a:solidFill>
                  <a:schemeClr val="accent4">
                    <a:lumMod val="50000"/>
                  </a:schemeClr>
                </a:solidFill>
                <a:cs typeface="Times New Roman" pitchFamily="18" charset="0"/>
              </a:rPr>
              <a:t>Recoil</a:t>
            </a:r>
          </a:p>
        </p:txBody>
      </p:sp>
      <p:sp>
        <p:nvSpPr>
          <p:cNvPr id="50" name="Text Box 5"/>
          <p:cNvSpPr txBox="1">
            <a:spLocks noChangeArrowheads="1"/>
          </p:cNvSpPr>
          <p:nvPr/>
        </p:nvSpPr>
        <p:spPr bwMode="auto">
          <a:xfrm>
            <a:off x="6019800" y="3276600"/>
            <a:ext cx="981075" cy="338138"/>
          </a:xfrm>
          <a:prstGeom prst="rect">
            <a:avLst/>
          </a:prstGeom>
          <a:solidFill>
            <a:schemeClr val="bg1"/>
          </a:solidFill>
          <a:ln w="12700">
            <a:solidFill>
              <a:schemeClr val="tx1"/>
            </a:solidFill>
            <a:miter lim="800000"/>
            <a:headEnd type="none" w="sm" len="sm"/>
            <a:tailEnd type="none" w="sm" len="sm"/>
          </a:ln>
        </p:spPr>
        <p:txBody>
          <a:bodyPr wrap="none" lIns="91429" tIns="45714" rIns="91429" bIns="45714">
            <a:spAutoFit/>
          </a:bodyPr>
          <a:lstStyle/>
          <a:p>
            <a:pPr marL="342900" indent="-342900">
              <a:spcBef>
                <a:spcPct val="20000"/>
              </a:spcBef>
              <a:buClr>
                <a:schemeClr val="accent2"/>
              </a:buClr>
              <a:buSzPct val="75000"/>
              <a:buFont typeface="Monotype Sorts" pitchFamily="2" charset="2"/>
              <a:buNone/>
              <a:defRPr/>
            </a:pPr>
            <a:r>
              <a:rPr lang="en-US" sz="1600" dirty="0">
                <a:solidFill>
                  <a:schemeClr val="accent4">
                    <a:lumMod val="50000"/>
                  </a:schemeClr>
                </a:solidFill>
                <a:cs typeface="Times New Roman" pitchFamily="18" charset="0"/>
              </a:rPr>
              <a:t>Rebound</a:t>
            </a:r>
          </a:p>
        </p:txBody>
      </p:sp>
      <p:cxnSp>
        <p:nvCxnSpPr>
          <p:cNvPr id="14348" name="Straight Arrow Connector 53"/>
          <p:cNvCxnSpPr>
            <a:cxnSpLocks noChangeShapeType="1"/>
          </p:cNvCxnSpPr>
          <p:nvPr/>
        </p:nvCxnSpPr>
        <p:spPr bwMode="auto">
          <a:xfrm flipV="1">
            <a:off x="4038600" y="5181600"/>
            <a:ext cx="990600" cy="1371600"/>
          </a:xfrm>
          <a:prstGeom prst="straightConnector1">
            <a:avLst/>
          </a:prstGeom>
          <a:noFill/>
          <a:ln w="38100" algn="ctr">
            <a:solidFill>
              <a:schemeClr val="tx1"/>
            </a:solidFill>
            <a:round/>
            <a:headEnd/>
            <a:tailEnd type="arrow" w="med" len="med"/>
          </a:ln>
        </p:spPr>
      </p:cxnSp>
      <p:sp>
        <p:nvSpPr>
          <p:cNvPr id="14349" name="TextBox 59"/>
          <p:cNvSpPr txBox="1">
            <a:spLocks noChangeArrowheads="1"/>
          </p:cNvSpPr>
          <p:nvPr/>
        </p:nvSpPr>
        <p:spPr bwMode="auto">
          <a:xfrm>
            <a:off x="0" y="6400800"/>
            <a:ext cx="4648200" cy="461963"/>
          </a:xfrm>
          <a:prstGeom prst="rect">
            <a:avLst/>
          </a:prstGeom>
          <a:noFill/>
          <a:ln w="9525">
            <a:solidFill>
              <a:schemeClr val="tx1"/>
            </a:solidFill>
            <a:miter lim="800000"/>
            <a:headEnd/>
            <a:tailEnd/>
          </a:ln>
        </p:spPr>
        <p:txBody>
          <a:bodyPr>
            <a:spAutoFit/>
          </a:bodyPr>
          <a:lstStyle/>
          <a:p>
            <a:r>
              <a:rPr lang="en-US" dirty="0"/>
              <a:t>Will get back to these points anon</a:t>
            </a:r>
          </a:p>
        </p:txBody>
      </p:sp>
      <p:cxnSp>
        <p:nvCxnSpPr>
          <p:cNvPr id="14350" name="Straight Arrow Connector 63"/>
          <p:cNvCxnSpPr>
            <a:cxnSpLocks noChangeShapeType="1"/>
          </p:cNvCxnSpPr>
          <p:nvPr/>
        </p:nvCxnSpPr>
        <p:spPr bwMode="auto">
          <a:xfrm flipV="1">
            <a:off x="4038600" y="6172200"/>
            <a:ext cx="838200" cy="381000"/>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76200"/>
            <a:ext cx="8229600" cy="1143000"/>
          </a:xfrm>
          <a:prstGeom prst="rect">
            <a:avLst/>
          </a:prstGeom>
        </p:spPr>
        <p:txBody>
          <a:bodyPr/>
          <a:lstStyle/>
          <a:p>
            <a:pPr algn="ctr">
              <a:defRPr/>
            </a:pPr>
            <a:r>
              <a:rPr lang="en-US" sz="4400" u="sng" kern="0" dirty="0" smtClean="0">
                <a:solidFill>
                  <a:srgbClr val="0000FF"/>
                </a:solidFill>
                <a:ea typeface="+mj-ea"/>
                <a:cs typeface="Times New Roman" pitchFamily="18" charset="0"/>
              </a:rPr>
              <a:t>Rate Lifetime </a:t>
            </a:r>
            <a:r>
              <a:rPr lang="en-US" sz="4400" u="sng" kern="0" dirty="0">
                <a:solidFill>
                  <a:srgbClr val="0000FF"/>
                </a:solidFill>
                <a:ea typeface="+mj-ea"/>
                <a:cs typeface="Times New Roman" pitchFamily="18" charset="0"/>
              </a:rPr>
              <a:t>Issues</a:t>
            </a:r>
          </a:p>
        </p:txBody>
      </p:sp>
      <p:sp>
        <p:nvSpPr>
          <p:cNvPr id="16387" name="TextBox 3"/>
          <p:cNvSpPr txBox="1">
            <a:spLocks noChangeArrowheads="1"/>
          </p:cNvSpPr>
          <p:nvPr/>
        </p:nvSpPr>
        <p:spPr bwMode="auto">
          <a:xfrm>
            <a:off x="0" y="703263"/>
            <a:ext cx="9144000" cy="6124754"/>
          </a:xfrm>
          <a:prstGeom prst="rect">
            <a:avLst/>
          </a:prstGeom>
          <a:noFill/>
          <a:ln w="9525">
            <a:noFill/>
            <a:miter lim="800000"/>
            <a:headEnd/>
            <a:tailEnd/>
          </a:ln>
        </p:spPr>
        <p:txBody>
          <a:bodyPr>
            <a:spAutoFit/>
          </a:bodyPr>
          <a:lstStyle/>
          <a:p>
            <a:pPr>
              <a:buFont typeface="Arial" pitchFamily="34" charset="0"/>
              <a:buChar char="•"/>
            </a:pPr>
            <a:r>
              <a:rPr lang="en-US" b="0" dirty="0">
                <a:cs typeface="Times New Roman" pitchFamily="18" charset="0"/>
              </a:rPr>
              <a:t>Historically MCP-PMT’s have </a:t>
            </a:r>
            <a:r>
              <a:rPr lang="en-US" dirty="0">
                <a:cs typeface="Times New Roman" pitchFamily="18" charset="0"/>
              </a:rPr>
              <a:t>not</a:t>
            </a:r>
            <a:r>
              <a:rPr lang="en-US" b="0" dirty="0">
                <a:cs typeface="Times New Roman" pitchFamily="18" charset="0"/>
              </a:rPr>
              <a:t> been extremely robust, and </a:t>
            </a:r>
            <a:r>
              <a:rPr lang="en-US" b="0" dirty="0" smtClean="0">
                <a:cs typeface="Times New Roman" pitchFamily="18" charset="0"/>
              </a:rPr>
              <a:t>were </a:t>
            </a:r>
            <a:r>
              <a:rPr lang="en-US" b="0" dirty="0">
                <a:cs typeface="Times New Roman" pitchFamily="18" charset="0"/>
              </a:rPr>
              <a:t>typically capable of operating only for a few hundred </a:t>
            </a:r>
            <a:r>
              <a:rPr lang="en-US" b="0" dirty="0" err="1">
                <a:cs typeface="Times New Roman" pitchFamily="18" charset="0"/>
              </a:rPr>
              <a:t>mC</a:t>
            </a:r>
            <a:r>
              <a:rPr lang="en-US" b="0" dirty="0">
                <a:cs typeface="Times New Roman" pitchFamily="18" charset="0"/>
              </a:rPr>
              <a:t>/cm</a:t>
            </a:r>
            <a:r>
              <a:rPr lang="en-US" b="0" baseline="30000" dirty="0">
                <a:cs typeface="Times New Roman" pitchFamily="18" charset="0"/>
              </a:rPr>
              <a:t>2 </a:t>
            </a:r>
            <a:r>
              <a:rPr lang="en-US" b="0" dirty="0">
                <a:cs typeface="Times New Roman" pitchFamily="18" charset="0"/>
              </a:rPr>
              <a:t>before their performance (QE) degrades, presumably due to positive ions damaging the photocathode.  </a:t>
            </a:r>
          </a:p>
          <a:p>
            <a:pPr>
              <a:buFont typeface="Arial" pitchFamily="34" charset="0"/>
              <a:buChar char="•"/>
            </a:pPr>
            <a:endParaRPr lang="en-US" sz="2800" b="0" dirty="0">
              <a:cs typeface="Times New Roman" pitchFamily="18" charset="0"/>
            </a:endParaRPr>
          </a:p>
          <a:p>
            <a:pPr>
              <a:buFont typeface="Arial" pitchFamily="34" charset="0"/>
              <a:buChar char="•"/>
            </a:pPr>
            <a:r>
              <a:rPr lang="en-US" dirty="0">
                <a:solidFill>
                  <a:srgbClr val="FF0000"/>
                </a:solidFill>
                <a:cs typeface="Times New Roman" pitchFamily="18" charset="0"/>
              </a:rPr>
              <a:t>If operated at high gain without sensible </a:t>
            </a:r>
            <a:r>
              <a:rPr lang="en-US" dirty="0" err="1">
                <a:solidFill>
                  <a:srgbClr val="FF0000"/>
                </a:solidFill>
                <a:cs typeface="Times New Roman" pitchFamily="18" charset="0"/>
              </a:rPr>
              <a:t>pixelation</a:t>
            </a:r>
            <a:r>
              <a:rPr lang="en-US" dirty="0">
                <a:solidFill>
                  <a:srgbClr val="FF0000"/>
                </a:solidFill>
                <a:cs typeface="Times New Roman" pitchFamily="18" charset="0"/>
              </a:rPr>
              <a:t>, </a:t>
            </a:r>
            <a:r>
              <a:rPr lang="en-US" dirty="0" smtClean="0">
                <a:solidFill>
                  <a:srgbClr val="FF0000"/>
                </a:solidFill>
                <a:cs typeface="Times New Roman" pitchFamily="18" charset="0"/>
              </a:rPr>
              <a:t>the current demands would be too large for normal operations and the accumulated charge would render the tubes inoperable in a few weeks  </a:t>
            </a:r>
            <a:r>
              <a:rPr lang="en-US" dirty="0" smtClean="0">
                <a:cs typeface="Times New Roman" pitchFamily="18" charset="0"/>
              </a:rPr>
              <a:t> (rule of thumb at LHC for every 10 </a:t>
            </a:r>
            <a:r>
              <a:rPr lang="en-US" dirty="0" smtClean="0">
                <a:cs typeface="Times New Roman" pitchFamily="18" charset="0"/>
                <a:sym typeface="Symbol" pitchFamily="18" charset="2"/>
              </a:rPr>
              <a:t>fb</a:t>
            </a:r>
            <a:r>
              <a:rPr lang="en-US" baseline="30000" dirty="0" smtClean="0">
                <a:cs typeface="Times New Roman" pitchFamily="18" charset="0"/>
                <a:sym typeface="Symbol" pitchFamily="18" charset="2"/>
              </a:rPr>
              <a:t>-1 </a:t>
            </a:r>
            <a:r>
              <a:rPr lang="en-US" dirty="0" smtClean="0">
                <a:cs typeface="Times New Roman" pitchFamily="18" charset="0"/>
                <a:sym typeface="Symbol" pitchFamily="18" charset="2"/>
              </a:rPr>
              <a:t>or so</a:t>
            </a:r>
            <a:r>
              <a:rPr lang="en-US" dirty="0" smtClean="0">
                <a:cs typeface="Times New Roman" pitchFamily="18" charset="0"/>
              </a:rPr>
              <a:t> 1 C/cm</a:t>
            </a:r>
            <a:r>
              <a:rPr lang="en-US" baseline="30000" dirty="0" smtClean="0">
                <a:cs typeface="Times New Roman" pitchFamily="18" charset="0"/>
              </a:rPr>
              <a:t>2 </a:t>
            </a:r>
            <a:r>
              <a:rPr lang="en-US" b="0" dirty="0" smtClean="0">
                <a:cs typeface="Times New Roman" pitchFamily="18" charset="0"/>
              </a:rPr>
              <a:t>is accumulated). Considered by some as “an unsolvable problem”  </a:t>
            </a:r>
          </a:p>
          <a:p>
            <a:r>
              <a:rPr lang="en-US" b="0" dirty="0" smtClean="0">
                <a:cs typeface="Times New Roman" pitchFamily="18" charset="0"/>
              </a:rPr>
              <a:t>We said “Challenge accepted!”</a:t>
            </a:r>
          </a:p>
          <a:p>
            <a:endParaRPr lang="en-US" sz="2800" b="0" dirty="0" smtClean="0">
              <a:solidFill>
                <a:srgbClr val="FF0000"/>
              </a:solidFill>
              <a:cs typeface="Times New Roman" pitchFamily="18" charset="0"/>
            </a:endParaRPr>
          </a:p>
          <a:p>
            <a:pPr>
              <a:buFont typeface="Arial" pitchFamily="34" charset="0"/>
              <a:buChar char="•"/>
            </a:pPr>
            <a:r>
              <a:rPr lang="en-US" dirty="0" smtClean="0">
                <a:solidFill>
                  <a:srgbClr val="FF0000"/>
                </a:solidFill>
                <a:cs typeface="Times New Roman" pitchFamily="18" charset="0"/>
              </a:rPr>
              <a:t>Helped form a collaboration between UTA, </a:t>
            </a:r>
            <a:r>
              <a:rPr lang="en-US" dirty="0" err="1" smtClean="0">
                <a:solidFill>
                  <a:srgbClr val="7030A0"/>
                </a:solidFill>
                <a:cs typeface="Times New Roman" pitchFamily="18" charset="0"/>
              </a:rPr>
              <a:t>Arradiance</a:t>
            </a:r>
            <a:r>
              <a:rPr lang="en-US" dirty="0" smtClean="0">
                <a:solidFill>
                  <a:srgbClr val="7030A0"/>
                </a:solidFill>
                <a:cs typeface="Times New Roman" pitchFamily="18" charset="0"/>
              </a:rPr>
              <a:t> Inc. </a:t>
            </a:r>
            <a:r>
              <a:rPr lang="en-US" dirty="0" smtClean="0">
                <a:solidFill>
                  <a:srgbClr val="FF0000"/>
                </a:solidFill>
                <a:cs typeface="Times New Roman" pitchFamily="18" charset="0"/>
              </a:rPr>
              <a:t>, and </a:t>
            </a:r>
            <a:r>
              <a:rPr lang="en-US" dirty="0" err="1" smtClean="0">
                <a:solidFill>
                  <a:srgbClr val="FF0000"/>
                </a:solidFill>
                <a:cs typeface="Times New Roman" pitchFamily="18" charset="0"/>
              </a:rPr>
              <a:t>Photonis</a:t>
            </a:r>
            <a:r>
              <a:rPr lang="en-US" dirty="0" smtClean="0">
                <a:solidFill>
                  <a:srgbClr val="FF0000"/>
                </a:solidFill>
                <a:cs typeface="Times New Roman" pitchFamily="18" charset="0"/>
              </a:rPr>
              <a:t> in 2009 to address PMT lifetime (2011 SBIR funds important for </a:t>
            </a:r>
            <a:r>
              <a:rPr lang="en-US" dirty="0" err="1" smtClean="0">
                <a:solidFill>
                  <a:srgbClr val="FF0000"/>
                </a:solidFill>
                <a:cs typeface="Times New Roman" pitchFamily="18" charset="0"/>
              </a:rPr>
              <a:t>Arradiance</a:t>
            </a:r>
            <a:r>
              <a:rPr lang="en-US" dirty="0" smtClean="0">
                <a:solidFill>
                  <a:srgbClr val="FF0000"/>
                </a:solidFill>
                <a:cs typeface="Times New Roman" pitchFamily="18" charset="0"/>
              </a:rPr>
              <a:t>/</a:t>
            </a:r>
            <a:r>
              <a:rPr lang="en-US" dirty="0" err="1" smtClean="0">
                <a:solidFill>
                  <a:srgbClr val="FF0000"/>
                </a:solidFill>
                <a:cs typeface="Times New Roman" pitchFamily="18" charset="0"/>
              </a:rPr>
              <a:t>Photonis</a:t>
            </a:r>
            <a:r>
              <a:rPr lang="en-US" dirty="0" smtClean="0">
                <a:solidFill>
                  <a:srgbClr val="FF0000"/>
                </a:solidFill>
                <a:cs typeface="Times New Roman" pitchFamily="18" charset="0"/>
              </a:rPr>
              <a:t> ALD development including refining process leading to Lehman Super tube)</a:t>
            </a:r>
            <a:endParaRPr lang="en-US" dirty="0">
              <a:solidFill>
                <a:srgbClr val="FF0000"/>
              </a:solidFill>
              <a:cs typeface="Times New Roman" pitchFamily="18" charset="0"/>
            </a:endParaRPr>
          </a:p>
        </p:txBody>
      </p:sp>
      <p:sp>
        <p:nvSpPr>
          <p:cNvPr id="16388" name="Slide Number Placeholder 4"/>
          <p:cNvSpPr>
            <a:spLocks noGrp="1"/>
          </p:cNvSpPr>
          <p:nvPr>
            <p:ph type="sldNum" sz="quarter" idx="12"/>
          </p:nvPr>
        </p:nvSpPr>
        <p:spPr>
          <a:noFill/>
        </p:spPr>
        <p:txBody>
          <a:bodyPr/>
          <a:lstStyle/>
          <a:p>
            <a:fld id="{D00F80D2-56CD-414F-AE71-12A257A79AE9}"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18003</TotalTime>
  <Words>4210</Words>
  <Application>Microsoft Office PowerPoint</Application>
  <PresentationFormat>On-screen Show (4:3)</PresentationFormat>
  <Paragraphs>700</Paragraphs>
  <Slides>42</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Microsoft YaHei</vt:lpstr>
      <vt:lpstr>Arial</vt:lpstr>
      <vt:lpstr>Calibri</vt:lpstr>
      <vt:lpstr>Courier</vt:lpstr>
      <vt:lpstr>Monotype Corsiva</vt:lpstr>
      <vt:lpstr>Monotype Sorts</vt:lpstr>
      <vt:lpstr>Symbol</vt:lpstr>
      <vt:lpstr>Times New Roman</vt:lpstr>
      <vt:lpstr>Default Design</vt:lpstr>
      <vt:lpstr>Equation</vt:lpstr>
      <vt:lpstr>PowerPoint Presentation</vt:lpstr>
      <vt:lpstr>Timing System Design Goals</vt:lpstr>
      <vt:lpstr>PowerPoint Presentation</vt:lpstr>
      <vt:lpstr>PowerPoint Presentation</vt:lpstr>
      <vt:lpstr>PowerPoint Presentation</vt:lpstr>
      <vt:lpstr>PowerPoint Presentation</vt:lpstr>
      <vt:lpstr>PowerPoint Presentation</vt:lpstr>
      <vt:lpstr>MCP-PMT: TTS and Cross Talk</vt:lpstr>
      <vt:lpstr>PowerPoint Presentation</vt:lpstr>
      <vt:lpstr>PowerPoint Presentation</vt:lpstr>
      <vt:lpstr>PowerPoint Presentation</vt:lpstr>
      <vt:lpstr>MCP-PMT Rate and Current</vt:lpstr>
      <vt:lpstr>PowerPoint Presentation</vt:lpstr>
      <vt:lpstr>PowerPoint Presentation</vt:lpstr>
      <vt:lpstr>Timing vs. Rate </vt:lpstr>
      <vt:lpstr>Timing vs. Rate for mini-planacon </vt:lpstr>
      <vt:lpstr>PowerPoint Presentation</vt:lpstr>
      <vt:lpstr>PowerPoint Presentation</vt:lpstr>
      <vt:lpstr>PowerPoint Presentation</vt:lpstr>
      <vt:lpstr>PowerPoint Presentation</vt:lpstr>
      <vt:lpstr>Cross Talk and other MCP-Issues</vt:lpstr>
      <vt:lpstr>T958 DAQ (FNAL 1/2012)</vt:lpstr>
      <vt:lpstr>PowerPoint Presentation</vt:lpstr>
      <vt:lpstr>Validate Thin Bar </vt:lpstr>
      <vt:lpstr>PowerPoint Presentation</vt:lpstr>
      <vt:lpstr>New Challenge: Adapt Timing Detector to be compatible with Roman Pot instead of HBP… </vt:lpstr>
      <vt:lpstr>PowerPoint Presentation</vt:lpstr>
      <vt:lpstr>LQbar* (radiator bar at c +light guide bar) 2x6x(30+120)mm</vt:lpstr>
      <vt:lpstr>PowerPoint Presentation</vt:lpstr>
      <vt:lpstr>PowerPoint Presentation</vt:lpstr>
      <vt:lpstr>Phi vs Time for Parallel Cut on Qbar</vt:lpstr>
      <vt:lpstr>The 2nd Peak aka“Wings”</vt:lpstr>
      <vt:lpstr>PowerPoint Presentation</vt:lpstr>
      <vt:lpstr>All Together Now! </vt:lpstr>
      <vt:lpstr>New Nuclear Interaction Study</vt:lpstr>
      <vt:lpstr>PowerPoint Presentation</vt:lpstr>
      <vt:lpstr>PowerPoint Presentation</vt:lpstr>
      <vt:lpstr>PowerPoint Presentation</vt:lpstr>
      <vt:lpstr>Highlights of Timing R&amp;D </vt:lpstr>
      <vt:lpstr>Proton Distribution and Rates </vt:lpstr>
      <vt:lpstr>PowerPoint Presentation</vt:lpstr>
      <vt:lpstr>PowerPoint Presentation</vt:lpstr>
    </vt:vector>
  </TitlesOfParts>
  <Company>UTA High Energy 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High Energy Physics At UTA??</dc:title>
  <dc:creator>Andrew G. Brandt</dc:creator>
  <cp:lastModifiedBy>Andrew Brandt</cp:lastModifiedBy>
  <cp:revision>365</cp:revision>
  <dcterms:created xsi:type="dcterms:W3CDTF">2002-05-01T20:57:00Z</dcterms:created>
  <dcterms:modified xsi:type="dcterms:W3CDTF">2014-12-04T15:37:24Z</dcterms:modified>
</cp:coreProperties>
</file>