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5" r:id="rId4"/>
    <p:sldId id="296" r:id="rId5"/>
    <p:sldId id="265" r:id="rId6"/>
    <p:sldId id="287" r:id="rId7"/>
    <p:sldId id="264" r:id="rId8"/>
    <p:sldId id="281" r:id="rId9"/>
    <p:sldId id="282" r:id="rId10"/>
    <p:sldId id="283" r:id="rId11"/>
    <p:sldId id="284" r:id="rId12"/>
    <p:sldId id="285" r:id="rId13"/>
    <p:sldId id="288" r:id="rId14"/>
    <p:sldId id="289" r:id="rId15"/>
    <p:sldId id="293" r:id="rId16"/>
    <p:sldId id="290" r:id="rId17"/>
    <p:sldId id="291" r:id="rId18"/>
    <p:sldId id="292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een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-12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20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1B79-EF34-4034-BC54-52C7759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8B30-BDD6-421B-9BD9-05DA9C1E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15F-A928-40D1-AFF4-29A82E25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A388-190C-4A55-BC9F-362E8404C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6024-5FD8-48CD-B864-74CB73256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2282-89DE-4202-8F2F-E71B9A15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2678-44A6-4E93-88F4-798BFC78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FDBD-94FE-4EB9-9F4B-321B4F422BA2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Hermetic Packaging  Godparent Meeting 3 April 2013            D. Walters    drw@anl.gov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BC19-DF09-48C0-94C9-C457F93D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3CD4-0F8D-4238-9706-DEDA7D72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3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5CFA-0248-4620-84DB-1EAD192F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A40FB6E-110B-476F-9BEB-8E3C1FBE3C79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Hermetic Packaging  Godparent Meeting 3 April 2013            D. Walters    drw@anl.gov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329862C-9320-40E1-B5E5-B9523D9B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slide head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-12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-128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696200" cy="1069975"/>
          </a:xfrm>
        </p:spPr>
        <p:txBody>
          <a:bodyPr/>
          <a:lstStyle/>
          <a:p>
            <a:pPr algn="ctr"/>
            <a:r>
              <a:rPr lang="en-US" dirty="0"/>
              <a:t>The Argonne Small Tile Photodetector </a:t>
            </a:r>
            <a:r>
              <a:rPr lang="en-US" dirty="0" smtClean="0"/>
              <a:t>Facility</a:t>
            </a:r>
            <a:r>
              <a:rPr lang="en-US" dirty="0" smtClean="0"/>
              <a:t> and </a:t>
            </a:r>
            <a:r>
              <a:rPr lang="en-US" dirty="0" smtClean="0"/>
              <a:t>Device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4953000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Lei Xia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1"/>
            <a:ext cx="3832607" cy="2676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Baking and getter </a:t>
            </a:r>
            <a:r>
              <a:rPr lang="en-US" dirty="0" smtClean="0"/>
              <a:t>activation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5334000"/>
          </a:xfrm>
        </p:spPr>
        <p:txBody>
          <a:bodyPr/>
          <a:lstStyle/>
          <a:p>
            <a:r>
              <a:rPr lang="en-US" dirty="0"/>
              <a:t>Several baking/activation scheme </a:t>
            </a:r>
            <a:r>
              <a:rPr lang="en-US" dirty="0" smtClean="0"/>
              <a:t>tried (continue…)</a:t>
            </a:r>
          </a:p>
          <a:p>
            <a:pPr lvl="1"/>
            <a:r>
              <a:rPr lang="en-US" dirty="0" smtClean="0"/>
              <a:t>Scheme 2: low – high bake</a:t>
            </a:r>
          </a:p>
          <a:p>
            <a:pPr lvl="2"/>
            <a:r>
              <a:rPr lang="en-US" dirty="0" smtClean="0"/>
              <a:t>Suggested by an old SEAS paper, to deal with ‘dirty’ environment</a:t>
            </a:r>
          </a:p>
          <a:p>
            <a:pPr lvl="2"/>
            <a:r>
              <a:rPr lang="en-US" dirty="0" smtClean="0"/>
              <a:t>Low temperature bake at &lt; 200C to avoid getter activation, till 1 x 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 or lower (&gt; 2days)</a:t>
            </a:r>
          </a:p>
          <a:p>
            <a:pPr lvl="2"/>
            <a:r>
              <a:rPr lang="en-US" dirty="0" smtClean="0"/>
              <a:t>High temperature bake with only 1 lamp for 2.5 – 4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2"/>
            <a:r>
              <a:rPr lang="en-US" dirty="0" smtClean="0"/>
              <a:t>Getter strips close to lamp reaches 350 - 400C, but far end getter is probably not </a:t>
            </a:r>
            <a:r>
              <a:rPr lang="en-US" dirty="0" smtClean="0"/>
              <a:t>hot enough</a:t>
            </a:r>
            <a:endParaRPr lang="en-US" dirty="0" smtClean="0"/>
          </a:p>
          <a:p>
            <a:pPr lvl="2"/>
            <a:r>
              <a:rPr lang="en-US" dirty="0" smtClean="0"/>
              <a:t>#</a:t>
            </a:r>
            <a:r>
              <a:rPr lang="en-US" dirty="0" smtClean="0"/>
              <a:t>25 - #31 </a:t>
            </a:r>
            <a:r>
              <a:rPr lang="en-US" dirty="0" smtClean="0"/>
              <a:t>were </a:t>
            </a:r>
            <a:r>
              <a:rPr lang="en-US" dirty="0" smtClean="0"/>
              <a:t>produced in this way</a:t>
            </a:r>
          </a:p>
          <a:p>
            <a:pPr lvl="2"/>
            <a:r>
              <a:rPr lang="en-US" dirty="0" smtClean="0"/>
              <a:t>2 long lived, 2 short lived, 1 non-conclusive: mixed results</a:t>
            </a:r>
          </a:p>
          <a:p>
            <a:pPr lvl="1"/>
            <a:r>
              <a:rPr lang="en-US" dirty="0" smtClean="0"/>
              <a:t>Scheme </a:t>
            </a:r>
            <a:r>
              <a:rPr lang="en-US" dirty="0" smtClean="0"/>
              <a:t>3: low – higher bake</a:t>
            </a:r>
          </a:p>
          <a:p>
            <a:pPr lvl="2"/>
            <a:r>
              <a:rPr lang="en-US" dirty="0" smtClean="0"/>
              <a:t>Same low temperature bake</a:t>
            </a:r>
          </a:p>
          <a:p>
            <a:pPr lvl="2"/>
            <a:r>
              <a:rPr lang="en-US" dirty="0" smtClean="0"/>
              <a:t>Higher temperature bake with two lamps for short exposure(s)</a:t>
            </a:r>
          </a:p>
          <a:p>
            <a:pPr lvl="2"/>
            <a:r>
              <a:rPr lang="en-US" dirty="0" smtClean="0"/>
              <a:t>All getter strips reaches &gt; 400C for short time</a:t>
            </a:r>
          </a:p>
          <a:p>
            <a:pPr lvl="2"/>
            <a:r>
              <a:rPr lang="en-US" dirty="0" smtClean="0"/>
              <a:t>Tile base heats up slower and won’t exceed 350C</a:t>
            </a:r>
          </a:p>
          <a:p>
            <a:pPr lvl="2"/>
            <a:r>
              <a:rPr lang="en-US" dirty="0" smtClean="0"/>
              <a:t>Getter </a:t>
            </a:r>
            <a:r>
              <a:rPr lang="en-US" dirty="0" smtClean="0"/>
              <a:t>pumping speed evaluated during/after activation</a:t>
            </a:r>
          </a:p>
          <a:p>
            <a:pPr lvl="2"/>
            <a:r>
              <a:rPr lang="en-US" dirty="0" smtClean="0"/>
              <a:t>#24, #32, #33 were produced in this way</a:t>
            </a:r>
            <a:endParaRPr lang="en-US" dirty="0" smtClean="0"/>
          </a:p>
          <a:p>
            <a:pPr lvl="2"/>
            <a:r>
              <a:rPr lang="en-US" dirty="0" smtClean="0"/>
              <a:t>1 long lived, 2 non-conclusive: mixed results</a:t>
            </a:r>
          </a:p>
          <a:p>
            <a:r>
              <a:rPr lang="en-US" dirty="0" smtClean="0"/>
              <a:t>Many of the system issues has been addressed</a:t>
            </a:r>
          </a:p>
          <a:p>
            <a:pPr lvl="1"/>
            <a:r>
              <a:rPr lang="en-US" dirty="0" smtClean="0"/>
              <a:t>(wait for maintenance period discussion)</a:t>
            </a:r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6096000"/>
            <a:ext cx="226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Getter test during #32 processing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/>
          <a:lstStyle/>
          <a:p>
            <a:r>
              <a:rPr lang="en-US" dirty="0" smtClean="0"/>
              <a:t>Tile sealing process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8229600" cy="5287963"/>
          </a:xfrm>
        </p:spPr>
        <p:txBody>
          <a:bodyPr/>
          <a:lstStyle/>
          <a:p>
            <a:r>
              <a:rPr lang="en-US" dirty="0" smtClean="0"/>
              <a:t>The sealing method was systematically developed by Dean Walters and Marc </a:t>
            </a:r>
            <a:r>
              <a:rPr lang="en-US" dirty="0" err="1" smtClean="0"/>
              <a:t>Kupfer</a:t>
            </a:r>
            <a:r>
              <a:rPr lang="en-US" dirty="0" smtClean="0"/>
              <a:t> several years ago, with hundreds of samples</a:t>
            </a:r>
          </a:p>
          <a:p>
            <a:pPr lvl="1"/>
            <a:r>
              <a:rPr lang="en-US" dirty="0" smtClean="0"/>
              <a:t>Heated press seal, without melting Indium gasket</a:t>
            </a:r>
          </a:p>
          <a:p>
            <a:pPr lvl="1"/>
            <a:r>
              <a:rPr lang="en-US" dirty="0" smtClean="0"/>
              <a:t>Proved to be viable for both 6cm and 8in devices</a:t>
            </a:r>
          </a:p>
          <a:p>
            <a:pPr lvl="1"/>
            <a:r>
              <a:rPr lang="en-US" dirty="0" smtClean="0"/>
              <a:t>High yield with lab test samples</a:t>
            </a:r>
          </a:p>
          <a:p>
            <a:r>
              <a:rPr lang="en-US" dirty="0" smtClean="0"/>
              <a:t>Sealing process with 6cm system</a:t>
            </a:r>
          </a:p>
          <a:p>
            <a:pPr lvl="1"/>
            <a:r>
              <a:rPr lang="en-US" dirty="0" smtClean="0"/>
              <a:t>Implementation on the 6cm system</a:t>
            </a:r>
          </a:p>
          <a:p>
            <a:pPr lvl="2"/>
            <a:r>
              <a:rPr lang="en-US" dirty="0" smtClean="0"/>
              <a:t>Developed a series of fixtures to handle parts in vacuum</a:t>
            </a:r>
          </a:p>
          <a:p>
            <a:pPr lvl="2"/>
            <a:r>
              <a:rPr lang="en-US" dirty="0" smtClean="0"/>
              <a:t>Designed alignment methods to precisely locate parts</a:t>
            </a:r>
          </a:p>
          <a:p>
            <a:pPr lvl="2"/>
            <a:r>
              <a:rPr lang="en-US" dirty="0" smtClean="0"/>
              <a:t>Ceramic heater(s) for heating, hydraulic system for pressing</a:t>
            </a:r>
          </a:p>
          <a:p>
            <a:pPr lvl="1"/>
            <a:r>
              <a:rPr lang="en-US" dirty="0" smtClean="0"/>
              <a:t>Had some trouble at the beginning: low yield and cracking</a:t>
            </a:r>
          </a:p>
          <a:p>
            <a:pPr lvl="1"/>
            <a:r>
              <a:rPr lang="en-US" dirty="0" smtClean="0"/>
              <a:t>Dealing with </a:t>
            </a:r>
            <a:r>
              <a:rPr lang="en-US" dirty="0" smtClean="0"/>
              <a:t>low yield</a:t>
            </a:r>
            <a:endParaRPr lang="en-US" dirty="0" smtClean="0"/>
          </a:p>
          <a:p>
            <a:pPr lvl="2"/>
            <a:r>
              <a:rPr lang="en-US" dirty="0" smtClean="0"/>
              <a:t>Adjusted procedure to follow exactly the lab sealing process</a:t>
            </a:r>
          </a:p>
          <a:p>
            <a:pPr lvl="1"/>
            <a:r>
              <a:rPr lang="en-US" dirty="0" smtClean="0"/>
              <a:t>Dealing </a:t>
            </a:r>
            <a:r>
              <a:rPr lang="en-US" dirty="0" smtClean="0"/>
              <a:t>with cracking problem</a:t>
            </a:r>
          </a:p>
          <a:p>
            <a:pPr lvl="2"/>
            <a:r>
              <a:rPr lang="en-US" dirty="0" smtClean="0"/>
              <a:t>Carefully measured the flatness of several critical pressing fixtures</a:t>
            </a:r>
          </a:p>
          <a:p>
            <a:pPr lvl="2"/>
            <a:r>
              <a:rPr lang="en-US" dirty="0" smtClean="0"/>
              <a:t>Modified a few fixtures to deal with after sealing cracking</a:t>
            </a:r>
          </a:p>
          <a:p>
            <a:pPr lvl="2"/>
            <a:r>
              <a:rPr lang="en-US" dirty="0" smtClean="0"/>
              <a:t>Adjusted sealing procedure to avoid hard impact on </a:t>
            </a:r>
            <a:r>
              <a:rPr lang="en-US" dirty="0" smtClean="0"/>
              <a:t>LTA</a:t>
            </a:r>
          </a:p>
          <a:p>
            <a:pPr lvl="2"/>
            <a:r>
              <a:rPr lang="en-US" dirty="0" smtClean="0"/>
              <a:t>QA on tile base to avoid bad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44" y="1119555"/>
            <a:ext cx="3185755" cy="238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Tile sealing process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5562600" cy="5287963"/>
          </a:xfrm>
        </p:spPr>
        <p:txBody>
          <a:bodyPr/>
          <a:lstStyle/>
          <a:p>
            <a:r>
              <a:rPr lang="en-US" dirty="0" smtClean="0"/>
              <a:t>Recent tiles processed: #17 -- #</a:t>
            </a:r>
            <a:r>
              <a:rPr lang="en-US" dirty="0" smtClean="0"/>
              <a:t>33</a:t>
            </a:r>
            <a:endParaRPr lang="en-US" dirty="0" smtClean="0"/>
          </a:p>
          <a:p>
            <a:pPr lvl="1"/>
            <a:r>
              <a:rPr lang="en-US" dirty="0" smtClean="0"/>
              <a:t>11 tiles (out of </a:t>
            </a:r>
            <a:r>
              <a:rPr lang="en-US" dirty="0" smtClean="0"/>
              <a:t>17) </a:t>
            </a:r>
            <a:r>
              <a:rPr lang="en-US" dirty="0" smtClean="0"/>
              <a:t>have good seals</a:t>
            </a:r>
          </a:p>
          <a:p>
            <a:pPr lvl="1"/>
            <a:r>
              <a:rPr lang="en-US" dirty="0" smtClean="0"/>
              <a:t>4 tiles had cracking problem</a:t>
            </a:r>
          </a:p>
          <a:p>
            <a:pPr lvl="2"/>
            <a:r>
              <a:rPr lang="en-US" dirty="0" smtClean="0"/>
              <a:t>2 cracked after good seals were initially formed</a:t>
            </a:r>
          </a:p>
          <a:p>
            <a:pPr lvl="2"/>
            <a:r>
              <a:rPr lang="en-US" dirty="0" smtClean="0"/>
              <a:t>2 cracked during sealing process: one tile base problem, one operation issue</a:t>
            </a:r>
          </a:p>
          <a:p>
            <a:pPr lvl="2"/>
            <a:r>
              <a:rPr lang="en-US" dirty="0" smtClean="0"/>
              <a:t>Cracking after seal issue has been eliminated after fixture change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tile (#</a:t>
            </a:r>
            <a:r>
              <a:rPr lang="en-US" dirty="0" smtClean="0"/>
              <a:t>29,#33) had </a:t>
            </a:r>
            <a:r>
              <a:rPr lang="en-US" dirty="0" smtClean="0"/>
              <a:t>leak on the indium seal</a:t>
            </a:r>
          </a:p>
          <a:p>
            <a:r>
              <a:rPr lang="en-US" dirty="0" smtClean="0"/>
              <a:t>Sealing </a:t>
            </a:r>
            <a:r>
              <a:rPr lang="en-US" dirty="0" smtClean="0"/>
              <a:t>is a pretty mature process on the 6cm system</a:t>
            </a:r>
          </a:p>
          <a:p>
            <a:pPr lvl="1"/>
            <a:r>
              <a:rPr lang="en-US" dirty="0" smtClean="0"/>
              <a:t>High yield</a:t>
            </a:r>
          </a:p>
          <a:p>
            <a:pPr lvl="1"/>
            <a:r>
              <a:rPr lang="en-US" dirty="0" smtClean="0"/>
              <a:t>Issues are well understood</a:t>
            </a:r>
          </a:p>
          <a:p>
            <a:pPr lvl="1"/>
            <a:r>
              <a:rPr lang="en-US" dirty="0" smtClean="0"/>
              <a:t>No further development planned</a:t>
            </a:r>
          </a:p>
          <a:p>
            <a:pPr lvl="1"/>
            <a:r>
              <a:rPr lang="en-US" dirty="0" smtClean="0"/>
              <a:t>Have changed </a:t>
            </a:r>
            <a:r>
              <a:rPr lang="en-US" dirty="0" smtClean="0"/>
              <a:t>sealing heater (ceramic heater </a:t>
            </a:r>
            <a:r>
              <a:rPr lang="en-US" dirty="0" smtClean="0">
                <a:sym typeface="Wingdings" panose="05000000000000000000" pitchFamily="2" charset="2"/>
              </a:rPr>
              <a:t> halogen lamp heaters) during maintenance period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1940" t="7368" r="21226" b="1579"/>
          <a:stretch>
            <a:fillRect/>
          </a:stretch>
        </p:blipFill>
        <p:spPr bwMode="auto">
          <a:xfrm rot="5400000">
            <a:off x="6143785" y="638015"/>
            <a:ext cx="24952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6091" t="26207" r="10976" b="39310"/>
          <a:stretch>
            <a:fillRect/>
          </a:stretch>
        </p:blipFill>
        <p:spPr bwMode="auto">
          <a:xfrm>
            <a:off x="6019800" y="3429000"/>
            <a:ext cx="27418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09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6cm system maintenance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After processing tile #33, the system entered a month long maintenance period</a:t>
            </a:r>
          </a:p>
          <a:p>
            <a:pPr lvl="1"/>
            <a:r>
              <a:rPr lang="en-US" dirty="0" smtClean="0"/>
              <a:t>Address existing issues with the system</a:t>
            </a:r>
          </a:p>
          <a:p>
            <a:pPr lvl="2"/>
            <a:r>
              <a:rPr lang="en-US" dirty="0" smtClean="0"/>
              <a:t>Bake/scrub chamber: add new heater, add electrical contact for scrubbing</a:t>
            </a:r>
          </a:p>
          <a:p>
            <a:pPr lvl="2"/>
            <a:r>
              <a:rPr lang="en-US" dirty="0" smtClean="0"/>
              <a:t>Deposition chamber: replace bad heater contact, replace light bulbs, recharge effusion cells</a:t>
            </a:r>
          </a:p>
          <a:p>
            <a:pPr lvl="2"/>
            <a:r>
              <a:rPr lang="en-US" dirty="0" smtClean="0"/>
              <a:t>Deposition chamber: replace ceramic heaters, replace leaky gate valve</a:t>
            </a:r>
          </a:p>
          <a:p>
            <a:pPr lvl="1"/>
            <a:r>
              <a:rPr lang="en-US" dirty="0" smtClean="0"/>
              <a:t>Measurements and studies</a:t>
            </a:r>
          </a:p>
          <a:p>
            <a:pPr lvl="2"/>
            <a:r>
              <a:rPr lang="en-US" dirty="0" smtClean="0"/>
              <a:t>Map out temperature profile for all heaters</a:t>
            </a:r>
          </a:p>
          <a:p>
            <a:pPr lvl="2"/>
            <a:r>
              <a:rPr lang="en-US" dirty="0" smtClean="0"/>
              <a:t>Study baking conditions</a:t>
            </a:r>
          </a:p>
          <a:p>
            <a:pPr lvl="2"/>
            <a:r>
              <a:rPr lang="en-US" dirty="0" smtClean="0"/>
              <a:t>Study getter activation conditions</a:t>
            </a:r>
          </a:p>
          <a:p>
            <a:r>
              <a:rPr lang="en-US" dirty="0" smtClean="0"/>
              <a:t>All maintenance tasks has been successfully finished over the Thanksgiving weekend</a:t>
            </a:r>
          </a:p>
          <a:p>
            <a:pPr lvl="1"/>
            <a:r>
              <a:rPr lang="en-US" dirty="0" smtClean="0"/>
              <a:t>System currently under baking</a:t>
            </a:r>
          </a:p>
          <a:p>
            <a:pPr lvl="1"/>
            <a:r>
              <a:rPr lang="en-US" dirty="0" smtClean="0"/>
              <a:t>Expect to start processing tiles next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Bake and scrub chamber status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94335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5486400"/>
            <a:ext cx="368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Bake &amp; scrub chamber illuminated by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deposition heater (not in picture)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648200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New Tungsten filament heater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019800" y="3352800"/>
            <a:ext cx="698438" cy="13716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362854" y="1143000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Tile for heating test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6248400" y="1512332"/>
            <a:ext cx="1116876" cy="145946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676400"/>
            <a:ext cx="44196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-1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New Tungsten filament heater </a:t>
            </a:r>
            <a:r>
              <a:rPr lang="en-US" kern="0" dirty="0" smtClean="0"/>
              <a:t>installed</a:t>
            </a:r>
          </a:p>
          <a:p>
            <a:r>
              <a:rPr lang="en-US" kern="0" dirty="0" smtClean="0"/>
              <a:t>The new heater require a compressing mechanism to help the heat conduction</a:t>
            </a:r>
          </a:p>
          <a:p>
            <a:pPr lvl="1"/>
            <a:r>
              <a:rPr lang="en-US" kern="0" dirty="0" smtClean="0"/>
              <a:t>Modified </a:t>
            </a:r>
            <a:r>
              <a:rPr lang="en-US" kern="0" dirty="0"/>
              <a:t>the existing scrubbing electron gun </a:t>
            </a:r>
            <a:r>
              <a:rPr lang="en-US" kern="0" dirty="0" smtClean="0"/>
              <a:t>frame to compress stack</a:t>
            </a:r>
            <a:endParaRPr lang="en-US" kern="0" dirty="0"/>
          </a:p>
          <a:p>
            <a:pPr lvl="1"/>
            <a:r>
              <a:rPr lang="en-US" kern="0" dirty="0"/>
              <a:t>A</a:t>
            </a:r>
            <a:r>
              <a:rPr lang="en-US" kern="0" dirty="0" smtClean="0"/>
              <a:t>lso provide scrubbing </a:t>
            </a:r>
            <a:r>
              <a:rPr lang="en-US" kern="0" dirty="0"/>
              <a:t>ground contact to the top of stack at the same time</a:t>
            </a:r>
            <a:endParaRPr lang="en-US" kern="0" dirty="0" smtClean="0"/>
          </a:p>
          <a:p>
            <a:r>
              <a:rPr lang="en-US" kern="0" dirty="0" smtClean="0"/>
              <a:t>Heating t</a:t>
            </a:r>
            <a:r>
              <a:rPr lang="en-US" kern="0" dirty="0" smtClean="0"/>
              <a:t>est done</a:t>
            </a:r>
          </a:p>
          <a:p>
            <a:r>
              <a:rPr lang="en-US" kern="0" dirty="0" smtClean="0"/>
              <a:t>Scrubbing test will follow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5000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Electron gun test in phosphor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r>
              <a:rPr lang="en-US" dirty="0" smtClean="0"/>
              <a:t>Current focusing seem to be optimal setting (vendor recommended value)</a:t>
            </a:r>
          </a:p>
          <a:p>
            <a:r>
              <a:rPr lang="en-US" dirty="0" smtClean="0"/>
              <a:t>Electron beam can cover entire stack with reasonable uniformity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7522" y="4234934"/>
            <a:ext cx="267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Accelerating voltage: 600V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1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chamber status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21" y="1295400"/>
            <a:ext cx="339447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5931932"/>
            <a:ext cx="34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Sealing chamber under baking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762000"/>
            <a:ext cx="207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sealing heaters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791200" y="1131332"/>
            <a:ext cx="1676400" cy="260246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742037" y="1131332"/>
            <a:ext cx="411363" cy="2537936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1981200"/>
            <a:ext cx="441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-1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Took out ceramic heater</a:t>
            </a:r>
          </a:p>
          <a:p>
            <a:r>
              <a:rPr lang="en-US" kern="0" dirty="0" smtClean="0"/>
              <a:t>Installed two halogen lamp heaters</a:t>
            </a:r>
          </a:p>
          <a:p>
            <a:r>
              <a:rPr lang="en-US" kern="0" dirty="0" smtClean="0"/>
              <a:t>Replaced a leaky gate valve</a:t>
            </a:r>
          </a:p>
          <a:p>
            <a:r>
              <a:rPr lang="en-US" kern="0" dirty="0" smtClean="0"/>
              <a:t>Measured </a:t>
            </a:r>
            <a:r>
              <a:rPr lang="en-US" kern="0" dirty="0" smtClean="0"/>
              <a:t>sealing temperature as a function of heater </a:t>
            </a:r>
            <a:r>
              <a:rPr lang="en-US" kern="0" dirty="0" smtClean="0"/>
              <a:t>power</a:t>
            </a:r>
          </a:p>
          <a:p>
            <a:r>
              <a:rPr lang="en-US" kern="0" dirty="0" smtClean="0"/>
              <a:t>Tested chamber baking with sealing heater (&gt;200</a:t>
            </a:r>
            <a:r>
              <a:rPr lang="en-US" kern="0" baseline="30000" dirty="0" smtClean="0"/>
              <a:t>o</a:t>
            </a:r>
            <a:r>
              <a:rPr lang="en-US" kern="0" dirty="0" smtClean="0"/>
              <a:t>C)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9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Sealing tests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950"/>
            <a:ext cx="5003800" cy="375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528066"/>
            <a:ext cx="8458200" cy="21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-1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Performed 2 sealing tests with the new heaters</a:t>
            </a:r>
          </a:p>
          <a:p>
            <a:r>
              <a:rPr lang="en-US" kern="0" dirty="0" smtClean="0"/>
              <a:t>Verified part manipulation and alignment</a:t>
            </a:r>
            <a:endParaRPr lang="en-US" kern="0" dirty="0"/>
          </a:p>
          <a:p>
            <a:r>
              <a:rPr lang="en-US" kern="0" dirty="0" smtClean="0"/>
              <a:t>#1 (left): regular tile base with pumping hole on anode plane, successfully sealed</a:t>
            </a:r>
          </a:p>
          <a:p>
            <a:r>
              <a:rPr lang="en-US" kern="0" dirty="0" smtClean="0"/>
              <a:t>#2 (right): tile base with pump-out port (not often used for sealing tests these days), has a tiny (10</a:t>
            </a:r>
            <a:r>
              <a:rPr lang="en-US" kern="0" baseline="30000" dirty="0" smtClean="0"/>
              <a:t>-9</a:t>
            </a:r>
            <a:r>
              <a:rPr lang="en-US" kern="0" dirty="0" smtClean="0"/>
              <a:t>torr*l/s) leak on one ‘corner’</a:t>
            </a:r>
          </a:p>
          <a:p>
            <a:r>
              <a:rPr lang="en-US" kern="0" dirty="0" smtClean="0"/>
              <a:t>Conclusion: new sealing heater 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39624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 spot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181600" y="3048000"/>
            <a:ext cx="2057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212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chamber status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339447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95400"/>
            <a:ext cx="4419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-1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Replaced </a:t>
            </a:r>
            <a:r>
              <a:rPr lang="en-US" kern="0" dirty="0" smtClean="0"/>
              <a:t>heater contacts</a:t>
            </a:r>
          </a:p>
          <a:p>
            <a:r>
              <a:rPr lang="en-US" kern="0" dirty="0" smtClean="0"/>
              <a:t>Cleaned deposition chamber</a:t>
            </a:r>
          </a:p>
          <a:p>
            <a:r>
              <a:rPr lang="en-US" kern="0" dirty="0"/>
              <a:t>R</a:t>
            </a:r>
            <a:r>
              <a:rPr lang="en-US" kern="0" dirty="0" smtClean="0"/>
              <a:t>echarge </a:t>
            </a:r>
            <a:r>
              <a:rPr lang="en-US" kern="0" dirty="0" smtClean="0"/>
              <a:t>effusion cells </a:t>
            </a:r>
            <a:endParaRPr lang="en-US" kern="0" dirty="0" smtClean="0"/>
          </a:p>
          <a:p>
            <a:r>
              <a:rPr lang="en-US" kern="0" dirty="0" smtClean="0"/>
              <a:t>A series of tests are done:</a:t>
            </a:r>
            <a:endParaRPr lang="en-US" kern="0" dirty="0" smtClean="0"/>
          </a:p>
          <a:p>
            <a:pPr lvl="1"/>
            <a:r>
              <a:rPr lang="en-US" kern="0" dirty="0" smtClean="0"/>
              <a:t>High power overnight tests confirmed the contact issue was fixed</a:t>
            </a:r>
          </a:p>
          <a:p>
            <a:pPr lvl="1"/>
            <a:r>
              <a:rPr lang="en-US" kern="0" dirty="0" smtClean="0"/>
              <a:t>Top window temperature measured as a function of heating </a:t>
            </a:r>
            <a:r>
              <a:rPr lang="en-US" kern="0" dirty="0" smtClean="0"/>
              <a:t>power</a:t>
            </a:r>
          </a:p>
          <a:p>
            <a:pPr lvl="1"/>
            <a:r>
              <a:rPr lang="en-US" kern="0" dirty="0" smtClean="0"/>
              <a:t>Top window temperature uniformity measured</a:t>
            </a:r>
            <a:endParaRPr lang="en-US" kern="0" dirty="0" smtClean="0"/>
          </a:p>
          <a:p>
            <a:pPr lvl="1"/>
            <a:r>
              <a:rPr lang="en-US" kern="0" dirty="0" smtClean="0"/>
              <a:t>Getter temperature measured as a function of heating power</a:t>
            </a:r>
          </a:p>
          <a:p>
            <a:pPr lvl="1"/>
            <a:r>
              <a:rPr lang="en-US" kern="0" dirty="0" smtClean="0"/>
              <a:t>Tested getter </a:t>
            </a:r>
            <a:r>
              <a:rPr lang="en-US" kern="0" dirty="0" smtClean="0"/>
              <a:t>activation </a:t>
            </a:r>
            <a:r>
              <a:rPr lang="en-US" kern="0" dirty="0" smtClean="0"/>
              <a:t>conditions</a:t>
            </a:r>
          </a:p>
          <a:p>
            <a:pPr lvl="1"/>
            <a:r>
              <a:rPr lang="en-US" kern="0" dirty="0" smtClean="0"/>
              <a:t>Tested MCP and tile base baking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73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System will finish bake-out this week, and tile processing will resume</a:t>
            </a:r>
          </a:p>
          <a:p>
            <a:endParaRPr lang="en-US" dirty="0"/>
          </a:p>
          <a:p>
            <a:r>
              <a:rPr lang="en-US" dirty="0" smtClean="0"/>
              <a:t>With the improved system and recent tests/studies, we expect to improve </a:t>
            </a:r>
            <a:r>
              <a:rPr lang="en-US" dirty="0" smtClean="0"/>
              <a:t>device yield and characteristics</a:t>
            </a:r>
          </a:p>
          <a:p>
            <a:endParaRPr lang="en-US" dirty="0"/>
          </a:p>
          <a:p>
            <a:r>
              <a:rPr lang="en-US" dirty="0" smtClean="0"/>
              <a:t>QE optimization is one of the next tasks</a:t>
            </a:r>
          </a:p>
          <a:p>
            <a:endParaRPr lang="en-US" dirty="0"/>
          </a:p>
          <a:p>
            <a:r>
              <a:rPr lang="en-US" dirty="0" smtClean="0"/>
              <a:t>New device designs are also being considered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What is the small </a:t>
            </a:r>
            <a:r>
              <a:rPr lang="en-US" dirty="0" smtClean="0"/>
              <a:t>tile facility</a:t>
            </a:r>
            <a:r>
              <a:rPr lang="en-US" dirty="0" smtClean="0"/>
              <a:t>? (or, the 6cm </a:t>
            </a:r>
            <a:r>
              <a:rPr lang="en-US" dirty="0" smtClean="0"/>
              <a:t>system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It is an R&amp;D system</a:t>
            </a:r>
          </a:p>
          <a:p>
            <a:pPr lvl="1"/>
            <a:r>
              <a:rPr lang="en-US" dirty="0" smtClean="0"/>
              <a:t>After successes of </a:t>
            </a:r>
            <a:r>
              <a:rPr lang="en-US" dirty="0" smtClean="0"/>
              <a:t>LAPPD R&amp;D on all </a:t>
            </a:r>
            <a:r>
              <a:rPr lang="en-US" dirty="0" smtClean="0"/>
              <a:t>individual </a:t>
            </a:r>
            <a:r>
              <a:rPr lang="en-US" dirty="0" smtClean="0"/>
              <a:t>components and techniques, </a:t>
            </a:r>
            <a:r>
              <a:rPr lang="en-US" dirty="0" smtClean="0"/>
              <a:t>the 6cm system combines all steps into the fabrication </a:t>
            </a:r>
            <a:r>
              <a:rPr lang="en-US" dirty="0" smtClean="0"/>
              <a:t>of the first </a:t>
            </a:r>
            <a:r>
              <a:rPr lang="en-US" dirty="0" smtClean="0"/>
              <a:t>functional devices</a:t>
            </a:r>
          </a:p>
          <a:p>
            <a:pPr lvl="1"/>
            <a:r>
              <a:rPr lang="en-US" dirty="0" smtClean="0"/>
              <a:t>The 6cm system deals with </a:t>
            </a:r>
            <a:r>
              <a:rPr lang="en-US" dirty="0" smtClean="0"/>
              <a:t>some of the</a:t>
            </a:r>
            <a:r>
              <a:rPr lang="en-US" dirty="0" smtClean="0"/>
              <a:t> </a:t>
            </a:r>
            <a:r>
              <a:rPr lang="en-US" dirty="0" smtClean="0"/>
              <a:t>challenges for </a:t>
            </a:r>
            <a:r>
              <a:rPr lang="en-US" dirty="0" smtClean="0"/>
              <a:t>larger tile </a:t>
            </a:r>
            <a:r>
              <a:rPr lang="en-US" dirty="0" smtClean="0"/>
              <a:t>at a reduced scale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system is designed to have independent subsystems and be able to transfer parts between subsystems</a:t>
            </a:r>
          </a:p>
          <a:p>
            <a:pPr lvl="1"/>
            <a:r>
              <a:rPr lang="en-US" dirty="0" smtClean="0"/>
              <a:t>The system is very flexible to change of procedure</a:t>
            </a:r>
            <a:r>
              <a:rPr lang="en-US" dirty="0"/>
              <a:t> </a:t>
            </a:r>
            <a:r>
              <a:rPr lang="en-US" dirty="0" smtClean="0"/>
              <a:t>and sequence, and is capable of studying any isolate steps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also a test production system</a:t>
            </a:r>
          </a:p>
          <a:p>
            <a:pPr lvl="1"/>
            <a:r>
              <a:rPr lang="en-US" dirty="0" smtClean="0"/>
              <a:t>The goal is to produce the first batch of fully functional small form factor devices, and make them available to the user community for evaluation</a:t>
            </a:r>
          </a:p>
          <a:p>
            <a:pPr lvl="1"/>
            <a:r>
              <a:rPr lang="en-US" dirty="0" smtClean="0"/>
              <a:t>The expected production rate is  ~ 1 tile/week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6cm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799"/>
          </a:xfrm>
        </p:spPr>
        <p:txBody>
          <a:bodyPr/>
          <a:lstStyle/>
          <a:p>
            <a:r>
              <a:rPr lang="en-US" dirty="0" smtClean="0"/>
              <a:t>The whole system consists of four major parts</a:t>
            </a:r>
          </a:p>
          <a:p>
            <a:r>
              <a:rPr lang="en-US" dirty="0" smtClean="0"/>
              <a:t>The four parts are connected with gate valves</a:t>
            </a:r>
          </a:p>
          <a:p>
            <a:r>
              <a:rPr lang="en-US" dirty="0" smtClean="0"/>
              <a:t>Three transfer arms can move components between different part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046967" y="2857500"/>
            <a:ext cx="1219200" cy="685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-128" charset="0"/>
              </a:rPr>
              <a:t>Load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Calibri" pitchFamily="-128" charset="0"/>
              </a:rPr>
              <a:t>Lock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2590800"/>
            <a:ext cx="11430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81400" y="2695706"/>
            <a:ext cx="1752600" cy="10093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rPr>
              <a:t>Scrubbing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-128" charset="0"/>
              </a:rPr>
              <a:t>Chamber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29400" y="2667000"/>
            <a:ext cx="1752600" cy="10093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rPr>
              <a:t>Deposition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-128" charset="0"/>
              </a:rPr>
              <a:t>C</a:t>
            </a:r>
            <a:r>
              <a:rPr lang="en-US" dirty="0" smtClean="0">
                <a:latin typeface="Calibri" pitchFamily="-128" charset="0"/>
              </a:rPr>
              <a:t>hamber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81400" y="4553212"/>
            <a:ext cx="1752600" cy="10093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rPr>
              <a:t>Sealing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-128" charset="0"/>
              </a:rPr>
              <a:t>Chamber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2266167" y="3152906"/>
            <a:ext cx="1315233" cy="1236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23784" y="2857500"/>
            <a:ext cx="10020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flipV="1">
            <a:off x="5334000" y="3114806"/>
            <a:ext cx="1315233" cy="1236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91617" y="2819400"/>
            <a:ext cx="10020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 flipV="1">
            <a:off x="3997241" y="4051256"/>
            <a:ext cx="866904" cy="1745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0000">
            <a:off x="4414684" y="3676936"/>
            <a:ext cx="86032" cy="9679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60" y="3471556"/>
            <a:ext cx="83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</a:t>
            </a:r>
          </a:p>
          <a:p>
            <a:r>
              <a:rPr lang="en-US" dirty="0" smtClean="0"/>
              <a:t>valve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6945" y="3429000"/>
            <a:ext cx="83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</a:t>
            </a:r>
          </a:p>
          <a:p>
            <a:r>
              <a:rPr lang="en-US" dirty="0" smtClean="0"/>
              <a:t>valve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64181" y="4117646"/>
            <a:ext cx="83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</a:t>
            </a:r>
          </a:p>
          <a:p>
            <a:r>
              <a:rPr lang="en-US" dirty="0" smtClean="0"/>
              <a:t>valve 3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6" idx="1"/>
            <a:endCxn id="16" idx="3"/>
          </p:cNvCxnSpPr>
          <p:nvPr/>
        </p:nvCxnSpPr>
        <p:spPr bwMode="auto">
          <a:xfrm>
            <a:off x="2266167" y="3214753"/>
            <a:ext cx="1315233" cy="0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8" idx="1"/>
            <a:endCxn id="14" idx="2"/>
          </p:cNvCxnSpPr>
          <p:nvPr/>
        </p:nvCxnSpPr>
        <p:spPr bwMode="auto">
          <a:xfrm flipV="1">
            <a:off x="5334000" y="3171694"/>
            <a:ext cx="1295400" cy="4959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381000" y="3152906"/>
            <a:ext cx="8382000" cy="6586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419600" y="3705094"/>
            <a:ext cx="0" cy="848118"/>
          </a:xfrm>
          <a:prstGeom prst="straightConnector1">
            <a:avLst/>
          </a:prstGeom>
          <a:noFill/>
          <a:ln w="19050" cap="flat" cmpd="sng" algn="ctr">
            <a:solidFill>
              <a:srgbClr val="A40C99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419600" y="2362200"/>
            <a:ext cx="0" cy="3886200"/>
          </a:xfrm>
          <a:prstGeom prst="line">
            <a:avLst/>
          </a:prstGeom>
          <a:noFill/>
          <a:ln w="9525" cap="flat" cmpd="sng" algn="ctr">
            <a:solidFill>
              <a:srgbClr val="A40C9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15" idx="6"/>
          </p:cNvCxnSpPr>
          <p:nvPr/>
        </p:nvCxnSpPr>
        <p:spPr bwMode="auto">
          <a:xfrm>
            <a:off x="3581400" y="5057906"/>
            <a:ext cx="1752600" cy="0"/>
          </a:xfrm>
          <a:prstGeom prst="straightConnector1">
            <a:avLst/>
          </a:prstGeom>
          <a:noFill/>
          <a:ln w="1905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2923783" y="5057906"/>
            <a:ext cx="3211289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12859" y="2895600"/>
            <a:ext cx="8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Arm #1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56259" y="5678269"/>
            <a:ext cx="8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Arm #3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590800" y="4724400"/>
            <a:ext cx="8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Arm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6cm tile system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dirty="0" smtClean="0"/>
              <a:t>Overall system</a:t>
            </a:r>
          </a:p>
          <a:p>
            <a:pPr lvl="1"/>
            <a:r>
              <a:rPr lang="en-US" dirty="0" smtClean="0"/>
              <a:t>System </a:t>
            </a:r>
            <a:r>
              <a:rPr lang="en-US" dirty="0" smtClean="0"/>
              <a:t>was largely finished around mid-May, and we did a few weeks test run</a:t>
            </a:r>
          </a:p>
          <a:p>
            <a:pPr lvl="2"/>
            <a:r>
              <a:rPr lang="en-US" dirty="0" smtClean="0"/>
              <a:t>Demonstrated 1</a:t>
            </a:r>
            <a:r>
              <a:rPr lang="en-US" baseline="30000" dirty="0" smtClean="0"/>
              <a:t>st</a:t>
            </a:r>
            <a:r>
              <a:rPr lang="en-US" dirty="0" smtClean="0"/>
              <a:t> seal with system, observed hint of signal from UV light source</a:t>
            </a:r>
          </a:p>
          <a:p>
            <a:pPr lvl="1"/>
            <a:r>
              <a:rPr lang="en-US" dirty="0" smtClean="0"/>
              <a:t>System went into continuous running from July to end of October</a:t>
            </a:r>
            <a:endParaRPr lang="en-US" dirty="0" smtClean="0"/>
          </a:p>
          <a:p>
            <a:pPr lvl="2"/>
            <a:r>
              <a:rPr lang="en-US" dirty="0" smtClean="0"/>
              <a:t>Processed 17 tiles, system availability &gt; 90%</a:t>
            </a:r>
          </a:p>
          <a:p>
            <a:pPr lvl="2"/>
            <a:r>
              <a:rPr lang="en-US" dirty="0" smtClean="0"/>
              <a:t>System maintained a vacuum level at low 10</a:t>
            </a:r>
            <a:r>
              <a:rPr lang="en-US" baseline="30000" dirty="0" smtClean="0"/>
              <a:t>-9</a:t>
            </a:r>
            <a:r>
              <a:rPr lang="en-US" dirty="0" smtClean="0"/>
              <a:t> to mid 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pPr lvl="1"/>
            <a:r>
              <a:rPr lang="en-US" dirty="0" smtClean="0"/>
              <a:t>We just finished a month long maintenance on the system, currently in bake-out</a:t>
            </a:r>
            <a:endParaRPr lang="en-US" dirty="0" smtClean="0"/>
          </a:p>
          <a:p>
            <a:pPr lvl="1"/>
            <a:r>
              <a:rPr lang="en-US" dirty="0" smtClean="0"/>
              <a:t>Expect to be back on-line next week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processed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77077"/>
              </p:ext>
            </p:extLst>
          </p:nvPr>
        </p:nvGraphicFramePr>
        <p:xfrm>
          <a:off x="298104" y="2971800"/>
          <a:ext cx="777909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864344"/>
                <a:gridCol w="864344"/>
                <a:gridCol w="864344"/>
                <a:gridCol w="864344"/>
                <a:gridCol w="864344"/>
                <a:gridCol w="864344"/>
                <a:gridCol w="864344"/>
                <a:gridCol w="864344"/>
              </a:tblGrid>
              <a:tr h="259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Serial #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Seal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Cracked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MCP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(none)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(none)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</a:t>
                      </a:r>
                      <a:r>
                        <a:rPr lang="en-US" sz="1200" baseline="0" dirty="0" smtClean="0"/>
                        <a:t> I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Gen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</a:t>
                      </a:r>
                      <a:r>
                        <a:rPr lang="en-US" sz="1200" baseline="0" dirty="0" smtClean="0"/>
                        <a:t> I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Gen II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</a:t>
                      </a:r>
                    </a:p>
                    <a:p>
                      <a:pPr algn="ctr"/>
                      <a:r>
                        <a:rPr lang="en-US" sz="1200" dirty="0" smtClean="0"/>
                        <a:t>Gen II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lifetime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Since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9/17/14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Since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9/24/14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Since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10/15/14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---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181600"/>
            <a:ext cx="7189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Notes: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#17, #18, #19 are sealing tests with dummy component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#22, #26, #29 are special tiles for QE measurements, with no MCPs in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#24 and #25 didn’t produce signal at reasonable HV, due to  MCP resistance drop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56731"/>
              </p:ext>
            </p:extLst>
          </p:nvPr>
        </p:nvGraphicFramePr>
        <p:xfrm>
          <a:off x="298104" y="762000"/>
          <a:ext cx="8610600" cy="207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</a:tblGrid>
              <a:tr h="259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Serial #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Seal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Good/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Cracked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Good/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Cracked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Cracked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MCP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</a:t>
                      </a:r>
                      <a:r>
                        <a:rPr lang="en-US" sz="1200" baseline="0" dirty="0" smtClean="0"/>
                        <a:t> 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(none)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</a:t>
                      </a:r>
                    </a:p>
                    <a:p>
                      <a:pPr algn="ctr"/>
                      <a:r>
                        <a:rPr lang="en-US" sz="1200" dirty="0" smtClean="0"/>
                        <a:t>(bad)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Gen I </a:t>
                      </a:r>
                    </a:p>
                    <a:p>
                      <a:pPr algn="ctr"/>
                      <a:r>
                        <a:rPr lang="en-US" sz="1200" dirty="0" smtClean="0"/>
                        <a:t>(bad)</a:t>
                      </a:r>
                      <a:endParaRPr lang="en-US" sz="1200" dirty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Better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sz="1200" dirty="0" smtClean="0"/>
                    </a:p>
                  </a:txBody>
                  <a:tcPr/>
                </a:tc>
              </a:tr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lifetime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1-2</a:t>
                      </a:r>
                    </a:p>
                    <a:p>
                      <a:pPr algn="ctr"/>
                      <a:r>
                        <a:rPr lang="en-US" sz="1200" dirty="0" smtClean="0"/>
                        <a:t>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1-2</a:t>
                      </a:r>
                    </a:p>
                    <a:p>
                      <a:pPr algn="ctr"/>
                      <a:r>
                        <a:rPr lang="en-US" sz="1200" dirty="0" smtClean="0"/>
                        <a:t>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days</a:t>
                      </a:r>
                    </a:p>
                    <a:p>
                      <a:pPr algn="ctr"/>
                      <a:r>
                        <a:rPr lang="en-US" sz="1200" dirty="0" smtClean="0"/>
                        <a:t>(cracked)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Since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dirty="0" smtClean="0"/>
                        <a:t>9/1/14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Since</a:t>
                      </a:r>
                    </a:p>
                    <a:p>
                      <a:pPr algn="ctr"/>
                      <a:r>
                        <a:rPr lang="en-US" sz="1200" dirty="0" smtClean="0"/>
                        <a:t>9/8/14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LTA stack </a:t>
            </a:r>
            <a:r>
              <a:rPr lang="en-US" dirty="0" smtClean="0"/>
              <a:t>up: based on glass envelope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7701" t="15789" r="9524" b="34068"/>
          <a:stretch>
            <a:fillRect/>
          </a:stretch>
        </p:blipFill>
        <p:spPr bwMode="auto">
          <a:xfrm>
            <a:off x="228600" y="1143000"/>
            <a:ext cx="4114799" cy="16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445" t="25489" r="12750" b="33036"/>
          <a:stretch>
            <a:fillRect/>
          </a:stretch>
        </p:blipFill>
        <p:spPr bwMode="auto">
          <a:xfrm>
            <a:off x="457200" y="3429000"/>
            <a:ext cx="3200400" cy="276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t="22826" r="11579" b="29348"/>
          <a:stretch>
            <a:fillRect/>
          </a:stretch>
        </p:blipFill>
        <p:spPr bwMode="auto">
          <a:xfrm>
            <a:off x="4495800" y="1600200"/>
            <a:ext cx="4457700" cy="42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 bwMode="auto">
          <a:xfrm>
            <a:off x="1905000" y="2895600"/>
            <a:ext cx="533400" cy="38100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6200000">
            <a:off x="3886200" y="4191000"/>
            <a:ext cx="533400" cy="38100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838200"/>
            <a:ext cx="13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Getter strips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2954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Tile 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6196914"/>
            <a:ext cx="11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Tile fixture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656809" y="1600200"/>
            <a:ext cx="286791" cy="533400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0" idx="2"/>
          </p:cNvCxnSpPr>
          <p:nvPr/>
        </p:nvCxnSpPr>
        <p:spPr bwMode="auto">
          <a:xfrm flipH="1">
            <a:off x="6724650" y="1207532"/>
            <a:ext cx="1112630" cy="1078468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0" idx="2"/>
          </p:cNvCxnSpPr>
          <p:nvPr/>
        </p:nvCxnSpPr>
        <p:spPr bwMode="auto">
          <a:xfrm>
            <a:off x="7837280" y="1207532"/>
            <a:ext cx="152400" cy="2221468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</p:cNvCxnSpPr>
          <p:nvPr/>
        </p:nvCxnSpPr>
        <p:spPr bwMode="auto">
          <a:xfrm flipH="1">
            <a:off x="5562600" y="1207532"/>
            <a:ext cx="2274680" cy="1688068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0" idx="2"/>
          </p:cNvCxnSpPr>
          <p:nvPr/>
        </p:nvCxnSpPr>
        <p:spPr bwMode="auto">
          <a:xfrm flipH="1">
            <a:off x="7010400" y="1207532"/>
            <a:ext cx="826880" cy="3173967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2" idx="0"/>
          </p:cNvCxnSpPr>
          <p:nvPr/>
        </p:nvCxnSpPr>
        <p:spPr bwMode="auto">
          <a:xfrm flipH="1" flipV="1">
            <a:off x="6553200" y="4953000"/>
            <a:ext cx="135719" cy="1243914"/>
          </a:xfrm>
          <a:prstGeom prst="straightConnector1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/>
          <a:lstStyle/>
          <a:p>
            <a:r>
              <a:rPr lang="en-US" dirty="0" smtClean="0"/>
              <a:t>6cm LAPPD tile processing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Lower Tile Assembly (LTA: tile base + MCPs + spacers + getter strips) scrubbing</a:t>
            </a:r>
          </a:p>
          <a:p>
            <a:pPr lvl="1"/>
            <a:r>
              <a:rPr lang="en-US" dirty="0" smtClean="0"/>
              <a:t>Bombard LTA with electrons (1kV/0.1-0.2mA) for ~24hrs</a:t>
            </a:r>
          </a:p>
          <a:p>
            <a:pPr lvl="1"/>
            <a:r>
              <a:rPr lang="en-US" dirty="0" smtClean="0"/>
              <a:t>End pressure ~ 1 – 2 x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, dominated by electron gun</a:t>
            </a:r>
            <a:endParaRPr lang="en-US" dirty="0" smtClean="0"/>
          </a:p>
          <a:p>
            <a:r>
              <a:rPr lang="en-US" dirty="0" smtClean="0"/>
              <a:t>LTA baking and getter activation</a:t>
            </a:r>
          </a:p>
          <a:p>
            <a:pPr lvl="1"/>
            <a:r>
              <a:rPr lang="en-US" dirty="0" smtClean="0"/>
              <a:t>Several baking/activation scheme tried</a:t>
            </a:r>
          </a:p>
          <a:p>
            <a:pPr lvl="1"/>
            <a:r>
              <a:rPr lang="en-US" dirty="0" smtClean="0"/>
              <a:t>Latest procedure involves a low temperature back and a high temperature activation</a:t>
            </a:r>
          </a:p>
          <a:p>
            <a:pPr lvl="1"/>
            <a:r>
              <a:rPr lang="en-US" dirty="0" smtClean="0"/>
              <a:t>Low temperature bake lasts for 2-3 days, with end pressure ~ 1 x 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pPr lvl="1"/>
            <a:r>
              <a:rPr lang="en-US" dirty="0" smtClean="0"/>
              <a:t>High temperature bake/activation is short</a:t>
            </a:r>
          </a:p>
          <a:p>
            <a:r>
              <a:rPr lang="en-US" dirty="0" smtClean="0"/>
              <a:t>Bi-alkali photocathode deposition </a:t>
            </a:r>
            <a:r>
              <a:rPr lang="en-US" dirty="0" smtClean="0"/>
              <a:t>(see last talk today)</a:t>
            </a:r>
          </a:p>
          <a:p>
            <a:r>
              <a:rPr lang="en-US" dirty="0" smtClean="0"/>
              <a:t>Tile </a:t>
            </a:r>
            <a:r>
              <a:rPr lang="en-US" dirty="0" smtClean="0"/>
              <a:t>sealing</a:t>
            </a:r>
          </a:p>
          <a:p>
            <a:pPr lvl="1"/>
            <a:r>
              <a:rPr lang="en-US" dirty="0" smtClean="0"/>
              <a:t>Heated press seal with Indium gasket</a:t>
            </a:r>
          </a:p>
          <a:p>
            <a:pPr lvl="1"/>
            <a:r>
              <a:rPr lang="en-US" dirty="0" smtClean="0"/>
              <a:t>Pressing/heating/cooling cycle run for ~24hrs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MCP scrubbing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562600"/>
          </a:xfrm>
        </p:spPr>
        <p:txBody>
          <a:bodyPr/>
          <a:lstStyle/>
          <a:p>
            <a:r>
              <a:rPr lang="en-US" dirty="0" smtClean="0"/>
              <a:t>This process is </a:t>
            </a:r>
            <a:r>
              <a:rPr lang="en-US" dirty="0" smtClean="0"/>
              <a:t>still </a:t>
            </a:r>
            <a:r>
              <a:rPr lang="en-US" dirty="0" smtClean="0"/>
              <a:t>somewhat </a:t>
            </a:r>
            <a:r>
              <a:rPr lang="en-US" dirty="0" smtClean="0"/>
              <a:t>a mystery</a:t>
            </a:r>
            <a:endParaRPr lang="en-US" dirty="0" smtClean="0"/>
          </a:p>
          <a:p>
            <a:pPr lvl="1"/>
            <a:r>
              <a:rPr lang="en-US" dirty="0" smtClean="0"/>
              <a:t>Known fact: scrubbing is important to stabilize gain, and help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with MCP out-gassing process</a:t>
            </a:r>
          </a:p>
          <a:p>
            <a:pPr lvl="1"/>
            <a:r>
              <a:rPr lang="en-US" dirty="0" smtClean="0"/>
              <a:t>Supposed to apply modest HV across MCP/spacer stack and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monitor the gain as we scrub with electrons</a:t>
            </a:r>
          </a:p>
          <a:p>
            <a:r>
              <a:rPr lang="en-US" dirty="0" smtClean="0"/>
              <a:t>Past </a:t>
            </a:r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were </a:t>
            </a:r>
            <a:r>
              <a:rPr lang="en-US" dirty="0" smtClean="0"/>
              <a:t>not able to make electrical contact to the top of the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stack</a:t>
            </a:r>
            <a:r>
              <a:rPr lang="en-US" dirty="0"/>
              <a:t> </a:t>
            </a:r>
            <a:r>
              <a:rPr lang="en-US" dirty="0" smtClean="0"/>
              <a:t>(originally </a:t>
            </a:r>
            <a:r>
              <a:rPr lang="en-US" dirty="0" smtClean="0"/>
              <a:t>designed contact will crush the stack), so the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HV </a:t>
            </a:r>
            <a:r>
              <a:rPr lang="en-US" dirty="0" smtClean="0"/>
              <a:t>was </a:t>
            </a:r>
            <a:r>
              <a:rPr lang="en-US" dirty="0" smtClean="0"/>
              <a:t>applied between electron gun and anode readout strips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(not explicitly on stack), and we </a:t>
            </a:r>
            <a:r>
              <a:rPr lang="en-US" dirty="0" smtClean="0"/>
              <a:t>couldn’t </a:t>
            </a:r>
            <a:r>
              <a:rPr lang="en-US" dirty="0" smtClean="0"/>
              <a:t>monitor the MCP gain.</a:t>
            </a:r>
          </a:p>
          <a:p>
            <a:r>
              <a:rPr lang="en-US" dirty="0" smtClean="0"/>
              <a:t>procedure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un </a:t>
            </a:r>
            <a:r>
              <a:rPr lang="en-US" dirty="0" smtClean="0"/>
              <a:t>at 1kV/0.1 – 0.2 mA, until pressure drops back down</a:t>
            </a:r>
          </a:p>
          <a:p>
            <a:r>
              <a:rPr lang="en-US" dirty="0" smtClean="0"/>
              <a:t>Issues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Need to have contact with MCP/spacer stack, to creat</a:t>
            </a:r>
            <a:r>
              <a:rPr lang="en-US" dirty="0" smtClean="0"/>
              <a:t>e steady electrical field across stack</a:t>
            </a:r>
          </a:p>
          <a:p>
            <a:pPr lvl="1"/>
            <a:r>
              <a:rPr lang="en-US" dirty="0" smtClean="0"/>
              <a:t>Need to monitor MCP gain change</a:t>
            </a:r>
          </a:p>
          <a:p>
            <a:pPr lvl="1"/>
            <a:r>
              <a:rPr lang="en-US" dirty="0" smtClean="0"/>
              <a:t>Need to study electron gun coverage and uniformity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ssues has been addressed in the maintenance period last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48400" y="381001"/>
            <a:ext cx="2743200" cy="4191000"/>
            <a:chOff x="6248400" y="381000"/>
            <a:chExt cx="2895600" cy="43767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627" y="381000"/>
              <a:ext cx="2702373" cy="437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248400" y="6858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Baking and getter activation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dirty="0" smtClean="0"/>
              <a:t>The process was designed to be done in the bake/scrub chamber, but </a:t>
            </a:r>
            <a:r>
              <a:rPr lang="en-US" dirty="0" smtClean="0"/>
              <a:t>has been </a:t>
            </a:r>
            <a:r>
              <a:rPr lang="en-US" dirty="0" smtClean="0"/>
              <a:t>carried out in the deposition chamber</a:t>
            </a:r>
          </a:p>
          <a:p>
            <a:pPr lvl="1"/>
            <a:r>
              <a:rPr lang="en-US" dirty="0" smtClean="0"/>
              <a:t>The heater in the bake/scrub chamber </a:t>
            </a:r>
            <a:r>
              <a:rPr lang="en-US" dirty="0" smtClean="0"/>
              <a:t>has been </a:t>
            </a:r>
            <a:r>
              <a:rPr lang="en-US" dirty="0" smtClean="0"/>
              <a:t>installed during the maintenance period</a:t>
            </a:r>
          </a:p>
          <a:p>
            <a:r>
              <a:rPr lang="en-US" dirty="0" smtClean="0"/>
              <a:t>Boundary condition of baking/activation</a:t>
            </a:r>
          </a:p>
          <a:p>
            <a:pPr lvl="1"/>
            <a:r>
              <a:rPr lang="en-US" dirty="0" smtClean="0"/>
              <a:t>Main constraint: the temperature of the frit on the tile base can not exceed ~ 350 C</a:t>
            </a:r>
          </a:p>
          <a:p>
            <a:pPr lvl="1"/>
            <a:r>
              <a:rPr lang="en-US" dirty="0" smtClean="0"/>
              <a:t>Getter gets activated when reaching high enough temperature for long enough time</a:t>
            </a:r>
          </a:p>
          <a:p>
            <a:pPr lvl="1"/>
            <a:r>
              <a:rPr lang="en-US" dirty="0" smtClean="0"/>
              <a:t>MCPs release enormous amount of gas at elevated temperature</a:t>
            </a:r>
          </a:p>
          <a:p>
            <a:pPr lvl="1"/>
            <a:r>
              <a:rPr lang="en-US" dirty="0" smtClean="0"/>
              <a:t>One of the two heater lamp has a bad contact that disconnect at high temperature</a:t>
            </a:r>
          </a:p>
          <a:p>
            <a:pPr lvl="1"/>
            <a:r>
              <a:rPr lang="en-US" dirty="0" smtClean="0"/>
              <a:t>Getter temperature carefully mapped out with two lamps, as a function of time and heating power</a:t>
            </a:r>
          </a:p>
          <a:p>
            <a:r>
              <a:rPr lang="en-US" dirty="0" smtClean="0"/>
              <a:t>Several baking/activation scheme tried</a:t>
            </a:r>
          </a:p>
          <a:p>
            <a:pPr lvl="1"/>
            <a:r>
              <a:rPr lang="en-US" dirty="0" smtClean="0"/>
              <a:t>Scheme 1: heating LTA at ~ 350C for 20 – 40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2"/>
            <a:r>
              <a:rPr lang="en-US" dirty="0" smtClean="0"/>
              <a:t>#20 - #23 was produced in this way</a:t>
            </a:r>
          </a:p>
          <a:p>
            <a:pPr lvl="2"/>
            <a:r>
              <a:rPr lang="en-US" dirty="0" smtClean="0"/>
              <a:t>Tiles with MCPs only lived for 1 – 2 days: not successful</a:t>
            </a:r>
          </a:p>
          <a:p>
            <a:pPr lvl="2"/>
            <a:r>
              <a:rPr lang="en-US" dirty="0" smtClean="0"/>
              <a:t>System pressure reached low 10</a:t>
            </a:r>
            <a:r>
              <a:rPr lang="en-US" baseline="30000" dirty="0" smtClean="0"/>
              <a:t>-6</a:t>
            </a:r>
            <a:r>
              <a:rPr lang="en-US" dirty="0" smtClean="0"/>
              <a:t> during activation</a:t>
            </a:r>
          </a:p>
          <a:p>
            <a:pPr lvl="2"/>
            <a:r>
              <a:rPr lang="en-US" dirty="0" smtClean="0"/>
              <a:t>Looks like the getter was saturated by the end of the activation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815F-A928-40D1-AFF4-29A82E2559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784199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 STS   D.R. Walters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-128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12002</TotalTime>
  <Words>1855</Words>
  <Application>Microsoft Office PowerPoint</Application>
  <PresentationFormat>On-screen Show (4:3)</PresentationFormat>
  <Paragraphs>341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Sm STS   D.R. Walters</vt:lpstr>
      <vt:lpstr>The Argonne Small Tile Photodetector Facility and Device Processing</vt:lpstr>
      <vt:lpstr>What is the small tile facility? (or, the 6cm system)</vt:lpstr>
      <vt:lpstr>6cm system design</vt:lpstr>
      <vt:lpstr>6cm tile system status</vt:lpstr>
      <vt:lpstr>Tiles processed so far</vt:lpstr>
      <vt:lpstr>LTA stack up: based on glass envelope</vt:lpstr>
      <vt:lpstr>6cm LAPPD tile processing procedure </vt:lpstr>
      <vt:lpstr>MCP scrubbing</vt:lpstr>
      <vt:lpstr>Baking and getter activation (I)</vt:lpstr>
      <vt:lpstr>Baking and getter activation (II)</vt:lpstr>
      <vt:lpstr>Tile sealing process (I)</vt:lpstr>
      <vt:lpstr>Tile sealing process (II)</vt:lpstr>
      <vt:lpstr>6cm system maintenance period</vt:lpstr>
      <vt:lpstr>Bake and scrub chamber status</vt:lpstr>
      <vt:lpstr>Electron gun test in phosphor chamber</vt:lpstr>
      <vt:lpstr>Sealing chamber status</vt:lpstr>
      <vt:lpstr>Sealing tests</vt:lpstr>
      <vt:lpstr>Deposition chamber status</vt:lpstr>
      <vt:lpstr>Future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LAPPD development</dc:title>
  <dc:creator>Lei Xia</dc:creator>
  <cp:lastModifiedBy>Lei Xia</cp:lastModifiedBy>
  <cp:revision>99</cp:revision>
  <dcterms:created xsi:type="dcterms:W3CDTF">2014-07-31T20:25:00Z</dcterms:created>
  <dcterms:modified xsi:type="dcterms:W3CDTF">2014-12-02T18:45:19Z</dcterms:modified>
</cp:coreProperties>
</file>