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685" r:id="rId3"/>
    <p:sldMasterId id="2147483699" r:id="rId4"/>
    <p:sldMasterId id="2147483711" r:id="rId5"/>
    <p:sldMasterId id="2147483760" r:id="rId6"/>
    <p:sldMasterId id="2147483775" r:id="rId7"/>
    <p:sldMasterId id="2147483805" r:id="rId8"/>
    <p:sldMasterId id="2147483817" r:id="rId9"/>
    <p:sldMasterId id="2147483824" r:id="rId10"/>
    <p:sldMasterId id="2147483836" r:id="rId11"/>
  </p:sldMasterIdLst>
  <p:notesMasterIdLst>
    <p:notesMasterId r:id="rId51"/>
  </p:notesMasterIdLst>
  <p:handoutMasterIdLst>
    <p:handoutMasterId r:id="rId52"/>
  </p:handoutMasterIdLst>
  <p:sldIdLst>
    <p:sldId id="290" r:id="rId12"/>
    <p:sldId id="351" r:id="rId13"/>
    <p:sldId id="348" r:id="rId14"/>
    <p:sldId id="349" r:id="rId15"/>
    <p:sldId id="343" r:id="rId16"/>
    <p:sldId id="347" r:id="rId17"/>
    <p:sldId id="350" r:id="rId18"/>
    <p:sldId id="377" r:id="rId19"/>
    <p:sldId id="358" r:id="rId20"/>
    <p:sldId id="359"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54" r:id="rId34"/>
    <p:sldId id="355" r:id="rId35"/>
    <p:sldId id="356" r:id="rId36"/>
    <p:sldId id="374" r:id="rId37"/>
    <p:sldId id="375" r:id="rId38"/>
    <p:sldId id="376" r:id="rId39"/>
    <p:sldId id="357" r:id="rId40"/>
    <p:sldId id="381" r:id="rId41"/>
    <p:sldId id="306" r:id="rId42"/>
    <p:sldId id="311" r:id="rId43"/>
    <p:sldId id="312" r:id="rId44"/>
    <p:sldId id="382" r:id="rId45"/>
    <p:sldId id="342" r:id="rId46"/>
    <p:sldId id="352" r:id="rId47"/>
    <p:sldId id="332" r:id="rId48"/>
    <p:sldId id="379" r:id="rId49"/>
    <p:sldId id="38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84" autoAdjust="0"/>
  </p:normalViewPr>
  <p:slideViewPr>
    <p:cSldViewPr snapToGrid="0" snapToObjects="1" showGuides="1">
      <p:cViewPr>
        <p:scale>
          <a:sx n="75" d="100"/>
          <a:sy n="75" d="100"/>
        </p:scale>
        <p:origin x="-2000" y="-280"/>
      </p:cViewPr>
      <p:guideLst>
        <p:guide orient="horz" pos="3299"/>
        <p:guide pos="2880"/>
      </p:guideLst>
    </p:cSldViewPr>
  </p:slideViewPr>
  <p:notesTextViewPr>
    <p:cViewPr>
      <p:scale>
        <a:sx n="100" d="100"/>
        <a:sy n="100" d="100"/>
      </p:scale>
      <p:origin x="0" y="0"/>
    </p:cViewPr>
  </p:notesTextViewPr>
  <p:sorterViewPr>
    <p:cViewPr>
      <p:scale>
        <a:sx n="66" d="100"/>
        <a:sy n="66" d="100"/>
      </p:scale>
      <p:origin x="0" y="8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CA354B-4BB6-8341-9A25-3B3257D06B5D}" type="datetimeFigureOut">
              <a:rPr lang="en-US" smtClean="0"/>
              <a:t>12/3/14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60D8A7-A393-D847-85E5-D163B42A5A1B}" type="slidenum">
              <a:rPr lang="en-US" smtClean="0"/>
              <a:t>‹#›</a:t>
            </a:fld>
            <a:endParaRPr lang="en-US"/>
          </a:p>
        </p:txBody>
      </p:sp>
    </p:spTree>
    <p:extLst>
      <p:ext uri="{BB962C8B-B14F-4D97-AF65-F5344CB8AC3E}">
        <p14:creationId xmlns:p14="http://schemas.microsoft.com/office/powerpoint/2010/main" val="35849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A51FE-7DF5-2848-9B68-6FC44E5AD4E2}" type="datetimeFigureOut">
              <a:rPr lang="en-US" smtClean="0"/>
              <a:t>12/3/14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187F65-78EF-8D49-90C4-D691EA752F81}" type="slidenum">
              <a:rPr lang="en-US" smtClean="0"/>
              <a:t>‹#›</a:t>
            </a:fld>
            <a:endParaRPr lang="en-US"/>
          </a:p>
        </p:txBody>
      </p:sp>
    </p:spTree>
    <p:extLst>
      <p:ext uri="{BB962C8B-B14F-4D97-AF65-F5344CB8AC3E}">
        <p14:creationId xmlns:p14="http://schemas.microsoft.com/office/powerpoint/2010/main" val="10500704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pPr>
                <a:defRPr/>
              </a:pPr>
              <a:t>1</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12</a:t>
            </a:fld>
            <a:endParaRPr lang="en-US" altLang="ja-JP">
              <a:solidFill>
                <a:prstClr val="black"/>
              </a:solidFill>
              <a:latin typeface="Calibri"/>
              <a:ea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13</a:t>
            </a:fld>
            <a:endParaRPr lang="en-US" altLang="ja-JP">
              <a:solidFill>
                <a:prstClr val="black"/>
              </a:solidFill>
              <a:latin typeface="Calibri"/>
              <a:ea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14</a:t>
            </a:fld>
            <a:endParaRPr lang="en-US" altLang="ja-JP">
              <a:solidFill>
                <a:prstClr val="black"/>
              </a:solidFill>
              <a:latin typeface="Calibri"/>
              <a:ea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15</a:t>
            </a:fld>
            <a:endParaRPr lang="en-US" altLang="ja-JP">
              <a:solidFill>
                <a:prstClr val="black"/>
              </a:solidFill>
              <a:latin typeface="Calibri"/>
              <a:ea typeface="ＭＳ Ｐ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16</a:t>
            </a:fld>
            <a:endParaRPr lang="en-US" altLang="ja-JP">
              <a:solidFill>
                <a:prstClr val="black"/>
              </a:solidFill>
              <a:latin typeface="Calibri"/>
              <a:ea typeface="ＭＳ Ｐゴシック"/>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17</a:t>
            </a:fld>
            <a:endParaRPr lang="en-US" altLang="ja-JP">
              <a:solidFill>
                <a:prstClr val="black"/>
              </a:solidFill>
              <a:latin typeface="Calibri"/>
              <a:ea typeface="ＭＳ Ｐ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18</a:t>
            </a:fld>
            <a:endParaRPr lang="en-US" altLang="ja-JP">
              <a:solidFill>
                <a:prstClr val="black"/>
              </a:solidFill>
              <a:latin typeface="Calibri"/>
              <a:ea typeface="ＭＳ Ｐ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19</a:t>
            </a:fld>
            <a:endParaRPr lang="en-US" altLang="ja-JP">
              <a:solidFill>
                <a:prstClr val="black"/>
              </a:solidFill>
              <a:latin typeface="Calibri"/>
              <a:ea typeface="ＭＳ Ｐ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20</a:t>
            </a:fld>
            <a:endParaRPr lang="en-US" altLang="ja-JP">
              <a:solidFill>
                <a:prstClr val="black"/>
              </a:solidFill>
              <a:latin typeface="Calibri"/>
              <a:ea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21</a:t>
            </a:fld>
            <a:endParaRPr lang="en-US" altLang="ja-JP">
              <a:solidFill>
                <a:prstClr val="black"/>
              </a:solidFill>
              <a:latin typeface="Calibri"/>
              <a:ea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defRPr/>
            </a:pPr>
            <a:fld id="{FCD72262-890D-4A95-892F-8D10C028822F}" type="slidenum">
              <a:rPr lang="en-US" sz="1200">
                <a:solidFill>
                  <a:prstClr val="black"/>
                </a:solidFill>
                <a:effectLst>
                  <a:outerShdw blurRad="38100" dist="38100" dir="2700000" algn="tl">
                    <a:srgbClr val="DDDDDD"/>
                  </a:outerShdw>
                </a:effectLst>
                <a:latin typeface="Arial" charset="0"/>
                <a:ea typeface="Arial" charset="0"/>
                <a:cs typeface="Arial" charset="0"/>
              </a:rPr>
              <a:pPr algn="r" eaLnBrk="0" hangingPunct="0">
                <a:defRPr/>
              </a:pPr>
              <a:t>2</a:t>
            </a:fld>
            <a:endParaRPr lang="en-US" sz="1200">
              <a:solidFill>
                <a:prstClr val="black"/>
              </a:solidFill>
              <a:effectLst>
                <a:outerShdw blurRad="38100" dist="38100" dir="2700000" algn="tl">
                  <a:srgbClr val="DDDDDD"/>
                </a:outerShdw>
              </a:effectLst>
              <a:latin typeface="Arial" charset="0"/>
              <a:ea typeface="Arial" charset="0"/>
              <a:cs typeface="Arial" charset="0"/>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pitchFamily="-123"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22</a:t>
            </a:fld>
            <a:endParaRPr lang="en-US" altLang="ja-JP">
              <a:solidFill>
                <a:prstClr val="black"/>
              </a:solidFill>
              <a:latin typeface="Calibri"/>
              <a:ea typeface="ＭＳ Ｐ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B15A8-3857-411D-967F-90297FEAF93F}"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2769064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Left: A </a:t>
            </a:r>
            <a:r>
              <a:rPr lang="en-US" dirty="0" err="1" smtClean="0"/>
              <a:t>SiPM</a:t>
            </a:r>
            <a:r>
              <a:rPr lang="en-US" baseline="0" dirty="0" smtClean="0"/>
              <a:t> based PET detector module. Top Right: The module contains 3x2 units of 6x6 LYSO/</a:t>
            </a:r>
            <a:r>
              <a:rPr lang="en-US" baseline="0" dirty="0" err="1" smtClean="0"/>
              <a:t>SiPM</a:t>
            </a:r>
            <a:r>
              <a:rPr lang="en-US" baseline="0" dirty="0" smtClean="0"/>
              <a:t> arrays, 1:1 coupling. The </a:t>
            </a:r>
            <a:r>
              <a:rPr lang="en-US" baseline="0" dirty="0" err="1" smtClean="0"/>
              <a:t>SiPM</a:t>
            </a:r>
            <a:r>
              <a:rPr lang="en-US" baseline="0" dirty="0" smtClean="0"/>
              <a:t> is </a:t>
            </a:r>
            <a:r>
              <a:rPr lang="en-US" baseline="0" dirty="0" err="1" smtClean="0"/>
              <a:t>SensL</a:t>
            </a:r>
            <a:r>
              <a:rPr lang="en-US" baseline="0" dirty="0" smtClean="0"/>
              <a:t> FM30036, consisting of 4 mm pixels (3 mm active area). The LYSO crystal is 3.9x3.9x20 mm. The pitch between crystal is 4.2 mm. Bottom Right: Readout for each LYSO/</a:t>
            </a:r>
            <a:r>
              <a:rPr lang="en-US" baseline="0" dirty="0" err="1" smtClean="0"/>
              <a:t>SiPM</a:t>
            </a:r>
            <a:r>
              <a:rPr lang="en-US" baseline="0" dirty="0" smtClean="0"/>
              <a:t> unit is done by using row/column sums followed by strip-line readout, resulting in 4 readout channel for 6x6 </a:t>
            </a:r>
            <a:r>
              <a:rPr lang="en-US" baseline="0" dirty="0" err="1" smtClean="0"/>
              <a:t>SiPMs</a:t>
            </a:r>
            <a:r>
              <a:rPr lang="en-US" baseline="0" dirty="0" smtClean="0"/>
              <a:t>. The strip lines are read by using MVT sampling (Bottom Left), implemented entirely on FPGA. Due to limited timing resolution of the current FPGA TDC implementation, delays are introduced on strip lines between </a:t>
            </a:r>
            <a:r>
              <a:rPr lang="en-US" baseline="0" dirty="0" err="1" smtClean="0"/>
              <a:t>SiPMs</a:t>
            </a:r>
            <a:r>
              <a:rPr lang="en-US" baseline="0" dirty="0" smtClean="0"/>
              <a:t>. Preliminary </a:t>
            </a:r>
            <a:r>
              <a:rPr lang="en-US" baseline="0" dirty="0" err="1" smtClean="0"/>
              <a:t>testings</a:t>
            </a:r>
            <a:r>
              <a:rPr lang="en-US" baseline="0" dirty="0" smtClean="0"/>
              <a:t> successful; no TOF. </a:t>
            </a:r>
            <a:endParaRPr lang="en-US" dirty="0"/>
          </a:p>
        </p:txBody>
      </p:sp>
      <p:sp>
        <p:nvSpPr>
          <p:cNvPr id="4" name="Slide Number Placeholder 3"/>
          <p:cNvSpPr>
            <a:spLocks noGrp="1"/>
          </p:cNvSpPr>
          <p:nvPr>
            <p:ph type="sldNum" sz="quarter" idx="10"/>
          </p:nvPr>
        </p:nvSpPr>
        <p:spPr/>
        <p:txBody>
          <a:bodyPr/>
          <a:lstStyle/>
          <a:p>
            <a:fld id="{97EB15A8-3857-411D-967F-90297FEAF93F}"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596790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350862-8F38-4E42-B7FA-BC9CEC7484AA}" type="slidenum">
              <a:rPr lang="en-US">
                <a:solidFill>
                  <a:prstClr val="black"/>
                </a:solidFill>
                <a:latin typeface="Calibri"/>
              </a:rPr>
              <a:pPr/>
              <a:t>30</a:t>
            </a:fld>
            <a:endParaRPr lang="en-US">
              <a:solidFill>
                <a:prstClr val="black"/>
              </a:solidFill>
              <a:latin typeface="Calibri"/>
            </a:endParaRPr>
          </a:p>
        </p:txBody>
      </p:sp>
      <p:sp>
        <p:nvSpPr>
          <p:cNvPr id="63490" name="Rectangle 2"/>
          <p:cNvSpPr>
            <a:spLocks noGrp="1" noRot="1" noChangeAspect="1" noChangeArrowheads="1" noTextEdit="1"/>
          </p:cNvSpPr>
          <p:nvPr>
            <p:ph type="sldImg"/>
          </p:nvPr>
        </p:nvSpPr>
        <p:spPr bwMode="auto">
          <a:xfrm>
            <a:off x="1146175" y="576263"/>
            <a:ext cx="4578350" cy="3433762"/>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Molecular Imaging Instrumentation – SPECT Inserts for SPECT/MRI [Collaboration with University of Illinois – Urbana/Champaign]</a:t>
            </a:r>
          </a:p>
          <a:p>
            <a:pPr>
              <a:defRPr/>
            </a:pPr>
            <a:r>
              <a:rPr lang="en-US" dirty="0" smtClean="0"/>
              <a:t>We are employing energy-resolved photon-counting (ERPC) solid-state semiconductor detectors such as CZT (or </a:t>
            </a:r>
            <a:r>
              <a:rPr lang="en-US" dirty="0" err="1" smtClean="0"/>
              <a:t>CdTe</a:t>
            </a:r>
            <a:r>
              <a:rPr lang="en-US" dirty="0" smtClean="0"/>
              <a:t>) to build SPECT inserts that can be incorporated with the existing MRI system to offer hybrid SPECT/MRI imaging</a:t>
            </a:r>
          </a:p>
          <a:p>
            <a:pPr>
              <a:defRPr/>
            </a:pPr>
            <a:r>
              <a:rPr lang="en-US" dirty="0" smtClean="0"/>
              <a:t>Upper-Left: (1) integrated detector head assembly</a:t>
            </a:r>
          </a:p>
          <a:p>
            <a:pPr>
              <a:defRPr/>
            </a:pPr>
            <a:r>
              <a:rPr lang="en-US" dirty="0" smtClean="0"/>
              <a:t>Upper-Right: (2) detector heads integrated with readout and signal-processing electronics</a:t>
            </a:r>
          </a:p>
          <a:p>
            <a:pPr>
              <a:defRPr/>
            </a:pPr>
            <a:r>
              <a:rPr lang="en-US" dirty="0" smtClean="0"/>
              <a:t>Central-Right: (3) [Left]: diagram of the 10-detector ring assembly; [Center]: SPECT assembly with MRI-compatible housing structure/support produced by 3-D printing technology; [Right]: a desk-top stand-alone laboratory SPECT system</a:t>
            </a:r>
          </a:p>
          <a:p>
            <a:pPr>
              <a:defRPr/>
            </a:pPr>
            <a:r>
              <a:rPr lang="en-US" dirty="0" smtClean="0"/>
              <a:t>Lower-Left: (4) Diagram of a SPECT insert assembly inside a typical MRI scanner;</a:t>
            </a:r>
          </a:p>
          <a:p>
            <a:pPr>
              <a:defRPr/>
            </a:pPr>
            <a:r>
              <a:rPr lang="en-US" dirty="0" smtClean="0"/>
              <a:t>Lower-Right: (5) the SPECT insert assembly used inside an actual 3T MRI system (can be inserted into a typical 9.4T animal MRI system as well)</a:t>
            </a:r>
          </a:p>
          <a:p>
            <a:pPr>
              <a:defRPr/>
            </a:pPr>
            <a:r>
              <a:rPr lang="en-US" dirty="0" smtClean="0"/>
              <a:t>Central-Bottom: (6) Image of a test phantom with the use of Tc-99m, the spacing between neighboring hot dots is 350 microns, illustrating the ability to achieve the targeted 200-500 microns resolution</a:t>
            </a:r>
            <a:endParaRPr lang="en-US" dirty="0"/>
          </a:p>
        </p:txBody>
      </p:sp>
      <p:sp>
        <p:nvSpPr>
          <p:cNvPr id="4" name="Slide Number Placeholder 3"/>
          <p:cNvSpPr>
            <a:spLocks noGrp="1"/>
          </p:cNvSpPr>
          <p:nvPr>
            <p:ph type="sldNum" sz="quarter" idx="5"/>
          </p:nvPr>
        </p:nvSpPr>
        <p:spPr/>
        <p:txBody>
          <a:bodyPr/>
          <a:lstStyle/>
          <a:p>
            <a:pPr>
              <a:defRPr/>
            </a:pPr>
            <a:fld id="{57F1087C-7614-0045-ABD6-3229EE71F79D}" type="slidenum">
              <a:rPr lang="ja-JP" altLang="en-US" smtClean="0">
                <a:solidFill>
                  <a:prstClr val="black"/>
                </a:solidFill>
                <a:latin typeface="Calibri"/>
                <a:ea typeface="ＭＳ Ｐゴシック"/>
              </a:rPr>
              <a:pPr>
                <a:defRPr/>
              </a:pPr>
              <a:t>32</a:t>
            </a:fld>
            <a:endParaRPr lang="en-US" altLang="ja-JP">
              <a:solidFill>
                <a:prstClr val="black"/>
              </a:solidFill>
              <a:latin typeface="Calibri"/>
              <a:ea typeface="ＭＳ Ｐゴシック"/>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Molecular Imaging Chemistry – Nano-</a:t>
            </a:r>
            <a:r>
              <a:rPr lang="en-US" dirty="0" err="1" smtClean="0"/>
              <a:t>Theranostics</a:t>
            </a:r>
            <a:r>
              <a:rPr lang="en-US" dirty="0" smtClean="0"/>
              <a:t>: [collaboration with </a:t>
            </a:r>
            <a:r>
              <a:rPr lang="en-US" dirty="0" err="1" smtClean="0"/>
              <a:t>UChicago</a:t>
            </a:r>
            <a:r>
              <a:rPr lang="en-US" dirty="0" smtClean="0"/>
              <a:t>/Department of Surgery, and NTU/Chemistry’s Dr. Chung-Yuan </a:t>
            </a:r>
            <a:r>
              <a:rPr lang="en-US" dirty="0" err="1" smtClean="0"/>
              <a:t>Mou</a:t>
            </a:r>
            <a:r>
              <a:rPr lang="en-US" dirty="0" smtClean="0"/>
              <a:t>, who is an expert of </a:t>
            </a:r>
            <a:r>
              <a:rPr lang="en-US" dirty="0" err="1" smtClean="0"/>
              <a:t>mesoporous</a:t>
            </a:r>
            <a:r>
              <a:rPr lang="en-US" dirty="0" smtClean="0"/>
              <a:t> silica nanoparticles (MSNs)]</a:t>
            </a:r>
          </a:p>
          <a:p>
            <a:pPr>
              <a:defRPr/>
            </a:pPr>
            <a:r>
              <a:rPr lang="en-US" dirty="0" smtClean="0"/>
              <a:t>We are developing multi-modality </a:t>
            </a:r>
            <a:r>
              <a:rPr lang="en-US" dirty="0" err="1" smtClean="0"/>
              <a:t>nano-theranostic</a:t>
            </a:r>
            <a:r>
              <a:rPr lang="en-US" dirty="0" smtClean="0"/>
              <a:t> platforms for effective delivery of imaging probes as well as therapeutics to brain tumor</a:t>
            </a:r>
          </a:p>
          <a:p>
            <a:pPr>
              <a:defRPr/>
            </a:pPr>
            <a:r>
              <a:rPr lang="en-US" dirty="0" smtClean="0"/>
              <a:t>Upper &amp; Left – (1) Nano-platforms using neural stem cells (NSCs), conjugated with </a:t>
            </a:r>
            <a:r>
              <a:rPr lang="en-US" dirty="0" err="1" smtClean="0"/>
              <a:t>ph</a:t>
            </a:r>
            <a:r>
              <a:rPr lang="en-US" dirty="0" smtClean="0"/>
              <a:t>-sensitive </a:t>
            </a:r>
            <a:r>
              <a:rPr lang="en-US" dirty="0" err="1" smtClean="0"/>
              <a:t>mesoporous</a:t>
            </a:r>
            <a:r>
              <a:rPr lang="en-US" dirty="0" smtClean="0"/>
              <a:t> silica nanoparticles (MSNs), to (2) carry either [Left] therapeutic drug (</a:t>
            </a:r>
            <a:r>
              <a:rPr lang="en-US" dirty="0" err="1" smtClean="0"/>
              <a:t>doxorubin</a:t>
            </a:r>
            <a:r>
              <a:rPr lang="en-US" dirty="0" smtClean="0"/>
              <a:t>); or [Upper-Right] imaging tracer (in this case, In-111 for SPECT imaging)</a:t>
            </a:r>
          </a:p>
          <a:p>
            <a:pPr>
              <a:defRPr/>
            </a:pPr>
            <a:r>
              <a:rPr lang="en-US" dirty="0" smtClean="0"/>
              <a:t>Central Upper – (3) electron-microscopic image of the </a:t>
            </a:r>
            <a:r>
              <a:rPr lang="en-US" dirty="0" err="1" smtClean="0"/>
              <a:t>nano</a:t>
            </a:r>
            <a:r>
              <a:rPr lang="en-US" dirty="0" smtClean="0"/>
              <a:t>-platforms</a:t>
            </a:r>
          </a:p>
          <a:p>
            <a:pPr>
              <a:defRPr/>
            </a:pPr>
            <a:endParaRPr lang="en-US" dirty="0" smtClean="0"/>
          </a:p>
          <a:p>
            <a:pPr>
              <a:defRPr/>
            </a:pPr>
            <a:r>
              <a:rPr lang="en-US" dirty="0" smtClean="0"/>
              <a:t>Molecular Imaging Clinical Application – Targeted delivery of imaging and therapeutic agents for brain tumors</a:t>
            </a:r>
          </a:p>
          <a:p>
            <a:pPr>
              <a:defRPr/>
            </a:pPr>
            <a:r>
              <a:rPr lang="en-US" dirty="0" smtClean="0"/>
              <a:t>Central Center - (4) Survival curves show improved delivery of therapeutics (</a:t>
            </a:r>
            <a:r>
              <a:rPr lang="en-US" dirty="0" err="1" smtClean="0"/>
              <a:t>Dox</a:t>
            </a:r>
            <a:r>
              <a:rPr lang="en-US" dirty="0" smtClean="0"/>
              <a:t>) to tumor by MSNs and NSCs</a:t>
            </a:r>
          </a:p>
          <a:p>
            <a:pPr>
              <a:defRPr/>
            </a:pPr>
            <a:r>
              <a:rPr lang="en-US" dirty="0" smtClean="0"/>
              <a:t>Central Lower – (5) Optical imaging by bioluminescence to illustrate NSC moving toward brain tumor cells</a:t>
            </a:r>
          </a:p>
          <a:p>
            <a:pPr>
              <a:defRPr/>
            </a:pPr>
            <a:r>
              <a:rPr lang="en-US" dirty="0" smtClean="0"/>
              <a:t>Lower Right – (6) CT and SPECT/CT images demonstrate the </a:t>
            </a:r>
            <a:r>
              <a:rPr lang="en-US" dirty="0" err="1" smtClean="0"/>
              <a:t>nanoplatform</a:t>
            </a:r>
            <a:r>
              <a:rPr lang="en-US" dirty="0" smtClean="0"/>
              <a:t> of NSC+MSN+In-111 moving toward brain tumor, and the control (no tumor) image shows no such migration</a:t>
            </a:r>
          </a:p>
          <a:p>
            <a:pPr>
              <a:defRPr/>
            </a:pPr>
            <a:endParaRPr lang="en-US" dirty="0" smtClean="0"/>
          </a:p>
          <a:p>
            <a:pPr>
              <a:defRPr/>
            </a:pPr>
            <a:r>
              <a:rPr lang="en-US" dirty="0" smtClean="0"/>
              <a:t>Comments: this </a:t>
            </a:r>
            <a:r>
              <a:rPr lang="en-US" dirty="0" err="1" smtClean="0"/>
              <a:t>nano</a:t>
            </a:r>
            <a:r>
              <a:rPr lang="en-US" dirty="0" smtClean="0"/>
              <a:t>-platform can carry contrast agents for other modalities such as MRI or PET, and other therapeutic drugs for treating brain tumor, or for other cancers as well</a:t>
            </a:r>
          </a:p>
          <a:p>
            <a:pPr>
              <a:defRPr/>
            </a:pPr>
            <a:endParaRPr lang="en-US" dirty="0"/>
          </a:p>
        </p:txBody>
      </p:sp>
      <p:sp>
        <p:nvSpPr>
          <p:cNvPr id="4" name="Slide Number Placeholder 3"/>
          <p:cNvSpPr>
            <a:spLocks noGrp="1"/>
          </p:cNvSpPr>
          <p:nvPr>
            <p:ph type="sldNum" sz="quarter" idx="5"/>
          </p:nvPr>
        </p:nvSpPr>
        <p:spPr/>
        <p:txBody>
          <a:bodyPr/>
          <a:lstStyle/>
          <a:p>
            <a:pPr>
              <a:defRPr/>
            </a:pPr>
            <a:fld id="{8F7EEFF8-77BB-FA44-B071-C5AA85CB2B88}" type="slidenum">
              <a:rPr lang="ja-JP" altLang="en-US" smtClean="0">
                <a:solidFill>
                  <a:prstClr val="black"/>
                </a:solidFill>
                <a:latin typeface="Calibri"/>
                <a:ea typeface="ＭＳ Ｐゴシック"/>
              </a:rPr>
              <a:pPr>
                <a:defRPr/>
              </a:pPr>
              <a:t>33</a:t>
            </a:fld>
            <a:endParaRPr lang="en-US" altLang="ja-JP">
              <a:solidFill>
                <a:prstClr val="black"/>
              </a:solidFill>
              <a:latin typeface="Calibri"/>
              <a:ea typeface="ＭＳ Ｐゴシック"/>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2CA4B3-D7E4-E347-AE25-EBD669A124A1}" type="slidenum">
              <a:rPr lang="en-US" altLang="ja-JP">
                <a:solidFill>
                  <a:prstClr val="black"/>
                </a:solidFill>
              </a:rPr>
              <a:pPr>
                <a:defRPr/>
              </a:pPr>
              <a:t>34</a:t>
            </a:fld>
            <a:endParaRPr lang="en-US" altLang="ja-JP">
              <a:solidFill>
                <a:prstClr val="black"/>
              </a:solidFill>
            </a:endParaRPr>
          </a:p>
        </p:txBody>
      </p:sp>
      <p:sp>
        <p:nvSpPr>
          <p:cNvPr id="1018882" name="Rectangle 2"/>
          <p:cNvSpPr>
            <a:spLocks noGrp="1" noRot="1" noChangeAspect="1" noChangeArrowheads="1" noTextEdit="1"/>
          </p:cNvSpPr>
          <p:nvPr>
            <p:ph type="sldImg"/>
          </p:nvPr>
        </p:nvSpPr>
        <p:spPr>
          <a:xfrm>
            <a:off x="1154409" y="684862"/>
            <a:ext cx="4550738" cy="3430564"/>
          </a:xfrm>
          <a:ln/>
          <a:extLst>
            <a:ext uri="{FAA26D3D-D897-4be2-8F04-BA451C77F1D7}">
              <ma14:placeholderFlag xmlns:ma14="http://schemas.microsoft.com/office/mac/drawingml/2011/main" val="1"/>
            </a:ext>
          </a:extLst>
        </p:spPr>
      </p:sp>
      <p:sp>
        <p:nvSpPr>
          <p:cNvPr id="1018883" name="Rectangle 3"/>
          <p:cNvSpPr>
            <a:spLocks noGrp="1" noChangeArrowheads="1"/>
          </p:cNvSpPr>
          <p:nvPr>
            <p:ph type="body" idx="1"/>
          </p:nvPr>
        </p:nvSpPr>
        <p:spPr>
          <a:xfrm>
            <a:off x="914815" y="4343713"/>
            <a:ext cx="5028370" cy="4115425"/>
          </a:xfrm>
        </p:spPr>
        <p:txBody>
          <a:bodyPr/>
          <a:lstStyle/>
          <a:p>
            <a:pPr eaLnBrk="1" hangingPunct="1">
              <a:defRPr/>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37</a:t>
            </a:fld>
            <a:endParaRPr lang="en-US" altLang="ja-JP">
              <a:solidFill>
                <a:prstClr val="black"/>
              </a:solidFill>
              <a:latin typeface="Calibri"/>
              <a:ea typeface="ＭＳ Ｐ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38</a:t>
            </a:fld>
            <a:endParaRPr lang="en-US" altLang="ja-JP">
              <a:solidFill>
                <a:prstClr val="black"/>
              </a:solidFill>
              <a:latin typeface="Calibri"/>
              <a:ea typeface="ＭＳ Ｐゴシック"/>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xfrm>
            <a:off x="1144588" y="685800"/>
            <a:ext cx="4570412"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xfrm>
            <a:off x="685177" y="4342892"/>
            <a:ext cx="5487646" cy="41145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32" tIns="45717" rIns="91432" bIns="45717"/>
          <a:lstStyle/>
          <a:p>
            <a:pPr eaLnBrk="1" hangingPunct="1">
              <a:spcBef>
                <a:spcPct val="0"/>
              </a:spcBef>
            </a:pPr>
            <a:endParaRPr lang="en-US">
              <a:latin typeface="Calibri" charset="0"/>
              <a:ea typeface="ＭＳ Ｐゴシック" charset="0"/>
              <a:cs typeface="ＭＳ Ｐゴシック" charset="0"/>
            </a:endParaRPr>
          </a:p>
        </p:txBody>
      </p:sp>
      <p:sp>
        <p:nvSpPr>
          <p:cNvPr id="129027" name="Slide Number Placeholder 3"/>
          <p:cNvSpPr>
            <a:spLocks noGrp="1"/>
          </p:cNvSpPr>
          <p:nvPr>
            <p:ph type="sldNum" sz="quarter" idx="4294967295"/>
          </p:nvPr>
        </p:nvSpPr>
        <p:spPr bwMode="auto">
          <a:xfrm>
            <a:off x="3885266" y="8685783"/>
            <a:ext cx="2971177" cy="456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7" rIns="91432" bIns="45717"/>
          <a:lstStyle>
            <a:lvl1pPr>
              <a:defRPr sz="2400" b="1">
                <a:solidFill>
                  <a:schemeClr val="tx1"/>
                </a:solidFill>
                <a:latin typeface="Times New Roman" charset="0"/>
                <a:ea typeface="ＭＳ Ｐゴシック" charset="0"/>
                <a:cs typeface="ＭＳ Ｐゴシック" charset="0"/>
              </a:defRPr>
            </a:lvl1pPr>
            <a:lvl2pPr marL="730543" indent="-280978">
              <a:defRPr sz="2400" b="1">
                <a:solidFill>
                  <a:schemeClr val="tx1"/>
                </a:solidFill>
                <a:latin typeface="Times New Roman" charset="0"/>
                <a:ea typeface="ＭＳ Ｐゴシック" charset="0"/>
              </a:defRPr>
            </a:lvl2pPr>
            <a:lvl3pPr marL="1123912" indent="-224782">
              <a:defRPr sz="2400" b="1">
                <a:solidFill>
                  <a:schemeClr val="tx1"/>
                </a:solidFill>
                <a:latin typeface="Times New Roman" charset="0"/>
                <a:ea typeface="ＭＳ Ｐゴシック" charset="0"/>
              </a:defRPr>
            </a:lvl3pPr>
            <a:lvl4pPr marL="1573477" indent="-224782">
              <a:defRPr sz="2400" b="1">
                <a:solidFill>
                  <a:schemeClr val="tx1"/>
                </a:solidFill>
                <a:latin typeface="Times New Roman" charset="0"/>
                <a:ea typeface="ＭＳ Ｐゴシック" charset="0"/>
              </a:defRPr>
            </a:lvl4pPr>
            <a:lvl5pPr marL="2023041" indent="-224782">
              <a:defRPr sz="2400" b="1">
                <a:solidFill>
                  <a:schemeClr val="tx1"/>
                </a:solidFill>
                <a:latin typeface="Times New Roman" charset="0"/>
                <a:ea typeface="ＭＳ Ｐゴシック" charset="0"/>
              </a:defRPr>
            </a:lvl5pPr>
            <a:lvl6pPr marL="2472606" indent="-224782" eaLnBrk="0" fontAlgn="base" hangingPunct="0">
              <a:spcBef>
                <a:spcPct val="0"/>
              </a:spcBef>
              <a:spcAft>
                <a:spcPct val="0"/>
              </a:spcAft>
              <a:defRPr sz="2400" b="1">
                <a:solidFill>
                  <a:schemeClr val="tx1"/>
                </a:solidFill>
                <a:latin typeface="Times New Roman" charset="0"/>
                <a:ea typeface="ＭＳ Ｐゴシック" charset="0"/>
              </a:defRPr>
            </a:lvl6pPr>
            <a:lvl7pPr marL="2922171" indent="-224782" eaLnBrk="0" fontAlgn="base" hangingPunct="0">
              <a:spcBef>
                <a:spcPct val="0"/>
              </a:spcBef>
              <a:spcAft>
                <a:spcPct val="0"/>
              </a:spcAft>
              <a:defRPr sz="2400" b="1">
                <a:solidFill>
                  <a:schemeClr val="tx1"/>
                </a:solidFill>
                <a:latin typeface="Times New Roman" charset="0"/>
                <a:ea typeface="ＭＳ Ｐゴシック" charset="0"/>
              </a:defRPr>
            </a:lvl7pPr>
            <a:lvl8pPr marL="3371736" indent="-224782" eaLnBrk="0" fontAlgn="base" hangingPunct="0">
              <a:spcBef>
                <a:spcPct val="0"/>
              </a:spcBef>
              <a:spcAft>
                <a:spcPct val="0"/>
              </a:spcAft>
              <a:defRPr sz="2400" b="1">
                <a:solidFill>
                  <a:schemeClr val="tx1"/>
                </a:solidFill>
                <a:latin typeface="Times New Roman" charset="0"/>
                <a:ea typeface="ＭＳ Ｐゴシック" charset="0"/>
              </a:defRPr>
            </a:lvl8pPr>
            <a:lvl9pPr marL="3821300" indent="-224782" eaLnBrk="0" fontAlgn="base" hangingPunct="0">
              <a:spcBef>
                <a:spcPct val="0"/>
              </a:spcBef>
              <a:spcAft>
                <a:spcPct val="0"/>
              </a:spcAft>
              <a:defRPr sz="2400" b="1">
                <a:solidFill>
                  <a:schemeClr val="tx1"/>
                </a:solidFill>
                <a:latin typeface="Times New Roman" charset="0"/>
                <a:ea typeface="ＭＳ Ｐゴシック" charset="0"/>
              </a:defRPr>
            </a:lvl9pPr>
          </a:lstStyle>
          <a:p>
            <a:fld id="{F71C6D05-271E-1047-80F8-811B0FD7365F}" type="slidenum">
              <a:rPr lang="en-US" sz="1200">
                <a:solidFill>
                  <a:prstClr val="black"/>
                </a:solidFill>
                <a:latin typeface="Calibri" charset="0"/>
              </a:rPr>
              <a:pPr/>
              <a:t>39</a:t>
            </a:fld>
            <a:endParaRPr lang="en-US" sz="1200">
              <a:solidFill>
                <a:prstClr val="black"/>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defRPr/>
            </a:pPr>
            <a:fld id="{FCD72262-890D-4A95-892F-8D10C028822F}" type="slidenum">
              <a:rPr lang="en-US" sz="1200">
                <a:solidFill>
                  <a:prstClr val="black"/>
                </a:solidFill>
                <a:effectLst>
                  <a:outerShdw blurRad="38100" dist="38100" dir="2700000" algn="tl">
                    <a:srgbClr val="DDDDDD"/>
                  </a:outerShdw>
                </a:effectLst>
                <a:latin typeface="Arial" charset="0"/>
                <a:ea typeface="Arial" charset="0"/>
                <a:cs typeface="Arial" charset="0"/>
              </a:rPr>
              <a:pPr algn="r" eaLnBrk="0" hangingPunct="0">
                <a:defRPr/>
              </a:pPr>
              <a:t>3</a:t>
            </a:fld>
            <a:endParaRPr lang="en-US" sz="1200">
              <a:solidFill>
                <a:prstClr val="black"/>
              </a:solidFill>
              <a:effectLst>
                <a:outerShdw blurRad="38100" dist="38100" dir="2700000" algn="tl">
                  <a:srgbClr val="DDDDDD"/>
                </a:outerShdw>
              </a:effectLst>
              <a:latin typeface="Arial" charset="0"/>
              <a:ea typeface="Arial" charset="0"/>
              <a:cs typeface="Arial" charset="0"/>
            </a:endParaRPr>
          </a:p>
        </p:txBody>
      </p:sp>
      <p:sp>
        <p:nvSpPr>
          <p:cNvPr id="532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pitchFamily="-123"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defRPr/>
            </a:pPr>
            <a:fld id="{A759CB30-2272-4EB0-9A05-50DE7C771F73}" type="slidenum">
              <a:rPr lang="en-US" sz="1200">
                <a:solidFill>
                  <a:prstClr val="black"/>
                </a:solidFill>
                <a:effectLst>
                  <a:outerShdw blurRad="38100" dist="38100" dir="2700000" algn="tl">
                    <a:srgbClr val="DDDDDD"/>
                  </a:outerShdw>
                </a:effectLst>
                <a:latin typeface="Arial" charset="0"/>
                <a:ea typeface="Arial" charset="0"/>
                <a:cs typeface="Arial" charset="0"/>
              </a:rPr>
              <a:pPr algn="r" eaLnBrk="0" hangingPunct="0">
                <a:defRPr/>
              </a:pPr>
              <a:t>4</a:t>
            </a:fld>
            <a:endParaRPr lang="en-US" sz="1200">
              <a:solidFill>
                <a:prstClr val="black"/>
              </a:solidFill>
              <a:effectLst>
                <a:outerShdw blurRad="38100" dist="38100" dir="2700000" algn="tl">
                  <a:srgbClr val="DDDDDD"/>
                </a:outerShdw>
              </a:effectLst>
              <a:latin typeface="Arial" charset="0"/>
              <a:ea typeface="Arial" charset="0"/>
              <a:cs typeface="Arial" charset="0"/>
            </a:endParaRPr>
          </a:p>
        </p:txBody>
      </p:sp>
      <p:sp>
        <p:nvSpPr>
          <p:cNvPr id="552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2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atin typeface="Times" pitchFamily="-123"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D01A132-9441-49EE-A25C-F6BF197EAA37}" type="slidenum">
              <a:rPr lang="en-US">
                <a:solidFill>
                  <a:prstClr val="black"/>
                </a:solidFill>
              </a:rPr>
              <a:pPr/>
              <a:t>7</a:t>
            </a:fld>
            <a:endParaRPr lang="en-US">
              <a:solidFill>
                <a:prstClr val="black"/>
              </a:solidFill>
            </a:endParaRPr>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3" name="Rectangle 3"/>
          <p:cNvSpPr>
            <a:spLocks noGrp="1" noChangeArrowheads="1"/>
          </p:cNvSpPr>
          <p:nvPr>
            <p:ph type="body" idx="1"/>
          </p:nvPr>
        </p:nvSpPr>
        <p:spPr bwMode="auto">
          <a:xfrm>
            <a:off x="914400" y="4343400"/>
            <a:ext cx="5029200" cy="4114800"/>
          </a:xfrm>
          <a:noFill/>
        </p:spPr>
        <p:txBody>
          <a:bodyPr wrap="square" lIns="89993" tIns="44997" rIns="89993" bIns="44997" numCol="1" anchor="t" anchorCtr="0" compatLnSpc="1">
            <a:prstTxWarp prst="textNoShape">
              <a:avLst/>
            </a:prstTxWarp>
          </a:bodyPr>
          <a:lstStyle/>
          <a:p>
            <a:pPr>
              <a:spcBef>
                <a:spcPct val="0"/>
              </a:spcBef>
            </a:pPr>
            <a:r>
              <a:rPr lang="fr-CA">
                <a:latin typeface="Arial" pitchFamily="-123" charset="0"/>
              </a:rPr>
              <a:t>L’une des principales préoccupations avec les systèmes TEP/TDM est la durée totale de la séance d’imagerie pour un scan pancorporel.</a:t>
            </a:r>
          </a:p>
          <a:p>
            <a:pPr>
              <a:spcBef>
                <a:spcPct val="0"/>
              </a:spcBef>
            </a:pPr>
            <a:r>
              <a:rPr lang="fr-CA">
                <a:latin typeface="Arial" pitchFamily="-123" charset="0"/>
              </a:rPr>
              <a:t>Un protocole typique pour une étude oncologique comprend:</a:t>
            </a:r>
          </a:p>
          <a:p>
            <a:pPr marL="381000" lvl="1" indent="-190500">
              <a:spcBef>
                <a:spcPct val="0"/>
              </a:spcBef>
              <a:buFontTx/>
              <a:buChar char="•"/>
            </a:pPr>
            <a:r>
              <a:rPr lang="fr-CA">
                <a:latin typeface="Arial" pitchFamily="-123" charset="0"/>
              </a:rPr>
              <a:t>6 positions du lit ~ 75 cm (commençant sous les yeux jusqu’au pelvis) </a:t>
            </a:r>
          </a:p>
          <a:p>
            <a:pPr marL="381000" lvl="1" indent="-190500">
              <a:spcBef>
                <a:spcPct val="0"/>
              </a:spcBef>
              <a:buFontTx/>
              <a:buChar char="•"/>
            </a:pPr>
            <a:r>
              <a:rPr lang="fr-CA">
                <a:latin typeface="Arial" pitchFamily="-123" charset="0"/>
              </a:rPr>
              <a:t>Durée du scan TEP: 1-5 min par position du lit, dépendant de la taille du patient (e.g. ~1-2 min/position pour &lt; 60 kg, ~2-3 min/position pour 60-80 kg, ~3-4 min/position pour 80-110 kg, ~4-5 min/position pour &gt;110 kg) </a:t>
            </a:r>
          </a:p>
          <a:p>
            <a:pPr marL="381000" lvl="1" indent="-190500">
              <a:spcBef>
                <a:spcPct val="0"/>
              </a:spcBef>
              <a:buFontTx/>
              <a:buChar char="•"/>
            </a:pPr>
            <a:r>
              <a:rPr lang="fr-CA">
                <a:latin typeface="Arial" pitchFamily="-123" charset="0"/>
              </a:rPr>
              <a:t>Dose: 0.1-0.2 mCi/kg (3.7-7.4 kBq/kg)</a:t>
            </a:r>
          </a:p>
          <a:p>
            <a:pPr marL="381000" lvl="1" indent="-190500">
              <a:spcBef>
                <a:spcPct val="0"/>
              </a:spcBef>
              <a:buFontTx/>
              <a:buChar char="•"/>
            </a:pPr>
            <a:r>
              <a:rPr lang="fr-CA">
                <a:latin typeface="Arial" pitchFamily="-123" charset="0"/>
              </a:rPr>
              <a:t>Traceur: FDG, 1 h après injection </a:t>
            </a:r>
          </a:p>
          <a:p>
            <a:pPr marL="381000" lvl="1" indent="-190500">
              <a:spcBef>
                <a:spcPct val="0"/>
              </a:spcBef>
              <a:buFontTx/>
              <a:buChar char="•"/>
            </a:pPr>
            <a:r>
              <a:rPr lang="fr-CA">
                <a:latin typeface="Arial" pitchFamily="-123" charset="0"/>
              </a:rPr>
              <a:t>Durée du scan TDM: ~70 s (dépendant des ajustements: pas de l’hélice, épaisseur de tranche, collimation) </a:t>
            </a:r>
          </a:p>
          <a:p>
            <a:pPr marL="381000" lvl="1" indent="-190500">
              <a:spcBef>
                <a:spcPct val="0"/>
              </a:spcBef>
              <a:buFontTx/>
              <a:buChar char="•"/>
            </a:pPr>
            <a:r>
              <a:rPr lang="fr-CA">
                <a:latin typeface="Arial" pitchFamily="-123" charset="0"/>
              </a:rPr>
              <a:t>Durée totale de la séance d’imagerie TEP/TDM: ~16-30 min</a:t>
            </a:r>
            <a:endParaRPr lang="en-US">
              <a:latin typeface="Arial" pitchFamily="-123" charset="0"/>
            </a:endParaRPr>
          </a:p>
          <a:p>
            <a:pPr marL="381000" lvl="1" indent="-190500">
              <a:spcBef>
                <a:spcPct val="0"/>
              </a:spcBef>
              <a:buFontTx/>
              <a:buChar char="•"/>
            </a:pPr>
            <a:endParaRPr lang="en-US" sz="1000">
              <a:latin typeface="Arial" pitchFamily="-12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8</a:t>
            </a:fld>
            <a:endParaRPr lang="en-US" altLang="ja-JP">
              <a:solidFill>
                <a:prstClr val="black"/>
              </a:solidFill>
              <a:latin typeface="Calibri"/>
              <a:ea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9</a:t>
            </a:fld>
            <a:endParaRPr lang="en-US" altLang="ja-JP">
              <a:solidFill>
                <a:prstClr val="black"/>
              </a:solidFill>
              <a:latin typeface="Calibri"/>
              <a:ea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10</a:t>
            </a:fld>
            <a:endParaRPr lang="en-US" altLang="ja-JP">
              <a:solidFill>
                <a:prstClr val="black"/>
              </a:solidFill>
              <a:latin typeface="Calibri"/>
              <a:ea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099182C-6CAC-2F43-A73F-8C3E898FE8F8}" type="slidenum">
              <a:rPr lang="ja-JP" altLang="en-US" smtClean="0">
                <a:solidFill>
                  <a:prstClr val="black"/>
                </a:solidFill>
                <a:latin typeface="Calibri"/>
                <a:ea typeface="ＭＳ Ｐゴシック"/>
              </a:rPr>
              <a:pPr>
                <a:defRPr/>
              </a:pPr>
              <a:t>11</a:t>
            </a:fld>
            <a:endParaRPr lang="en-US" altLang="ja-JP">
              <a:solidFill>
                <a:prstClr val="black"/>
              </a:solidFill>
              <a:latin typeface="Calibri"/>
              <a:ea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7.xml"/><Relationship Id="rId3"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BD3E8-056A-7641-B6E8-BE08DF0478D7}" type="datetime1">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1306957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B2F6F-B474-F74F-9855-DBF631DE2A47}" type="datetime1">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2168325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916B-FD85-3941-A0CE-24EC301EC538}"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6305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DA1EA-7080-6641-B114-251E21F1BEEF}"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13301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6457B-C1CB-B74F-B2F9-945EA418ED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15028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A34AD-7BE7-4346-94BD-A94E5110250E}"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73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61DDB-C0BC-B043-BC8F-8012F1C1D494}"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685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B2F6F-B474-F74F-9855-DBF631DE2A4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60163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6B669-6553-8343-BA63-C3F46F2E7050}"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799363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809860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214095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143402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6B669-6553-8343-BA63-C3F46F2E7050}" type="datetime1">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39984274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0731190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8277638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6922052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27444668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40966234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8238824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357912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518420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1956174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BD3E8-056A-7641-B6E8-BE08DF0478D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2651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E82702-918D-5741-9E85-156560E3A0E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5109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0BCFD-ECCB-8A48-A9D0-17E15F5F23EC}"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38122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FA0BE-A9A6-7F4B-90DC-2C59527443C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3740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916B-FD85-3941-A0CE-24EC301EC538}"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5068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DA1EA-7080-6641-B114-251E21F1BEEF}"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530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6457B-C1CB-B74F-B2F9-945EA418ED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132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A34AD-7BE7-4346-94BD-A94E5110250E}"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855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E82702-918D-5741-9E85-156560E3A0ED}" type="datetime1">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213963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61DDB-C0BC-B043-BC8F-8012F1C1D494}"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309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B2F6F-B474-F74F-9855-DBF631DE2A4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2831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6B669-6553-8343-BA63-C3F46F2E7050}"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187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2057400" y="2362200"/>
            <a:ext cx="6400800" cy="1066800"/>
          </a:xfrm>
          <a:prstGeom prst="rect">
            <a:avLst/>
          </a:prstGeom>
        </p:spPr>
        <p:txBody>
          <a:bodyPr vert="horz" anchor="b"/>
          <a:lstStyle>
            <a:lvl1pPr marL="0" indent="0">
              <a:lnSpc>
                <a:spcPct val="90000"/>
              </a:lnSpc>
              <a:buNone/>
              <a:defRPr sz="4000" baseline="0">
                <a:solidFill>
                  <a:schemeClr val="bg1"/>
                </a:solidFill>
                <a:latin typeface="Times"/>
                <a:cs typeface="Times"/>
              </a:defRPr>
            </a:lvl1pPr>
          </a:lstStyle>
          <a:p>
            <a:pPr lvl="0"/>
            <a:r>
              <a:rPr lang="en-US" dirty="0" smtClean="0"/>
              <a:t>Click to edit Master text styles</a:t>
            </a:r>
          </a:p>
        </p:txBody>
      </p:sp>
      <p:sp>
        <p:nvSpPr>
          <p:cNvPr id="12" name="Text Placeholder 11"/>
          <p:cNvSpPr>
            <a:spLocks noGrp="1"/>
          </p:cNvSpPr>
          <p:nvPr>
            <p:ph type="body" sz="quarter" idx="11" hasCustomPrompt="1"/>
          </p:nvPr>
        </p:nvSpPr>
        <p:spPr>
          <a:xfrm>
            <a:off x="2057400" y="3505200"/>
            <a:ext cx="6400800" cy="1752600"/>
          </a:xfrm>
          <a:prstGeom prst="rect">
            <a:avLst/>
          </a:prstGeom>
        </p:spPr>
        <p:txBody>
          <a:bodyPr vert="horz"/>
          <a:lstStyle>
            <a:lvl1pPr marL="0" indent="0" algn="l">
              <a:lnSpc>
                <a:spcPct val="100000"/>
              </a:lnSpc>
              <a:buNone/>
              <a:defRPr sz="2400" b="0" baseline="0">
                <a:solidFill>
                  <a:schemeClr val="bg1"/>
                </a:solidFill>
                <a:latin typeface="Arial"/>
                <a:cs typeface="Arial"/>
              </a:defRPr>
            </a:lvl1pPr>
          </a:lstStyle>
          <a:p>
            <a:pPr lvl="0"/>
            <a:r>
              <a:rPr lang="en-US" dirty="0" smtClean="0"/>
              <a:t>Name</a:t>
            </a:r>
          </a:p>
          <a:p>
            <a:pPr lvl="0"/>
            <a:r>
              <a:rPr lang="en-US" dirty="0" smtClean="0"/>
              <a:t>Title Line One</a:t>
            </a:r>
          </a:p>
          <a:p>
            <a:pPr lvl="0"/>
            <a:r>
              <a:rPr lang="en-US" dirty="0" smtClean="0"/>
              <a:t>Title Line Two</a:t>
            </a:r>
          </a:p>
          <a:p>
            <a:pPr lvl="0"/>
            <a:r>
              <a:rPr lang="en-US" dirty="0" smtClean="0"/>
              <a:t>Title Line Three</a:t>
            </a:r>
          </a:p>
          <a:p>
            <a:pPr lvl="0"/>
            <a:endParaRPr lang="en-US" dirty="0" smtClean="0"/>
          </a:p>
        </p:txBody>
      </p:sp>
      <p:sp>
        <p:nvSpPr>
          <p:cNvPr id="14" name="Text Placeholder 13"/>
          <p:cNvSpPr>
            <a:spLocks noGrp="1"/>
          </p:cNvSpPr>
          <p:nvPr>
            <p:ph type="body" sz="quarter" idx="12"/>
          </p:nvPr>
        </p:nvSpPr>
        <p:spPr>
          <a:xfrm>
            <a:off x="2057400" y="5416550"/>
            <a:ext cx="3810000" cy="298450"/>
          </a:xfrm>
          <a:prstGeom prst="rect">
            <a:avLst/>
          </a:prstGeom>
        </p:spPr>
        <p:txBody>
          <a:bodyPr vert="horz"/>
          <a:lstStyle>
            <a:lvl1pPr marL="0" indent="0">
              <a:buNone/>
              <a:defRPr sz="1800">
                <a:solidFill>
                  <a:schemeClr val="bg1"/>
                </a:solidFill>
                <a:latin typeface="Arial"/>
                <a:cs typeface="Arial"/>
              </a:defRPr>
            </a:lvl1pPr>
          </a:lstStyle>
          <a:p>
            <a:pPr lvl="0"/>
            <a:r>
              <a:rPr lang="en-US" smtClean="0"/>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226" y="533401"/>
            <a:ext cx="2829873" cy="1179114"/>
          </a:xfrm>
          <a:prstGeom prst="rect">
            <a:avLst/>
          </a:prstGeom>
        </p:spPr>
      </p:pic>
    </p:spTree>
    <p:extLst>
      <p:ext uri="{BB962C8B-B14F-4D97-AF65-F5344CB8AC3E}">
        <p14:creationId xmlns:p14="http://schemas.microsoft.com/office/powerpoint/2010/main" val="252141709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342900" y="342900"/>
            <a:ext cx="6972300" cy="558800"/>
          </a:xfrm>
          <a:prstGeom prst="rect">
            <a:avLst/>
          </a:prstGeom>
        </p:spPr>
        <p:txBody>
          <a:bodyPr vert="horz"/>
          <a:lstStyle>
            <a:lvl1pPr marL="342900" indent="-342900" algn="l">
              <a:buNone/>
              <a:defRPr sz="2400">
                <a:solidFill>
                  <a:srgbClr val="FFFFFF"/>
                </a:solidFill>
                <a:latin typeface="Times New Roman"/>
                <a:cs typeface="Times New Roman"/>
              </a:defRPr>
            </a:lvl1pPr>
          </a:lstStyle>
          <a:p>
            <a:pPr lvl="0"/>
            <a:r>
              <a:rPr lang="en-US" dirty="0"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11" name="Text Placeholder 7"/>
          <p:cNvSpPr>
            <a:spLocks noGrp="1"/>
          </p:cNvSpPr>
          <p:nvPr>
            <p:ph type="body" sz="quarter" idx="12"/>
          </p:nvPr>
        </p:nvSpPr>
        <p:spPr>
          <a:xfrm>
            <a:off x="342900" y="1028700"/>
            <a:ext cx="8445500" cy="4775200"/>
          </a:xfrm>
          <a:prstGeom prst="rect">
            <a:avLst/>
          </a:prstGeom>
        </p:spPr>
        <p:txBody>
          <a:bodyPr vert="horz"/>
          <a:lstStyle>
            <a:lvl1pPr>
              <a:spcAft>
                <a:spcPts val="1200"/>
              </a:spcAft>
              <a:buFont typeface="Arial"/>
              <a:buChar char="•"/>
              <a:defRPr sz="1600" b="0" i="0">
                <a:solidFill>
                  <a:srgbClr val="FFFFFF"/>
                </a:solidFill>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smtClean="0"/>
              <a:t>Click to edit Master text styles</a:t>
            </a:r>
          </a:p>
          <a:p>
            <a:pPr lvl="0"/>
            <a:r>
              <a:rPr lang="en-US" dirty="0" smtClean="0"/>
              <a:t>Next Line of information</a:t>
            </a:r>
          </a:p>
        </p:txBody>
      </p:sp>
      <p:sp>
        <p:nvSpPr>
          <p:cNvPr id="6" name="Slide Number Placeholder 13"/>
          <p:cNvSpPr>
            <a:spLocks noGrp="1"/>
          </p:cNvSpPr>
          <p:nvPr>
            <p:ph type="sldNum" sz="quarter" idx="16"/>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5E238032-6B4C-5D48-AFBA-0B667A040BBE}" type="slidenum">
              <a:rPr lang="en-US"/>
              <a:pPr>
                <a:defRPr/>
              </a:pPr>
              <a:t>‹#›</a:t>
            </a:fld>
            <a:endParaRPr lang="en-US" dirty="0"/>
          </a:p>
        </p:txBody>
      </p:sp>
      <p:sp>
        <p:nvSpPr>
          <p:cNvPr id="7" name="Footer Placeholder 14"/>
          <p:cNvSpPr>
            <a:spLocks noGrp="1"/>
          </p:cNvSpPr>
          <p:nvPr>
            <p:ph type="ftr" sz="quarter" idx="17"/>
          </p:nvPr>
        </p:nvSpPr>
        <p:spPr>
          <a:xfrm>
            <a:off x="548936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PET/MRI &amp; SPECT/MRI     </a:t>
            </a:r>
          </a:p>
        </p:txBody>
      </p:sp>
      <p:cxnSp>
        <p:nvCxnSpPr>
          <p:cNvPr id="3" name="Straight Connector 2"/>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488146"/>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FFFFFF"/>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7" name="Picture Placeholder 5"/>
          <p:cNvSpPr>
            <a:spLocks noGrp="1"/>
          </p:cNvSpPr>
          <p:nvPr>
            <p:ph type="pic" idx="1"/>
          </p:nvPr>
        </p:nvSpPr>
        <p:spPr>
          <a:xfrm>
            <a:off x="342900" y="1028700"/>
            <a:ext cx="8445500" cy="4775199"/>
          </a:xfrm>
          <a:prstGeom prst="rect">
            <a:avLst/>
          </a:prstGeom>
        </p:spPr>
      </p:sp>
      <p:sp>
        <p:nvSpPr>
          <p:cNvPr id="6" name="Slide Number Placeholder 13"/>
          <p:cNvSpPr>
            <a:spLocks noGrp="1"/>
          </p:cNvSpPr>
          <p:nvPr>
            <p:ph type="sldNum" sz="quarter" idx="16"/>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5D4BDE25-B41B-B646-A72C-93A6820512B5}" type="slidenum">
              <a:rPr lang="en-US"/>
              <a:pPr>
                <a:defRPr/>
              </a:pPr>
              <a:t>‹#›</a:t>
            </a:fld>
            <a:endParaRPr lang="en-US" dirty="0"/>
          </a:p>
        </p:txBody>
      </p:sp>
      <p:sp>
        <p:nvSpPr>
          <p:cNvPr id="10" name="Footer Placeholder 14"/>
          <p:cNvSpPr>
            <a:spLocks noGrp="1"/>
          </p:cNvSpPr>
          <p:nvPr>
            <p:ph type="ftr" sz="quarter" idx="17"/>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PET/MRI &amp; SPECT/MRI     |</a:t>
            </a:r>
          </a:p>
        </p:txBody>
      </p:sp>
      <p:pic>
        <p:nvPicPr>
          <p:cNvPr id="11"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1084832"/>
      </p:ext>
    </p:extLst>
  </p:cSld>
  <p:clrMapOvr>
    <a:masterClrMapping/>
  </p:clrMapOvr>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or Graph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FFFFFF"/>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7" name="Content Placeholder 5"/>
          <p:cNvSpPr>
            <a:spLocks noGrp="1"/>
          </p:cNvSpPr>
          <p:nvPr>
            <p:ph idx="1"/>
          </p:nvPr>
        </p:nvSpPr>
        <p:spPr>
          <a:xfrm>
            <a:off x="342900" y="1028700"/>
            <a:ext cx="8445500" cy="4775200"/>
          </a:xfrm>
          <a:prstGeom prst="rect">
            <a:avLst/>
          </a:prstGeom>
        </p:spPr>
        <p:txBody>
          <a:bodyPr/>
          <a:lstStyle>
            <a:lvl1pPr>
              <a:spcAft>
                <a:spcPts val="1200"/>
              </a:spcAft>
              <a:defRPr sz="1600">
                <a:solidFill>
                  <a:srgbClr val="FFFFFF"/>
                </a:solidFill>
                <a:latin typeface="Arial"/>
              </a:defRPr>
            </a:lvl1pPr>
          </a:lstStyle>
          <a:p>
            <a:endParaRPr lang="en-US" dirty="0"/>
          </a:p>
        </p:txBody>
      </p:sp>
      <p:sp>
        <p:nvSpPr>
          <p:cNvPr id="6" name="Slide Number Placeholder 13"/>
          <p:cNvSpPr>
            <a:spLocks noGrp="1"/>
          </p:cNvSpPr>
          <p:nvPr>
            <p:ph type="sldNum" sz="quarter" idx="16"/>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01E20880-46BE-054D-A2B2-E7DF39265217}" type="slidenum">
              <a:rPr lang="en-US"/>
              <a:pPr>
                <a:defRPr/>
              </a:pPr>
              <a:t>‹#›</a:t>
            </a:fld>
            <a:endParaRPr lang="en-US" dirty="0"/>
          </a:p>
        </p:txBody>
      </p:sp>
      <p:sp>
        <p:nvSpPr>
          <p:cNvPr id="10" name="Footer Placeholder 14"/>
          <p:cNvSpPr>
            <a:spLocks noGrp="1"/>
          </p:cNvSpPr>
          <p:nvPr>
            <p:ph type="ftr" sz="quarter" idx="17"/>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PET/MRI &amp; SPECT/MRI     |</a:t>
            </a:r>
          </a:p>
        </p:txBody>
      </p:sp>
      <p:pic>
        <p:nvPicPr>
          <p:cNvPr id="11"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452510"/>
      </p:ext>
    </p:extLst>
  </p:cSld>
  <p:clrMapOvr>
    <a:masterClrMapping/>
  </p:clrMapOvr>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 by Side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FFFFFF"/>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7" name="Content Placeholder 5"/>
          <p:cNvSpPr>
            <a:spLocks noGrp="1"/>
          </p:cNvSpPr>
          <p:nvPr>
            <p:ph idx="1"/>
          </p:nvPr>
        </p:nvSpPr>
        <p:spPr>
          <a:xfrm>
            <a:off x="342900" y="1028700"/>
            <a:ext cx="4135438" cy="4775200"/>
          </a:xfrm>
          <a:prstGeom prst="rect">
            <a:avLst/>
          </a:prstGeom>
        </p:spPr>
        <p:txBody>
          <a:bodyPr/>
          <a:lstStyle>
            <a:lvl1pPr>
              <a:spcAft>
                <a:spcPts val="1200"/>
              </a:spcAft>
              <a:defRPr sz="1600">
                <a:solidFill>
                  <a:srgbClr val="FFFFFF"/>
                </a:solidFill>
                <a:latin typeface="Arial"/>
              </a:defRPr>
            </a:lvl1pPr>
          </a:lstStyle>
          <a:p>
            <a:endParaRPr lang="en-US" dirty="0"/>
          </a:p>
        </p:txBody>
      </p:sp>
      <p:sp>
        <p:nvSpPr>
          <p:cNvPr id="10" name="Content Placeholder 6"/>
          <p:cNvSpPr>
            <a:spLocks noGrp="1"/>
          </p:cNvSpPr>
          <p:nvPr>
            <p:ph idx="16"/>
          </p:nvPr>
        </p:nvSpPr>
        <p:spPr>
          <a:xfrm>
            <a:off x="4667250" y="1028700"/>
            <a:ext cx="4108450" cy="4775200"/>
          </a:xfrm>
          <a:prstGeom prst="rect">
            <a:avLst/>
          </a:prstGeom>
        </p:spPr>
        <p:txBody>
          <a:bodyPr/>
          <a:lstStyle>
            <a:lvl1pPr>
              <a:spcAft>
                <a:spcPts val="1200"/>
              </a:spcAft>
              <a:defRPr sz="1600">
                <a:solidFill>
                  <a:srgbClr val="FFFFFF"/>
                </a:solidFill>
                <a:latin typeface="Arial"/>
              </a:defRPr>
            </a:lvl1pPr>
          </a:lstStyle>
          <a:p>
            <a:endParaRPr lang="en-US" dirty="0"/>
          </a:p>
        </p:txBody>
      </p:sp>
      <p:sp>
        <p:nvSpPr>
          <p:cNvPr id="11" name="Slide Number Placeholder 13"/>
          <p:cNvSpPr>
            <a:spLocks noGrp="1"/>
          </p:cNvSpPr>
          <p:nvPr>
            <p:ph type="sldNum" sz="quarter" idx="17"/>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BB5CED0A-2E82-194E-BED3-E835448615EF}" type="slidenum">
              <a:rPr lang="en-US"/>
              <a:pPr>
                <a:defRPr/>
              </a:pPr>
              <a:t>‹#›</a:t>
            </a:fld>
            <a:endParaRPr lang="en-US" dirty="0"/>
          </a:p>
        </p:txBody>
      </p:sp>
      <p:sp>
        <p:nvSpPr>
          <p:cNvPr id="12" name="Footer Placeholder 14"/>
          <p:cNvSpPr>
            <a:spLocks noGrp="1"/>
          </p:cNvSpPr>
          <p:nvPr>
            <p:ph type="ftr" sz="quarter" idx="18"/>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PET/MRI &amp; SPECT/MRI     |</a:t>
            </a:r>
          </a:p>
        </p:txBody>
      </p:sp>
      <p:pic>
        <p:nvPicPr>
          <p:cNvPr id="1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0587837"/>
      </p:ext>
    </p:extLst>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4777" y="2876644"/>
            <a:ext cx="8229600" cy="1143000"/>
          </a:xfrm>
          <a:prstGeom prst="rect">
            <a:avLst/>
          </a:prstGeom>
        </p:spPr>
        <p:txBody>
          <a:bodyPr/>
          <a:lstStyle>
            <a:lvl1pPr>
              <a:defRPr baseline="0">
                <a:solidFill>
                  <a:schemeClr val="bg1"/>
                </a:solidFill>
              </a:defRPr>
            </a:lvl1pPr>
          </a:lstStyle>
          <a:p>
            <a:r>
              <a:rPr lang="en-US" dirty="0" smtClean="0"/>
              <a:t>Click to edit Section title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4"/>
          <p:cNvSpPr>
            <a:spLocks noGrp="1"/>
          </p:cNvSpPr>
          <p:nvPr>
            <p:ph type="ftr" sz="quarter" idx="18"/>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PET/MRI &amp; SPECT/MRI     |</a:t>
            </a:r>
          </a:p>
        </p:txBody>
      </p:sp>
      <p:sp>
        <p:nvSpPr>
          <p:cNvPr id="5" name="Slide Number Placeholder 13"/>
          <p:cNvSpPr>
            <a:spLocks noGrp="1"/>
          </p:cNvSpPr>
          <p:nvPr>
            <p:ph type="sldNum" sz="quarter" idx="17"/>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BB5CED0A-2E82-194E-BED3-E835448615EF}" type="slidenum">
              <a:rPr lang="en-US"/>
              <a:pPr>
                <a:defRPr/>
              </a:pPr>
              <a:t>‹#›</a:t>
            </a:fld>
            <a:endParaRPr lang="en-US" dirty="0"/>
          </a:p>
        </p:txBody>
      </p:sp>
    </p:spTree>
    <p:extLst>
      <p:ext uri="{BB962C8B-B14F-4D97-AF65-F5344CB8AC3E}">
        <p14:creationId xmlns:p14="http://schemas.microsoft.com/office/powerpoint/2010/main" val="593375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BD3E8-056A-7641-B6E8-BE08DF0478D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73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0BCFD-ECCB-8A48-A9D0-17E15F5F23EC}" type="datetime1">
              <a:rPr lang="en-US" smtClean="0"/>
              <a:t>12/3/14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4065896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E82702-918D-5741-9E85-156560E3A0E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50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0BCFD-ECCB-8A48-A9D0-17E15F5F23EC}"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75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FA0BE-A9A6-7F4B-90DC-2C59527443C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9924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916B-FD85-3941-A0CE-24EC301EC538}"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235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DA1EA-7080-6641-B114-251E21F1BEEF}"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54204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6457B-C1CB-B74F-B2F9-945EA418ED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0396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A34AD-7BE7-4346-94BD-A94E5110250E}"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7562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61DDB-C0BC-B043-BC8F-8012F1C1D494}"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4862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B2F6F-B474-F74F-9855-DBF631DE2A4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5360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6B669-6553-8343-BA63-C3F46F2E7050}"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860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FA0BE-A9A6-7F4B-90DC-2C59527443CD}" type="datetime1">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31698053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BD3E8-056A-7641-B6E8-BE08DF0478D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507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E82702-918D-5741-9E85-156560E3A0E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763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0BCFD-ECCB-8A48-A9D0-17E15F5F23EC}"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67762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FA0BE-A9A6-7F4B-90DC-2C59527443C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2562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916B-FD85-3941-A0CE-24EC301EC538}"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38739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DA1EA-7080-6641-B114-251E21F1BEEF}"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9472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6457B-C1CB-B74F-B2F9-945EA418ED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6704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A34AD-7BE7-4346-94BD-A94E5110250E}"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7847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61DDB-C0BC-B043-BC8F-8012F1C1D494}"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20267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4B2F6F-B474-F74F-9855-DBF631DE2A4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567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0916B-FD85-3941-A0CE-24EC301EC538}" type="datetime1">
              <a:rPr lang="en-US" smtClean="0"/>
              <a:t>12/3/14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841332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6B669-6553-8343-BA63-C3F46F2E7050}"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4617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03756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0141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182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2558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565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09850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1618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47181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504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3DA1EA-7080-6641-B114-251E21F1BEEF}" type="datetime1">
              <a:rPr lang="en-US" smtClean="0"/>
              <a:t>12/3/14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3764520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287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7828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smtClean="0"/>
          </a:p>
        </p:txBody>
      </p:sp>
    </p:spTree>
    <p:extLst>
      <p:ext uri="{BB962C8B-B14F-4D97-AF65-F5344CB8AC3E}">
        <p14:creationId xmlns:p14="http://schemas.microsoft.com/office/powerpoint/2010/main" val="3177739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66496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5322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4" name="Picture 6" descr="CoverGlyph.png"/>
          <p:cNvPicPr>
            <a:picLocks noChangeAspect="1"/>
          </p:cNvPicPr>
          <p:nvPr/>
        </p:nvPicPr>
        <p:blipFill>
          <a:blip r:embed="rId3"/>
          <a:srcRect/>
          <a:stretch>
            <a:fillRect/>
          </a:stretch>
        </p:blipFill>
        <p:spPr bwMode="auto">
          <a:xfrm>
            <a:off x="4010025" y="3048000"/>
            <a:ext cx="1123950" cy="771525"/>
          </a:xfrm>
          <a:prstGeom prst="rect">
            <a:avLst/>
          </a:prstGeom>
          <a:noFill/>
          <a:ln w="9525">
            <a:noFill/>
            <a:miter lim="800000"/>
            <a:headEnd/>
            <a:tailEnd/>
          </a:ln>
        </p:spPr>
      </p:pic>
      <p:sp>
        <p:nvSpPr>
          <p:cNvPr id="2" name="Title 1"/>
          <p:cNvSpPr>
            <a:spLocks noGrp="1"/>
          </p:cNvSpPr>
          <p:nvPr>
            <p:ph type="ctrTitle"/>
          </p:nvPr>
        </p:nvSpPr>
        <p:spPr>
          <a:xfrm>
            <a:off x="685800" y="1627094"/>
            <a:ext cx="7772400" cy="1470025"/>
          </a:xfrm>
        </p:spPr>
        <p:txBody>
          <a:bodyPr anchor="b"/>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Date Placeholder 3"/>
          <p:cNvSpPr>
            <a:spLocks noGrp="1"/>
          </p:cNvSpPr>
          <p:nvPr>
            <p:ph type="dt" sz="half" idx="10"/>
          </p:nvPr>
        </p:nvSpPr>
        <p:spPr/>
        <p:txBody>
          <a:bodyPr/>
          <a:lstStyle>
            <a:lvl1pPr>
              <a:defRPr/>
            </a:lvl1pPr>
          </a:lstStyle>
          <a:p>
            <a:pPr>
              <a:defRPr/>
            </a:pPr>
            <a:endParaRPr>
              <a:solidFill>
                <a:prstClr val="white">
                  <a:tint val="75000"/>
                </a:prstClr>
              </a:solidFill>
              <a:latin typeface="Calisto MT"/>
            </a:endParaRPr>
          </a:p>
        </p:txBody>
      </p:sp>
      <p:sp>
        <p:nvSpPr>
          <p:cNvPr id="6" name="Footer Placeholder 4"/>
          <p:cNvSpPr>
            <a:spLocks noGrp="1"/>
          </p:cNvSpPr>
          <p:nvPr>
            <p:ph type="ftr" sz="quarter" idx="11"/>
          </p:nvPr>
        </p:nvSpPr>
        <p:spPr/>
        <p:txBody>
          <a:bodyPr/>
          <a:lstStyle>
            <a:lvl1pPr>
              <a:defRPr/>
            </a:lvl1pPr>
          </a:lstStyle>
          <a:p>
            <a:pPr>
              <a:defRPr/>
            </a:pPr>
            <a:endParaRPr>
              <a:solidFill>
                <a:prstClr val="white">
                  <a:tint val="75000"/>
                </a:prstClr>
              </a:solidFill>
              <a:latin typeface="Calisto MT"/>
            </a:endParaRPr>
          </a:p>
        </p:txBody>
      </p:sp>
    </p:spTree>
    <p:extLst>
      <p:ext uri="{BB962C8B-B14F-4D97-AF65-F5344CB8AC3E}">
        <p14:creationId xmlns:p14="http://schemas.microsoft.com/office/powerpoint/2010/main" val="95209331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HR-Glyph.png"/>
          <p:cNvPicPr>
            <a:picLocks noChangeAspect="1"/>
          </p:cNvPicPr>
          <p:nvPr/>
        </p:nvPicPr>
        <p:blipFill>
          <a:blip r:embed="rId2"/>
          <a:srcRect/>
          <a:stretch>
            <a:fillRect/>
          </a:stretch>
        </p:blipFill>
        <p:spPr bwMode="auto">
          <a:xfrm>
            <a:off x="3705225" y="1524000"/>
            <a:ext cx="1733550" cy="4286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A6B925AA-14BD-4A6C-82B0-8FC4ABAC16D7}"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7" name="Slide Number Placeholder 5"/>
          <p:cNvSpPr>
            <a:spLocks noGrp="1"/>
          </p:cNvSpPr>
          <p:nvPr>
            <p:ph type="sldNum" sz="quarter" idx="12"/>
          </p:nvPr>
        </p:nvSpPr>
        <p:spPr/>
        <p:txBody>
          <a:bodyPr/>
          <a:lstStyle>
            <a:lvl1pPr>
              <a:defRPr/>
            </a:lvl1pPr>
          </a:lstStyle>
          <a:p>
            <a:pPr>
              <a:defRPr/>
            </a:pPr>
            <a:fld id="{140DEF7C-5A95-4BFA-84E7-3BCE977DAAC6}"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1485845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Glyph-SectionHeader.png"/>
          <p:cNvPicPr>
            <a:picLocks noChangeAspect="1"/>
          </p:cNvPicPr>
          <p:nvPr/>
        </p:nvPicPr>
        <p:blipFill>
          <a:blip r:embed="rId2"/>
          <a:srcRect/>
          <a:stretch>
            <a:fillRect/>
          </a:stretch>
        </p:blipFill>
        <p:spPr bwMode="auto">
          <a:xfrm>
            <a:off x="4038600" y="3173413"/>
            <a:ext cx="1066800" cy="590550"/>
          </a:xfrm>
          <a:prstGeom prst="rect">
            <a:avLst/>
          </a:prstGeom>
          <a:noFill/>
          <a:ln w="9525">
            <a:noFill/>
            <a:miter lim="800000"/>
            <a:headEnd/>
            <a:tailEnd/>
          </a:ln>
        </p:spPr>
      </p:pic>
      <p:sp>
        <p:nvSpPr>
          <p:cNvPr id="2" name="Title 1"/>
          <p:cNvSpPr>
            <a:spLocks noGrp="1"/>
          </p:cNvSpPr>
          <p:nvPr>
            <p:ph type="title"/>
          </p:nvPr>
        </p:nvSpPr>
        <p:spPr>
          <a:xfrm>
            <a:off x="685800" y="1626440"/>
            <a:ext cx="7770813" cy="1472184"/>
          </a:xfrm>
        </p:spPr>
        <p:txBody>
          <a:bodyPr anchor="b"/>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ormAutofit/>
          </a:bodyPr>
          <a:lstStyle>
            <a:lvl1pPr marL="0" indent="0" algn="ctr">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a:solidFill>
                <a:prstClr val="black">
                  <a:tint val="75000"/>
                </a:prstClr>
              </a:solidFill>
              <a:latin typeface="Calisto MT"/>
            </a:endParaRPr>
          </a:p>
        </p:txBody>
      </p:sp>
      <p:sp>
        <p:nvSpPr>
          <p:cNvPr id="6" name="Footer Placeholder 4"/>
          <p:cNvSpPr>
            <a:spLocks noGrp="1"/>
          </p:cNvSpPr>
          <p:nvPr>
            <p:ph type="ftr" sz="quarter" idx="11"/>
          </p:nvPr>
        </p:nvSpPr>
        <p:spPr/>
        <p:txBody>
          <a:bodyPr/>
          <a:lstStyle>
            <a:lvl1pPr>
              <a:defRPr/>
            </a:lvl1pPr>
          </a:lstStyle>
          <a:p>
            <a:pPr>
              <a:defRPr/>
            </a:pPr>
            <a:endParaRPr>
              <a:solidFill>
                <a:prstClr val="black">
                  <a:tint val="75000"/>
                </a:prstClr>
              </a:solidFill>
              <a:latin typeface="Calisto MT"/>
            </a:endParaRPr>
          </a:p>
        </p:txBody>
      </p:sp>
      <p:sp>
        <p:nvSpPr>
          <p:cNvPr id="7" name="Slide Number Placeholder 5"/>
          <p:cNvSpPr>
            <a:spLocks noGrp="1"/>
          </p:cNvSpPr>
          <p:nvPr>
            <p:ph type="sldNum" sz="quarter" idx="12"/>
          </p:nvPr>
        </p:nvSpPr>
        <p:spPr/>
        <p:txBody>
          <a:bodyPr/>
          <a:lstStyle>
            <a:lvl1pPr>
              <a:defRPr/>
            </a:lvl1pPr>
          </a:lstStyle>
          <a:p>
            <a:pPr>
              <a:defRPr/>
            </a:pPr>
            <a:fld id="{B2EAD62F-5BA2-41CF-8FE5-B2E10164332B}"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2941353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HR-Glyph.png"/>
          <p:cNvPicPr>
            <a:picLocks noChangeAspect="1"/>
          </p:cNvPicPr>
          <p:nvPr/>
        </p:nvPicPr>
        <p:blipFill>
          <a:blip r:embed="rId2"/>
          <a:srcRect/>
          <a:stretch>
            <a:fillRect/>
          </a:stretch>
        </p:blipFill>
        <p:spPr bwMode="auto">
          <a:xfrm>
            <a:off x="3705225" y="1524000"/>
            <a:ext cx="1733550" cy="4286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Date Placeholder 4"/>
          <p:cNvSpPr>
            <a:spLocks noGrp="1"/>
          </p:cNvSpPr>
          <p:nvPr>
            <p:ph type="dt" sz="half" idx="10"/>
          </p:nvPr>
        </p:nvSpPr>
        <p:spPr/>
        <p:txBody>
          <a:bodyPr/>
          <a:lstStyle>
            <a:lvl1pPr>
              <a:defRPr/>
            </a:lvl1pPr>
          </a:lstStyle>
          <a:p>
            <a:pPr>
              <a:defRPr/>
            </a:pPr>
            <a:fld id="{386C3565-64CD-4758-A7C1-1DE0F47393FE}"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8" name="Slide Number Placeholder 6"/>
          <p:cNvSpPr>
            <a:spLocks noGrp="1"/>
          </p:cNvSpPr>
          <p:nvPr>
            <p:ph type="sldNum" sz="quarter" idx="12"/>
          </p:nvPr>
        </p:nvSpPr>
        <p:spPr/>
        <p:txBody>
          <a:bodyPr/>
          <a:lstStyle>
            <a:lvl1pPr>
              <a:defRPr/>
            </a:lvl1pPr>
          </a:lstStyle>
          <a:p>
            <a:pPr>
              <a:defRPr/>
            </a:pPr>
            <a:fld id="{B75EF0C5-794F-4F01-A3D1-B76B2D0DF0FB}"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891881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HR-Glyph.png"/>
          <p:cNvPicPr>
            <a:picLocks noChangeAspect="1"/>
          </p:cNvPicPr>
          <p:nvPr/>
        </p:nvPicPr>
        <p:blipFill>
          <a:blip r:embed="rId2"/>
          <a:srcRect/>
          <a:stretch>
            <a:fillRect/>
          </a:stretch>
        </p:blipFill>
        <p:spPr bwMode="auto">
          <a:xfrm>
            <a:off x="3705225" y="1524000"/>
            <a:ext cx="1733550" cy="428625"/>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Date Placeholder 6"/>
          <p:cNvSpPr>
            <a:spLocks noGrp="1"/>
          </p:cNvSpPr>
          <p:nvPr>
            <p:ph type="dt" sz="half" idx="10"/>
          </p:nvPr>
        </p:nvSpPr>
        <p:spPr/>
        <p:txBody>
          <a:bodyPr/>
          <a:lstStyle>
            <a:lvl1pPr>
              <a:defRPr/>
            </a:lvl1pPr>
          </a:lstStyle>
          <a:p>
            <a:pPr>
              <a:defRPr/>
            </a:pPr>
            <a:fld id="{FC6F0140-C697-4876-9935-87A57C49575F}"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9"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10" name="Slide Number Placeholder 8"/>
          <p:cNvSpPr>
            <a:spLocks noGrp="1"/>
          </p:cNvSpPr>
          <p:nvPr>
            <p:ph type="sldNum" sz="quarter" idx="12"/>
          </p:nvPr>
        </p:nvSpPr>
        <p:spPr/>
        <p:txBody>
          <a:bodyPr/>
          <a:lstStyle>
            <a:lvl1pPr>
              <a:defRPr/>
            </a:lvl1pPr>
          </a:lstStyle>
          <a:p>
            <a:pPr>
              <a:defRPr/>
            </a:pPr>
            <a:fld id="{AEF5215D-C928-4F18-BEBA-EABC18A7399E}"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191752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06457B-C1CB-B74F-B2F9-945EA418ED32}" type="datetime1">
              <a:rPr lang="en-US" smtClean="0"/>
              <a:t>12/3/14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13515095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HR-Glyph.png"/>
          <p:cNvPicPr>
            <a:picLocks noChangeAspect="1"/>
          </p:cNvPicPr>
          <p:nvPr/>
        </p:nvPicPr>
        <p:blipFill>
          <a:blip r:embed="rId2"/>
          <a:srcRect/>
          <a:stretch>
            <a:fillRect/>
          </a:stretch>
        </p:blipFill>
        <p:spPr bwMode="auto">
          <a:xfrm>
            <a:off x="3705225" y="1524000"/>
            <a:ext cx="1733550" cy="4286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a:p>
        </p:txBody>
      </p:sp>
      <p:sp>
        <p:nvSpPr>
          <p:cNvPr id="4" name="Date Placeholder 2"/>
          <p:cNvSpPr>
            <a:spLocks noGrp="1"/>
          </p:cNvSpPr>
          <p:nvPr>
            <p:ph type="dt" sz="half" idx="10"/>
          </p:nvPr>
        </p:nvSpPr>
        <p:spPr/>
        <p:txBody>
          <a:bodyPr/>
          <a:lstStyle>
            <a:lvl1pPr>
              <a:defRPr/>
            </a:lvl1pPr>
          </a:lstStyle>
          <a:p>
            <a:pPr>
              <a:defRPr/>
            </a:pPr>
            <a:fld id="{73C90E43-C9DA-4CEF-9EF3-06E5A0468183}"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5"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6" name="Slide Number Placeholder 4"/>
          <p:cNvSpPr>
            <a:spLocks noGrp="1"/>
          </p:cNvSpPr>
          <p:nvPr>
            <p:ph type="sldNum" sz="quarter" idx="12"/>
          </p:nvPr>
        </p:nvSpPr>
        <p:spPr/>
        <p:txBody>
          <a:bodyPr/>
          <a:lstStyle>
            <a:lvl1pPr>
              <a:defRPr/>
            </a:lvl1pPr>
          </a:lstStyle>
          <a:p>
            <a:pPr>
              <a:defRPr/>
            </a:pPr>
            <a:fld id="{67EF5591-2B27-4B6B-93B7-820F185AB190}"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74600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F043DBA7-4797-489B-84D3-FD717BE80FF7}"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
        <p:nvSpPr>
          <p:cNvPr id="3" name="Date Placeholder 3"/>
          <p:cNvSpPr>
            <a:spLocks noGrp="1"/>
          </p:cNvSpPr>
          <p:nvPr>
            <p:ph type="dt" sz="half" idx="11"/>
          </p:nvPr>
        </p:nvSpPr>
        <p:spPr/>
        <p:txBody>
          <a:bodyPr/>
          <a:lstStyle>
            <a:lvl1pPr>
              <a:defRPr/>
            </a:lvl1pPr>
          </a:lstStyle>
          <a:p>
            <a:pPr>
              <a:defRPr/>
            </a:pPr>
            <a:fld id="{5A29D367-6CFB-483A-A485-7CE51D42AA51}"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4" name="Footer Placeholder 4"/>
          <p:cNvSpPr>
            <a:spLocks noGrp="1"/>
          </p:cNvSpPr>
          <p:nvPr>
            <p:ph type="ftr" sz="quarter" idx="12"/>
          </p:nvPr>
        </p:nvSpPr>
        <p:spPr/>
        <p:txBody>
          <a:bodyPr/>
          <a:lstStyle>
            <a:lvl1pPr>
              <a:defRPr/>
            </a:lvl1pPr>
          </a:lstStyle>
          <a:p>
            <a:pPr>
              <a:defRPr/>
            </a:pPr>
            <a:endParaRPr lang="en-US">
              <a:solidFill>
                <a:prstClr val="black">
                  <a:tint val="75000"/>
                </a:prstClr>
              </a:solidFill>
              <a:latin typeface="Calisto MT"/>
            </a:endParaRPr>
          </a:p>
        </p:txBody>
      </p:sp>
    </p:spTree>
    <p:extLst>
      <p:ext uri="{BB962C8B-B14F-4D97-AF65-F5344CB8AC3E}">
        <p14:creationId xmlns:p14="http://schemas.microsoft.com/office/powerpoint/2010/main" val="12000353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HR-Glyph.png"/>
          <p:cNvPicPr>
            <a:picLocks noChangeAspect="1"/>
          </p:cNvPicPr>
          <p:nvPr/>
        </p:nvPicPr>
        <p:blipFill>
          <a:blip r:embed="rId2"/>
          <a:srcRect/>
          <a:stretch>
            <a:fillRect/>
          </a:stretch>
        </p:blipFill>
        <p:spPr bwMode="auto">
          <a:xfrm>
            <a:off x="1620838" y="2119313"/>
            <a:ext cx="1733550" cy="428625"/>
          </a:xfrm>
          <a:prstGeom prst="rect">
            <a:avLst/>
          </a:prstGeom>
          <a:noFill/>
          <a:ln w="9525">
            <a:noFill/>
            <a:miter lim="800000"/>
            <a:headEnd/>
            <a:tailEnd/>
          </a:ln>
        </p:spPr>
      </p:pic>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E8798617-665D-4968-9555-6675E4489172}"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8" name="Slide Number Placeholder 6"/>
          <p:cNvSpPr>
            <a:spLocks noGrp="1"/>
          </p:cNvSpPr>
          <p:nvPr>
            <p:ph type="sldNum" sz="quarter" idx="12"/>
          </p:nvPr>
        </p:nvSpPr>
        <p:spPr/>
        <p:txBody>
          <a:bodyPr/>
          <a:lstStyle>
            <a:lvl1pPr>
              <a:defRPr/>
            </a:lvl1pPr>
          </a:lstStyle>
          <a:p>
            <a:pPr>
              <a:defRPr/>
            </a:pPr>
            <a:fld id="{6DE8AFA2-AAF3-4F03-82E4-7E4EAF360191}" type="slidenum">
              <a:rPr>
                <a:solidFill>
                  <a:prstClr val="black">
                    <a:tint val="75000"/>
                  </a:prstClr>
                </a:solidFill>
                <a:latin typeface="Calisto MT"/>
              </a:rPr>
              <a:pPr>
                <a:defRPr/>
              </a:pPr>
              <a:t>‹#›</a:t>
            </a:fld>
            <a:endParaRPr>
              <a:solidFill>
                <a:prstClr val="black">
                  <a:tint val="75000"/>
                </a:prstClr>
              </a:solidFill>
              <a:latin typeface="Calisto MT"/>
            </a:endParaRPr>
          </a:p>
        </p:txBody>
      </p:sp>
    </p:spTree>
    <p:extLst>
      <p:ext uri="{BB962C8B-B14F-4D97-AF65-F5344CB8AC3E}">
        <p14:creationId xmlns:p14="http://schemas.microsoft.com/office/powerpoint/2010/main" val="414624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6" descr="HR-Glyph.png"/>
          <p:cNvPicPr>
            <a:picLocks noChangeAspect="1"/>
          </p:cNvPicPr>
          <p:nvPr/>
        </p:nvPicPr>
        <p:blipFill>
          <a:blip r:embed="rId2"/>
          <a:srcRect/>
          <a:stretch>
            <a:fillRect/>
          </a:stretch>
        </p:blipFill>
        <p:spPr bwMode="auto">
          <a:xfrm>
            <a:off x="5761038" y="2119313"/>
            <a:ext cx="1733550" cy="428625"/>
          </a:xfrm>
          <a:prstGeom prst="rect">
            <a:avLst/>
          </a:prstGeom>
          <a:noFill/>
          <a:ln w="9525">
            <a:noFill/>
            <a:miter lim="800000"/>
            <a:headEnd/>
            <a:tailEnd/>
          </a:ln>
        </p:spPr>
      </p:pic>
      <p:sp>
        <p:nvSpPr>
          <p:cNvPr id="2" name="Title 1"/>
          <p:cNvSpPr>
            <a:spLocks noGrp="1"/>
          </p:cNvSpPr>
          <p:nvPr>
            <p:ph type="title"/>
          </p:nvPr>
        </p:nvSpPr>
        <p:spPr>
          <a:xfrm>
            <a:off x="4799013" y="914400"/>
            <a:ext cx="3657600" cy="1161288"/>
          </a:xfrm>
          <a:effectLst/>
        </p:spPr>
        <p:txBody>
          <a:bodyPr anchor="b"/>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4799013" y="2587752"/>
            <a:ext cx="3657600" cy="2898648"/>
          </a:xfrm>
        </p:spPr>
        <p:txBody>
          <a:bodyPr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0AAD6736-94D4-4647-A0D8-509CB3FC8D83}"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8" name="Slide Number Placeholder 6"/>
          <p:cNvSpPr>
            <a:spLocks noGrp="1"/>
          </p:cNvSpPr>
          <p:nvPr>
            <p:ph type="sldNum" sz="quarter" idx="12"/>
          </p:nvPr>
        </p:nvSpPr>
        <p:spPr/>
        <p:txBody>
          <a:bodyPr/>
          <a:lstStyle>
            <a:lvl1pPr>
              <a:defRPr/>
            </a:lvl1pPr>
          </a:lstStyle>
          <a:p>
            <a:pPr>
              <a:defRPr/>
            </a:pPr>
            <a:fld id="{B72D30EB-E687-403F-AA5D-D6C36641CA08}"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830459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5" name="Picture 6" descr="HR-Glyph.png"/>
          <p:cNvPicPr>
            <a:picLocks noChangeAspect="1"/>
          </p:cNvPicPr>
          <p:nvPr/>
        </p:nvPicPr>
        <p:blipFill>
          <a:blip r:embed="rId2"/>
          <a:srcRect/>
          <a:stretch>
            <a:fillRect/>
          </a:stretch>
        </p:blipFill>
        <p:spPr bwMode="auto">
          <a:xfrm>
            <a:off x="3705225" y="4792663"/>
            <a:ext cx="1733550" cy="428625"/>
          </a:xfrm>
          <a:prstGeom prst="rect">
            <a:avLst/>
          </a:prstGeom>
          <a:noFill/>
          <a:ln w="9525">
            <a:noFill/>
            <a:miter lim="800000"/>
            <a:headEnd/>
            <a:tailEnd/>
          </a:ln>
        </p:spPr>
      </p:pic>
      <p:sp>
        <p:nvSpPr>
          <p:cNvPr id="2" name="Title 1"/>
          <p:cNvSpPr>
            <a:spLocks noGrp="1"/>
          </p:cNvSpPr>
          <p:nvPr>
            <p:ph type="title"/>
          </p:nvPr>
        </p:nvSpPr>
        <p:spPr>
          <a:xfrm>
            <a:off x="685800" y="3738282"/>
            <a:ext cx="7770813" cy="1048870"/>
          </a:xfrm>
          <a:effectLst/>
        </p:spPr>
        <p:txBody>
          <a:bodyPr anchor="b"/>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noProof="0"/>
          </a:p>
        </p:txBody>
      </p:sp>
      <p:sp>
        <p:nvSpPr>
          <p:cNvPr id="4" name="Text Placeholder 3"/>
          <p:cNvSpPr>
            <a:spLocks noGrp="1"/>
          </p:cNvSpPr>
          <p:nvPr>
            <p:ph type="body" sz="half" idx="2"/>
          </p:nvPr>
        </p:nvSpPr>
        <p:spPr>
          <a:xfrm>
            <a:off x="685800" y="5181600"/>
            <a:ext cx="7770813" cy="685800"/>
          </a:xfrm>
        </p:spPr>
        <p:txBody>
          <a:bodyPr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56ABD70A-4413-41E5-8D0C-3229157140DA}"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7"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8" name="Slide Number Placeholder 6"/>
          <p:cNvSpPr>
            <a:spLocks noGrp="1"/>
          </p:cNvSpPr>
          <p:nvPr>
            <p:ph type="sldNum" sz="quarter" idx="12"/>
          </p:nvPr>
        </p:nvSpPr>
        <p:spPr/>
        <p:txBody>
          <a:bodyPr/>
          <a:lstStyle>
            <a:lvl1pPr>
              <a:defRPr/>
            </a:lvl1pPr>
          </a:lstStyle>
          <a:p>
            <a:pPr>
              <a:defRPr/>
            </a:pPr>
            <a:fld id="{63D3026B-A5C2-41FF-A837-DBBFCF4914FA}"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276547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6" descr="HR-Glyph.png"/>
          <p:cNvPicPr>
            <a:picLocks noChangeAspect="1"/>
          </p:cNvPicPr>
          <p:nvPr/>
        </p:nvPicPr>
        <p:blipFill>
          <a:blip r:embed="rId2"/>
          <a:srcRect/>
          <a:stretch>
            <a:fillRect/>
          </a:stretch>
        </p:blipFill>
        <p:spPr bwMode="auto">
          <a:xfrm>
            <a:off x="3705225" y="1524000"/>
            <a:ext cx="1733550" cy="4286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59EE3FD8-3D5C-40E4-BB79-331FF41E02D4}"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7" name="Slide Number Placeholder 5"/>
          <p:cNvSpPr>
            <a:spLocks noGrp="1"/>
          </p:cNvSpPr>
          <p:nvPr>
            <p:ph type="sldNum" sz="quarter" idx="12"/>
          </p:nvPr>
        </p:nvSpPr>
        <p:spPr/>
        <p:txBody>
          <a:bodyPr/>
          <a:lstStyle>
            <a:lvl1pPr>
              <a:defRPr/>
            </a:lvl1pPr>
          </a:lstStyle>
          <a:p>
            <a:pPr>
              <a:defRPr/>
            </a:pPr>
            <a:fld id="{477B62C1-4DAD-4FD7-9E36-B27C3BCB53EE}"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16987037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6" descr="HR-Glyph.png"/>
          <p:cNvPicPr>
            <a:picLocks noChangeAspect="1"/>
          </p:cNvPicPr>
          <p:nvPr/>
        </p:nvPicPr>
        <p:blipFill>
          <a:blip r:embed="rId2"/>
          <a:srcRect/>
          <a:stretch>
            <a:fillRect/>
          </a:stretch>
        </p:blipFill>
        <p:spPr bwMode="auto">
          <a:xfrm rot="5400000">
            <a:off x="6092826" y="3214687"/>
            <a:ext cx="1733550" cy="428625"/>
          </a:xfrm>
          <a:prstGeom prst="rect">
            <a:avLst/>
          </a:prstGeom>
          <a:noFill/>
          <a:ln w="9525">
            <a:noFill/>
            <a:miter lim="800000"/>
            <a:headEnd/>
            <a:tailEnd/>
          </a:ln>
        </p:spPr>
      </p:pic>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fld id="{7F11C542-EF03-4ED3-B71C-7E01A46573C4}"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sto MT"/>
            </a:endParaRPr>
          </a:p>
        </p:txBody>
      </p:sp>
      <p:sp>
        <p:nvSpPr>
          <p:cNvPr id="7" name="Slide Number Placeholder 5"/>
          <p:cNvSpPr>
            <a:spLocks noGrp="1"/>
          </p:cNvSpPr>
          <p:nvPr>
            <p:ph type="sldNum" sz="quarter" idx="12"/>
          </p:nvPr>
        </p:nvSpPr>
        <p:spPr/>
        <p:txBody>
          <a:bodyPr/>
          <a:lstStyle>
            <a:lvl1pPr>
              <a:defRPr/>
            </a:lvl1pPr>
          </a:lstStyle>
          <a:p>
            <a:pPr>
              <a:defRPr/>
            </a:pPr>
            <a:fld id="{D58FEB09-85F0-45D0-A3AB-3A8BE0FD9B85}"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3688101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1424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60359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839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7A34AD-7BE7-4346-94BD-A94E5110250E}" type="datetime1">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333885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30994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6928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19251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67084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7023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430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88247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9812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6111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92055-762E-4BF6-AF83-1D24850BEFC0}" type="datetimeFigureOut">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DAC3F69-1394-44F0-B9E3-D5CB60FE294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7050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861DDB-C0BC-B043-BC8F-8012F1C1D494}" type="datetime1">
              <a:rPr lang="en-US" smtClean="0"/>
              <a:t>12/3/14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469340-F97C-3647-8037-AAFCF498793A}" type="slidenum">
              <a:rPr lang="en-US" smtClean="0"/>
              <a:t>‹#›</a:t>
            </a:fld>
            <a:endParaRPr lang="en-US"/>
          </a:p>
        </p:txBody>
      </p:sp>
    </p:spTree>
    <p:extLst>
      <p:ext uri="{BB962C8B-B14F-4D97-AF65-F5344CB8AC3E}">
        <p14:creationId xmlns:p14="http://schemas.microsoft.com/office/powerpoint/2010/main" val="20694399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2057400" y="2362200"/>
            <a:ext cx="6400800" cy="1066800"/>
          </a:xfrm>
          <a:prstGeom prst="rect">
            <a:avLst/>
          </a:prstGeom>
        </p:spPr>
        <p:txBody>
          <a:bodyPr vert="horz" anchor="b"/>
          <a:lstStyle>
            <a:lvl1pPr marL="0" indent="0">
              <a:lnSpc>
                <a:spcPct val="90000"/>
              </a:lnSpc>
              <a:buNone/>
              <a:defRPr sz="4000" baseline="0">
                <a:solidFill>
                  <a:schemeClr val="bg1"/>
                </a:solidFill>
                <a:latin typeface="Times"/>
                <a:cs typeface="Times"/>
              </a:defRPr>
            </a:lvl1pPr>
          </a:lstStyle>
          <a:p>
            <a:pPr lvl="0"/>
            <a:r>
              <a:rPr lang="en-US" dirty="0" smtClean="0"/>
              <a:t>Click to edit Master text styles</a:t>
            </a:r>
          </a:p>
        </p:txBody>
      </p:sp>
      <p:sp>
        <p:nvSpPr>
          <p:cNvPr id="12" name="Text Placeholder 11"/>
          <p:cNvSpPr>
            <a:spLocks noGrp="1"/>
          </p:cNvSpPr>
          <p:nvPr>
            <p:ph type="body" sz="quarter" idx="11" hasCustomPrompt="1"/>
          </p:nvPr>
        </p:nvSpPr>
        <p:spPr>
          <a:xfrm>
            <a:off x="2057400" y="3505200"/>
            <a:ext cx="6400800" cy="1752600"/>
          </a:xfrm>
          <a:prstGeom prst="rect">
            <a:avLst/>
          </a:prstGeom>
        </p:spPr>
        <p:txBody>
          <a:bodyPr vert="horz"/>
          <a:lstStyle>
            <a:lvl1pPr marL="0" indent="0" algn="l">
              <a:lnSpc>
                <a:spcPct val="100000"/>
              </a:lnSpc>
              <a:buNone/>
              <a:defRPr sz="2400" b="0" baseline="0">
                <a:solidFill>
                  <a:schemeClr val="bg1"/>
                </a:solidFill>
                <a:latin typeface="Arial"/>
                <a:cs typeface="Arial"/>
              </a:defRPr>
            </a:lvl1pPr>
          </a:lstStyle>
          <a:p>
            <a:pPr lvl="0"/>
            <a:r>
              <a:rPr lang="en-US" dirty="0" smtClean="0"/>
              <a:t>Name</a:t>
            </a:r>
          </a:p>
          <a:p>
            <a:pPr lvl="0"/>
            <a:r>
              <a:rPr lang="en-US" dirty="0" smtClean="0"/>
              <a:t>Title Line One</a:t>
            </a:r>
          </a:p>
          <a:p>
            <a:pPr lvl="0"/>
            <a:r>
              <a:rPr lang="en-US" dirty="0" smtClean="0"/>
              <a:t>Title Line Two</a:t>
            </a:r>
          </a:p>
          <a:p>
            <a:pPr lvl="0"/>
            <a:r>
              <a:rPr lang="en-US" dirty="0" smtClean="0"/>
              <a:t>Title Line Three</a:t>
            </a:r>
          </a:p>
          <a:p>
            <a:pPr lvl="0"/>
            <a:endParaRPr lang="en-US" dirty="0" smtClean="0"/>
          </a:p>
        </p:txBody>
      </p:sp>
      <p:sp>
        <p:nvSpPr>
          <p:cNvPr id="14" name="Text Placeholder 13"/>
          <p:cNvSpPr>
            <a:spLocks noGrp="1"/>
          </p:cNvSpPr>
          <p:nvPr>
            <p:ph type="body" sz="quarter" idx="12"/>
          </p:nvPr>
        </p:nvSpPr>
        <p:spPr>
          <a:xfrm>
            <a:off x="2057400" y="5416550"/>
            <a:ext cx="3810000" cy="298450"/>
          </a:xfrm>
          <a:prstGeom prst="rect">
            <a:avLst/>
          </a:prstGeom>
        </p:spPr>
        <p:txBody>
          <a:bodyPr vert="horz"/>
          <a:lstStyle>
            <a:lvl1pPr marL="0" indent="0">
              <a:buNone/>
              <a:defRPr sz="1800">
                <a:solidFill>
                  <a:schemeClr val="bg1"/>
                </a:solidFill>
                <a:latin typeface="Arial"/>
                <a:cs typeface="Arial"/>
              </a:defRPr>
            </a:lvl1pPr>
          </a:lstStyle>
          <a:p>
            <a:pPr lvl="0"/>
            <a:r>
              <a:rPr lang="en-US" smtClean="0"/>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0226" y="533401"/>
            <a:ext cx="2829873" cy="1179114"/>
          </a:xfrm>
          <a:prstGeom prst="rect">
            <a:avLst/>
          </a:prstGeom>
        </p:spPr>
      </p:pic>
    </p:spTree>
    <p:extLst>
      <p:ext uri="{BB962C8B-B14F-4D97-AF65-F5344CB8AC3E}">
        <p14:creationId xmlns:p14="http://schemas.microsoft.com/office/powerpoint/2010/main" val="120491681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3"/>
          </p:nvPr>
        </p:nvSpPr>
        <p:spPr>
          <a:xfrm>
            <a:off x="342900" y="342900"/>
            <a:ext cx="6972300" cy="558800"/>
          </a:xfrm>
          <a:prstGeom prst="rect">
            <a:avLst/>
          </a:prstGeom>
        </p:spPr>
        <p:txBody>
          <a:bodyPr vert="horz"/>
          <a:lstStyle>
            <a:lvl1pPr marL="342900" indent="-342900" algn="l">
              <a:buNone/>
              <a:defRPr sz="2400">
                <a:solidFill>
                  <a:srgbClr val="FFFFFF"/>
                </a:solidFill>
                <a:latin typeface="Times New Roman"/>
                <a:cs typeface="Times New Roman"/>
              </a:defRPr>
            </a:lvl1pPr>
          </a:lstStyle>
          <a:p>
            <a:pPr lvl="0"/>
            <a:r>
              <a:rPr lang="en-US" dirty="0"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11" name="Text Placeholder 7"/>
          <p:cNvSpPr>
            <a:spLocks noGrp="1"/>
          </p:cNvSpPr>
          <p:nvPr>
            <p:ph type="body" sz="quarter" idx="12"/>
          </p:nvPr>
        </p:nvSpPr>
        <p:spPr>
          <a:xfrm>
            <a:off x="342900" y="1028700"/>
            <a:ext cx="8445500" cy="4775200"/>
          </a:xfrm>
          <a:prstGeom prst="rect">
            <a:avLst/>
          </a:prstGeom>
        </p:spPr>
        <p:txBody>
          <a:bodyPr vert="horz"/>
          <a:lstStyle>
            <a:lvl1pPr>
              <a:spcAft>
                <a:spcPts val="1200"/>
              </a:spcAft>
              <a:buFont typeface="Arial"/>
              <a:buChar char="•"/>
              <a:defRPr sz="1600" b="0" i="0">
                <a:solidFill>
                  <a:srgbClr val="FFFFFF"/>
                </a:solidFill>
                <a:latin typeface="Arial"/>
                <a:cs typeface="Arial"/>
              </a:defRPr>
            </a:lvl1pPr>
            <a:lvl2pPr>
              <a:defRPr sz="1600">
                <a:latin typeface="Ariel"/>
                <a:cs typeface="Ariel"/>
              </a:defRPr>
            </a:lvl2pPr>
            <a:lvl3pPr>
              <a:defRPr sz="1600">
                <a:latin typeface="Ariel"/>
                <a:cs typeface="Ariel"/>
              </a:defRPr>
            </a:lvl3pPr>
            <a:lvl4pPr>
              <a:defRPr sz="1600">
                <a:latin typeface="Ariel"/>
                <a:cs typeface="Ariel"/>
              </a:defRPr>
            </a:lvl4pPr>
            <a:lvl5pPr>
              <a:defRPr sz="1600">
                <a:latin typeface="Ariel"/>
                <a:cs typeface="Ariel"/>
              </a:defRPr>
            </a:lvl5pPr>
          </a:lstStyle>
          <a:p>
            <a:pPr lvl="0"/>
            <a:r>
              <a:rPr lang="en-US" dirty="0" smtClean="0"/>
              <a:t>Click to edit Master text styles</a:t>
            </a:r>
          </a:p>
          <a:p>
            <a:pPr lvl="0"/>
            <a:r>
              <a:rPr lang="en-US" dirty="0" smtClean="0"/>
              <a:t>Next Line of information</a:t>
            </a:r>
          </a:p>
        </p:txBody>
      </p:sp>
      <p:sp>
        <p:nvSpPr>
          <p:cNvPr id="6" name="Slide Number Placeholder 13"/>
          <p:cNvSpPr>
            <a:spLocks noGrp="1"/>
          </p:cNvSpPr>
          <p:nvPr>
            <p:ph type="sldNum" sz="quarter" idx="16"/>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5E238032-6B4C-5D48-AFBA-0B667A040BBE}" type="slidenum">
              <a:rPr lang="en-US"/>
              <a:pPr>
                <a:defRPr/>
              </a:pPr>
              <a:t>‹#›</a:t>
            </a:fld>
            <a:endParaRPr lang="en-US" dirty="0"/>
          </a:p>
        </p:txBody>
      </p:sp>
      <p:sp>
        <p:nvSpPr>
          <p:cNvPr id="7" name="Footer Placeholder 14"/>
          <p:cNvSpPr>
            <a:spLocks noGrp="1"/>
          </p:cNvSpPr>
          <p:nvPr>
            <p:ph type="ftr" sz="quarter" idx="17"/>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Presentation Title Here  |</a:t>
            </a:r>
          </a:p>
        </p:txBody>
      </p:sp>
      <p:cxnSp>
        <p:nvCxnSpPr>
          <p:cNvPr id="3" name="Straight Connector 2"/>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2235942"/>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FFFFFF"/>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7" name="Picture Placeholder 5"/>
          <p:cNvSpPr>
            <a:spLocks noGrp="1"/>
          </p:cNvSpPr>
          <p:nvPr>
            <p:ph type="pic" idx="1"/>
          </p:nvPr>
        </p:nvSpPr>
        <p:spPr>
          <a:xfrm>
            <a:off x="342900" y="1028700"/>
            <a:ext cx="8445500" cy="4775199"/>
          </a:xfrm>
          <a:prstGeom prst="rect">
            <a:avLst/>
          </a:prstGeom>
        </p:spPr>
      </p:sp>
      <p:sp>
        <p:nvSpPr>
          <p:cNvPr id="6" name="Slide Number Placeholder 13"/>
          <p:cNvSpPr>
            <a:spLocks noGrp="1"/>
          </p:cNvSpPr>
          <p:nvPr>
            <p:ph type="sldNum" sz="quarter" idx="16"/>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5D4BDE25-B41B-B646-A72C-93A6820512B5}" type="slidenum">
              <a:rPr lang="en-US"/>
              <a:pPr>
                <a:defRPr/>
              </a:pPr>
              <a:t>‹#›</a:t>
            </a:fld>
            <a:endParaRPr lang="en-US" dirty="0"/>
          </a:p>
        </p:txBody>
      </p:sp>
      <p:sp>
        <p:nvSpPr>
          <p:cNvPr id="10" name="Footer Placeholder 14"/>
          <p:cNvSpPr>
            <a:spLocks noGrp="1"/>
          </p:cNvSpPr>
          <p:nvPr>
            <p:ph type="ftr" sz="quarter" idx="17"/>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Presentation Title Here  |</a:t>
            </a:r>
          </a:p>
        </p:txBody>
      </p:sp>
      <p:pic>
        <p:nvPicPr>
          <p:cNvPr id="11"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29965"/>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hart or Graph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FFFFFF"/>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7" name="Content Placeholder 5"/>
          <p:cNvSpPr>
            <a:spLocks noGrp="1"/>
          </p:cNvSpPr>
          <p:nvPr>
            <p:ph idx="1"/>
          </p:nvPr>
        </p:nvSpPr>
        <p:spPr>
          <a:xfrm>
            <a:off x="342900" y="1028700"/>
            <a:ext cx="8445500" cy="4775200"/>
          </a:xfrm>
          <a:prstGeom prst="rect">
            <a:avLst/>
          </a:prstGeom>
        </p:spPr>
        <p:txBody>
          <a:bodyPr/>
          <a:lstStyle>
            <a:lvl1pPr>
              <a:spcAft>
                <a:spcPts val="1200"/>
              </a:spcAft>
              <a:defRPr sz="1600">
                <a:solidFill>
                  <a:srgbClr val="FFFFFF"/>
                </a:solidFill>
                <a:latin typeface="Arial"/>
              </a:defRPr>
            </a:lvl1pPr>
          </a:lstStyle>
          <a:p>
            <a:endParaRPr lang="en-US" dirty="0"/>
          </a:p>
        </p:txBody>
      </p:sp>
      <p:sp>
        <p:nvSpPr>
          <p:cNvPr id="6" name="Slide Number Placeholder 13"/>
          <p:cNvSpPr>
            <a:spLocks noGrp="1"/>
          </p:cNvSpPr>
          <p:nvPr>
            <p:ph type="sldNum" sz="quarter" idx="16"/>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01E20880-46BE-054D-A2B2-E7DF39265217}" type="slidenum">
              <a:rPr lang="en-US"/>
              <a:pPr>
                <a:defRPr/>
              </a:pPr>
              <a:t>‹#›</a:t>
            </a:fld>
            <a:endParaRPr lang="en-US" dirty="0"/>
          </a:p>
        </p:txBody>
      </p:sp>
      <p:sp>
        <p:nvSpPr>
          <p:cNvPr id="10" name="Footer Placeholder 14"/>
          <p:cNvSpPr>
            <a:spLocks noGrp="1"/>
          </p:cNvSpPr>
          <p:nvPr>
            <p:ph type="ftr" sz="quarter" idx="17"/>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Presentation Title Here  |</a:t>
            </a:r>
          </a:p>
        </p:txBody>
      </p:sp>
      <p:pic>
        <p:nvPicPr>
          <p:cNvPr id="11"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409375"/>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ide by Side Slide">
    <p:spTree>
      <p:nvGrpSpPr>
        <p:cNvPr id="1" name=""/>
        <p:cNvGrpSpPr/>
        <p:nvPr/>
      </p:nvGrpSpPr>
      <p:grpSpPr>
        <a:xfrm>
          <a:off x="0" y="0"/>
          <a:ext cx="0" cy="0"/>
          <a:chOff x="0" y="0"/>
          <a:chExt cx="0" cy="0"/>
        </a:xfrm>
      </p:grpSpPr>
      <p:sp>
        <p:nvSpPr>
          <p:cNvPr id="8" name="Text Placeholder 9"/>
          <p:cNvSpPr>
            <a:spLocks noGrp="1"/>
          </p:cNvSpPr>
          <p:nvPr>
            <p:ph type="body" sz="quarter" idx="13"/>
          </p:nvPr>
        </p:nvSpPr>
        <p:spPr>
          <a:xfrm>
            <a:off x="342900" y="342900"/>
            <a:ext cx="6972300" cy="558800"/>
          </a:xfrm>
          <a:prstGeom prst="rect">
            <a:avLst/>
          </a:prstGeom>
        </p:spPr>
        <p:txBody>
          <a:bodyPr vert="horz"/>
          <a:lstStyle>
            <a:lvl1pPr algn="l">
              <a:buNone/>
              <a:defRPr sz="2400">
                <a:solidFill>
                  <a:srgbClr val="FFFFFF"/>
                </a:solidFill>
                <a:latin typeface="Times New Roman"/>
                <a:cs typeface="Times New Roman"/>
              </a:defRPr>
            </a:lvl1pPr>
          </a:lstStyle>
          <a:p>
            <a:pPr lvl="0"/>
            <a:r>
              <a:rPr lang="en-US" smtClean="0"/>
              <a:t>Click to edit Master text styles</a:t>
            </a:r>
          </a:p>
        </p:txBody>
      </p:sp>
      <p:sp>
        <p:nvSpPr>
          <p:cNvPr id="9" name="Text Placeholder 21"/>
          <p:cNvSpPr>
            <a:spLocks noGrp="1"/>
          </p:cNvSpPr>
          <p:nvPr>
            <p:ph type="body" sz="quarter" idx="15"/>
          </p:nvPr>
        </p:nvSpPr>
        <p:spPr>
          <a:xfrm>
            <a:off x="6858000" y="355600"/>
            <a:ext cx="1981200" cy="406400"/>
          </a:xfrm>
          <a:prstGeom prst="rect">
            <a:avLst/>
          </a:prstGeom>
        </p:spPr>
        <p:txBody>
          <a:bodyPr vert="horz" anchor="ctr"/>
          <a:lstStyle>
            <a:lvl1pPr algn="r">
              <a:buNone/>
              <a:defRPr sz="1200" b="0" i="0" baseline="0">
                <a:solidFill>
                  <a:srgbClr val="FFFFFF"/>
                </a:solidFill>
                <a:latin typeface="Arial"/>
                <a:cs typeface="Arial"/>
              </a:defRPr>
            </a:lvl1pPr>
          </a:lstStyle>
          <a:p>
            <a:pPr lvl="0"/>
            <a:r>
              <a:rPr lang="en-US" smtClean="0"/>
              <a:t>Click to edit Master text styles</a:t>
            </a:r>
          </a:p>
        </p:txBody>
      </p:sp>
      <p:sp>
        <p:nvSpPr>
          <p:cNvPr id="7" name="Content Placeholder 5"/>
          <p:cNvSpPr>
            <a:spLocks noGrp="1"/>
          </p:cNvSpPr>
          <p:nvPr>
            <p:ph idx="1"/>
          </p:nvPr>
        </p:nvSpPr>
        <p:spPr>
          <a:xfrm>
            <a:off x="342900" y="1028700"/>
            <a:ext cx="4135438" cy="4775200"/>
          </a:xfrm>
          <a:prstGeom prst="rect">
            <a:avLst/>
          </a:prstGeom>
        </p:spPr>
        <p:txBody>
          <a:bodyPr/>
          <a:lstStyle>
            <a:lvl1pPr>
              <a:spcAft>
                <a:spcPts val="1200"/>
              </a:spcAft>
              <a:defRPr sz="1600">
                <a:solidFill>
                  <a:srgbClr val="FFFFFF"/>
                </a:solidFill>
                <a:latin typeface="Arial"/>
              </a:defRPr>
            </a:lvl1pPr>
          </a:lstStyle>
          <a:p>
            <a:endParaRPr lang="en-US" dirty="0"/>
          </a:p>
        </p:txBody>
      </p:sp>
      <p:sp>
        <p:nvSpPr>
          <p:cNvPr id="10" name="Content Placeholder 6"/>
          <p:cNvSpPr>
            <a:spLocks noGrp="1"/>
          </p:cNvSpPr>
          <p:nvPr>
            <p:ph idx="16"/>
          </p:nvPr>
        </p:nvSpPr>
        <p:spPr>
          <a:xfrm>
            <a:off x="4667250" y="1028700"/>
            <a:ext cx="4108450" cy="4775200"/>
          </a:xfrm>
          <a:prstGeom prst="rect">
            <a:avLst/>
          </a:prstGeom>
        </p:spPr>
        <p:txBody>
          <a:bodyPr/>
          <a:lstStyle>
            <a:lvl1pPr>
              <a:spcAft>
                <a:spcPts val="1200"/>
              </a:spcAft>
              <a:defRPr sz="1600">
                <a:solidFill>
                  <a:srgbClr val="FFFFFF"/>
                </a:solidFill>
                <a:latin typeface="Arial"/>
              </a:defRPr>
            </a:lvl1pPr>
          </a:lstStyle>
          <a:p>
            <a:endParaRPr lang="en-US" dirty="0"/>
          </a:p>
        </p:txBody>
      </p:sp>
      <p:sp>
        <p:nvSpPr>
          <p:cNvPr id="11" name="Slide Number Placeholder 13"/>
          <p:cNvSpPr>
            <a:spLocks noGrp="1"/>
          </p:cNvSpPr>
          <p:nvPr>
            <p:ph type="sldNum" sz="quarter" idx="17"/>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BB5CED0A-2E82-194E-BED3-E835448615EF}" type="slidenum">
              <a:rPr lang="en-US"/>
              <a:pPr>
                <a:defRPr/>
              </a:pPr>
              <a:t>‹#›</a:t>
            </a:fld>
            <a:endParaRPr lang="en-US" dirty="0"/>
          </a:p>
        </p:txBody>
      </p:sp>
      <p:sp>
        <p:nvSpPr>
          <p:cNvPr id="12" name="Footer Placeholder 14"/>
          <p:cNvSpPr>
            <a:spLocks noGrp="1"/>
          </p:cNvSpPr>
          <p:nvPr>
            <p:ph type="ftr" sz="quarter" idx="18"/>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Presentation Title Here  |</a:t>
            </a:r>
          </a:p>
        </p:txBody>
      </p:sp>
      <p:pic>
        <p:nvPicPr>
          <p:cNvPr id="1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userDrawn="1"/>
        </p:nvCxnSpPr>
        <p:spPr>
          <a:xfrm>
            <a:off x="-6724" y="901700"/>
            <a:ext cx="9144000" cy="0"/>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5347748"/>
      </p:ext>
    </p:extLst>
  </p:cSld>
  <p:clrMapOvr>
    <a:masterClrMapping/>
  </p:clrMapOvr>
  <p:timing>
    <p:tnLst>
      <p:par>
        <p:cTn xmlns:p14="http://schemas.microsoft.com/office/powerpoint/2010/mai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4777" y="2876644"/>
            <a:ext cx="8229600" cy="1143000"/>
          </a:xfrm>
          <a:prstGeom prst="rect">
            <a:avLst/>
          </a:prstGeom>
        </p:spPr>
        <p:txBody>
          <a:bodyPr/>
          <a:lstStyle>
            <a:lvl1pPr>
              <a:defRPr baseline="0">
                <a:solidFill>
                  <a:schemeClr val="bg1"/>
                </a:solidFill>
              </a:defRPr>
            </a:lvl1pPr>
          </a:lstStyle>
          <a:p>
            <a:r>
              <a:rPr lang="en-US" dirty="0" smtClean="0"/>
              <a:t>Click to edit Section title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341086" y="6177951"/>
            <a:ext cx="3849914" cy="3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4"/>
          <p:cNvSpPr>
            <a:spLocks noGrp="1"/>
          </p:cNvSpPr>
          <p:nvPr>
            <p:ph type="ftr" sz="quarter" idx="18"/>
          </p:nvPr>
        </p:nvSpPr>
        <p:spPr>
          <a:xfrm>
            <a:off x="5651500" y="6245225"/>
            <a:ext cx="2895600" cy="365125"/>
          </a:xfrm>
          <a:prstGeom prst="rect">
            <a:avLst/>
          </a:prstGeom>
        </p:spPr>
        <p:txBody>
          <a:bodyPr vert="horz" lIns="91440" tIns="45720" rIns="91440" bIns="45720" rtlCol="0" anchor="ctr"/>
          <a:lstStyle>
            <a:lvl1pPr algn="r" fontAlgn="auto">
              <a:spcBef>
                <a:spcPts val="0"/>
              </a:spcBef>
              <a:spcAft>
                <a:spcPts val="0"/>
              </a:spcAft>
              <a:defRPr sz="1200" b="0" i="0" dirty="0" smtClean="0">
                <a:solidFill>
                  <a:srgbClr val="FFFFFF"/>
                </a:solidFill>
                <a:latin typeface="Arial"/>
                <a:ea typeface="+mn-ea"/>
                <a:cs typeface="Arial"/>
              </a:defRPr>
            </a:lvl1pPr>
          </a:lstStyle>
          <a:p>
            <a:pPr>
              <a:defRPr/>
            </a:pPr>
            <a:r>
              <a:rPr lang="en-US"/>
              <a:t>Presentation Title Here  |</a:t>
            </a:r>
          </a:p>
        </p:txBody>
      </p:sp>
      <p:sp>
        <p:nvSpPr>
          <p:cNvPr id="5" name="Slide Number Placeholder 13"/>
          <p:cNvSpPr>
            <a:spLocks noGrp="1"/>
          </p:cNvSpPr>
          <p:nvPr>
            <p:ph type="sldNum" sz="quarter" idx="17"/>
          </p:nvPr>
        </p:nvSpPr>
        <p:spPr>
          <a:xfrm>
            <a:off x="8394700" y="6245225"/>
            <a:ext cx="381000" cy="365125"/>
          </a:xfrm>
          <a:prstGeom prst="rect">
            <a:avLst/>
          </a:prstGeom>
        </p:spPr>
        <p:txBody>
          <a:bodyPr vert="horz" lIns="91440" tIns="45720" rIns="91440" bIns="45720" rtlCol="0" anchor="ctr"/>
          <a:lstStyle>
            <a:lvl1pPr algn="r" fontAlgn="auto">
              <a:spcBef>
                <a:spcPts val="0"/>
              </a:spcBef>
              <a:spcAft>
                <a:spcPts val="0"/>
              </a:spcAft>
              <a:defRPr sz="1200" b="0" i="0" smtClean="0">
                <a:solidFill>
                  <a:srgbClr val="FFFFFF"/>
                </a:solidFill>
                <a:latin typeface="Arial"/>
                <a:ea typeface="+mn-ea"/>
                <a:cs typeface="Arial"/>
              </a:defRPr>
            </a:lvl1pPr>
          </a:lstStyle>
          <a:p>
            <a:pPr>
              <a:defRPr/>
            </a:pPr>
            <a:fld id="{BB5CED0A-2E82-194E-BED3-E835448615EF}" type="slidenum">
              <a:rPr lang="en-US"/>
              <a:pPr>
                <a:defRPr/>
              </a:pPr>
              <a:t>‹#›</a:t>
            </a:fld>
            <a:endParaRPr lang="en-US" dirty="0"/>
          </a:p>
        </p:txBody>
      </p:sp>
    </p:spTree>
    <p:extLst>
      <p:ext uri="{BB962C8B-B14F-4D97-AF65-F5344CB8AC3E}">
        <p14:creationId xmlns:p14="http://schemas.microsoft.com/office/powerpoint/2010/main" val="18698729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BD3E8-056A-7641-B6E8-BE08DF0478D7}"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1538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E82702-918D-5741-9E85-156560E3A0E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09779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60BCFD-ECCB-8A48-A9D0-17E15F5F23EC}"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05923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1FA0BE-A9A6-7F4B-90DC-2C59527443CD}"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76171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slideLayout" Target="../slideLayouts/slideLayout118.xml"/><Relationship Id="rId13" Type="http://schemas.openxmlformats.org/officeDocument/2006/relationships/theme" Target="../theme/theme11.xml"/><Relationship Id="rId14" Type="http://schemas.openxmlformats.org/officeDocument/2006/relationships/image" Target="../media/image11.pn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4.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5.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1.xml"/><Relationship Id="rId12" Type="http://schemas.openxmlformats.org/officeDocument/2006/relationships/slideLayout" Target="../slideLayouts/slideLayout62.xml"/><Relationship Id="rId13" Type="http://schemas.openxmlformats.org/officeDocument/2006/relationships/slideLayout" Target="../slideLayouts/slideLayout63.xml"/><Relationship Id="rId14" Type="http://schemas.openxmlformats.org/officeDocument/2006/relationships/slideLayout" Target="../slideLayouts/slideLayout64.xml"/><Relationship Id="rId15" Type="http://schemas.openxmlformats.org/officeDocument/2006/relationships/theme" Target="../theme/theme6.xml"/><Relationship Id="rId1" Type="http://schemas.openxmlformats.org/officeDocument/2006/relationships/slideLayout" Target="../slideLayouts/slideLayout51.xml"/><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 Id="rId9" Type="http://schemas.openxmlformats.org/officeDocument/2006/relationships/slideLayout" Target="../slideLayouts/slideLayout59.xml"/><Relationship Id="rId10"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slideLayout" Target="../slideLayouts/slideLayout76.xml"/><Relationship Id="rId13" Type="http://schemas.openxmlformats.org/officeDocument/2006/relationships/slideLayout" Target="../slideLayouts/slideLayout77.xml"/><Relationship Id="rId14" Type="http://schemas.openxmlformats.org/officeDocument/2006/relationships/slideLayout" Target="../slideLayouts/slideLayout78.xml"/><Relationship Id="rId15" Type="http://schemas.openxmlformats.org/officeDocument/2006/relationships/theme" Target="../theme/theme7.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A20-A666-BD45-9CD9-6641E3052B32}" type="datetime1">
              <a:rPr lang="en-US" smtClean="0"/>
              <a:t>12/3/14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69340-F97C-3647-8037-AAFCF498793A}" type="slidenum">
              <a:rPr lang="en-US" smtClean="0"/>
              <a:t>‹#›</a:t>
            </a:fld>
            <a:endParaRPr lang="en-US"/>
          </a:p>
        </p:txBody>
      </p:sp>
    </p:spTree>
    <p:extLst>
      <p:ext uri="{BB962C8B-B14F-4D97-AF65-F5344CB8AC3E}">
        <p14:creationId xmlns:p14="http://schemas.microsoft.com/office/powerpoint/2010/main" val="2862133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A20-A666-BD45-9CD9-6641E3052B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973567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9" name="Rectangle 5"/>
          <p:cNvSpPr>
            <a:spLocks noGrp="1" noChangeArrowheads="1"/>
          </p:cNvSpPr>
          <p:nvPr>
            <p:ph type="ftr" sz="quarter" idx="3"/>
          </p:nvPr>
        </p:nvSpPr>
        <p:spPr bwMode="auto">
          <a:xfrm>
            <a:off x="0" y="6477000"/>
            <a:ext cx="49911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0" sz="1800">
                <a:solidFill>
                  <a:srgbClr val="FF0000"/>
                </a:solidFill>
                <a:latin typeface="Helvetica" charset="0"/>
                <a:cs typeface="MS PGothic" charset="0"/>
              </a:defRPr>
            </a:lvl1pPr>
          </a:lstStyle>
          <a:p>
            <a:pPr defTabSz="914400" fontAlgn="base">
              <a:spcBef>
                <a:spcPct val="0"/>
              </a:spcBef>
              <a:spcAft>
                <a:spcPct val="0"/>
              </a:spcAft>
              <a:defRPr/>
            </a:pPr>
            <a:endParaRPr lang="en-US" altLang="ja-JP">
              <a:ea typeface="ＭＳ Ｐゴシック" charset="0"/>
            </a:endParaRPr>
          </a:p>
        </p:txBody>
      </p:sp>
      <p:pic>
        <p:nvPicPr>
          <p:cNvPr id="1034" name="Picture 1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83563" y="5656263"/>
            <a:ext cx="960437"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6056818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xStyles>
    <p:titleStyle>
      <a:lvl1pPr algn="ctr" rtl="0" eaLnBrk="0" fontAlgn="base" hangingPunct="0">
        <a:spcBef>
          <a:spcPct val="0"/>
        </a:spcBef>
        <a:spcAft>
          <a:spcPct val="0"/>
        </a:spcAft>
        <a:defRPr kumimoji="1" sz="4000" b="1">
          <a:solidFill>
            <a:schemeClr val="tx2"/>
          </a:solidFill>
          <a:latin typeface="+mj-lt"/>
          <a:ea typeface="+mj-ea"/>
          <a:cs typeface="+mj-cs"/>
        </a:defRPr>
      </a:lvl1pPr>
      <a:lvl2pPr algn="ctr" rtl="0" eaLnBrk="0" fontAlgn="base" hangingPunct="0">
        <a:spcBef>
          <a:spcPct val="0"/>
        </a:spcBef>
        <a:spcAft>
          <a:spcPct val="0"/>
        </a:spcAft>
        <a:defRPr kumimoji="1" sz="4000" b="1">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kumimoji="1" sz="4000" b="1">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kumimoji="1" sz="4000" b="1">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kumimoji="1" sz="4000" b="1">
          <a:solidFill>
            <a:schemeClr val="tx2"/>
          </a:solidFill>
          <a:latin typeface="Arial" charset="0"/>
          <a:ea typeface="ＭＳ Ｐゴシック" charset="0"/>
          <a:cs typeface="MS PGothic" charset="0"/>
        </a:defRPr>
      </a:lvl5pPr>
      <a:lvl6pPr marL="457200" algn="ctr" rtl="0" fontAlgn="base">
        <a:spcBef>
          <a:spcPct val="0"/>
        </a:spcBef>
        <a:spcAft>
          <a:spcPct val="0"/>
        </a:spcAft>
        <a:defRPr kumimoji="1" sz="4000" b="1">
          <a:solidFill>
            <a:schemeClr val="tx2"/>
          </a:solidFill>
          <a:latin typeface="Arial" charset="0"/>
          <a:ea typeface="ＭＳ Ｐゴシック" charset="0"/>
          <a:cs typeface="MS PGothic" charset="0"/>
        </a:defRPr>
      </a:lvl6pPr>
      <a:lvl7pPr marL="914400" algn="ctr" rtl="0" fontAlgn="base">
        <a:spcBef>
          <a:spcPct val="0"/>
        </a:spcBef>
        <a:spcAft>
          <a:spcPct val="0"/>
        </a:spcAft>
        <a:defRPr kumimoji="1" sz="4000" b="1">
          <a:solidFill>
            <a:schemeClr val="tx2"/>
          </a:solidFill>
          <a:latin typeface="Arial" charset="0"/>
          <a:ea typeface="ＭＳ Ｐゴシック" charset="0"/>
          <a:cs typeface="MS PGothic" charset="0"/>
        </a:defRPr>
      </a:lvl7pPr>
      <a:lvl8pPr marL="1371600" algn="ctr" rtl="0" fontAlgn="base">
        <a:spcBef>
          <a:spcPct val="0"/>
        </a:spcBef>
        <a:spcAft>
          <a:spcPct val="0"/>
        </a:spcAft>
        <a:defRPr kumimoji="1" sz="4000" b="1">
          <a:solidFill>
            <a:schemeClr val="tx2"/>
          </a:solidFill>
          <a:latin typeface="Arial" charset="0"/>
          <a:ea typeface="ＭＳ Ｐゴシック" charset="0"/>
          <a:cs typeface="MS PGothic" charset="0"/>
        </a:defRPr>
      </a:lvl8pPr>
      <a:lvl9pPr marL="1828800" algn="ctr" rtl="0" fontAlgn="base">
        <a:spcBef>
          <a:spcPct val="0"/>
        </a:spcBef>
        <a:spcAft>
          <a:spcPct val="0"/>
        </a:spcAft>
        <a:defRPr kumimoji="1" sz="4000" b="1">
          <a:solidFill>
            <a:schemeClr val="tx2"/>
          </a:solidFill>
          <a:latin typeface="Arial" charset="0"/>
          <a:ea typeface="ＭＳ Ｐゴシック" charset="0"/>
          <a:cs typeface="MS PGothic" charset="0"/>
        </a:defRPr>
      </a:lvl9pPr>
    </p:titleStyle>
    <p:body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charset="0"/>
          <a:cs typeface="+mn-cs"/>
        </a:defRPr>
      </a:lvl2pPr>
      <a:lvl3pPr marL="1143000" indent="-228600" algn="l" rtl="0" eaLnBrk="0" fontAlgn="base" hangingPunct="0">
        <a:spcBef>
          <a:spcPct val="20000"/>
        </a:spcBef>
        <a:spcAft>
          <a:spcPct val="0"/>
        </a:spcAft>
        <a:buChar char="•"/>
        <a:defRPr kumimoji="1" sz="2400" b="1">
          <a:solidFill>
            <a:schemeClr val="tx1"/>
          </a:solidFill>
          <a:latin typeface="+mn-lt"/>
          <a:ea typeface="MS PGothic" charset="0"/>
          <a:cs typeface="+mn-cs"/>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charset="0"/>
          <a:cs typeface="+mn-cs"/>
        </a:defRPr>
      </a:lvl4pPr>
      <a:lvl5pPr marL="2057400" indent="-228600" algn="l" rtl="0" eaLnBrk="0" fontAlgn="base" hangingPunct="0">
        <a:spcBef>
          <a:spcPct val="20000"/>
        </a:spcBef>
        <a:spcAft>
          <a:spcPct val="0"/>
        </a:spcAft>
        <a:buChar char="»"/>
        <a:defRPr kumimoji="1" sz="2000" b="1">
          <a:solidFill>
            <a:schemeClr val="tx1"/>
          </a:solidFill>
          <a:latin typeface="+mn-lt"/>
          <a:ea typeface="MS PGothic" charset="0"/>
          <a:cs typeface="+mn-cs"/>
        </a:defRPr>
      </a:lvl5pPr>
      <a:lvl6pPr marL="2514600" indent="-228600" algn="l" rtl="0" fontAlgn="base">
        <a:spcBef>
          <a:spcPct val="20000"/>
        </a:spcBef>
        <a:spcAft>
          <a:spcPct val="0"/>
        </a:spcAft>
        <a:buChar char="»"/>
        <a:defRPr kumimoji="1" sz="2000" b="1">
          <a:solidFill>
            <a:schemeClr val="tx1"/>
          </a:solidFill>
          <a:latin typeface="+mn-lt"/>
          <a:ea typeface="MS PGothic" charset="0"/>
          <a:cs typeface="+mn-cs"/>
        </a:defRPr>
      </a:lvl6pPr>
      <a:lvl7pPr marL="2971800" indent="-228600" algn="l" rtl="0" fontAlgn="base">
        <a:spcBef>
          <a:spcPct val="20000"/>
        </a:spcBef>
        <a:spcAft>
          <a:spcPct val="0"/>
        </a:spcAft>
        <a:buChar char="»"/>
        <a:defRPr kumimoji="1" sz="2000" b="1">
          <a:solidFill>
            <a:schemeClr val="tx1"/>
          </a:solidFill>
          <a:latin typeface="+mn-lt"/>
          <a:ea typeface="MS PGothic" charset="0"/>
          <a:cs typeface="+mn-cs"/>
        </a:defRPr>
      </a:lvl7pPr>
      <a:lvl8pPr marL="3429000" indent="-228600" algn="l" rtl="0" fontAlgn="base">
        <a:spcBef>
          <a:spcPct val="20000"/>
        </a:spcBef>
        <a:spcAft>
          <a:spcPct val="0"/>
        </a:spcAft>
        <a:buChar char="»"/>
        <a:defRPr kumimoji="1" sz="2000" b="1">
          <a:solidFill>
            <a:schemeClr val="tx1"/>
          </a:solidFill>
          <a:latin typeface="+mn-lt"/>
          <a:ea typeface="MS PGothic" charset="0"/>
          <a:cs typeface="+mn-cs"/>
        </a:defRPr>
      </a:lvl8pPr>
      <a:lvl9pPr marL="3886200" indent="-228600" algn="l" rtl="0" fontAlgn="base">
        <a:spcBef>
          <a:spcPct val="20000"/>
        </a:spcBef>
        <a:spcAft>
          <a:spcPct val="0"/>
        </a:spcAft>
        <a:buChar char="»"/>
        <a:defRPr kumimoji="1" sz="2000" b="1">
          <a:solidFill>
            <a:schemeClr val="tx1"/>
          </a:solidFill>
          <a:latin typeface="+mn-lt"/>
          <a:ea typeface="MS PGothic"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A20-A666-BD45-9CD9-6641E3052B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67832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9144000" cy="6886575"/>
          </a:xfrm>
          <a:prstGeom prst="rect">
            <a:avLst/>
          </a:prstGeom>
          <a:solidFill>
            <a:srgbClr val="8B002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8083A"/>
              </a:solidFill>
              <a:latin typeface="Calibri"/>
            </a:endParaRPr>
          </a:p>
        </p:txBody>
      </p:sp>
      <p:sp>
        <p:nvSpPr>
          <p:cNvPr id="4" name="Rectangle 8"/>
          <p:cNvSpPr>
            <a:spLocks noChangeArrowheads="1"/>
          </p:cNvSpPr>
          <p:nvPr userDrawn="1"/>
        </p:nvSpPr>
        <p:spPr bwMode="auto">
          <a:xfrm>
            <a:off x="355600" y="5946775"/>
            <a:ext cx="8432800" cy="73025"/>
          </a:xfrm>
          <a:prstGeom prst="rect">
            <a:avLst/>
          </a:prstGeom>
          <a:solidFill>
            <a:srgbClr val="650E1B"/>
          </a:solidFill>
          <a:ln>
            <a:noFill/>
          </a:ln>
          <a:extLst/>
        </p:spPr>
        <p:txBody>
          <a:bodyPr wrap="none" anchor="ctr"/>
          <a:lstStyle/>
          <a:p>
            <a:pPr fontAlgn="base">
              <a:spcBef>
                <a:spcPct val="0"/>
              </a:spcBef>
              <a:spcAft>
                <a:spcPct val="0"/>
              </a:spcAft>
            </a:pPr>
            <a:endParaRPr lang="en-US">
              <a:solidFill>
                <a:prstClr val="black"/>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1441482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iming>
    <p:tnLst>
      <p:par>
        <p:cTn xmlns:p14="http://schemas.microsoft.com/office/powerpoint/2010/main" id="1" dur="indefinite" restart="never" nodeType="tmRoot"/>
      </p:par>
    </p:tnLst>
  </p:timing>
  <p:hf hdr="0" dt="0"/>
  <p:txStyles>
    <p:titleStyle>
      <a:lvl1pPr algn="ctr" defTabSz="457200"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A20-A666-BD45-9CD9-6641E3052B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33067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A20-A666-BD45-9CD9-6641E3052B32}" type="datetime1">
              <a:rPr lang="en-US" smtClean="0">
                <a:solidFill>
                  <a:prstClr val="black">
                    <a:tint val="75000"/>
                  </a:prstClr>
                </a:solidFill>
                <a:latin typeface="Calibri"/>
              </a:rPr>
              <a:pPr/>
              <a:t>12/3/14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69340-F97C-3647-8037-AAFCF49879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80024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DBDCD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286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ChangeArrowheads="1"/>
          </p:cNvSpPr>
          <p:nvPr/>
        </p:nvSpPr>
        <p:spPr bwMode="auto">
          <a:xfrm>
            <a:off x="457200" y="76200"/>
            <a:ext cx="8229600" cy="152400"/>
          </a:xfrm>
          <a:prstGeom prst="rect">
            <a:avLst/>
          </a:prstGeom>
          <a:solidFill>
            <a:srgbClr val="7A1607"/>
          </a:solidFill>
          <a:ln>
            <a:noFill/>
          </a:ln>
          <a:effectLs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101" name="Rectangle 5"/>
          <p:cNvSpPr>
            <a:spLocks noChangeArrowheads="1"/>
          </p:cNvSpPr>
          <p:nvPr/>
        </p:nvSpPr>
        <p:spPr bwMode="auto">
          <a:xfrm>
            <a:off x="457200" y="1355725"/>
            <a:ext cx="8229600" cy="92075"/>
          </a:xfrm>
          <a:prstGeom prst="rect">
            <a:avLst/>
          </a:prstGeom>
          <a:solidFill>
            <a:srgbClr val="7A1607"/>
          </a:solidFill>
          <a:ln>
            <a:noFill/>
          </a:ln>
          <a:effectLst/>
          <a:extLst/>
        </p:spPr>
        <p:txBody>
          <a:bodyPr wrap="none"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600411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hf sldNum="0" hdr="0" ftr="0" dt="0"/>
  <p:txStyles>
    <p:titleStyle>
      <a:lvl1pPr algn="ctr" rtl="0" eaLnBrk="0" fontAlgn="base" hangingPunct="0">
        <a:spcBef>
          <a:spcPct val="0"/>
        </a:spcBef>
        <a:spcAft>
          <a:spcPct val="0"/>
        </a:spcAft>
        <a:defRPr sz="4400">
          <a:solidFill>
            <a:srgbClr val="003399"/>
          </a:solidFill>
          <a:latin typeface="+mj-lt"/>
          <a:ea typeface="+mj-ea"/>
          <a:cs typeface="ＭＳ Ｐゴシック" charset="0"/>
        </a:defRPr>
      </a:lvl1pPr>
      <a:lvl2pPr algn="ctr" rtl="0" eaLnBrk="0" fontAlgn="base" hangingPunct="0">
        <a:spcBef>
          <a:spcPct val="0"/>
        </a:spcBef>
        <a:spcAft>
          <a:spcPct val="0"/>
        </a:spcAft>
        <a:defRPr sz="4400">
          <a:solidFill>
            <a:srgbClr val="003399"/>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3399"/>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3399"/>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3399"/>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3399"/>
          </a:solidFill>
          <a:latin typeface="Arial" charset="0"/>
          <a:ea typeface="ＭＳ Ｐゴシック" charset="0"/>
        </a:defRPr>
      </a:lvl6pPr>
      <a:lvl7pPr marL="914400" algn="ctr" rtl="0" fontAlgn="base">
        <a:spcBef>
          <a:spcPct val="0"/>
        </a:spcBef>
        <a:spcAft>
          <a:spcPct val="0"/>
        </a:spcAft>
        <a:defRPr sz="4400">
          <a:solidFill>
            <a:srgbClr val="003399"/>
          </a:solidFill>
          <a:latin typeface="Arial" charset="0"/>
          <a:ea typeface="ＭＳ Ｐゴシック" charset="0"/>
        </a:defRPr>
      </a:lvl7pPr>
      <a:lvl8pPr marL="1371600" algn="ctr" rtl="0" fontAlgn="base">
        <a:spcBef>
          <a:spcPct val="0"/>
        </a:spcBef>
        <a:spcAft>
          <a:spcPct val="0"/>
        </a:spcAft>
        <a:defRPr sz="4400">
          <a:solidFill>
            <a:srgbClr val="003399"/>
          </a:solidFill>
          <a:latin typeface="Arial" charset="0"/>
          <a:ea typeface="ＭＳ Ｐゴシック" charset="0"/>
        </a:defRPr>
      </a:lvl8pPr>
      <a:lvl9pPr marL="1828800" algn="ctr" rtl="0" fontAlgn="base">
        <a:spcBef>
          <a:spcPct val="0"/>
        </a:spcBef>
        <a:spcAft>
          <a:spcPct val="0"/>
        </a:spcAft>
        <a:defRPr sz="4400">
          <a:solidFill>
            <a:srgbClr val="003399"/>
          </a:solidFill>
          <a:latin typeface="Arial" charset="0"/>
          <a:ea typeface="ＭＳ Ｐゴシック" charset="0"/>
        </a:defRPr>
      </a:lvl9pPr>
    </p:titleStyle>
    <p:bodyStyle>
      <a:lvl1pPr marL="342900" indent="-342900" algn="l" rtl="0" eaLnBrk="0" fontAlgn="base" hangingPunct="0">
        <a:spcBef>
          <a:spcPct val="20000"/>
        </a:spcBef>
        <a:spcAft>
          <a:spcPct val="0"/>
        </a:spcAft>
        <a:buClr>
          <a:srgbClr val="0C33F4"/>
        </a:buClr>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675"/>
            <a:ext cx="5334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fld id="{ED9DE244-B460-48B3-846A-0E06DD4EAF4B}"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
        <p:nvSpPr>
          <p:cNvPr id="2" name="Title Placeholder 1"/>
          <p:cNvSpPr>
            <a:spLocks noGrp="1"/>
          </p:cNvSpPr>
          <p:nvPr>
            <p:ph type="title"/>
          </p:nvPr>
        </p:nvSpPr>
        <p:spPr>
          <a:xfrm>
            <a:off x="685800" y="66675"/>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1028" name="Text Placeholder 2"/>
          <p:cNvSpPr>
            <a:spLocks noGrp="1"/>
          </p:cNvSpPr>
          <p:nvPr>
            <p:ph type="body" idx="1"/>
          </p:nvPr>
        </p:nvSpPr>
        <p:spPr bwMode="auto">
          <a:xfrm>
            <a:off x="685800" y="2209800"/>
            <a:ext cx="7770813"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00" y="6289675"/>
            <a:ext cx="23749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1A44A868-1876-4F62-916D-C0787B977271}" type="datetimeFigureOut">
              <a:rPr lang="en-US">
                <a:solidFill>
                  <a:prstClr val="black">
                    <a:tint val="75000"/>
                  </a:prstClr>
                </a:solidFill>
                <a:latin typeface="Calisto MT"/>
              </a:rPr>
              <a:pPr>
                <a:defRPr/>
              </a:pPr>
              <a:t>12/3/14</a:t>
            </a:fld>
            <a:endParaRPr lang="en-US">
              <a:solidFill>
                <a:prstClr val="black">
                  <a:tint val="75000"/>
                </a:prstClr>
              </a:solidFill>
              <a:latin typeface="Calisto MT"/>
            </a:endParaRPr>
          </a:p>
        </p:txBody>
      </p:sp>
      <p:sp>
        <p:nvSpPr>
          <p:cNvPr id="5" name="Footer Placeholder 4"/>
          <p:cNvSpPr>
            <a:spLocks noGrp="1"/>
          </p:cNvSpPr>
          <p:nvPr>
            <p:ph type="ftr" sz="quarter" idx="3"/>
          </p:nvPr>
        </p:nvSpPr>
        <p:spPr>
          <a:xfrm>
            <a:off x="349250" y="6289675"/>
            <a:ext cx="315595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sto MT"/>
            </a:endParaRPr>
          </a:p>
        </p:txBody>
      </p:sp>
    </p:spTree>
    <p:extLst>
      <p:ext uri="{BB962C8B-B14F-4D97-AF65-F5344CB8AC3E}">
        <p14:creationId xmlns:p14="http://schemas.microsoft.com/office/powerpoint/2010/main" val="311150728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rtl="0" fontAlgn="base">
        <a:spcBef>
          <a:spcPct val="0"/>
        </a:spcBef>
        <a:spcAft>
          <a:spcPct val="0"/>
        </a:spcAft>
        <a:defRPr sz="5000" kern="1200">
          <a:solidFill>
            <a:schemeClr val="tx2"/>
          </a:solidFill>
          <a:effectLst>
            <a:outerShdw blurRad="38100" dist="12700" algn="l" rotWithShape="0">
              <a:prstClr val="black">
                <a:alpha val="40000"/>
              </a:prstClr>
            </a:outerShdw>
          </a:effectLst>
          <a:latin typeface="+mj-lt"/>
          <a:ea typeface="ＭＳ Ｐゴシック" pitchFamily="-123" charset="-128"/>
          <a:cs typeface="ＭＳ Ｐゴシック" pitchFamily="-123" charset="-128"/>
        </a:defRPr>
      </a:lvl1pPr>
      <a:lvl2pPr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2pPr>
      <a:lvl3pPr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3pPr>
      <a:lvl4pPr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4pPr>
      <a:lvl5pPr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5pPr>
      <a:lvl6pPr marL="457200"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6pPr>
      <a:lvl7pPr marL="914400"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7pPr>
      <a:lvl8pPr marL="1371600"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8pPr>
      <a:lvl9pPr marL="1828800" algn="ctr" rtl="0" fontAlgn="base">
        <a:spcBef>
          <a:spcPct val="0"/>
        </a:spcBef>
        <a:spcAft>
          <a:spcPct val="0"/>
        </a:spcAft>
        <a:defRPr sz="5000">
          <a:solidFill>
            <a:schemeClr val="tx2"/>
          </a:solidFill>
          <a:latin typeface="Calisto MT" pitchFamily="-123" charset="0"/>
          <a:ea typeface="ＭＳ Ｐゴシック" pitchFamily="-123" charset="-128"/>
          <a:cs typeface="ＭＳ Ｐゴシック" pitchFamily="-123" charset="-128"/>
        </a:defRPr>
      </a:lvl9pPr>
    </p:titleStyle>
    <p:bodyStyle>
      <a:lvl1pPr marL="457200" indent="-457200" algn="l" rtl="0" fontAlgn="base">
        <a:spcBef>
          <a:spcPts val="2000"/>
        </a:spcBef>
        <a:spcAft>
          <a:spcPct val="0"/>
        </a:spcAft>
        <a:buClr>
          <a:srgbClr val="6DE304"/>
        </a:buClr>
        <a:buFont typeface="Wingdings" pitchFamily="-123" charset="2"/>
        <a:buChar char=""/>
        <a:defRPr sz="2400" kern="1200">
          <a:solidFill>
            <a:schemeClr val="tx2"/>
          </a:solidFill>
          <a:latin typeface="+mn-lt"/>
          <a:ea typeface="ＭＳ Ｐゴシック" pitchFamily="-123" charset="-128"/>
          <a:cs typeface="ＭＳ Ｐゴシック" pitchFamily="-123" charset="-128"/>
        </a:defRPr>
      </a:lvl1pPr>
      <a:lvl2pPr marL="914400" indent="-457200" algn="l" rtl="0" fontAlgn="base">
        <a:spcBef>
          <a:spcPts val="600"/>
        </a:spcBef>
        <a:spcAft>
          <a:spcPct val="0"/>
        </a:spcAft>
        <a:buClr>
          <a:srgbClr val="367202"/>
        </a:buClr>
        <a:buFont typeface="Wingdings" pitchFamily="-123" charset="2"/>
        <a:buChar char=""/>
        <a:defRPr sz="2200" kern="1200">
          <a:solidFill>
            <a:schemeClr val="tx2"/>
          </a:solidFill>
          <a:latin typeface="+mn-lt"/>
          <a:ea typeface="ＭＳ Ｐゴシック" pitchFamily="-123" charset="-128"/>
          <a:cs typeface="+mn-cs"/>
        </a:defRPr>
      </a:lvl2pPr>
      <a:lvl3pPr marL="1371600" indent="-457200" algn="l" rtl="0" fontAlgn="base">
        <a:spcBef>
          <a:spcPts val="600"/>
        </a:spcBef>
        <a:spcAft>
          <a:spcPct val="0"/>
        </a:spcAft>
        <a:buClr>
          <a:srgbClr val="6DE304"/>
        </a:buClr>
        <a:buFont typeface="Wingdings" pitchFamily="-123" charset="2"/>
        <a:buChar char=""/>
        <a:defRPr sz="2000" kern="1200">
          <a:solidFill>
            <a:schemeClr val="tx2"/>
          </a:solidFill>
          <a:latin typeface="+mn-lt"/>
          <a:ea typeface="ＭＳ Ｐゴシック" pitchFamily="-123" charset="-128"/>
          <a:cs typeface="+mn-cs"/>
        </a:defRPr>
      </a:lvl3pPr>
      <a:lvl4pPr marL="1828800" indent="-457200" algn="l" rtl="0" fontAlgn="base">
        <a:spcBef>
          <a:spcPts val="600"/>
        </a:spcBef>
        <a:spcAft>
          <a:spcPct val="0"/>
        </a:spcAft>
        <a:buClr>
          <a:srgbClr val="367202"/>
        </a:buClr>
        <a:buFont typeface="Wingdings" pitchFamily="-123" charset="2"/>
        <a:buChar char=""/>
        <a:defRPr kern="1200">
          <a:solidFill>
            <a:schemeClr val="tx2"/>
          </a:solidFill>
          <a:latin typeface="+mn-lt"/>
          <a:ea typeface="ＭＳ Ｐゴシック" pitchFamily="-123" charset="-128"/>
          <a:cs typeface="+mn-cs"/>
        </a:defRPr>
      </a:lvl4pPr>
      <a:lvl5pPr marL="2286000" indent="-457200" algn="l" rtl="0" fontAlgn="base">
        <a:spcBef>
          <a:spcPts val="600"/>
        </a:spcBef>
        <a:spcAft>
          <a:spcPct val="0"/>
        </a:spcAft>
        <a:buClr>
          <a:srgbClr val="6DE304"/>
        </a:buClr>
        <a:buFont typeface="Wingdings" pitchFamily="-123" charset="2"/>
        <a:buChar char=""/>
        <a:defRPr kern="1200">
          <a:solidFill>
            <a:schemeClr val="tx2"/>
          </a:solidFill>
          <a:latin typeface="+mn-lt"/>
          <a:ea typeface="ＭＳ Ｐゴシック" pitchFamily="-123"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4A92055-762E-4BF6-AF83-1D24850BEFC0}" type="datetimeFigureOut">
              <a:rPr lang="en-US" smtClean="0">
                <a:solidFill>
                  <a:prstClr val="black">
                    <a:tint val="75000"/>
                  </a:prstClr>
                </a:solidFill>
                <a:latin typeface="Calibri"/>
              </a:rPr>
              <a:pPr defTabSz="914400"/>
              <a:t>12/3/14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DAC3F69-1394-44F0-B9E3-D5CB60FE294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386648"/>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9144000" cy="6886575"/>
          </a:xfrm>
          <a:prstGeom prst="rect">
            <a:avLst/>
          </a:prstGeom>
          <a:solidFill>
            <a:srgbClr val="8B002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8083A"/>
              </a:solidFill>
              <a:latin typeface="Calibri"/>
            </a:endParaRPr>
          </a:p>
        </p:txBody>
      </p:sp>
      <p:sp>
        <p:nvSpPr>
          <p:cNvPr id="4" name="Rectangle 8"/>
          <p:cNvSpPr>
            <a:spLocks noChangeArrowheads="1"/>
          </p:cNvSpPr>
          <p:nvPr userDrawn="1"/>
        </p:nvSpPr>
        <p:spPr bwMode="auto">
          <a:xfrm>
            <a:off x="355600" y="5946775"/>
            <a:ext cx="8432800" cy="73025"/>
          </a:xfrm>
          <a:prstGeom prst="rect">
            <a:avLst/>
          </a:prstGeom>
          <a:solidFill>
            <a:srgbClr val="650E1B"/>
          </a:solidFill>
          <a:ln>
            <a:noFill/>
          </a:ln>
          <a:extLst/>
        </p:spPr>
        <p:txBody>
          <a:bodyPr wrap="none" anchor="ctr"/>
          <a:lstStyle/>
          <a:p>
            <a:pPr fontAlgn="base">
              <a:spcBef>
                <a:spcPct val="0"/>
              </a:spcBef>
              <a:spcAft>
                <a:spcPct val="0"/>
              </a:spcAft>
            </a:pPr>
            <a:endParaRPr lang="en-US">
              <a:solidFill>
                <a:prstClr val="black"/>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15730507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Lst>
  <p:timing>
    <p:tnLst>
      <p:par>
        <p:cTn xmlns:p14="http://schemas.microsoft.com/office/powerpoint/2010/main" id="1" dur="indefinite" restart="never" nodeType="tmRoot"/>
      </p:par>
    </p:tnLst>
  </p:timing>
  <p:hf hdr="0" dt="0"/>
  <p:txStyles>
    <p:titleStyle>
      <a:lvl1pPr algn="ctr" defTabSz="457200" rtl="0" fontAlgn="base">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0.xml"/><Relationship Id="rId4" Type="http://schemas.openxmlformats.org/officeDocument/2006/relationships/image" Target="../media/image37.png"/><Relationship Id="rId5" Type="http://schemas.openxmlformats.org/officeDocument/2006/relationships/image" Target="../media/image38.png"/><Relationship Id="rId1" Type="http://schemas.microsoft.com/office/2007/relationships/media" Target="../media/media1.avi"/><Relationship Id="rId2" Type="http://schemas.openxmlformats.org/officeDocument/2006/relationships/video" Target="../media/media1.avi"/></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microsoft.com/office/2007/relationships/media" Target="file:///E:\My%20Documents\Research\Presentations\2011\Tsai_MPET2_both_normed_30min_noDOI_60mm_72subsets_iter1_mips_200x320x36_cutoff.avi" TargetMode="External"/><Relationship Id="rId4" Type="http://schemas.openxmlformats.org/officeDocument/2006/relationships/video" Target="file:///E:\My%20Documents\Research\Presentations\2011\Tsai_MPET2_both_normed_30min_noDOI_60mm_72subsets_iter1_mips_200x320x36_cutoff.avi" TargetMode="External"/><Relationship Id="rId5" Type="http://schemas.openxmlformats.org/officeDocument/2006/relationships/slideLayout" Target="../slideLayouts/slideLayout91.xml"/><Relationship Id="rId6" Type="http://schemas.openxmlformats.org/officeDocument/2006/relationships/image" Target="../media/image39.jpeg"/><Relationship Id="rId7" Type="http://schemas.openxmlformats.org/officeDocument/2006/relationships/image" Target="../media/image40.emf"/><Relationship Id="rId8" Type="http://schemas.openxmlformats.org/officeDocument/2006/relationships/image" Target="../media/image41.tiff"/><Relationship Id="rId9" Type="http://schemas.openxmlformats.org/officeDocument/2006/relationships/image" Target="../media/image42.png"/><Relationship Id="rId10" Type="http://schemas.openxmlformats.org/officeDocument/2006/relationships/image" Target="../media/image43.png"/><Relationship Id="rId1" Type="http://schemas.microsoft.com/office/2007/relationships/media" Target="../media/media2.avi"/><Relationship Id="rId2" Type="http://schemas.openxmlformats.org/officeDocument/2006/relationships/video" Target="../media/media2.avi"/></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44.tiff"/></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91.xml"/><Relationship Id="rId2"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6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4.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eg"/><Relationship Id="rId5" Type="http://schemas.openxmlformats.org/officeDocument/2006/relationships/image" Target="../media/image56.png"/><Relationship Id="rId6" Type="http://schemas.openxmlformats.org/officeDocument/2006/relationships/image" Target="../media/image57.jpeg"/><Relationship Id="rId7" Type="http://schemas.openxmlformats.org/officeDocument/2006/relationships/image" Target="../media/image58.jpeg"/><Relationship Id="rId8" Type="http://schemas.openxmlformats.org/officeDocument/2006/relationships/image" Target="../media/image59.jpeg"/><Relationship Id="rId9" Type="http://schemas.openxmlformats.org/officeDocument/2006/relationships/image" Target="../media/image60.png"/><Relationship Id="rId10" Type="http://schemas.openxmlformats.org/officeDocument/2006/relationships/image" Target="../media/image61.png"/><Relationship Id="rId11" Type="http://schemas.openxmlformats.org/officeDocument/2006/relationships/image" Target="../media/image62.png"/><Relationship Id="rId1" Type="http://schemas.openxmlformats.org/officeDocument/2006/relationships/slideLayout" Target="../slideLayouts/slideLayout30.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5" Type="http://schemas.openxmlformats.org/officeDocument/2006/relationships/image" Target="../media/image65.emf"/><Relationship Id="rId6" Type="http://schemas.openxmlformats.org/officeDocument/2006/relationships/image" Target="../media/image66.jpe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png"/><Relationship Id="rId11" Type="http://schemas.openxmlformats.org/officeDocument/2006/relationships/image" Target="../media/image71.png"/><Relationship Id="rId1" Type="http://schemas.openxmlformats.org/officeDocument/2006/relationships/slideLayout" Target="../slideLayouts/slideLayout41.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eg"/><Relationship Id="rId1" Type="http://schemas.openxmlformats.org/officeDocument/2006/relationships/slideLayout" Target="../slideLayouts/slideLayout108.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74.png"/><Relationship Id="rId3" Type="http://schemas.openxmlformats.org/officeDocument/2006/relationships/image" Target="../media/image7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6.wmf"/></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3.jpeg"/><Relationship Id="rId5" Type="http://schemas.openxmlformats.org/officeDocument/2006/relationships/image" Target="../media/image84.jpeg"/><Relationship Id="rId6" Type="http://schemas.openxmlformats.org/officeDocument/2006/relationships/image" Target="../media/image85.jpeg"/><Relationship Id="rId7" Type="http://schemas.openxmlformats.org/officeDocument/2006/relationships/image" Target="../media/image86.jpg"/><Relationship Id="rId8"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2.png"/><Relationship Id="rId1" Type="http://schemas.openxmlformats.org/officeDocument/2006/relationships/slideLayout" Target="../slideLayouts/slideLayout9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1" y="0"/>
            <a:ext cx="9144000" cy="6858000"/>
          </a:xfrm>
          <a:prstGeom prst="rect">
            <a:avLst/>
          </a:prstGeom>
          <a:solidFill>
            <a:srgbClr val="6A070D"/>
          </a:solidFill>
          <a:ln w="9525">
            <a:noFill/>
            <a:miter lim="800000"/>
            <a:headEnd/>
            <a:tailEnd/>
          </a:ln>
        </p:spPr>
        <p:txBody>
          <a:bodyPr lIns="457200" anchor="b"/>
          <a:lstStyle/>
          <a:p>
            <a:pPr algn="ctr" defTabSz="914400"/>
            <a:endParaRPr lang="en-US" sz="2000" b="1" i="1" dirty="0">
              <a:solidFill>
                <a:srgbClr val="FFFF00"/>
              </a:solidFill>
              <a:latin typeface="Arial" charset="0"/>
              <a:ea typeface="新細明體" charset="0"/>
              <a:cs typeface="新細明體"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2"/>
            <a:ext cx="1350474" cy="164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850806"/>
            <a:ext cx="9144001" cy="3354765"/>
          </a:xfrm>
          <a:prstGeom prst="rect">
            <a:avLst/>
          </a:prstGeom>
          <a:noFill/>
        </p:spPr>
        <p:txBody>
          <a:bodyPr wrap="square" rtlCol="0">
            <a:spAutoFit/>
          </a:bodyPr>
          <a:lstStyle/>
          <a:p>
            <a:pPr algn="ctr"/>
            <a:r>
              <a:rPr lang="en-US" sz="5400" b="1" dirty="0">
                <a:solidFill>
                  <a:srgbClr val="FFFF00"/>
                </a:solidFill>
              </a:rPr>
              <a:t>Challenges and Opportunities in Biomedical </a:t>
            </a:r>
            <a:r>
              <a:rPr lang="en-US" sz="5400" b="1" dirty="0" smtClean="0">
                <a:solidFill>
                  <a:srgbClr val="FFFF00"/>
                </a:solidFill>
              </a:rPr>
              <a:t>Imaging</a:t>
            </a:r>
          </a:p>
          <a:p>
            <a:pPr algn="ctr"/>
            <a:r>
              <a:rPr lang="en-US" altLang="zh-TW" sz="2400" b="1" i="1" dirty="0" smtClean="0">
                <a:solidFill>
                  <a:schemeClr val="bg1"/>
                </a:solidFill>
                <a:latin typeface="Arial" charset="0"/>
                <a:ea typeface="新細明體" charset="0"/>
                <a:cs typeface="新細明體" charset="0"/>
              </a:rPr>
              <a:t>Creating</a:t>
            </a:r>
            <a:r>
              <a:rPr lang="en-US" altLang="zh-TW" sz="2400" b="1" i="1" dirty="0" smtClean="0">
                <a:solidFill>
                  <a:srgbClr val="FFFF00"/>
                </a:solidFill>
                <a:latin typeface="Arial" charset="0"/>
                <a:ea typeface="新細明體" charset="0"/>
                <a:cs typeface="新細明體" charset="0"/>
              </a:rPr>
              <a:t> </a:t>
            </a:r>
            <a:r>
              <a:rPr lang="en-US" altLang="zh-TW" sz="2400" b="1" i="1" dirty="0">
                <a:solidFill>
                  <a:schemeClr val="bg1"/>
                </a:solidFill>
                <a:latin typeface="Arial" charset="0"/>
                <a:ea typeface="新細明體" charset="0"/>
                <a:cs typeface="新細明體" charset="0"/>
              </a:rPr>
              <a:t>&amp; Growing New Knowledge in </a:t>
            </a:r>
            <a:endParaRPr lang="en-US" altLang="zh-TW" sz="2400" b="1" i="1" dirty="0" smtClean="0">
              <a:solidFill>
                <a:schemeClr val="bg1"/>
              </a:solidFill>
              <a:latin typeface="Arial" charset="0"/>
              <a:ea typeface="新細明體" charset="0"/>
              <a:cs typeface="新細明體" charset="0"/>
            </a:endParaRPr>
          </a:p>
          <a:p>
            <a:pPr algn="ctr"/>
            <a:r>
              <a:rPr lang="en-US" altLang="zh-TW" sz="2400" b="1" dirty="0" smtClean="0">
                <a:solidFill>
                  <a:srgbClr val="CCFFCC"/>
                </a:solidFill>
                <a:latin typeface="Arial" charset="0"/>
                <a:ea typeface="新細明體" charset="0"/>
                <a:cs typeface="新細明體" charset="0"/>
              </a:rPr>
              <a:t>Biomedical Imaging</a:t>
            </a:r>
            <a:r>
              <a:rPr lang="en-US" altLang="zh-TW" sz="2400" b="1" i="1" dirty="0" smtClean="0">
                <a:solidFill>
                  <a:schemeClr val="bg1"/>
                </a:solidFill>
                <a:latin typeface="Arial" charset="0"/>
                <a:ea typeface="新細明體" charset="0"/>
                <a:cs typeface="新細明體" charset="0"/>
              </a:rPr>
              <a:t> </a:t>
            </a:r>
          </a:p>
          <a:p>
            <a:pPr algn="ctr"/>
            <a:r>
              <a:rPr lang="en-US" altLang="zh-TW" sz="2400" b="1" i="1" dirty="0" smtClean="0">
                <a:solidFill>
                  <a:schemeClr val="bg1"/>
                </a:solidFill>
                <a:latin typeface="Arial" charset="0"/>
                <a:ea typeface="新細明體" charset="0"/>
                <a:cs typeface="新細明體" charset="0"/>
              </a:rPr>
              <a:t>And So </a:t>
            </a:r>
            <a:r>
              <a:rPr lang="en-US" altLang="zh-TW" sz="2400" b="1" i="1" dirty="0">
                <a:solidFill>
                  <a:schemeClr val="bg1"/>
                </a:solidFill>
                <a:latin typeface="Arial" charset="0"/>
                <a:ea typeface="新細明體" charset="0"/>
                <a:cs typeface="新細明體" charset="0"/>
              </a:rPr>
              <a:t>Be Human Life Enriched</a:t>
            </a:r>
            <a:endParaRPr lang="en-US" sz="2400" dirty="0">
              <a:solidFill>
                <a:schemeClr val="bg1"/>
              </a:solidFill>
            </a:endParaRPr>
          </a:p>
          <a:p>
            <a:r>
              <a:rPr lang="en-US" sz="3200" b="1" dirty="0" smtClean="0">
                <a:solidFill>
                  <a:srgbClr val="FFFF00"/>
                </a:solidFill>
                <a:latin typeface="Arial"/>
                <a:cs typeface="Arial"/>
              </a:rPr>
              <a:t> </a:t>
            </a:r>
            <a:endParaRPr lang="en-US" sz="3200" b="1" dirty="0">
              <a:solidFill>
                <a:srgbClr val="FFFF00"/>
              </a:solidFill>
              <a:latin typeface="Arial"/>
              <a:cs typeface="Arial"/>
            </a:endParaRPr>
          </a:p>
        </p:txBody>
      </p:sp>
      <p:sp>
        <p:nvSpPr>
          <p:cNvPr id="6" name="Rectangle 5"/>
          <p:cNvSpPr/>
          <p:nvPr/>
        </p:nvSpPr>
        <p:spPr>
          <a:xfrm>
            <a:off x="246518" y="5019119"/>
            <a:ext cx="8745082" cy="1877437"/>
          </a:xfrm>
          <a:prstGeom prst="rect">
            <a:avLst/>
          </a:prstGeom>
        </p:spPr>
        <p:txBody>
          <a:bodyPr wrap="square">
            <a:spAutoFit/>
          </a:bodyPr>
          <a:lstStyle/>
          <a:p>
            <a:pPr algn="ctr"/>
            <a:r>
              <a:rPr lang="en-US" altLang="zh-TW" sz="2400" dirty="0">
                <a:solidFill>
                  <a:srgbClr val="FFFF00"/>
                </a:solidFill>
                <a:latin typeface="Arial"/>
                <a:ea typeface="Apple LiGothic Medium"/>
                <a:cs typeface="Arial"/>
              </a:rPr>
              <a:t>Chin-Tu Chen, </a:t>
            </a:r>
            <a:r>
              <a:rPr lang="en-US" altLang="zh-TW" sz="2400" dirty="0" smtClean="0">
                <a:solidFill>
                  <a:srgbClr val="FFFF00"/>
                </a:solidFill>
                <a:latin typeface="Arial"/>
                <a:ea typeface="Apple LiGothic Medium"/>
                <a:cs typeface="Arial"/>
              </a:rPr>
              <a:t>PhD, </a:t>
            </a:r>
            <a:r>
              <a:rPr lang="en-US" altLang="zh-TW" sz="2400" dirty="0" err="1" smtClean="0">
                <a:solidFill>
                  <a:srgbClr val="FFFF00"/>
                </a:solidFill>
                <a:latin typeface="Arial"/>
                <a:ea typeface="Apple LiGothic Medium"/>
                <a:cs typeface="Arial"/>
              </a:rPr>
              <a:t>Chien</a:t>
            </a:r>
            <a:r>
              <a:rPr lang="en-US" altLang="zh-TW" sz="2400" dirty="0" smtClean="0">
                <a:solidFill>
                  <a:srgbClr val="FFFF00"/>
                </a:solidFill>
                <a:latin typeface="Arial"/>
                <a:ea typeface="Apple LiGothic Medium"/>
                <a:cs typeface="Arial"/>
              </a:rPr>
              <a:t>-Min Kao, PhD, </a:t>
            </a:r>
            <a:r>
              <a:rPr lang="en-US" altLang="zh-TW" sz="2400" dirty="0" err="1" smtClean="0">
                <a:solidFill>
                  <a:srgbClr val="FFFF00"/>
                </a:solidFill>
                <a:latin typeface="Arial"/>
                <a:ea typeface="Apple LiGothic Medium"/>
                <a:cs typeface="Arial"/>
              </a:rPr>
              <a:t>Heejong</a:t>
            </a:r>
            <a:r>
              <a:rPr lang="en-US" altLang="zh-TW" sz="2400" dirty="0" smtClean="0">
                <a:solidFill>
                  <a:srgbClr val="FFFF00"/>
                </a:solidFill>
                <a:latin typeface="Arial"/>
                <a:ea typeface="Apple LiGothic Medium"/>
                <a:cs typeface="Arial"/>
              </a:rPr>
              <a:t> Kim, PhD, and UC/FNAL/ANL &amp; Other Colleagues</a:t>
            </a:r>
          </a:p>
          <a:p>
            <a:pPr algn="ctr"/>
            <a:endParaRPr lang="en-US" altLang="zh-TW" sz="2400" dirty="0" smtClean="0">
              <a:solidFill>
                <a:srgbClr val="FFFF00"/>
              </a:solidFill>
              <a:latin typeface="Arial"/>
              <a:ea typeface="Apple LiGothic Medium"/>
              <a:cs typeface="Arial"/>
            </a:endParaRPr>
          </a:p>
          <a:p>
            <a:pPr algn="ctr"/>
            <a:endParaRPr lang="en-US" altLang="zh-TW" sz="2400" dirty="0">
              <a:solidFill>
                <a:srgbClr val="FFFF00"/>
              </a:solidFill>
              <a:latin typeface="Arial"/>
              <a:ea typeface="Apple LiGothic Medium"/>
              <a:cs typeface="Arial"/>
            </a:endParaRPr>
          </a:p>
          <a:p>
            <a:pPr algn="ctr"/>
            <a:r>
              <a:rPr lang="en-US" altLang="zh-TW" sz="2000" b="1" i="1" dirty="0" smtClean="0">
                <a:solidFill>
                  <a:schemeClr val="bg1"/>
                </a:solidFill>
                <a:latin typeface="Arial"/>
                <a:ea typeface="Apple LiGothic Medium"/>
                <a:cs typeface="Arial"/>
              </a:rPr>
              <a:t>Workshop on MCP Based Detectors</a:t>
            </a:r>
            <a:r>
              <a:rPr lang="en-US" altLang="zh-TW" sz="2000" b="1" i="1" dirty="0">
                <a:solidFill>
                  <a:schemeClr val="bg1"/>
                </a:solidFill>
                <a:latin typeface="Arial"/>
                <a:ea typeface="Apple LiGothic Medium"/>
                <a:cs typeface="Arial"/>
              </a:rPr>
              <a:t>, Argonne, IL, USA, </a:t>
            </a:r>
            <a:r>
              <a:rPr lang="en-US" altLang="zh-TW" sz="2000" b="1" i="1" dirty="0" smtClean="0">
                <a:solidFill>
                  <a:schemeClr val="bg1"/>
                </a:solidFill>
                <a:latin typeface="Arial"/>
                <a:ea typeface="Apple LiGothic Medium"/>
                <a:cs typeface="Arial"/>
              </a:rPr>
              <a:t>12/3/2014</a:t>
            </a:r>
            <a:endParaRPr lang="en-US" altLang="zh-TW" sz="2000" b="1" i="1" dirty="0">
              <a:solidFill>
                <a:schemeClr val="bg1"/>
              </a:solidFill>
              <a:latin typeface="Arial"/>
              <a:ea typeface="Apple LiGothic Medium"/>
              <a:cs typeface="Arial"/>
            </a:endParaRPr>
          </a:p>
        </p:txBody>
      </p:sp>
      <p:sp>
        <p:nvSpPr>
          <p:cNvPr id="7" name="Rectangle 6"/>
          <p:cNvSpPr/>
          <p:nvPr/>
        </p:nvSpPr>
        <p:spPr>
          <a:xfrm>
            <a:off x="1993577" y="23228"/>
            <a:ext cx="6179541" cy="707886"/>
          </a:xfrm>
          <a:prstGeom prst="rect">
            <a:avLst/>
          </a:prstGeom>
        </p:spPr>
        <p:txBody>
          <a:bodyPr wrap="square">
            <a:spAutoFit/>
          </a:bodyPr>
          <a:lstStyle/>
          <a:p>
            <a:pPr defTabSz="914400"/>
            <a:r>
              <a:rPr lang="en-US" altLang="zh-CN" sz="2000" b="1" i="1" dirty="0">
                <a:solidFill>
                  <a:schemeClr val="bg1"/>
                </a:solidFill>
                <a:latin typeface="Arial"/>
                <a:ea typeface="BiauKai"/>
                <a:cs typeface="Arial"/>
              </a:rPr>
              <a:t>The University of Chicago</a:t>
            </a:r>
          </a:p>
          <a:p>
            <a:pPr defTabSz="914400"/>
            <a:r>
              <a:rPr lang="en-US" altLang="zh-TW" sz="2000" b="1" i="1" dirty="0" err="1" smtClean="0">
                <a:solidFill>
                  <a:schemeClr val="bg1"/>
                </a:solidFill>
                <a:latin typeface="Arial" charset="0"/>
                <a:ea typeface="新細明體" charset="0"/>
                <a:cs typeface="新細明體" charset="0"/>
              </a:rPr>
              <a:t>Crescat</a:t>
            </a:r>
            <a:r>
              <a:rPr lang="en-US" altLang="zh-TW" sz="2000" b="1" i="1" dirty="0" smtClean="0">
                <a:solidFill>
                  <a:schemeClr val="bg1"/>
                </a:solidFill>
                <a:latin typeface="Arial" charset="0"/>
                <a:ea typeface="新細明體" charset="0"/>
                <a:cs typeface="新細明體" charset="0"/>
              </a:rPr>
              <a:t> </a:t>
            </a:r>
            <a:r>
              <a:rPr lang="en-US" altLang="zh-TW" sz="2000" b="1" i="1" dirty="0" err="1">
                <a:solidFill>
                  <a:schemeClr val="bg1"/>
                </a:solidFill>
                <a:latin typeface="Arial" charset="0"/>
                <a:ea typeface="新細明體" charset="0"/>
                <a:cs typeface="新細明體" charset="0"/>
              </a:rPr>
              <a:t>scientia</a:t>
            </a:r>
            <a:r>
              <a:rPr lang="en-US" altLang="zh-TW" sz="2000" b="1" i="1" dirty="0">
                <a:solidFill>
                  <a:schemeClr val="bg1"/>
                </a:solidFill>
                <a:latin typeface="Arial" charset="0"/>
                <a:ea typeface="新細明體" charset="0"/>
                <a:cs typeface="新細明體" charset="0"/>
              </a:rPr>
              <a:t>; </a:t>
            </a:r>
            <a:r>
              <a:rPr lang="en-US" altLang="zh-TW" sz="2000" b="1" i="1" dirty="0" smtClean="0">
                <a:solidFill>
                  <a:schemeClr val="bg1"/>
                </a:solidFill>
                <a:latin typeface="Arial" charset="0"/>
                <a:ea typeface="新細明體" charset="0"/>
                <a:cs typeface="新細明體" charset="0"/>
              </a:rPr>
              <a:t>vita </a:t>
            </a:r>
            <a:r>
              <a:rPr lang="en-US" altLang="zh-TW" sz="2000" b="1" i="1" dirty="0" err="1">
                <a:solidFill>
                  <a:schemeClr val="bg1"/>
                </a:solidFill>
                <a:latin typeface="Arial" charset="0"/>
                <a:ea typeface="新細明體" charset="0"/>
                <a:cs typeface="新細明體" charset="0"/>
              </a:rPr>
              <a:t>excolatur</a:t>
            </a:r>
            <a:r>
              <a:rPr lang="en-US" altLang="zh-TW" sz="2000" b="1" i="1" dirty="0">
                <a:solidFill>
                  <a:schemeClr val="bg1"/>
                </a:solidFill>
                <a:latin typeface="Arial" charset="0"/>
                <a:ea typeface="新細明體" charset="0"/>
                <a:cs typeface="新細明體" charset="0"/>
              </a:rPr>
              <a:t> </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473" y="23228"/>
            <a:ext cx="566812" cy="161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Rectangle 7"/>
          <p:cNvSpPr/>
          <p:nvPr/>
        </p:nvSpPr>
        <p:spPr>
          <a:xfrm>
            <a:off x="1993577" y="649678"/>
            <a:ext cx="6179541" cy="1015663"/>
          </a:xfrm>
          <a:prstGeom prst="rect">
            <a:avLst/>
          </a:prstGeom>
        </p:spPr>
        <p:txBody>
          <a:bodyPr wrap="square">
            <a:spAutoFit/>
          </a:bodyPr>
          <a:lstStyle/>
          <a:p>
            <a:pPr defTabSz="914400"/>
            <a:r>
              <a:rPr lang="en-US" altLang="zh-TW" sz="2000" b="1" i="1" dirty="0">
                <a:solidFill>
                  <a:srgbClr val="FFFF00"/>
                </a:solidFill>
                <a:latin typeface="Arial" charset="0"/>
                <a:ea typeface="新細明體" charset="0"/>
                <a:cs typeface="新細明體" charset="0"/>
              </a:rPr>
              <a:t>“Let knowledge grow </a:t>
            </a:r>
            <a:endParaRPr lang="en-US" altLang="zh-TW" sz="2000" b="1" i="1" dirty="0" smtClean="0">
              <a:solidFill>
                <a:srgbClr val="FFFF00"/>
              </a:solidFill>
              <a:latin typeface="Arial" charset="0"/>
              <a:ea typeface="新細明體" charset="0"/>
              <a:cs typeface="新細明體" charset="0"/>
            </a:endParaRPr>
          </a:p>
          <a:p>
            <a:pPr defTabSz="914400"/>
            <a:r>
              <a:rPr lang="en-US" altLang="zh-TW" sz="2000" b="1" i="1" dirty="0" smtClean="0">
                <a:solidFill>
                  <a:srgbClr val="FFFF00"/>
                </a:solidFill>
                <a:latin typeface="Arial" charset="0"/>
                <a:ea typeface="新細明體" charset="0"/>
                <a:cs typeface="新細明體" charset="0"/>
              </a:rPr>
              <a:t>from </a:t>
            </a:r>
            <a:r>
              <a:rPr lang="en-US" altLang="zh-TW" sz="2000" b="1" i="1" dirty="0">
                <a:solidFill>
                  <a:srgbClr val="FFFF00"/>
                </a:solidFill>
                <a:latin typeface="Arial" charset="0"/>
                <a:ea typeface="新細明體" charset="0"/>
                <a:cs typeface="新細明體" charset="0"/>
              </a:rPr>
              <a:t>more to more, and </a:t>
            </a:r>
            <a:endParaRPr lang="en-US" altLang="zh-TW" sz="2000" b="1" i="1" dirty="0" smtClean="0">
              <a:solidFill>
                <a:srgbClr val="FFFF00"/>
              </a:solidFill>
              <a:latin typeface="Arial" charset="0"/>
              <a:ea typeface="新細明體" charset="0"/>
              <a:cs typeface="新細明體" charset="0"/>
            </a:endParaRPr>
          </a:p>
          <a:p>
            <a:pPr defTabSz="914400"/>
            <a:r>
              <a:rPr lang="en-US" altLang="zh-TW" sz="2000" b="1" i="1" dirty="0" smtClean="0">
                <a:solidFill>
                  <a:srgbClr val="FFFF00"/>
                </a:solidFill>
                <a:latin typeface="Arial" charset="0"/>
                <a:ea typeface="新細明體" charset="0"/>
                <a:cs typeface="新細明體" charset="0"/>
              </a:rPr>
              <a:t>so </a:t>
            </a:r>
            <a:r>
              <a:rPr lang="en-US" altLang="zh-TW" sz="2000" b="1" i="1" dirty="0">
                <a:solidFill>
                  <a:srgbClr val="FFFF00"/>
                </a:solidFill>
                <a:latin typeface="Arial" charset="0"/>
                <a:ea typeface="新細明體" charset="0"/>
                <a:cs typeface="新細明體" charset="0"/>
              </a:rPr>
              <a:t>be human life enriched”</a:t>
            </a:r>
            <a:endParaRPr lang="en-US" sz="2000" b="1" i="1" dirty="0">
              <a:solidFill>
                <a:srgbClr val="FFFF00"/>
              </a:solidFill>
              <a:latin typeface="Arial" charset="0"/>
              <a:ea typeface="新細明體" charset="0"/>
              <a:cs typeface="新細明體" charset="0"/>
            </a:endParaRPr>
          </a:p>
        </p:txBody>
      </p:sp>
    </p:spTree>
    <p:extLst>
      <p:ext uri="{BB962C8B-B14F-4D97-AF65-F5344CB8AC3E}">
        <p14:creationId xmlns:p14="http://schemas.microsoft.com/office/powerpoint/2010/main" val="21337064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a:t>
            </a:r>
          </a:p>
        </p:txBody>
      </p:sp>
      <p:pic>
        <p:nvPicPr>
          <p:cNvPr id="2" name="Picture 1"/>
          <p:cNvPicPr>
            <a:picLocks noChangeAspect="1"/>
          </p:cNvPicPr>
          <p:nvPr/>
        </p:nvPicPr>
        <p:blipFill>
          <a:blip r:embed="rId4"/>
          <a:stretch>
            <a:fillRect/>
          </a:stretch>
        </p:blipFill>
        <p:spPr>
          <a:xfrm>
            <a:off x="0" y="1164785"/>
            <a:ext cx="9144000" cy="5693215"/>
          </a:xfrm>
          <a:prstGeom prst="rect">
            <a:avLst/>
          </a:prstGeom>
        </p:spPr>
      </p:pic>
    </p:spTree>
    <p:extLst>
      <p:ext uri="{BB962C8B-B14F-4D97-AF65-F5344CB8AC3E}">
        <p14:creationId xmlns:p14="http://schemas.microsoft.com/office/powerpoint/2010/main" val="28537060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Micro-Channel Plate PMT</a:t>
            </a:r>
          </a:p>
        </p:txBody>
      </p:sp>
      <p:pic>
        <p:nvPicPr>
          <p:cNvPr id="4" name="Picture 3"/>
          <p:cNvPicPr>
            <a:picLocks noChangeAspect="1"/>
          </p:cNvPicPr>
          <p:nvPr/>
        </p:nvPicPr>
        <p:blipFill>
          <a:blip r:embed="rId4"/>
          <a:stretch>
            <a:fillRect/>
          </a:stretch>
        </p:blipFill>
        <p:spPr>
          <a:xfrm>
            <a:off x="389466" y="1060202"/>
            <a:ext cx="8585200" cy="5797798"/>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 Sample MCP</a:t>
            </a:r>
          </a:p>
        </p:txBody>
      </p:sp>
      <p:pic>
        <p:nvPicPr>
          <p:cNvPr id="2" name="Picture 1"/>
          <p:cNvPicPr>
            <a:picLocks noChangeAspect="1"/>
          </p:cNvPicPr>
          <p:nvPr/>
        </p:nvPicPr>
        <p:blipFill>
          <a:blip r:embed="rId4"/>
          <a:stretch>
            <a:fillRect/>
          </a:stretch>
        </p:blipFill>
        <p:spPr>
          <a:xfrm>
            <a:off x="524932" y="1011238"/>
            <a:ext cx="8290247" cy="5886925"/>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Transmission-Line Readout</a:t>
            </a:r>
          </a:p>
        </p:txBody>
      </p:sp>
      <p:pic>
        <p:nvPicPr>
          <p:cNvPr id="2" name="Picture 1"/>
          <p:cNvPicPr>
            <a:picLocks noChangeAspect="1"/>
          </p:cNvPicPr>
          <p:nvPr/>
        </p:nvPicPr>
        <p:blipFill>
          <a:blip r:embed="rId4"/>
          <a:stretch>
            <a:fillRect/>
          </a:stretch>
        </p:blipFill>
        <p:spPr>
          <a:xfrm>
            <a:off x="0" y="1006788"/>
            <a:ext cx="9144000" cy="5851212"/>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MCP/TL Module + RDS4 Sampling Board</a:t>
            </a:r>
          </a:p>
        </p:txBody>
      </p:sp>
      <p:pic>
        <p:nvPicPr>
          <p:cNvPr id="2" name="Picture 1"/>
          <p:cNvPicPr>
            <a:picLocks noChangeAspect="1"/>
          </p:cNvPicPr>
          <p:nvPr/>
        </p:nvPicPr>
        <p:blipFill>
          <a:blip r:embed="rId4"/>
          <a:stretch>
            <a:fillRect/>
          </a:stretch>
        </p:blipFill>
        <p:spPr>
          <a:xfrm>
            <a:off x="375969" y="1011238"/>
            <a:ext cx="8547897" cy="5846762"/>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1" y="0"/>
            <a:ext cx="9144001" cy="6858000"/>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0" y="-118532"/>
            <a:ext cx="9144000" cy="6939844"/>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1" y="0"/>
            <a:ext cx="9144001" cy="6858000"/>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0" y="0"/>
            <a:ext cx="9144000" cy="6835588"/>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0" y="0"/>
            <a:ext cx="9144000" cy="6855167"/>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63599" y="5689600"/>
            <a:ext cx="7738534" cy="461665"/>
          </a:xfrm>
          <a:prstGeom prst="rect">
            <a:avLst/>
          </a:prstGeom>
          <a:noFill/>
          <a:ln w="9525">
            <a:noFill/>
            <a:miter lim="800000"/>
            <a:headEnd/>
            <a:tailEnd/>
          </a:ln>
        </p:spPr>
        <p:txBody>
          <a:bodyPr wrap="square">
            <a:prstTxWarp prst="textNoShape">
              <a:avLst/>
            </a:prstTxWarp>
            <a:spAutoFit/>
          </a:bodyPr>
          <a:lstStyle/>
          <a:p>
            <a:pPr algn="ctr">
              <a:spcBef>
                <a:spcPct val="50000"/>
              </a:spcBef>
              <a:defRPr/>
            </a:pPr>
            <a:r>
              <a:rPr lang="en-US" sz="2400" dirty="0" smtClean="0">
                <a:solidFill>
                  <a:srgbClr val="FF0000"/>
                </a:solidFill>
                <a:latin typeface="Comic Sans MS"/>
                <a:ea typeface="ＭＳ Ｐゴシック" pitchFamily="-123" charset="-128"/>
                <a:cs typeface="Comic Sans MS"/>
              </a:rPr>
              <a:t>“Georges </a:t>
            </a:r>
            <a:r>
              <a:rPr lang="en-US" sz="2400" dirty="0" err="1" smtClean="0">
                <a:solidFill>
                  <a:srgbClr val="FF0000"/>
                </a:solidFill>
                <a:latin typeface="Comic Sans MS"/>
                <a:ea typeface="ＭＳ Ｐゴシック" pitchFamily="-123" charset="-128"/>
                <a:cs typeface="Comic Sans MS"/>
              </a:rPr>
              <a:t>Charpak’s</a:t>
            </a:r>
            <a:r>
              <a:rPr lang="en-US" sz="2400" dirty="0" smtClean="0">
                <a:solidFill>
                  <a:srgbClr val="FF0000"/>
                </a:solidFill>
                <a:latin typeface="Comic Sans MS"/>
                <a:ea typeface="ＭＳ Ｐゴシック" pitchFamily="-123" charset="-128"/>
                <a:cs typeface="Comic Sans MS"/>
              </a:rPr>
              <a:t> Company” - </a:t>
            </a:r>
            <a:r>
              <a:rPr lang="en-US" sz="2400" dirty="0">
                <a:solidFill>
                  <a:srgbClr val="FF0000"/>
                </a:solidFill>
                <a:latin typeface="Comic Sans MS"/>
                <a:ea typeface="ＭＳ Ｐゴシック" pitchFamily="-123" charset="-128"/>
                <a:cs typeface="Comic Sans MS"/>
              </a:rPr>
              <a:t>Low Dose X-ray</a:t>
            </a:r>
          </a:p>
        </p:txBody>
      </p:sp>
      <p:sp>
        <p:nvSpPr>
          <p:cNvPr id="16" name="Text Box 6"/>
          <p:cNvSpPr txBox="1">
            <a:spLocks noChangeArrowheads="1"/>
          </p:cNvSpPr>
          <p:nvPr/>
        </p:nvSpPr>
        <p:spPr bwMode="auto">
          <a:xfrm>
            <a:off x="169333" y="1488450"/>
            <a:ext cx="8809039" cy="3847207"/>
          </a:xfrm>
          <a:prstGeom prst="rect">
            <a:avLst/>
          </a:prstGeom>
          <a:noFill/>
          <a:ln w="9525">
            <a:noFill/>
            <a:miter lim="800000"/>
            <a:headEnd/>
            <a:tailEnd/>
          </a:ln>
        </p:spPr>
        <p:txBody>
          <a:bodyPr wrap="square">
            <a:prstTxWarp prst="textNoShape">
              <a:avLst/>
            </a:prstTxWarp>
            <a:spAutoFit/>
          </a:bodyPr>
          <a:lstStyle/>
          <a:p>
            <a:pPr algn="ctr">
              <a:spcBef>
                <a:spcPct val="50000"/>
              </a:spcBef>
              <a:defRPr/>
            </a:pPr>
            <a:r>
              <a:rPr lang="en-US" sz="2800" b="1" i="1" dirty="0" smtClean="0">
                <a:solidFill>
                  <a:srgbClr val="FFFF00"/>
                </a:solidFill>
                <a:latin typeface="Arial"/>
                <a:ea typeface="ＭＳ Ｐゴシック" pitchFamily="-123" charset="-128"/>
                <a:cs typeface="Arial"/>
              </a:rPr>
              <a:t>EOS Imaging</a:t>
            </a:r>
            <a:endParaRPr lang="en-US" sz="2800" b="1" i="1" dirty="0">
              <a:solidFill>
                <a:srgbClr val="FFFF00"/>
              </a:solidFill>
              <a:latin typeface="Arial"/>
              <a:ea typeface="ＭＳ Ｐゴシック" pitchFamily="-123" charset="-128"/>
              <a:cs typeface="Arial"/>
            </a:endParaRPr>
          </a:p>
          <a:p>
            <a:pPr algn="ctr">
              <a:spcBef>
                <a:spcPct val="50000"/>
              </a:spcBef>
              <a:defRPr/>
            </a:pPr>
            <a:r>
              <a:rPr lang="en-US" dirty="0" err="1">
                <a:latin typeface="Arial"/>
                <a:ea typeface="ＭＳ Ｐゴシック" pitchFamily="-123" charset="-128"/>
                <a:cs typeface="Arial"/>
              </a:rPr>
              <a:t>www.eos-imaging.com</a:t>
            </a:r>
            <a:endParaRPr lang="en-US" dirty="0">
              <a:latin typeface="Arial"/>
              <a:ea typeface="ＭＳ Ｐゴシック" pitchFamily="-123" charset="-128"/>
              <a:cs typeface="Arial"/>
            </a:endParaRPr>
          </a:p>
          <a:p>
            <a:pPr algn="ctr">
              <a:spcBef>
                <a:spcPct val="50000"/>
              </a:spcBef>
              <a:defRPr/>
            </a:pPr>
            <a:r>
              <a:rPr lang="en-US" dirty="0">
                <a:latin typeface="Arial"/>
                <a:ea typeface="ＭＳ Ｐゴシック" pitchFamily="-123" charset="-128"/>
                <a:cs typeface="Arial"/>
              </a:rPr>
              <a:t>Booth: South - Hall A: 3171</a:t>
            </a:r>
          </a:p>
          <a:p>
            <a:pPr algn="ctr">
              <a:spcBef>
                <a:spcPct val="50000"/>
              </a:spcBef>
              <a:defRPr/>
            </a:pPr>
            <a:r>
              <a:rPr lang="en-US" dirty="0">
                <a:latin typeface="Arial"/>
                <a:ea typeface="ＭＳ Ｐゴシック" pitchFamily="-123" charset="-128"/>
                <a:cs typeface="Arial"/>
              </a:rPr>
              <a:t>EOS was developed from </a:t>
            </a:r>
            <a:r>
              <a:rPr lang="en-US" sz="2000" b="1" i="1" dirty="0">
                <a:latin typeface="Arial"/>
                <a:ea typeface="ＭＳ Ｐゴシック" pitchFamily="-123" charset="-128"/>
                <a:cs typeface="Arial"/>
              </a:rPr>
              <a:t>a </a:t>
            </a:r>
            <a:r>
              <a:rPr lang="en-US" sz="2000" b="1" i="1" dirty="0" err="1">
                <a:solidFill>
                  <a:srgbClr val="FFFF00"/>
                </a:solidFill>
                <a:latin typeface="Arial"/>
                <a:ea typeface="ＭＳ Ｐゴシック" pitchFamily="-123" charset="-128"/>
                <a:cs typeface="Arial"/>
              </a:rPr>
              <a:t>NobelPrize</a:t>
            </a:r>
            <a:r>
              <a:rPr lang="en-US" sz="2000" b="1" i="1" dirty="0">
                <a:solidFill>
                  <a:srgbClr val="FFFF00"/>
                </a:solidFill>
                <a:latin typeface="Arial"/>
                <a:ea typeface="ＭＳ Ｐゴシック" pitchFamily="-123" charset="-128"/>
                <a:cs typeface="Arial"/>
              </a:rPr>
              <a:t>-winning technology </a:t>
            </a:r>
            <a:r>
              <a:rPr lang="en-US" dirty="0">
                <a:latin typeface="Arial"/>
                <a:ea typeface="ＭＳ Ｐゴシック" pitchFamily="-123" charset="-128"/>
                <a:cs typeface="Arial"/>
              </a:rPr>
              <a:t>by a </a:t>
            </a:r>
            <a:r>
              <a:rPr lang="en-US" dirty="0" err="1">
                <a:latin typeface="Arial"/>
                <a:ea typeface="ＭＳ Ｐゴシック" pitchFamily="-123" charset="-128"/>
                <a:cs typeface="Arial"/>
              </a:rPr>
              <a:t>teamof</a:t>
            </a:r>
            <a:r>
              <a:rPr lang="en-US" dirty="0">
                <a:latin typeface="Arial"/>
                <a:ea typeface="ＭＳ Ｐゴシック" pitchFamily="-123" charset="-128"/>
                <a:cs typeface="Arial"/>
              </a:rPr>
              <a:t> engineers, orthopedic </a:t>
            </a:r>
            <a:r>
              <a:rPr lang="en-US" dirty="0" smtClean="0">
                <a:latin typeface="Arial"/>
                <a:ea typeface="ＭＳ Ｐゴシック" pitchFamily="-123" charset="-128"/>
                <a:cs typeface="Arial"/>
              </a:rPr>
              <a:t>surgeons and </a:t>
            </a:r>
            <a:r>
              <a:rPr lang="en-US" dirty="0">
                <a:latin typeface="Arial"/>
                <a:ea typeface="ＭＳ Ｐゴシック" pitchFamily="-123" charset="-128"/>
                <a:cs typeface="Arial"/>
              </a:rPr>
              <a:t>radiologists as a </a:t>
            </a:r>
            <a:r>
              <a:rPr lang="en-US" dirty="0" smtClean="0">
                <a:latin typeface="Arial"/>
                <a:ea typeface="ＭＳ Ｐゴシック" pitchFamily="-123" charset="-128"/>
                <a:cs typeface="Arial"/>
              </a:rPr>
              <a:t>complete ultra </a:t>
            </a:r>
            <a:r>
              <a:rPr lang="en-US" dirty="0">
                <a:latin typeface="Arial"/>
                <a:ea typeface="ＭＳ Ｐゴシック" pitchFamily="-123" charset="-128"/>
                <a:cs typeface="Arial"/>
              </a:rPr>
              <a:t>low dose orthopedic </a:t>
            </a:r>
            <a:r>
              <a:rPr lang="en-US" dirty="0" smtClean="0">
                <a:latin typeface="Arial"/>
                <a:ea typeface="ＭＳ Ｐゴシック" pitchFamily="-123" charset="-128"/>
                <a:cs typeface="Arial"/>
              </a:rPr>
              <a:t>imaging solution</a:t>
            </a:r>
            <a:r>
              <a:rPr lang="en-US" dirty="0">
                <a:latin typeface="Arial"/>
                <a:ea typeface="ＭＳ Ｐゴシック" pitchFamily="-123" charset="-128"/>
                <a:cs typeface="Arial"/>
              </a:rPr>
              <a:t>. EOS allows full-</a:t>
            </a:r>
            <a:r>
              <a:rPr lang="en-US" dirty="0" smtClean="0">
                <a:latin typeface="Arial"/>
                <a:ea typeface="ＭＳ Ｐゴシック" pitchFamily="-123" charset="-128"/>
                <a:cs typeface="Arial"/>
              </a:rPr>
              <a:t>body imaging </a:t>
            </a:r>
            <a:r>
              <a:rPr lang="en-US" dirty="0">
                <a:latin typeface="Arial"/>
                <a:ea typeface="ＭＳ Ｐゴシック" pitchFamily="-123" charset="-128"/>
                <a:cs typeface="Arial"/>
              </a:rPr>
              <a:t>of patients at a </a:t>
            </a:r>
            <a:r>
              <a:rPr lang="en-US" dirty="0" smtClean="0">
                <a:latin typeface="Arial"/>
                <a:ea typeface="ＭＳ Ｐゴシック" pitchFamily="-123" charset="-128"/>
                <a:cs typeface="Arial"/>
              </a:rPr>
              <a:t>dose reduction </a:t>
            </a:r>
            <a:r>
              <a:rPr lang="en-US" dirty="0">
                <a:latin typeface="Arial"/>
                <a:ea typeface="ＭＳ Ｐゴシック" pitchFamily="-123" charset="-128"/>
                <a:cs typeface="Arial"/>
              </a:rPr>
              <a:t>up to 90% compared to </a:t>
            </a:r>
            <a:r>
              <a:rPr lang="en-US" dirty="0" smtClean="0">
                <a:latin typeface="Arial"/>
                <a:ea typeface="ＭＳ Ｐゴシック" pitchFamily="-123" charset="-128"/>
                <a:cs typeface="Arial"/>
              </a:rPr>
              <a:t>CR systems</a:t>
            </a:r>
            <a:r>
              <a:rPr lang="en-US" dirty="0">
                <a:latin typeface="Arial"/>
                <a:ea typeface="ＭＳ Ｐゴシック" pitchFamily="-123" charset="-128"/>
                <a:cs typeface="Arial"/>
              </a:rPr>
              <a:t>. It enables </a:t>
            </a:r>
            <a:r>
              <a:rPr lang="en-US" dirty="0" smtClean="0">
                <a:latin typeface="Arial"/>
                <a:ea typeface="ＭＳ Ｐゴシック" pitchFamily="-123" charset="-128"/>
                <a:cs typeface="Arial"/>
              </a:rPr>
              <a:t>global assessment </a:t>
            </a:r>
            <a:r>
              <a:rPr lang="en-US" dirty="0">
                <a:latin typeface="Arial"/>
                <a:ea typeface="ＭＳ Ｐゴシック" pitchFamily="-123" charset="-128"/>
                <a:cs typeface="Arial"/>
              </a:rPr>
              <a:t>of balance and </a:t>
            </a:r>
            <a:r>
              <a:rPr lang="en-US" dirty="0" smtClean="0">
                <a:latin typeface="Arial"/>
                <a:ea typeface="ＭＳ Ｐゴシック" pitchFamily="-123" charset="-128"/>
                <a:cs typeface="Arial"/>
              </a:rPr>
              <a:t>posture as </a:t>
            </a:r>
            <a:r>
              <a:rPr lang="en-US" dirty="0">
                <a:latin typeface="Arial"/>
                <a:ea typeface="ＭＳ Ｐゴシック" pitchFamily="-123" charset="-128"/>
                <a:cs typeface="Arial"/>
              </a:rPr>
              <a:t>well as a 3D modeling image in </a:t>
            </a:r>
            <a:r>
              <a:rPr lang="en-US" dirty="0" smtClean="0">
                <a:latin typeface="Arial"/>
                <a:ea typeface="ＭＳ Ｐゴシック" pitchFamily="-123" charset="-128"/>
                <a:cs typeface="Arial"/>
              </a:rPr>
              <a:t>a weight</a:t>
            </a:r>
            <a:r>
              <a:rPr lang="en-US" dirty="0">
                <a:latin typeface="Arial"/>
                <a:ea typeface="ＭＳ Ｐゴシック" pitchFamily="-123" charset="-128"/>
                <a:cs typeface="Arial"/>
              </a:rPr>
              <a:t>-bearing position, </a:t>
            </a:r>
            <a:r>
              <a:rPr lang="en-US" dirty="0" smtClean="0">
                <a:latin typeface="Arial"/>
                <a:ea typeface="ＭＳ Ｐゴシック" pitchFamily="-123" charset="-128"/>
                <a:cs typeface="Arial"/>
              </a:rPr>
              <a:t>and provides </a:t>
            </a:r>
            <a:r>
              <a:rPr lang="en-US" dirty="0">
                <a:latin typeface="Arial"/>
                <a:ea typeface="ＭＳ Ｐゴシック" pitchFamily="-123" charset="-128"/>
                <a:cs typeface="Arial"/>
              </a:rPr>
              <a:t>automatically over </a:t>
            </a:r>
            <a:r>
              <a:rPr lang="en-US" dirty="0" smtClean="0">
                <a:latin typeface="Arial"/>
                <a:ea typeface="ＭＳ Ｐゴシック" pitchFamily="-123" charset="-128"/>
                <a:cs typeface="Arial"/>
              </a:rPr>
              <a:t>100 clinical </a:t>
            </a:r>
            <a:r>
              <a:rPr lang="en-US" dirty="0">
                <a:latin typeface="Arial"/>
                <a:ea typeface="ＭＳ Ｐゴシック" pitchFamily="-123" charset="-128"/>
                <a:cs typeface="Arial"/>
              </a:rPr>
              <a:t>parameters to </a:t>
            </a:r>
            <a:r>
              <a:rPr lang="en-US" dirty="0" smtClean="0">
                <a:latin typeface="Arial"/>
                <a:ea typeface="ＭＳ Ｐゴシック" pitchFamily="-123" charset="-128"/>
                <a:cs typeface="Arial"/>
              </a:rPr>
              <a:t>the orthopedic </a:t>
            </a:r>
            <a:r>
              <a:rPr lang="en-US" dirty="0">
                <a:latin typeface="Arial"/>
                <a:ea typeface="ＭＳ Ｐゴシック" pitchFamily="-123" charset="-128"/>
                <a:cs typeface="Arial"/>
              </a:rPr>
              <a:t>surgeon for pre- </a:t>
            </a:r>
            <a:r>
              <a:rPr lang="en-US" dirty="0" smtClean="0">
                <a:latin typeface="Arial"/>
                <a:ea typeface="ＭＳ Ｐゴシック" pitchFamily="-123" charset="-128"/>
                <a:cs typeface="Arial"/>
              </a:rPr>
              <a:t>and post</a:t>
            </a:r>
            <a:r>
              <a:rPr lang="en-US" dirty="0">
                <a:latin typeface="Arial"/>
                <a:ea typeface="ＭＳ Ｐゴシック" pitchFamily="-123" charset="-128"/>
                <a:cs typeface="Arial"/>
              </a:rPr>
              <a:t>-operative surgical planning</a:t>
            </a:r>
            <a:r>
              <a:rPr lang="en-US" dirty="0" smtClean="0">
                <a:latin typeface="Arial"/>
                <a:ea typeface="ＭＳ Ｐゴシック" pitchFamily="-123" charset="-128"/>
                <a:cs typeface="Arial"/>
              </a:rPr>
              <a:t>. EOS </a:t>
            </a:r>
            <a:r>
              <a:rPr lang="en-US" dirty="0">
                <a:latin typeface="Arial"/>
                <a:ea typeface="ＭＳ Ｐゴシック" pitchFamily="-123" charset="-128"/>
                <a:cs typeface="Arial"/>
              </a:rPr>
              <a:t>is a total solution </a:t>
            </a:r>
            <a:r>
              <a:rPr lang="en-US" dirty="0" err="1">
                <a:latin typeface="Arial"/>
                <a:ea typeface="ＭＳ Ｐゴシック" pitchFamily="-123" charset="-128"/>
                <a:cs typeface="Arial"/>
              </a:rPr>
              <a:t>inorthopedic</a:t>
            </a:r>
            <a:r>
              <a:rPr lang="en-US" dirty="0">
                <a:latin typeface="Arial"/>
                <a:ea typeface="ＭＳ Ｐゴシック" pitchFamily="-123" charset="-128"/>
                <a:cs typeface="Arial"/>
              </a:rPr>
              <a:t> imaging available in </a:t>
            </a:r>
            <a:r>
              <a:rPr lang="en-US" dirty="0" err="1">
                <a:latin typeface="Arial"/>
                <a:ea typeface="ＭＳ Ｐゴシック" pitchFamily="-123" charset="-128"/>
                <a:cs typeface="Arial"/>
              </a:rPr>
              <a:t>theU.S</a:t>
            </a:r>
            <a:r>
              <a:rPr lang="en-US" dirty="0">
                <a:latin typeface="Arial"/>
                <a:ea typeface="ＭＳ Ｐゴシック" pitchFamily="-123" charset="-128"/>
                <a:cs typeface="Arial"/>
              </a:rPr>
              <a:t>. since receiving FDA 510(k)clearance</a:t>
            </a:r>
            <a:r>
              <a:rPr lang="en-US" sz="2400" dirty="0">
                <a:solidFill>
                  <a:srgbClr val="FF0000"/>
                </a:solidFill>
                <a:latin typeface="Comic Sans MS"/>
                <a:ea typeface="ＭＳ Ｐゴシック" pitchFamily="-123" charset="-128"/>
                <a:cs typeface="Comic Sans MS"/>
              </a:rPr>
              <a:t>.</a:t>
            </a:r>
          </a:p>
        </p:txBody>
      </p:sp>
      <p:pic>
        <p:nvPicPr>
          <p:cNvPr id="3" name="Picture 2" descr="RSNA-2014-Logo-Head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8465"/>
            <a:ext cx="9144000" cy="812602"/>
          </a:xfrm>
          <a:prstGeom prst="rect">
            <a:avLst/>
          </a:prstGeom>
        </p:spPr>
      </p:pic>
    </p:spTree>
    <p:extLst>
      <p:ext uri="{BB962C8B-B14F-4D97-AF65-F5344CB8AC3E}">
        <p14:creationId xmlns:p14="http://schemas.microsoft.com/office/powerpoint/2010/main" val="36862891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1" y="0"/>
            <a:ext cx="9144000" cy="6858000"/>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A MCP-PET Detector Design (Simulation) </a:t>
            </a:r>
          </a:p>
        </p:txBody>
      </p:sp>
      <p:pic>
        <p:nvPicPr>
          <p:cNvPr id="2" name="Picture 1"/>
          <p:cNvPicPr>
            <a:picLocks noChangeAspect="1"/>
          </p:cNvPicPr>
          <p:nvPr/>
        </p:nvPicPr>
        <p:blipFill>
          <a:blip r:embed="rId4"/>
          <a:stretch>
            <a:fillRect/>
          </a:stretch>
        </p:blipFill>
        <p:spPr>
          <a:xfrm>
            <a:off x="25400" y="-118533"/>
            <a:ext cx="9118601" cy="6976533"/>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Summary of Preliminary Investigation</a:t>
            </a:r>
          </a:p>
        </p:txBody>
      </p:sp>
      <p:pic>
        <p:nvPicPr>
          <p:cNvPr id="2" name="Picture 1"/>
          <p:cNvPicPr>
            <a:picLocks noChangeAspect="1"/>
          </p:cNvPicPr>
          <p:nvPr/>
        </p:nvPicPr>
        <p:blipFill>
          <a:blip r:embed="rId4"/>
          <a:stretch>
            <a:fillRect/>
          </a:stretch>
        </p:blipFill>
        <p:spPr>
          <a:xfrm>
            <a:off x="1" y="1303867"/>
            <a:ext cx="9144000" cy="5115442"/>
          </a:xfrm>
          <a:prstGeom prst="rect">
            <a:avLst/>
          </a:prstGeom>
        </p:spPr>
      </p:pic>
    </p:spTree>
    <p:extLst>
      <p:ext uri="{BB962C8B-B14F-4D97-AF65-F5344CB8AC3E}">
        <p14:creationId xmlns:p14="http://schemas.microsoft.com/office/powerpoint/2010/main" val="15055079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3400" y="2484438"/>
            <a:ext cx="4040188" cy="639762"/>
          </a:xfrm>
        </p:spPr>
        <p:txBody>
          <a:bodyPr/>
          <a:lstStyle/>
          <a:p>
            <a:r>
              <a:rPr lang="en-US" dirty="0" smtClean="0"/>
              <a:t>LAPPD PET</a:t>
            </a:r>
            <a:endParaRPr lang="en-US" dirty="0"/>
          </a:p>
        </p:txBody>
      </p:sp>
      <p:sp>
        <p:nvSpPr>
          <p:cNvPr id="5" name="Content Placeholder 4"/>
          <p:cNvSpPr>
            <a:spLocks noGrp="1"/>
          </p:cNvSpPr>
          <p:nvPr>
            <p:ph sz="half" idx="2"/>
          </p:nvPr>
        </p:nvSpPr>
        <p:spPr>
          <a:xfrm>
            <a:off x="304800" y="3429000"/>
            <a:ext cx="4343400" cy="3200400"/>
          </a:xfrm>
        </p:spPr>
        <p:txBody>
          <a:bodyPr>
            <a:noAutofit/>
          </a:bodyPr>
          <a:lstStyle/>
          <a:p>
            <a:pPr>
              <a:lnSpc>
                <a:spcPct val="80000"/>
              </a:lnSpc>
              <a:spcBef>
                <a:spcPts val="240"/>
              </a:spcBef>
            </a:pPr>
            <a:r>
              <a:rPr lang="en-US" sz="1800" dirty="0" smtClean="0"/>
              <a:t>Two 80x60 cm</a:t>
            </a:r>
            <a:r>
              <a:rPr lang="en-US" sz="1800" baseline="30000" dirty="0" smtClean="0"/>
              <a:t>2</a:t>
            </a:r>
            <a:r>
              <a:rPr lang="en-US" sz="1800" dirty="0" smtClean="0"/>
              <a:t> LAPPD detectors, 4x4x20 mm LSO crystals, 40 cm spacing; axial FOV =80 cm</a:t>
            </a:r>
          </a:p>
          <a:p>
            <a:pPr>
              <a:lnSpc>
                <a:spcPct val="80000"/>
              </a:lnSpc>
              <a:spcBef>
                <a:spcPts val="500"/>
              </a:spcBef>
            </a:pPr>
            <a:r>
              <a:rPr lang="en-US" sz="1800" dirty="0" smtClean="0"/>
              <a:t>energy res. 15%; perfect time resolution</a:t>
            </a:r>
          </a:p>
          <a:p>
            <a:pPr>
              <a:lnSpc>
                <a:spcPct val="80000"/>
              </a:lnSpc>
              <a:spcBef>
                <a:spcPts val="500"/>
              </a:spcBef>
            </a:pPr>
            <a:r>
              <a:rPr lang="en-US" sz="1800" dirty="0" smtClean="0"/>
              <a:t>Count statistics (simulation):</a:t>
            </a:r>
          </a:p>
          <a:p>
            <a:pPr lvl="1">
              <a:lnSpc>
                <a:spcPct val="80000"/>
              </a:lnSpc>
              <a:spcBef>
                <a:spcPts val="500"/>
              </a:spcBef>
            </a:pPr>
            <a:r>
              <a:rPr lang="en-US" sz="1600" dirty="0" err="1" smtClean="0"/>
              <a:t>Zubal</a:t>
            </a:r>
            <a:r>
              <a:rPr lang="en-US" sz="1600" dirty="0" smtClean="0"/>
              <a:t> phantom (~191 </a:t>
            </a:r>
            <a:r>
              <a:rPr lang="en-US" sz="1600" dirty="0" err="1" smtClean="0"/>
              <a:t>lbs</a:t>
            </a:r>
            <a:r>
              <a:rPr lang="en-US" sz="1600" dirty="0" smtClean="0"/>
              <a:t>); </a:t>
            </a:r>
            <a:r>
              <a:rPr lang="en-US" sz="1600" b="1" dirty="0" smtClean="0">
                <a:solidFill>
                  <a:srgbClr val="FF0000"/>
                </a:solidFill>
              </a:rPr>
              <a:t>2mCi</a:t>
            </a:r>
            <a:r>
              <a:rPr lang="en-US" sz="1600" dirty="0" smtClean="0"/>
              <a:t> injected; scan starts right away</a:t>
            </a:r>
            <a:endParaRPr lang="en-US" sz="1600" dirty="0"/>
          </a:p>
          <a:p>
            <a:pPr lvl="1">
              <a:lnSpc>
                <a:spcPct val="80000"/>
              </a:lnSpc>
              <a:spcBef>
                <a:spcPts val="500"/>
              </a:spcBef>
            </a:pPr>
            <a:r>
              <a:rPr lang="en-US" sz="1600" dirty="0" smtClean="0"/>
              <a:t>450-650 keV energy window, 3.5 ns time window, 210-second scan</a:t>
            </a:r>
          </a:p>
          <a:p>
            <a:pPr lvl="1">
              <a:lnSpc>
                <a:spcPct val="80000"/>
              </a:lnSpc>
              <a:spcBef>
                <a:spcPts val="500"/>
              </a:spcBef>
            </a:pPr>
            <a:r>
              <a:rPr lang="en-US" sz="1600" dirty="0" smtClean="0">
                <a:solidFill>
                  <a:srgbClr val="FF0000"/>
                </a:solidFill>
              </a:rPr>
              <a:t>54M</a:t>
            </a:r>
            <a:r>
              <a:rPr lang="en-US" sz="1600" dirty="0" smtClean="0"/>
              <a:t> </a:t>
            </a:r>
            <a:r>
              <a:rPr lang="en-US" sz="1600" dirty="0" err="1" smtClean="0"/>
              <a:t>trues+scatters</a:t>
            </a:r>
            <a:r>
              <a:rPr lang="en-US" sz="1600" dirty="0" smtClean="0"/>
              <a:t>, </a:t>
            </a:r>
            <a:r>
              <a:rPr lang="en-US" sz="1600" dirty="0" smtClean="0">
                <a:solidFill>
                  <a:srgbClr val="FF0000"/>
                </a:solidFill>
              </a:rPr>
              <a:t>9.9M</a:t>
            </a:r>
            <a:r>
              <a:rPr lang="en-US" sz="1600" dirty="0" smtClean="0"/>
              <a:t> </a:t>
            </a:r>
            <a:r>
              <a:rPr lang="en-US" sz="1600" dirty="0" err="1" smtClean="0"/>
              <a:t>randoms</a:t>
            </a:r>
            <a:r>
              <a:rPr lang="en-US" sz="1600" dirty="0" smtClean="0"/>
              <a:t>; scatter fraction ~32%, random fraction~21.28%</a:t>
            </a:r>
          </a:p>
        </p:txBody>
      </p:sp>
      <p:sp>
        <p:nvSpPr>
          <p:cNvPr id="7" name="Content Placeholder 6"/>
          <p:cNvSpPr>
            <a:spLocks noGrp="1"/>
          </p:cNvSpPr>
          <p:nvPr>
            <p:ph sz="quarter" idx="4"/>
          </p:nvPr>
        </p:nvSpPr>
        <p:spPr>
          <a:xfrm>
            <a:off x="4876800" y="3355107"/>
            <a:ext cx="4267200" cy="3502893"/>
          </a:xfrm>
        </p:spPr>
        <p:txBody>
          <a:bodyPr>
            <a:noAutofit/>
          </a:bodyPr>
          <a:lstStyle/>
          <a:p>
            <a:pPr>
              <a:lnSpc>
                <a:spcPct val="80000"/>
              </a:lnSpc>
            </a:pPr>
            <a:r>
              <a:rPr lang="en-US" sz="1800" dirty="0" smtClean="0"/>
              <a:t>84.2 cm-diameter detector ring, 4x4x20 LSO crystals, 52 rings; axial FOV = 21.6 cm (33% longer than others); 4 bed positions to cover ~80 cm</a:t>
            </a:r>
          </a:p>
          <a:p>
            <a:pPr>
              <a:lnSpc>
                <a:spcPct val="80000"/>
              </a:lnSpc>
              <a:spcBef>
                <a:spcPts val="500"/>
              </a:spcBef>
            </a:pPr>
            <a:r>
              <a:rPr lang="en-US" sz="1800" dirty="0" smtClean="0"/>
              <a:t>energy res. &lt;12%; time res ~ 555ps</a:t>
            </a:r>
          </a:p>
          <a:p>
            <a:pPr>
              <a:lnSpc>
                <a:spcPct val="80000"/>
              </a:lnSpc>
              <a:spcBef>
                <a:spcPts val="500"/>
              </a:spcBef>
            </a:pPr>
            <a:r>
              <a:rPr lang="en-US" sz="1800" dirty="0" smtClean="0"/>
              <a:t>Count statistics (measurement reported):</a:t>
            </a:r>
          </a:p>
          <a:p>
            <a:pPr lvl="1">
              <a:lnSpc>
                <a:spcPct val="80000"/>
              </a:lnSpc>
              <a:spcBef>
                <a:spcPts val="500"/>
              </a:spcBef>
            </a:pPr>
            <a:r>
              <a:rPr lang="en-US" sz="1600" dirty="0" smtClean="0"/>
              <a:t>160 </a:t>
            </a:r>
            <a:r>
              <a:rPr lang="en-US" sz="1600" dirty="0" err="1" smtClean="0"/>
              <a:t>lb</a:t>
            </a:r>
            <a:r>
              <a:rPr lang="en-US" sz="1600" dirty="0" smtClean="0"/>
              <a:t> patient; 16 </a:t>
            </a:r>
            <a:r>
              <a:rPr lang="en-US" sz="1600" dirty="0" err="1" smtClean="0"/>
              <a:t>mCi</a:t>
            </a:r>
            <a:r>
              <a:rPr lang="en-US" sz="1600" dirty="0" smtClean="0"/>
              <a:t> injected; scan starts 90 min post injection (~</a:t>
            </a:r>
            <a:r>
              <a:rPr lang="en-US" sz="1600" b="1" dirty="0" smtClean="0">
                <a:solidFill>
                  <a:srgbClr val="FF0000"/>
                </a:solidFill>
              </a:rPr>
              <a:t>9.1 </a:t>
            </a:r>
            <a:r>
              <a:rPr lang="en-US" sz="1600" b="1" dirty="0" err="1" smtClean="0">
                <a:solidFill>
                  <a:srgbClr val="FF0000"/>
                </a:solidFill>
              </a:rPr>
              <a:t>mCi</a:t>
            </a:r>
            <a:r>
              <a:rPr lang="en-US" sz="1600" b="1" dirty="0">
                <a:solidFill>
                  <a:srgbClr val="FF0000"/>
                </a:solidFill>
              </a:rPr>
              <a:t> </a:t>
            </a:r>
            <a:r>
              <a:rPr lang="en-US" sz="1600" dirty="0" smtClean="0"/>
              <a:t>at start of scan)</a:t>
            </a:r>
          </a:p>
          <a:p>
            <a:pPr lvl="1">
              <a:lnSpc>
                <a:spcPct val="80000"/>
              </a:lnSpc>
              <a:spcBef>
                <a:spcPts val="500"/>
              </a:spcBef>
            </a:pPr>
            <a:r>
              <a:rPr lang="en-US" sz="1600" dirty="0" smtClean="0"/>
              <a:t>350-650 keV energy window, 4.5 ns coincidence window; 210-second scan</a:t>
            </a:r>
          </a:p>
          <a:p>
            <a:pPr lvl="1">
              <a:lnSpc>
                <a:spcPct val="80000"/>
              </a:lnSpc>
              <a:spcBef>
                <a:spcPts val="500"/>
              </a:spcBef>
            </a:pPr>
            <a:r>
              <a:rPr lang="en-US" sz="1600" dirty="0">
                <a:solidFill>
                  <a:srgbClr val="FF0000"/>
                </a:solidFill>
              </a:rPr>
              <a:t>44M</a:t>
            </a:r>
            <a:r>
              <a:rPr lang="en-US" sz="1600" dirty="0"/>
              <a:t> </a:t>
            </a:r>
            <a:r>
              <a:rPr lang="en-US" sz="1600" dirty="0" err="1"/>
              <a:t>trues+scatters</a:t>
            </a:r>
            <a:r>
              <a:rPr lang="en-US" sz="1600" dirty="0"/>
              <a:t>, and </a:t>
            </a:r>
            <a:r>
              <a:rPr lang="en-US" sz="1600" dirty="0">
                <a:solidFill>
                  <a:srgbClr val="FF0000"/>
                </a:solidFill>
              </a:rPr>
              <a:t>67M</a:t>
            </a:r>
            <a:r>
              <a:rPr lang="en-US" sz="1600" dirty="0"/>
              <a:t> </a:t>
            </a:r>
            <a:r>
              <a:rPr lang="en-US" sz="1600" dirty="0" err="1"/>
              <a:t>randoms</a:t>
            </a:r>
            <a:r>
              <a:rPr lang="en-US" sz="1600" dirty="0"/>
              <a:t>; scatter fraction ~30%, random fraction ~68%</a:t>
            </a:r>
          </a:p>
        </p:txBody>
      </p:sp>
      <p:sp>
        <p:nvSpPr>
          <p:cNvPr id="8" name="Slide Number Placeholder 7"/>
          <p:cNvSpPr>
            <a:spLocks noGrp="1"/>
          </p:cNvSpPr>
          <p:nvPr>
            <p:ph type="sldNum" sz="quarter" idx="12"/>
          </p:nvPr>
        </p:nvSpPr>
        <p:spPr/>
        <p:txBody>
          <a:bodyPr/>
          <a:lstStyle/>
          <a:p>
            <a:fld id="{56A067F1-F46E-478F-A370-4F485E3AAC3B}" type="slidenum">
              <a:rPr lang="en-US" smtClean="0">
                <a:solidFill>
                  <a:prstClr val="black">
                    <a:tint val="75000"/>
                  </a:prstClr>
                </a:solidFill>
                <a:latin typeface="Calibri"/>
              </a:rPr>
              <a:pPr/>
              <a:t>23</a:t>
            </a:fld>
            <a:endParaRPr lang="en-US" dirty="0">
              <a:solidFill>
                <a:prstClr val="black">
                  <a:tint val="75000"/>
                </a:prstClr>
              </a:solidFill>
              <a:latin typeface="Calibri"/>
            </a:endParaRPr>
          </a:p>
        </p:txBody>
      </p:sp>
      <p:grpSp>
        <p:nvGrpSpPr>
          <p:cNvPr id="29" name="Group 28"/>
          <p:cNvGrpSpPr/>
          <p:nvPr/>
        </p:nvGrpSpPr>
        <p:grpSpPr>
          <a:xfrm>
            <a:off x="6400801" y="556415"/>
            <a:ext cx="685800" cy="2557451"/>
            <a:chOff x="5827668" y="1651760"/>
            <a:chExt cx="1449431" cy="1905000"/>
          </a:xfrm>
        </p:grpSpPr>
        <p:sp>
          <p:nvSpPr>
            <p:cNvPr id="36" name="Can 35"/>
            <p:cNvSpPr/>
            <p:nvPr/>
          </p:nvSpPr>
          <p:spPr>
            <a:xfrm rot="16200000">
              <a:off x="5599884" y="1879544"/>
              <a:ext cx="1905000" cy="1449431"/>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7" name="Oval 36"/>
            <p:cNvSpPr/>
            <p:nvPr/>
          </p:nvSpPr>
          <p:spPr>
            <a:xfrm>
              <a:off x="5903052" y="1879544"/>
              <a:ext cx="229416" cy="13732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cxnSp>
        <p:nvCxnSpPr>
          <p:cNvPr id="30" name="Straight Arrow Connector 29"/>
          <p:cNvCxnSpPr/>
          <p:nvPr/>
        </p:nvCxnSpPr>
        <p:spPr>
          <a:xfrm>
            <a:off x="6473886" y="400110"/>
            <a:ext cx="61271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452785" y="0"/>
            <a:ext cx="1010213" cy="400110"/>
          </a:xfrm>
          <a:prstGeom prst="rect">
            <a:avLst/>
          </a:prstGeom>
          <a:noFill/>
        </p:spPr>
        <p:txBody>
          <a:bodyPr wrap="none" rtlCol="0">
            <a:spAutoFit/>
          </a:bodyPr>
          <a:lstStyle/>
          <a:p>
            <a:pPr defTabSz="914400"/>
            <a:r>
              <a:rPr lang="en-US" sz="2000" dirty="0" smtClean="0">
                <a:solidFill>
                  <a:prstClr val="black"/>
                </a:solidFill>
                <a:latin typeface="Calibri"/>
              </a:rPr>
              <a:t>21.6 cm</a:t>
            </a:r>
            <a:endParaRPr lang="en-US" sz="2000" dirty="0">
              <a:solidFill>
                <a:prstClr val="black"/>
              </a:solidFill>
              <a:latin typeface="Calibri"/>
            </a:endParaRPr>
          </a:p>
        </p:txBody>
      </p:sp>
      <p:cxnSp>
        <p:nvCxnSpPr>
          <p:cNvPr id="32" name="Straight Arrow Connector 31"/>
          <p:cNvCxnSpPr/>
          <p:nvPr/>
        </p:nvCxnSpPr>
        <p:spPr>
          <a:xfrm>
            <a:off x="7239000" y="862214"/>
            <a:ext cx="0" cy="947596"/>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370756" y="1144585"/>
            <a:ext cx="1010213" cy="400110"/>
          </a:xfrm>
          <a:prstGeom prst="rect">
            <a:avLst/>
          </a:prstGeom>
          <a:noFill/>
        </p:spPr>
        <p:txBody>
          <a:bodyPr wrap="none" rtlCol="0">
            <a:spAutoFit/>
          </a:bodyPr>
          <a:lstStyle/>
          <a:p>
            <a:pPr defTabSz="914400"/>
            <a:r>
              <a:rPr lang="en-US" sz="2000" dirty="0" smtClean="0">
                <a:solidFill>
                  <a:prstClr val="black"/>
                </a:solidFill>
                <a:latin typeface="Calibri"/>
              </a:rPr>
              <a:t>42.1 cm</a:t>
            </a:r>
            <a:endParaRPr lang="en-US" sz="2000" dirty="0">
              <a:solidFill>
                <a:prstClr val="black"/>
              </a:solidFill>
              <a:latin typeface="Calibri"/>
            </a:endParaRPr>
          </a:p>
        </p:txBody>
      </p:sp>
      <p:sp>
        <p:nvSpPr>
          <p:cNvPr id="34" name="TextBox 33"/>
          <p:cNvSpPr txBox="1"/>
          <p:nvPr/>
        </p:nvSpPr>
        <p:spPr>
          <a:xfrm>
            <a:off x="7162800" y="2724090"/>
            <a:ext cx="1607812" cy="400110"/>
          </a:xfrm>
          <a:prstGeom prst="rect">
            <a:avLst/>
          </a:prstGeom>
          <a:noFill/>
        </p:spPr>
        <p:txBody>
          <a:bodyPr wrap="none" rtlCol="0">
            <a:spAutoFit/>
          </a:bodyPr>
          <a:lstStyle/>
          <a:p>
            <a:pPr defTabSz="914400"/>
            <a:r>
              <a:rPr lang="en-US" sz="2000" b="1" dirty="0" smtClean="0">
                <a:solidFill>
                  <a:prstClr val="black"/>
                </a:solidFill>
                <a:latin typeface="Calibri"/>
              </a:rPr>
              <a:t>Siemens </a:t>
            </a:r>
            <a:r>
              <a:rPr lang="en-US" sz="2000" b="1" dirty="0" err="1" smtClean="0">
                <a:solidFill>
                  <a:prstClr val="black"/>
                </a:solidFill>
                <a:latin typeface="Calibri"/>
              </a:rPr>
              <a:t>mCT</a:t>
            </a:r>
            <a:endParaRPr lang="en-US" sz="2000" b="1" dirty="0">
              <a:solidFill>
                <a:prstClr val="black"/>
              </a:solidFill>
              <a:latin typeface="Calibri"/>
            </a:endParaRPr>
          </a:p>
        </p:txBody>
      </p:sp>
      <p:grpSp>
        <p:nvGrpSpPr>
          <p:cNvPr id="45" name="Group 44"/>
          <p:cNvGrpSpPr/>
          <p:nvPr/>
        </p:nvGrpSpPr>
        <p:grpSpPr>
          <a:xfrm>
            <a:off x="76200" y="351749"/>
            <a:ext cx="4944904" cy="2086651"/>
            <a:chOff x="304800" y="599459"/>
            <a:chExt cx="4944904" cy="2086651"/>
          </a:xfrm>
        </p:grpSpPr>
        <p:cxnSp>
          <p:nvCxnSpPr>
            <p:cNvPr id="23" name="Straight Arrow Connector 22"/>
            <p:cNvCxnSpPr/>
            <p:nvPr/>
          </p:nvCxnSpPr>
          <p:spPr>
            <a:xfrm>
              <a:off x="1820704" y="1082201"/>
              <a:ext cx="34290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07922" y="599459"/>
              <a:ext cx="816249" cy="400110"/>
            </a:xfrm>
            <a:prstGeom prst="rect">
              <a:avLst/>
            </a:prstGeom>
            <a:noFill/>
          </p:spPr>
          <p:txBody>
            <a:bodyPr wrap="none" rtlCol="0">
              <a:spAutoFit/>
            </a:bodyPr>
            <a:lstStyle/>
            <a:p>
              <a:pPr defTabSz="914400"/>
              <a:r>
                <a:rPr lang="en-US" sz="2000" dirty="0" smtClean="0">
                  <a:solidFill>
                    <a:prstClr val="black"/>
                  </a:solidFill>
                  <a:latin typeface="Calibri"/>
                </a:rPr>
                <a:t>80 cm</a:t>
              </a:r>
              <a:endParaRPr lang="en-US" sz="2000" dirty="0">
                <a:solidFill>
                  <a:prstClr val="black"/>
                </a:solidFill>
                <a:latin typeface="Calibri"/>
              </a:endParaRPr>
            </a:p>
          </p:txBody>
        </p:sp>
        <p:cxnSp>
          <p:nvCxnSpPr>
            <p:cNvPr id="25" name="Straight Arrow Connector 24"/>
            <p:cNvCxnSpPr>
              <a:endCxn id="28" idx="2"/>
            </p:cNvCxnSpPr>
            <p:nvPr/>
          </p:nvCxnSpPr>
          <p:spPr>
            <a:xfrm>
              <a:off x="1246844" y="1908625"/>
              <a:ext cx="0" cy="717947"/>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800" y="2067543"/>
              <a:ext cx="816249" cy="400110"/>
            </a:xfrm>
            <a:prstGeom prst="rect">
              <a:avLst/>
            </a:prstGeom>
            <a:noFill/>
          </p:spPr>
          <p:txBody>
            <a:bodyPr wrap="none" rtlCol="0">
              <a:spAutoFit/>
            </a:bodyPr>
            <a:lstStyle/>
            <a:p>
              <a:pPr defTabSz="914400"/>
              <a:r>
                <a:rPr lang="en-US" sz="2000" dirty="0" smtClean="0">
                  <a:solidFill>
                    <a:prstClr val="black"/>
                  </a:solidFill>
                  <a:latin typeface="Calibri"/>
                </a:rPr>
                <a:t>40 cm</a:t>
              </a:r>
              <a:endParaRPr lang="en-US" sz="2000" dirty="0">
                <a:solidFill>
                  <a:prstClr val="black"/>
                </a:solidFill>
                <a:latin typeface="Calibri"/>
              </a:endParaRPr>
            </a:p>
          </p:txBody>
        </p:sp>
        <p:sp>
          <p:nvSpPr>
            <p:cNvPr id="27" name="Cube 26"/>
            <p:cNvSpPr/>
            <p:nvPr/>
          </p:nvSpPr>
          <p:spPr>
            <a:xfrm>
              <a:off x="1246843" y="1219564"/>
              <a:ext cx="4002861" cy="689061"/>
            </a:xfrm>
            <a:prstGeom prst="cube">
              <a:avLst>
                <a:gd name="adj" fmla="val 827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8" name="Cube 27"/>
            <p:cNvSpPr/>
            <p:nvPr/>
          </p:nvSpPr>
          <p:spPr>
            <a:xfrm>
              <a:off x="1246844" y="1997049"/>
              <a:ext cx="3850460" cy="689061"/>
            </a:xfrm>
            <a:prstGeom prst="cube">
              <a:avLst>
                <a:gd name="adj" fmla="val 827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38" name="Straight Arrow Connector 37"/>
            <p:cNvCxnSpPr/>
            <p:nvPr/>
          </p:nvCxnSpPr>
          <p:spPr>
            <a:xfrm flipH="1">
              <a:off x="990600" y="1143000"/>
              <a:ext cx="609600" cy="60960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8936933">
              <a:off x="684271" y="1124102"/>
              <a:ext cx="816249" cy="400110"/>
            </a:xfrm>
            <a:prstGeom prst="rect">
              <a:avLst/>
            </a:prstGeom>
            <a:noFill/>
          </p:spPr>
          <p:txBody>
            <a:bodyPr wrap="none" rtlCol="0">
              <a:spAutoFit/>
            </a:bodyPr>
            <a:lstStyle/>
            <a:p>
              <a:pPr defTabSz="914400"/>
              <a:r>
                <a:rPr lang="en-US" sz="2000" dirty="0" smtClean="0">
                  <a:solidFill>
                    <a:prstClr val="black"/>
                  </a:solidFill>
                  <a:latin typeface="Calibri"/>
                </a:rPr>
                <a:t>60 cm</a:t>
              </a:r>
              <a:endParaRPr lang="en-US" sz="2000" dirty="0">
                <a:solidFill>
                  <a:prstClr val="black"/>
                </a:solidFill>
                <a:latin typeface="Calibri"/>
              </a:endParaRPr>
            </a:p>
          </p:txBody>
        </p:sp>
      </p:grpSp>
    </p:spTree>
    <p:extLst>
      <p:ext uri="{BB962C8B-B14F-4D97-AF65-F5344CB8AC3E}">
        <p14:creationId xmlns:p14="http://schemas.microsoft.com/office/powerpoint/2010/main" val="13455100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Initial Simulation Results</a:t>
            </a:r>
            <a:r>
              <a:rPr lang="en-US" dirty="0" smtClean="0"/>
              <a:t/>
            </a:r>
            <a:br>
              <a:rPr lang="en-US" dirty="0" smtClean="0"/>
            </a:br>
            <a:r>
              <a:rPr lang="en-US" sz="3600" dirty="0" smtClean="0"/>
              <a:t>Whole-body phantom</a:t>
            </a:r>
            <a:endParaRPr lang="en-US" dirty="0"/>
          </a:p>
        </p:txBody>
      </p:sp>
      <p:pic>
        <p:nvPicPr>
          <p:cNvPr id="69634" name="Picture 2" descr="E:\common\simulations\LAPPD\simulation_screen_shot.png"/>
          <p:cNvPicPr>
            <a:picLocks noChangeAspect="1" noChangeArrowheads="1"/>
          </p:cNvPicPr>
          <p:nvPr/>
        </p:nvPicPr>
        <p:blipFill>
          <a:blip r:embed="rId4" cstate="print"/>
          <a:srcRect/>
          <a:stretch>
            <a:fillRect/>
          </a:stretch>
        </p:blipFill>
        <p:spPr bwMode="auto">
          <a:xfrm>
            <a:off x="3672841" y="1483963"/>
            <a:ext cx="4434760" cy="4389120"/>
          </a:xfrm>
          <a:prstGeom prst="rect">
            <a:avLst/>
          </a:prstGeom>
          <a:noFill/>
        </p:spPr>
      </p:pic>
      <p:pic>
        <p:nvPicPr>
          <p:cNvPr id="3" name="mi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615440" y="1483963"/>
            <a:ext cx="1828800" cy="4389120"/>
          </a:xfrm>
          <a:prstGeom prst="rect">
            <a:avLst/>
          </a:prstGeom>
        </p:spPr>
      </p:pic>
      <p:sp>
        <p:nvSpPr>
          <p:cNvPr id="4" name="TextBox 3"/>
          <p:cNvSpPr txBox="1"/>
          <p:nvPr/>
        </p:nvSpPr>
        <p:spPr>
          <a:xfrm>
            <a:off x="1859278" y="5918747"/>
            <a:ext cx="6019723" cy="830997"/>
          </a:xfrm>
          <a:prstGeom prst="rect">
            <a:avLst/>
          </a:prstGeom>
          <a:noFill/>
        </p:spPr>
        <p:txBody>
          <a:bodyPr wrap="square" rtlCol="0">
            <a:spAutoFit/>
          </a:bodyPr>
          <a:lstStyle/>
          <a:p>
            <a:pPr defTabSz="914400"/>
            <a:r>
              <a:rPr lang="en-US" sz="2400" dirty="0" smtClean="0">
                <a:solidFill>
                  <a:prstClr val="black"/>
                </a:solidFill>
                <a:latin typeface="Calibri"/>
              </a:rPr>
              <a:t>Have obtained a 6-minute scan (1-minute frame), 7-12 minutes are under way.</a:t>
            </a:r>
          </a:p>
        </p:txBody>
      </p:sp>
      <p:sp>
        <p:nvSpPr>
          <p:cNvPr id="6" name="Slide Number Placeholder 5"/>
          <p:cNvSpPr>
            <a:spLocks noGrp="1"/>
          </p:cNvSpPr>
          <p:nvPr>
            <p:ph type="sldNum" sz="quarter" idx="12"/>
          </p:nvPr>
        </p:nvSpPr>
        <p:spPr/>
        <p:txBody>
          <a:bodyPr/>
          <a:lstStyle/>
          <a:p>
            <a:fld id="{56A067F1-F46E-478F-A370-4F485E3AAC3B}"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spTree>
    <p:extLst>
      <p:ext uri="{BB962C8B-B14F-4D97-AF65-F5344CB8AC3E}">
        <p14:creationId xmlns:p14="http://schemas.microsoft.com/office/powerpoint/2010/main" val="3059086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226916"/>
            <a:ext cx="8229600" cy="5278056"/>
          </a:xfrm>
        </p:spPr>
        <p:txBody>
          <a:bodyPr>
            <a:normAutofit fontScale="92500"/>
          </a:bodyPr>
          <a:lstStyle/>
          <a:p>
            <a:r>
              <a:rPr lang="en-US" sz="2800" dirty="0" smtClean="0"/>
              <a:t>2mCi with LAPPD PET vs. 9.1mCi with </a:t>
            </a:r>
            <a:r>
              <a:rPr lang="en-US" sz="2800" dirty="0" err="1" smtClean="0"/>
              <a:t>mCT</a:t>
            </a:r>
            <a:r>
              <a:rPr lang="en-US" sz="2800" dirty="0" smtClean="0"/>
              <a:t>: </a:t>
            </a:r>
          </a:p>
          <a:p>
            <a:pPr lvl="1"/>
            <a:r>
              <a:rPr lang="en-US" sz="2400" dirty="0" smtClean="0"/>
              <a:t>LAPPD PET has more </a:t>
            </a:r>
            <a:r>
              <a:rPr lang="en-US" sz="2400" dirty="0" err="1" smtClean="0"/>
              <a:t>trues+scatters</a:t>
            </a:r>
            <a:r>
              <a:rPr lang="en-US" sz="2400" dirty="0" smtClean="0"/>
              <a:t> (54M vs 44M, 10M or ~23% more) </a:t>
            </a:r>
          </a:p>
          <a:p>
            <a:pPr lvl="1"/>
            <a:r>
              <a:rPr lang="en-US" sz="2400" dirty="0" smtClean="0"/>
              <a:t>LPPPD PET has much fewer</a:t>
            </a:r>
            <a:r>
              <a:rPr lang="en-US" sz="2400" dirty="0"/>
              <a:t> </a:t>
            </a:r>
            <a:r>
              <a:rPr lang="en-US" sz="2400" dirty="0" err="1" smtClean="0"/>
              <a:t>randoms</a:t>
            </a:r>
            <a:r>
              <a:rPr lang="en-US" sz="2400" dirty="0"/>
              <a:t> </a:t>
            </a:r>
            <a:r>
              <a:rPr lang="en-US" sz="2400" dirty="0" smtClean="0"/>
              <a:t>(9.9M vs 67M due to use of lower dose)</a:t>
            </a:r>
          </a:p>
          <a:p>
            <a:pPr lvl="1"/>
            <a:r>
              <a:rPr lang="en-US" sz="2400" dirty="0" smtClean="0"/>
              <a:t>For NECR=T^2/(T+S+R) (a measure of SNR-equivalent count): LAPPD is ~21.0M and </a:t>
            </a:r>
            <a:r>
              <a:rPr lang="en-US" sz="2400" dirty="0" err="1" smtClean="0"/>
              <a:t>mCT</a:t>
            </a:r>
            <a:r>
              <a:rPr lang="en-US" sz="2400" dirty="0" smtClean="0"/>
              <a:t> is only ~8.54M, ~2.5x gain.</a:t>
            </a:r>
            <a:endParaRPr lang="en-US" sz="2400" b="1" dirty="0" smtClean="0"/>
          </a:p>
          <a:p>
            <a:pPr lvl="1"/>
            <a:r>
              <a:rPr lang="en-US" sz="2400" dirty="0" smtClean="0">
                <a:solidFill>
                  <a:srgbClr val="FF0000"/>
                </a:solidFill>
              </a:rPr>
              <a:t>LAPPD PET uses 22% dose but yields 23% more trues (and scatters) and a SNR gain of ~2.5. This does not consider the effect of TOF measurement.</a:t>
            </a:r>
          </a:p>
          <a:p>
            <a:pPr lvl="1"/>
            <a:r>
              <a:rPr lang="en-US" sz="2400" dirty="0" smtClean="0">
                <a:solidFill>
                  <a:srgbClr val="FF0000"/>
                </a:solidFill>
              </a:rPr>
              <a:t>TOF: 555 </a:t>
            </a:r>
            <a:r>
              <a:rPr lang="en-US" sz="2400" dirty="0" err="1" smtClean="0">
                <a:solidFill>
                  <a:srgbClr val="FF0000"/>
                </a:solidFill>
              </a:rPr>
              <a:t>ps</a:t>
            </a:r>
            <a:r>
              <a:rPr lang="en-US" sz="2400" dirty="0" smtClean="0">
                <a:solidFill>
                  <a:srgbClr val="FF0000"/>
                </a:solidFill>
              </a:rPr>
              <a:t> with </a:t>
            </a:r>
            <a:r>
              <a:rPr lang="en-US" sz="2400" dirty="0" err="1" smtClean="0">
                <a:solidFill>
                  <a:srgbClr val="FF0000"/>
                </a:solidFill>
              </a:rPr>
              <a:t>mCT</a:t>
            </a:r>
            <a:r>
              <a:rPr lang="en-US" sz="2400" dirty="0" smtClean="0">
                <a:solidFill>
                  <a:srgbClr val="FF0000"/>
                </a:solidFill>
              </a:rPr>
              <a:t> =&gt; an additional SNR gain of 1.36, 1.67, or 2.36 due to TOF if the LAPPD PET system has a TOF resolution of 300 </a:t>
            </a:r>
            <a:r>
              <a:rPr lang="en-US" sz="2400" dirty="0" err="1" smtClean="0">
                <a:solidFill>
                  <a:srgbClr val="FF0000"/>
                </a:solidFill>
              </a:rPr>
              <a:t>ps</a:t>
            </a:r>
            <a:r>
              <a:rPr lang="en-US" sz="2400" dirty="0" smtClean="0">
                <a:solidFill>
                  <a:srgbClr val="FF0000"/>
                </a:solidFill>
              </a:rPr>
              <a:t>, 200 </a:t>
            </a:r>
            <a:r>
              <a:rPr lang="en-US" sz="2400" dirty="0" err="1" smtClean="0">
                <a:solidFill>
                  <a:srgbClr val="FF0000"/>
                </a:solidFill>
              </a:rPr>
              <a:t>ps</a:t>
            </a:r>
            <a:r>
              <a:rPr lang="en-US" sz="2400" dirty="0" smtClean="0">
                <a:solidFill>
                  <a:srgbClr val="FF0000"/>
                </a:solidFill>
              </a:rPr>
              <a:t>, or 100 ps.</a:t>
            </a:r>
          </a:p>
          <a:p>
            <a:pPr lvl="1"/>
            <a:r>
              <a:rPr lang="en-US" sz="2400" dirty="0" smtClean="0">
                <a:solidFill>
                  <a:srgbClr val="FF0000"/>
                </a:solidFill>
              </a:rPr>
              <a:t>An order of magnitude reduction in dose is possible.</a:t>
            </a:r>
          </a:p>
          <a:p>
            <a:pPr lvl="1"/>
            <a:endParaRPr lang="en-US" sz="2400" dirty="0" smtClean="0"/>
          </a:p>
          <a:p>
            <a:endParaRPr lang="en-US" sz="2800" dirty="0" smtClean="0"/>
          </a:p>
        </p:txBody>
      </p:sp>
      <p:sp>
        <p:nvSpPr>
          <p:cNvPr id="4" name="Slide Number Placeholder 3"/>
          <p:cNvSpPr>
            <a:spLocks noGrp="1"/>
          </p:cNvSpPr>
          <p:nvPr>
            <p:ph type="sldNum" sz="quarter" idx="12"/>
          </p:nvPr>
        </p:nvSpPr>
        <p:spPr/>
        <p:txBody>
          <a:bodyPr/>
          <a:lstStyle/>
          <a:p>
            <a:fld id="{56A067F1-F46E-478F-A370-4F485E3AAC3B}" type="slidenum">
              <a:rPr lang="en-US" smtClean="0">
                <a:solidFill>
                  <a:prstClr val="black">
                    <a:tint val="75000"/>
                  </a:prstClr>
                </a:solidFill>
                <a:latin typeface="Calibri"/>
              </a:rPr>
              <a:pPr/>
              <a:t>25</a:t>
            </a:fld>
            <a:endParaRPr lang="en-US" dirty="0">
              <a:solidFill>
                <a:prstClr val="black">
                  <a:tint val="75000"/>
                </a:prstClr>
              </a:solidFill>
              <a:latin typeface="Calibri"/>
            </a:endParaRPr>
          </a:p>
        </p:txBody>
      </p:sp>
      <p:sp>
        <p:nvSpPr>
          <p:cNvPr id="6" name="Title 1"/>
          <p:cNvSpPr txBox="1">
            <a:spLocks/>
          </p:cNvSpPr>
          <p:nvPr/>
        </p:nvSpPr>
        <p:spPr>
          <a:xfrm>
            <a:off x="457200" y="89438"/>
            <a:ext cx="8229600" cy="1143000"/>
          </a:xfrm>
          <a:prstGeom prst="rect">
            <a:avLst/>
          </a:prstGeom>
        </p:spPr>
        <p:txBody>
          <a:bodyPr vert="horz" lIns="91440" tIns="45720" rIns="91440" bIns="45720" rtlCol="0" anchor="ctr">
            <a:normAutofit/>
          </a:bodyPr>
          <a:lstStyle/>
          <a:p>
            <a:pPr algn="ctr" defTabSz="914400">
              <a:spcBef>
                <a:spcPct val="0"/>
              </a:spcBef>
              <a:defRPr/>
            </a:pPr>
            <a:r>
              <a:rPr lang="en-US" sz="4400" b="1" dirty="0" smtClean="0">
                <a:solidFill>
                  <a:prstClr val="black"/>
                </a:solidFill>
                <a:latin typeface="Calibri"/>
              </a:rPr>
              <a:t>Comparison</a:t>
            </a:r>
            <a:endParaRPr lang="en-US" sz="4400" b="1" dirty="0">
              <a:solidFill>
                <a:prstClr val="black"/>
              </a:solidFill>
              <a:latin typeface="Calibri"/>
            </a:endParaRPr>
          </a:p>
        </p:txBody>
      </p:sp>
    </p:spTree>
    <p:extLst>
      <p:ext uri="{BB962C8B-B14F-4D97-AF65-F5344CB8AC3E}">
        <p14:creationId xmlns:p14="http://schemas.microsoft.com/office/powerpoint/2010/main" val="330278196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4807" y="-57733"/>
            <a:ext cx="9677920" cy="1069709"/>
          </a:xfrm>
        </p:spPr>
        <p:txBody>
          <a:bodyPr/>
          <a:lstStyle/>
          <a:p>
            <a:pPr algn="ctr"/>
            <a:r>
              <a:rPr lang="en-US" sz="2800" b="1" dirty="0" smtClean="0">
                <a:solidFill>
                  <a:srgbClr val="FFFF00"/>
                </a:solidFill>
                <a:latin typeface="Arial"/>
                <a:cs typeface="Arial"/>
              </a:rPr>
              <a:t>Model-Based Reconstruction </a:t>
            </a:r>
            <a:r>
              <a:rPr lang="en-US" sz="2800" b="1" dirty="0" smtClean="0">
                <a:solidFill>
                  <a:srgbClr val="FFFF00"/>
                </a:solidFill>
                <a:latin typeface="Arial"/>
                <a:cs typeface="Arial"/>
                <a:sym typeface="Wingdings"/>
              </a:rPr>
              <a:t> Algorithm Enabled Instrumentation (</a:t>
            </a:r>
            <a:r>
              <a:rPr lang="en-US" sz="2800" b="1" dirty="0" err="1" smtClean="0">
                <a:solidFill>
                  <a:srgbClr val="FFFF00"/>
                </a:solidFill>
                <a:latin typeface="Arial"/>
                <a:cs typeface="Arial"/>
                <a:sym typeface="Wingdings"/>
              </a:rPr>
              <a:t>PhysicsComputingEngineering</a:t>
            </a:r>
            <a:r>
              <a:rPr lang="en-US" sz="2800" b="1" dirty="0" smtClean="0">
                <a:solidFill>
                  <a:srgbClr val="FFFF00"/>
                </a:solidFill>
                <a:latin typeface="Arial"/>
                <a:cs typeface="Arial"/>
                <a:sym typeface="Wingdings"/>
              </a:rPr>
              <a:t>)</a:t>
            </a:r>
            <a:endParaRPr lang="en-US" sz="2800" b="1" dirty="0">
              <a:solidFill>
                <a:srgbClr val="FFFF00"/>
              </a:solidFill>
              <a:latin typeface="Arial"/>
              <a:cs typeface="Arial"/>
            </a:endParaRPr>
          </a:p>
        </p:txBody>
      </p:sp>
      <p:sp>
        <p:nvSpPr>
          <p:cNvPr id="5" name="Slide Number Placeholder 4"/>
          <p:cNvSpPr>
            <a:spLocks noGrp="1"/>
          </p:cNvSpPr>
          <p:nvPr>
            <p:ph type="sldNum" sz="quarter" idx="16"/>
          </p:nvPr>
        </p:nvSpPr>
        <p:spPr/>
        <p:txBody>
          <a:bodyPr/>
          <a:lstStyle/>
          <a:p>
            <a:pPr>
              <a:defRPr/>
            </a:pPr>
            <a:fld id="{5E238032-6B4C-5D48-AFBA-0B667A040BBE}" type="slidenum">
              <a:rPr lang="en-US"/>
              <a:pPr>
                <a:defRPr/>
              </a:pPr>
              <a:t>26</a:t>
            </a:fld>
            <a:endParaRPr lang="en-US" dirty="0"/>
          </a:p>
        </p:txBody>
      </p:sp>
      <p:pic>
        <p:nvPicPr>
          <p:cNvPr id="7" name="Picture 6" descr="DHAPET"/>
          <p:cNvPicPr>
            <a:picLocks noChangeAspect="1" noChangeArrowheads="1"/>
          </p:cNvPicPr>
          <p:nvPr/>
        </p:nvPicPr>
        <p:blipFill>
          <a:blip r:embed="rId6" cstate="print"/>
          <a:srcRect l="9160" r="6565"/>
          <a:stretch>
            <a:fillRect/>
          </a:stretch>
        </p:blipFill>
        <p:spPr bwMode="auto">
          <a:xfrm>
            <a:off x="451020" y="1069709"/>
            <a:ext cx="3505200" cy="2691520"/>
          </a:xfrm>
          <a:prstGeom prst="rect">
            <a:avLst/>
          </a:prstGeom>
          <a:noFill/>
          <a:ln w="9525">
            <a:noFill/>
            <a:miter lim="800000"/>
            <a:headEnd/>
            <a:tailEnd/>
          </a:ln>
        </p:spPr>
      </p:pic>
      <p:sp>
        <p:nvSpPr>
          <p:cNvPr id="8" name="TextBox 7"/>
          <p:cNvSpPr txBox="1"/>
          <p:nvPr/>
        </p:nvSpPr>
        <p:spPr>
          <a:xfrm>
            <a:off x="440333" y="3737807"/>
            <a:ext cx="3505200" cy="1877437"/>
          </a:xfrm>
          <a:prstGeom prst="rect">
            <a:avLst/>
          </a:prstGeom>
          <a:noFill/>
          <a:ln w="12700">
            <a:noFill/>
          </a:ln>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600" dirty="0" smtClean="0">
                <a:solidFill>
                  <a:prstClr val="white"/>
                </a:solidFill>
                <a:latin typeface="Calibri" charset="0"/>
                <a:ea typeface="ヒラギノ角ゴ Pro W3" charset="0"/>
                <a:cs typeface="ヒラギノ角ゴ Pro W3" charset="0"/>
              </a:rPr>
              <a:t>Integrate detector, system geometry and reconstruction approach to achieve high-resolution, high-sensitivity and large field-of-view imaging.</a:t>
            </a:r>
          </a:p>
          <a:p>
            <a:pPr marL="285750" indent="-285750" fontAlgn="base">
              <a:spcBef>
                <a:spcPct val="0"/>
              </a:spcBef>
              <a:spcAft>
                <a:spcPct val="0"/>
              </a:spcAft>
              <a:buFont typeface="Arial" panose="020B0604020202020204" pitchFamily="34" charset="0"/>
              <a:buChar char="•"/>
            </a:pPr>
            <a:r>
              <a:rPr lang="en-US" sz="1600" dirty="0" smtClean="0">
                <a:solidFill>
                  <a:prstClr val="white"/>
                </a:solidFill>
                <a:latin typeface="Calibri" charset="0"/>
                <a:ea typeface="ヒラギノ角ゴ Pro W3" charset="0"/>
                <a:cs typeface="ヒラギノ角ゴ Pro W3" charset="0"/>
              </a:rPr>
              <a:t>Utilize novel algorithm enabled novel system designs.</a:t>
            </a:r>
            <a:endParaRPr lang="en-US" sz="1600" dirty="0">
              <a:solidFill>
                <a:prstClr val="white"/>
              </a:solidFill>
              <a:latin typeface="Calibri" charset="0"/>
              <a:ea typeface="ヒラギノ角ゴ Pro W3" charset="0"/>
              <a:cs typeface="ヒラギノ角ゴ Pro W3" charset="0"/>
            </a:endParaRPr>
          </a:p>
        </p:txBody>
      </p:sp>
      <p:grpSp>
        <p:nvGrpSpPr>
          <p:cNvPr id="10" name="Group 16"/>
          <p:cNvGrpSpPr>
            <a:grpSpLocks/>
          </p:cNvGrpSpPr>
          <p:nvPr/>
        </p:nvGrpSpPr>
        <p:grpSpPr bwMode="auto">
          <a:xfrm>
            <a:off x="4074972" y="1258478"/>
            <a:ext cx="1647193" cy="1532922"/>
            <a:chOff x="5100319" y="2067558"/>
            <a:chExt cx="2655070" cy="2514600"/>
          </a:xfrm>
        </p:grpSpPr>
        <p:pic>
          <p:nvPicPr>
            <p:cNvPr id="11" name="Picture 10" descr="derenzo_img_MC.eps"/>
            <p:cNvPicPr>
              <a:picLocks noChangeAspect="1" noChangeArrowheads="1"/>
            </p:cNvPicPr>
            <p:nvPr/>
          </p:nvPicPr>
          <p:blipFill>
            <a:blip r:embed="rId7" cstate="print"/>
            <a:srcRect/>
            <a:stretch>
              <a:fillRect/>
            </a:stretch>
          </p:blipFill>
          <p:spPr bwMode="auto">
            <a:xfrm>
              <a:off x="5100319" y="2067558"/>
              <a:ext cx="2514600" cy="2514600"/>
            </a:xfrm>
            <a:prstGeom prst="rect">
              <a:avLst/>
            </a:prstGeom>
            <a:noFill/>
            <a:ln w="9525">
              <a:noFill/>
              <a:miter lim="800000"/>
              <a:headEnd/>
              <a:tailEnd/>
            </a:ln>
          </p:spPr>
        </p:pic>
        <p:sp>
          <p:nvSpPr>
            <p:cNvPr id="12" name="TextBox 4"/>
            <p:cNvSpPr txBox="1">
              <a:spLocks noChangeArrowheads="1"/>
            </p:cNvSpPr>
            <p:nvPr/>
          </p:nvSpPr>
          <p:spPr bwMode="auto">
            <a:xfrm>
              <a:off x="7002775" y="2978959"/>
              <a:ext cx="752614" cy="706826"/>
            </a:xfrm>
            <a:prstGeom prst="rect">
              <a:avLst/>
            </a:prstGeom>
            <a:noFill/>
            <a:ln w="9525">
              <a:noFill/>
              <a:miter lim="800000"/>
              <a:headEnd/>
              <a:tailEnd/>
            </a:ln>
          </p:spPr>
          <p:txBody>
            <a:bodyPr wrap="square">
              <a:spAutoFit/>
            </a:bodyPr>
            <a:lstStyle/>
            <a:p>
              <a:pPr fontAlgn="base">
                <a:spcBef>
                  <a:spcPct val="0"/>
                </a:spcBef>
                <a:spcAft>
                  <a:spcPct val="0"/>
                </a:spcAft>
              </a:pPr>
              <a:r>
                <a:rPr lang="en-US" sz="1100" dirty="0" smtClean="0">
                  <a:solidFill>
                    <a:srgbClr val="FFFF00"/>
                  </a:solidFill>
                  <a:latin typeface="Lucida Sans Unicode" pitchFamily="34" charset="0"/>
                  <a:ea typeface="ヒラギノ角ゴ Pro W3" charset="0"/>
                  <a:cs typeface="ヒラギノ角ゴ Pro W3" charset="0"/>
                </a:rPr>
                <a:t>2.4 mm</a:t>
              </a:r>
              <a:endParaRPr lang="en-US" sz="1100" dirty="0">
                <a:solidFill>
                  <a:srgbClr val="FFFF00"/>
                </a:solidFill>
                <a:latin typeface="Lucida Sans Unicode" pitchFamily="34" charset="0"/>
                <a:ea typeface="ヒラギノ角ゴ Pro W3" charset="0"/>
                <a:cs typeface="ヒラギノ角ゴ Pro W3" charset="0"/>
              </a:endParaRPr>
            </a:p>
          </p:txBody>
        </p:sp>
        <p:sp>
          <p:nvSpPr>
            <p:cNvPr id="13" name="TextBox 5"/>
            <p:cNvSpPr txBox="1">
              <a:spLocks noChangeArrowheads="1"/>
            </p:cNvSpPr>
            <p:nvPr/>
          </p:nvSpPr>
          <p:spPr bwMode="auto">
            <a:xfrm>
              <a:off x="6602603" y="3882022"/>
              <a:ext cx="662940" cy="429144"/>
            </a:xfrm>
            <a:prstGeom prst="rect">
              <a:avLst/>
            </a:prstGeom>
            <a:noFill/>
            <a:ln w="9525">
              <a:noFill/>
              <a:miter lim="800000"/>
              <a:headEnd/>
              <a:tailEnd/>
            </a:ln>
          </p:spPr>
          <p:txBody>
            <a:bodyPr wrap="square">
              <a:spAutoFit/>
            </a:bodyPr>
            <a:lstStyle/>
            <a:p>
              <a:pPr fontAlgn="base">
                <a:spcBef>
                  <a:spcPct val="0"/>
                </a:spcBef>
                <a:spcAft>
                  <a:spcPct val="0"/>
                </a:spcAft>
              </a:pPr>
              <a:r>
                <a:rPr lang="en-US" sz="1100" dirty="0" smtClean="0">
                  <a:solidFill>
                    <a:srgbClr val="FFFF00"/>
                  </a:solidFill>
                  <a:latin typeface="Lucida Sans Unicode" pitchFamily="34" charset="0"/>
                  <a:ea typeface="ヒラギノ角ゴ Pro W3" charset="0"/>
                  <a:cs typeface="ヒラギノ角ゴ Pro W3" charset="0"/>
                </a:rPr>
                <a:t>2.0</a:t>
              </a:r>
              <a:endParaRPr lang="en-US" sz="1100" dirty="0">
                <a:solidFill>
                  <a:srgbClr val="FFFF00"/>
                </a:solidFill>
                <a:latin typeface="Lucida Sans Unicode" pitchFamily="34" charset="0"/>
                <a:ea typeface="ヒラギノ角ゴ Pro W3" charset="0"/>
                <a:cs typeface="ヒラギノ角ゴ Pro W3" charset="0"/>
              </a:endParaRPr>
            </a:p>
          </p:txBody>
        </p:sp>
        <p:sp>
          <p:nvSpPr>
            <p:cNvPr id="14" name="TextBox 6"/>
            <p:cNvSpPr txBox="1">
              <a:spLocks noChangeArrowheads="1"/>
            </p:cNvSpPr>
            <p:nvPr/>
          </p:nvSpPr>
          <p:spPr bwMode="auto">
            <a:xfrm>
              <a:off x="5392783" y="2267129"/>
              <a:ext cx="662935" cy="429144"/>
            </a:xfrm>
            <a:prstGeom prst="rect">
              <a:avLst/>
            </a:prstGeom>
            <a:noFill/>
            <a:ln w="9525">
              <a:noFill/>
              <a:miter lim="800000"/>
              <a:headEnd/>
              <a:tailEnd/>
            </a:ln>
          </p:spPr>
          <p:txBody>
            <a:bodyPr wrap="square">
              <a:spAutoFit/>
            </a:bodyPr>
            <a:lstStyle/>
            <a:p>
              <a:pPr fontAlgn="base">
                <a:spcBef>
                  <a:spcPct val="0"/>
                </a:spcBef>
                <a:spcAft>
                  <a:spcPct val="0"/>
                </a:spcAft>
              </a:pPr>
              <a:r>
                <a:rPr lang="en-US" sz="1100" dirty="0" smtClean="0">
                  <a:solidFill>
                    <a:srgbClr val="FFFF00"/>
                  </a:solidFill>
                  <a:latin typeface="Lucida Sans Unicode" pitchFamily="34" charset="0"/>
                  <a:ea typeface="ヒラギノ角ゴ Pro W3" charset="0"/>
                  <a:cs typeface="ヒラギノ角ゴ Pro W3" charset="0"/>
                </a:rPr>
                <a:t>1.0</a:t>
              </a:r>
              <a:endParaRPr lang="en-US" sz="1100" dirty="0">
                <a:solidFill>
                  <a:srgbClr val="FFFF00"/>
                </a:solidFill>
                <a:latin typeface="Lucida Sans Unicode" pitchFamily="34" charset="0"/>
                <a:ea typeface="ヒラギノ角ゴ Pro W3" charset="0"/>
                <a:cs typeface="ヒラギノ角ゴ Pro W3" charset="0"/>
              </a:endParaRPr>
            </a:p>
          </p:txBody>
        </p:sp>
        <p:sp>
          <p:nvSpPr>
            <p:cNvPr id="15" name="TextBox 8"/>
            <p:cNvSpPr txBox="1">
              <a:spLocks noChangeArrowheads="1"/>
            </p:cNvSpPr>
            <p:nvPr/>
          </p:nvSpPr>
          <p:spPr bwMode="auto">
            <a:xfrm>
              <a:off x="5527885" y="4051460"/>
              <a:ext cx="736962" cy="429144"/>
            </a:xfrm>
            <a:prstGeom prst="rect">
              <a:avLst/>
            </a:prstGeom>
            <a:noFill/>
            <a:ln w="9525">
              <a:noFill/>
              <a:miter lim="800000"/>
              <a:headEnd/>
              <a:tailEnd/>
            </a:ln>
          </p:spPr>
          <p:txBody>
            <a:bodyPr wrap="square">
              <a:spAutoFit/>
            </a:bodyPr>
            <a:lstStyle/>
            <a:p>
              <a:pPr fontAlgn="base">
                <a:spcBef>
                  <a:spcPct val="0"/>
                </a:spcBef>
                <a:spcAft>
                  <a:spcPct val="0"/>
                </a:spcAft>
              </a:pPr>
              <a:r>
                <a:rPr lang="en-US" sz="1100" dirty="0" smtClean="0">
                  <a:solidFill>
                    <a:srgbClr val="FFFF00"/>
                  </a:solidFill>
                  <a:latin typeface="Lucida Sans Unicode" pitchFamily="34" charset="0"/>
                  <a:ea typeface="ヒラギノ角ゴ Pro W3" charset="0"/>
                  <a:cs typeface="ヒラギノ角ゴ Pro W3" charset="0"/>
                </a:rPr>
                <a:t>1.7</a:t>
              </a:r>
              <a:endParaRPr lang="en-US" sz="1100" dirty="0">
                <a:solidFill>
                  <a:srgbClr val="FFFF00"/>
                </a:solidFill>
                <a:latin typeface="Lucida Sans Unicode" pitchFamily="34" charset="0"/>
                <a:ea typeface="ヒラギノ角ゴ Pro W3" charset="0"/>
                <a:cs typeface="ヒラギノ角ゴ Pro W3" charset="0"/>
              </a:endParaRPr>
            </a:p>
          </p:txBody>
        </p:sp>
        <p:sp>
          <p:nvSpPr>
            <p:cNvPr id="16" name="TextBox 9"/>
            <p:cNvSpPr txBox="1">
              <a:spLocks noChangeArrowheads="1"/>
            </p:cNvSpPr>
            <p:nvPr/>
          </p:nvSpPr>
          <p:spPr bwMode="auto">
            <a:xfrm>
              <a:off x="6529250" y="2267129"/>
              <a:ext cx="862149" cy="429144"/>
            </a:xfrm>
            <a:prstGeom prst="rect">
              <a:avLst/>
            </a:prstGeom>
            <a:noFill/>
            <a:ln w="9525">
              <a:noFill/>
              <a:miter lim="800000"/>
              <a:headEnd/>
              <a:tailEnd/>
            </a:ln>
          </p:spPr>
          <p:txBody>
            <a:bodyPr wrap="square">
              <a:spAutoFit/>
            </a:bodyPr>
            <a:lstStyle/>
            <a:p>
              <a:pPr fontAlgn="base">
                <a:spcBef>
                  <a:spcPct val="0"/>
                </a:spcBef>
                <a:spcAft>
                  <a:spcPct val="0"/>
                </a:spcAft>
              </a:pPr>
              <a:r>
                <a:rPr lang="en-US" sz="1100" dirty="0" smtClean="0">
                  <a:solidFill>
                    <a:srgbClr val="FFFF00"/>
                  </a:solidFill>
                  <a:latin typeface="Lucida Sans Unicode" pitchFamily="34" charset="0"/>
                  <a:ea typeface="ヒラギノ角ゴ Pro W3" charset="0"/>
                  <a:cs typeface="ヒラギノ角ゴ Pro W3" charset="0"/>
                </a:rPr>
                <a:t>0.75</a:t>
              </a:r>
              <a:endParaRPr lang="en-US" sz="1100" dirty="0">
                <a:solidFill>
                  <a:srgbClr val="FFFF00"/>
                </a:solidFill>
                <a:latin typeface="Lucida Sans Unicode" pitchFamily="34" charset="0"/>
                <a:ea typeface="ヒラギノ角ゴ Pro W3" charset="0"/>
                <a:cs typeface="ヒラギノ角ゴ Pro W3" charset="0"/>
              </a:endParaRPr>
            </a:p>
          </p:txBody>
        </p:sp>
        <p:sp>
          <p:nvSpPr>
            <p:cNvPr id="17" name="TextBox 7"/>
            <p:cNvSpPr txBox="1">
              <a:spLocks noChangeArrowheads="1"/>
            </p:cNvSpPr>
            <p:nvPr/>
          </p:nvSpPr>
          <p:spPr bwMode="auto">
            <a:xfrm>
              <a:off x="5108660" y="3464557"/>
              <a:ext cx="852352" cy="429144"/>
            </a:xfrm>
            <a:prstGeom prst="rect">
              <a:avLst/>
            </a:prstGeom>
            <a:noFill/>
            <a:ln w="9525">
              <a:noFill/>
              <a:miter lim="800000"/>
              <a:headEnd/>
              <a:tailEnd/>
            </a:ln>
          </p:spPr>
          <p:txBody>
            <a:bodyPr wrap="square">
              <a:spAutoFit/>
            </a:bodyPr>
            <a:lstStyle/>
            <a:p>
              <a:pPr fontAlgn="base">
                <a:spcBef>
                  <a:spcPct val="0"/>
                </a:spcBef>
                <a:spcAft>
                  <a:spcPct val="0"/>
                </a:spcAft>
              </a:pPr>
              <a:r>
                <a:rPr lang="en-US" sz="1100" dirty="0" smtClean="0">
                  <a:solidFill>
                    <a:srgbClr val="FFFF00"/>
                  </a:solidFill>
                  <a:latin typeface="Lucida Sans Unicode" pitchFamily="34" charset="0"/>
                  <a:ea typeface="ヒラギノ角ゴ Pro W3" charset="0"/>
                  <a:cs typeface="ヒラギノ角ゴ Pro W3" charset="0"/>
                </a:rPr>
                <a:t>1.35</a:t>
              </a:r>
              <a:endParaRPr lang="en-US" sz="1400" dirty="0">
                <a:solidFill>
                  <a:srgbClr val="FFFF00"/>
                </a:solidFill>
                <a:latin typeface="Lucida Sans Unicode" pitchFamily="34" charset="0"/>
                <a:ea typeface="ヒラギノ角ゴ Pro W3" charset="0"/>
                <a:cs typeface="ヒラギノ角ゴ Pro W3" charset="0"/>
              </a:endParaRPr>
            </a:p>
          </p:txBody>
        </p:sp>
      </p:grpSp>
      <p:pic>
        <p:nvPicPr>
          <p:cNvPr id="18" name="Picture 17" descr="C:\Users\cmkao\Desktop\WUS images\MIP of  1Goat_Cell_08262013.tif"/>
          <p:cNvPicPr/>
          <p:nvPr/>
        </p:nvPicPr>
        <p:blipFill>
          <a:blip r:embed="rId8">
            <a:extLst>
              <a:ext uri="{28A0092B-C50C-407E-A947-70E740481C1C}">
                <a14:useLocalDpi xmlns:a14="http://schemas.microsoft.com/office/drawing/2010/main" val="0"/>
              </a:ext>
            </a:extLst>
          </a:blip>
          <a:srcRect/>
          <a:stretch>
            <a:fillRect/>
          </a:stretch>
        </p:blipFill>
        <p:spPr bwMode="auto">
          <a:xfrm>
            <a:off x="7790399" y="3448799"/>
            <a:ext cx="1099393" cy="1792591"/>
          </a:xfrm>
          <a:prstGeom prst="rect">
            <a:avLst/>
          </a:prstGeom>
          <a:noFill/>
          <a:extLst/>
        </p:spPr>
      </p:pic>
      <p:sp>
        <p:nvSpPr>
          <p:cNvPr id="19" name="TextBox 18"/>
          <p:cNvSpPr txBox="1"/>
          <p:nvPr/>
        </p:nvSpPr>
        <p:spPr>
          <a:xfrm>
            <a:off x="7470793" y="5241390"/>
            <a:ext cx="1676400" cy="523220"/>
          </a:xfrm>
          <a:prstGeom prst="rect">
            <a:avLst/>
          </a:prstGeom>
          <a:noFill/>
        </p:spPr>
        <p:txBody>
          <a:bodyPr wrap="square" rtlCol="0">
            <a:spAutoFit/>
          </a:bodyPr>
          <a:lstStyle/>
          <a:p>
            <a:pPr algn="ct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~30 g mouse</a:t>
            </a:r>
          </a:p>
          <a:p>
            <a:pPr algn="ct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(a coronal slice)</a:t>
            </a:r>
            <a:endParaRPr lang="en-US" sz="1400" b="1" dirty="0">
              <a:solidFill>
                <a:prstClr val="white"/>
              </a:solidFill>
              <a:latin typeface="Calibri" charset="0"/>
              <a:ea typeface="ヒラギノ角ゴ Pro W3" charset="0"/>
              <a:cs typeface="ヒラギノ角ゴ Pro W3" charset="0"/>
            </a:endParaRPr>
          </a:p>
        </p:txBody>
      </p:sp>
      <p:pic>
        <p:nvPicPr>
          <p:cNvPr id="20" name="Tsai_MPET2_both_normed_30min_MC_Jan09_6cm_nosymm_diagmean_v4_72subsets_iter1_mips_200x320x72_cutoff.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345071" y="3278579"/>
            <a:ext cx="1485900" cy="2377440"/>
          </a:xfrm>
          <a:prstGeom prst="rect">
            <a:avLst/>
          </a:prstGeom>
        </p:spPr>
      </p:pic>
      <p:pic>
        <p:nvPicPr>
          <p:cNvPr id="21" name="Tsai_MPET2_both_normed_30min_noDOI_60mm_72subsets_iter1_mips_200x320x36_cutoff.avi">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10" cstate="print"/>
          <a:stretch>
            <a:fillRect/>
          </a:stretch>
        </p:blipFill>
        <p:spPr>
          <a:xfrm>
            <a:off x="5908200" y="3279000"/>
            <a:ext cx="1485900" cy="2377440"/>
          </a:xfrm>
          <a:prstGeom prst="rect">
            <a:avLst/>
          </a:prstGeom>
        </p:spPr>
      </p:pic>
      <p:sp>
        <p:nvSpPr>
          <p:cNvPr id="22" name="TextBox 21"/>
          <p:cNvSpPr txBox="1"/>
          <p:nvPr/>
        </p:nvSpPr>
        <p:spPr>
          <a:xfrm>
            <a:off x="4338793" y="5624191"/>
            <a:ext cx="1676400" cy="307777"/>
          </a:xfrm>
          <a:prstGeom prst="rect">
            <a:avLst/>
          </a:prstGeom>
          <a:noFill/>
        </p:spPr>
        <p:txBody>
          <a:bodyPr wrap="square" rtlCol="0">
            <a:spAutoFit/>
          </a:bodyPr>
          <a:lstStyle/>
          <a:p>
            <a:pPr algn="ct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Model based</a:t>
            </a:r>
            <a:endParaRPr lang="en-US" sz="1400" b="1" dirty="0">
              <a:solidFill>
                <a:prstClr val="white"/>
              </a:solidFill>
              <a:latin typeface="Calibri" charset="0"/>
              <a:ea typeface="ヒラギノ角ゴ Pro W3" charset="0"/>
              <a:cs typeface="ヒラギノ角ゴ Pro W3" charset="0"/>
            </a:endParaRPr>
          </a:p>
        </p:txBody>
      </p:sp>
      <p:sp>
        <p:nvSpPr>
          <p:cNvPr id="23" name="TextBox 22"/>
          <p:cNvSpPr txBox="1"/>
          <p:nvPr/>
        </p:nvSpPr>
        <p:spPr>
          <a:xfrm>
            <a:off x="5794393" y="5618191"/>
            <a:ext cx="1676400" cy="307777"/>
          </a:xfrm>
          <a:prstGeom prst="rect">
            <a:avLst/>
          </a:prstGeom>
          <a:noFill/>
        </p:spPr>
        <p:txBody>
          <a:bodyPr wrap="square" rtlCol="0">
            <a:spAutoFit/>
          </a:bodyPr>
          <a:lstStyle/>
          <a:p>
            <a:pPr algn="ct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conventional</a:t>
            </a:r>
            <a:endParaRPr lang="en-US" sz="1400" b="1" dirty="0">
              <a:solidFill>
                <a:prstClr val="white"/>
              </a:solidFill>
              <a:latin typeface="Calibri" charset="0"/>
              <a:ea typeface="ヒラギノ角ゴ Pro W3" charset="0"/>
              <a:cs typeface="ヒラギノ角ゴ Pro W3" charset="0"/>
            </a:endParaRPr>
          </a:p>
        </p:txBody>
      </p:sp>
      <p:sp>
        <p:nvSpPr>
          <p:cNvPr id="24" name="TextBox 23"/>
          <p:cNvSpPr txBox="1"/>
          <p:nvPr/>
        </p:nvSpPr>
        <p:spPr>
          <a:xfrm>
            <a:off x="4972384" y="5937448"/>
            <a:ext cx="3277208" cy="307777"/>
          </a:xfrm>
          <a:prstGeom prst="rect">
            <a:avLst/>
          </a:prstGeom>
          <a:noFill/>
        </p:spPr>
        <p:txBody>
          <a:bodyPr wrap="square" rtlCol="0">
            <a:spAutoFit/>
          </a:bodyPr>
          <a:lstStyle/>
          <a:p>
            <a:pP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Kao et al 2007, 2009; Chou et al 2012</a:t>
            </a:r>
            <a:endParaRPr lang="en-US" sz="1400" b="1" dirty="0">
              <a:solidFill>
                <a:prstClr val="white"/>
              </a:solidFill>
              <a:latin typeface="Calibri" charset="0"/>
              <a:ea typeface="ヒラギノ角ゴ Pro W3" charset="0"/>
              <a:cs typeface="ヒラギノ角ゴ Pro W3" charset="0"/>
            </a:endParaRPr>
          </a:p>
        </p:txBody>
      </p:sp>
      <p:sp>
        <p:nvSpPr>
          <p:cNvPr id="25" name="TextBox 24"/>
          <p:cNvSpPr txBox="1"/>
          <p:nvPr/>
        </p:nvSpPr>
        <p:spPr>
          <a:xfrm>
            <a:off x="4543200" y="3187189"/>
            <a:ext cx="2721600" cy="523220"/>
          </a:xfrm>
          <a:prstGeom prst="rect">
            <a:avLst/>
          </a:prstGeom>
          <a:noFill/>
        </p:spPr>
        <p:txBody>
          <a:bodyPr wrap="square" rtlCol="0">
            <a:spAutoFit/>
          </a:bodyPr>
          <a:lstStyle/>
          <a:p>
            <a:pPr algn="ct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~300 g rat</a:t>
            </a:r>
          </a:p>
          <a:p>
            <a:pPr algn="ct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(MIP 3d rendering)</a:t>
            </a:r>
            <a:endParaRPr lang="en-US" sz="1400" b="1" dirty="0">
              <a:solidFill>
                <a:prstClr val="white"/>
              </a:solidFill>
              <a:latin typeface="Calibri" charset="0"/>
              <a:ea typeface="ヒラギノ角ゴ Pro W3" charset="0"/>
              <a:cs typeface="ヒラギノ角ゴ Pro W3" charset="0"/>
            </a:endParaRPr>
          </a:p>
        </p:txBody>
      </p:sp>
      <p:sp>
        <p:nvSpPr>
          <p:cNvPr id="3" name="Rectangle 2"/>
          <p:cNvSpPr/>
          <p:nvPr/>
        </p:nvSpPr>
        <p:spPr>
          <a:xfrm>
            <a:off x="5736985" y="1280689"/>
            <a:ext cx="3528554" cy="1569660"/>
          </a:xfrm>
          <a:prstGeom prst="rect">
            <a:avLst/>
          </a:prstGeom>
        </p:spPr>
        <p:txBody>
          <a:bodyPr wrap="none">
            <a:spAutoFit/>
          </a:bodyPr>
          <a:lstStyle/>
          <a:p>
            <a:r>
              <a:rPr lang="en-US" sz="2400" b="1" i="1" dirty="0" smtClean="0">
                <a:solidFill>
                  <a:prstClr val="white"/>
                </a:solidFill>
                <a:latin typeface="Arial"/>
                <a:cs typeface="Arial"/>
                <a:sym typeface="Wingdings"/>
              </a:rPr>
              <a:t>Key New Perspectives</a:t>
            </a:r>
            <a:endParaRPr lang="en-US" sz="2400" b="1" i="1" dirty="0">
              <a:solidFill>
                <a:prstClr val="white"/>
              </a:solidFill>
              <a:latin typeface="Arial"/>
              <a:cs typeface="Arial"/>
              <a:sym typeface="Wingdings"/>
            </a:endParaRPr>
          </a:p>
          <a:p>
            <a:pPr marL="342900" indent="-342900">
              <a:buFont typeface="Arial"/>
              <a:buChar char="•"/>
            </a:pPr>
            <a:r>
              <a:rPr lang="en-US" sz="2400" b="1" dirty="0" smtClean="0">
                <a:solidFill>
                  <a:srgbClr val="FFFF00"/>
                </a:solidFill>
                <a:latin typeface="Arial"/>
                <a:cs typeface="Arial"/>
                <a:sym typeface="Wingdings"/>
              </a:rPr>
              <a:t>Modular</a:t>
            </a:r>
          </a:p>
          <a:p>
            <a:pPr marL="342900" indent="-342900">
              <a:buFont typeface="Arial"/>
              <a:buChar char="•"/>
            </a:pPr>
            <a:r>
              <a:rPr lang="en-US" sz="2400" b="1" dirty="0" smtClean="0">
                <a:solidFill>
                  <a:srgbClr val="FFFF00"/>
                </a:solidFill>
                <a:latin typeface="Arial"/>
                <a:cs typeface="Arial"/>
                <a:sym typeface="Wingdings"/>
              </a:rPr>
              <a:t>Re-Configurable</a:t>
            </a:r>
          </a:p>
          <a:p>
            <a:pPr marL="342900" indent="-342900">
              <a:buFont typeface="Arial"/>
              <a:buChar char="•"/>
            </a:pPr>
            <a:r>
              <a:rPr lang="en-US" sz="2400" b="1" dirty="0" smtClean="0">
                <a:solidFill>
                  <a:srgbClr val="FFFF00"/>
                </a:solidFill>
                <a:latin typeface="Arial"/>
                <a:cs typeface="Arial"/>
                <a:sym typeface="Wingdings"/>
              </a:rPr>
              <a:t>Application-Specific</a:t>
            </a:r>
            <a:endParaRPr lang="en-US" sz="2400" dirty="0">
              <a:solidFill>
                <a:prstClr val="black"/>
              </a:solidFill>
              <a:latin typeface="Calibri"/>
            </a:endParaRPr>
          </a:p>
        </p:txBody>
      </p:sp>
    </p:spTree>
    <p:extLst>
      <p:ext uri="{BB962C8B-B14F-4D97-AF65-F5344CB8AC3E}">
        <p14:creationId xmlns:p14="http://schemas.microsoft.com/office/powerpoint/2010/main" val="2000249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3"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p:cTn id="18"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3" descr="C:\Documents and Settings\All Users\Documents\My Pictures\PET brain.TIF"/>
          <p:cNvPicPr>
            <a:picLocks noChangeAspect="1" noChangeArrowheads="1"/>
          </p:cNvPicPr>
          <p:nvPr/>
        </p:nvPicPr>
        <p:blipFill>
          <a:blip r:embed="rId2" cstate="print"/>
          <a:srcRect/>
          <a:stretch>
            <a:fillRect/>
          </a:stretch>
        </p:blipFill>
        <p:spPr bwMode="auto">
          <a:xfrm>
            <a:off x="435292" y="1946964"/>
            <a:ext cx="1204221" cy="1269781"/>
          </a:xfrm>
          <a:prstGeom prst="rect">
            <a:avLst/>
          </a:prstGeom>
          <a:noFill/>
        </p:spPr>
      </p:pic>
      <p:sp>
        <p:nvSpPr>
          <p:cNvPr id="2" name="Text Placeholder 1"/>
          <p:cNvSpPr>
            <a:spLocks noGrp="1"/>
          </p:cNvSpPr>
          <p:nvPr>
            <p:ph type="body" sz="quarter" idx="13"/>
          </p:nvPr>
        </p:nvSpPr>
        <p:spPr>
          <a:xfrm>
            <a:off x="435292" y="134706"/>
            <a:ext cx="7959408" cy="813194"/>
          </a:xfrm>
        </p:spPr>
        <p:txBody>
          <a:bodyPr/>
          <a:lstStyle/>
          <a:p>
            <a:r>
              <a:rPr lang="en-US" sz="3200" b="1" dirty="0" smtClean="0">
                <a:solidFill>
                  <a:srgbClr val="FFFF00"/>
                </a:solidFill>
                <a:latin typeface="Arial"/>
                <a:cs typeface="Arial"/>
              </a:rPr>
              <a:t>Fully Digital PET Instrumentation</a:t>
            </a:r>
            <a:endParaRPr lang="en-US" sz="3200" b="1" i="1" dirty="0">
              <a:solidFill>
                <a:schemeClr val="bg1">
                  <a:lumMod val="95000"/>
                </a:schemeClr>
              </a:solidFill>
              <a:latin typeface="Arial"/>
              <a:cs typeface="Arial"/>
            </a:endParaRPr>
          </a:p>
        </p:txBody>
      </p:sp>
      <p:sp>
        <p:nvSpPr>
          <p:cNvPr id="5" name="Slide Number Placeholder 4"/>
          <p:cNvSpPr>
            <a:spLocks noGrp="1"/>
          </p:cNvSpPr>
          <p:nvPr>
            <p:ph type="sldNum" sz="quarter" idx="16"/>
          </p:nvPr>
        </p:nvSpPr>
        <p:spPr/>
        <p:txBody>
          <a:bodyPr/>
          <a:lstStyle/>
          <a:p>
            <a:pPr>
              <a:defRPr/>
            </a:pPr>
            <a:fld id="{5E238032-6B4C-5D48-AFBA-0B667A040BBE}" type="slidenum">
              <a:rPr lang="en-US"/>
              <a:pPr>
                <a:defRPr/>
              </a:pPr>
              <a:t>27</a:t>
            </a:fld>
            <a:endParaRPr lang="en-US" dirty="0"/>
          </a:p>
        </p:txBody>
      </p:sp>
      <p:grpSp>
        <p:nvGrpSpPr>
          <p:cNvPr id="7" name="Group 6"/>
          <p:cNvGrpSpPr/>
          <p:nvPr/>
        </p:nvGrpSpPr>
        <p:grpSpPr>
          <a:xfrm>
            <a:off x="633870" y="947900"/>
            <a:ext cx="7762307" cy="4859403"/>
            <a:chOff x="-457144" y="999330"/>
            <a:chExt cx="8728052" cy="5476128"/>
          </a:xfrm>
        </p:grpSpPr>
        <p:sp>
          <p:nvSpPr>
            <p:cNvPr id="8" name="Rectangle 7"/>
            <p:cNvSpPr/>
            <p:nvPr/>
          </p:nvSpPr>
          <p:spPr>
            <a:xfrm>
              <a:off x="1493485" y="1632692"/>
              <a:ext cx="4094614" cy="252497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
          <p:nvSpPr>
            <p:cNvPr id="9" name="Rectangle 8"/>
            <p:cNvSpPr/>
            <p:nvPr/>
          </p:nvSpPr>
          <p:spPr>
            <a:xfrm>
              <a:off x="1493484" y="4444204"/>
              <a:ext cx="3093779" cy="20131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
          <p:nvSpPr>
            <p:cNvPr id="10" name="Rectangle 9"/>
            <p:cNvSpPr/>
            <p:nvPr/>
          </p:nvSpPr>
          <p:spPr>
            <a:xfrm>
              <a:off x="5895171" y="2110500"/>
              <a:ext cx="2238233" cy="422398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
          <p:nvSpPr>
            <p:cNvPr id="11" name="Rectangle 10"/>
            <p:cNvSpPr/>
            <p:nvPr/>
          </p:nvSpPr>
          <p:spPr>
            <a:xfrm>
              <a:off x="1848610" y="2508560"/>
              <a:ext cx="1124803"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3" name="TextBox 12"/>
            <p:cNvSpPr txBox="1"/>
            <p:nvPr/>
          </p:nvSpPr>
          <p:spPr>
            <a:xfrm rot="468276">
              <a:off x="890245" y="2123593"/>
              <a:ext cx="1038134" cy="381521"/>
            </a:xfrm>
            <a:prstGeom prst="rect">
              <a:avLst/>
            </a:prstGeom>
            <a:noFill/>
          </p:spPr>
          <p:txBody>
            <a:bodyPr wrap="none" rtlCol="0">
              <a:spAutoFit/>
            </a:bodyPr>
            <a:lstStyle/>
            <a:p>
              <a:pPr fontAlgn="base">
                <a:spcBef>
                  <a:spcPct val="0"/>
                </a:spcBef>
                <a:spcAft>
                  <a:spcPct val="0"/>
                </a:spcAft>
              </a:pPr>
              <a:r>
                <a:rPr lang="en-US" sz="1600" dirty="0" smtClean="0">
                  <a:solidFill>
                    <a:prstClr val="white"/>
                  </a:solidFill>
                  <a:latin typeface="Symbol" panose="05050102010706020507" pitchFamily="18" charset="2"/>
                  <a:ea typeface="ヒラギノ角ゴ Pro W3" charset="0"/>
                  <a:cs typeface="ヒラギノ角ゴ Pro W3" charset="0"/>
                </a:rPr>
                <a:t>g</a:t>
              </a:r>
              <a:r>
                <a:rPr lang="en-US" sz="1600" dirty="0" smtClean="0">
                  <a:solidFill>
                    <a:prstClr val="white"/>
                  </a:solidFill>
                  <a:latin typeface="Calibri" charset="0"/>
                  <a:ea typeface="ヒラギノ角ゴ Pro W3" charset="0"/>
                  <a:cs typeface="ヒラギノ角ゴ Pro W3" charset="0"/>
                </a:rPr>
                <a:t> photon</a:t>
              </a:r>
              <a:endParaRPr lang="en-US" sz="1600" dirty="0">
                <a:solidFill>
                  <a:prstClr val="white"/>
                </a:solidFill>
                <a:latin typeface="Calibri" charset="0"/>
                <a:ea typeface="ヒラギノ角ゴ Pro W3" charset="0"/>
                <a:cs typeface="ヒラギノ角ゴ Pro W3" charset="0"/>
              </a:endParaRPr>
            </a:p>
          </p:txBody>
        </p:sp>
        <p:sp>
          <p:nvSpPr>
            <p:cNvPr id="14" name="Rectangle 13"/>
            <p:cNvSpPr/>
            <p:nvPr/>
          </p:nvSpPr>
          <p:spPr>
            <a:xfrm>
              <a:off x="2973413" y="2506286"/>
              <a:ext cx="151263" cy="9098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5" name="TextBox 14"/>
            <p:cNvSpPr txBox="1"/>
            <p:nvPr/>
          </p:nvSpPr>
          <p:spPr>
            <a:xfrm>
              <a:off x="1796294" y="3402489"/>
              <a:ext cx="1407130" cy="416206"/>
            </a:xfrm>
            <a:prstGeom prst="rect">
              <a:avLst/>
            </a:prstGeom>
            <a:noFill/>
          </p:spPr>
          <p:txBody>
            <a:bodyPr wrap="none" rtlCol="0">
              <a:spAutoFit/>
            </a:bodyPr>
            <a:lstStyle/>
            <a:p>
              <a:pPr fontAlgn="base">
                <a:spcBef>
                  <a:spcPct val="0"/>
                </a:spcBef>
                <a:spcAft>
                  <a:spcPct val="0"/>
                </a:spcAft>
              </a:pPr>
              <a:r>
                <a:rPr lang="en-US" dirty="0" smtClean="0">
                  <a:solidFill>
                    <a:prstClr val="white"/>
                  </a:solidFill>
                  <a:latin typeface="Calibri" charset="0"/>
                  <a:ea typeface="ヒラギノ角ゴ Pro W3" charset="0"/>
                  <a:cs typeface="ヒラギノ角ゴ Pro W3" charset="0"/>
                </a:rPr>
                <a:t>scintillators</a:t>
              </a:r>
              <a:endParaRPr lang="en-US" dirty="0">
                <a:solidFill>
                  <a:prstClr val="white"/>
                </a:solidFill>
                <a:latin typeface="Calibri" charset="0"/>
                <a:ea typeface="ヒラギノ角ゴ Pro W3" charset="0"/>
                <a:cs typeface="ヒラギノ角ゴ Pro W3" charset="0"/>
              </a:endParaRPr>
            </a:p>
          </p:txBody>
        </p:sp>
        <p:sp>
          <p:nvSpPr>
            <p:cNvPr id="16" name="Rectangle 15"/>
            <p:cNvSpPr/>
            <p:nvPr/>
          </p:nvSpPr>
          <p:spPr>
            <a:xfrm>
              <a:off x="3125813" y="2508561"/>
              <a:ext cx="76200" cy="3048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7" name="Rectangle 16"/>
            <p:cNvSpPr/>
            <p:nvPr/>
          </p:nvSpPr>
          <p:spPr>
            <a:xfrm>
              <a:off x="3125813" y="2813361"/>
              <a:ext cx="76200" cy="3048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18" name="Rectangle 17"/>
            <p:cNvSpPr/>
            <p:nvPr/>
          </p:nvSpPr>
          <p:spPr>
            <a:xfrm>
              <a:off x="3125813" y="3118161"/>
              <a:ext cx="76200" cy="304800"/>
            </a:xfrm>
            <a:prstGeom prst="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cxnSp>
          <p:nvCxnSpPr>
            <p:cNvPr id="20" name="Straight Connector 19"/>
            <p:cNvCxnSpPr>
              <a:stCxn id="16" idx="3"/>
            </p:cNvCxnSpPr>
            <p:nvPr/>
          </p:nvCxnSpPr>
          <p:spPr>
            <a:xfrm flipV="1">
              <a:off x="3202013" y="2660960"/>
              <a:ext cx="898216" cy="1"/>
            </a:xfrm>
            <a:prstGeom prst="line">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592413" y="2508560"/>
              <a:ext cx="228600" cy="152400"/>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21013" y="2508560"/>
              <a:ext cx="290015" cy="332096"/>
            </a:xfrm>
            <a:prstGeom prst="straightConnector1">
              <a:avLst/>
            </a:prstGeom>
            <a:ln w="127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592413" y="2615467"/>
              <a:ext cx="511791" cy="45495"/>
            </a:xfrm>
            <a:prstGeom prst="straightConnector1">
              <a:avLst/>
            </a:prstGeom>
            <a:ln w="127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085492" y="1902397"/>
              <a:ext cx="933592" cy="381521"/>
            </a:xfrm>
            <a:prstGeom prst="rect">
              <a:avLst/>
            </a:prstGeom>
            <a:noFill/>
          </p:spPr>
          <p:txBody>
            <a:bodyPr wrap="non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diffusor</a:t>
              </a:r>
              <a:endParaRPr lang="en-US" sz="1600" dirty="0">
                <a:solidFill>
                  <a:prstClr val="white"/>
                </a:solidFill>
                <a:latin typeface="Calibri" charset="0"/>
                <a:ea typeface="ヒラギノ角ゴ Pro W3" charset="0"/>
                <a:cs typeface="ヒラギノ角ゴ Pro W3" charset="0"/>
              </a:endParaRPr>
            </a:p>
          </p:txBody>
        </p:sp>
        <p:sp>
          <p:nvSpPr>
            <p:cNvPr id="25" name="Rectangle 24"/>
            <p:cNvSpPr/>
            <p:nvPr/>
          </p:nvSpPr>
          <p:spPr>
            <a:xfrm>
              <a:off x="1850885" y="2736023"/>
              <a:ext cx="1124803"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6" name="Rectangle 25"/>
            <p:cNvSpPr/>
            <p:nvPr/>
          </p:nvSpPr>
          <p:spPr>
            <a:xfrm>
              <a:off x="1850885" y="2961211"/>
              <a:ext cx="1124803"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Calibri"/>
              </a:endParaRPr>
            </a:p>
          </p:txBody>
        </p:sp>
        <p:sp>
          <p:nvSpPr>
            <p:cNvPr id="27" name="Rectangle 26"/>
            <p:cNvSpPr/>
            <p:nvPr/>
          </p:nvSpPr>
          <p:spPr>
            <a:xfrm>
              <a:off x="1850885" y="3186398"/>
              <a:ext cx="1124803"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28" name="Rectangle 27"/>
            <p:cNvSpPr/>
            <p:nvPr/>
          </p:nvSpPr>
          <p:spPr>
            <a:xfrm>
              <a:off x="4150091" y="2355449"/>
              <a:ext cx="1323835" cy="1353993"/>
            </a:xfrm>
            <a:prstGeom prst="rect">
              <a:avLst/>
            </a:pr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latin typeface="Calibri"/>
                </a:rPr>
                <a:t>Multiplexer</a:t>
              </a:r>
            </a:p>
            <a:p>
              <a:pPr algn="ctr" fontAlgn="base">
                <a:spcBef>
                  <a:spcPct val="0"/>
                </a:spcBef>
                <a:spcAft>
                  <a:spcPct val="0"/>
                </a:spcAft>
              </a:pPr>
              <a:r>
                <a:rPr lang="en-US" sz="1400" dirty="0" smtClean="0">
                  <a:solidFill>
                    <a:prstClr val="white"/>
                  </a:solidFill>
                  <a:latin typeface="Calibri"/>
                </a:rPr>
                <a:t>Strip line</a:t>
              </a:r>
            </a:p>
            <a:p>
              <a:pPr algn="ctr" fontAlgn="base">
                <a:spcBef>
                  <a:spcPct val="0"/>
                </a:spcBef>
                <a:spcAft>
                  <a:spcPct val="0"/>
                </a:spcAft>
              </a:pPr>
              <a:r>
                <a:rPr lang="en-US" sz="1400" dirty="0" smtClean="0">
                  <a:solidFill>
                    <a:prstClr val="white"/>
                  </a:solidFill>
                  <a:latin typeface="Calibri"/>
                </a:rPr>
                <a:t>row/col sum</a:t>
              </a:r>
            </a:p>
          </p:txBody>
        </p:sp>
        <p:cxnSp>
          <p:nvCxnSpPr>
            <p:cNvPr id="29" name="Straight Connector 28"/>
            <p:cNvCxnSpPr/>
            <p:nvPr/>
          </p:nvCxnSpPr>
          <p:spPr>
            <a:xfrm>
              <a:off x="3183816" y="2977134"/>
              <a:ext cx="916414" cy="0"/>
            </a:xfrm>
            <a:prstGeom prst="line">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04288" y="3284209"/>
              <a:ext cx="895941" cy="0"/>
            </a:xfrm>
            <a:prstGeom prst="line">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496170" y="2812648"/>
              <a:ext cx="1003111" cy="711"/>
            </a:xfrm>
            <a:prstGeom prst="line">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499281" y="2426674"/>
              <a:ext cx="1113845" cy="107134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latin typeface="Calibri"/>
                </a:rPr>
                <a:t>Sampling</a:t>
              </a:r>
            </a:p>
            <a:p>
              <a:pPr algn="ctr" fontAlgn="base">
                <a:spcBef>
                  <a:spcPct val="0"/>
                </a:spcBef>
                <a:spcAft>
                  <a:spcPct val="0"/>
                </a:spcAft>
              </a:pPr>
              <a:r>
                <a:rPr lang="en-US" sz="1400" dirty="0" smtClean="0">
                  <a:solidFill>
                    <a:prstClr val="white"/>
                  </a:solidFill>
                  <a:latin typeface="Calibri"/>
                </a:rPr>
                <a:t>MVT</a:t>
              </a:r>
            </a:p>
            <a:p>
              <a:pPr algn="ctr" fontAlgn="base">
                <a:spcBef>
                  <a:spcPct val="0"/>
                </a:spcBef>
                <a:spcAft>
                  <a:spcPct val="0"/>
                </a:spcAft>
              </a:pPr>
              <a:r>
                <a:rPr lang="en-US" sz="1400" dirty="0" smtClean="0">
                  <a:solidFill>
                    <a:prstClr val="white"/>
                  </a:solidFill>
                  <a:latin typeface="Calibri"/>
                </a:rPr>
                <a:t>WS</a:t>
              </a:r>
            </a:p>
          </p:txBody>
        </p:sp>
        <p:cxnSp>
          <p:nvCxnSpPr>
            <p:cNvPr id="33" name="Straight Connector 32"/>
            <p:cNvCxnSpPr/>
            <p:nvPr/>
          </p:nvCxnSpPr>
          <p:spPr>
            <a:xfrm>
              <a:off x="5488920" y="3163652"/>
              <a:ext cx="1010361" cy="1422"/>
            </a:xfrm>
            <a:prstGeom prst="line">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013363" y="3493474"/>
              <a:ext cx="0" cy="841612"/>
            </a:xfrm>
            <a:prstGeom prst="line">
              <a:avLst/>
            </a:prstGeom>
            <a:ln w="254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416973" y="4339634"/>
              <a:ext cx="1432954" cy="107134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latin typeface="Calibri"/>
                </a:rPr>
                <a:t>Digital Signal Processing (DSP)</a:t>
              </a:r>
              <a:endParaRPr lang="en-US" sz="1400" b="1" dirty="0">
                <a:solidFill>
                  <a:prstClr val="white"/>
                </a:solidFill>
                <a:latin typeface="Calibri"/>
              </a:endParaRPr>
            </a:p>
          </p:txBody>
        </p:sp>
        <p:sp>
          <p:nvSpPr>
            <p:cNvPr id="36" name="TextBox 35"/>
            <p:cNvSpPr txBox="1"/>
            <p:nvPr/>
          </p:nvSpPr>
          <p:spPr>
            <a:xfrm>
              <a:off x="6327920" y="5570208"/>
              <a:ext cx="1456568" cy="381521"/>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Calibri" charset="0"/>
                  <a:ea typeface="ヒラギノ角ゴ Pro W3" charset="0"/>
                  <a:cs typeface="ヒラギノ角ゴ Pro W3" charset="0"/>
                </a:rPr>
                <a:t>DAQ (digital)</a:t>
              </a:r>
              <a:endParaRPr lang="en-US" sz="1600" dirty="0">
                <a:solidFill>
                  <a:prstClr val="black"/>
                </a:solidFill>
                <a:latin typeface="Calibri" charset="0"/>
                <a:ea typeface="ヒラギノ角ゴ Pro W3" charset="0"/>
                <a:cs typeface="ヒラギノ角ゴ Pro W3" charset="0"/>
              </a:endParaRPr>
            </a:p>
          </p:txBody>
        </p:sp>
        <p:sp>
          <p:nvSpPr>
            <p:cNvPr id="37" name="TextBox 36"/>
            <p:cNvSpPr txBox="1"/>
            <p:nvPr/>
          </p:nvSpPr>
          <p:spPr>
            <a:xfrm>
              <a:off x="2615160" y="3770979"/>
              <a:ext cx="2053845" cy="416206"/>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Calibri" charset="0"/>
                  <a:ea typeface="ヒラギノ角ゴ Pro W3" charset="0"/>
                  <a:cs typeface="ヒラギノ角ゴ Pro W3" charset="0"/>
                </a:rPr>
                <a:t>Detector (analog)</a:t>
              </a:r>
              <a:endParaRPr lang="en-US" dirty="0">
                <a:solidFill>
                  <a:prstClr val="black"/>
                </a:solidFill>
                <a:latin typeface="Calibri" charset="0"/>
                <a:ea typeface="ヒラギノ角ゴ Pro W3" charset="0"/>
                <a:cs typeface="ヒラギノ角ゴ Pro W3" charset="0"/>
              </a:endParaRPr>
            </a:p>
          </p:txBody>
        </p:sp>
        <p:sp>
          <p:nvSpPr>
            <p:cNvPr id="38" name="Left Arrow 37"/>
            <p:cNvSpPr/>
            <p:nvPr/>
          </p:nvSpPr>
          <p:spPr>
            <a:xfrm>
              <a:off x="4584986" y="5693038"/>
              <a:ext cx="1289713" cy="464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9" name="Rectangle 38"/>
            <p:cNvSpPr/>
            <p:nvPr/>
          </p:nvSpPr>
          <p:spPr>
            <a:xfrm>
              <a:off x="3588699" y="4654024"/>
              <a:ext cx="873459" cy="1202192"/>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latin typeface="Calibri"/>
                </a:rPr>
                <a:t>CPU</a:t>
              </a:r>
              <a:endParaRPr lang="en-US" sz="1400" b="1" dirty="0">
                <a:solidFill>
                  <a:prstClr val="white"/>
                </a:solidFill>
                <a:latin typeface="Calibri"/>
              </a:endParaRPr>
            </a:p>
          </p:txBody>
        </p:sp>
        <p:sp>
          <p:nvSpPr>
            <p:cNvPr id="40" name="Left Arrow 39"/>
            <p:cNvSpPr/>
            <p:nvPr/>
          </p:nvSpPr>
          <p:spPr>
            <a:xfrm rot="10800000">
              <a:off x="4607731" y="4951509"/>
              <a:ext cx="1289713" cy="1751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41" name="TextBox 40"/>
            <p:cNvSpPr txBox="1"/>
            <p:nvPr/>
          </p:nvSpPr>
          <p:spPr>
            <a:xfrm>
              <a:off x="4771507" y="5067514"/>
              <a:ext cx="1042330" cy="416206"/>
            </a:xfrm>
            <a:prstGeom prst="rect">
              <a:avLst/>
            </a:prstGeom>
            <a:noFill/>
          </p:spPr>
          <p:txBody>
            <a:bodyPr wrap="square" rtlCol="0">
              <a:spAutoFit/>
            </a:bodyPr>
            <a:lstStyle/>
            <a:p>
              <a:pPr fontAlgn="base">
                <a:spcBef>
                  <a:spcPct val="0"/>
                </a:spcBef>
                <a:spcAft>
                  <a:spcPct val="0"/>
                </a:spcAft>
              </a:pPr>
              <a:r>
                <a:rPr lang="en-US" dirty="0" smtClean="0">
                  <a:solidFill>
                    <a:prstClr val="white"/>
                  </a:solidFill>
                  <a:latin typeface="Calibri" charset="0"/>
                  <a:ea typeface="ヒラギノ角ゴ Pro W3" charset="0"/>
                  <a:cs typeface="ヒラギノ角ゴ Pro W3" charset="0"/>
                </a:rPr>
                <a:t>control</a:t>
              </a:r>
              <a:endParaRPr lang="en-US" dirty="0">
                <a:solidFill>
                  <a:prstClr val="white"/>
                </a:solidFill>
                <a:latin typeface="Calibri" charset="0"/>
                <a:ea typeface="ヒラギノ角ゴ Pro W3" charset="0"/>
                <a:cs typeface="ヒラギノ角ゴ Pro W3" charset="0"/>
              </a:endParaRPr>
            </a:p>
          </p:txBody>
        </p:sp>
        <p:sp>
          <p:nvSpPr>
            <p:cNvPr id="42" name="TextBox 41"/>
            <p:cNvSpPr txBox="1"/>
            <p:nvPr/>
          </p:nvSpPr>
          <p:spPr>
            <a:xfrm>
              <a:off x="4923908" y="6059252"/>
              <a:ext cx="718780" cy="416206"/>
            </a:xfrm>
            <a:prstGeom prst="rect">
              <a:avLst/>
            </a:prstGeom>
            <a:noFill/>
          </p:spPr>
          <p:txBody>
            <a:bodyPr wrap="square" rtlCol="0">
              <a:spAutoFit/>
            </a:bodyPr>
            <a:lstStyle/>
            <a:p>
              <a:pPr fontAlgn="base">
                <a:spcBef>
                  <a:spcPct val="0"/>
                </a:spcBef>
                <a:spcAft>
                  <a:spcPct val="0"/>
                </a:spcAft>
              </a:pPr>
              <a:r>
                <a:rPr lang="en-US" dirty="0" smtClean="0">
                  <a:solidFill>
                    <a:prstClr val="white"/>
                  </a:solidFill>
                  <a:latin typeface="Calibri" charset="0"/>
                  <a:ea typeface="ヒラギノ角ゴ Pro W3" charset="0"/>
                  <a:cs typeface="ヒラギノ角ゴ Pro W3" charset="0"/>
                </a:rPr>
                <a:t>data</a:t>
              </a:r>
              <a:endParaRPr lang="en-US" dirty="0">
                <a:solidFill>
                  <a:prstClr val="white"/>
                </a:solidFill>
                <a:latin typeface="Calibri" charset="0"/>
                <a:ea typeface="ヒラギノ角ゴ Pro W3" charset="0"/>
                <a:cs typeface="ヒラギノ角ゴ Pro W3" charset="0"/>
              </a:endParaRPr>
            </a:p>
          </p:txBody>
        </p:sp>
        <p:sp>
          <p:nvSpPr>
            <p:cNvPr id="43" name="Rectangle 42"/>
            <p:cNvSpPr/>
            <p:nvPr/>
          </p:nvSpPr>
          <p:spPr>
            <a:xfrm>
              <a:off x="1598258" y="5030527"/>
              <a:ext cx="1460455" cy="82114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600" b="1" dirty="0" smtClean="0">
                  <a:solidFill>
                    <a:prstClr val="white"/>
                  </a:solidFill>
                  <a:latin typeface="Calibri"/>
                </a:rPr>
                <a:t>GPU</a:t>
              </a:r>
            </a:p>
            <a:p>
              <a:pPr algn="ctr" fontAlgn="base">
                <a:spcBef>
                  <a:spcPct val="0"/>
                </a:spcBef>
                <a:spcAft>
                  <a:spcPct val="0"/>
                </a:spcAft>
              </a:pPr>
              <a:r>
                <a:rPr lang="en-US" sz="1400" dirty="0" smtClean="0">
                  <a:solidFill>
                    <a:prstClr val="white"/>
                  </a:solidFill>
                  <a:latin typeface="Calibri"/>
                </a:rPr>
                <a:t>Reconstruction</a:t>
              </a:r>
            </a:p>
            <a:p>
              <a:pPr algn="ctr" fontAlgn="base">
                <a:spcBef>
                  <a:spcPct val="0"/>
                </a:spcBef>
                <a:spcAft>
                  <a:spcPct val="0"/>
                </a:spcAft>
              </a:pPr>
              <a:r>
                <a:rPr lang="en-US" sz="1400" dirty="0" smtClean="0">
                  <a:solidFill>
                    <a:prstClr val="white"/>
                  </a:solidFill>
                  <a:latin typeface="Calibri"/>
                </a:rPr>
                <a:t>visualization</a:t>
              </a:r>
              <a:endParaRPr lang="en-US" sz="1200" dirty="0">
                <a:solidFill>
                  <a:prstClr val="white"/>
                </a:solidFill>
                <a:latin typeface="Calibri"/>
              </a:endParaRPr>
            </a:p>
          </p:txBody>
        </p:sp>
        <p:sp>
          <p:nvSpPr>
            <p:cNvPr id="44" name="Left-Right Arrow 43"/>
            <p:cNvSpPr/>
            <p:nvPr/>
          </p:nvSpPr>
          <p:spPr>
            <a:xfrm>
              <a:off x="3070084" y="5426312"/>
              <a:ext cx="504967" cy="28660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cxnSp>
          <p:nvCxnSpPr>
            <p:cNvPr id="45" name="Straight Arrow Connector 44"/>
            <p:cNvCxnSpPr>
              <a:endCxn id="14" idx="0"/>
            </p:cNvCxnSpPr>
            <p:nvPr/>
          </p:nvCxnSpPr>
          <p:spPr>
            <a:xfrm>
              <a:off x="2925281" y="2236196"/>
              <a:ext cx="123764" cy="27009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238021" y="2272772"/>
              <a:ext cx="290764" cy="2944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536340" y="1720054"/>
              <a:ext cx="1647509" cy="658991"/>
            </a:xfrm>
            <a:prstGeom prst="rect">
              <a:avLst/>
            </a:prstGeom>
            <a:noFill/>
          </p:spPr>
          <p:txBody>
            <a:bodyPr wrap="square" rtlCol="0">
              <a:spAutoFit/>
            </a:bodyPr>
            <a:lstStyle/>
            <a:p>
              <a:pPr fontAlgn="base">
                <a:spcBef>
                  <a:spcPct val="0"/>
                </a:spcBef>
                <a:spcAft>
                  <a:spcPct val="0"/>
                </a:spcAft>
              </a:pPr>
              <a:r>
                <a:rPr lang="en-US" sz="1600" dirty="0" err="1" smtClean="0">
                  <a:solidFill>
                    <a:prstClr val="white"/>
                  </a:solidFill>
                  <a:latin typeface="Calibri" charset="0"/>
                  <a:ea typeface="ヒラギノ角ゴ Pro W3" charset="0"/>
                  <a:cs typeface="ヒラギノ角ゴ Pro W3" charset="0"/>
                </a:rPr>
                <a:t>Photodetectors</a:t>
              </a:r>
              <a:r>
                <a:rPr lang="en-US" sz="1600" dirty="0" smtClean="0">
                  <a:solidFill>
                    <a:prstClr val="white"/>
                  </a:solidFill>
                  <a:latin typeface="Calibri" charset="0"/>
                  <a:ea typeface="ヒラギノ角ゴ Pro W3" charset="0"/>
                  <a:cs typeface="ヒラギノ角ゴ Pro W3" charset="0"/>
                </a:rPr>
                <a:t> (</a:t>
              </a:r>
              <a:r>
                <a:rPr lang="en-US" sz="1600" dirty="0" err="1" smtClean="0">
                  <a:solidFill>
                    <a:prstClr val="white"/>
                  </a:solidFill>
                  <a:latin typeface="Calibri" charset="0"/>
                  <a:ea typeface="ヒラギノ角ゴ Pro W3" charset="0"/>
                  <a:cs typeface="ヒラギノ角ゴ Pro W3" charset="0"/>
                </a:rPr>
                <a:t>SiPM</a:t>
              </a:r>
              <a:r>
                <a:rPr lang="en-US" sz="1600" dirty="0" smtClean="0">
                  <a:solidFill>
                    <a:prstClr val="white"/>
                  </a:solidFill>
                  <a:latin typeface="Calibri" charset="0"/>
                  <a:ea typeface="ヒラギノ角ゴ Pro W3" charset="0"/>
                  <a:cs typeface="ヒラギノ角ゴ Pro W3" charset="0"/>
                </a:rPr>
                <a:t>)</a:t>
              </a:r>
              <a:endParaRPr lang="en-US" sz="1600" dirty="0">
                <a:solidFill>
                  <a:prstClr val="white"/>
                </a:solidFill>
                <a:latin typeface="Calibri" charset="0"/>
                <a:ea typeface="ヒラギノ角ゴ Pro W3" charset="0"/>
                <a:cs typeface="ヒラギノ角ゴ Pro W3" charset="0"/>
              </a:endParaRPr>
            </a:p>
          </p:txBody>
        </p:sp>
        <p:cxnSp>
          <p:nvCxnSpPr>
            <p:cNvPr id="48" name="Straight Arrow Connector 47"/>
            <p:cNvCxnSpPr>
              <a:endCxn id="32" idx="0"/>
            </p:cNvCxnSpPr>
            <p:nvPr/>
          </p:nvCxnSpPr>
          <p:spPr>
            <a:xfrm>
              <a:off x="7024157" y="1910891"/>
              <a:ext cx="32047" cy="515784"/>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5093935" y="1399722"/>
              <a:ext cx="1509241" cy="955727"/>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623399" y="999330"/>
              <a:ext cx="1647509" cy="936462"/>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Current </a:t>
              </a:r>
              <a:r>
                <a:rPr lang="en-US" sz="1600" dirty="0" err="1" smtClean="0">
                  <a:solidFill>
                    <a:prstClr val="white"/>
                  </a:solidFill>
                  <a:latin typeface="Calibri" charset="0"/>
                  <a:ea typeface="ヒラギノ角ゴ Pro W3" charset="0"/>
                  <a:cs typeface="ヒラギノ角ゴ Pro W3" charset="0"/>
                </a:rPr>
                <a:t>UChicago</a:t>
              </a:r>
              <a:r>
                <a:rPr lang="en-US" sz="1600" dirty="0" smtClean="0">
                  <a:solidFill>
                    <a:prstClr val="white"/>
                  </a:solidFill>
                  <a:latin typeface="Calibri" charset="0"/>
                  <a:ea typeface="ヒラギノ角ゴ Pro W3" charset="0"/>
                  <a:cs typeface="ヒラギノ角ゴ Pro W3" charset="0"/>
                </a:rPr>
                <a:t> effort</a:t>
              </a:r>
              <a:endParaRPr lang="en-US" sz="1600" dirty="0">
                <a:solidFill>
                  <a:prstClr val="white"/>
                </a:solidFill>
                <a:latin typeface="Calibri" charset="0"/>
                <a:ea typeface="ヒラギノ角ゴ Pro W3" charset="0"/>
                <a:cs typeface="ヒラギノ角ゴ Pro W3" charset="0"/>
              </a:endParaRPr>
            </a:p>
          </p:txBody>
        </p:sp>
        <p:cxnSp>
          <p:nvCxnSpPr>
            <p:cNvPr id="51" name="Straight Arrow Connector 50"/>
            <p:cNvCxnSpPr/>
            <p:nvPr/>
          </p:nvCxnSpPr>
          <p:spPr>
            <a:xfrm>
              <a:off x="673013" y="4898776"/>
              <a:ext cx="1028165" cy="168737"/>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7144" y="4335086"/>
              <a:ext cx="1300418" cy="936462"/>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Current </a:t>
              </a:r>
              <a:r>
                <a:rPr lang="en-US" sz="1600" dirty="0" err="1" smtClean="0">
                  <a:solidFill>
                    <a:prstClr val="white"/>
                  </a:solidFill>
                  <a:latin typeface="Calibri" charset="0"/>
                  <a:ea typeface="ヒラギノ角ゴ Pro W3" charset="0"/>
                  <a:cs typeface="ヒラギノ角ゴ Pro W3" charset="0"/>
                </a:rPr>
                <a:t>UChicago</a:t>
              </a:r>
              <a:r>
                <a:rPr lang="en-US" sz="1600" dirty="0" smtClean="0">
                  <a:solidFill>
                    <a:prstClr val="white"/>
                  </a:solidFill>
                  <a:latin typeface="Calibri" charset="0"/>
                  <a:ea typeface="ヒラギノ角ゴ Pro W3" charset="0"/>
                  <a:cs typeface="ヒラギノ角ゴ Pro W3" charset="0"/>
                </a:rPr>
                <a:t> effort</a:t>
              </a:r>
              <a:endParaRPr lang="en-US" sz="1600" dirty="0">
                <a:solidFill>
                  <a:prstClr val="white"/>
                </a:solidFill>
                <a:latin typeface="Calibri" charset="0"/>
                <a:ea typeface="ヒラギノ角ゴ Pro W3" charset="0"/>
                <a:cs typeface="ヒラギノ角ゴ Pro W3" charset="0"/>
              </a:endParaRPr>
            </a:p>
          </p:txBody>
        </p:sp>
        <p:cxnSp>
          <p:nvCxnSpPr>
            <p:cNvPr id="12" name="Straight Arrow Connector 11"/>
            <p:cNvCxnSpPr/>
            <p:nvPr/>
          </p:nvCxnSpPr>
          <p:spPr>
            <a:xfrm>
              <a:off x="515355" y="2426674"/>
              <a:ext cx="2077059" cy="234289"/>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2396852" y="5431974"/>
            <a:ext cx="2285999" cy="338554"/>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Calibri" charset="0"/>
                <a:ea typeface="ヒラギノ角ゴ Pro W3" charset="0"/>
                <a:cs typeface="ヒラギノ角ゴ Pro W3" charset="0"/>
              </a:rPr>
              <a:t>Control/Recon/Display</a:t>
            </a:r>
            <a:endParaRPr lang="en-US" sz="1600" dirty="0">
              <a:solidFill>
                <a:prstClr val="black"/>
              </a:solidFill>
              <a:latin typeface="Calibri" charset="0"/>
              <a:ea typeface="ヒラギノ角ゴ Pro W3" charset="0"/>
              <a:cs typeface="ヒラギノ角ゴ Pro W3" charset="0"/>
            </a:endParaRPr>
          </a:p>
        </p:txBody>
      </p:sp>
      <p:cxnSp>
        <p:nvCxnSpPr>
          <p:cNvPr id="53" name="Straight Arrow Connector 52"/>
          <p:cNvCxnSpPr/>
          <p:nvPr/>
        </p:nvCxnSpPr>
        <p:spPr>
          <a:xfrm>
            <a:off x="1920964" y="1303200"/>
            <a:ext cx="951775" cy="848092"/>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768673" y="841535"/>
            <a:ext cx="1058028" cy="923330"/>
          </a:xfrm>
          <a:prstGeom prst="rect">
            <a:avLst/>
          </a:prstGeom>
        </p:spPr>
        <p:txBody>
          <a:bodyPr wrap="square">
            <a:spAutoFit/>
          </a:bodyPr>
          <a:lstStyle/>
          <a:p>
            <a:pPr fontAlgn="base">
              <a:spcBef>
                <a:spcPct val="0"/>
              </a:spcBef>
              <a:spcAft>
                <a:spcPct val="0"/>
              </a:spcAft>
            </a:pPr>
            <a:r>
              <a:rPr lang="en-US" dirty="0">
                <a:solidFill>
                  <a:prstClr val="white"/>
                </a:solidFill>
                <a:latin typeface="Calibri" charset="0"/>
                <a:ea typeface="ヒラギノ角ゴ Pro W3" charset="0"/>
                <a:cs typeface="ヒラギノ角ゴ Pro W3" charset="0"/>
              </a:rPr>
              <a:t>Current </a:t>
            </a:r>
            <a:r>
              <a:rPr lang="en-US" dirty="0" err="1">
                <a:solidFill>
                  <a:prstClr val="white"/>
                </a:solidFill>
                <a:latin typeface="Calibri" charset="0"/>
                <a:ea typeface="ヒラギノ角ゴ Pro W3" charset="0"/>
                <a:cs typeface="ヒラギノ角ゴ Pro W3" charset="0"/>
              </a:rPr>
              <a:t>UChicago</a:t>
            </a:r>
            <a:r>
              <a:rPr lang="en-US" dirty="0">
                <a:solidFill>
                  <a:prstClr val="white"/>
                </a:solidFill>
                <a:latin typeface="Calibri" charset="0"/>
                <a:ea typeface="ヒラギノ角ゴ Pro W3" charset="0"/>
                <a:cs typeface="ヒラギノ角ゴ Pro W3" charset="0"/>
              </a:rPr>
              <a:t> effort</a:t>
            </a:r>
          </a:p>
        </p:txBody>
      </p:sp>
    </p:spTree>
    <p:extLst>
      <p:ext uri="{BB962C8B-B14F-4D97-AF65-F5344CB8AC3E}">
        <p14:creationId xmlns:p14="http://schemas.microsoft.com/office/powerpoint/2010/main" val="331262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0" y="155306"/>
            <a:ext cx="9144000" cy="558800"/>
          </a:xfrm>
        </p:spPr>
        <p:txBody>
          <a:bodyPr/>
          <a:lstStyle/>
          <a:p>
            <a:r>
              <a:rPr lang="en-US" sz="2800" b="1" dirty="0" smtClean="0">
                <a:solidFill>
                  <a:srgbClr val="FFFF00"/>
                </a:solidFill>
                <a:latin typeface="Arial"/>
                <a:cs typeface="Arial"/>
              </a:rPr>
              <a:t>Strip-Line (SL) and Waveform Sampling (WS) DAQ</a:t>
            </a:r>
            <a:endParaRPr lang="en-US" sz="2800" b="1" dirty="0">
              <a:solidFill>
                <a:srgbClr val="FFFF00"/>
              </a:solidFill>
              <a:latin typeface="Arial"/>
              <a:cs typeface="Arial"/>
            </a:endParaRPr>
          </a:p>
        </p:txBody>
      </p:sp>
      <p:sp>
        <p:nvSpPr>
          <p:cNvPr id="5" name="Slide Number Placeholder 4"/>
          <p:cNvSpPr>
            <a:spLocks noGrp="1"/>
          </p:cNvSpPr>
          <p:nvPr>
            <p:ph type="sldNum" sz="quarter" idx="16"/>
          </p:nvPr>
        </p:nvSpPr>
        <p:spPr/>
        <p:txBody>
          <a:bodyPr/>
          <a:lstStyle/>
          <a:p>
            <a:pPr>
              <a:defRPr/>
            </a:pPr>
            <a:fld id="{5E238032-6B4C-5D48-AFBA-0B667A040BBE}" type="slidenum">
              <a:rPr lang="en-US"/>
              <a:pPr>
                <a:defRPr/>
              </a:pPr>
              <a:t>28</a:t>
            </a:fld>
            <a:endParaRPr lang="en-US" dirty="0"/>
          </a:p>
        </p:txBody>
      </p:sp>
      <p:sp>
        <p:nvSpPr>
          <p:cNvPr id="3" name="TextBox 2"/>
          <p:cNvSpPr txBox="1"/>
          <p:nvPr/>
        </p:nvSpPr>
        <p:spPr>
          <a:xfrm>
            <a:off x="684000" y="5508000"/>
            <a:ext cx="184731" cy="369332"/>
          </a:xfrm>
          <a:prstGeom prst="rect">
            <a:avLst/>
          </a:prstGeom>
          <a:noFill/>
        </p:spPr>
        <p:txBody>
          <a:bodyPr wrap="none" rtlCol="0">
            <a:spAutoFit/>
          </a:bodyPr>
          <a:lstStyle/>
          <a:p>
            <a:pPr fontAlgn="base">
              <a:spcBef>
                <a:spcPct val="0"/>
              </a:spcBef>
              <a:spcAft>
                <a:spcPct val="0"/>
              </a:spcAft>
            </a:pPr>
            <a:endParaRPr lang="en-US" dirty="0">
              <a:solidFill>
                <a:prstClr val="black"/>
              </a:solidFill>
              <a:latin typeface="Calibri" charset="0"/>
              <a:ea typeface="ヒラギノ角ゴ Pro W3" charset="0"/>
              <a:cs typeface="ヒラギノ角ゴ Pro W3" charset="0"/>
            </a:endParaRPr>
          </a:p>
        </p:txBody>
      </p:sp>
      <p:grpSp>
        <p:nvGrpSpPr>
          <p:cNvPr id="23" name="Group 22"/>
          <p:cNvGrpSpPr/>
          <p:nvPr/>
        </p:nvGrpSpPr>
        <p:grpSpPr>
          <a:xfrm>
            <a:off x="541962" y="1108800"/>
            <a:ext cx="2914491" cy="4117179"/>
            <a:chOff x="541962" y="1108800"/>
            <a:chExt cx="2914491" cy="4117179"/>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962" y="1108800"/>
              <a:ext cx="2914491" cy="411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flipH="1" flipV="1">
              <a:off x="1238400" y="1461600"/>
              <a:ext cx="280800" cy="18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504800" y="1519200"/>
              <a:ext cx="639919" cy="307777"/>
            </a:xfrm>
            <a:prstGeom prst="rect">
              <a:avLst/>
            </a:prstGeom>
            <a:noFill/>
          </p:spPr>
          <p:txBody>
            <a:bodyPr wrap="none" rtlCol="0">
              <a:spAutoFit/>
            </a:bodyPr>
            <a:lstStyle/>
            <a:p>
              <a:pPr fontAlgn="base">
                <a:spcBef>
                  <a:spcPct val="0"/>
                </a:spcBef>
                <a:spcAft>
                  <a:spcPct val="0"/>
                </a:spcAft>
              </a:pPr>
              <a:r>
                <a:rPr lang="en-US" sz="1400" b="1" dirty="0" err="1" smtClean="0">
                  <a:solidFill>
                    <a:prstClr val="black"/>
                  </a:solidFill>
                  <a:latin typeface="Calibri" charset="0"/>
                  <a:ea typeface="ヒラギノ角ゴ Pro W3" charset="0"/>
                  <a:cs typeface="ヒラギノ角ゴ Pro W3" charset="0"/>
                </a:rPr>
                <a:t>SiPMs</a:t>
              </a:r>
              <a:endParaRPr lang="en-US" sz="1400" b="1" dirty="0">
                <a:solidFill>
                  <a:prstClr val="black"/>
                </a:solidFill>
                <a:latin typeface="Calibri" charset="0"/>
                <a:ea typeface="ヒラギノ角ゴ Pro W3" charset="0"/>
                <a:cs typeface="ヒラギノ角ゴ Pro W3" charset="0"/>
              </a:endParaRPr>
            </a:p>
          </p:txBody>
        </p:sp>
        <p:cxnSp>
          <p:nvCxnSpPr>
            <p:cNvPr id="15" name="Straight Arrow Connector 14"/>
            <p:cNvCxnSpPr/>
            <p:nvPr/>
          </p:nvCxnSpPr>
          <p:spPr>
            <a:xfrm flipH="1" flipV="1">
              <a:off x="2772000" y="1447202"/>
              <a:ext cx="129600" cy="1799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593200" y="1578000"/>
              <a:ext cx="762966" cy="307777"/>
            </a:xfrm>
            <a:prstGeom prst="rect">
              <a:avLst/>
            </a:prstGeom>
            <a:noFill/>
          </p:spPr>
          <p:txBody>
            <a:bodyPr wrap="none" rtlCol="0">
              <a:spAutoFit/>
            </a:bodyPr>
            <a:lstStyle/>
            <a:p>
              <a:pPr fontAlgn="base">
                <a:spcBef>
                  <a:spcPct val="0"/>
                </a:spcBef>
                <a:spcAft>
                  <a:spcPct val="0"/>
                </a:spcAft>
              </a:pPr>
              <a:r>
                <a:rPr lang="en-US" sz="1400" b="1" dirty="0" smtClean="0">
                  <a:solidFill>
                    <a:prstClr val="black"/>
                  </a:solidFill>
                  <a:latin typeface="Calibri" charset="0"/>
                  <a:ea typeface="ヒラギノ角ゴ Pro W3" charset="0"/>
                  <a:cs typeface="ヒラギノ角ゴ Pro W3" charset="0"/>
                </a:rPr>
                <a:t>preamp</a:t>
              </a:r>
              <a:endParaRPr lang="en-US" sz="1400" b="1" dirty="0">
                <a:solidFill>
                  <a:prstClr val="black"/>
                </a:solidFill>
                <a:latin typeface="Calibri" charset="0"/>
                <a:ea typeface="ヒラギノ角ゴ Pro W3" charset="0"/>
                <a:cs typeface="ヒラギノ角ゴ Pro W3" charset="0"/>
              </a:endParaRPr>
            </a:p>
          </p:txBody>
        </p:sp>
      </p:grpSp>
      <p:sp>
        <p:nvSpPr>
          <p:cNvPr id="22" name="TextBox 21"/>
          <p:cNvSpPr txBox="1"/>
          <p:nvPr/>
        </p:nvSpPr>
        <p:spPr>
          <a:xfrm>
            <a:off x="462000" y="5206800"/>
            <a:ext cx="3116400" cy="738664"/>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latin typeface="Calibri" charset="0"/>
                <a:ea typeface="ヒラギノ角ゴ Pro W3" charset="0"/>
                <a:cs typeface="ヒラギノ角ゴ Pro W3" charset="0"/>
              </a:rPr>
              <a:t>The position of the firing </a:t>
            </a:r>
            <a:r>
              <a:rPr lang="en-US" sz="1400" dirty="0" err="1" smtClean="0">
                <a:solidFill>
                  <a:prstClr val="white"/>
                </a:solidFill>
                <a:latin typeface="Calibri" charset="0"/>
                <a:ea typeface="ヒラギノ角ゴ Pro W3" charset="0"/>
                <a:cs typeface="ヒラギノ角ゴ Pro W3" charset="0"/>
              </a:rPr>
              <a:t>SiPM</a:t>
            </a:r>
            <a:r>
              <a:rPr lang="en-US" sz="1400" dirty="0" smtClean="0">
                <a:solidFill>
                  <a:prstClr val="white"/>
                </a:solidFill>
                <a:latin typeface="Calibri" charset="0"/>
                <a:ea typeface="ヒラギノ角ゴ Pro W3" charset="0"/>
                <a:cs typeface="ヒラギノ角ゴ Pro W3" charset="0"/>
              </a:rPr>
              <a:t> (or other PD) is determined using the propagation time difference.</a:t>
            </a:r>
            <a:endParaRPr lang="en-US" sz="1400" dirty="0">
              <a:solidFill>
                <a:prstClr val="white"/>
              </a:solidFill>
              <a:latin typeface="Calibri" charset="0"/>
              <a:ea typeface="ヒラギノ角ゴ Pro W3" charset="0"/>
              <a:cs typeface="ヒラギノ角ゴ Pro W3" charset="0"/>
            </a:endParaRPr>
          </a:p>
        </p:txBody>
      </p:sp>
      <p:grpSp>
        <p:nvGrpSpPr>
          <p:cNvPr id="687" name="Group 686"/>
          <p:cNvGrpSpPr/>
          <p:nvPr/>
        </p:nvGrpSpPr>
        <p:grpSpPr>
          <a:xfrm>
            <a:off x="3697835" y="1189266"/>
            <a:ext cx="1942184" cy="1924450"/>
            <a:chOff x="4158694" y="3683750"/>
            <a:chExt cx="1942184" cy="1924450"/>
          </a:xfrm>
        </p:grpSpPr>
        <p:grpSp>
          <p:nvGrpSpPr>
            <p:cNvPr id="619" name="Group 618"/>
            <p:cNvGrpSpPr/>
            <p:nvPr/>
          </p:nvGrpSpPr>
          <p:grpSpPr>
            <a:xfrm>
              <a:off x="4158694" y="3683750"/>
              <a:ext cx="1552410" cy="1356569"/>
              <a:chOff x="737708" y="265525"/>
              <a:chExt cx="1273602" cy="1556859"/>
            </a:xfrm>
          </p:grpSpPr>
          <p:grpSp>
            <p:nvGrpSpPr>
              <p:cNvPr id="620" name="Group 619"/>
              <p:cNvGrpSpPr/>
              <p:nvPr/>
            </p:nvGrpSpPr>
            <p:grpSpPr>
              <a:xfrm>
                <a:off x="820173" y="868504"/>
                <a:ext cx="1191137" cy="953880"/>
                <a:chOff x="7239000" y="1905000"/>
                <a:chExt cx="1777779" cy="1458402"/>
              </a:xfrm>
            </p:grpSpPr>
            <p:cxnSp>
              <p:nvCxnSpPr>
                <p:cNvPr id="643" name="Straight Connector 642"/>
                <p:cNvCxnSpPr/>
                <p:nvPr/>
              </p:nvCxnSpPr>
              <p:spPr>
                <a:xfrm flipV="1">
                  <a:off x="7239000" y="1905000"/>
                  <a:ext cx="228600" cy="14478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644" name="Freeform 643"/>
                <p:cNvSpPr/>
                <p:nvPr/>
              </p:nvSpPr>
              <p:spPr>
                <a:xfrm>
                  <a:off x="7467600" y="1905000"/>
                  <a:ext cx="1549179" cy="1458402"/>
                </a:xfrm>
                <a:custGeom>
                  <a:avLst/>
                  <a:gdLst>
                    <a:gd name="connsiteX0" fmla="*/ 0 w 1439186"/>
                    <a:gd name="connsiteY0" fmla="*/ 0 h 1304014"/>
                    <a:gd name="connsiteX1" fmla="*/ 357809 w 1439186"/>
                    <a:gd name="connsiteY1" fmla="*/ 723569 h 1304014"/>
                    <a:gd name="connsiteX2" fmla="*/ 763325 w 1439186"/>
                    <a:gd name="connsiteY2" fmla="*/ 1113182 h 1304014"/>
                    <a:gd name="connsiteX3" fmla="*/ 1439186 w 1439186"/>
                    <a:gd name="connsiteY3" fmla="*/ 1304014 h 1304014"/>
                  </a:gdLst>
                  <a:ahLst/>
                  <a:cxnLst>
                    <a:cxn ang="0">
                      <a:pos x="connsiteX0" y="connsiteY0"/>
                    </a:cxn>
                    <a:cxn ang="0">
                      <a:pos x="connsiteX1" y="connsiteY1"/>
                    </a:cxn>
                    <a:cxn ang="0">
                      <a:pos x="connsiteX2" y="connsiteY2"/>
                    </a:cxn>
                    <a:cxn ang="0">
                      <a:pos x="connsiteX3" y="connsiteY3"/>
                    </a:cxn>
                  </a:cxnLst>
                  <a:rect l="l" t="t" r="r" b="b"/>
                  <a:pathLst>
                    <a:path w="1439186" h="1304014">
                      <a:moveTo>
                        <a:pt x="0" y="0"/>
                      </a:moveTo>
                      <a:cubicBezTo>
                        <a:pt x="115294" y="269019"/>
                        <a:pt x="230588" y="538039"/>
                        <a:pt x="357809" y="723569"/>
                      </a:cubicBezTo>
                      <a:cubicBezTo>
                        <a:pt x="485030" y="909099"/>
                        <a:pt x="583096" y="1016441"/>
                        <a:pt x="763325" y="1113182"/>
                      </a:cubicBezTo>
                      <a:cubicBezTo>
                        <a:pt x="943554" y="1209923"/>
                        <a:pt x="1191370" y="1256968"/>
                        <a:pt x="1439186" y="130401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grpSp>
          <p:sp>
            <p:nvSpPr>
              <p:cNvPr id="637" name="TextBox 636"/>
              <p:cNvSpPr txBox="1"/>
              <p:nvPr/>
            </p:nvSpPr>
            <p:spPr>
              <a:xfrm>
                <a:off x="737708" y="265525"/>
                <a:ext cx="1213301" cy="353219"/>
              </a:xfrm>
              <a:prstGeom prst="rect">
                <a:avLst/>
              </a:prstGeom>
              <a:noFill/>
            </p:spPr>
            <p:txBody>
              <a:bodyPr wrap="square" rtlCol="0">
                <a:spAutoFit/>
              </a:bodyPr>
              <a:lstStyle/>
              <a:p>
                <a:pPr fontAlgn="base">
                  <a:spcBef>
                    <a:spcPct val="0"/>
                  </a:spcBef>
                  <a:spcAft>
                    <a:spcPct val="0"/>
                  </a:spcAft>
                </a:pPr>
                <a:r>
                  <a:rPr lang="en-US" sz="1400" b="1" dirty="0" smtClean="0">
                    <a:solidFill>
                      <a:srgbClr val="9BBB59">
                        <a:lumMod val="20000"/>
                        <a:lumOff val="80000"/>
                      </a:srgbClr>
                    </a:solidFill>
                    <a:latin typeface="Calibri" charset="0"/>
                    <a:ea typeface="ヒラギノ角ゴ Pro W3" charset="0"/>
                    <a:cs typeface="ヒラギノ角ゴ Pro W3" charset="0"/>
                  </a:rPr>
                  <a:t>PET signal pulse</a:t>
                </a:r>
                <a:endParaRPr lang="en-US" sz="1400" b="1" dirty="0">
                  <a:solidFill>
                    <a:srgbClr val="9BBB59">
                      <a:lumMod val="20000"/>
                      <a:lumOff val="80000"/>
                    </a:srgbClr>
                  </a:solidFill>
                  <a:latin typeface="Calibri" charset="0"/>
                  <a:ea typeface="ヒラギノ角ゴ Pro W3" charset="0"/>
                  <a:cs typeface="ヒラギノ角ゴ Pro W3" charset="0"/>
                </a:endParaRPr>
              </a:p>
            </p:txBody>
          </p:sp>
        </p:grpSp>
        <p:cxnSp>
          <p:nvCxnSpPr>
            <p:cNvPr id="646" name="Straight Connector 645"/>
            <p:cNvCxnSpPr/>
            <p:nvPr/>
          </p:nvCxnSpPr>
          <p:spPr>
            <a:xfrm>
              <a:off x="4207254" y="5372601"/>
              <a:ext cx="1524000" cy="0"/>
            </a:xfrm>
            <a:prstGeom prst="line">
              <a:avLst/>
            </a:prstGeom>
            <a:ln w="1270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47" name="TextBox 646"/>
            <p:cNvSpPr txBox="1"/>
            <p:nvPr/>
          </p:nvSpPr>
          <p:spPr>
            <a:xfrm>
              <a:off x="4690254" y="5331201"/>
              <a:ext cx="762000" cy="276999"/>
            </a:xfrm>
            <a:prstGeom prst="rect">
              <a:avLst/>
            </a:prstGeom>
            <a:noFill/>
          </p:spPr>
          <p:txBody>
            <a:bodyPr wrap="square" rtlCol="0">
              <a:spAutoFit/>
            </a:bodyPr>
            <a:lstStyle/>
            <a:p>
              <a:pPr fontAlgn="base">
                <a:spcBef>
                  <a:spcPct val="0"/>
                </a:spcBef>
                <a:spcAft>
                  <a:spcPct val="0"/>
                </a:spcAft>
              </a:pPr>
              <a:r>
                <a:rPr lang="en-US" sz="1200" b="1" dirty="0" smtClean="0">
                  <a:solidFill>
                    <a:prstClr val="white"/>
                  </a:solidFill>
                  <a:latin typeface="Calibri" charset="0"/>
                  <a:ea typeface="ヒラギノ角ゴ Pro W3" charset="0"/>
                  <a:cs typeface="ヒラギノ角ゴ Pro W3" charset="0"/>
                </a:rPr>
                <a:t>~ 200 ns</a:t>
              </a:r>
              <a:endParaRPr lang="en-US" sz="1200" b="1" dirty="0">
                <a:solidFill>
                  <a:prstClr val="white"/>
                </a:solidFill>
                <a:latin typeface="Calibri" charset="0"/>
                <a:ea typeface="ヒラギノ角ゴ Pro W3" charset="0"/>
                <a:cs typeface="ヒラギノ角ゴ Pro W3" charset="0"/>
              </a:endParaRPr>
            </a:p>
          </p:txBody>
        </p:sp>
        <p:cxnSp>
          <p:nvCxnSpPr>
            <p:cNvPr id="648" name="Straight Connector 647"/>
            <p:cNvCxnSpPr/>
            <p:nvPr/>
          </p:nvCxnSpPr>
          <p:spPr>
            <a:xfrm>
              <a:off x="4207254" y="5249001"/>
              <a:ext cx="304800" cy="0"/>
            </a:xfrm>
            <a:prstGeom prst="line">
              <a:avLst/>
            </a:prstGeom>
            <a:ln w="1270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49" name="TextBox 648"/>
            <p:cNvSpPr txBox="1"/>
            <p:nvPr/>
          </p:nvSpPr>
          <p:spPr>
            <a:xfrm>
              <a:off x="4549854" y="5059401"/>
              <a:ext cx="762000" cy="276999"/>
            </a:xfrm>
            <a:prstGeom prst="rect">
              <a:avLst/>
            </a:prstGeom>
            <a:noFill/>
          </p:spPr>
          <p:txBody>
            <a:bodyPr wrap="square" rtlCol="0">
              <a:spAutoFit/>
            </a:bodyPr>
            <a:lstStyle/>
            <a:p>
              <a:pPr fontAlgn="base">
                <a:spcBef>
                  <a:spcPct val="0"/>
                </a:spcBef>
                <a:spcAft>
                  <a:spcPct val="0"/>
                </a:spcAft>
              </a:pPr>
              <a:r>
                <a:rPr lang="en-US" sz="1200" b="1" dirty="0" smtClean="0">
                  <a:solidFill>
                    <a:prstClr val="white"/>
                  </a:solidFill>
                  <a:latin typeface="Calibri" charset="0"/>
                  <a:ea typeface="ヒラギノ角ゴ Pro W3" charset="0"/>
                  <a:cs typeface="ヒラギノ角ゴ Pro W3" charset="0"/>
                </a:rPr>
                <a:t>~ 2-5 ns</a:t>
              </a:r>
              <a:endParaRPr lang="en-US" sz="1200" b="1" dirty="0">
                <a:solidFill>
                  <a:prstClr val="white"/>
                </a:solidFill>
                <a:latin typeface="Calibri" charset="0"/>
                <a:ea typeface="ヒラギノ角ゴ Pro W3" charset="0"/>
                <a:cs typeface="ヒラギノ角ゴ Pro W3" charset="0"/>
              </a:endParaRPr>
            </a:p>
          </p:txBody>
        </p:sp>
        <p:cxnSp>
          <p:nvCxnSpPr>
            <p:cNvPr id="653" name="Straight Connector 652"/>
            <p:cNvCxnSpPr/>
            <p:nvPr/>
          </p:nvCxnSpPr>
          <p:spPr>
            <a:xfrm flipH="1">
              <a:off x="4377600" y="4507200"/>
              <a:ext cx="0" cy="5556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6" name="Straight Connector 655"/>
            <p:cNvCxnSpPr/>
            <p:nvPr/>
          </p:nvCxnSpPr>
          <p:spPr>
            <a:xfrm flipH="1">
              <a:off x="4306800" y="4838400"/>
              <a:ext cx="0" cy="2244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8" name="Straight Connector 657"/>
            <p:cNvCxnSpPr/>
            <p:nvPr/>
          </p:nvCxnSpPr>
          <p:spPr>
            <a:xfrm>
              <a:off x="4465200" y="4226400"/>
              <a:ext cx="0" cy="8364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9" name="Straight Connector 658"/>
            <p:cNvCxnSpPr/>
            <p:nvPr/>
          </p:nvCxnSpPr>
          <p:spPr>
            <a:xfrm>
              <a:off x="4543200" y="4384800"/>
              <a:ext cx="0" cy="6780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0" name="Straight Connector 659"/>
            <p:cNvCxnSpPr/>
            <p:nvPr/>
          </p:nvCxnSpPr>
          <p:spPr>
            <a:xfrm>
              <a:off x="4644000" y="4521600"/>
              <a:ext cx="1200" cy="5412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1" name="Straight Connector 660"/>
            <p:cNvCxnSpPr>
              <a:stCxn id="644" idx="1"/>
            </p:cNvCxnSpPr>
            <p:nvPr/>
          </p:nvCxnSpPr>
          <p:spPr>
            <a:xfrm flipH="1">
              <a:off x="4738800" y="4670350"/>
              <a:ext cx="0" cy="39245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2" name="Straight Connector 661"/>
            <p:cNvCxnSpPr/>
            <p:nvPr/>
          </p:nvCxnSpPr>
          <p:spPr>
            <a:xfrm flipH="1">
              <a:off x="4832400" y="4744800"/>
              <a:ext cx="0" cy="3180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3" name="Straight Connector 662"/>
            <p:cNvCxnSpPr/>
            <p:nvPr/>
          </p:nvCxnSpPr>
          <p:spPr>
            <a:xfrm>
              <a:off x="4917600" y="4845600"/>
              <a:ext cx="0" cy="21720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4" name="Straight Connector 663"/>
            <p:cNvCxnSpPr/>
            <p:nvPr/>
          </p:nvCxnSpPr>
          <p:spPr>
            <a:xfrm flipH="1">
              <a:off x="5019600" y="4882684"/>
              <a:ext cx="0" cy="18288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65" name="Straight Connector 664"/>
            <p:cNvCxnSpPr>
              <a:stCxn id="644" idx="2"/>
            </p:cNvCxnSpPr>
            <p:nvPr/>
          </p:nvCxnSpPr>
          <p:spPr>
            <a:xfrm>
              <a:off x="5116951" y="4918685"/>
              <a:ext cx="3449" cy="144115"/>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676" name="TextBox 675"/>
            <p:cNvSpPr txBox="1"/>
            <p:nvPr/>
          </p:nvSpPr>
          <p:spPr>
            <a:xfrm>
              <a:off x="4161600" y="46584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77" name="TextBox 676"/>
            <p:cNvSpPr txBox="1"/>
            <p:nvPr/>
          </p:nvSpPr>
          <p:spPr>
            <a:xfrm>
              <a:off x="4983600" y="47316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78" name="TextBox 677"/>
            <p:cNvSpPr txBox="1"/>
            <p:nvPr/>
          </p:nvSpPr>
          <p:spPr>
            <a:xfrm>
              <a:off x="4328400" y="40476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79" name="TextBox 678"/>
            <p:cNvSpPr txBox="1"/>
            <p:nvPr/>
          </p:nvSpPr>
          <p:spPr>
            <a:xfrm>
              <a:off x="4242000" y="43356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0" name="TextBox 679"/>
            <p:cNvSpPr txBox="1"/>
            <p:nvPr/>
          </p:nvSpPr>
          <p:spPr>
            <a:xfrm>
              <a:off x="4508400" y="43428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1" name="TextBox 680"/>
            <p:cNvSpPr txBox="1"/>
            <p:nvPr/>
          </p:nvSpPr>
          <p:spPr>
            <a:xfrm>
              <a:off x="4602000" y="44652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2" name="TextBox 681"/>
            <p:cNvSpPr txBox="1"/>
            <p:nvPr/>
          </p:nvSpPr>
          <p:spPr>
            <a:xfrm>
              <a:off x="4688400" y="45588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3" name="TextBox 682"/>
            <p:cNvSpPr txBox="1"/>
            <p:nvPr/>
          </p:nvSpPr>
          <p:spPr>
            <a:xfrm>
              <a:off x="4782000" y="46380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4" name="TextBox 683"/>
            <p:cNvSpPr txBox="1"/>
            <p:nvPr/>
          </p:nvSpPr>
          <p:spPr>
            <a:xfrm>
              <a:off x="4882800" y="468840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5" name="TextBox 684"/>
            <p:cNvSpPr txBox="1"/>
            <p:nvPr/>
          </p:nvSpPr>
          <p:spPr>
            <a:xfrm>
              <a:off x="4407485" y="4184170"/>
              <a:ext cx="279244" cy="338554"/>
            </a:xfrm>
            <a:prstGeom prst="rect">
              <a:avLst/>
            </a:prstGeom>
            <a:noFill/>
          </p:spPr>
          <p:txBody>
            <a:bodyPr wrap="none" rtlCol="0">
              <a:spAutoFit/>
            </a:bodyPr>
            <a:lstStyle/>
            <a:p>
              <a:pPr fontAlgn="base">
                <a:spcBef>
                  <a:spcPct val="0"/>
                </a:spcBef>
                <a:spcAft>
                  <a:spcPct val="0"/>
                </a:spcAft>
              </a:pPr>
              <a:r>
                <a:rPr lang="en-US" sz="1600" b="1" dirty="0" smtClean="0">
                  <a:solidFill>
                    <a:srgbClr val="8064A2">
                      <a:lumMod val="50000"/>
                    </a:srgbClr>
                  </a:solidFill>
                  <a:latin typeface="Calibri" charset="0"/>
                  <a:ea typeface="ヒラギノ角ゴ Pro W3" charset="0"/>
                  <a:cs typeface="ヒラギノ角ゴ Pro W3" charset="0"/>
                </a:rPr>
                <a:t>x</a:t>
              </a:r>
              <a:endParaRPr lang="en-US" sz="1600" b="1" dirty="0">
                <a:solidFill>
                  <a:srgbClr val="8064A2">
                    <a:lumMod val="50000"/>
                  </a:srgbClr>
                </a:solidFill>
                <a:latin typeface="Calibri" charset="0"/>
                <a:ea typeface="ヒラギノ角ゴ Pro W3" charset="0"/>
                <a:cs typeface="ヒラギノ角ゴ Pro W3" charset="0"/>
              </a:endParaRPr>
            </a:p>
          </p:txBody>
        </p:sp>
        <p:sp>
          <p:nvSpPr>
            <p:cNvPr id="686" name="TextBox 685"/>
            <p:cNvSpPr txBox="1"/>
            <p:nvPr/>
          </p:nvSpPr>
          <p:spPr>
            <a:xfrm>
              <a:off x="4987204" y="4078877"/>
              <a:ext cx="1113674" cy="738664"/>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latin typeface="Calibri" charset="0"/>
                  <a:ea typeface="ヒラギノ角ゴ Pro W3" charset="0"/>
                  <a:cs typeface="ヒラギノ角ゴ Pro W3" charset="0"/>
                </a:rPr>
                <a:t>Sampling at ~1GHz and above</a:t>
              </a:r>
              <a:endParaRPr lang="en-US" sz="1400" dirty="0">
                <a:solidFill>
                  <a:prstClr val="white"/>
                </a:solidFill>
                <a:latin typeface="Calibri" charset="0"/>
                <a:ea typeface="ヒラギノ角ゴ Pro W3" charset="0"/>
                <a:cs typeface="ヒラギノ角ゴ Pro W3" charset="0"/>
              </a:endParaRPr>
            </a:p>
          </p:txBody>
        </p:sp>
      </p:gr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636" y="1349509"/>
            <a:ext cx="918947" cy="87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517" y="1338092"/>
            <a:ext cx="2392070" cy="155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2" name="TextBox 691"/>
          <p:cNvSpPr txBox="1"/>
          <p:nvPr/>
        </p:nvSpPr>
        <p:spPr>
          <a:xfrm>
            <a:off x="5605884" y="2197544"/>
            <a:ext cx="992426" cy="954107"/>
          </a:xfrm>
          <a:prstGeom prst="rect">
            <a:avLst/>
          </a:prstGeom>
          <a:noFill/>
        </p:spPr>
        <p:txBody>
          <a:bodyPr wrap="square" rtlCol="0">
            <a:spAutoFit/>
          </a:bodyPr>
          <a:lstStyle/>
          <a:p>
            <a:pP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DRS4 chip, 0.8-5 GHz sampling, 8 channels</a:t>
            </a:r>
          </a:p>
        </p:txBody>
      </p:sp>
      <p:sp>
        <p:nvSpPr>
          <p:cNvPr id="693" name="TextBox 692"/>
          <p:cNvSpPr txBox="1"/>
          <p:nvPr/>
        </p:nvSpPr>
        <p:spPr>
          <a:xfrm>
            <a:off x="6656831" y="2840060"/>
            <a:ext cx="2421331" cy="307777"/>
          </a:xfrm>
          <a:prstGeom prst="rect">
            <a:avLst/>
          </a:prstGeom>
          <a:noFill/>
        </p:spPr>
        <p:txBody>
          <a:bodyPr wrap="square" rtlCol="0">
            <a:spAutoFit/>
          </a:bodyPr>
          <a:lstStyle/>
          <a:p>
            <a:pP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DRS4 evaluation board (4 </a:t>
            </a:r>
            <a:r>
              <a:rPr lang="en-US" sz="1400" b="1" dirty="0" err="1" smtClean="0">
                <a:solidFill>
                  <a:prstClr val="white"/>
                </a:solidFill>
                <a:latin typeface="Calibri" charset="0"/>
                <a:ea typeface="ヒラギノ角ゴ Pro W3" charset="0"/>
                <a:cs typeface="ヒラギノ角ゴ Pro W3" charset="0"/>
              </a:rPr>
              <a:t>ch</a:t>
            </a:r>
            <a:r>
              <a:rPr lang="en-US" sz="1400" b="1" dirty="0" smtClean="0">
                <a:solidFill>
                  <a:prstClr val="white"/>
                </a:solidFill>
                <a:latin typeface="Calibri" charset="0"/>
                <a:ea typeface="ヒラギノ角ゴ Pro W3" charset="0"/>
                <a:cs typeface="ヒラギノ角ゴ Pro W3" charset="0"/>
              </a:rPr>
              <a:t>)</a:t>
            </a:r>
            <a:endParaRPr lang="en-US" sz="1400" b="1" dirty="0">
              <a:solidFill>
                <a:prstClr val="white"/>
              </a:solidFill>
              <a:latin typeface="Calibri" charset="0"/>
              <a:ea typeface="ヒラギノ角ゴ Pro W3" charset="0"/>
              <a:cs typeface="ヒラギノ角ゴ Pro W3" charset="0"/>
            </a:endParaRPr>
          </a:p>
        </p:txBody>
      </p:sp>
      <p:grpSp>
        <p:nvGrpSpPr>
          <p:cNvPr id="691" name="Group 690"/>
          <p:cNvGrpSpPr/>
          <p:nvPr/>
        </p:nvGrpSpPr>
        <p:grpSpPr>
          <a:xfrm>
            <a:off x="3745380" y="3401568"/>
            <a:ext cx="5160735" cy="2405684"/>
            <a:chOff x="3708805" y="3379623"/>
            <a:chExt cx="5160735" cy="2405684"/>
          </a:xfrm>
        </p:grpSpPr>
        <p:sp>
          <p:nvSpPr>
            <p:cNvPr id="26" name="Line 4"/>
            <p:cNvSpPr>
              <a:spLocks noChangeShapeType="1"/>
            </p:cNvSpPr>
            <p:nvPr/>
          </p:nvSpPr>
          <p:spPr bwMode="auto">
            <a:xfrm flipH="1">
              <a:off x="4121496" y="5607416"/>
              <a:ext cx="12250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 name="Text Box 5"/>
            <p:cNvSpPr txBox="1">
              <a:spLocks noChangeArrowheads="1"/>
            </p:cNvSpPr>
            <p:nvPr/>
          </p:nvSpPr>
          <p:spPr bwMode="auto">
            <a:xfrm>
              <a:off x="3708805" y="5299008"/>
              <a:ext cx="5437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r>
                <a:rPr lang="en-US" altLang="en-US" sz="1200" dirty="0">
                  <a:solidFill>
                    <a:prstClr val="white"/>
                  </a:solidFill>
                  <a:cs typeface="ヒラギノ角ゴ Pro W3" charset="0"/>
                </a:rPr>
                <a:t>Clock</a:t>
              </a:r>
            </a:p>
          </p:txBody>
        </p:sp>
        <p:sp>
          <p:nvSpPr>
            <p:cNvPr id="28" name="Oval 6"/>
            <p:cNvSpPr>
              <a:spLocks noChangeArrowheads="1"/>
            </p:cNvSpPr>
            <p:nvPr/>
          </p:nvSpPr>
          <p:spPr bwMode="auto">
            <a:xfrm>
              <a:off x="4039823" y="5564447"/>
              <a:ext cx="81672" cy="8593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9" name="Line 7"/>
            <p:cNvSpPr>
              <a:spLocks noChangeShapeType="1"/>
            </p:cNvSpPr>
            <p:nvPr/>
          </p:nvSpPr>
          <p:spPr bwMode="auto">
            <a:xfrm>
              <a:off x="4121496" y="4619148"/>
              <a:ext cx="330772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 name="Line 8"/>
            <p:cNvSpPr>
              <a:spLocks noChangeShapeType="1"/>
            </p:cNvSpPr>
            <p:nvPr/>
          </p:nvSpPr>
          <p:spPr bwMode="auto">
            <a:xfrm>
              <a:off x="4489021"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1" name="Line 9"/>
            <p:cNvSpPr>
              <a:spLocks noChangeShapeType="1"/>
            </p:cNvSpPr>
            <p:nvPr/>
          </p:nvSpPr>
          <p:spPr bwMode="auto">
            <a:xfrm>
              <a:off x="4489021"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 name="Line 10"/>
            <p:cNvSpPr>
              <a:spLocks noChangeShapeType="1"/>
            </p:cNvSpPr>
            <p:nvPr/>
          </p:nvSpPr>
          <p:spPr bwMode="auto">
            <a:xfrm>
              <a:off x="4489021"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 name="Line 11"/>
            <p:cNvSpPr>
              <a:spLocks noChangeShapeType="1"/>
            </p:cNvSpPr>
            <p:nvPr/>
          </p:nvSpPr>
          <p:spPr bwMode="auto">
            <a:xfrm>
              <a:off x="4407349"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 name="Line 12"/>
            <p:cNvSpPr>
              <a:spLocks noChangeShapeType="1"/>
            </p:cNvSpPr>
            <p:nvPr/>
          </p:nvSpPr>
          <p:spPr bwMode="auto">
            <a:xfrm>
              <a:off x="4407349"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 name="Line 13"/>
            <p:cNvSpPr>
              <a:spLocks noChangeShapeType="1"/>
            </p:cNvSpPr>
            <p:nvPr/>
          </p:nvSpPr>
          <p:spPr bwMode="auto">
            <a:xfrm>
              <a:off x="4489021"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6" name="Line 14"/>
            <p:cNvSpPr>
              <a:spLocks noChangeShapeType="1"/>
            </p:cNvSpPr>
            <p:nvPr/>
          </p:nvSpPr>
          <p:spPr bwMode="auto">
            <a:xfrm>
              <a:off x="4489021"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 name="Line 15"/>
            <p:cNvSpPr>
              <a:spLocks noChangeShapeType="1"/>
            </p:cNvSpPr>
            <p:nvPr/>
          </p:nvSpPr>
          <p:spPr bwMode="auto">
            <a:xfrm>
              <a:off x="4652365"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8" name="Line 16"/>
            <p:cNvSpPr>
              <a:spLocks noChangeShapeType="1"/>
            </p:cNvSpPr>
            <p:nvPr/>
          </p:nvSpPr>
          <p:spPr bwMode="auto">
            <a:xfrm>
              <a:off x="4652365"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 name="Line 17"/>
            <p:cNvSpPr>
              <a:spLocks noChangeShapeType="1"/>
            </p:cNvSpPr>
            <p:nvPr/>
          </p:nvSpPr>
          <p:spPr bwMode="auto">
            <a:xfrm>
              <a:off x="4652365"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 name="Line 18"/>
            <p:cNvSpPr>
              <a:spLocks noChangeShapeType="1"/>
            </p:cNvSpPr>
            <p:nvPr/>
          </p:nvSpPr>
          <p:spPr bwMode="auto">
            <a:xfrm>
              <a:off x="4652365" y="5306639"/>
              <a:ext cx="3389396"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41" name="Group 19"/>
            <p:cNvGrpSpPr>
              <a:grpSpLocks/>
            </p:cNvGrpSpPr>
            <p:nvPr/>
          </p:nvGrpSpPr>
          <p:grpSpPr bwMode="auto">
            <a:xfrm>
              <a:off x="4529856" y="4318372"/>
              <a:ext cx="40836" cy="429682"/>
              <a:chOff x="1296" y="1488"/>
              <a:chExt cx="48" cy="480"/>
            </a:xfrm>
          </p:grpSpPr>
          <p:sp>
            <p:nvSpPr>
              <p:cNvPr id="616" name="Line 20"/>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7" name="Line 21"/>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2" name="Group 22"/>
            <p:cNvGrpSpPr>
              <a:grpSpLocks/>
            </p:cNvGrpSpPr>
            <p:nvPr/>
          </p:nvGrpSpPr>
          <p:grpSpPr bwMode="auto">
            <a:xfrm>
              <a:off x="4203168" y="4275403"/>
              <a:ext cx="367525" cy="85937"/>
              <a:chOff x="912" y="1440"/>
              <a:chExt cx="432" cy="96"/>
            </a:xfrm>
          </p:grpSpPr>
          <p:grpSp>
            <p:nvGrpSpPr>
              <p:cNvPr id="603" name="Group 23"/>
              <p:cNvGrpSpPr>
                <a:grpSpLocks/>
              </p:cNvGrpSpPr>
              <p:nvPr/>
            </p:nvGrpSpPr>
            <p:grpSpPr bwMode="auto">
              <a:xfrm>
                <a:off x="960" y="1440"/>
                <a:ext cx="146" cy="96"/>
                <a:chOff x="1008" y="1440"/>
                <a:chExt cx="146" cy="96"/>
              </a:xfrm>
            </p:grpSpPr>
            <p:sp>
              <p:nvSpPr>
                <p:cNvPr id="612" name="Line 24"/>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3" name="Line 25"/>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4" name="Line 26"/>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5"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604" name="Group 28"/>
              <p:cNvGrpSpPr>
                <a:grpSpLocks/>
              </p:cNvGrpSpPr>
              <p:nvPr/>
            </p:nvGrpSpPr>
            <p:grpSpPr bwMode="auto">
              <a:xfrm>
                <a:off x="1152" y="1440"/>
                <a:ext cx="146" cy="96"/>
                <a:chOff x="1008" y="1440"/>
                <a:chExt cx="146" cy="96"/>
              </a:xfrm>
            </p:grpSpPr>
            <p:sp>
              <p:nvSpPr>
                <p:cNvPr id="608" name="Line 29"/>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09" name="Line 30"/>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0" name="Line 31"/>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1"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605" name="Line 33"/>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06" name="Line 34"/>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07" name="Line 35"/>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3" name="Group 36"/>
            <p:cNvGrpSpPr>
              <a:grpSpLocks/>
            </p:cNvGrpSpPr>
            <p:nvPr/>
          </p:nvGrpSpPr>
          <p:grpSpPr bwMode="auto">
            <a:xfrm>
              <a:off x="4570692" y="4275403"/>
              <a:ext cx="367525" cy="85937"/>
              <a:chOff x="912" y="1440"/>
              <a:chExt cx="432" cy="96"/>
            </a:xfrm>
          </p:grpSpPr>
          <p:grpSp>
            <p:nvGrpSpPr>
              <p:cNvPr id="590" name="Group 37"/>
              <p:cNvGrpSpPr>
                <a:grpSpLocks/>
              </p:cNvGrpSpPr>
              <p:nvPr/>
            </p:nvGrpSpPr>
            <p:grpSpPr bwMode="auto">
              <a:xfrm>
                <a:off x="960" y="1440"/>
                <a:ext cx="146" cy="96"/>
                <a:chOff x="1008" y="1440"/>
                <a:chExt cx="146" cy="96"/>
              </a:xfrm>
            </p:grpSpPr>
            <p:sp>
              <p:nvSpPr>
                <p:cNvPr id="599" name="Line 38"/>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00" name="Line 39"/>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01" name="Line 40"/>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02"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91" name="Group 42"/>
              <p:cNvGrpSpPr>
                <a:grpSpLocks/>
              </p:cNvGrpSpPr>
              <p:nvPr/>
            </p:nvGrpSpPr>
            <p:grpSpPr bwMode="auto">
              <a:xfrm>
                <a:off x="1152" y="1440"/>
                <a:ext cx="146" cy="96"/>
                <a:chOff x="1008" y="1440"/>
                <a:chExt cx="146" cy="96"/>
              </a:xfrm>
            </p:grpSpPr>
            <p:sp>
              <p:nvSpPr>
                <p:cNvPr id="595" name="Line 43"/>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96" name="Line 44"/>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97" name="Line 45"/>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98"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92" name="Line 47"/>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93" name="Line 48"/>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94" name="Line 49"/>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4" name="Group 50"/>
            <p:cNvGrpSpPr>
              <a:grpSpLocks/>
            </p:cNvGrpSpPr>
            <p:nvPr/>
          </p:nvGrpSpPr>
          <p:grpSpPr bwMode="auto">
            <a:xfrm>
              <a:off x="4938218" y="4275403"/>
              <a:ext cx="367525" cy="85937"/>
              <a:chOff x="912" y="1440"/>
              <a:chExt cx="432" cy="96"/>
            </a:xfrm>
          </p:grpSpPr>
          <p:grpSp>
            <p:nvGrpSpPr>
              <p:cNvPr id="577" name="Group 51"/>
              <p:cNvGrpSpPr>
                <a:grpSpLocks/>
              </p:cNvGrpSpPr>
              <p:nvPr/>
            </p:nvGrpSpPr>
            <p:grpSpPr bwMode="auto">
              <a:xfrm>
                <a:off x="960" y="1440"/>
                <a:ext cx="146" cy="96"/>
                <a:chOff x="1008" y="1440"/>
                <a:chExt cx="146" cy="96"/>
              </a:xfrm>
            </p:grpSpPr>
            <p:sp>
              <p:nvSpPr>
                <p:cNvPr id="586" name="Line 52"/>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7" name="Line 53"/>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8" name="Line 54"/>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9"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78" name="Group 56"/>
              <p:cNvGrpSpPr>
                <a:grpSpLocks/>
              </p:cNvGrpSpPr>
              <p:nvPr/>
            </p:nvGrpSpPr>
            <p:grpSpPr bwMode="auto">
              <a:xfrm>
                <a:off x="1152" y="1440"/>
                <a:ext cx="146" cy="96"/>
                <a:chOff x="1008" y="1440"/>
                <a:chExt cx="146" cy="96"/>
              </a:xfrm>
            </p:grpSpPr>
            <p:sp>
              <p:nvSpPr>
                <p:cNvPr id="582" name="Line 57"/>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3" name="Line 58"/>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4" name="Line 59"/>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5"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79" name="Line 61"/>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0" name="Line 62"/>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1" name="Line 63"/>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5" name="Group 64"/>
            <p:cNvGrpSpPr>
              <a:grpSpLocks/>
            </p:cNvGrpSpPr>
            <p:nvPr/>
          </p:nvGrpSpPr>
          <p:grpSpPr bwMode="auto">
            <a:xfrm>
              <a:off x="5305743" y="4275403"/>
              <a:ext cx="367525" cy="85937"/>
              <a:chOff x="912" y="1440"/>
              <a:chExt cx="432" cy="96"/>
            </a:xfrm>
          </p:grpSpPr>
          <p:grpSp>
            <p:nvGrpSpPr>
              <p:cNvPr id="564" name="Group 65"/>
              <p:cNvGrpSpPr>
                <a:grpSpLocks/>
              </p:cNvGrpSpPr>
              <p:nvPr/>
            </p:nvGrpSpPr>
            <p:grpSpPr bwMode="auto">
              <a:xfrm>
                <a:off x="960" y="1440"/>
                <a:ext cx="146" cy="96"/>
                <a:chOff x="1008" y="1440"/>
                <a:chExt cx="146" cy="96"/>
              </a:xfrm>
            </p:grpSpPr>
            <p:sp>
              <p:nvSpPr>
                <p:cNvPr id="573" name="Line 66"/>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4" name="Line 67"/>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5" name="Line 68"/>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6"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65" name="Group 70"/>
              <p:cNvGrpSpPr>
                <a:grpSpLocks/>
              </p:cNvGrpSpPr>
              <p:nvPr/>
            </p:nvGrpSpPr>
            <p:grpSpPr bwMode="auto">
              <a:xfrm>
                <a:off x="1152" y="1440"/>
                <a:ext cx="146" cy="96"/>
                <a:chOff x="1008" y="1440"/>
                <a:chExt cx="146" cy="96"/>
              </a:xfrm>
            </p:grpSpPr>
            <p:sp>
              <p:nvSpPr>
                <p:cNvPr id="569" name="Line 71"/>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0" name="Line 72"/>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1" name="Line 73"/>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2"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66" name="Line 75"/>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67" name="Line 76"/>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68" name="Line 77"/>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6" name="Group 78"/>
            <p:cNvGrpSpPr>
              <a:grpSpLocks/>
            </p:cNvGrpSpPr>
            <p:nvPr/>
          </p:nvGrpSpPr>
          <p:grpSpPr bwMode="auto">
            <a:xfrm>
              <a:off x="5673267" y="4275403"/>
              <a:ext cx="367525" cy="85937"/>
              <a:chOff x="912" y="1440"/>
              <a:chExt cx="432" cy="96"/>
            </a:xfrm>
          </p:grpSpPr>
          <p:grpSp>
            <p:nvGrpSpPr>
              <p:cNvPr id="551" name="Group 79"/>
              <p:cNvGrpSpPr>
                <a:grpSpLocks/>
              </p:cNvGrpSpPr>
              <p:nvPr/>
            </p:nvGrpSpPr>
            <p:grpSpPr bwMode="auto">
              <a:xfrm>
                <a:off x="960" y="1440"/>
                <a:ext cx="146" cy="96"/>
                <a:chOff x="1008" y="1440"/>
                <a:chExt cx="146" cy="96"/>
              </a:xfrm>
            </p:grpSpPr>
            <p:sp>
              <p:nvSpPr>
                <p:cNvPr id="560" name="Line 80"/>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61" name="Line 81"/>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62" name="Line 82"/>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63"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52" name="Group 84"/>
              <p:cNvGrpSpPr>
                <a:grpSpLocks/>
              </p:cNvGrpSpPr>
              <p:nvPr/>
            </p:nvGrpSpPr>
            <p:grpSpPr bwMode="auto">
              <a:xfrm>
                <a:off x="1152" y="1440"/>
                <a:ext cx="146" cy="96"/>
                <a:chOff x="1008" y="1440"/>
                <a:chExt cx="146" cy="96"/>
              </a:xfrm>
            </p:grpSpPr>
            <p:sp>
              <p:nvSpPr>
                <p:cNvPr id="556" name="Line 85"/>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7" name="Line 86"/>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8" name="Line 87"/>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9"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53" name="Line 89"/>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4" name="Line 90"/>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5" name="Line 91"/>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7" name="Group 92"/>
            <p:cNvGrpSpPr>
              <a:grpSpLocks/>
            </p:cNvGrpSpPr>
            <p:nvPr/>
          </p:nvGrpSpPr>
          <p:grpSpPr bwMode="auto">
            <a:xfrm>
              <a:off x="6040793" y="4275403"/>
              <a:ext cx="367525" cy="85937"/>
              <a:chOff x="912" y="1440"/>
              <a:chExt cx="432" cy="96"/>
            </a:xfrm>
          </p:grpSpPr>
          <p:grpSp>
            <p:nvGrpSpPr>
              <p:cNvPr id="538" name="Group 93"/>
              <p:cNvGrpSpPr>
                <a:grpSpLocks/>
              </p:cNvGrpSpPr>
              <p:nvPr/>
            </p:nvGrpSpPr>
            <p:grpSpPr bwMode="auto">
              <a:xfrm>
                <a:off x="960" y="1440"/>
                <a:ext cx="146" cy="96"/>
                <a:chOff x="1008" y="1440"/>
                <a:chExt cx="146" cy="96"/>
              </a:xfrm>
            </p:grpSpPr>
            <p:sp>
              <p:nvSpPr>
                <p:cNvPr id="547" name="Line 94"/>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8" name="Line 95"/>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9" name="Line 96"/>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0"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39" name="Group 98"/>
              <p:cNvGrpSpPr>
                <a:grpSpLocks/>
              </p:cNvGrpSpPr>
              <p:nvPr/>
            </p:nvGrpSpPr>
            <p:grpSpPr bwMode="auto">
              <a:xfrm>
                <a:off x="1152" y="1440"/>
                <a:ext cx="146" cy="96"/>
                <a:chOff x="1008" y="1440"/>
                <a:chExt cx="146" cy="96"/>
              </a:xfrm>
            </p:grpSpPr>
            <p:sp>
              <p:nvSpPr>
                <p:cNvPr id="543" name="Line 99"/>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4" name="Line 100"/>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5" name="Line 101"/>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6"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40" name="Line 103"/>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1" name="Line 104"/>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2" name="Line 105"/>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8" name="Group 106"/>
            <p:cNvGrpSpPr>
              <a:grpSpLocks/>
            </p:cNvGrpSpPr>
            <p:nvPr/>
          </p:nvGrpSpPr>
          <p:grpSpPr bwMode="auto">
            <a:xfrm>
              <a:off x="6408317" y="4275403"/>
              <a:ext cx="367525" cy="85937"/>
              <a:chOff x="912" y="1440"/>
              <a:chExt cx="432" cy="96"/>
            </a:xfrm>
          </p:grpSpPr>
          <p:grpSp>
            <p:nvGrpSpPr>
              <p:cNvPr id="525" name="Group 107"/>
              <p:cNvGrpSpPr>
                <a:grpSpLocks/>
              </p:cNvGrpSpPr>
              <p:nvPr/>
            </p:nvGrpSpPr>
            <p:grpSpPr bwMode="auto">
              <a:xfrm>
                <a:off x="960" y="1440"/>
                <a:ext cx="146" cy="96"/>
                <a:chOff x="1008" y="1440"/>
                <a:chExt cx="146" cy="96"/>
              </a:xfrm>
            </p:grpSpPr>
            <p:sp>
              <p:nvSpPr>
                <p:cNvPr id="534" name="Line 108"/>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5" name="Line 109"/>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6" name="Line 110"/>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7"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26" name="Group 112"/>
              <p:cNvGrpSpPr>
                <a:grpSpLocks/>
              </p:cNvGrpSpPr>
              <p:nvPr/>
            </p:nvGrpSpPr>
            <p:grpSpPr bwMode="auto">
              <a:xfrm>
                <a:off x="1152" y="1440"/>
                <a:ext cx="146" cy="96"/>
                <a:chOff x="1008" y="1440"/>
                <a:chExt cx="146" cy="96"/>
              </a:xfrm>
            </p:grpSpPr>
            <p:sp>
              <p:nvSpPr>
                <p:cNvPr id="530" name="Line 113"/>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1" name="Line 114"/>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2" name="Line 115"/>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3"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27" name="Line 117"/>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8" name="Line 118"/>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9" name="Line 119"/>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49" name="Group 120"/>
            <p:cNvGrpSpPr>
              <a:grpSpLocks/>
            </p:cNvGrpSpPr>
            <p:nvPr/>
          </p:nvGrpSpPr>
          <p:grpSpPr bwMode="auto">
            <a:xfrm>
              <a:off x="6775842" y="4275403"/>
              <a:ext cx="367525" cy="85937"/>
              <a:chOff x="912" y="1440"/>
              <a:chExt cx="432" cy="96"/>
            </a:xfrm>
          </p:grpSpPr>
          <p:grpSp>
            <p:nvGrpSpPr>
              <p:cNvPr id="512" name="Group 121"/>
              <p:cNvGrpSpPr>
                <a:grpSpLocks/>
              </p:cNvGrpSpPr>
              <p:nvPr/>
            </p:nvGrpSpPr>
            <p:grpSpPr bwMode="auto">
              <a:xfrm>
                <a:off x="960" y="1440"/>
                <a:ext cx="146" cy="96"/>
                <a:chOff x="1008" y="1440"/>
                <a:chExt cx="146" cy="96"/>
              </a:xfrm>
            </p:grpSpPr>
            <p:sp>
              <p:nvSpPr>
                <p:cNvPr id="521" name="Line 122"/>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2" name="Line 123"/>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3" name="Line 124"/>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4"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13" name="Group 126"/>
              <p:cNvGrpSpPr>
                <a:grpSpLocks/>
              </p:cNvGrpSpPr>
              <p:nvPr/>
            </p:nvGrpSpPr>
            <p:grpSpPr bwMode="auto">
              <a:xfrm>
                <a:off x="1152" y="1440"/>
                <a:ext cx="146" cy="96"/>
                <a:chOff x="1008" y="1440"/>
                <a:chExt cx="146" cy="96"/>
              </a:xfrm>
            </p:grpSpPr>
            <p:sp>
              <p:nvSpPr>
                <p:cNvPr id="517" name="Line 127"/>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18" name="Line 128"/>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19" name="Line 129"/>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0"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14" name="Line 131"/>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15" name="Line 132"/>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16" name="Line 133"/>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50" name="Group 134"/>
            <p:cNvGrpSpPr>
              <a:grpSpLocks/>
            </p:cNvGrpSpPr>
            <p:nvPr/>
          </p:nvGrpSpPr>
          <p:grpSpPr bwMode="auto">
            <a:xfrm>
              <a:off x="7143367" y="4275403"/>
              <a:ext cx="367525" cy="85937"/>
              <a:chOff x="912" y="1440"/>
              <a:chExt cx="432" cy="96"/>
            </a:xfrm>
          </p:grpSpPr>
          <p:grpSp>
            <p:nvGrpSpPr>
              <p:cNvPr id="499" name="Group 135"/>
              <p:cNvGrpSpPr>
                <a:grpSpLocks/>
              </p:cNvGrpSpPr>
              <p:nvPr/>
            </p:nvGrpSpPr>
            <p:grpSpPr bwMode="auto">
              <a:xfrm>
                <a:off x="960" y="1440"/>
                <a:ext cx="146" cy="96"/>
                <a:chOff x="1008" y="1440"/>
                <a:chExt cx="146" cy="96"/>
              </a:xfrm>
            </p:grpSpPr>
            <p:sp>
              <p:nvSpPr>
                <p:cNvPr id="508" name="Line 136"/>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09" name="Line 137"/>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10" name="Line 138"/>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11"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500" name="Group 140"/>
              <p:cNvGrpSpPr>
                <a:grpSpLocks/>
              </p:cNvGrpSpPr>
              <p:nvPr/>
            </p:nvGrpSpPr>
            <p:grpSpPr bwMode="auto">
              <a:xfrm>
                <a:off x="1152" y="1440"/>
                <a:ext cx="146" cy="96"/>
                <a:chOff x="1008" y="1440"/>
                <a:chExt cx="146" cy="96"/>
              </a:xfrm>
            </p:grpSpPr>
            <p:sp>
              <p:nvSpPr>
                <p:cNvPr id="504" name="Line 141"/>
                <p:cNvSpPr>
                  <a:spLocks noChangeShapeType="1"/>
                </p:cNvSpPr>
                <p:nvPr/>
              </p:nvSpPr>
              <p:spPr bwMode="auto">
                <a:xfrm>
                  <a:off x="1008" y="144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05" name="Line 142"/>
                <p:cNvSpPr>
                  <a:spLocks noChangeShapeType="1"/>
                </p:cNvSpPr>
                <p:nvPr/>
              </p:nvSpPr>
              <p:spPr bwMode="auto">
                <a:xfrm flipV="1">
                  <a:off x="1008" y="1488"/>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06" name="Line 143"/>
                <p:cNvSpPr>
                  <a:spLocks noChangeShapeType="1"/>
                </p:cNvSpPr>
                <p:nvPr/>
              </p:nvSpPr>
              <p:spPr bwMode="auto">
                <a:xfrm>
                  <a:off x="1008" y="1440"/>
                  <a:ext cx="96"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07"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501" name="Line 145"/>
              <p:cNvSpPr>
                <a:spLocks noChangeShapeType="1"/>
              </p:cNvSpPr>
              <p:nvPr/>
            </p:nvSpPr>
            <p:spPr bwMode="auto">
              <a:xfrm flipH="1">
                <a:off x="1104"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02" name="Line 146"/>
              <p:cNvSpPr>
                <a:spLocks noChangeShapeType="1"/>
              </p:cNvSpPr>
              <p:nvPr/>
            </p:nvSpPr>
            <p:spPr bwMode="auto">
              <a:xfrm>
                <a:off x="1296"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03" name="Line 147"/>
              <p:cNvSpPr>
                <a:spLocks noChangeShapeType="1"/>
              </p:cNvSpPr>
              <p:nvPr/>
            </p:nvSpPr>
            <p:spPr bwMode="auto">
              <a:xfrm flipH="1">
                <a:off x="912" y="1488"/>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51" name="Line 148"/>
            <p:cNvSpPr>
              <a:spLocks noChangeShapeType="1"/>
            </p:cNvSpPr>
            <p:nvPr/>
          </p:nvSpPr>
          <p:spPr bwMode="auto">
            <a:xfrm>
              <a:off x="4856546"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2" name="Line 149"/>
            <p:cNvSpPr>
              <a:spLocks noChangeShapeType="1"/>
            </p:cNvSpPr>
            <p:nvPr/>
          </p:nvSpPr>
          <p:spPr bwMode="auto">
            <a:xfrm>
              <a:off x="4856546"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3" name="Line 150"/>
            <p:cNvSpPr>
              <a:spLocks noChangeShapeType="1"/>
            </p:cNvSpPr>
            <p:nvPr/>
          </p:nvSpPr>
          <p:spPr bwMode="auto">
            <a:xfrm>
              <a:off x="4856546"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4" name="Line 151"/>
            <p:cNvSpPr>
              <a:spLocks noChangeShapeType="1"/>
            </p:cNvSpPr>
            <p:nvPr/>
          </p:nvSpPr>
          <p:spPr bwMode="auto">
            <a:xfrm>
              <a:off x="4774873"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5" name="Line 152"/>
            <p:cNvSpPr>
              <a:spLocks noChangeShapeType="1"/>
            </p:cNvSpPr>
            <p:nvPr/>
          </p:nvSpPr>
          <p:spPr bwMode="auto">
            <a:xfrm>
              <a:off x="4774873"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6" name="Line 153"/>
            <p:cNvSpPr>
              <a:spLocks noChangeShapeType="1"/>
            </p:cNvSpPr>
            <p:nvPr/>
          </p:nvSpPr>
          <p:spPr bwMode="auto">
            <a:xfrm>
              <a:off x="4856546"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7" name="Line 154"/>
            <p:cNvSpPr>
              <a:spLocks noChangeShapeType="1"/>
            </p:cNvSpPr>
            <p:nvPr/>
          </p:nvSpPr>
          <p:spPr bwMode="auto">
            <a:xfrm>
              <a:off x="5019890"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58" name="Line 155"/>
            <p:cNvSpPr>
              <a:spLocks noChangeShapeType="1"/>
            </p:cNvSpPr>
            <p:nvPr/>
          </p:nvSpPr>
          <p:spPr bwMode="auto">
            <a:xfrm>
              <a:off x="5019890"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59" name="Group 156"/>
            <p:cNvGrpSpPr>
              <a:grpSpLocks/>
            </p:cNvGrpSpPr>
            <p:nvPr/>
          </p:nvGrpSpPr>
          <p:grpSpPr bwMode="auto">
            <a:xfrm>
              <a:off x="4897382" y="4318372"/>
              <a:ext cx="40836" cy="429682"/>
              <a:chOff x="1296" y="1488"/>
              <a:chExt cx="48" cy="480"/>
            </a:xfrm>
          </p:grpSpPr>
          <p:sp>
            <p:nvSpPr>
              <p:cNvPr id="497" name="Line 157"/>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98" name="Line 158"/>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60" name="Line 159"/>
            <p:cNvSpPr>
              <a:spLocks noChangeShapeType="1"/>
            </p:cNvSpPr>
            <p:nvPr/>
          </p:nvSpPr>
          <p:spPr bwMode="auto">
            <a:xfrm>
              <a:off x="5224070"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1" name="Line 160"/>
            <p:cNvSpPr>
              <a:spLocks noChangeShapeType="1"/>
            </p:cNvSpPr>
            <p:nvPr/>
          </p:nvSpPr>
          <p:spPr bwMode="auto">
            <a:xfrm>
              <a:off x="5224070"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2" name="Line 161"/>
            <p:cNvSpPr>
              <a:spLocks noChangeShapeType="1"/>
            </p:cNvSpPr>
            <p:nvPr/>
          </p:nvSpPr>
          <p:spPr bwMode="auto">
            <a:xfrm>
              <a:off x="5224070"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3" name="Line 162"/>
            <p:cNvSpPr>
              <a:spLocks noChangeShapeType="1"/>
            </p:cNvSpPr>
            <p:nvPr/>
          </p:nvSpPr>
          <p:spPr bwMode="auto">
            <a:xfrm>
              <a:off x="5142398"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4" name="Line 163"/>
            <p:cNvSpPr>
              <a:spLocks noChangeShapeType="1"/>
            </p:cNvSpPr>
            <p:nvPr/>
          </p:nvSpPr>
          <p:spPr bwMode="auto">
            <a:xfrm>
              <a:off x="5142398"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5" name="Line 164"/>
            <p:cNvSpPr>
              <a:spLocks noChangeShapeType="1"/>
            </p:cNvSpPr>
            <p:nvPr/>
          </p:nvSpPr>
          <p:spPr bwMode="auto">
            <a:xfrm>
              <a:off x="5224070"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6" name="Line 165"/>
            <p:cNvSpPr>
              <a:spLocks noChangeShapeType="1"/>
            </p:cNvSpPr>
            <p:nvPr/>
          </p:nvSpPr>
          <p:spPr bwMode="auto">
            <a:xfrm>
              <a:off x="5387415"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67" name="Line 166"/>
            <p:cNvSpPr>
              <a:spLocks noChangeShapeType="1"/>
            </p:cNvSpPr>
            <p:nvPr/>
          </p:nvSpPr>
          <p:spPr bwMode="auto">
            <a:xfrm>
              <a:off x="5387415"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68" name="Group 167"/>
            <p:cNvGrpSpPr>
              <a:grpSpLocks/>
            </p:cNvGrpSpPr>
            <p:nvPr/>
          </p:nvGrpSpPr>
          <p:grpSpPr bwMode="auto">
            <a:xfrm>
              <a:off x="5264906" y="4318372"/>
              <a:ext cx="40836" cy="429682"/>
              <a:chOff x="1296" y="1488"/>
              <a:chExt cx="48" cy="480"/>
            </a:xfrm>
          </p:grpSpPr>
          <p:sp>
            <p:nvSpPr>
              <p:cNvPr id="495" name="Line 168"/>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96" name="Line 169"/>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69" name="Line 170"/>
            <p:cNvSpPr>
              <a:spLocks noChangeShapeType="1"/>
            </p:cNvSpPr>
            <p:nvPr/>
          </p:nvSpPr>
          <p:spPr bwMode="auto">
            <a:xfrm>
              <a:off x="5591595"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0" name="Line 171"/>
            <p:cNvSpPr>
              <a:spLocks noChangeShapeType="1"/>
            </p:cNvSpPr>
            <p:nvPr/>
          </p:nvSpPr>
          <p:spPr bwMode="auto">
            <a:xfrm>
              <a:off x="5591595"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1" name="Line 172"/>
            <p:cNvSpPr>
              <a:spLocks noChangeShapeType="1"/>
            </p:cNvSpPr>
            <p:nvPr/>
          </p:nvSpPr>
          <p:spPr bwMode="auto">
            <a:xfrm>
              <a:off x="5591595"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2" name="Line 173"/>
            <p:cNvSpPr>
              <a:spLocks noChangeShapeType="1"/>
            </p:cNvSpPr>
            <p:nvPr/>
          </p:nvSpPr>
          <p:spPr bwMode="auto">
            <a:xfrm>
              <a:off x="5509923"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3" name="Line 174"/>
            <p:cNvSpPr>
              <a:spLocks noChangeShapeType="1"/>
            </p:cNvSpPr>
            <p:nvPr/>
          </p:nvSpPr>
          <p:spPr bwMode="auto">
            <a:xfrm>
              <a:off x="5509923"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4" name="Line 175"/>
            <p:cNvSpPr>
              <a:spLocks noChangeShapeType="1"/>
            </p:cNvSpPr>
            <p:nvPr/>
          </p:nvSpPr>
          <p:spPr bwMode="auto">
            <a:xfrm>
              <a:off x="5591595"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5" name="Line 176"/>
            <p:cNvSpPr>
              <a:spLocks noChangeShapeType="1"/>
            </p:cNvSpPr>
            <p:nvPr/>
          </p:nvSpPr>
          <p:spPr bwMode="auto">
            <a:xfrm>
              <a:off x="5754939"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6" name="Line 177"/>
            <p:cNvSpPr>
              <a:spLocks noChangeShapeType="1"/>
            </p:cNvSpPr>
            <p:nvPr/>
          </p:nvSpPr>
          <p:spPr bwMode="auto">
            <a:xfrm>
              <a:off x="5754939"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77" name="Group 178"/>
            <p:cNvGrpSpPr>
              <a:grpSpLocks/>
            </p:cNvGrpSpPr>
            <p:nvPr/>
          </p:nvGrpSpPr>
          <p:grpSpPr bwMode="auto">
            <a:xfrm>
              <a:off x="5632431" y="4318372"/>
              <a:ext cx="40836" cy="429682"/>
              <a:chOff x="1296" y="1488"/>
              <a:chExt cx="48" cy="480"/>
            </a:xfrm>
          </p:grpSpPr>
          <p:sp>
            <p:nvSpPr>
              <p:cNvPr id="493" name="Line 179"/>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94" name="Line 180"/>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78" name="Line 181"/>
            <p:cNvSpPr>
              <a:spLocks noChangeShapeType="1"/>
            </p:cNvSpPr>
            <p:nvPr/>
          </p:nvSpPr>
          <p:spPr bwMode="auto">
            <a:xfrm>
              <a:off x="5959120"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79" name="Line 182"/>
            <p:cNvSpPr>
              <a:spLocks noChangeShapeType="1"/>
            </p:cNvSpPr>
            <p:nvPr/>
          </p:nvSpPr>
          <p:spPr bwMode="auto">
            <a:xfrm>
              <a:off x="5959120"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0" name="Line 183"/>
            <p:cNvSpPr>
              <a:spLocks noChangeShapeType="1"/>
            </p:cNvSpPr>
            <p:nvPr/>
          </p:nvSpPr>
          <p:spPr bwMode="auto">
            <a:xfrm>
              <a:off x="5959120"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1" name="Line 184"/>
            <p:cNvSpPr>
              <a:spLocks noChangeShapeType="1"/>
            </p:cNvSpPr>
            <p:nvPr/>
          </p:nvSpPr>
          <p:spPr bwMode="auto">
            <a:xfrm>
              <a:off x="5877448"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2" name="Line 185"/>
            <p:cNvSpPr>
              <a:spLocks noChangeShapeType="1"/>
            </p:cNvSpPr>
            <p:nvPr/>
          </p:nvSpPr>
          <p:spPr bwMode="auto">
            <a:xfrm>
              <a:off x="5877448"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3" name="Line 186"/>
            <p:cNvSpPr>
              <a:spLocks noChangeShapeType="1"/>
            </p:cNvSpPr>
            <p:nvPr/>
          </p:nvSpPr>
          <p:spPr bwMode="auto">
            <a:xfrm>
              <a:off x="5959120"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4" name="Line 187"/>
            <p:cNvSpPr>
              <a:spLocks noChangeShapeType="1"/>
            </p:cNvSpPr>
            <p:nvPr/>
          </p:nvSpPr>
          <p:spPr bwMode="auto">
            <a:xfrm>
              <a:off x="6122464"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5" name="Line 188"/>
            <p:cNvSpPr>
              <a:spLocks noChangeShapeType="1"/>
            </p:cNvSpPr>
            <p:nvPr/>
          </p:nvSpPr>
          <p:spPr bwMode="auto">
            <a:xfrm>
              <a:off x="6122464"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86" name="Group 189"/>
            <p:cNvGrpSpPr>
              <a:grpSpLocks/>
            </p:cNvGrpSpPr>
            <p:nvPr/>
          </p:nvGrpSpPr>
          <p:grpSpPr bwMode="auto">
            <a:xfrm>
              <a:off x="5999957" y="4318372"/>
              <a:ext cx="40836" cy="429682"/>
              <a:chOff x="1296" y="1488"/>
              <a:chExt cx="48" cy="480"/>
            </a:xfrm>
          </p:grpSpPr>
          <p:sp>
            <p:nvSpPr>
              <p:cNvPr id="491" name="Line 190"/>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92" name="Line 191"/>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87" name="Line 192"/>
            <p:cNvSpPr>
              <a:spLocks noChangeShapeType="1"/>
            </p:cNvSpPr>
            <p:nvPr/>
          </p:nvSpPr>
          <p:spPr bwMode="auto">
            <a:xfrm>
              <a:off x="6326645"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8" name="Line 193"/>
            <p:cNvSpPr>
              <a:spLocks noChangeShapeType="1"/>
            </p:cNvSpPr>
            <p:nvPr/>
          </p:nvSpPr>
          <p:spPr bwMode="auto">
            <a:xfrm>
              <a:off x="6326645"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89" name="Line 194"/>
            <p:cNvSpPr>
              <a:spLocks noChangeShapeType="1"/>
            </p:cNvSpPr>
            <p:nvPr/>
          </p:nvSpPr>
          <p:spPr bwMode="auto">
            <a:xfrm>
              <a:off x="6326645"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0" name="Line 195"/>
            <p:cNvSpPr>
              <a:spLocks noChangeShapeType="1"/>
            </p:cNvSpPr>
            <p:nvPr/>
          </p:nvSpPr>
          <p:spPr bwMode="auto">
            <a:xfrm>
              <a:off x="6244973"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1" name="Line 196"/>
            <p:cNvSpPr>
              <a:spLocks noChangeShapeType="1"/>
            </p:cNvSpPr>
            <p:nvPr/>
          </p:nvSpPr>
          <p:spPr bwMode="auto">
            <a:xfrm>
              <a:off x="6244973"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2" name="Line 197"/>
            <p:cNvSpPr>
              <a:spLocks noChangeShapeType="1"/>
            </p:cNvSpPr>
            <p:nvPr/>
          </p:nvSpPr>
          <p:spPr bwMode="auto">
            <a:xfrm>
              <a:off x="6326645"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3" name="Line 198"/>
            <p:cNvSpPr>
              <a:spLocks noChangeShapeType="1"/>
            </p:cNvSpPr>
            <p:nvPr/>
          </p:nvSpPr>
          <p:spPr bwMode="auto">
            <a:xfrm>
              <a:off x="6489990"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4" name="Line 199"/>
            <p:cNvSpPr>
              <a:spLocks noChangeShapeType="1"/>
            </p:cNvSpPr>
            <p:nvPr/>
          </p:nvSpPr>
          <p:spPr bwMode="auto">
            <a:xfrm>
              <a:off x="6489990"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95" name="Group 200"/>
            <p:cNvGrpSpPr>
              <a:grpSpLocks/>
            </p:cNvGrpSpPr>
            <p:nvPr/>
          </p:nvGrpSpPr>
          <p:grpSpPr bwMode="auto">
            <a:xfrm>
              <a:off x="6367481" y="4318372"/>
              <a:ext cx="40836" cy="429682"/>
              <a:chOff x="1296" y="1488"/>
              <a:chExt cx="48" cy="480"/>
            </a:xfrm>
          </p:grpSpPr>
          <p:sp>
            <p:nvSpPr>
              <p:cNvPr id="489" name="Line 201"/>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90" name="Line 202"/>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96" name="Line 203"/>
            <p:cNvSpPr>
              <a:spLocks noChangeShapeType="1"/>
            </p:cNvSpPr>
            <p:nvPr/>
          </p:nvSpPr>
          <p:spPr bwMode="auto">
            <a:xfrm>
              <a:off x="6694169"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7" name="Line 204"/>
            <p:cNvSpPr>
              <a:spLocks noChangeShapeType="1"/>
            </p:cNvSpPr>
            <p:nvPr/>
          </p:nvSpPr>
          <p:spPr bwMode="auto">
            <a:xfrm>
              <a:off x="6694169"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8" name="Line 205"/>
            <p:cNvSpPr>
              <a:spLocks noChangeShapeType="1"/>
            </p:cNvSpPr>
            <p:nvPr/>
          </p:nvSpPr>
          <p:spPr bwMode="auto">
            <a:xfrm>
              <a:off x="6694169"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99" name="Line 206"/>
            <p:cNvSpPr>
              <a:spLocks noChangeShapeType="1"/>
            </p:cNvSpPr>
            <p:nvPr/>
          </p:nvSpPr>
          <p:spPr bwMode="auto">
            <a:xfrm>
              <a:off x="6612498"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0" name="Line 207"/>
            <p:cNvSpPr>
              <a:spLocks noChangeShapeType="1"/>
            </p:cNvSpPr>
            <p:nvPr/>
          </p:nvSpPr>
          <p:spPr bwMode="auto">
            <a:xfrm>
              <a:off x="6612498"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1" name="Line 208"/>
            <p:cNvSpPr>
              <a:spLocks noChangeShapeType="1"/>
            </p:cNvSpPr>
            <p:nvPr/>
          </p:nvSpPr>
          <p:spPr bwMode="auto">
            <a:xfrm>
              <a:off x="6694169"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2" name="Line 209"/>
            <p:cNvSpPr>
              <a:spLocks noChangeShapeType="1"/>
            </p:cNvSpPr>
            <p:nvPr/>
          </p:nvSpPr>
          <p:spPr bwMode="auto">
            <a:xfrm>
              <a:off x="6857514"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3" name="Line 210"/>
            <p:cNvSpPr>
              <a:spLocks noChangeShapeType="1"/>
            </p:cNvSpPr>
            <p:nvPr/>
          </p:nvSpPr>
          <p:spPr bwMode="auto">
            <a:xfrm>
              <a:off x="6857514"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104" name="Group 211"/>
            <p:cNvGrpSpPr>
              <a:grpSpLocks/>
            </p:cNvGrpSpPr>
            <p:nvPr/>
          </p:nvGrpSpPr>
          <p:grpSpPr bwMode="auto">
            <a:xfrm>
              <a:off x="6735006" y="4318372"/>
              <a:ext cx="40836" cy="429682"/>
              <a:chOff x="1296" y="1488"/>
              <a:chExt cx="48" cy="480"/>
            </a:xfrm>
          </p:grpSpPr>
          <p:sp>
            <p:nvSpPr>
              <p:cNvPr id="487" name="Line 212"/>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88" name="Line 213"/>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105" name="Line 214"/>
            <p:cNvSpPr>
              <a:spLocks noChangeShapeType="1"/>
            </p:cNvSpPr>
            <p:nvPr/>
          </p:nvSpPr>
          <p:spPr bwMode="auto">
            <a:xfrm>
              <a:off x="7061695"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6" name="Line 215"/>
            <p:cNvSpPr>
              <a:spLocks noChangeShapeType="1"/>
            </p:cNvSpPr>
            <p:nvPr/>
          </p:nvSpPr>
          <p:spPr bwMode="auto">
            <a:xfrm>
              <a:off x="7061695"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7" name="Line 216"/>
            <p:cNvSpPr>
              <a:spLocks noChangeShapeType="1"/>
            </p:cNvSpPr>
            <p:nvPr/>
          </p:nvSpPr>
          <p:spPr bwMode="auto">
            <a:xfrm>
              <a:off x="7061695"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8" name="Line 217"/>
            <p:cNvSpPr>
              <a:spLocks noChangeShapeType="1"/>
            </p:cNvSpPr>
            <p:nvPr/>
          </p:nvSpPr>
          <p:spPr bwMode="auto">
            <a:xfrm>
              <a:off x="6980023"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09" name="Line 218"/>
            <p:cNvSpPr>
              <a:spLocks noChangeShapeType="1"/>
            </p:cNvSpPr>
            <p:nvPr/>
          </p:nvSpPr>
          <p:spPr bwMode="auto">
            <a:xfrm>
              <a:off x="6980023"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0" name="Line 219"/>
            <p:cNvSpPr>
              <a:spLocks noChangeShapeType="1"/>
            </p:cNvSpPr>
            <p:nvPr/>
          </p:nvSpPr>
          <p:spPr bwMode="auto">
            <a:xfrm>
              <a:off x="7061695"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1" name="Line 220"/>
            <p:cNvSpPr>
              <a:spLocks noChangeShapeType="1"/>
            </p:cNvSpPr>
            <p:nvPr/>
          </p:nvSpPr>
          <p:spPr bwMode="auto">
            <a:xfrm>
              <a:off x="7225039"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2" name="Line 221"/>
            <p:cNvSpPr>
              <a:spLocks noChangeShapeType="1"/>
            </p:cNvSpPr>
            <p:nvPr/>
          </p:nvSpPr>
          <p:spPr bwMode="auto">
            <a:xfrm>
              <a:off x="7225039"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113" name="Group 222"/>
            <p:cNvGrpSpPr>
              <a:grpSpLocks/>
            </p:cNvGrpSpPr>
            <p:nvPr/>
          </p:nvGrpSpPr>
          <p:grpSpPr bwMode="auto">
            <a:xfrm>
              <a:off x="7102531" y="4318372"/>
              <a:ext cx="40836" cy="429682"/>
              <a:chOff x="1296" y="1488"/>
              <a:chExt cx="48" cy="480"/>
            </a:xfrm>
          </p:grpSpPr>
          <p:sp>
            <p:nvSpPr>
              <p:cNvPr id="485" name="Line 223"/>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86" name="Line 224"/>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114" name="Line 225"/>
            <p:cNvSpPr>
              <a:spLocks noChangeShapeType="1"/>
            </p:cNvSpPr>
            <p:nvPr/>
          </p:nvSpPr>
          <p:spPr bwMode="auto">
            <a:xfrm>
              <a:off x="7429220" y="4619148"/>
              <a:ext cx="0"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5" name="Line 226"/>
            <p:cNvSpPr>
              <a:spLocks noChangeShapeType="1"/>
            </p:cNvSpPr>
            <p:nvPr/>
          </p:nvSpPr>
          <p:spPr bwMode="auto">
            <a:xfrm>
              <a:off x="7429220" y="4705085"/>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6" name="Line 227"/>
            <p:cNvSpPr>
              <a:spLocks noChangeShapeType="1"/>
            </p:cNvSpPr>
            <p:nvPr/>
          </p:nvSpPr>
          <p:spPr bwMode="auto">
            <a:xfrm>
              <a:off x="7429220" y="4791021"/>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7" name="Line 228"/>
            <p:cNvSpPr>
              <a:spLocks noChangeShapeType="1"/>
            </p:cNvSpPr>
            <p:nvPr/>
          </p:nvSpPr>
          <p:spPr bwMode="auto">
            <a:xfrm>
              <a:off x="7347547" y="4919925"/>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8" name="Line 229"/>
            <p:cNvSpPr>
              <a:spLocks noChangeShapeType="1"/>
            </p:cNvSpPr>
            <p:nvPr/>
          </p:nvSpPr>
          <p:spPr bwMode="auto">
            <a:xfrm>
              <a:off x="7347547" y="4962894"/>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19" name="Line 230"/>
            <p:cNvSpPr>
              <a:spLocks noChangeShapeType="1"/>
            </p:cNvSpPr>
            <p:nvPr/>
          </p:nvSpPr>
          <p:spPr bwMode="auto">
            <a:xfrm>
              <a:off x="7429220" y="4962894"/>
              <a:ext cx="0" cy="12890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20" name="Line 231"/>
            <p:cNvSpPr>
              <a:spLocks noChangeShapeType="1"/>
            </p:cNvSpPr>
            <p:nvPr/>
          </p:nvSpPr>
          <p:spPr bwMode="auto">
            <a:xfrm>
              <a:off x="7592564" y="5048830"/>
              <a:ext cx="40836" cy="85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21" name="Line 232"/>
            <p:cNvSpPr>
              <a:spLocks noChangeShapeType="1"/>
            </p:cNvSpPr>
            <p:nvPr/>
          </p:nvSpPr>
          <p:spPr bwMode="auto">
            <a:xfrm>
              <a:off x="7592564" y="513476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122" name="Group 233"/>
            <p:cNvGrpSpPr>
              <a:grpSpLocks/>
            </p:cNvGrpSpPr>
            <p:nvPr/>
          </p:nvGrpSpPr>
          <p:grpSpPr bwMode="auto">
            <a:xfrm>
              <a:off x="7470056" y="4318372"/>
              <a:ext cx="40836" cy="429682"/>
              <a:chOff x="1296" y="1488"/>
              <a:chExt cx="48" cy="480"/>
            </a:xfrm>
          </p:grpSpPr>
          <p:sp>
            <p:nvSpPr>
              <p:cNvPr id="483" name="Line 234"/>
              <p:cNvSpPr>
                <a:spLocks noChangeShapeType="1"/>
              </p:cNvSpPr>
              <p:nvPr/>
            </p:nvSpPr>
            <p:spPr bwMode="auto">
              <a:xfrm>
                <a:off x="1296" y="1968"/>
                <a:ext cx="48"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84" name="Line 235"/>
              <p:cNvSpPr>
                <a:spLocks noChangeShapeType="1"/>
              </p:cNvSpPr>
              <p:nvPr/>
            </p:nvSpPr>
            <p:spPr bwMode="auto">
              <a:xfrm flipV="1">
                <a:off x="1344" y="1488"/>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3" name="Group 236"/>
            <p:cNvGrpSpPr>
              <a:grpSpLocks/>
            </p:cNvGrpSpPr>
            <p:nvPr/>
          </p:nvGrpSpPr>
          <p:grpSpPr bwMode="auto">
            <a:xfrm>
              <a:off x="4693201" y="5091798"/>
              <a:ext cx="81672" cy="429682"/>
              <a:chOff x="1488" y="2352"/>
              <a:chExt cx="96" cy="480"/>
            </a:xfrm>
          </p:grpSpPr>
          <p:sp>
            <p:nvSpPr>
              <p:cNvPr id="481" name="Line 237"/>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82" name="Line 238"/>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4" name="Group 239"/>
            <p:cNvGrpSpPr>
              <a:grpSpLocks/>
            </p:cNvGrpSpPr>
            <p:nvPr/>
          </p:nvGrpSpPr>
          <p:grpSpPr bwMode="auto">
            <a:xfrm>
              <a:off x="5060726" y="5091798"/>
              <a:ext cx="81672" cy="429682"/>
              <a:chOff x="1488" y="2352"/>
              <a:chExt cx="96" cy="480"/>
            </a:xfrm>
          </p:grpSpPr>
          <p:sp>
            <p:nvSpPr>
              <p:cNvPr id="479" name="Line 240"/>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80" name="Line 241"/>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5" name="Group 242"/>
            <p:cNvGrpSpPr>
              <a:grpSpLocks/>
            </p:cNvGrpSpPr>
            <p:nvPr/>
          </p:nvGrpSpPr>
          <p:grpSpPr bwMode="auto">
            <a:xfrm>
              <a:off x="5428251" y="5091798"/>
              <a:ext cx="81672" cy="429682"/>
              <a:chOff x="1488" y="2352"/>
              <a:chExt cx="96" cy="480"/>
            </a:xfrm>
          </p:grpSpPr>
          <p:sp>
            <p:nvSpPr>
              <p:cNvPr id="477" name="Line 243"/>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78" name="Line 244"/>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6" name="Group 245"/>
            <p:cNvGrpSpPr>
              <a:grpSpLocks/>
            </p:cNvGrpSpPr>
            <p:nvPr/>
          </p:nvGrpSpPr>
          <p:grpSpPr bwMode="auto">
            <a:xfrm>
              <a:off x="5795776" y="5091798"/>
              <a:ext cx="81672" cy="429682"/>
              <a:chOff x="1488" y="2352"/>
              <a:chExt cx="96" cy="480"/>
            </a:xfrm>
          </p:grpSpPr>
          <p:sp>
            <p:nvSpPr>
              <p:cNvPr id="475" name="Line 246"/>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76" name="Line 247"/>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7" name="Group 248"/>
            <p:cNvGrpSpPr>
              <a:grpSpLocks/>
            </p:cNvGrpSpPr>
            <p:nvPr/>
          </p:nvGrpSpPr>
          <p:grpSpPr bwMode="auto">
            <a:xfrm>
              <a:off x="6163300" y="5091798"/>
              <a:ext cx="81672" cy="429682"/>
              <a:chOff x="1488" y="2352"/>
              <a:chExt cx="96" cy="480"/>
            </a:xfrm>
          </p:grpSpPr>
          <p:sp>
            <p:nvSpPr>
              <p:cNvPr id="473" name="Line 249"/>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74" name="Line 250"/>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8" name="Group 251"/>
            <p:cNvGrpSpPr>
              <a:grpSpLocks/>
            </p:cNvGrpSpPr>
            <p:nvPr/>
          </p:nvGrpSpPr>
          <p:grpSpPr bwMode="auto">
            <a:xfrm>
              <a:off x="6530826" y="5091798"/>
              <a:ext cx="81672" cy="429682"/>
              <a:chOff x="1488" y="2352"/>
              <a:chExt cx="96" cy="480"/>
            </a:xfrm>
          </p:grpSpPr>
          <p:sp>
            <p:nvSpPr>
              <p:cNvPr id="471" name="Line 252"/>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72" name="Line 253"/>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29" name="Group 254"/>
            <p:cNvGrpSpPr>
              <a:grpSpLocks/>
            </p:cNvGrpSpPr>
            <p:nvPr/>
          </p:nvGrpSpPr>
          <p:grpSpPr bwMode="auto">
            <a:xfrm>
              <a:off x="6898350" y="5091798"/>
              <a:ext cx="81672" cy="429682"/>
              <a:chOff x="1488" y="2352"/>
              <a:chExt cx="96" cy="480"/>
            </a:xfrm>
          </p:grpSpPr>
          <p:sp>
            <p:nvSpPr>
              <p:cNvPr id="469" name="Line 255"/>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70" name="Line 256"/>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30" name="Group 257"/>
            <p:cNvGrpSpPr>
              <a:grpSpLocks/>
            </p:cNvGrpSpPr>
            <p:nvPr/>
          </p:nvGrpSpPr>
          <p:grpSpPr bwMode="auto">
            <a:xfrm>
              <a:off x="7265875" y="5091798"/>
              <a:ext cx="81672" cy="429682"/>
              <a:chOff x="1488" y="2352"/>
              <a:chExt cx="96" cy="480"/>
            </a:xfrm>
          </p:grpSpPr>
          <p:sp>
            <p:nvSpPr>
              <p:cNvPr id="467" name="Line 258"/>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68" name="Line 259"/>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31" name="Group 260"/>
            <p:cNvGrpSpPr>
              <a:grpSpLocks/>
            </p:cNvGrpSpPr>
            <p:nvPr/>
          </p:nvGrpSpPr>
          <p:grpSpPr bwMode="auto">
            <a:xfrm>
              <a:off x="7633400" y="5091798"/>
              <a:ext cx="81672" cy="429682"/>
              <a:chOff x="1488" y="2352"/>
              <a:chExt cx="96" cy="480"/>
            </a:xfrm>
          </p:grpSpPr>
          <p:sp>
            <p:nvSpPr>
              <p:cNvPr id="465" name="Line 261"/>
              <p:cNvSpPr>
                <a:spLocks noChangeShapeType="1"/>
              </p:cNvSpPr>
              <p:nvPr/>
            </p:nvSpPr>
            <p:spPr bwMode="auto">
              <a:xfrm>
                <a:off x="1488" y="2352"/>
                <a:ext cx="96"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66" name="Line 262"/>
              <p:cNvSpPr>
                <a:spLocks noChangeShapeType="1"/>
              </p:cNvSpPr>
              <p:nvPr/>
            </p:nvSpPr>
            <p:spPr bwMode="auto">
              <a:xfrm>
                <a:off x="1584" y="2352"/>
                <a:ext cx="0" cy="48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132" name="Text Box 263"/>
            <p:cNvSpPr txBox="1">
              <a:spLocks noChangeArrowheads="1"/>
            </p:cNvSpPr>
            <p:nvPr/>
          </p:nvSpPr>
          <p:spPr bwMode="auto">
            <a:xfrm>
              <a:off x="3755176" y="4492931"/>
              <a:ext cx="33214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r>
                <a:rPr lang="en-US" altLang="en-US" sz="1100" dirty="0">
                  <a:solidFill>
                    <a:prstClr val="white"/>
                  </a:solidFill>
                  <a:cs typeface="ヒラギノ角ゴ Pro W3" charset="0"/>
                </a:rPr>
                <a:t>IN</a:t>
              </a:r>
            </a:p>
          </p:txBody>
        </p:sp>
        <p:sp>
          <p:nvSpPr>
            <p:cNvPr id="133" name="Text Box 264"/>
            <p:cNvSpPr txBox="1">
              <a:spLocks noChangeArrowheads="1"/>
            </p:cNvSpPr>
            <p:nvPr/>
          </p:nvSpPr>
          <p:spPr bwMode="auto">
            <a:xfrm>
              <a:off x="8096036" y="5137424"/>
              <a:ext cx="431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r>
                <a:rPr lang="en-US" altLang="en-US" sz="1200" dirty="0">
                  <a:solidFill>
                    <a:prstClr val="white"/>
                  </a:solidFill>
                  <a:cs typeface="ヒラギノ角ゴ Pro W3" charset="0"/>
                </a:rPr>
                <a:t>Out</a:t>
              </a:r>
            </a:p>
          </p:txBody>
        </p:sp>
        <p:grpSp>
          <p:nvGrpSpPr>
            <p:cNvPr id="134" name="Group 265"/>
            <p:cNvGrpSpPr>
              <a:grpSpLocks/>
            </p:cNvGrpSpPr>
            <p:nvPr/>
          </p:nvGrpSpPr>
          <p:grpSpPr bwMode="auto">
            <a:xfrm>
              <a:off x="4203168" y="4275403"/>
              <a:ext cx="367525" cy="816394"/>
              <a:chOff x="192" y="768"/>
              <a:chExt cx="432" cy="912"/>
            </a:xfrm>
          </p:grpSpPr>
          <p:sp>
            <p:nvSpPr>
              <p:cNvPr id="442" name="Rectangle 266"/>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443" name="Line 267"/>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4" name="Line 268"/>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5" name="Line 269"/>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6" name="Line 270"/>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7" name="Line 271"/>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8" name="Line 272"/>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9" name="Line 273"/>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50" name="Line 274"/>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451" name="Group 275"/>
              <p:cNvGrpSpPr>
                <a:grpSpLocks/>
              </p:cNvGrpSpPr>
              <p:nvPr/>
            </p:nvGrpSpPr>
            <p:grpSpPr bwMode="auto">
              <a:xfrm>
                <a:off x="192" y="768"/>
                <a:ext cx="432" cy="96"/>
                <a:chOff x="912" y="1440"/>
                <a:chExt cx="432" cy="96"/>
              </a:xfrm>
            </p:grpSpPr>
            <p:grpSp>
              <p:nvGrpSpPr>
                <p:cNvPr id="452" name="Group 276"/>
                <p:cNvGrpSpPr>
                  <a:grpSpLocks/>
                </p:cNvGrpSpPr>
                <p:nvPr/>
              </p:nvGrpSpPr>
              <p:grpSpPr bwMode="auto">
                <a:xfrm>
                  <a:off x="960" y="1440"/>
                  <a:ext cx="146" cy="96"/>
                  <a:chOff x="1008" y="1440"/>
                  <a:chExt cx="146" cy="96"/>
                </a:xfrm>
              </p:grpSpPr>
              <p:sp>
                <p:nvSpPr>
                  <p:cNvPr id="461" name="Line 277"/>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62" name="Line 278"/>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63" name="Line 279"/>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64"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453" name="Group 281"/>
                <p:cNvGrpSpPr>
                  <a:grpSpLocks/>
                </p:cNvGrpSpPr>
                <p:nvPr/>
              </p:nvGrpSpPr>
              <p:grpSpPr bwMode="auto">
                <a:xfrm>
                  <a:off x="1152" y="1440"/>
                  <a:ext cx="146" cy="96"/>
                  <a:chOff x="1008" y="1440"/>
                  <a:chExt cx="146" cy="96"/>
                </a:xfrm>
              </p:grpSpPr>
              <p:sp>
                <p:nvSpPr>
                  <p:cNvPr id="457" name="Line 282"/>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58" name="Line 283"/>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59" name="Line 284"/>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60"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454" name="Line 286"/>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55" name="Line 287"/>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56" name="Line 288"/>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sp>
          <p:nvSpPr>
            <p:cNvPr id="135" name="Line 289"/>
            <p:cNvSpPr>
              <a:spLocks noChangeShapeType="1"/>
            </p:cNvSpPr>
            <p:nvPr/>
          </p:nvSpPr>
          <p:spPr bwMode="auto">
            <a:xfrm>
              <a:off x="4856546"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36" name="Line 290"/>
            <p:cNvSpPr>
              <a:spLocks noChangeShapeType="1"/>
            </p:cNvSpPr>
            <p:nvPr/>
          </p:nvSpPr>
          <p:spPr bwMode="auto">
            <a:xfrm>
              <a:off x="5019890"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37" name="Line 291"/>
            <p:cNvSpPr>
              <a:spLocks noChangeShapeType="1"/>
            </p:cNvSpPr>
            <p:nvPr/>
          </p:nvSpPr>
          <p:spPr bwMode="auto">
            <a:xfrm>
              <a:off x="5224070"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38" name="Line 292"/>
            <p:cNvSpPr>
              <a:spLocks noChangeShapeType="1"/>
            </p:cNvSpPr>
            <p:nvPr/>
          </p:nvSpPr>
          <p:spPr bwMode="auto">
            <a:xfrm>
              <a:off x="5387415"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39" name="Line 293"/>
            <p:cNvSpPr>
              <a:spLocks noChangeShapeType="1"/>
            </p:cNvSpPr>
            <p:nvPr/>
          </p:nvSpPr>
          <p:spPr bwMode="auto">
            <a:xfrm>
              <a:off x="5591595"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0" name="Line 294"/>
            <p:cNvSpPr>
              <a:spLocks noChangeShapeType="1"/>
            </p:cNvSpPr>
            <p:nvPr/>
          </p:nvSpPr>
          <p:spPr bwMode="auto">
            <a:xfrm>
              <a:off x="5754939"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1" name="Line 295"/>
            <p:cNvSpPr>
              <a:spLocks noChangeShapeType="1"/>
            </p:cNvSpPr>
            <p:nvPr/>
          </p:nvSpPr>
          <p:spPr bwMode="auto">
            <a:xfrm>
              <a:off x="5959120"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2" name="Line 296"/>
            <p:cNvSpPr>
              <a:spLocks noChangeShapeType="1"/>
            </p:cNvSpPr>
            <p:nvPr/>
          </p:nvSpPr>
          <p:spPr bwMode="auto">
            <a:xfrm>
              <a:off x="6122464"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3" name="Line 297"/>
            <p:cNvSpPr>
              <a:spLocks noChangeShapeType="1"/>
            </p:cNvSpPr>
            <p:nvPr/>
          </p:nvSpPr>
          <p:spPr bwMode="auto">
            <a:xfrm>
              <a:off x="6326645"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4" name="Line 298"/>
            <p:cNvSpPr>
              <a:spLocks noChangeShapeType="1"/>
            </p:cNvSpPr>
            <p:nvPr/>
          </p:nvSpPr>
          <p:spPr bwMode="auto">
            <a:xfrm>
              <a:off x="6489990"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5" name="Line 299"/>
            <p:cNvSpPr>
              <a:spLocks noChangeShapeType="1"/>
            </p:cNvSpPr>
            <p:nvPr/>
          </p:nvSpPr>
          <p:spPr bwMode="auto">
            <a:xfrm>
              <a:off x="6694169"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6" name="Line 300"/>
            <p:cNvSpPr>
              <a:spLocks noChangeShapeType="1"/>
            </p:cNvSpPr>
            <p:nvPr/>
          </p:nvSpPr>
          <p:spPr bwMode="auto">
            <a:xfrm>
              <a:off x="6857514"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7" name="Line 301"/>
            <p:cNvSpPr>
              <a:spLocks noChangeShapeType="1"/>
            </p:cNvSpPr>
            <p:nvPr/>
          </p:nvSpPr>
          <p:spPr bwMode="auto">
            <a:xfrm>
              <a:off x="7061695"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8" name="Line 302"/>
            <p:cNvSpPr>
              <a:spLocks noChangeShapeType="1"/>
            </p:cNvSpPr>
            <p:nvPr/>
          </p:nvSpPr>
          <p:spPr bwMode="auto">
            <a:xfrm>
              <a:off x="7225039"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49" name="Line 303"/>
            <p:cNvSpPr>
              <a:spLocks noChangeShapeType="1"/>
            </p:cNvSpPr>
            <p:nvPr/>
          </p:nvSpPr>
          <p:spPr bwMode="auto">
            <a:xfrm>
              <a:off x="7429220" y="4876957"/>
              <a:ext cx="16334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50" name="Line 304"/>
            <p:cNvSpPr>
              <a:spLocks noChangeShapeType="1"/>
            </p:cNvSpPr>
            <p:nvPr/>
          </p:nvSpPr>
          <p:spPr bwMode="auto">
            <a:xfrm>
              <a:off x="7592564" y="4876957"/>
              <a:ext cx="0" cy="1718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151" name="Group 305"/>
            <p:cNvGrpSpPr>
              <a:grpSpLocks/>
            </p:cNvGrpSpPr>
            <p:nvPr/>
          </p:nvGrpSpPr>
          <p:grpSpPr bwMode="auto">
            <a:xfrm>
              <a:off x="4570692" y="4275403"/>
              <a:ext cx="367525" cy="816394"/>
              <a:chOff x="192" y="768"/>
              <a:chExt cx="432" cy="912"/>
            </a:xfrm>
          </p:grpSpPr>
          <p:sp>
            <p:nvSpPr>
              <p:cNvPr id="419" name="Rectangle 306"/>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420" name="Line 307"/>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1" name="Line 308"/>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2" name="Line 309"/>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3" name="Line 310"/>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4" name="Line 311"/>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5" name="Line 312"/>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6" name="Line 313"/>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27" name="Line 314"/>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428" name="Group 315"/>
              <p:cNvGrpSpPr>
                <a:grpSpLocks/>
              </p:cNvGrpSpPr>
              <p:nvPr/>
            </p:nvGrpSpPr>
            <p:grpSpPr bwMode="auto">
              <a:xfrm>
                <a:off x="192" y="768"/>
                <a:ext cx="432" cy="96"/>
                <a:chOff x="912" y="1440"/>
                <a:chExt cx="432" cy="96"/>
              </a:xfrm>
            </p:grpSpPr>
            <p:grpSp>
              <p:nvGrpSpPr>
                <p:cNvPr id="429" name="Group 316"/>
                <p:cNvGrpSpPr>
                  <a:grpSpLocks/>
                </p:cNvGrpSpPr>
                <p:nvPr/>
              </p:nvGrpSpPr>
              <p:grpSpPr bwMode="auto">
                <a:xfrm>
                  <a:off x="960" y="1440"/>
                  <a:ext cx="146" cy="96"/>
                  <a:chOff x="1008" y="1440"/>
                  <a:chExt cx="146" cy="96"/>
                </a:xfrm>
              </p:grpSpPr>
              <p:sp>
                <p:nvSpPr>
                  <p:cNvPr id="438" name="Line 317"/>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39" name="Line 318"/>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0" name="Line 319"/>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41"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430" name="Group 321"/>
                <p:cNvGrpSpPr>
                  <a:grpSpLocks/>
                </p:cNvGrpSpPr>
                <p:nvPr/>
              </p:nvGrpSpPr>
              <p:grpSpPr bwMode="auto">
                <a:xfrm>
                  <a:off x="1152" y="1440"/>
                  <a:ext cx="146" cy="96"/>
                  <a:chOff x="1008" y="1440"/>
                  <a:chExt cx="146" cy="96"/>
                </a:xfrm>
              </p:grpSpPr>
              <p:sp>
                <p:nvSpPr>
                  <p:cNvPr id="434" name="Line 322"/>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35" name="Line 323"/>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36" name="Line 324"/>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37"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431" name="Line 326"/>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32" name="Line 327"/>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33" name="Line 328"/>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2" name="Group 329"/>
            <p:cNvGrpSpPr>
              <a:grpSpLocks/>
            </p:cNvGrpSpPr>
            <p:nvPr/>
          </p:nvGrpSpPr>
          <p:grpSpPr bwMode="auto">
            <a:xfrm>
              <a:off x="4938218" y="4275403"/>
              <a:ext cx="367525" cy="816394"/>
              <a:chOff x="192" y="768"/>
              <a:chExt cx="432" cy="912"/>
            </a:xfrm>
          </p:grpSpPr>
          <p:sp>
            <p:nvSpPr>
              <p:cNvPr id="396" name="Rectangle 330"/>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397" name="Line 331"/>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8" name="Line 332"/>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9" name="Line 333"/>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0" name="Line 334"/>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1" name="Line 335"/>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2" name="Line 336"/>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3" name="Line 337"/>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4" name="Line 338"/>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405" name="Group 339"/>
              <p:cNvGrpSpPr>
                <a:grpSpLocks/>
              </p:cNvGrpSpPr>
              <p:nvPr/>
            </p:nvGrpSpPr>
            <p:grpSpPr bwMode="auto">
              <a:xfrm>
                <a:off x="192" y="768"/>
                <a:ext cx="432" cy="96"/>
                <a:chOff x="912" y="1440"/>
                <a:chExt cx="432" cy="96"/>
              </a:xfrm>
            </p:grpSpPr>
            <p:grpSp>
              <p:nvGrpSpPr>
                <p:cNvPr id="406" name="Group 340"/>
                <p:cNvGrpSpPr>
                  <a:grpSpLocks/>
                </p:cNvGrpSpPr>
                <p:nvPr/>
              </p:nvGrpSpPr>
              <p:grpSpPr bwMode="auto">
                <a:xfrm>
                  <a:off x="960" y="1440"/>
                  <a:ext cx="146" cy="96"/>
                  <a:chOff x="1008" y="1440"/>
                  <a:chExt cx="146" cy="96"/>
                </a:xfrm>
              </p:grpSpPr>
              <p:sp>
                <p:nvSpPr>
                  <p:cNvPr id="415" name="Line 341"/>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6" name="Line 342"/>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7" name="Line 343"/>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8"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407" name="Group 345"/>
                <p:cNvGrpSpPr>
                  <a:grpSpLocks/>
                </p:cNvGrpSpPr>
                <p:nvPr/>
              </p:nvGrpSpPr>
              <p:grpSpPr bwMode="auto">
                <a:xfrm>
                  <a:off x="1152" y="1440"/>
                  <a:ext cx="146" cy="96"/>
                  <a:chOff x="1008" y="1440"/>
                  <a:chExt cx="146" cy="96"/>
                </a:xfrm>
              </p:grpSpPr>
              <p:sp>
                <p:nvSpPr>
                  <p:cNvPr id="411" name="Line 346"/>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2" name="Line 347"/>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3" name="Line 348"/>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4"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408" name="Line 350"/>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09" name="Line 351"/>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410" name="Line 352"/>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3" name="Group 353"/>
            <p:cNvGrpSpPr>
              <a:grpSpLocks/>
            </p:cNvGrpSpPr>
            <p:nvPr/>
          </p:nvGrpSpPr>
          <p:grpSpPr bwMode="auto">
            <a:xfrm>
              <a:off x="5305743" y="4275403"/>
              <a:ext cx="367525" cy="816394"/>
              <a:chOff x="192" y="768"/>
              <a:chExt cx="432" cy="912"/>
            </a:xfrm>
          </p:grpSpPr>
          <p:sp>
            <p:nvSpPr>
              <p:cNvPr id="373" name="Rectangle 354"/>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374" name="Line 355"/>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5" name="Line 356"/>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6" name="Line 357"/>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7" name="Line 358"/>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8" name="Line 359"/>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9" name="Line 360"/>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80" name="Line 361"/>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81" name="Line 362"/>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382" name="Group 363"/>
              <p:cNvGrpSpPr>
                <a:grpSpLocks/>
              </p:cNvGrpSpPr>
              <p:nvPr/>
            </p:nvGrpSpPr>
            <p:grpSpPr bwMode="auto">
              <a:xfrm>
                <a:off x="192" y="768"/>
                <a:ext cx="432" cy="96"/>
                <a:chOff x="912" y="1440"/>
                <a:chExt cx="432" cy="96"/>
              </a:xfrm>
            </p:grpSpPr>
            <p:grpSp>
              <p:nvGrpSpPr>
                <p:cNvPr id="383" name="Group 364"/>
                <p:cNvGrpSpPr>
                  <a:grpSpLocks/>
                </p:cNvGrpSpPr>
                <p:nvPr/>
              </p:nvGrpSpPr>
              <p:grpSpPr bwMode="auto">
                <a:xfrm>
                  <a:off x="960" y="1440"/>
                  <a:ext cx="146" cy="96"/>
                  <a:chOff x="1008" y="1440"/>
                  <a:chExt cx="146" cy="96"/>
                </a:xfrm>
              </p:grpSpPr>
              <p:sp>
                <p:nvSpPr>
                  <p:cNvPr id="392" name="Line 365"/>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3" name="Line 366"/>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4" name="Line 367"/>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5"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384" name="Group 369"/>
                <p:cNvGrpSpPr>
                  <a:grpSpLocks/>
                </p:cNvGrpSpPr>
                <p:nvPr/>
              </p:nvGrpSpPr>
              <p:grpSpPr bwMode="auto">
                <a:xfrm>
                  <a:off x="1152" y="1440"/>
                  <a:ext cx="146" cy="96"/>
                  <a:chOff x="1008" y="1440"/>
                  <a:chExt cx="146" cy="96"/>
                </a:xfrm>
              </p:grpSpPr>
              <p:sp>
                <p:nvSpPr>
                  <p:cNvPr id="388" name="Line 370"/>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89" name="Line 371"/>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0" name="Line 372"/>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91"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385" name="Line 374"/>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86" name="Line 375"/>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87" name="Line 376"/>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4" name="Group 377"/>
            <p:cNvGrpSpPr>
              <a:grpSpLocks/>
            </p:cNvGrpSpPr>
            <p:nvPr/>
          </p:nvGrpSpPr>
          <p:grpSpPr bwMode="auto">
            <a:xfrm>
              <a:off x="5673267" y="4275403"/>
              <a:ext cx="367525" cy="816394"/>
              <a:chOff x="192" y="768"/>
              <a:chExt cx="432" cy="912"/>
            </a:xfrm>
          </p:grpSpPr>
          <p:sp>
            <p:nvSpPr>
              <p:cNvPr id="350" name="Rectangle 378"/>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351" name="Line 379"/>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2" name="Line 380"/>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3" name="Line 381"/>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4" name="Line 382"/>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5" name="Line 383"/>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6" name="Line 384"/>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7" name="Line 385"/>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58" name="Line 386"/>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359" name="Group 387"/>
              <p:cNvGrpSpPr>
                <a:grpSpLocks/>
              </p:cNvGrpSpPr>
              <p:nvPr/>
            </p:nvGrpSpPr>
            <p:grpSpPr bwMode="auto">
              <a:xfrm>
                <a:off x="192" y="768"/>
                <a:ext cx="432" cy="96"/>
                <a:chOff x="912" y="1440"/>
                <a:chExt cx="432" cy="96"/>
              </a:xfrm>
            </p:grpSpPr>
            <p:grpSp>
              <p:nvGrpSpPr>
                <p:cNvPr id="360" name="Group 388"/>
                <p:cNvGrpSpPr>
                  <a:grpSpLocks/>
                </p:cNvGrpSpPr>
                <p:nvPr/>
              </p:nvGrpSpPr>
              <p:grpSpPr bwMode="auto">
                <a:xfrm>
                  <a:off x="960" y="1440"/>
                  <a:ext cx="146" cy="96"/>
                  <a:chOff x="1008" y="1440"/>
                  <a:chExt cx="146" cy="96"/>
                </a:xfrm>
              </p:grpSpPr>
              <p:sp>
                <p:nvSpPr>
                  <p:cNvPr id="369" name="Line 389"/>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0" name="Line 390"/>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1" name="Line 391"/>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72"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361" name="Group 393"/>
                <p:cNvGrpSpPr>
                  <a:grpSpLocks/>
                </p:cNvGrpSpPr>
                <p:nvPr/>
              </p:nvGrpSpPr>
              <p:grpSpPr bwMode="auto">
                <a:xfrm>
                  <a:off x="1152" y="1440"/>
                  <a:ext cx="146" cy="96"/>
                  <a:chOff x="1008" y="1440"/>
                  <a:chExt cx="146" cy="96"/>
                </a:xfrm>
              </p:grpSpPr>
              <p:sp>
                <p:nvSpPr>
                  <p:cNvPr id="365" name="Line 394"/>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66" name="Line 395"/>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67" name="Line 396"/>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68"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362" name="Line 398"/>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63" name="Line 399"/>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64" name="Line 400"/>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5" name="Group 401"/>
            <p:cNvGrpSpPr>
              <a:grpSpLocks/>
            </p:cNvGrpSpPr>
            <p:nvPr/>
          </p:nvGrpSpPr>
          <p:grpSpPr bwMode="auto">
            <a:xfrm>
              <a:off x="6040793" y="4275403"/>
              <a:ext cx="367525" cy="816394"/>
              <a:chOff x="192" y="768"/>
              <a:chExt cx="432" cy="912"/>
            </a:xfrm>
          </p:grpSpPr>
          <p:sp>
            <p:nvSpPr>
              <p:cNvPr id="327" name="Rectangle 402"/>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328" name="Line 403"/>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9" name="Line 404"/>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0" name="Line 405"/>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1" name="Line 406"/>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2" name="Line 407"/>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3" name="Line 408"/>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4" name="Line 409"/>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35" name="Line 410"/>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336" name="Group 411"/>
              <p:cNvGrpSpPr>
                <a:grpSpLocks/>
              </p:cNvGrpSpPr>
              <p:nvPr/>
            </p:nvGrpSpPr>
            <p:grpSpPr bwMode="auto">
              <a:xfrm>
                <a:off x="192" y="768"/>
                <a:ext cx="432" cy="96"/>
                <a:chOff x="912" y="1440"/>
                <a:chExt cx="432" cy="96"/>
              </a:xfrm>
            </p:grpSpPr>
            <p:grpSp>
              <p:nvGrpSpPr>
                <p:cNvPr id="337" name="Group 412"/>
                <p:cNvGrpSpPr>
                  <a:grpSpLocks/>
                </p:cNvGrpSpPr>
                <p:nvPr/>
              </p:nvGrpSpPr>
              <p:grpSpPr bwMode="auto">
                <a:xfrm>
                  <a:off x="960" y="1440"/>
                  <a:ext cx="146" cy="96"/>
                  <a:chOff x="1008" y="1440"/>
                  <a:chExt cx="146" cy="96"/>
                </a:xfrm>
              </p:grpSpPr>
              <p:sp>
                <p:nvSpPr>
                  <p:cNvPr id="346" name="Line 413"/>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7" name="Line 414"/>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8" name="Line 415"/>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9"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338" name="Group 417"/>
                <p:cNvGrpSpPr>
                  <a:grpSpLocks/>
                </p:cNvGrpSpPr>
                <p:nvPr/>
              </p:nvGrpSpPr>
              <p:grpSpPr bwMode="auto">
                <a:xfrm>
                  <a:off x="1152" y="1440"/>
                  <a:ext cx="146" cy="96"/>
                  <a:chOff x="1008" y="1440"/>
                  <a:chExt cx="146" cy="96"/>
                </a:xfrm>
              </p:grpSpPr>
              <p:sp>
                <p:nvSpPr>
                  <p:cNvPr id="342" name="Line 418"/>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3" name="Line 419"/>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4" name="Line 420"/>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5"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339" name="Line 422"/>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0" name="Line 423"/>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41" name="Line 424"/>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6" name="Group 425"/>
            <p:cNvGrpSpPr>
              <a:grpSpLocks/>
            </p:cNvGrpSpPr>
            <p:nvPr/>
          </p:nvGrpSpPr>
          <p:grpSpPr bwMode="auto">
            <a:xfrm>
              <a:off x="6408317" y="4275403"/>
              <a:ext cx="367525" cy="816394"/>
              <a:chOff x="192" y="768"/>
              <a:chExt cx="432" cy="912"/>
            </a:xfrm>
          </p:grpSpPr>
          <p:sp>
            <p:nvSpPr>
              <p:cNvPr id="304" name="Rectangle 426"/>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305" name="Line 427"/>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6" name="Line 428"/>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7" name="Line 429"/>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8" name="Line 430"/>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9" name="Line 431"/>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10" name="Line 432"/>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11" name="Line 433"/>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12" name="Line 434"/>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313" name="Group 435"/>
              <p:cNvGrpSpPr>
                <a:grpSpLocks/>
              </p:cNvGrpSpPr>
              <p:nvPr/>
            </p:nvGrpSpPr>
            <p:grpSpPr bwMode="auto">
              <a:xfrm>
                <a:off x="192" y="768"/>
                <a:ext cx="432" cy="96"/>
                <a:chOff x="912" y="1440"/>
                <a:chExt cx="432" cy="96"/>
              </a:xfrm>
            </p:grpSpPr>
            <p:grpSp>
              <p:nvGrpSpPr>
                <p:cNvPr id="314" name="Group 436"/>
                <p:cNvGrpSpPr>
                  <a:grpSpLocks/>
                </p:cNvGrpSpPr>
                <p:nvPr/>
              </p:nvGrpSpPr>
              <p:grpSpPr bwMode="auto">
                <a:xfrm>
                  <a:off x="960" y="1440"/>
                  <a:ext cx="146" cy="96"/>
                  <a:chOff x="1008" y="1440"/>
                  <a:chExt cx="146" cy="96"/>
                </a:xfrm>
              </p:grpSpPr>
              <p:sp>
                <p:nvSpPr>
                  <p:cNvPr id="323" name="Line 437"/>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4" name="Line 438"/>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5" name="Line 439"/>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6"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315" name="Group 441"/>
                <p:cNvGrpSpPr>
                  <a:grpSpLocks/>
                </p:cNvGrpSpPr>
                <p:nvPr/>
              </p:nvGrpSpPr>
              <p:grpSpPr bwMode="auto">
                <a:xfrm>
                  <a:off x="1152" y="1440"/>
                  <a:ext cx="146" cy="96"/>
                  <a:chOff x="1008" y="1440"/>
                  <a:chExt cx="146" cy="96"/>
                </a:xfrm>
              </p:grpSpPr>
              <p:sp>
                <p:nvSpPr>
                  <p:cNvPr id="319" name="Line 442"/>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0" name="Line 443"/>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1" name="Line 444"/>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22"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316" name="Line 446"/>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17" name="Line 447"/>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18" name="Line 448"/>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7" name="Group 449"/>
            <p:cNvGrpSpPr>
              <a:grpSpLocks/>
            </p:cNvGrpSpPr>
            <p:nvPr/>
          </p:nvGrpSpPr>
          <p:grpSpPr bwMode="auto">
            <a:xfrm>
              <a:off x="6775842" y="4275403"/>
              <a:ext cx="367525" cy="816394"/>
              <a:chOff x="192" y="768"/>
              <a:chExt cx="432" cy="912"/>
            </a:xfrm>
          </p:grpSpPr>
          <p:sp>
            <p:nvSpPr>
              <p:cNvPr id="281" name="Rectangle 450"/>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82" name="Line 451"/>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3" name="Line 452"/>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4" name="Line 453"/>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5" name="Line 454"/>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6" name="Line 455"/>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7" name="Line 456"/>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8" name="Line 457"/>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9" name="Line 458"/>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290" name="Group 459"/>
              <p:cNvGrpSpPr>
                <a:grpSpLocks/>
              </p:cNvGrpSpPr>
              <p:nvPr/>
            </p:nvGrpSpPr>
            <p:grpSpPr bwMode="auto">
              <a:xfrm>
                <a:off x="192" y="768"/>
                <a:ext cx="432" cy="96"/>
                <a:chOff x="912" y="1440"/>
                <a:chExt cx="432" cy="96"/>
              </a:xfrm>
            </p:grpSpPr>
            <p:grpSp>
              <p:nvGrpSpPr>
                <p:cNvPr id="291" name="Group 460"/>
                <p:cNvGrpSpPr>
                  <a:grpSpLocks/>
                </p:cNvGrpSpPr>
                <p:nvPr/>
              </p:nvGrpSpPr>
              <p:grpSpPr bwMode="auto">
                <a:xfrm>
                  <a:off x="960" y="1440"/>
                  <a:ext cx="146" cy="96"/>
                  <a:chOff x="1008" y="1440"/>
                  <a:chExt cx="146" cy="96"/>
                </a:xfrm>
              </p:grpSpPr>
              <p:sp>
                <p:nvSpPr>
                  <p:cNvPr id="300" name="Line 461"/>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1" name="Line 462"/>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2" name="Line 463"/>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303"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292" name="Group 465"/>
                <p:cNvGrpSpPr>
                  <a:grpSpLocks/>
                </p:cNvGrpSpPr>
                <p:nvPr/>
              </p:nvGrpSpPr>
              <p:grpSpPr bwMode="auto">
                <a:xfrm>
                  <a:off x="1152" y="1440"/>
                  <a:ext cx="146" cy="96"/>
                  <a:chOff x="1008" y="1440"/>
                  <a:chExt cx="146" cy="96"/>
                </a:xfrm>
              </p:grpSpPr>
              <p:sp>
                <p:nvSpPr>
                  <p:cNvPr id="296" name="Line 466"/>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97" name="Line 467"/>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98" name="Line 468"/>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99"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293" name="Line 470"/>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94" name="Line 471"/>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95" name="Line 472"/>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8" name="Group 473"/>
            <p:cNvGrpSpPr>
              <a:grpSpLocks/>
            </p:cNvGrpSpPr>
            <p:nvPr/>
          </p:nvGrpSpPr>
          <p:grpSpPr bwMode="auto">
            <a:xfrm>
              <a:off x="7143367" y="4275403"/>
              <a:ext cx="367525" cy="816394"/>
              <a:chOff x="192" y="768"/>
              <a:chExt cx="432" cy="912"/>
            </a:xfrm>
          </p:grpSpPr>
          <p:sp>
            <p:nvSpPr>
              <p:cNvPr id="258" name="Rectangle 474"/>
              <p:cNvSpPr>
                <a:spLocks noChangeArrowheads="1"/>
              </p:cNvSpPr>
              <p:nvPr/>
            </p:nvSpPr>
            <p:spPr bwMode="auto">
              <a:xfrm>
                <a:off x="480" y="1200"/>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59" name="Line 475"/>
              <p:cNvSpPr>
                <a:spLocks noChangeShapeType="1"/>
              </p:cNvSpPr>
              <p:nvPr/>
            </p:nvSpPr>
            <p:spPr bwMode="auto">
              <a:xfrm>
                <a:off x="528" y="1152"/>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0" name="Line 476"/>
              <p:cNvSpPr>
                <a:spLocks noChangeShapeType="1"/>
              </p:cNvSpPr>
              <p:nvPr/>
            </p:nvSpPr>
            <p:spPr bwMode="auto">
              <a:xfrm>
                <a:off x="528" y="1248"/>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1" name="Line 477"/>
              <p:cNvSpPr>
                <a:spLocks noChangeShapeType="1"/>
              </p:cNvSpPr>
              <p:nvPr/>
            </p:nvSpPr>
            <p:spPr bwMode="auto">
              <a:xfrm>
                <a:off x="528" y="1344"/>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2" name="Line 478"/>
              <p:cNvSpPr>
                <a:spLocks noChangeShapeType="1"/>
              </p:cNvSpPr>
              <p:nvPr/>
            </p:nvSpPr>
            <p:spPr bwMode="auto">
              <a:xfrm>
                <a:off x="432" y="1488"/>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3" name="Line 479"/>
              <p:cNvSpPr>
                <a:spLocks noChangeShapeType="1"/>
              </p:cNvSpPr>
              <p:nvPr/>
            </p:nvSpPr>
            <p:spPr bwMode="auto">
              <a:xfrm>
                <a:off x="432" y="1536"/>
                <a:ext cx="19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4" name="Line 480"/>
              <p:cNvSpPr>
                <a:spLocks noChangeShapeType="1"/>
              </p:cNvSpPr>
              <p:nvPr/>
            </p:nvSpPr>
            <p:spPr bwMode="auto">
              <a:xfrm>
                <a:off x="528" y="1536"/>
                <a:ext cx="0" cy="14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5" name="Line 481"/>
              <p:cNvSpPr>
                <a:spLocks noChangeShapeType="1"/>
              </p:cNvSpPr>
              <p:nvPr/>
            </p:nvSpPr>
            <p:spPr bwMode="auto">
              <a:xfrm>
                <a:off x="576" y="1296"/>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66" name="Line 482"/>
              <p:cNvSpPr>
                <a:spLocks noChangeShapeType="1"/>
              </p:cNvSpPr>
              <p:nvPr/>
            </p:nvSpPr>
            <p:spPr bwMode="auto">
              <a:xfrm flipV="1">
                <a:off x="624" y="816"/>
                <a:ext cx="0" cy="48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nvGrpSpPr>
              <p:cNvPr id="267" name="Group 483"/>
              <p:cNvGrpSpPr>
                <a:grpSpLocks/>
              </p:cNvGrpSpPr>
              <p:nvPr/>
            </p:nvGrpSpPr>
            <p:grpSpPr bwMode="auto">
              <a:xfrm>
                <a:off x="192" y="768"/>
                <a:ext cx="432" cy="96"/>
                <a:chOff x="912" y="1440"/>
                <a:chExt cx="432" cy="96"/>
              </a:xfrm>
            </p:grpSpPr>
            <p:grpSp>
              <p:nvGrpSpPr>
                <p:cNvPr id="268" name="Group 484"/>
                <p:cNvGrpSpPr>
                  <a:grpSpLocks/>
                </p:cNvGrpSpPr>
                <p:nvPr/>
              </p:nvGrpSpPr>
              <p:grpSpPr bwMode="auto">
                <a:xfrm>
                  <a:off x="960" y="1440"/>
                  <a:ext cx="146" cy="96"/>
                  <a:chOff x="1008" y="1440"/>
                  <a:chExt cx="146" cy="96"/>
                </a:xfrm>
              </p:grpSpPr>
              <p:sp>
                <p:nvSpPr>
                  <p:cNvPr id="277" name="Line 485"/>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8" name="Line 486"/>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9" name="Line 487"/>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80"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grpSp>
              <p:nvGrpSpPr>
                <p:cNvPr id="269" name="Group 489"/>
                <p:cNvGrpSpPr>
                  <a:grpSpLocks/>
                </p:cNvGrpSpPr>
                <p:nvPr/>
              </p:nvGrpSpPr>
              <p:grpSpPr bwMode="auto">
                <a:xfrm>
                  <a:off x="1152" y="1440"/>
                  <a:ext cx="146" cy="96"/>
                  <a:chOff x="1008" y="1440"/>
                  <a:chExt cx="146" cy="96"/>
                </a:xfrm>
              </p:grpSpPr>
              <p:sp>
                <p:nvSpPr>
                  <p:cNvPr id="273" name="Line 490"/>
                  <p:cNvSpPr>
                    <a:spLocks noChangeShapeType="1"/>
                  </p:cNvSpPr>
                  <p:nvPr/>
                </p:nvSpPr>
                <p:spPr bwMode="auto">
                  <a:xfrm>
                    <a:off x="1008" y="1440"/>
                    <a:ext cx="0" cy="9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4" name="Line 491"/>
                  <p:cNvSpPr>
                    <a:spLocks noChangeShapeType="1"/>
                  </p:cNvSpPr>
                  <p:nvPr/>
                </p:nvSpPr>
                <p:spPr bwMode="auto">
                  <a:xfrm flipV="1">
                    <a:off x="1008" y="1488"/>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5" name="Line 492"/>
                  <p:cNvSpPr>
                    <a:spLocks noChangeShapeType="1"/>
                  </p:cNvSpPr>
                  <p:nvPr/>
                </p:nvSpPr>
                <p:spPr bwMode="auto">
                  <a:xfrm>
                    <a:off x="1008" y="1440"/>
                    <a:ext cx="96" cy="4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6"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grpSp>
            <p:sp>
              <p:nvSpPr>
                <p:cNvPr id="270" name="Line 494"/>
                <p:cNvSpPr>
                  <a:spLocks noChangeShapeType="1"/>
                </p:cNvSpPr>
                <p:nvPr/>
              </p:nvSpPr>
              <p:spPr bwMode="auto">
                <a:xfrm flipH="1">
                  <a:off x="1104"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1" name="Line 495"/>
                <p:cNvSpPr>
                  <a:spLocks noChangeShapeType="1"/>
                </p:cNvSpPr>
                <p:nvPr/>
              </p:nvSpPr>
              <p:spPr bwMode="auto">
                <a:xfrm>
                  <a:off x="1296"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72" name="Line 496"/>
                <p:cNvSpPr>
                  <a:spLocks noChangeShapeType="1"/>
                </p:cNvSpPr>
                <p:nvPr/>
              </p:nvSpPr>
              <p:spPr bwMode="auto">
                <a:xfrm flipH="1">
                  <a:off x="912" y="1488"/>
                  <a:ext cx="48"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grpSp>
          <p:nvGrpSpPr>
            <p:cNvPr id="159" name="Group 497"/>
            <p:cNvGrpSpPr>
              <a:grpSpLocks/>
            </p:cNvGrpSpPr>
            <p:nvPr/>
          </p:nvGrpSpPr>
          <p:grpSpPr bwMode="auto">
            <a:xfrm>
              <a:off x="4407349" y="4791021"/>
              <a:ext cx="367525" cy="730459"/>
              <a:chOff x="288" y="2016"/>
              <a:chExt cx="432" cy="816"/>
            </a:xfrm>
          </p:grpSpPr>
          <p:sp>
            <p:nvSpPr>
              <p:cNvPr id="249" name="Rectangle 498"/>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50" name="Line 499"/>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1" name="Line 500"/>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2" name="Line 501"/>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3" name="Line 502"/>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4" name="Line 503"/>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5" name="Line 504"/>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6" name="Line 505"/>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57" name="Line 506"/>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161" name="Text Box 508"/>
            <p:cNvSpPr txBox="1">
              <a:spLocks noChangeArrowheads="1"/>
            </p:cNvSpPr>
            <p:nvPr/>
          </p:nvSpPr>
          <p:spPr bwMode="auto">
            <a:xfrm>
              <a:off x="7621405" y="4700107"/>
              <a:ext cx="811113" cy="43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algn="ctr" fontAlgn="base">
                <a:spcBef>
                  <a:spcPct val="0"/>
                </a:spcBef>
                <a:spcAft>
                  <a:spcPct val="0"/>
                </a:spcAft>
              </a:pPr>
              <a:r>
                <a:rPr lang="en-US" altLang="en-US" sz="1200" dirty="0">
                  <a:solidFill>
                    <a:prstClr val="white"/>
                  </a:solidFill>
                  <a:cs typeface="ヒラギノ角ゴ Pro W3" charset="0"/>
                </a:rPr>
                <a:t>Waveform </a:t>
              </a:r>
            </a:p>
            <a:p>
              <a:pPr algn="ctr" fontAlgn="base">
                <a:spcBef>
                  <a:spcPct val="0"/>
                </a:spcBef>
                <a:spcAft>
                  <a:spcPct val="0"/>
                </a:spcAft>
              </a:pPr>
              <a:r>
                <a:rPr lang="en-US" altLang="en-US" sz="1200" dirty="0">
                  <a:solidFill>
                    <a:prstClr val="white"/>
                  </a:solidFill>
                  <a:cs typeface="ヒラギノ角ゴ Pro W3" charset="0"/>
                </a:rPr>
                <a:t>stored</a:t>
              </a:r>
            </a:p>
          </p:txBody>
        </p:sp>
        <p:grpSp>
          <p:nvGrpSpPr>
            <p:cNvPr id="162" name="Group 509"/>
            <p:cNvGrpSpPr>
              <a:grpSpLocks/>
            </p:cNvGrpSpPr>
            <p:nvPr/>
          </p:nvGrpSpPr>
          <p:grpSpPr bwMode="auto">
            <a:xfrm>
              <a:off x="4774873" y="4791021"/>
              <a:ext cx="367525" cy="730459"/>
              <a:chOff x="288" y="2016"/>
              <a:chExt cx="432" cy="816"/>
            </a:xfrm>
          </p:grpSpPr>
          <p:sp>
            <p:nvSpPr>
              <p:cNvPr id="240" name="Rectangle 51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41" name="Line 51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2" name="Line 51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3" name="Line 51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4" name="Line 51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5" name="Line 51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6" name="Line 51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7" name="Line 51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48" name="Line 51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3" name="Group 519"/>
            <p:cNvGrpSpPr>
              <a:grpSpLocks/>
            </p:cNvGrpSpPr>
            <p:nvPr/>
          </p:nvGrpSpPr>
          <p:grpSpPr bwMode="auto">
            <a:xfrm>
              <a:off x="5142398" y="4791021"/>
              <a:ext cx="367525" cy="730459"/>
              <a:chOff x="288" y="2016"/>
              <a:chExt cx="432" cy="816"/>
            </a:xfrm>
          </p:grpSpPr>
          <p:sp>
            <p:nvSpPr>
              <p:cNvPr id="231" name="Rectangle 52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32" name="Line 52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3" name="Line 52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4" name="Line 52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5" name="Line 52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6" name="Line 52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7" name="Line 52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8" name="Line 52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9" name="Line 52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4" name="Group 529"/>
            <p:cNvGrpSpPr>
              <a:grpSpLocks/>
            </p:cNvGrpSpPr>
            <p:nvPr/>
          </p:nvGrpSpPr>
          <p:grpSpPr bwMode="auto">
            <a:xfrm>
              <a:off x="5509923" y="4791021"/>
              <a:ext cx="367525" cy="730459"/>
              <a:chOff x="288" y="2016"/>
              <a:chExt cx="432" cy="816"/>
            </a:xfrm>
          </p:grpSpPr>
          <p:sp>
            <p:nvSpPr>
              <p:cNvPr id="222" name="Rectangle 53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23" name="Line 53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4" name="Line 53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5" name="Line 53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6" name="Line 53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7" name="Line 53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8" name="Line 53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9" name="Line 53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30" name="Line 53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5" name="Group 539"/>
            <p:cNvGrpSpPr>
              <a:grpSpLocks/>
            </p:cNvGrpSpPr>
            <p:nvPr/>
          </p:nvGrpSpPr>
          <p:grpSpPr bwMode="auto">
            <a:xfrm>
              <a:off x="5877448" y="4791021"/>
              <a:ext cx="367525" cy="730459"/>
              <a:chOff x="288" y="2016"/>
              <a:chExt cx="432" cy="816"/>
            </a:xfrm>
          </p:grpSpPr>
          <p:sp>
            <p:nvSpPr>
              <p:cNvPr id="213" name="Rectangle 54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14" name="Line 54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5" name="Line 54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6" name="Line 54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7" name="Line 54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8" name="Line 54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9" name="Line 54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0" name="Line 54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21" name="Line 54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6" name="Group 549"/>
            <p:cNvGrpSpPr>
              <a:grpSpLocks/>
            </p:cNvGrpSpPr>
            <p:nvPr/>
          </p:nvGrpSpPr>
          <p:grpSpPr bwMode="auto">
            <a:xfrm>
              <a:off x="6244973" y="4791021"/>
              <a:ext cx="367525" cy="730459"/>
              <a:chOff x="288" y="2016"/>
              <a:chExt cx="432" cy="816"/>
            </a:xfrm>
          </p:grpSpPr>
          <p:sp>
            <p:nvSpPr>
              <p:cNvPr id="204" name="Rectangle 55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205" name="Line 55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6" name="Line 55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7" name="Line 55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8" name="Line 55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9" name="Line 55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0" name="Line 55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1" name="Line 55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12" name="Line 55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7" name="Group 559"/>
            <p:cNvGrpSpPr>
              <a:grpSpLocks/>
            </p:cNvGrpSpPr>
            <p:nvPr/>
          </p:nvGrpSpPr>
          <p:grpSpPr bwMode="auto">
            <a:xfrm>
              <a:off x="6612498" y="4791021"/>
              <a:ext cx="367525" cy="730459"/>
              <a:chOff x="288" y="2016"/>
              <a:chExt cx="432" cy="816"/>
            </a:xfrm>
          </p:grpSpPr>
          <p:sp>
            <p:nvSpPr>
              <p:cNvPr id="195" name="Rectangle 56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196" name="Line 56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7" name="Line 56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8" name="Line 56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9" name="Line 56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0" name="Line 56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1" name="Line 56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2" name="Line 56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203" name="Line 56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8" name="Group 569"/>
            <p:cNvGrpSpPr>
              <a:grpSpLocks/>
            </p:cNvGrpSpPr>
            <p:nvPr/>
          </p:nvGrpSpPr>
          <p:grpSpPr bwMode="auto">
            <a:xfrm>
              <a:off x="6980023" y="4791021"/>
              <a:ext cx="367525" cy="730459"/>
              <a:chOff x="288" y="2016"/>
              <a:chExt cx="432" cy="816"/>
            </a:xfrm>
          </p:grpSpPr>
          <p:sp>
            <p:nvSpPr>
              <p:cNvPr id="186" name="Rectangle 57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187" name="Line 57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8" name="Line 57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9" name="Line 57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0" name="Line 57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1" name="Line 57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2" name="Line 57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3" name="Line 57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94" name="Line 57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grpSp>
          <p:nvGrpSpPr>
            <p:cNvPr id="169" name="Group 579"/>
            <p:cNvGrpSpPr>
              <a:grpSpLocks/>
            </p:cNvGrpSpPr>
            <p:nvPr/>
          </p:nvGrpSpPr>
          <p:grpSpPr bwMode="auto">
            <a:xfrm>
              <a:off x="7347547" y="4791021"/>
              <a:ext cx="367525" cy="730459"/>
              <a:chOff x="288" y="2016"/>
              <a:chExt cx="432" cy="816"/>
            </a:xfrm>
          </p:grpSpPr>
          <p:sp>
            <p:nvSpPr>
              <p:cNvPr id="177" name="Rectangle 580"/>
              <p:cNvSpPr>
                <a:spLocks noChangeArrowheads="1"/>
              </p:cNvSpPr>
              <p:nvPr/>
            </p:nvSpPr>
            <p:spPr bwMode="auto">
              <a:xfrm>
                <a:off x="528" y="2256"/>
                <a:ext cx="14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178" name="Line 581"/>
              <p:cNvSpPr>
                <a:spLocks noChangeShapeType="1"/>
              </p:cNvSpPr>
              <p:nvPr/>
            </p:nvSpPr>
            <p:spPr bwMode="auto">
              <a:xfrm>
                <a:off x="384" y="2016"/>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79" name="Line 582"/>
              <p:cNvSpPr>
                <a:spLocks noChangeShapeType="1"/>
              </p:cNvSpPr>
              <p:nvPr/>
            </p:nvSpPr>
            <p:spPr bwMode="auto">
              <a:xfrm>
                <a:off x="288" y="2160"/>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0" name="Line 583"/>
              <p:cNvSpPr>
                <a:spLocks noChangeShapeType="1"/>
              </p:cNvSpPr>
              <p:nvPr/>
            </p:nvSpPr>
            <p:spPr bwMode="auto">
              <a:xfrm>
                <a:off x="288" y="2208"/>
                <a:ext cx="192"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1" name="Line 584"/>
              <p:cNvSpPr>
                <a:spLocks noChangeShapeType="1"/>
              </p:cNvSpPr>
              <p:nvPr/>
            </p:nvSpPr>
            <p:spPr bwMode="auto">
              <a:xfrm>
                <a:off x="384" y="2208"/>
                <a:ext cx="0" cy="144"/>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2" name="Line 585"/>
              <p:cNvSpPr>
                <a:spLocks noChangeShapeType="1"/>
              </p:cNvSpPr>
              <p:nvPr/>
            </p:nvSpPr>
            <p:spPr bwMode="auto">
              <a:xfrm>
                <a:off x="384" y="2112"/>
                <a:ext cx="192"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3" name="Line 586"/>
              <p:cNvSpPr>
                <a:spLocks noChangeShapeType="1"/>
              </p:cNvSpPr>
              <p:nvPr/>
            </p:nvSpPr>
            <p:spPr bwMode="auto">
              <a:xfrm>
                <a:off x="576" y="211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4" name="Line 587"/>
              <p:cNvSpPr>
                <a:spLocks noChangeShapeType="1"/>
              </p:cNvSpPr>
              <p:nvPr/>
            </p:nvSpPr>
            <p:spPr bwMode="auto">
              <a:xfrm>
                <a:off x="624" y="2352"/>
                <a:ext cx="96" cy="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85" name="Line 588"/>
              <p:cNvSpPr>
                <a:spLocks noChangeShapeType="1"/>
              </p:cNvSpPr>
              <p:nvPr/>
            </p:nvSpPr>
            <p:spPr bwMode="auto">
              <a:xfrm>
                <a:off x="720" y="2352"/>
                <a:ext cx="0" cy="480"/>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grpSp>
        <p:sp>
          <p:nvSpPr>
            <p:cNvPr id="170" name="Text Box 589"/>
            <p:cNvSpPr txBox="1">
              <a:spLocks noChangeArrowheads="1"/>
            </p:cNvSpPr>
            <p:nvPr/>
          </p:nvSpPr>
          <p:spPr bwMode="auto">
            <a:xfrm>
              <a:off x="4824541" y="3836047"/>
              <a:ext cx="24586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r>
                <a:rPr lang="en-US" altLang="en-US" sz="1400" dirty="0">
                  <a:solidFill>
                    <a:prstClr val="white"/>
                  </a:solidFill>
                  <a:cs typeface="ヒラギノ角ゴ Pro W3" charset="0"/>
                </a:rPr>
                <a:t>Inverter “Domino” ring chain</a:t>
              </a:r>
            </a:p>
          </p:txBody>
        </p:sp>
        <p:sp>
          <p:nvSpPr>
            <p:cNvPr id="171" name="AutoShape 590"/>
            <p:cNvSpPr>
              <a:spLocks/>
            </p:cNvSpPr>
            <p:nvPr/>
          </p:nvSpPr>
          <p:spPr bwMode="auto">
            <a:xfrm rot="16200000">
              <a:off x="4322478" y="3842784"/>
              <a:ext cx="128905" cy="367525"/>
            </a:xfrm>
            <a:prstGeom prst="rightBrace">
              <a:avLst>
                <a:gd name="adj1" fmla="val 25000"/>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172" name="Text Box 591"/>
            <p:cNvSpPr txBox="1">
              <a:spLocks noChangeArrowheads="1"/>
            </p:cNvSpPr>
            <p:nvPr/>
          </p:nvSpPr>
          <p:spPr bwMode="auto">
            <a:xfrm>
              <a:off x="4022006" y="3742777"/>
              <a:ext cx="7409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algn="ctr" fontAlgn="base">
                <a:spcBef>
                  <a:spcPct val="0"/>
                </a:spcBef>
                <a:spcAft>
                  <a:spcPct val="0"/>
                </a:spcAft>
              </a:pPr>
              <a:r>
                <a:rPr lang="en-US" altLang="en-US" sz="1200" dirty="0">
                  <a:solidFill>
                    <a:prstClr val="white"/>
                  </a:solidFill>
                  <a:cs typeface="ヒラギノ角ゴ Pro W3" charset="0"/>
                </a:rPr>
                <a:t>0.2-2 ns</a:t>
              </a:r>
            </a:p>
          </p:txBody>
        </p:sp>
        <p:sp>
          <p:nvSpPr>
            <p:cNvPr id="173" name="Text Box 592"/>
            <p:cNvSpPr txBox="1">
              <a:spLocks noChangeArrowheads="1"/>
            </p:cNvSpPr>
            <p:nvPr/>
          </p:nvSpPr>
          <p:spPr bwMode="auto">
            <a:xfrm>
              <a:off x="8178324" y="5323642"/>
              <a:ext cx="691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algn="ctr" fontAlgn="base">
                <a:spcBef>
                  <a:spcPct val="0"/>
                </a:spcBef>
                <a:spcAft>
                  <a:spcPct val="0"/>
                </a:spcAft>
              </a:pPr>
              <a:r>
                <a:rPr lang="en-US" altLang="en-US" sz="1200" dirty="0">
                  <a:solidFill>
                    <a:prstClr val="white"/>
                  </a:solidFill>
                  <a:cs typeface="ヒラギノ角ゴ Pro W3" charset="0"/>
                </a:rPr>
                <a:t>FADC </a:t>
              </a:r>
            </a:p>
            <a:p>
              <a:pPr algn="ctr" fontAlgn="base">
                <a:spcBef>
                  <a:spcPct val="0"/>
                </a:spcBef>
                <a:spcAft>
                  <a:spcPct val="0"/>
                </a:spcAft>
              </a:pPr>
              <a:r>
                <a:rPr lang="en-US" altLang="en-US" sz="1200" dirty="0">
                  <a:solidFill>
                    <a:prstClr val="white"/>
                  </a:solidFill>
                  <a:cs typeface="ヒラギノ角ゴ Pro W3" charset="0"/>
                </a:rPr>
                <a:t>33 MHz</a:t>
              </a:r>
            </a:p>
          </p:txBody>
        </p:sp>
        <p:sp>
          <p:nvSpPr>
            <p:cNvPr id="174" name="Freeform 593"/>
            <p:cNvSpPr>
              <a:spLocks/>
            </p:cNvSpPr>
            <p:nvPr/>
          </p:nvSpPr>
          <p:spPr bwMode="auto">
            <a:xfrm>
              <a:off x="4119794" y="4148290"/>
              <a:ext cx="3472770" cy="170082"/>
            </a:xfrm>
            <a:custGeom>
              <a:avLst/>
              <a:gdLst>
                <a:gd name="T0" fmla="*/ 2147483647 w 4082"/>
                <a:gd name="T1" fmla="*/ 2147483647 h 190"/>
                <a:gd name="T2" fmla="*/ 2147483647 w 4082"/>
                <a:gd name="T3" fmla="*/ 2147483647 h 190"/>
                <a:gd name="T4" fmla="*/ 2147483647 w 4082"/>
                <a:gd name="T5" fmla="*/ 0 h 190"/>
                <a:gd name="T6" fmla="*/ 0 w 4082"/>
                <a:gd name="T7" fmla="*/ 0 h 190"/>
                <a:gd name="T8" fmla="*/ 2147483647 w 4082"/>
                <a:gd name="T9" fmla="*/ 2147483647 h 190"/>
                <a:gd name="T10" fmla="*/ 2147483647 w 4082"/>
                <a:gd name="T11" fmla="*/ 2147483647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white"/>
                </a:solidFill>
                <a:latin typeface="Calibri" charset="0"/>
                <a:ea typeface="ヒラギノ角ゴ Pro W3" charset="0"/>
                <a:cs typeface="ヒラギノ角ゴ Pro W3" charset="0"/>
              </a:endParaRPr>
            </a:p>
          </p:txBody>
        </p:sp>
        <p:sp>
          <p:nvSpPr>
            <p:cNvPr id="175" name="Text Box 591"/>
            <p:cNvSpPr txBox="1">
              <a:spLocks noChangeArrowheads="1"/>
            </p:cNvSpPr>
            <p:nvPr/>
          </p:nvSpPr>
          <p:spPr bwMode="auto">
            <a:xfrm>
              <a:off x="7846699" y="3781248"/>
              <a:ext cx="9749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algn="ctr" fontAlgn="base">
                <a:spcBef>
                  <a:spcPct val="0"/>
                </a:spcBef>
                <a:spcAft>
                  <a:spcPct val="0"/>
                </a:spcAft>
              </a:pPr>
              <a:r>
                <a:rPr lang="en-US" altLang="en-US" sz="1200" dirty="0">
                  <a:solidFill>
                    <a:prstClr val="white"/>
                  </a:solidFill>
                  <a:cs typeface="ヒラギノ角ゴ Pro W3" charset="0"/>
                </a:rPr>
                <a:t>10-100 </a:t>
              </a:r>
              <a:r>
                <a:rPr lang="en-US" altLang="en-US" sz="1200" dirty="0" err="1">
                  <a:solidFill>
                    <a:prstClr val="white"/>
                  </a:solidFill>
                  <a:cs typeface="ヒラギノ角ゴ Pro W3" charset="0"/>
                </a:rPr>
                <a:t>mW</a:t>
              </a:r>
              <a:endParaRPr lang="en-US" altLang="en-US" sz="1200" dirty="0">
                <a:solidFill>
                  <a:prstClr val="white"/>
                </a:solidFill>
                <a:cs typeface="ヒラギノ角ゴ Pro W3" charset="0"/>
              </a:endParaRPr>
            </a:p>
          </p:txBody>
        </p:sp>
        <p:sp>
          <p:nvSpPr>
            <p:cNvPr id="176" name="AutoShape 590"/>
            <p:cNvSpPr>
              <a:spLocks/>
            </p:cNvSpPr>
            <p:nvPr/>
          </p:nvSpPr>
          <p:spPr bwMode="auto">
            <a:xfrm rot="17928843">
              <a:off x="7783146" y="3807761"/>
              <a:ext cx="128905" cy="570855"/>
            </a:xfrm>
            <a:prstGeom prst="rightBrace">
              <a:avLst>
                <a:gd name="adj1" fmla="val 25024"/>
                <a:gd name="adj2" fmla="val 50000"/>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endParaRPr lang="en-US" altLang="en-US">
                <a:solidFill>
                  <a:prstClr val="white"/>
                </a:solidFill>
                <a:cs typeface="ヒラギノ角ゴ Pro W3" charset="0"/>
              </a:endParaRPr>
            </a:p>
          </p:txBody>
        </p:sp>
        <p:sp>
          <p:nvSpPr>
            <p:cNvPr id="618" name="TextBox 617"/>
            <p:cNvSpPr txBox="1"/>
            <p:nvPr/>
          </p:nvSpPr>
          <p:spPr>
            <a:xfrm>
              <a:off x="3934111" y="3379623"/>
              <a:ext cx="4687886" cy="400110"/>
            </a:xfrm>
            <a:prstGeom prst="rect">
              <a:avLst/>
            </a:prstGeom>
            <a:noFill/>
          </p:spPr>
          <p:txBody>
            <a:bodyPr wrap="none" rtlCol="0">
              <a:spAutoFit/>
            </a:bodyPr>
            <a:lstStyle/>
            <a:p>
              <a:pPr fontAlgn="base">
                <a:spcBef>
                  <a:spcPct val="0"/>
                </a:spcBef>
                <a:spcAft>
                  <a:spcPct val="0"/>
                </a:spcAft>
              </a:pPr>
              <a:r>
                <a:rPr lang="en-US" sz="2000" b="1" dirty="0" smtClean="0">
                  <a:solidFill>
                    <a:srgbClr val="9BBB59">
                      <a:lumMod val="20000"/>
                      <a:lumOff val="80000"/>
                    </a:srgbClr>
                  </a:solidFill>
                  <a:latin typeface="Calibri" charset="0"/>
                  <a:ea typeface="ヒラギノ角ゴ Pro W3" charset="0"/>
                  <a:cs typeface="ヒラギノ角ゴ Pro W3" charset="0"/>
                </a:rPr>
                <a:t>Switched capacitor array (analog memory)</a:t>
              </a:r>
              <a:endParaRPr lang="en-US" sz="2000" b="1" dirty="0">
                <a:solidFill>
                  <a:srgbClr val="9BBB59">
                    <a:lumMod val="20000"/>
                    <a:lumOff val="80000"/>
                  </a:srgbClr>
                </a:solidFill>
                <a:latin typeface="Calibri" charset="0"/>
                <a:ea typeface="ヒラギノ角ゴ Pro W3" charset="0"/>
                <a:cs typeface="ヒラギノ角ゴ Pro W3" charset="0"/>
              </a:endParaRPr>
            </a:p>
          </p:txBody>
        </p:sp>
        <p:sp>
          <p:nvSpPr>
            <p:cNvPr id="690" name="Rectangle 689"/>
            <p:cNvSpPr/>
            <p:nvPr/>
          </p:nvSpPr>
          <p:spPr>
            <a:xfrm>
              <a:off x="4279392" y="5530291"/>
              <a:ext cx="3672230" cy="1682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695" name="Text Box 589"/>
            <p:cNvSpPr txBox="1">
              <a:spLocks noChangeArrowheads="1"/>
            </p:cNvSpPr>
            <p:nvPr/>
          </p:nvSpPr>
          <p:spPr bwMode="auto">
            <a:xfrm>
              <a:off x="5686505" y="5466118"/>
              <a:ext cx="1350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00">
                  <a:solidFill>
                    <a:schemeClr val="tx1"/>
                  </a:solidFill>
                  <a:latin typeface="Tahoma" pitchFamily="34" charset="0"/>
                  <a:ea typeface="ヒラギノ角ゴ Pro W3" pitchFamily="-84" charset="-128"/>
                </a:defRPr>
              </a:lvl1pPr>
              <a:lvl2pPr marL="742950" indent="-285750">
                <a:defRPr sz="800">
                  <a:solidFill>
                    <a:schemeClr val="tx1"/>
                  </a:solidFill>
                  <a:latin typeface="Tahoma" pitchFamily="34" charset="0"/>
                  <a:ea typeface="ヒラギノ角ゴ Pro W3" pitchFamily="-84" charset="-128"/>
                </a:defRPr>
              </a:lvl2pPr>
              <a:lvl3pPr marL="1143000" indent="-228600">
                <a:defRPr sz="800">
                  <a:solidFill>
                    <a:schemeClr val="tx1"/>
                  </a:solidFill>
                  <a:latin typeface="Tahoma" pitchFamily="34" charset="0"/>
                  <a:ea typeface="ヒラギノ角ゴ Pro W3" pitchFamily="-84" charset="-128"/>
                </a:defRPr>
              </a:lvl3pPr>
              <a:lvl4pPr marL="1600200" indent="-228600">
                <a:defRPr sz="800">
                  <a:solidFill>
                    <a:schemeClr val="tx1"/>
                  </a:solidFill>
                  <a:latin typeface="Tahoma" pitchFamily="34" charset="0"/>
                  <a:ea typeface="ヒラギノ角ゴ Pro W3" pitchFamily="-84" charset="-128"/>
                </a:defRPr>
              </a:lvl4pPr>
              <a:lvl5pPr marL="2057400" indent="-228600">
                <a:defRPr sz="800">
                  <a:solidFill>
                    <a:schemeClr val="tx1"/>
                  </a:solidFill>
                  <a:latin typeface="Tahoma" pitchFamily="34" charset="0"/>
                  <a:ea typeface="ヒラギノ角ゴ Pro W3" pitchFamily="-84" charset="-128"/>
                </a:defRPr>
              </a:lvl5pPr>
              <a:lvl6pPr marL="25146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6pPr>
              <a:lvl7pPr marL="29718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7pPr>
              <a:lvl8pPr marL="34290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8pPr>
              <a:lvl9pPr marL="3886200" indent="-228600" eaLnBrk="0" fontAlgn="base" hangingPunct="0">
                <a:spcBef>
                  <a:spcPct val="0"/>
                </a:spcBef>
                <a:spcAft>
                  <a:spcPct val="0"/>
                </a:spcAft>
                <a:defRPr sz="800">
                  <a:solidFill>
                    <a:schemeClr val="tx1"/>
                  </a:solidFill>
                  <a:latin typeface="Tahoma" pitchFamily="34" charset="0"/>
                  <a:ea typeface="ヒラギノ角ゴ Pro W3" pitchFamily="-84" charset="-128"/>
                </a:defRPr>
              </a:lvl9pPr>
            </a:lstStyle>
            <a:p>
              <a:pPr fontAlgn="base">
                <a:spcBef>
                  <a:spcPct val="0"/>
                </a:spcBef>
                <a:spcAft>
                  <a:spcPct val="0"/>
                </a:spcAft>
              </a:pPr>
              <a:r>
                <a:rPr lang="en-US" altLang="en-US" sz="1200" dirty="0" smtClean="0">
                  <a:solidFill>
                    <a:prstClr val="black"/>
                  </a:solidFill>
                  <a:cs typeface="ヒラギノ角ゴ Pro W3" charset="0"/>
                </a:rPr>
                <a:t>shift register</a:t>
              </a:r>
              <a:endParaRPr lang="en-US" altLang="en-US" sz="1200" dirty="0">
                <a:solidFill>
                  <a:prstClr val="black"/>
                </a:solidFill>
                <a:cs typeface="ヒラギノ角ゴ Pro W3" charset="0"/>
              </a:endParaRPr>
            </a:p>
          </p:txBody>
        </p:sp>
      </p:grpSp>
      <p:sp>
        <p:nvSpPr>
          <p:cNvPr id="697" name="TextBox 696"/>
          <p:cNvSpPr txBox="1"/>
          <p:nvPr/>
        </p:nvSpPr>
        <p:spPr>
          <a:xfrm>
            <a:off x="6217921" y="997852"/>
            <a:ext cx="1806854" cy="307777"/>
          </a:xfrm>
          <a:prstGeom prst="rect">
            <a:avLst/>
          </a:prstGeom>
          <a:noFill/>
        </p:spPr>
        <p:txBody>
          <a:bodyPr wrap="square" rtlCol="0">
            <a:spAutoFit/>
          </a:bodyPr>
          <a:lstStyle/>
          <a:p>
            <a:pPr fontAlgn="base">
              <a:spcBef>
                <a:spcPct val="0"/>
              </a:spcBef>
              <a:spcAft>
                <a:spcPct val="0"/>
              </a:spcAft>
            </a:pPr>
            <a:r>
              <a:rPr lang="en-US" sz="1400" b="1" dirty="0" smtClean="0">
                <a:solidFill>
                  <a:srgbClr val="9BBB59">
                    <a:lumMod val="20000"/>
                    <a:lumOff val="80000"/>
                  </a:srgbClr>
                </a:solidFill>
                <a:latin typeface="Calibri" charset="0"/>
                <a:ea typeface="ヒラギノ角ゴ Pro W3" charset="0"/>
                <a:cs typeface="ヒラギノ角ゴ Pro W3" charset="0"/>
              </a:rPr>
              <a:t>Domino Ring Sampler</a:t>
            </a:r>
            <a:endParaRPr lang="en-US" sz="1400" b="1" dirty="0">
              <a:solidFill>
                <a:srgbClr val="9BBB59">
                  <a:lumMod val="20000"/>
                  <a:lumOff val="80000"/>
                </a:srgbClr>
              </a:solidFill>
              <a:latin typeface="Calibri" charset="0"/>
              <a:ea typeface="ヒラギノ角ゴ Pro W3" charset="0"/>
              <a:cs typeface="ヒラギノ角ゴ Pro W3" charset="0"/>
            </a:endParaRPr>
          </a:p>
        </p:txBody>
      </p:sp>
      <p:sp>
        <p:nvSpPr>
          <p:cNvPr id="4" name="Rectangle 3"/>
          <p:cNvSpPr/>
          <p:nvPr/>
        </p:nvSpPr>
        <p:spPr>
          <a:xfrm>
            <a:off x="4328157" y="5975011"/>
            <a:ext cx="4237057" cy="307777"/>
          </a:xfrm>
          <a:prstGeom prst="rect">
            <a:avLst/>
          </a:prstGeom>
        </p:spPr>
        <p:txBody>
          <a:bodyPr wrap="none">
            <a:spAutoFit/>
          </a:bodyPr>
          <a:lstStyle/>
          <a:p>
            <a:pP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Kim et </a:t>
            </a:r>
            <a:r>
              <a:rPr lang="en-US" sz="1400" b="1" dirty="0">
                <a:solidFill>
                  <a:prstClr val="white"/>
                </a:solidFill>
                <a:latin typeface="Calibri" charset="0"/>
                <a:ea typeface="ヒラギノ角ゴ Pro W3" charset="0"/>
                <a:cs typeface="ヒラギノ角ゴ Pro W3" charset="0"/>
              </a:rPr>
              <a:t>al </a:t>
            </a:r>
            <a:r>
              <a:rPr lang="en-US" sz="1400" b="1" dirty="0" smtClean="0">
                <a:solidFill>
                  <a:prstClr val="white"/>
                </a:solidFill>
                <a:latin typeface="Calibri" charset="0"/>
                <a:ea typeface="ヒラギノ角ゴ Pro W3" charset="0"/>
                <a:cs typeface="ヒラギノ角ゴ Pro W3" charset="0"/>
              </a:rPr>
              <a:t>2009/10/12/14; </a:t>
            </a:r>
            <a:r>
              <a:rPr lang="en-US" sz="1400" b="1" dirty="0" err="1" smtClean="0">
                <a:solidFill>
                  <a:prstClr val="white"/>
                </a:solidFill>
                <a:latin typeface="Calibri" charset="0"/>
                <a:ea typeface="ヒラギノ角ゴ Pro W3" charset="0"/>
                <a:cs typeface="ヒラギノ角ゴ Pro W3" charset="0"/>
              </a:rPr>
              <a:t>Xie</a:t>
            </a:r>
            <a:r>
              <a:rPr lang="en-US" sz="1400" b="1" dirty="0" smtClean="0">
                <a:solidFill>
                  <a:prstClr val="white"/>
                </a:solidFill>
                <a:latin typeface="Calibri" charset="0"/>
                <a:ea typeface="ヒラギノ角ゴ Pro W3" charset="0"/>
                <a:cs typeface="ヒラギノ角ゴ Pro W3" charset="0"/>
              </a:rPr>
              <a:t> </a:t>
            </a:r>
            <a:r>
              <a:rPr lang="en-US" sz="1400" b="1" dirty="0">
                <a:solidFill>
                  <a:prstClr val="white"/>
                </a:solidFill>
                <a:latin typeface="Calibri" charset="0"/>
                <a:ea typeface="ヒラギノ角ゴ Pro W3" charset="0"/>
                <a:cs typeface="ヒラギノ角ゴ Pro W3" charset="0"/>
              </a:rPr>
              <a:t>et al </a:t>
            </a:r>
            <a:r>
              <a:rPr lang="en-US" sz="1400" b="1" dirty="0" smtClean="0">
                <a:solidFill>
                  <a:prstClr val="white"/>
                </a:solidFill>
                <a:latin typeface="Calibri" charset="0"/>
                <a:ea typeface="ヒラギノ角ゴ Pro W3" charset="0"/>
                <a:cs typeface="ヒラギノ角ゴ Pro W3" charset="0"/>
              </a:rPr>
              <a:t>2009; </a:t>
            </a:r>
            <a:r>
              <a:rPr lang="en-US" sz="1400" b="1" dirty="0" err="1" smtClean="0">
                <a:solidFill>
                  <a:prstClr val="white"/>
                </a:solidFill>
                <a:latin typeface="Calibri" charset="0"/>
                <a:ea typeface="ヒラギノ角ゴ Pro W3" charset="0"/>
                <a:cs typeface="ヒラギノ角ゴ Pro W3" charset="0"/>
              </a:rPr>
              <a:t>Niu</a:t>
            </a:r>
            <a:r>
              <a:rPr lang="en-US" sz="1400" b="1" dirty="0" smtClean="0">
                <a:solidFill>
                  <a:prstClr val="white"/>
                </a:solidFill>
                <a:latin typeface="Calibri" charset="0"/>
                <a:ea typeface="ヒラギノ角ゴ Pro W3" charset="0"/>
                <a:cs typeface="ヒラギノ角ゴ Pro W3" charset="0"/>
              </a:rPr>
              <a:t> et al 2012</a:t>
            </a:r>
            <a:endParaRPr lang="en-US" sz="1400" b="1" dirty="0">
              <a:solidFill>
                <a:prstClr val="white"/>
              </a:solidFill>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15916592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mkao\Google Drive\IMAG02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21" t="-10810" r="26037" b="18427"/>
          <a:stretch/>
        </p:blipFill>
        <p:spPr bwMode="auto">
          <a:xfrm>
            <a:off x="915984" y="381000"/>
            <a:ext cx="3884616" cy="35280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4114800" y="1752600"/>
            <a:ext cx="1066800" cy="16764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nvGrpSpPr>
          <p:cNvPr id="1024" name="Group 1023"/>
          <p:cNvGrpSpPr/>
          <p:nvPr/>
        </p:nvGrpSpPr>
        <p:grpSpPr>
          <a:xfrm flipH="1" flipV="1">
            <a:off x="5334001" y="685800"/>
            <a:ext cx="3352799" cy="1333619"/>
            <a:chOff x="-1447799" y="4419838"/>
            <a:chExt cx="3352799" cy="1333619"/>
          </a:xfrm>
        </p:grpSpPr>
        <p:grpSp>
          <p:nvGrpSpPr>
            <p:cNvPr id="10" name="Group 9"/>
            <p:cNvGrpSpPr/>
            <p:nvPr/>
          </p:nvGrpSpPr>
          <p:grpSpPr>
            <a:xfrm>
              <a:off x="533400" y="4495800"/>
              <a:ext cx="228600" cy="990600"/>
              <a:chOff x="533400" y="4495800"/>
              <a:chExt cx="228600" cy="990600"/>
            </a:xfrm>
          </p:grpSpPr>
          <p:sp>
            <p:nvSpPr>
              <p:cNvPr id="9" name="Rectangle 8"/>
              <p:cNvSpPr/>
              <p:nvPr/>
            </p:nvSpPr>
            <p:spPr>
              <a:xfrm>
                <a:off x="533400" y="533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Rectangle 10"/>
              <p:cNvSpPr/>
              <p:nvPr/>
            </p:nvSpPr>
            <p:spPr>
              <a:xfrm>
                <a:off x="533400" y="4495800"/>
                <a:ext cx="228600" cy="8382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14" name="Group 13"/>
            <p:cNvGrpSpPr/>
            <p:nvPr/>
          </p:nvGrpSpPr>
          <p:grpSpPr>
            <a:xfrm>
              <a:off x="762000" y="4495800"/>
              <a:ext cx="228600" cy="990600"/>
              <a:chOff x="533400" y="4495800"/>
              <a:chExt cx="228600" cy="990600"/>
            </a:xfrm>
          </p:grpSpPr>
          <p:sp>
            <p:nvSpPr>
              <p:cNvPr id="15" name="Rectangle 14"/>
              <p:cNvSpPr/>
              <p:nvPr/>
            </p:nvSpPr>
            <p:spPr>
              <a:xfrm>
                <a:off x="533400" y="533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 name="Rectangle 15"/>
              <p:cNvSpPr/>
              <p:nvPr/>
            </p:nvSpPr>
            <p:spPr>
              <a:xfrm>
                <a:off x="533400" y="4495800"/>
                <a:ext cx="228600" cy="8382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17" name="Group 16"/>
            <p:cNvGrpSpPr/>
            <p:nvPr/>
          </p:nvGrpSpPr>
          <p:grpSpPr>
            <a:xfrm>
              <a:off x="990600" y="4495800"/>
              <a:ext cx="228600" cy="990600"/>
              <a:chOff x="533400" y="4495800"/>
              <a:chExt cx="228600" cy="990600"/>
            </a:xfrm>
          </p:grpSpPr>
          <p:sp>
            <p:nvSpPr>
              <p:cNvPr id="18" name="Rectangle 17"/>
              <p:cNvSpPr/>
              <p:nvPr/>
            </p:nvSpPr>
            <p:spPr>
              <a:xfrm>
                <a:off x="533400" y="533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9" name="Rectangle 18"/>
              <p:cNvSpPr/>
              <p:nvPr/>
            </p:nvSpPr>
            <p:spPr>
              <a:xfrm>
                <a:off x="533400" y="4495800"/>
                <a:ext cx="228600" cy="8382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20" name="Group 19"/>
            <p:cNvGrpSpPr/>
            <p:nvPr/>
          </p:nvGrpSpPr>
          <p:grpSpPr>
            <a:xfrm>
              <a:off x="1219200" y="4495800"/>
              <a:ext cx="228600" cy="990600"/>
              <a:chOff x="533400" y="4495800"/>
              <a:chExt cx="228600" cy="990600"/>
            </a:xfrm>
          </p:grpSpPr>
          <p:sp>
            <p:nvSpPr>
              <p:cNvPr id="21" name="Rectangle 20"/>
              <p:cNvSpPr/>
              <p:nvPr/>
            </p:nvSpPr>
            <p:spPr>
              <a:xfrm>
                <a:off x="533400" y="533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2" name="Rectangle 21"/>
              <p:cNvSpPr/>
              <p:nvPr/>
            </p:nvSpPr>
            <p:spPr>
              <a:xfrm>
                <a:off x="533400" y="4495800"/>
                <a:ext cx="228600" cy="8382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23" name="Group 22"/>
            <p:cNvGrpSpPr/>
            <p:nvPr/>
          </p:nvGrpSpPr>
          <p:grpSpPr>
            <a:xfrm>
              <a:off x="1447800" y="4495800"/>
              <a:ext cx="228600" cy="990600"/>
              <a:chOff x="533400" y="4495800"/>
              <a:chExt cx="228600" cy="990600"/>
            </a:xfrm>
          </p:grpSpPr>
          <p:sp>
            <p:nvSpPr>
              <p:cNvPr id="24" name="Rectangle 23"/>
              <p:cNvSpPr/>
              <p:nvPr/>
            </p:nvSpPr>
            <p:spPr>
              <a:xfrm>
                <a:off x="533400" y="533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5" name="Rectangle 24"/>
              <p:cNvSpPr/>
              <p:nvPr/>
            </p:nvSpPr>
            <p:spPr>
              <a:xfrm>
                <a:off x="533400" y="4495800"/>
                <a:ext cx="228600" cy="8382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grpSp>
          <p:nvGrpSpPr>
            <p:cNvPr id="26" name="Group 25"/>
            <p:cNvGrpSpPr/>
            <p:nvPr/>
          </p:nvGrpSpPr>
          <p:grpSpPr>
            <a:xfrm>
              <a:off x="1676400" y="4495800"/>
              <a:ext cx="228600" cy="990600"/>
              <a:chOff x="533400" y="4495800"/>
              <a:chExt cx="228600" cy="990600"/>
            </a:xfrm>
          </p:grpSpPr>
          <p:sp>
            <p:nvSpPr>
              <p:cNvPr id="27" name="Rectangle 26"/>
              <p:cNvSpPr/>
              <p:nvPr/>
            </p:nvSpPr>
            <p:spPr>
              <a:xfrm>
                <a:off x="533400" y="53340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8" name="Rectangle 27"/>
              <p:cNvSpPr/>
              <p:nvPr/>
            </p:nvSpPr>
            <p:spPr>
              <a:xfrm>
                <a:off x="533400" y="4495800"/>
                <a:ext cx="228600" cy="83820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13" name="TextBox 12"/>
            <p:cNvSpPr txBox="1"/>
            <p:nvPr/>
          </p:nvSpPr>
          <p:spPr>
            <a:xfrm flipV="1">
              <a:off x="-1244724" y="4953238"/>
              <a:ext cx="1575047" cy="800219"/>
            </a:xfrm>
            <a:prstGeom prst="rect">
              <a:avLst/>
            </a:prstGeom>
            <a:noFill/>
          </p:spPr>
          <p:txBody>
            <a:bodyPr wrap="none" rtlCol="0">
              <a:spAutoFit/>
            </a:bodyPr>
            <a:lstStyle/>
            <a:p>
              <a:pPr defTabSz="914400"/>
              <a:r>
                <a:rPr lang="en-US" dirty="0" smtClean="0">
                  <a:solidFill>
                    <a:prstClr val="black"/>
                  </a:solidFill>
                  <a:latin typeface="Calibri"/>
                </a:rPr>
                <a:t>6x6 </a:t>
              </a:r>
              <a:r>
                <a:rPr lang="en-US" dirty="0" err="1" smtClean="0">
                  <a:solidFill>
                    <a:prstClr val="black"/>
                  </a:solidFill>
                  <a:latin typeface="Calibri"/>
                </a:rPr>
                <a:t>SiPM</a:t>
              </a:r>
              <a:r>
                <a:rPr lang="en-US" dirty="0" smtClean="0">
                  <a:solidFill>
                    <a:prstClr val="black"/>
                  </a:solidFill>
                  <a:latin typeface="Calibri"/>
                </a:rPr>
                <a:t> array</a:t>
              </a:r>
            </a:p>
            <a:p>
              <a:pPr defTabSz="914400"/>
              <a:r>
                <a:rPr lang="en-US" sz="1400" dirty="0" err="1" smtClean="0">
                  <a:solidFill>
                    <a:prstClr val="black"/>
                  </a:solidFill>
                  <a:latin typeface="Calibri"/>
                </a:rPr>
                <a:t>SensL</a:t>
              </a:r>
              <a:r>
                <a:rPr lang="en-US" sz="1400" dirty="0" smtClean="0">
                  <a:solidFill>
                    <a:prstClr val="black"/>
                  </a:solidFill>
                  <a:latin typeface="Calibri"/>
                </a:rPr>
                <a:t> FM30035</a:t>
              </a:r>
            </a:p>
            <a:p>
              <a:pPr defTabSz="914400"/>
              <a:r>
                <a:rPr lang="en-US" sz="1400" dirty="0" smtClean="0">
                  <a:solidFill>
                    <a:prstClr val="black"/>
                  </a:solidFill>
                  <a:latin typeface="Calibri"/>
                </a:rPr>
                <a:t>4x4mm pixels</a:t>
              </a:r>
              <a:endParaRPr lang="en-US" sz="1400" dirty="0">
                <a:solidFill>
                  <a:prstClr val="black"/>
                </a:solidFill>
                <a:latin typeface="Calibri"/>
              </a:endParaRPr>
            </a:p>
          </p:txBody>
        </p:sp>
        <p:sp>
          <p:nvSpPr>
            <p:cNvPr id="30" name="TextBox 29"/>
            <p:cNvSpPr txBox="1"/>
            <p:nvPr/>
          </p:nvSpPr>
          <p:spPr>
            <a:xfrm flipV="1">
              <a:off x="-1447799" y="4419838"/>
              <a:ext cx="1828799" cy="584775"/>
            </a:xfrm>
            <a:prstGeom prst="rect">
              <a:avLst/>
            </a:prstGeom>
            <a:noFill/>
          </p:spPr>
          <p:txBody>
            <a:bodyPr wrap="square" rtlCol="0">
              <a:spAutoFit/>
            </a:bodyPr>
            <a:lstStyle/>
            <a:p>
              <a:pPr defTabSz="914400"/>
              <a:r>
                <a:rPr lang="en-US" dirty="0" smtClean="0">
                  <a:solidFill>
                    <a:prstClr val="black"/>
                  </a:solidFill>
                  <a:latin typeface="Calibri"/>
                </a:rPr>
                <a:t>6x6 LYSO array</a:t>
              </a:r>
              <a:br>
                <a:rPr lang="en-US" dirty="0" smtClean="0">
                  <a:solidFill>
                    <a:prstClr val="black"/>
                  </a:solidFill>
                  <a:latin typeface="Calibri"/>
                </a:rPr>
              </a:br>
              <a:r>
                <a:rPr lang="en-US" sz="1400" dirty="0" smtClean="0">
                  <a:solidFill>
                    <a:prstClr val="black"/>
                  </a:solidFill>
                  <a:latin typeface="Calibri"/>
                </a:rPr>
                <a:t>3.9x3.9x20mm LYSOs</a:t>
              </a:r>
            </a:p>
          </p:txBody>
        </p:sp>
      </p:grpSp>
      <p:grpSp>
        <p:nvGrpSpPr>
          <p:cNvPr id="117" name="Group 116"/>
          <p:cNvGrpSpPr/>
          <p:nvPr/>
        </p:nvGrpSpPr>
        <p:grpSpPr>
          <a:xfrm>
            <a:off x="4724400" y="2438400"/>
            <a:ext cx="4267199" cy="4343400"/>
            <a:chOff x="4419600" y="1"/>
            <a:chExt cx="4724399" cy="4648198"/>
          </a:xfrm>
        </p:grpSpPr>
        <p:sp>
          <p:nvSpPr>
            <p:cNvPr id="31" name="Rectangle 30"/>
            <p:cNvSpPr/>
            <p:nvPr/>
          </p:nvSpPr>
          <p:spPr>
            <a:xfrm>
              <a:off x="4876800" y="685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2" name="Rectangle 31"/>
            <p:cNvSpPr/>
            <p:nvPr/>
          </p:nvSpPr>
          <p:spPr>
            <a:xfrm>
              <a:off x="5257800" y="685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3" name="Rectangle 32"/>
            <p:cNvSpPr/>
            <p:nvPr/>
          </p:nvSpPr>
          <p:spPr>
            <a:xfrm>
              <a:off x="5638800" y="685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4" name="Rectangle 33"/>
            <p:cNvSpPr/>
            <p:nvPr/>
          </p:nvSpPr>
          <p:spPr>
            <a:xfrm>
              <a:off x="6019800" y="685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5" name="Rectangle 34"/>
            <p:cNvSpPr/>
            <p:nvPr/>
          </p:nvSpPr>
          <p:spPr>
            <a:xfrm>
              <a:off x="6400800" y="685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6" name="Rectangle 35"/>
            <p:cNvSpPr/>
            <p:nvPr/>
          </p:nvSpPr>
          <p:spPr>
            <a:xfrm>
              <a:off x="6781800" y="685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7" name="Rectangle 36"/>
            <p:cNvSpPr/>
            <p:nvPr/>
          </p:nvSpPr>
          <p:spPr>
            <a:xfrm>
              <a:off x="4876800" y="1066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8" name="Rectangle 37"/>
            <p:cNvSpPr/>
            <p:nvPr/>
          </p:nvSpPr>
          <p:spPr>
            <a:xfrm>
              <a:off x="5257800" y="1066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39" name="Rectangle 38"/>
            <p:cNvSpPr/>
            <p:nvPr/>
          </p:nvSpPr>
          <p:spPr>
            <a:xfrm>
              <a:off x="5638800" y="1066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0" name="Rectangle 39"/>
            <p:cNvSpPr/>
            <p:nvPr/>
          </p:nvSpPr>
          <p:spPr>
            <a:xfrm>
              <a:off x="6019800" y="1066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1" name="Rectangle 40"/>
            <p:cNvSpPr/>
            <p:nvPr/>
          </p:nvSpPr>
          <p:spPr>
            <a:xfrm>
              <a:off x="6400800" y="1066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2" name="Rectangle 41"/>
            <p:cNvSpPr/>
            <p:nvPr/>
          </p:nvSpPr>
          <p:spPr>
            <a:xfrm>
              <a:off x="6781800" y="1066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3" name="Rectangle 42"/>
            <p:cNvSpPr/>
            <p:nvPr/>
          </p:nvSpPr>
          <p:spPr>
            <a:xfrm>
              <a:off x="4876800" y="1447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4" name="Rectangle 43"/>
            <p:cNvSpPr/>
            <p:nvPr/>
          </p:nvSpPr>
          <p:spPr>
            <a:xfrm>
              <a:off x="5257800" y="1447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5" name="Rectangle 44"/>
            <p:cNvSpPr/>
            <p:nvPr/>
          </p:nvSpPr>
          <p:spPr>
            <a:xfrm>
              <a:off x="5638800" y="1447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6" name="Rectangle 45"/>
            <p:cNvSpPr/>
            <p:nvPr/>
          </p:nvSpPr>
          <p:spPr>
            <a:xfrm>
              <a:off x="6019800" y="1447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7" name="Rectangle 46"/>
            <p:cNvSpPr/>
            <p:nvPr/>
          </p:nvSpPr>
          <p:spPr>
            <a:xfrm>
              <a:off x="6400800" y="1447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8" name="Rectangle 47"/>
            <p:cNvSpPr/>
            <p:nvPr/>
          </p:nvSpPr>
          <p:spPr>
            <a:xfrm>
              <a:off x="6781800" y="1447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49" name="Rectangle 48"/>
            <p:cNvSpPr/>
            <p:nvPr/>
          </p:nvSpPr>
          <p:spPr>
            <a:xfrm>
              <a:off x="4876800" y="1828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0" name="Rectangle 49"/>
            <p:cNvSpPr/>
            <p:nvPr/>
          </p:nvSpPr>
          <p:spPr>
            <a:xfrm>
              <a:off x="5257800" y="1828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1" name="Rectangle 50"/>
            <p:cNvSpPr/>
            <p:nvPr/>
          </p:nvSpPr>
          <p:spPr>
            <a:xfrm>
              <a:off x="5638800" y="1828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2" name="Rectangle 51"/>
            <p:cNvSpPr/>
            <p:nvPr/>
          </p:nvSpPr>
          <p:spPr>
            <a:xfrm>
              <a:off x="6019800" y="1828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3" name="Rectangle 52"/>
            <p:cNvSpPr/>
            <p:nvPr/>
          </p:nvSpPr>
          <p:spPr>
            <a:xfrm>
              <a:off x="6400800" y="1828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4" name="Rectangle 53"/>
            <p:cNvSpPr/>
            <p:nvPr/>
          </p:nvSpPr>
          <p:spPr>
            <a:xfrm>
              <a:off x="6781800" y="1828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5" name="Rectangle 54"/>
            <p:cNvSpPr/>
            <p:nvPr/>
          </p:nvSpPr>
          <p:spPr>
            <a:xfrm>
              <a:off x="4876800" y="2209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6" name="Rectangle 55"/>
            <p:cNvSpPr/>
            <p:nvPr/>
          </p:nvSpPr>
          <p:spPr>
            <a:xfrm>
              <a:off x="5257800" y="2209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7" name="Rectangle 56"/>
            <p:cNvSpPr/>
            <p:nvPr/>
          </p:nvSpPr>
          <p:spPr>
            <a:xfrm>
              <a:off x="5638800" y="2209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8" name="Rectangle 57"/>
            <p:cNvSpPr/>
            <p:nvPr/>
          </p:nvSpPr>
          <p:spPr>
            <a:xfrm>
              <a:off x="6019800" y="2209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59" name="Rectangle 58"/>
            <p:cNvSpPr/>
            <p:nvPr/>
          </p:nvSpPr>
          <p:spPr>
            <a:xfrm>
              <a:off x="6400800" y="2209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0" name="Rectangle 59"/>
            <p:cNvSpPr/>
            <p:nvPr/>
          </p:nvSpPr>
          <p:spPr>
            <a:xfrm>
              <a:off x="6781800" y="2209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1" name="Rectangle 60"/>
            <p:cNvSpPr/>
            <p:nvPr/>
          </p:nvSpPr>
          <p:spPr>
            <a:xfrm>
              <a:off x="4876800" y="2590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2" name="Rectangle 61"/>
            <p:cNvSpPr/>
            <p:nvPr/>
          </p:nvSpPr>
          <p:spPr>
            <a:xfrm>
              <a:off x="5257800" y="2590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3" name="Rectangle 62"/>
            <p:cNvSpPr/>
            <p:nvPr/>
          </p:nvSpPr>
          <p:spPr>
            <a:xfrm>
              <a:off x="5638800" y="2590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4" name="Rectangle 63"/>
            <p:cNvSpPr/>
            <p:nvPr/>
          </p:nvSpPr>
          <p:spPr>
            <a:xfrm>
              <a:off x="6019800" y="2590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5" name="Rectangle 64"/>
            <p:cNvSpPr/>
            <p:nvPr/>
          </p:nvSpPr>
          <p:spPr>
            <a:xfrm>
              <a:off x="6400800" y="2590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66" name="Rectangle 65"/>
            <p:cNvSpPr/>
            <p:nvPr/>
          </p:nvSpPr>
          <p:spPr>
            <a:xfrm>
              <a:off x="6781800" y="2590799"/>
              <a:ext cx="304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67" name="Straight Connector 66"/>
            <p:cNvCxnSpPr/>
            <p:nvPr/>
          </p:nvCxnSpPr>
          <p:spPr>
            <a:xfrm>
              <a:off x="5029200" y="1219199"/>
              <a:ext cx="25603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29200" y="838199"/>
              <a:ext cx="265176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029200" y="1600199"/>
              <a:ext cx="25603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029200" y="1981199"/>
              <a:ext cx="25603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029200" y="2362199"/>
              <a:ext cx="25603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029200" y="2743199"/>
              <a:ext cx="25603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029200" y="838199"/>
              <a:ext cx="0" cy="2667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410200" y="838199"/>
              <a:ext cx="0" cy="2667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91200" y="838199"/>
              <a:ext cx="0" cy="2667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172200" y="838199"/>
              <a:ext cx="0" cy="2667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553200" y="838199"/>
              <a:ext cx="0" cy="2667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934200" y="838199"/>
              <a:ext cx="0" cy="266700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572000" y="3505200"/>
              <a:ext cx="2743200" cy="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7659469" y="380999"/>
              <a:ext cx="0" cy="265176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rot="5400000">
              <a:off x="7944534" y="553135"/>
              <a:ext cx="1752600" cy="646331"/>
            </a:xfrm>
            <a:prstGeom prst="rect">
              <a:avLst/>
            </a:prstGeom>
            <a:noFill/>
          </p:spPr>
          <p:txBody>
            <a:bodyPr wrap="square" rtlCol="0">
              <a:spAutoFit/>
            </a:bodyPr>
            <a:lstStyle/>
            <a:p>
              <a:pPr defTabSz="914400"/>
              <a:r>
                <a:rPr lang="en-US" b="1" dirty="0" smtClean="0">
                  <a:solidFill>
                    <a:prstClr val="black"/>
                  </a:solidFill>
                  <a:latin typeface="Calibri"/>
                </a:rPr>
                <a:t>FPGA based MVT sampling</a:t>
              </a:r>
              <a:endParaRPr lang="en-US" b="1" dirty="0">
                <a:solidFill>
                  <a:prstClr val="black"/>
                </a:solidFill>
                <a:latin typeface="Calibri"/>
              </a:endParaRPr>
            </a:p>
          </p:txBody>
        </p:sp>
        <p:sp>
          <p:nvSpPr>
            <p:cNvPr id="86" name="Isosceles Triangle 85"/>
            <p:cNvSpPr/>
            <p:nvPr/>
          </p:nvSpPr>
          <p:spPr>
            <a:xfrm rot="5400000">
              <a:off x="8043517" y="225551"/>
              <a:ext cx="451104" cy="457200"/>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89" name="Isosceles Triangle 88"/>
            <p:cNvSpPr/>
            <p:nvPr/>
          </p:nvSpPr>
          <p:spPr>
            <a:xfrm rot="16200000" flipV="1">
              <a:off x="8043517" y="2746247"/>
              <a:ext cx="451104" cy="457200"/>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90" name="Straight Connector 89"/>
            <p:cNvCxnSpPr/>
            <p:nvPr/>
          </p:nvCxnSpPr>
          <p:spPr>
            <a:xfrm>
              <a:off x="7659469" y="457199"/>
              <a:ext cx="381000" cy="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7659469" y="2971799"/>
              <a:ext cx="381000" cy="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7239000" y="3468468"/>
              <a:ext cx="0" cy="36576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648200" y="3468468"/>
              <a:ext cx="0" cy="365760"/>
            </a:xfrm>
            <a:prstGeom prst="line">
              <a:avLst/>
            </a:prstGeom>
            <a:ln w="10160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7" name="Isosceles Triangle 96"/>
            <p:cNvSpPr/>
            <p:nvPr/>
          </p:nvSpPr>
          <p:spPr>
            <a:xfrm flipV="1">
              <a:off x="7010400" y="3849468"/>
              <a:ext cx="451104" cy="457200"/>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8" name="Isosceles Triangle 97"/>
            <p:cNvSpPr/>
            <p:nvPr/>
          </p:nvSpPr>
          <p:spPr>
            <a:xfrm flipV="1">
              <a:off x="4419600" y="3849468"/>
              <a:ext cx="451104" cy="457200"/>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0" name="TextBox 99"/>
            <p:cNvSpPr txBox="1"/>
            <p:nvPr/>
          </p:nvSpPr>
          <p:spPr>
            <a:xfrm>
              <a:off x="4800600" y="4001868"/>
              <a:ext cx="1752600" cy="646331"/>
            </a:xfrm>
            <a:prstGeom prst="rect">
              <a:avLst/>
            </a:prstGeom>
            <a:noFill/>
          </p:spPr>
          <p:txBody>
            <a:bodyPr wrap="square" rtlCol="0">
              <a:spAutoFit/>
            </a:bodyPr>
            <a:lstStyle/>
            <a:p>
              <a:pPr defTabSz="914400"/>
              <a:r>
                <a:rPr lang="en-US" b="1" dirty="0" smtClean="0">
                  <a:solidFill>
                    <a:prstClr val="black"/>
                  </a:solidFill>
                  <a:latin typeface="Calibri"/>
                </a:rPr>
                <a:t>FPGA based MVT sampling</a:t>
              </a:r>
              <a:endParaRPr lang="en-US" b="1" dirty="0">
                <a:solidFill>
                  <a:prstClr val="black"/>
                </a:solidFill>
                <a:latin typeface="Calibri"/>
              </a:endParaRPr>
            </a:p>
          </p:txBody>
        </p:sp>
        <p:sp>
          <p:nvSpPr>
            <p:cNvPr id="101" name="TextBox 100"/>
            <p:cNvSpPr txBox="1"/>
            <p:nvPr/>
          </p:nvSpPr>
          <p:spPr>
            <a:xfrm rot="5400000">
              <a:off x="7359134" y="1491733"/>
              <a:ext cx="1219200" cy="369332"/>
            </a:xfrm>
            <a:prstGeom prst="rect">
              <a:avLst/>
            </a:prstGeom>
            <a:noFill/>
          </p:spPr>
          <p:txBody>
            <a:bodyPr wrap="square" rtlCol="0">
              <a:spAutoFit/>
            </a:bodyPr>
            <a:lstStyle/>
            <a:p>
              <a:pPr defTabSz="914400"/>
              <a:r>
                <a:rPr lang="en-US" b="1" dirty="0">
                  <a:solidFill>
                    <a:prstClr val="black"/>
                  </a:solidFill>
                  <a:latin typeface="Calibri"/>
                </a:rPr>
                <a:t>s</a:t>
              </a:r>
              <a:r>
                <a:rPr lang="en-US" b="1" dirty="0" smtClean="0">
                  <a:solidFill>
                    <a:prstClr val="black"/>
                  </a:solidFill>
                  <a:latin typeface="Calibri"/>
                </a:rPr>
                <a:t>trip line</a:t>
              </a:r>
              <a:endParaRPr lang="en-US" b="1" dirty="0">
                <a:solidFill>
                  <a:prstClr val="black"/>
                </a:solidFill>
                <a:latin typeface="Calibri"/>
              </a:endParaRPr>
            </a:p>
          </p:txBody>
        </p:sp>
        <p:sp>
          <p:nvSpPr>
            <p:cNvPr id="102" name="TextBox 101"/>
            <p:cNvSpPr txBox="1"/>
            <p:nvPr/>
          </p:nvSpPr>
          <p:spPr>
            <a:xfrm>
              <a:off x="5410200" y="3593067"/>
              <a:ext cx="1219200" cy="369332"/>
            </a:xfrm>
            <a:prstGeom prst="rect">
              <a:avLst/>
            </a:prstGeom>
            <a:noFill/>
          </p:spPr>
          <p:txBody>
            <a:bodyPr wrap="square" rtlCol="0">
              <a:spAutoFit/>
            </a:bodyPr>
            <a:lstStyle/>
            <a:p>
              <a:pPr defTabSz="914400"/>
              <a:r>
                <a:rPr lang="en-US" b="1" dirty="0">
                  <a:solidFill>
                    <a:prstClr val="black"/>
                  </a:solidFill>
                  <a:latin typeface="Calibri"/>
                </a:rPr>
                <a:t>s</a:t>
              </a:r>
              <a:r>
                <a:rPr lang="en-US" b="1" dirty="0" smtClean="0">
                  <a:solidFill>
                    <a:prstClr val="black"/>
                  </a:solidFill>
                  <a:latin typeface="Calibri"/>
                </a:rPr>
                <a:t>trip line</a:t>
              </a:r>
              <a:endParaRPr lang="en-US" b="1" dirty="0">
                <a:solidFill>
                  <a:prstClr val="black"/>
                </a:solidFill>
                <a:latin typeface="Calibri"/>
              </a:endParaRPr>
            </a:p>
          </p:txBody>
        </p:sp>
        <p:sp>
          <p:nvSpPr>
            <p:cNvPr id="103" name="TextBox 102"/>
            <p:cNvSpPr txBox="1"/>
            <p:nvPr/>
          </p:nvSpPr>
          <p:spPr>
            <a:xfrm rot="5400000">
              <a:off x="6220897" y="1589593"/>
              <a:ext cx="2120229" cy="408903"/>
            </a:xfrm>
            <a:prstGeom prst="rect">
              <a:avLst/>
            </a:prstGeom>
            <a:solidFill>
              <a:schemeClr val="accent5">
                <a:lumMod val="20000"/>
                <a:lumOff val="80000"/>
                <a:alpha val="41000"/>
              </a:schemeClr>
            </a:solidFill>
          </p:spPr>
          <p:txBody>
            <a:bodyPr wrap="square" rtlCol="0">
              <a:spAutoFit/>
            </a:bodyPr>
            <a:lstStyle/>
            <a:p>
              <a:pPr algn="ctr" defTabSz="914400"/>
              <a:r>
                <a:rPr lang="en-US" b="1" dirty="0" smtClean="0">
                  <a:solidFill>
                    <a:prstClr val="black"/>
                  </a:solidFill>
                  <a:latin typeface="Calibri"/>
                </a:rPr>
                <a:t>Row sums</a:t>
              </a:r>
              <a:endParaRPr lang="en-US" b="1" dirty="0">
                <a:solidFill>
                  <a:prstClr val="black"/>
                </a:solidFill>
                <a:latin typeface="Calibri"/>
              </a:endParaRPr>
            </a:p>
          </p:txBody>
        </p:sp>
        <p:sp>
          <p:nvSpPr>
            <p:cNvPr id="104" name="TextBox 103"/>
            <p:cNvSpPr txBox="1"/>
            <p:nvPr/>
          </p:nvSpPr>
          <p:spPr>
            <a:xfrm>
              <a:off x="4841421" y="2971799"/>
              <a:ext cx="2362200" cy="395250"/>
            </a:xfrm>
            <a:prstGeom prst="rect">
              <a:avLst/>
            </a:prstGeom>
            <a:solidFill>
              <a:schemeClr val="accent5">
                <a:lumMod val="20000"/>
                <a:lumOff val="80000"/>
                <a:alpha val="41000"/>
              </a:schemeClr>
            </a:solidFill>
          </p:spPr>
          <p:txBody>
            <a:bodyPr wrap="square" rtlCol="0">
              <a:spAutoFit/>
            </a:bodyPr>
            <a:lstStyle/>
            <a:p>
              <a:pPr algn="ctr" defTabSz="914400"/>
              <a:r>
                <a:rPr lang="en-US" b="1" dirty="0" smtClean="0">
                  <a:solidFill>
                    <a:prstClr val="black"/>
                  </a:solidFill>
                  <a:latin typeface="Calibri"/>
                </a:rPr>
                <a:t>Column sums</a:t>
              </a:r>
              <a:endParaRPr lang="en-US" b="1" dirty="0">
                <a:solidFill>
                  <a:prstClr val="black"/>
                </a:solidFill>
                <a:latin typeface="Calibri"/>
              </a:endParaRPr>
            </a:p>
          </p:txBody>
        </p:sp>
        <p:sp>
          <p:nvSpPr>
            <p:cNvPr id="94" name="Rectangle 93"/>
            <p:cNvSpPr/>
            <p:nvPr/>
          </p:nvSpPr>
          <p:spPr>
            <a:xfrm>
              <a:off x="7543800" y="9143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6" name="Rectangle 105"/>
            <p:cNvSpPr/>
            <p:nvPr/>
          </p:nvSpPr>
          <p:spPr>
            <a:xfrm>
              <a:off x="7543800" y="12953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7" name="Rectangle 106"/>
            <p:cNvSpPr/>
            <p:nvPr/>
          </p:nvSpPr>
          <p:spPr>
            <a:xfrm>
              <a:off x="7543800" y="16763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8" name="Rectangle 107"/>
            <p:cNvSpPr/>
            <p:nvPr/>
          </p:nvSpPr>
          <p:spPr>
            <a:xfrm>
              <a:off x="7543800" y="20573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9" name="Rectangle 108"/>
            <p:cNvSpPr/>
            <p:nvPr/>
          </p:nvSpPr>
          <p:spPr>
            <a:xfrm>
              <a:off x="7543800" y="24383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0" name="Rectangle 109"/>
            <p:cNvSpPr/>
            <p:nvPr/>
          </p:nvSpPr>
          <p:spPr>
            <a:xfrm rot="5400000">
              <a:off x="6667500" y="33908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2" name="Rectangle 111"/>
            <p:cNvSpPr/>
            <p:nvPr/>
          </p:nvSpPr>
          <p:spPr>
            <a:xfrm rot="5400000">
              <a:off x="6286500" y="33908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3" name="Rectangle 112"/>
            <p:cNvSpPr/>
            <p:nvPr/>
          </p:nvSpPr>
          <p:spPr>
            <a:xfrm rot="5400000">
              <a:off x="5905500" y="33908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4" name="Rectangle 113"/>
            <p:cNvSpPr/>
            <p:nvPr/>
          </p:nvSpPr>
          <p:spPr>
            <a:xfrm rot="5400000">
              <a:off x="5524500" y="33908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5" name="Rectangle 114"/>
            <p:cNvSpPr/>
            <p:nvPr/>
          </p:nvSpPr>
          <p:spPr>
            <a:xfrm rot="5400000">
              <a:off x="5143500" y="3390899"/>
              <a:ext cx="228600" cy="152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116" name="Straight Arrow Connector 115"/>
            <p:cNvCxnSpPr/>
            <p:nvPr/>
          </p:nvCxnSpPr>
          <p:spPr>
            <a:xfrm flipH="1" flipV="1">
              <a:off x="6858000" y="3505199"/>
              <a:ext cx="9144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7848599" y="3581399"/>
              <a:ext cx="1042307" cy="395250"/>
            </a:xfrm>
            <a:prstGeom prst="rect">
              <a:avLst/>
            </a:prstGeom>
            <a:noFill/>
          </p:spPr>
          <p:txBody>
            <a:bodyPr wrap="square" rtlCol="0">
              <a:spAutoFit/>
            </a:bodyPr>
            <a:lstStyle/>
            <a:p>
              <a:pPr defTabSz="914400"/>
              <a:r>
                <a:rPr lang="en-US" b="1" dirty="0" smtClean="0">
                  <a:solidFill>
                    <a:prstClr val="black"/>
                  </a:solidFill>
                  <a:latin typeface="Calibri"/>
                </a:rPr>
                <a:t>delay</a:t>
              </a:r>
              <a:endParaRPr lang="en-US" b="1" dirty="0">
                <a:solidFill>
                  <a:prstClr val="black"/>
                </a:solidFill>
                <a:latin typeface="Calibri"/>
              </a:endParaRPr>
            </a:p>
          </p:txBody>
        </p:sp>
      </p:grpSp>
      <p:grpSp>
        <p:nvGrpSpPr>
          <p:cNvPr id="119" name="Group 118"/>
          <p:cNvGrpSpPr/>
          <p:nvPr/>
        </p:nvGrpSpPr>
        <p:grpSpPr>
          <a:xfrm>
            <a:off x="685800" y="4648200"/>
            <a:ext cx="2971800" cy="1942790"/>
            <a:chOff x="152400" y="466479"/>
            <a:chExt cx="2088507" cy="1438521"/>
          </a:xfrm>
        </p:grpSpPr>
        <p:grpSp>
          <p:nvGrpSpPr>
            <p:cNvPr id="120" name="Group 119"/>
            <p:cNvGrpSpPr/>
            <p:nvPr/>
          </p:nvGrpSpPr>
          <p:grpSpPr>
            <a:xfrm>
              <a:off x="820173" y="868504"/>
              <a:ext cx="1191137" cy="953880"/>
              <a:chOff x="7239000" y="1905000"/>
              <a:chExt cx="1777779" cy="1458402"/>
            </a:xfrm>
          </p:grpSpPr>
          <p:cxnSp>
            <p:nvCxnSpPr>
              <p:cNvPr id="143" name="Straight Connector 142"/>
              <p:cNvCxnSpPr/>
              <p:nvPr/>
            </p:nvCxnSpPr>
            <p:spPr>
              <a:xfrm flipV="1">
                <a:off x="7239000" y="1905000"/>
                <a:ext cx="228600" cy="1447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Freeform 143"/>
              <p:cNvSpPr/>
              <p:nvPr/>
            </p:nvSpPr>
            <p:spPr>
              <a:xfrm>
                <a:off x="7467600" y="1905000"/>
                <a:ext cx="1549179" cy="1458402"/>
              </a:xfrm>
              <a:custGeom>
                <a:avLst/>
                <a:gdLst>
                  <a:gd name="connsiteX0" fmla="*/ 0 w 1439186"/>
                  <a:gd name="connsiteY0" fmla="*/ 0 h 1304014"/>
                  <a:gd name="connsiteX1" fmla="*/ 357809 w 1439186"/>
                  <a:gd name="connsiteY1" fmla="*/ 723569 h 1304014"/>
                  <a:gd name="connsiteX2" fmla="*/ 763325 w 1439186"/>
                  <a:gd name="connsiteY2" fmla="*/ 1113182 h 1304014"/>
                  <a:gd name="connsiteX3" fmla="*/ 1439186 w 1439186"/>
                  <a:gd name="connsiteY3" fmla="*/ 1304014 h 1304014"/>
                </a:gdLst>
                <a:ahLst/>
                <a:cxnLst>
                  <a:cxn ang="0">
                    <a:pos x="connsiteX0" y="connsiteY0"/>
                  </a:cxn>
                  <a:cxn ang="0">
                    <a:pos x="connsiteX1" y="connsiteY1"/>
                  </a:cxn>
                  <a:cxn ang="0">
                    <a:pos x="connsiteX2" y="connsiteY2"/>
                  </a:cxn>
                  <a:cxn ang="0">
                    <a:pos x="connsiteX3" y="connsiteY3"/>
                  </a:cxn>
                </a:cxnLst>
                <a:rect l="l" t="t" r="r" b="b"/>
                <a:pathLst>
                  <a:path w="1439186" h="1304014">
                    <a:moveTo>
                      <a:pt x="0" y="0"/>
                    </a:moveTo>
                    <a:cubicBezTo>
                      <a:pt x="115294" y="269019"/>
                      <a:pt x="230588" y="538039"/>
                      <a:pt x="357809" y="723569"/>
                    </a:cubicBezTo>
                    <a:cubicBezTo>
                      <a:pt x="485030" y="909099"/>
                      <a:pt x="583096" y="1016441"/>
                      <a:pt x="763325" y="1113182"/>
                    </a:cubicBezTo>
                    <a:cubicBezTo>
                      <a:pt x="943554" y="1209923"/>
                      <a:pt x="1191370" y="1256968"/>
                      <a:pt x="1439186" y="130401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cxnSp>
          <p:nvCxnSpPr>
            <p:cNvPr id="121" name="Straight Connector 120"/>
            <p:cNvCxnSpPr/>
            <p:nvPr/>
          </p:nvCxnSpPr>
          <p:spPr>
            <a:xfrm>
              <a:off x="615953" y="1715772"/>
              <a:ext cx="137848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15953" y="1366897"/>
              <a:ext cx="137848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15953" y="1167540"/>
              <a:ext cx="137848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15953" y="1566254"/>
              <a:ext cx="137848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338303" y="1597223"/>
              <a:ext cx="327334" cy="307777"/>
            </a:xfrm>
            <a:prstGeom prst="rect">
              <a:avLst/>
            </a:prstGeom>
            <a:noFill/>
          </p:spPr>
          <p:txBody>
            <a:bodyPr wrap="none" rtlCol="0">
              <a:spAutoFit/>
            </a:bodyPr>
            <a:lstStyle/>
            <a:p>
              <a:pPr defTabSz="914400"/>
              <a:r>
                <a:rPr lang="en-US" sz="1400" dirty="0" smtClean="0">
                  <a:solidFill>
                    <a:prstClr val="black"/>
                  </a:solidFill>
                  <a:latin typeface="Calibri"/>
                </a:rPr>
                <a:t>v</a:t>
              </a:r>
              <a:r>
                <a:rPr lang="en-US" sz="1400" baseline="-25000" dirty="0" smtClean="0">
                  <a:solidFill>
                    <a:prstClr val="black"/>
                  </a:solidFill>
                  <a:latin typeface="Calibri"/>
                </a:rPr>
                <a:t>1</a:t>
              </a:r>
              <a:endParaRPr lang="en-US" sz="1400" baseline="-25000" dirty="0">
                <a:solidFill>
                  <a:prstClr val="black"/>
                </a:solidFill>
                <a:latin typeface="Calibri"/>
              </a:endParaRPr>
            </a:p>
          </p:txBody>
        </p:sp>
        <p:sp>
          <p:nvSpPr>
            <p:cNvPr id="126" name="TextBox 125"/>
            <p:cNvSpPr txBox="1"/>
            <p:nvPr/>
          </p:nvSpPr>
          <p:spPr>
            <a:xfrm>
              <a:off x="338303" y="1371600"/>
              <a:ext cx="327334" cy="307777"/>
            </a:xfrm>
            <a:prstGeom prst="rect">
              <a:avLst/>
            </a:prstGeom>
            <a:noFill/>
          </p:spPr>
          <p:txBody>
            <a:bodyPr wrap="none" rtlCol="0">
              <a:spAutoFit/>
            </a:bodyPr>
            <a:lstStyle/>
            <a:p>
              <a:pPr defTabSz="914400"/>
              <a:r>
                <a:rPr lang="en-US" sz="1400" dirty="0" smtClean="0">
                  <a:solidFill>
                    <a:prstClr val="black"/>
                  </a:solidFill>
                  <a:latin typeface="Calibri"/>
                </a:rPr>
                <a:t>v</a:t>
              </a:r>
              <a:r>
                <a:rPr lang="en-US" sz="1400" baseline="-25000" dirty="0" smtClean="0">
                  <a:solidFill>
                    <a:prstClr val="black"/>
                  </a:solidFill>
                  <a:latin typeface="Calibri"/>
                </a:rPr>
                <a:t>2</a:t>
              </a:r>
              <a:endParaRPr lang="en-US" sz="1400" baseline="-25000" dirty="0">
                <a:solidFill>
                  <a:prstClr val="black"/>
                </a:solidFill>
                <a:latin typeface="Calibri"/>
              </a:endParaRPr>
            </a:p>
          </p:txBody>
        </p:sp>
        <p:sp>
          <p:nvSpPr>
            <p:cNvPr id="127" name="TextBox 126"/>
            <p:cNvSpPr txBox="1"/>
            <p:nvPr/>
          </p:nvSpPr>
          <p:spPr>
            <a:xfrm>
              <a:off x="338303" y="914400"/>
              <a:ext cx="327334" cy="307777"/>
            </a:xfrm>
            <a:prstGeom prst="rect">
              <a:avLst/>
            </a:prstGeom>
            <a:noFill/>
          </p:spPr>
          <p:txBody>
            <a:bodyPr wrap="none" rtlCol="0">
              <a:spAutoFit/>
            </a:bodyPr>
            <a:lstStyle/>
            <a:p>
              <a:pPr defTabSz="914400"/>
              <a:r>
                <a:rPr lang="en-US" sz="1400" dirty="0" smtClean="0">
                  <a:solidFill>
                    <a:prstClr val="black"/>
                  </a:solidFill>
                  <a:latin typeface="Calibri"/>
                </a:rPr>
                <a:t>v</a:t>
              </a:r>
              <a:r>
                <a:rPr lang="en-US" sz="1400" baseline="-25000" dirty="0">
                  <a:solidFill>
                    <a:prstClr val="black"/>
                  </a:solidFill>
                  <a:latin typeface="Calibri"/>
                </a:rPr>
                <a:t>4</a:t>
              </a:r>
            </a:p>
          </p:txBody>
        </p:sp>
        <p:sp>
          <p:nvSpPr>
            <p:cNvPr id="128" name="TextBox 127"/>
            <p:cNvSpPr txBox="1"/>
            <p:nvPr/>
          </p:nvSpPr>
          <p:spPr>
            <a:xfrm>
              <a:off x="338303" y="1143000"/>
              <a:ext cx="327334" cy="307777"/>
            </a:xfrm>
            <a:prstGeom prst="rect">
              <a:avLst/>
            </a:prstGeom>
            <a:noFill/>
          </p:spPr>
          <p:txBody>
            <a:bodyPr wrap="none" rtlCol="0">
              <a:spAutoFit/>
            </a:bodyPr>
            <a:lstStyle/>
            <a:p>
              <a:pPr defTabSz="914400"/>
              <a:r>
                <a:rPr lang="en-US" sz="1400" dirty="0" smtClean="0">
                  <a:solidFill>
                    <a:prstClr val="black"/>
                  </a:solidFill>
                  <a:latin typeface="Calibri"/>
                </a:rPr>
                <a:t>v</a:t>
              </a:r>
              <a:r>
                <a:rPr lang="en-US" sz="1400" baseline="-25000" dirty="0">
                  <a:solidFill>
                    <a:prstClr val="black"/>
                  </a:solidFill>
                  <a:latin typeface="Calibri"/>
                </a:rPr>
                <a:t>3</a:t>
              </a:r>
            </a:p>
          </p:txBody>
        </p:sp>
        <p:sp>
          <p:nvSpPr>
            <p:cNvPr id="129" name="Oval 128"/>
            <p:cNvSpPr/>
            <p:nvPr/>
          </p:nvSpPr>
          <p:spPr>
            <a:xfrm>
              <a:off x="787145" y="1694970"/>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a:solidFill>
                  <a:prstClr val="white"/>
                </a:solidFill>
                <a:latin typeface="Calibri"/>
              </a:endParaRPr>
            </a:p>
          </p:txBody>
        </p:sp>
        <p:sp>
          <p:nvSpPr>
            <p:cNvPr id="130" name="Oval 129"/>
            <p:cNvSpPr/>
            <p:nvPr/>
          </p:nvSpPr>
          <p:spPr>
            <a:xfrm>
              <a:off x="837047" y="1545028"/>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1" name="Oval 130"/>
            <p:cNvSpPr/>
            <p:nvPr/>
          </p:nvSpPr>
          <p:spPr>
            <a:xfrm>
              <a:off x="874338" y="1347413"/>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2" name="Oval 131"/>
            <p:cNvSpPr/>
            <p:nvPr/>
          </p:nvSpPr>
          <p:spPr>
            <a:xfrm>
              <a:off x="900974" y="1144596"/>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3" name="Oval 132"/>
            <p:cNvSpPr/>
            <p:nvPr/>
          </p:nvSpPr>
          <p:spPr>
            <a:xfrm>
              <a:off x="1588194" y="1701041"/>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4" name="Oval 133"/>
            <p:cNvSpPr/>
            <p:nvPr/>
          </p:nvSpPr>
          <p:spPr>
            <a:xfrm>
              <a:off x="1354685" y="1545899"/>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5" name="Oval 134"/>
            <p:cNvSpPr/>
            <p:nvPr/>
          </p:nvSpPr>
          <p:spPr>
            <a:xfrm>
              <a:off x="1194867" y="1348283"/>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6" name="Oval 135"/>
            <p:cNvSpPr/>
            <p:nvPr/>
          </p:nvSpPr>
          <p:spPr>
            <a:xfrm>
              <a:off x="1088321" y="1145467"/>
              <a:ext cx="51055" cy="49839"/>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37" name="TextBox 136"/>
            <p:cNvSpPr txBox="1"/>
            <p:nvPr/>
          </p:nvSpPr>
          <p:spPr>
            <a:xfrm>
              <a:off x="1027606" y="466479"/>
              <a:ext cx="1213301" cy="270297"/>
            </a:xfrm>
            <a:prstGeom prst="rect">
              <a:avLst/>
            </a:prstGeom>
            <a:noFill/>
          </p:spPr>
          <p:txBody>
            <a:bodyPr wrap="square" rtlCol="0">
              <a:spAutoFit/>
            </a:bodyPr>
            <a:lstStyle/>
            <a:p>
              <a:pPr defTabSz="914400"/>
              <a:r>
                <a:rPr lang="en-US" sz="1400" b="1" dirty="0" smtClean="0">
                  <a:solidFill>
                    <a:prstClr val="black"/>
                  </a:solidFill>
                  <a:latin typeface="Calibri"/>
                </a:rPr>
                <a:t>PET signal pulse</a:t>
              </a:r>
              <a:endParaRPr lang="en-US" sz="1400" b="1" dirty="0">
                <a:solidFill>
                  <a:prstClr val="black"/>
                </a:solidFill>
                <a:latin typeface="Calibri"/>
              </a:endParaRPr>
            </a:p>
          </p:txBody>
        </p:sp>
        <p:sp>
          <p:nvSpPr>
            <p:cNvPr id="138" name="TextBox 137"/>
            <p:cNvSpPr txBox="1"/>
            <p:nvPr/>
          </p:nvSpPr>
          <p:spPr>
            <a:xfrm>
              <a:off x="152400" y="533400"/>
              <a:ext cx="838200" cy="461665"/>
            </a:xfrm>
            <a:prstGeom prst="rect">
              <a:avLst/>
            </a:prstGeom>
            <a:noFill/>
          </p:spPr>
          <p:txBody>
            <a:bodyPr wrap="square" rtlCol="0">
              <a:spAutoFit/>
            </a:bodyPr>
            <a:lstStyle/>
            <a:p>
              <a:pPr defTabSz="914400"/>
              <a:r>
                <a:rPr lang="en-US" sz="1200" dirty="0" smtClean="0">
                  <a:solidFill>
                    <a:prstClr val="black"/>
                  </a:solidFill>
                  <a:latin typeface="Calibri"/>
                </a:rPr>
                <a:t>Reference</a:t>
              </a:r>
            </a:p>
            <a:p>
              <a:pPr defTabSz="914400"/>
              <a:r>
                <a:rPr lang="en-US" sz="1200" dirty="0" smtClean="0">
                  <a:solidFill>
                    <a:prstClr val="black"/>
                  </a:solidFill>
                  <a:latin typeface="Calibri"/>
                </a:rPr>
                <a:t>voltages</a:t>
              </a:r>
              <a:endParaRPr lang="en-US" sz="1200" dirty="0">
                <a:solidFill>
                  <a:prstClr val="black"/>
                </a:solidFill>
                <a:latin typeface="Calibri"/>
              </a:endParaRPr>
            </a:p>
          </p:txBody>
        </p:sp>
        <p:sp>
          <p:nvSpPr>
            <p:cNvPr id="139" name="TextBox 138"/>
            <p:cNvSpPr txBox="1"/>
            <p:nvPr/>
          </p:nvSpPr>
          <p:spPr>
            <a:xfrm>
              <a:off x="1090121" y="801083"/>
              <a:ext cx="1066800" cy="243267"/>
            </a:xfrm>
            <a:prstGeom prst="rect">
              <a:avLst/>
            </a:prstGeom>
            <a:noFill/>
          </p:spPr>
          <p:txBody>
            <a:bodyPr wrap="square" rtlCol="0">
              <a:spAutoFit/>
            </a:bodyPr>
            <a:lstStyle/>
            <a:p>
              <a:pPr defTabSz="914400"/>
              <a:r>
                <a:rPr lang="en-US" sz="1200" dirty="0" smtClean="0">
                  <a:solidFill>
                    <a:prstClr val="black"/>
                  </a:solidFill>
                  <a:latin typeface="Calibri"/>
                </a:rPr>
                <a:t>pulse samples</a:t>
              </a:r>
              <a:endParaRPr lang="en-US" sz="1200" dirty="0">
                <a:solidFill>
                  <a:prstClr val="black"/>
                </a:solidFill>
                <a:latin typeface="Calibri"/>
              </a:endParaRPr>
            </a:p>
          </p:txBody>
        </p:sp>
        <p:cxnSp>
          <p:nvCxnSpPr>
            <p:cNvPr id="140" name="Straight Arrow Connector 139"/>
            <p:cNvCxnSpPr/>
            <p:nvPr/>
          </p:nvCxnSpPr>
          <p:spPr>
            <a:xfrm>
              <a:off x="1527724" y="1068765"/>
              <a:ext cx="125029" cy="6076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a:endCxn id="134" idx="7"/>
            </p:cNvCxnSpPr>
            <p:nvPr/>
          </p:nvCxnSpPr>
          <p:spPr>
            <a:xfrm flipH="1">
              <a:off x="1398263" y="1068765"/>
              <a:ext cx="66947" cy="48443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H="1">
              <a:off x="902577" y="1068765"/>
              <a:ext cx="422264" cy="3211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5029200" y="2514600"/>
            <a:ext cx="1582994" cy="461665"/>
          </a:xfrm>
          <a:prstGeom prst="rect">
            <a:avLst/>
          </a:prstGeom>
          <a:noFill/>
        </p:spPr>
        <p:txBody>
          <a:bodyPr wrap="square" rtlCol="0">
            <a:spAutoFit/>
          </a:bodyPr>
          <a:lstStyle/>
          <a:p>
            <a:pPr defTabSz="914400"/>
            <a:r>
              <a:rPr lang="en-US" sz="2400" b="1" dirty="0" smtClean="0">
                <a:solidFill>
                  <a:prstClr val="black"/>
                </a:solidFill>
                <a:latin typeface="Calibri"/>
              </a:rPr>
              <a:t>Readout</a:t>
            </a:r>
            <a:endParaRPr lang="en-US" sz="2400" b="1" dirty="0">
              <a:solidFill>
                <a:prstClr val="black"/>
              </a:solidFill>
              <a:latin typeface="Calibri"/>
            </a:endParaRPr>
          </a:p>
        </p:txBody>
      </p:sp>
      <p:sp>
        <p:nvSpPr>
          <p:cNvPr id="1031" name="TextBox 1030"/>
          <p:cNvSpPr txBox="1"/>
          <p:nvPr/>
        </p:nvSpPr>
        <p:spPr>
          <a:xfrm>
            <a:off x="0" y="0"/>
            <a:ext cx="6477094" cy="707886"/>
          </a:xfrm>
          <a:prstGeom prst="rect">
            <a:avLst/>
          </a:prstGeom>
          <a:noFill/>
        </p:spPr>
        <p:txBody>
          <a:bodyPr wrap="none" rtlCol="0">
            <a:spAutoFit/>
          </a:bodyPr>
          <a:lstStyle/>
          <a:p>
            <a:pPr defTabSz="914400"/>
            <a:r>
              <a:rPr lang="en-US" sz="4000" b="1" dirty="0" smtClean="0">
                <a:solidFill>
                  <a:prstClr val="black"/>
                </a:solidFill>
                <a:latin typeface="Calibri"/>
              </a:rPr>
              <a:t>Panel PET detector (w/ HUST)</a:t>
            </a:r>
            <a:endParaRPr lang="en-US" sz="4000" b="1" dirty="0">
              <a:solidFill>
                <a:prstClr val="black"/>
              </a:solidFill>
              <a:latin typeface="Calibri"/>
            </a:endParaRPr>
          </a:p>
        </p:txBody>
      </p:sp>
      <p:sp>
        <p:nvSpPr>
          <p:cNvPr id="155" name="TextBox 154"/>
          <p:cNvSpPr txBox="1"/>
          <p:nvPr/>
        </p:nvSpPr>
        <p:spPr>
          <a:xfrm>
            <a:off x="381000" y="4267200"/>
            <a:ext cx="2590800" cy="369332"/>
          </a:xfrm>
          <a:prstGeom prst="rect">
            <a:avLst/>
          </a:prstGeom>
          <a:noFill/>
        </p:spPr>
        <p:txBody>
          <a:bodyPr wrap="square" rtlCol="0">
            <a:spAutoFit/>
          </a:bodyPr>
          <a:lstStyle/>
          <a:p>
            <a:pPr defTabSz="914400"/>
            <a:r>
              <a:rPr lang="en-US" b="1" dirty="0" smtClean="0">
                <a:solidFill>
                  <a:prstClr val="black"/>
                </a:solidFill>
                <a:latin typeface="Calibri"/>
              </a:rPr>
              <a:t>MVT sampling Concept</a:t>
            </a:r>
            <a:endParaRPr lang="en-US" b="1" dirty="0">
              <a:solidFill>
                <a:prstClr val="black"/>
              </a:solidFill>
              <a:latin typeface="Calibri"/>
            </a:endParaRPr>
          </a:p>
        </p:txBody>
      </p:sp>
      <p:sp>
        <p:nvSpPr>
          <p:cNvPr id="156" name="TextBox 155"/>
          <p:cNvSpPr txBox="1"/>
          <p:nvPr/>
        </p:nvSpPr>
        <p:spPr>
          <a:xfrm flipH="1">
            <a:off x="5867401" y="2057400"/>
            <a:ext cx="1828800" cy="369332"/>
          </a:xfrm>
          <a:prstGeom prst="rect">
            <a:avLst/>
          </a:prstGeom>
          <a:noFill/>
        </p:spPr>
        <p:txBody>
          <a:bodyPr wrap="square" rtlCol="0">
            <a:spAutoFit/>
          </a:bodyPr>
          <a:lstStyle/>
          <a:p>
            <a:pPr defTabSz="914400"/>
            <a:r>
              <a:rPr lang="en-US" b="1" dirty="0" smtClean="0">
                <a:solidFill>
                  <a:prstClr val="black"/>
                </a:solidFill>
                <a:latin typeface="Calibri"/>
              </a:rPr>
              <a:t>(3x2 such units)</a:t>
            </a:r>
            <a:endParaRPr lang="en-US" sz="1400" b="1" dirty="0" smtClean="0">
              <a:solidFill>
                <a:prstClr val="black"/>
              </a:solidFill>
              <a:latin typeface="Calibri"/>
            </a:endParaRPr>
          </a:p>
        </p:txBody>
      </p:sp>
      <p:cxnSp>
        <p:nvCxnSpPr>
          <p:cNvPr id="157" name="Straight Arrow Connector 156"/>
          <p:cNvCxnSpPr/>
          <p:nvPr/>
        </p:nvCxnSpPr>
        <p:spPr>
          <a:xfrm>
            <a:off x="609600" y="1295400"/>
            <a:ext cx="762000" cy="76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rot="5400000" flipH="1">
            <a:off x="-298966" y="1377434"/>
            <a:ext cx="1447800" cy="369332"/>
          </a:xfrm>
          <a:prstGeom prst="rect">
            <a:avLst/>
          </a:prstGeom>
          <a:noFill/>
        </p:spPr>
        <p:txBody>
          <a:bodyPr wrap="square" rtlCol="0">
            <a:spAutoFit/>
          </a:bodyPr>
          <a:lstStyle/>
          <a:p>
            <a:pPr defTabSz="914400"/>
            <a:r>
              <a:rPr lang="en-US" b="1" dirty="0" smtClean="0">
                <a:solidFill>
                  <a:prstClr val="black"/>
                </a:solidFill>
                <a:latin typeface="Calibri"/>
              </a:rPr>
              <a:t>Ethernet I/O</a:t>
            </a:r>
            <a:endParaRPr lang="en-US" sz="1400" b="1" dirty="0" smtClean="0">
              <a:solidFill>
                <a:prstClr val="black"/>
              </a:solidFill>
              <a:latin typeface="Calibri"/>
            </a:endParaRPr>
          </a:p>
        </p:txBody>
      </p:sp>
      <p:cxnSp>
        <p:nvCxnSpPr>
          <p:cNvPr id="163" name="Straight Arrow Connector 162"/>
          <p:cNvCxnSpPr>
            <a:stCxn id="168" idx="0"/>
          </p:cNvCxnSpPr>
          <p:nvPr/>
        </p:nvCxnSpPr>
        <p:spPr>
          <a:xfrm flipV="1">
            <a:off x="609600" y="1828800"/>
            <a:ext cx="1524000" cy="11430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68" name="TextBox 167"/>
          <p:cNvSpPr txBox="1"/>
          <p:nvPr/>
        </p:nvSpPr>
        <p:spPr>
          <a:xfrm rot="5400000" flipH="1">
            <a:off x="-190500" y="2781300"/>
            <a:ext cx="1219200" cy="381000"/>
          </a:xfrm>
          <a:prstGeom prst="rect">
            <a:avLst/>
          </a:prstGeom>
          <a:noFill/>
        </p:spPr>
        <p:txBody>
          <a:bodyPr wrap="square" rtlCol="0">
            <a:spAutoFit/>
          </a:bodyPr>
          <a:lstStyle/>
          <a:p>
            <a:pPr defTabSz="914400"/>
            <a:r>
              <a:rPr lang="en-US" b="1" dirty="0" smtClean="0">
                <a:solidFill>
                  <a:prstClr val="black"/>
                </a:solidFill>
                <a:latin typeface="Calibri"/>
              </a:rPr>
              <a:t>Sync clock</a:t>
            </a:r>
            <a:endParaRPr lang="en-US" sz="1400" b="1" dirty="0" smtClean="0">
              <a:solidFill>
                <a:prstClr val="black"/>
              </a:solidFill>
              <a:latin typeface="Calibri"/>
            </a:endParaRPr>
          </a:p>
        </p:txBody>
      </p:sp>
    </p:spTree>
    <p:extLst>
      <p:ext uri="{BB962C8B-B14F-4D97-AF65-F5344CB8AC3E}">
        <p14:creationId xmlns:p14="http://schemas.microsoft.com/office/powerpoint/2010/main" val="13408423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p:cNvPicPr>
          <p:nvPr/>
        </p:nvPicPr>
        <p:blipFill>
          <a:blip r:embed="rId3"/>
          <a:srcRect/>
          <a:stretch>
            <a:fillRect/>
          </a:stretch>
        </p:blipFill>
        <p:spPr bwMode="auto">
          <a:xfrm>
            <a:off x="152400" y="3632200"/>
            <a:ext cx="5114925" cy="3149600"/>
          </a:xfrm>
          <a:prstGeom prst="rect">
            <a:avLst/>
          </a:prstGeom>
          <a:noFill/>
          <a:ln w="9525">
            <a:noFill/>
            <a:miter lim="800000"/>
            <a:headEnd/>
            <a:tailEnd/>
          </a:ln>
        </p:spPr>
      </p:pic>
      <p:pic>
        <p:nvPicPr>
          <p:cNvPr id="52226" name="Picture 3"/>
          <p:cNvPicPr>
            <a:picLocks noChangeAspect="1"/>
          </p:cNvPicPr>
          <p:nvPr/>
        </p:nvPicPr>
        <p:blipFill>
          <a:blip r:embed="rId4"/>
          <a:srcRect/>
          <a:stretch>
            <a:fillRect/>
          </a:stretch>
        </p:blipFill>
        <p:spPr bwMode="auto">
          <a:xfrm>
            <a:off x="152400" y="604838"/>
            <a:ext cx="5100638" cy="2976562"/>
          </a:xfrm>
          <a:prstGeom prst="rect">
            <a:avLst/>
          </a:prstGeom>
          <a:noFill/>
          <a:ln w="9525">
            <a:noFill/>
            <a:miter lim="800000"/>
            <a:headEnd/>
            <a:tailEnd/>
          </a:ln>
        </p:spPr>
      </p:pic>
      <p:pic>
        <p:nvPicPr>
          <p:cNvPr id="52227" name="Picture 5"/>
          <p:cNvPicPr>
            <a:picLocks noChangeAspect="1"/>
          </p:cNvPicPr>
          <p:nvPr/>
        </p:nvPicPr>
        <p:blipFill>
          <a:blip r:embed="rId5"/>
          <a:srcRect/>
          <a:stretch>
            <a:fillRect/>
          </a:stretch>
        </p:blipFill>
        <p:spPr bwMode="auto">
          <a:xfrm>
            <a:off x="6172200" y="0"/>
            <a:ext cx="2809875" cy="6654800"/>
          </a:xfrm>
          <a:prstGeom prst="rect">
            <a:avLst/>
          </a:prstGeom>
          <a:noFill/>
          <a:ln w="9525">
            <a:noFill/>
            <a:miter lim="800000"/>
            <a:headEnd/>
            <a:tailEnd/>
          </a:ln>
        </p:spPr>
      </p:pic>
      <p:sp>
        <p:nvSpPr>
          <p:cNvPr id="5" name="Text Box 6"/>
          <p:cNvSpPr txBox="1">
            <a:spLocks noChangeArrowheads="1"/>
          </p:cNvSpPr>
          <p:nvPr/>
        </p:nvSpPr>
        <p:spPr bwMode="auto">
          <a:xfrm>
            <a:off x="-1" y="0"/>
            <a:ext cx="6172201" cy="461665"/>
          </a:xfrm>
          <a:prstGeom prst="rect">
            <a:avLst/>
          </a:prstGeom>
          <a:noFill/>
          <a:ln w="9525">
            <a:noFill/>
            <a:miter lim="800000"/>
            <a:headEnd/>
            <a:tailEnd/>
          </a:ln>
        </p:spPr>
        <p:txBody>
          <a:bodyPr wrap="square">
            <a:prstTxWarp prst="textNoShape">
              <a:avLst/>
            </a:prstTxWarp>
            <a:spAutoFit/>
          </a:bodyPr>
          <a:lstStyle/>
          <a:p>
            <a:pPr algn="ctr">
              <a:spcBef>
                <a:spcPct val="50000"/>
              </a:spcBef>
              <a:defRPr/>
            </a:pPr>
            <a:r>
              <a:rPr lang="en-US" sz="2400" dirty="0" smtClean="0">
                <a:solidFill>
                  <a:srgbClr val="FF0000"/>
                </a:solidFill>
                <a:latin typeface="Comic Sans MS"/>
                <a:ea typeface="ＭＳ Ｐゴシック" pitchFamily="-123" charset="-128"/>
                <a:cs typeface="Comic Sans MS"/>
              </a:rPr>
              <a:t>G </a:t>
            </a:r>
            <a:r>
              <a:rPr lang="en-US" sz="2400" dirty="0" err="1" smtClean="0">
                <a:solidFill>
                  <a:srgbClr val="FF0000"/>
                </a:solidFill>
                <a:latin typeface="Comic Sans MS"/>
                <a:ea typeface="ＭＳ Ｐゴシック" pitchFamily="-123" charset="-128"/>
                <a:cs typeface="Comic Sans MS"/>
              </a:rPr>
              <a:t>Charpak’s</a:t>
            </a:r>
            <a:r>
              <a:rPr lang="en-US" sz="2400" dirty="0" smtClean="0">
                <a:solidFill>
                  <a:srgbClr val="FF0000"/>
                </a:solidFill>
                <a:latin typeface="Comic Sans MS"/>
                <a:ea typeface="ＭＳ Ｐゴシック" pitchFamily="-123" charset="-128"/>
                <a:cs typeface="Comic Sans MS"/>
              </a:rPr>
              <a:t> </a:t>
            </a:r>
            <a:r>
              <a:rPr lang="en-US" sz="2400" dirty="0">
                <a:solidFill>
                  <a:srgbClr val="FF0000"/>
                </a:solidFill>
                <a:latin typeface="Comic Sans MS"/>
                <a:ea typeface="ＭＳ Ｐゴシック" pitchFamily="-123" charset="-128"/>
                <a:cs typeface="Comic Sans MS"/>
              </a:rPr>
              <a:t>Company </a:t>
            </a:r>
            <a:r>
              <a:rPr lang="en-US" sz="2400" dirty="0" smtClean="0">
                <a:solidFill>
                  <a:srgbClr val="FF0000"/>
                </a:solidFill>
                <a:latin typeface="Comic Sans MS"/>
                <a:ea typeface="ＭＳ Ｐゴシック" pitchFamily="-123" charset="-128"/>
                <a:cs typeface="Comic Sans MS"/>
              </a:rPr>
              <a:t>- </a:t>
            </a:r>
            <a:r>
              <a:rPr lang="en-US" sz="2400" dirty="0">
                <a:solidFill>
                  <a:srgbClr val="FF0000"/>
                </a:solidFill>
                <a:latin typeface="Comic Sans MS"/>
                <a:ea typeface="ＭＳ Ｐゴシック" pitchFamily="-123" charset="-128"/>
                <a:cs typeface="Comic Sans MS"/>
              </a:rPr>
              <a:t>Low Dose X-ray</a:t>
            </a:r>
          </a:p>
        </p:txBody>
      </p:sp>
      <p:cxnSp>
        <p:nvCxnSpPr>
          <p:cNvPr id="8" name="Straight Arrow Connector 7"/>
          <p:cNvCxnSpPr/>
          <p:nvPr/>
        </p:nvCxnSpPr>
        <p:spPr>
          <a:xfrm>
            <a:off x="6019800" y="4038600"/>
            <a:ext cx="914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019800" y="3886200"/>
            <a:ext cx="19812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231" name="TextBox 14"/>
          <p:cNvSpPr txBox="1">
            <a:spLocks noChangeArrowheads="1"/>
          </p:cNvSpPr>
          <p:nvPr/>
        </p:nvSpPr>
        <p:spPr bwMode="auto">
          <a:xfrm>
            <a:off x="5372100" y="3257550"/>
            <a:ext cx="1295400" cy="6413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dirty="0">
                <a:solidFill>
                  <a:srgbClr val="FF0000"/>
                </a:solidFill>
                <a:latin typeface="Comic Sans MS" pitchFamily="-123" charset="0"/>
                <a:ea typeface="Comic Sans MS" pitchFamily="-123" charset="0"/>
                <a:cs typeface="Comic Sans MS" pitchFamily="-123" charset="0"/>
              </a:rPr>
              <a:t>Gas Chambers</a:t>
            </a:r>
          </a:p>
        </p:txBody>
      </p:sp>
      <p:sp>
        <p:nvSpPr>
          <p:cNvPr id="16" name="Text Box 6"/>
          <p:cNvSpPr txBox="1">
            <a:spLocks noChangeArrowheads="1"/>
          </p:cNvSpPr>
          <p:nvPr/>
        </p:nvSpPr>
        <p:spPr bwMode="auto">
          <a:xfrm>
            <a:off x="2662238" y="838200"/>
            <a:ext cx="2590800" cy="822325"/>
          </a:xfrm>
          <a:prstGeom prst="rect">
            <a:avLst/>
          </a:prstGeom>
          <a:noFill/>
          <a:ln w="9525">
            <a:noFill/>
            <a:miter lim="800000"/>
            <a:headEnd/>
            <a:tailEnd/>
          </a:ln>
        </p:spPr>
        <p:txBody>
          <a:bodyPr>
            <a:prstTxWarp prst="textNoShape">
              <a:avLst/>
            </a:prstTxWarp>
            <a:spAutoFit/>
          </a:bodyPr>
          <a:lstStyle/>
          <a:p>
            <a:pPr algn="ctr">
              <a:spcBef>
                <a:spcPct val="50000"/>
              </a:spcBef>
              <a:defRPr/>
            </a:pPr>
            <a:r>
              <a:rPr lang="en-US" sz="2400" dirty="0" err="1">
                <a:solidFill>
                  <a:srgbClr val="FF0000"/>
                </a:solidFill>
                <a:latin typeface="Comic Sans MS"/>
                <a:ea typeface="ＭＳ Ｐゴシック" pitchFamily="-123" charset="-128"/>
                <a:cs typeface="Comic Sans MS"/>
              </a:rPr>
              <a:t>Biospace</a:t>
            </a:r>
            <a:r>
              <a:rPr lang="en-US" sz="2400" dirty="0">
                <a:solidFill>
                  <a:srgbClr val="FF0000"/>
                </a:solidFill>
                <a:latin typeface="Comic Sans MS"/>
                <a:ea typeface="ＭＳ Ｐゴシック" pitchFamily="-123" charset="-128"/>
                <a:cs typeface="Comic Sans MS"/>
              </a:rPr>
              <a:t> </a:t>
            </a:r>
            <a:r>
              <a:rPr lang="en-US" sz="2400" dirty="0" err="1">
                <a:solidFill>
                  <a:srgbClr val="FF0000"/>
                </a:solidFill>
                <a:latin typeface="Comic Sans MS"/>
                <a:ea typeface="ＭＳ Ｐゴシック" pitchFamily="-123" charset="-128"/>
                <a:cs typeface="Comic Sans MS"/>
              </a:rPr>
              <a:t>Radiologie</a:t>
            </a:r>
            <a:endParaRPr lang="en-US" sz="2400" dirty="0">
              <a:solidFill>
                <a:srgbClr val="FF0000"/>
              </a:solidFill>
              <a:latin typeface="Comic Sans MS"/>
              <a:ea typeface="ＭＳ Ｐゴシック" pitchFamily="-123" charset="-128"/>
              <a:cs typeface="Comic Sans MS"/>
            </a:endParaRPr>
          </a:p>
        </p:txBody>
      </p:sp>
      <p:sp>
        <p:nvSpPr>
          <p:cNvPr id="2" name="Rectangle 1"/>
          <p:cNvSpPr/>
          <p:nvPr/>
        </p:nvSpPr>
        <p:spPr>
          <a:xfrm>
            <a:off x="5166797" y="6116738"/>
            <a:ext cx="1005403" cy="630942"/>
          </a:xfrm>
          <a:prstGeom prst="rect">
            <a:avLst/>
          </a:prstGeom>
        </p:spPr>
        <p:txBody>
          <a:bodyPr wrap="none">
            <a:spAutoFit/>
          </a:bodyPr>
          <a:lstStyle/>
          <a:p>
            <a:pPr algn="ctr">
              <a:spcBef>
                <a:spcPct val="50000"/>
              </a:spcBef>
              <a:defRPr/>
            </a:pPr>
            <a:r>
              <a:rPr lang="en-US" sz="1400" dirty="0" err="1" smtClean="0">
                <a:latin typeface="Comic Sans MS"/>
                <a:ea typeface="ＭＳ Ｐゴシック" pitchFamily="-123" charset="-128"/>
                <a:cs typeface="Comic Sans MS"/>
              </a:rPr>
              <a:t>Majewski</a:t>
            </a:r>
            <a:endParaRPr lang="en-US" sz="1400" dirty="0" smtClean="0">
              <a:latin typeface="Comic Sans MS"/>
              <a:ea typeface="ＭＳ Ｐゴシック" pitchFamily="-123" charset="-128"/>
              <a:cs typeface="Comic Sans MS"/>
            </a:endParaRPr>
          </a:p>
          <a:p>
            <a:pPr algn="ctr">
              <a:spcBef>
                <a:spcPct val="50000"/>
              </a:spcBef>
              <a:defRPr/>
            </a:pPr>
            <a:r>
              <a:rPr lang="en-US" sz="1400" dirty="0" smtClean="0">
                <a:latin typeface="Comic Sans MS"/>
                <a:ea typeface="ＭＳ Ｐゴシック" pitchFamily="-123" charset="-128"/>
                <a:cs typeface="Comic Sans MS"/>
              </a:rPr>
              <a:t>TIPP2014</a:t>
            </a:r>
            <a:endParaRPr lang="en-US" sz="1400" dirty="0">
              <a:latin typeface="Comic Sans MS"/>
              <a:ea typeface="ＭＳ Ｐゴシック" pitchFamily="-123" charset="-128"/>
              <a:cs typeface="Comic Sans MS"/>
            </a:endParaRPr>
          </a:p>
        </p:txBody>
      </p:sp>
    </p:spTree>
    <p:extLst>
      <p:ext uri="{BB962C8B-B14F-4D97-AF65-F5344CB8AC3E}">
        <p14:creationId xmlns:p14="http://schemas.microsoft.com/office/powerpoint/2010/main" val="8325009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981200" y="304800"/>
            <a:ext cx="5486400" cy="542925"/>
          </a:xfrm>
        </p:spPr>
        <p:txBody>
          <a:bodyPr/>
          <a:lstStyle/>
          <a:p>
            <a:pPr defTabSz="858838" fontAlgn="auto">
              <a:spcAft>
                <a:spcPts val="0"/>
              </a:spcAft>
              <a:defRPr/>
            </a:pPr>
            <a:r>
              <a:rPr lang="en-US" sz="4000">
                <a:latin typeface="Comic Sans MS" pitchFamily="-65" charset="0"/>
                <a:ea typeface="+mj-ea"/>
                <a:cs typeface="+mj-cs"/>
              </a:rPr>
              <a:t>Combine PET &amp; CT</a:t>
            </a:r>
          </a:p>
        </p:txBody>
      </p:sp>
      <p:sp>
        <p:nvSpPr>
          <p:cNvPr id="62466" name="Rectangle 3"/>
          <p:cNvSpPr>
            <a:spLocks noChangeArrowheads="1"/>
          </p:cNvSpPr>
          <p:nvPr/>
        </p:nvSpPr>
        <p:spPr bwMode="auto">
          <a:xfrm>
            <a:off x="812800" y="990600"/>
            <a:ext cx="1379538" cy="417513"/>
          </a:xfrm>
          <a:prstGeom prst="rect">
            <a:avLst/>
          </a:prstGeom>
          <a:noFill/>
          <a:ln w="12700">
            <a:noFill/>
            <a:miter lim="800000"/>
            <a:headEnd/>
            <a:tailEnd/>
          </a:ln>
        </p:spPr>
        <p:txBody>
          <a:bodyPr wrap="none" lIns="90487" tIns="44450" rIns="90487" bIns="44450">
            <a:prstTxWarp prst="textNoShape">
              <a:avLst/>
            </a:prstTxWarp>
            <a:spAutoFit/>
          </a:bodyPr>
          <a:lstStyle/>
          <a:p>
            <a:pPr fontAlgn="base">
              <a:lnSpc>
                <a:spcPct val="90000"/>
              </a:lnSpc>
              <a:spcBef>
                <a:spcPct val="0"/>
              </a:spcBef>
              <a:spcAft>
                <a:spcPct val="0"/>
              </a:spcAft>
            </a:pPr>
            <a:r>
              <a:rPr lang="en-US" sz="2400" b="1">
                <a:solidFill>
                  <a:srgbClr val="FFB91D"/>
                </a:solidFill>
                <a:latin typeface="Arial" pitchFamily="-123" charset="0"/>
                <a:ea typeface="ＭＳ Ｐゴシック" pitchFamily="-123" charset="-128"/>
                <a:cs typeface="ＭＳ Ｐゴシック" pitchFamily="-123" charset="-128"/>
              </a:rPr>
              <a:t>CT Image</a:t>
            </a:r>
          </a:p>
        </p:txBody>
      </p:sp>
      <p:pic>
        <p:nvPicPr>
          <p:cNvPr id="62467" name="Picture 4" descr="B64_lymphoma_A_F6"/>
          <p:cNvPicPr>
            <a:picLocks noChangeAspect="1" noChangeArrowheads="1"/>
          </p:cNvPicPr>
          <p:nvPr/>
        </p:nvPicPr>
        <p:blipFill>
          <a:blip r:embed="rId3"/>
          <a:srcRect/>
          <a:stretch>
            <a:fillRect/>
          </a:stretch>
        </p:blipFill>
        <p:spPr bwMode="auto">
          <a:xfrm>
            <a:off x="271463" y="1600200"/>
            <a:ext cx="8628062" cy="3711575"/>
          </a:xfrm>
          <a:prstGeom prst="rect">
            <a:avLst/>
          </a:prstGeom>
          <a:noFill/>
          <a:ln w="9525">
            <a:noFill/>
            <a:miter lim="800000"/>
            <a:headEnd/>
            <a:tailEnd/>
          </a:ln>
        </p:spPr>
      </p:pic>
      <p:sp>
        <p:nvSpPr>
          <p:cNvPr id="62468" name="Rectangle 5"/>
          <p:cNvSpPr>
            <a:spLocks noChangeArrowheads="1"/>
          </p:cNvSpPr>
          <p:nvPr/>
        </p:nvSpPr>
        <p:spPr bwMode="auto">
          <a:xfrm>
            <a:off x="2819400" y="990600"/>
            <a:ext cx="1546225" cy="417513"/>
          </a:xfrm>
          <a:prstGeom prst="rect">
            <a:avLst/>
          </a:prstGeom>
          <a:noFill/>
          <a:ln w="12700">
            <a:noFill/>
            <a:miter lim="800000"/>
            <a:headEnd/>
            <a:tailEnd/>
          </a:ln>
        </p:spPr>
        <p:txBody>
          <a:bodyPr wrap="none" lIns="90487" tIns="44450" rIns="90487" bIns="44450">
            <a:prstTxWarp prst="textNoShape">
              <a:avLst/>
            </a:prstTxWarp>
            <a:spAutoFit/>
          </a:bodyPr>
          <a:lstStyle/>
          <a:p>
            <a:pPr fontAlgn="base">
              <a:lnSpc>
                <a:spcPct val="90000"/>
              </a:lnSpc>
              <a:spcBef>
                <a:spcPct val="0"/>
              </a:spcBef>
              <a:spcAft>
                <a:spcPct val="0"/>
              </a:spcAft>
            </a:pPr>
            <a:r>
              <a:rPr lang="en-US" sz="2400" b="1">
                <a:solidFill>
                  <a:srgbClr val="FFB91D"/>
                </a:solidFill>
                <a:latin typeface="Arial" pitchFamily="-123" charset="0"/>
                <a:ea typeface="ＭＳ Ｐゴシック" pitchFamily="-123" charset="-128"/>
                <a:cs typeface="ＭＳ Ｐゴシック" pitchFamily="-123" charset="-128"/>
              </a:rPr>
              <a:t>PET Image</a:t>
            </a:r>
          </a:p>
        </p:txBody>
      </p:sp>
      <p:sp>
        <p:nvSpPr>
          <p:cNvPr id="62469" name="Rectangle 6"/>
          <p:cNvSpPr>
            <a:spLocks noChangeArrowheads="1"/>
          </p:cNvSpPr>
          <p:nvPr/>
        </p:nvSpPr>
        <p:spPr bwMode="auto">
          <a:xfrm>
            <a:off x="4673600" y="990600"/>
            <a:ext cx="1817688" cy="417513"/>
          </a:xfrm>
          <a:prstGeom prst="rect">
            <a:avLst/>
          </a:prstGeom>
          <a:noFill/>
          <a:ln w="12700">
            <a:noFill/>
            <a:miter lim="800000"/>
            <a:headEnd/>
            <a:tailEnd/>
          </a:ln>
        </p:spPr>
        <p:txBody>
          <a:bodyPr wrap="none" lIns="90487" tIns="44450" rIns="90487" bIns="44450">
            <a:prstTxWarp prst="textNoShape">
              <a:avLst/>
            </a:prstTxWarp>
            <a:spAutoFit/>
          </a:bodyPr>
          <a:lstStyle/>
          <a:p>
            <a:pPr fontAlgn="base">
              <a:lnSpc>
                <a:spcPct val="90000"/>
              </a:lnSpc>
              <a:spcBef>
                <a:spcPct val="0"/>
              </a:spcBef>
              <a:spcAft>
                <a:spcPct val="0"/>
              </a:spcAft>
            </a:pPr>
            <a:r>
              <a:rPr lang="en-US" sz="2400" b="1">
                <a:solidFill>
                  <a:srgbClr val="FFB91D"/>
                </a:solidFill>
                <a:latin typeface="Arial" pitchFamily="-123" charset="0"/>
                <a:ea typeface="ＭＳ Ｐゴシック" pitchFamily="-123" charset="-128"/>
                <a:cs typeface="ＭＳ Ｐゴシック" pitchFamily="-123" charset="-128"/>
              </a:rPr>
              <a:t>Fused Image</a:t>
            </a:r>
          </a:p>
        </p:txBody>
      </p:sp>
      <p:sp>
        <p:nvSpPr>
          <p:cNvPr id="62470" name="Rectangle 7"/>
          <p:cNvSpPr>
            <a:spLocks noChangeArrowheads="1"/>
          </p:cNvSpPr>
          <p:nvPr/>
        </p:nvSpPr>
        <p:spPr bwMode="auto">
          <a:xfrm>
            <a:off x="6777038" y="990600"/>
            <a:ext cx="1892300" cy="417513"/>
          </a:xfrm>
          <a:prstGeom prst="rect">
            <a:avLst/>
          </a:prstGeom>
          <a:noFill/>
          <a:ln w="12700">
            <a:noFill/>
            <a:miter lim="800000"/>
            <a:headEnd/>
            <a:tailEnd/>
          </a:ln>
        </p:spPr>
        <p:txBody>
          <a:bodyPr wrap="none" lIns="90487" tIns="44450" rIns="90487" bIns="44450">
            <a:prstTxWarp prst="textNoShape">
              <a:avLst/>
            </a:prstTxWarp>
            <a:spAutoFit/>
          </a:bodyPr>
          <a:lstStyle/>
          <a:p>
            <a:pPr fontAlgn="base">
              <a:lnSpc>
                <a:spcPct val="90000"/>
              </a:lnSpc>
              <a:spcBef>
                <a:spcPct val="0"/>
              </a:spcBef>
              <a:spcAft>
                <a:spcPct val="0"/>
              </a:spcAft>
            </a:pPr>
            <a:r>
              <a:rPr lang="en-US" sz="2400" b="1">
                <a:solidFill>
                  <a:srgbClr val="FFB91D"/>
                </a:solidFill>
                <a:latin typeface="Arial" pitchFamily="-123" charset="0"/>
                <a:ea typeface="ＭＳ Ｐゴシック" pitchFamily="-123" charset="-128"/>
                <a:cs typeface="ＭＳ Ｐゴシック" pitchFamily="-123" charset="-128"/>
              </a:rPr>
              <a:t>Post-Therapy</a:t>
            </a:r>
          </a:p>
        </p:txBody>
      </p:sp>
      <p:sp>
        <p:nvSpPr>
          <p:cNvPr id="932872" name="Rectangle 8"/>
          <p:cNvSpPr>
            <a:spLocks noChangeArrowheads="1"/>
          </p:cNvSpPr>
          <p:nvPr/>
        </p:nvSpPr>
        <p:spPr bwMode="auto">
          <a:xfrm>
            <a:off x="547688" y="5791200"/>
            <a:ext cx="8116887" cy="828675"/>
          </a:xfrm>
          <a:prstGeom prst="rect">
            <a:avLst/>
          </a:prstGeom>
          <a:solidFill>
            <a:schemeClr val="bg1"/>
          </a:solidFill>
          <a:ln w="12700">
            <a:solidFill>
              <a:schemeClr val="tx1"/>
            </a:solidFill>
            <a:miter lim="800000"/>
            <a:headEnd/>
            <a:tailEnd/>
          </a:ln>
          <a:effectLst>
            <a:outerShdw blurRad="63500" dist="107763" dir="2700000" algn="ctr" rotWithShape="0">
              <a:schemeClr val="bg2">
                <a:alpha val="74998"/>
              </a:schemeClr>
            </a:outerShdw>
          </a:effectLst>
        </p:spPr>
        <p:txBody>
          <a:bodyPr wrap="none" lIns="60325" tIns="23812" rIns="60325" bIns="23812">
            <a:prstTxWarp prst="textNoShape">
              <a:avLst/>
            </a:prstTxWarp>
            <a:spAutoFit/>
          </a:bodyPr>
          <a:lstStyle/>
          <a:p>
            <a:pPr marL="169863" indent="-169863" algn="ctr" defTabSz="858838">
              <a:lnSpc>
                <a:spcPct val="90000"/>
              </a:lnSpc>
              <a:buClr>
                <a:srgbClr val="F92F00"/>
              </a:buClr>
              <a:buFontTx/>
              <a:buChar char="•"/>
              <a:defRPr/>
            </a:pPr>
            <a:r>
              <a:rPr lang="en-US" sz="2800" b="1">
                <a:solidFill>
                  <a:prstClr val="white"/>
                </a:solidFill>
                <a:latin typeface="Comic Sans MS" pitchFamily="-65" charset="0"/>
                <a:ea typeface="ＭＳ Ｐゴシック" pitchFamily="-123" charset="-128"/>
                <a:cs typeface="ＭＳ Ｐゴシック" pitchFamily="-123" charset="-128"/>
              </a:rPr>
              <a:t>Anatomy from X-Ray CT, Function from PET</a:t>
            </a:r>
          </a:p>
          <a:p>
            <a:pPr marL="169863" indent="-169863" algn="ctr" defTabSz="858838">
              <a:lnSpc>
                <a:spcPct val="90000"/>
              </a:lnSpc>
              <a:buClr>
                <a:srgbClr val="F92F00"/>
              </a:buClr>
              <a:buFontTx/>
              <a:buChar char="•"/>
              <a:defRPr/>
            </a:pPr>
            <a:r>
              <a:rPr lang="en-US" sz="2800" b="1">
                <a:solidFill>
                  <a:prstClr val="white"/>
                </a:solidFill>
                <a:latin typeface="Comic Sans MS" pitchFamily="-65" charset="0"/>
                <a:ea typeface="ＭＳ Ｐゴシック" pitchFamily="-123" charset="-128"/>
                <a:cs typeface="ＭＳ Ｐゴシック" pitchFamily="-123" charset="-128"/>
              </a:rPr>
              <a:t>Current “Standard of Care”</a:t>
            </a:r>
          </a:p>
        </p:txBody>
      </p:sp>
      <p:sp>
        <p:nvSpPr>
          <p:cNvPr id="62472" name="Rectangle 9"/>
          <p:cNvSpPr>
            <a:spLocks noChangeArrowheads="1"/>
          </p:cNvSpPr>
          <p:nvPr/>
        </p:nvSpPr>
        <p:spPr bwMode="auto">
          <a:xfrm>
            <a:off x="4191000" y="5410200"/>
            <a:ext cx="4883150" cy="280988"/>
          </a:xfrm>
          <a:prstGeom prst="rect">
            <a:avLst/>
          </a:prstGeom>
          <a:noFill/>
          <a:ln w="12700">
            <a:noFill/>
            <a:miter lim="800000"/>
            <a:headEnd/>
            <a:tailEnd/>
          </a:ln>
        </p:spPr>
        <p:txBody>
          <a:bodyPr wrap="none" lIns="90487" tIns="44450" rIns="90487" bIns="44450">
            <a:prstTxWarp prst="textNoShape">
              <a:avLst/>
            </a:prstTxWarp>
            <a:spAutoFit/>
          </a:bodyPr>
          <a:lstStyle/>
          <a:p>
            <a:pPr fontAlgn="base">
              <a:lnSpc>
                <a:spcPct val="90000"/>
              </a:lnSpc>
              <a:spcBef>
                <a:spcPct val="0"/>
              </a:spcBef>
              <a:spcAft>
                <a:spcPct val="0"/>
              </a:spcAft>
            </a:pPr>
            <a:r>
              <a:rPr lang="en-US" sz="1400" b="1">
                <a:solidFill>
                  <a:prstClr val="white"/>
                </a:solidFill>
                <a:latin typeface="Comic Sans MS" pitchFamily="-123" charset="0"/>
                <a:ea typeface="ＭＳ Ｐゴシック" pitchFamily="-123" charset="-128"/>
                <a:cs typeface="ＭＳ Ｐゴシック" pitchFamily="-123" charset="-128"/>
              </a:rPr>
              <a:t>Images courtesy of Stig Larsson, Karolinska Institute</a:t>
            </a:r>
          </a:p>
        </p:txBody>
      </p:sp>
    </p:spTree>
    <p:extLst>
      <p:ext uri="{BB962C8B-B14F-4D97-AF65-F5344CB8AC3E}">
        <p14:creationId xmlns:p14="http://schemas.microsoft.com/office/powerpoint/2010/main" val="7181703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33025" y="19244"/>
            <a:ext cx="8910975" cy="983806"/>
          </a:xfrm>
        </p:spPr>
        <p:txBody>
          <a:bodyPr/>
          <a:lstStyle/>
          <a:p>
            <a:r>
              <a:rPr lang="en-US" sz="3600" b="1" dirty="0">
                <a:solidFill>
                  <a:srgbClr val="FFFF00"/>
                </a:solidFill>
                <a:latin typeface="Arial"/>
                <a:cs typeface="Arial"/>
              </a:rPr>
              <a:t>PET/MRI: </a:t>
            </a:r>
            <a:r>
              <a:rPr lang="en-US" sz="3600" b="1" dirty="0" smtClean="0">
                <a:solidFill>
                  <a:srgbClr val="FFFF00"/>
                </a:solidFill>
                <a:latin typeface="Arial"/>
                <a:cs typeface="Arial"/>
              </a:rPr>
              <a:t>PET Inserts in 4.7/9.4/14T MRI</a:t>
            </a:r>
            <a:endParaRPr lang="en-US" sz="3600" b="1" dirty="0">
              <a:solidFill>
                <a:srgbClr val="FFFF00"/>
              </a:solidFill>
              <a:latin typeface="Arial"/>
              <a:cs typeface="Arial"/>
            </a:endParaRPr>
          </a:p>
        </p:txBody>
      </p:sp>
      <p:sp>
        <p:nvSpPr>
          <p:cNvPr id="5" name="Slide Number Placeholder 4"/>
          <p:cNvSpPr>
            <a:spLocks noGrp="1"/>
          </p:cNvSpPr>
          <p:nvPr>
            <p:ph type="sldNum" sz="quarter" idx="16"/>
          </p:nvPr>
        </p:nvSpPr>
        <p:spPr/>
        <p:txBody>
          <a:bodyPr/>
          <a:lstStyle/>
          <a:p>
            <a:pPr>
              <a:defRPr/>
            </a:pPr>
            <a:fld id="{5E238032-6B4C-5D48-AFBA-0B667A040BBE}" type="slidenum">
              <a:rPr lang="en-US"/>
              <a:pPr>
                <a:defRPr/>
              </a:pPr>
              <a:t>31</a:t>
            </a:fld>
            <a:endParaRPr lang="en-US" dirty="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5941"/>
          <a:stretch/>
        </p:blipFill>
        <p:spPr bwMode="auto">
          <a:xfrm>
            <a:off x="5778180" y="2959200"/>
            <a:ext cx="2955420" cy="1653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2400" y="2944800"/>
            <a:ext cx="2541601" cy="584775"/>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8x2 LYSO crystals/</a:t>
            </a:r>
            <a:r>
              <a:rPr lang="en-US" sz="1600" dirty="0" err="1" smtClean="0">
                <a:solidFill>
                  <a:prstClr val="white"/>
                </a:solidFill>
                <a:latin typeface="Calibri" charset="0"/>
                <a:ea typeface="ヒラギノ角ゴ Pro W3" charset="0"/>
                <a:cs typeface="ヒラギノ角ゴ Pro W3" charset="0"/>
              </a:rPr>
              <a:t>SiPMs</a:t>
            </a:r>
            <a:r>
              <a:rPr lang="en-US" sz="1600" dirty="0" smtClean="0">
                <a:solidFill>
                  <a:prstClr val="white"/>
                </a:solidFill>
                <a:latin typeface="Calibri" charset="0"/>
                <a:ea typeface="ヒラギノ角ゴ Pro W3" charset="0"/>
                <a:cs typeface="ヒラギノ角ゴ Pro W3" charset="0"/>
              </a:rPr>
              <a:t> read by using 2 strip lines</a:t>
            </a:r>
            <a:endParaRPr lang="en-US" sz="1600" dirty="0">
              <a:solidFill>
                <a:prstClr val="white"/>
              </a:solidFill>
              <a:latin typeface="Calibri" charset="0"/>
              <a:ea typeface="ヒラギノ角ゴ Pro W3" charset="0"/>
              <a:cs typeface="ヒラギノ角ゴ Pro W3" charset="0"/>
            </a:endParaRPr>
          </a:p>
        </p:txBody>
      </p:sp>
      <p:sp>
        <p:nvSpPr>
          <p:cNvPr id="12" name="TextBox 11"/>
          <p:cNvSpPr txBox="1"/>
          <p:nvPr/>
        </p:nvSpPr>
        <p:spPr>
          <a:xfrm>
            <a:off x="3147600" y="2946000"/>
            <a:ext cx="2541601" cy="584775"/>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A prototype MRI insert holding 8 modules</a:t>
            </a:r>
            <a:endParaRPr lang="en-US" sz="1600" dirty="0">
              <a:solidFill>
                <a:prstClr val="white"/>
              </a:solidFill>
              <a:latin typeface="Calibri" charset="0"/>
              <a:ea typeface="ヒラギノ角ゴ Pro W3" charset="0"/>
              <a:cs typeface="ヒラギノ角ゴ Pro W3" charset="0"/>
            </a:endParaRPr>
          </a:p>
        </p:txBody>
      </p:sp>
      <p:cxnSp>
        <p:nvCxnSpPr>
          <p:cNvPr id="10" name="Straight Arrow Connector 9"/>
          <p:cNvCxnSpPr/>
          <p:nvPr/>
        </p:nvCxnSpPr>
        <p:spPr>
          <a:xfrm flipH="1" flipV="1">
            <a:off x="2260800" y="1908000"/>
            <a:ext cx="352800" cy="396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32800" y="2253600"/>
            <a:ext cx="625492" cy="307777"/>
          </a:xfrm>
          <a:prstGeom prst="rect">
            <a:avLst/>
          </a:prstGeom>
          <a:noFill/>
        </p:spPr>
        <p:txBody>
          <a:bodyPr wrap="none" rtlCol="0">
            <a:spAutoFit/>
          </a:bodyPr>
          <a:lstStyle/>
          <a:p>
            <a:pPr fontAlgn="base">
              <a:spcBef>
                <a:spcPct val="0"/>
              </a:spcBef>
              <a:spcAft>
                <a:spcPct val="0"/>
              </a:spcAft>
            </a:pPr>
            <a:r>
              <a:rPr lang="en-US" sz="1400" dirty="0" err="1" smtClean="0">
                <a:solidFill>
                  <a:srgbClr val="FF0000"/>
                </a:solidFill>
                <a:latin typeface="Calibri" charset="0"/>
                <a:ea typeface="ヒラギノ角ゴ Pro W3" charset="0"/>
                <a:cs typeface="ヒラギノ角ゴ Pro W3" charset="0"/>
              </a:rPr>
              <a:t>SiPMs</a:t>
            </a:r>
            <a:endParaRPr lang="en-US" sz="1400" dirty="0">
              <a:solidFill>
                <a:srgbClr val="FF0000"/>
              </a:solidFill>
              <a:latin typeface="Calibri" charset="0"/>
              <a:ea typeface="ヒラギノ角ゴ Pro W3" charset="0"/>
              <a:cs typeface="ヒラギノ角ゴ Pro W3" charset="0"/>
            </a:endParaRPr>
          </a:p>
        </p:txBody>
      </p:sp>
      <p:cxnSp>
        <p:nvCxnSpPr>
          <p:cNvPr id="19" name="Straight Arrow Connector 18"/>
          <p:cNvCxnSpPr/>
          <p:nvPr/>
        </p:nvCxnSpPr>
        <p:spPr>
          <a:xfrm flipV="1">
            <a:off x="1490400" y="1569600"/>
            <a:ext cx="100800" cy="51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555200" y="2332800"/>
            <a:ext cx="266400" cy="25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85200" y="2053200"/>
            <a:ext cx="1418786" cy="307777"/>
          </a:xfrm>
          <a:prstGeom prst="rect">
            <a:avLst/>
          </a:prstGeom>
          <a:noFill/>
        </p:spPr>
        <p:txBody>
          <a:bodyPr wrap="none" rtlCol="0">
            <a:spAutoFit/>
          </a:bodyPr>
          <a:lstStyle/>
          <a:p>
            <a:pPr fontAlgn="base">
              <a:spcBef>
                <a:spcPct val="0"/>
              </a:spcBef>
              <a:spcAft>
                <a:spcPct val="0"/>
              </a:spcAft>
            </a:pPr>
            <a:r>
              <a:rPr lang="en-US" sz="1400" dirty="0" smtClean="0">
                <a:solidFill>
                  <a:srgbClr val="FF0000"/>
                </a:solidFill>
                <a:latin typeface="Calibri" charset="0"/>
                <a:ea typeface="ヒラギノ角ゴ Pro W3" charset="0"/>
                <a:cs typeface="ヒラギノ角ゴ Pro W3" charset="0"/>
              </a:rPr>
              <a:t>8x1 LYSO crystals</a:t>
            </a:r>
            <a:endParaRPr lang="en-US" sz="1400" dirty="0">
              <a:solidFill>
                <a:srgbClr val="FF0000"/>
              </a:solidFill>
              <a:latin typeface="Calibri" charset="0"/>
              <a:ea typeface="ヒラギノ角ゴ Pro W3" charset="0"/>
              <a:cs typeface="ヒラギノ角ゴ Pro W3" charset="0"/>
            </a:endParaRPr>
          </a:p>
        </p:txBody>
      </p:sp>
      <p:sp>
        <p:nvSpPr>
          <p:cNvPr id="26" name="TextBox 25"/>
          <p:cNvSpPr txBox="1"/>
          <p:nvPr/>
        </p:nvSpPr>
        <p:spPr>
          <a:xfrm>
            <a:off x="5817600" y="4624800"/>
            <a:ext cx="2966400" cy="830997"/>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Insert in a 9.4T Bruker scanner, main DAQ electronics are outside in the control roo</a:t>
            </a:r>
            <a:r>
              <a:rPr lang="en-US" sz="1600" dirty="0">
                <a:solidFill>
                  <a:prstClr val="white"/>
                </a:solidFill>
                <a:latin typeface="Calibri" charset="0"/>
                <a:ea typeface="ヒラギノ角ゴ Pro W3" charset="0"/>
                <a:cs typeface="ヒラギノ角ゴ Pro W3" charset="0"/>
              </a:rPr>
              <a:t>m</a:t>
            </a: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275" y="1003050"/>
            <a:ext cx="779145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75" y="3528000"/>
            <a:ext cx="2552125" cy="18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9751"/>
          <a:stretch/>
        </p:blipFill>
        <p:spPr bwMode="auto">
          <a:xfrm>
            <a:off x="3378045" y="3513600"/>
            <a:ext cx="2008754" cy="188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640800" y="5394000"/>
            <a:ext cx="2397601" cy="584775"/>
          </a:xfrm>
          <a:prstGeom prst="rect">
            <a:avLst/>
          </a:prstGeom>
          <a:noFill/>
        </p:spPr>
        <p:txBody>
          <a:bodyPr wrap="square" rtlCol="0">
            <a:spAutoFit/>
          </a:bodyPr>
          <a:lstStyle/>
          <a:p>
            <a:pPr fontAlgn="base">
              <a:spcBef>
                <a:spcPct val="0"/>
              </a:spcBef>
              <a:spcAft>
                <a:spcPct val="0"/>
              </a:spcAft>
            </a:pPr>
            <a:r>
              <a:rPr lang="en-US" sz="1600" dirty="0" smtClean="0">
                <a:solidFill>
                  <a:prstClr val="white"/>
                </a:solidFill>
                <a:latin typeface="Calibri" charset="0"/>
                <a:ea typeface="ヒラギノ角ゴ Pro W3" charset="0"/>
                <a:cs typeface="ヒラギノ角ゴ Pro W3" charset="0"/>
              </a:rPr>
              <a:t>Identification of crystals (5.2mm pitch)</a:t>
            </a:r>
            <a:endParaRPr lang="en-US" sz="1600" dirty="0">
              <a:solidFill>
                <a:prstClr val="white"/>
              </a:solidFill>
              <a:latin typeface="Calibri" charset="0"/>
              <a:ea typeface="ヒラギノ角ゴ Pro W3" charset="0"/>
              <a:cs typeface="ヒラギノ角ゴ Pro W3" charset="0"/>
            </a:endParaRPr>
          </a:p>
        </p:txBody>
      </p:sp>
      <p:sp>
        <p:nvSpPr>
          <p:cNvPr id="31" name="TextBox 30"/>
          <p:cNvSpPr txBox="1"/>
          <p:nvPr/>
        </p:nvSpPr>
        <p:spPr>
          <a:xfrm>
            <a:off x="3327600" y="5395200"/>
            <a:ext cx="2397601" cy="523220"/>
          </a:xfrm>
          <a:prstGeom prst="rect">
            <a:avLst/>
          </a:prstGeom>
          <a:noFill/>
        </p:spPr>
        <p:txBody>
          <a:bodyPr wrap="square" rtlCol="0">
            <a:spAutoFit/>
          </a:bodyPr>
          <a:lstStyle/>
          <a:p>
            <a:pPr fontAlgn="base">
              <a:spcBef>
                <a:spcPct val="0"/>
              </a:spcBef>
              <a:spcAft>
                <a:spcPct val="0"/>
              </a:spcAft>
            </a:pPr>
            <a:r>
              <a:rPr lang="en-US" sz="1400" dirty="0" smtClean="0">
                <a:solidFill>
                  <a:prstClr val="white"/>
                </a:solidFill>
                <a:latin typeface="Calibri" charset="0"/>
                <a:ea typeface="ヒラギノ角ゴ Pro W3" charset="0"/>
                <a:cs typeface="ヒラギノ角ゴ Pro W3" charset="0"/>
              </a:rPr>
              <a:t>Coincidence timing resolution ~500 </a:t>
            </a:r>
            <a:r>
              <a:rPr lang="en-US" sz="1400" dirty="0" err="1" smtClean="0">
                <a:solidFill>
                  <a:prstClr val="white"/>
                </a:solidFill>
                <a:latin typeface="Calibri" charset="0"/>
                <a:ea typeface="ヒラギノ角ゴ Pro W3" charset="0"/>
                <a:cs typeface="ヒラギノ角ゴ Pro W3" charset="0"/>
              </a:rPr>
              <a:t>ps</a:t>
            </a:r>
            <a:r>
              <a:rPr lang="en-US" sz="1400" dirty="0" smtClean="0">
                <a:solidFill>
                  <a:prstClr val="white"/>
                </a:solidFill>
                <a:latin typeface="Calibri" charset="0"/>
                <a:ea typeface="ヒラギノ角ゴ Pro W3" charset="0"/>
                <a:cs typeface="ヒラギノ角ゴ Pro W3" charset="0"/>
              </a:rPr>
              <a:t> FWHM, in/out MR</a:t>
            </a:r>
            <a:endParaRPr lang="en-US" sz="1400" dirty="0">
              <a:solidFill>
                <a:prstClr val="white"/>
              </a:solidFill>
              <a:latin typeface="Calibri" charset="0"/>
              <a:ea typeface="ヒラギノ角ゴ Pro W3" charset="0"/>
              <a:cs typeface="ヒラギノ角ゴ Pro W3" charset="0"/>
            </a:endParaRPr>
          </a:p>
        </p:txBody>
      </p:sp>
      <p:sp>
        <p:nvSpPr>
          <p:cNvPr id="7" name="Rectangle 6"/>
          <p:cNvSpPr/>
          <p:nvPr/>
        </p:nvSpPr>
        <p:spPr>
          <a:xfrm>
            <a:off x="6775200" y="3247200"/>
            <a:ext cx="460800" cy="13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8" name="TextBox 7"/>
          <p:cNvSpPr txBox="1"/>
          <p:nvPr/>
        </p:nvSpPr>
        <p:spPr>
          <a:xfrm>
            <a:off x="6508800" y="3168000"/>
            <a:ext cx="997645" cy="276999"/>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latin typeface="Calibri" charset="0"/>
                <a:ea typeface="ヒラギノ角ゴ Pro W3" charset="0"/>
                <a:cs typeface="ヒラギノ角ゴ Pro W3" charset="0"/>
              </a:rPr>
              <a:t>Gradient Coil</a:t>
            </a:r>
            <a:endParaRPr lang="en-US" sz="1200" dirty="0">
              <a:solidFill>
                <a:prstClr val="black"/>
              </a:solidFill>
              <a:latin typeface="Calibri" charset="0"/>
              <a:ea typeface="ヒラギノ角ゴ Pro W3" charset="0"/>
              <a:cs typeface="ヒラギノ角ゴ Pro W3" charset="0"/>
            </a:endParaRPr>
          </a:p>
        </p:txBody>
      </p:sp>
      <p:sp>
        <p:nvSpPr>
          <p:cNvPr id="23" name="TextBox 22"/>
          <p:cNvSpPr txBox="1"/>
          <p:nvPr/>
        </p:nvSpPr>
        <p:spPr>
          <a:xfrm>
            <a:off x="6510000" y="4371600"/>
            <a:ext cx="607859" cy="276999"/>
          </a:xfrm>
          <a:prstGeom prst="rect">
            <a:avLst/>
          </a:prstGeom>
          <a:noFill/>
        </p:spPr>
        <p:txBody>
          <a:bodyPr wrap="none" rtlCol="0">
            <a:spAutoFit/>
          </a:bodyPr>
          <a:lstStyle/>
          <a:p>
            <a:pPr fontAlgn="base">
              <a:spcBef>
                <a:spcPct val="0"/>
              </a:spcBef>
              <a:spcAft>
                <a:spcPct val="0"/>
              </a:spcAft>
            </a:pPr>
            <a:r>
              <a:rPr lang="en-US" sz="1200" dirty="0" smtClean="0">
                <a:solidFill>
                  <a:prstClr val="black"/>
                </a:solidFill>
                <a:latin typeface="Calibri" charset="0"/>
                <a:ea typeface="ヒラギノ角ゴ Pro W3" charset="0"/>
                <a:cs typeface="ヒラギノ角ゴ Pro W3" charset="0"/>
              </a:rPr>
              <a:t>RF Coil</a:t>
            </a:r>
            <a:endParaRPr lang="en-US" sz="1200" dirty="0">
              <a:solidFill>
                <a:prstClr val="black"/>
              </a:solidFill>
              <a:latin typeface="Calibri" charset="0"/>
              <a:ea typeface="ヒラギノ角ゴ Pro W3" charset="0"/>
              <a:cs typeface="ヒラギノ角ゴ Pro W3" charset="0"/>
            </a:endParaRPr>
          </a:p>
        </p:txBody>
      </p:sp>
      <p:cxnSp>
        <p:nvCxnSpPr>
          <p:cNvPr id="11" name="Straight Arrow Connector 10"/>
          <p:cNvCxnSpPr/>
          <p:nvPr/>
        </p:nvCxnSpPr>
        <p:spPr>
          <a:xfrm flipV="1">
            <a:off x="6775200" y="3823200"/>
            <a:ext cx="288000" cy="62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408127" y="5962683"/>
            <a:ext cx="2203745" cy="307777"/>
          </a:xfrm>
          <a:prstGeom prst="rect">
            <a:avLst/>
          </a:prstGeom>
          <a:noFill/>
        </p:spPr>
        <p:txBody>
          <a:bodyPr wrap="none" rtlCol="0">
            <a:spAutoFit/>
          </a:bodyPr>
          <a:lstStyle/>
          <a:p>
            <a:pPr fontAlgn="base">
              <a:spcBef>
                <a:spcPct val="0"/>
              </a:spcBef>
              <a:spcAft>
                <a:spcPct val="0"/>
              </a:spcAft>
            </a:pPr>
            <a:r>
              <a:rPr lang="en-US" sz="1400" b="1" dirty="0" smtClean="0">
                <a:solidFill>
                  <a:prstClr val="white"/>
                </a:solidFill>
                <a:latin typeface="Calibri" charset="0"/>
                <a:ea typeface="ヒラギノ角ゴ Pro W3" charset="0"/>
                <a:cs typeface="ヒラギノ角ゴ Pro W3" charset="0"/>
              </a:rPr>
              <a:t>Kim et al, 2014 (submitted)</a:t>
            </a:r>
            <a:endParaRPr lang="en-US" sz="1400" b="1" dirty="0">
              <a:solidFill>
                <a:prstClr val="white"/>
              </a:solidFill>
              <a:latin typeface="Calibri" charset="0"/>
              <a:ea typeface="ヒラギノ角ゴ Pro W3" charset="0"/>
              <a:cs typeface="ヒラギノ角ゴ Pro W3" charset="0"/>
            </a:endParaRPr>
          </a:p>
        </p:txBody>
      </p:sp>
    </p:spTree>
    <p:extLst>
      <p:ext uri="{BB962C8B-B14F-4D97-AF65-F5344CB8AC3E}">
        <p14:creationId xmlns:p14="http://schemas.microsoft.com/office/powerpoint/2010/main" val="35085180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r>
              <a:rPr lang="en-US" sz="3200" b="1" dirty="0" smtClean="0">
                <a:solidFill>
                  <a:srgbClr val="FFFF00"/>
                </a:solidFill>
                <a:latin typeface="Arial" charset="0"/>
              </a:rPr>
              <a:t>CZT</a:t>
            </a:r>
            <a:r>
              <a:rPr lang="en-US" sz="3200" b="1" dirty="0">
                <a:solidFill>
                  <a:srgbClr val="FFFF00"/>
                </a:solidFill>
                <a:latin typeface="Arial" charset="0"/>
              </a:rPr>
              <a:t>/</a:t>
            </a:r>
            <a:r>
              <a:rPr lang="en-US" sz="3200" b="1" dirty="0" err="1" smtClean="0">
                <a:solidFill>
                  <a:srgbClr val="FFFF00"/>
                </a:solidFill>
                <a:latin typeface="Arial" charset="0"/>
              </a:rPr>
              <a:t>CdTe</a:t>
            </a:r>
            <a:r>
              <a:rPr lang="en-US" sz="3200" b="1" dirty="0">
                <a:solidFill>
                  <a:srgbClr val="FFFF00"/>
                </a:solidFill>
                <a:latin typeface="Arial" charset="0"/>
              </a:rPr>
              <a:t> </a:t>
            </a:r>
            <a:r>
              <a:rPr lang="en-US" sz="3200" b="1" dirty="0" smtClean="0">
                <a:solidFill>
                  <a:srgbClr val="FFFF00"/>
                </a:solidFill>
                <a:latin typeface="Arial" charset="0"/>
              </a:rPr>
              <a:t>– Based SPECT </a:t>
            </a:r>
            <a:r>
              <a:rPr lang="en-US" sz="3200" b="1" dirty="0">
                <a:solidFill>
                  <a:srgbClr val="FFFF00"/>
                </a:solidFill>
                <a:latin typeface="Arial" charset="0"/>
              </a:rPr>
              <a:t>Inserts for </a:t>
            </a:r>
            <a:endParaRPr lang="en-US" sz="3200" b="1" dirty="0" smtClean="0">
              <a:solidFill>
                <a:srgbClr val="FFFF00"/>
              </a:solidFill>
              <a:latin typeface="Arial" charset="0"/>
            </a:endParaRPr>
          </a:p>
          <a:p>
            <a:pPr algn="ctr">
              <a:defRPr/>
            </a:pPr>
            <a:r>
              <a:rPr lang="en-US" sz="3200" b="1" dirty="0" smtClean="0">
                <a:solidFill>
                  <a:srgbClr val="FFFF00"/>
                </a:solidFill>
                <a:latin typeface="Arial" charset="0"/>
              </a:rPr>
              <a:t>Hybrid SPECT</a:t>
            </a:r>
            <a:r>
              <a:rPr lang="en-US" sz="3200" b="1" dirty="0">
                <a:solidFill>
                  <a:srgbClr val="FFFF00"/>
                </a:solidFill>
                <a:latin typeface="Arial" charset="0"/>
              </a:rPr>
              <a:t>/</a:t>
            </a:r>
            <a:r>
              <a:rPr lang="en-US" sz="3200" b="1" dirty="0" smtClean="0">
                <a:solidFill>
                  <a:srgbClr val="FFFF00"/>
                </a:solidFill>
                <a:latin typeface="Arial" charset="0"/>
              </a:rPr>
              <a:t>MRI &amp; SPECT/CT Imaging</a:t>
            </a:r>
            <a:endParaRPr lang="en-US" sz="3200" b="1" dirty="0">
              <a:solidFill>
                <a:srgbClr val="FFFF00"/>
              </a:solidFill>
              <a:latin typeface="Arial" charset="0"/>
            </a:endParaRPr>
          </a:p>
        </p:txBody>
      </p:sp>
      <p:pic>
        <p:nvPicPr>
          <p:cNvPr id="11266" name="Picture 1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13" y="1079500"/>
            <a:ext cx="37925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1"/>
          <p:cNvSpPr>
            <a:spLocks noChangeArrowheads="1"/>
          </p:cNvSpPr>
          <p:nvPr/>
        </p:nvSpPr>
        <p:spPr bwMode="auto">
          <a:xfrm>
            <a:off x="0" y="2584450"/>
            <a:ext cx="42846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4024313"/>
            <a:r>
              <a:rPr lang="en-US" altLang="zh-CN" sz="1200">
                <a:solidFill>
                  <a:srgbClr val="025E29"/>
                </a:solidFill>
                <a:latin typeface="Apple Casual" charset="0"/>
                <a:ea typeface="宋体"/>
                <a:cs typeface="Apple Casual" charset="0"/>
              </a:rPr>
              <a:t>The proposed energy-resolved photon-counting (ERPC) detector. (1) CZT crystals of 4.4cm </a:t>
            </a:r>
            <a:r>
              <a:rPr lang="en-US" altLang="zh-CN" sz="1200">
                <a:solidFill>
                  <a:srgbClr val="025E29"/>
                </a:solidFill>
                <a:latin typeface="Apple Casual" charset="0"/>
                <a:ea typeface="宋体"/>
                <a:cs typeface="Apple Casual" charset="0"/>
                <a:sym typeface="Symbol" charset="0"/>
              </a:rPr>
              <a:t></a:t>
            </a:r>
            <a:r>
              <a:rPr lang="en-US" altLang="zh-CN" sz="1200">
                <a:solidFill>
                  <a:srgbClr val="025E29"/>
                </a:solidFill>
                <a:latin typeface="Apple Casual" charset="0"/>
                <a:ea typeface="宋体"/>
                <a:cs typeface="Apple Casual" charset="0"/>
              </a:rPr>
              <a:t> 4.5 cm </a:t>
            </a:r>
            <a:r>
              <a:rPr lang="en-US" altLang="zh-CN" sz="1200">
                <a:solidFill>
                  <a:srgbClr val="025E29"/>
                </a:solidFill>
                <a:latin typeface="Apple Casual" charset="0"/>
                <a:ea typeface="宋体"/>
                <a:cs typeface="Apple Casual" charset="0"/>
                <a:sym typeface="Symbol" charset="0"/>
              </a:rPr>
              <a:t></a:t>
            </a:r>
            <a:r>
              <a:rPr lang="en-US" altLang="zh-CN" sz="1200">
                <a:solidFill>
                  <a:srgbClr val="025E29"/>
                </a:solidFill>
                <a:latin typeface="Apple Casual" charset="0"/>
                <a:ea typeface="宋体"/>
                <a:cs typeface="Apple Casual" charset="0"/>
              </a:rPr>
              <a:t> 2-4 mm in size, (2) ERPC ASICs, (3) Readout PCBs, (4) indium bump-bonding between CZT detector to the ASIC, (5) wire-bonds between the ASIC and the PCBs and (6) Cathode signal out. </a:t>
            </a:r>
            <a:endParaRPr lang="en-US" sz="1200">
              <a:solidFill>
                <a:srgbClr val="025E29"/>
              </a:solidFill>
              <a:latin typeface="Apple Casual" charset="0"/>
              <a:cs typeface="Apple Casual" charset="0"/>
            </a:endParaRPr>
          </a:p>
        </p:txBody>
      </p:sp>
      <p:pic>
        <p:nvPicPr>
          <p:cNvPr id="11268" name="Picture 29" descr="IMG_3418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7950" y="1060450"/>
            <a:ext cx="3387195" cy="132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69" name="Group 24"/>
          <p:cNvGrpSpPr>
            <a:grpSpLocks/>
          </p:cNvGrpSpPr>
          <p:nvPr/>
        </p:nvGrpSpPr>
        <p:grpSpPr bwMode="auto">
          <a:xfrm>
            <a:off x="0" y="3657600"/>
            <a:ext cx="4786313" cy="3200400"/>
            <a:chOff x="1499" y="1440"/>
            <a:chExt cx="6301" cy="4854"/>
          </a:xfrm>
        </p:grpSpPr>
        <p:pic>
          <p:nvPicPr>
            <p:cNvPr id="11279"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 y="1440"/>
              <a:ext cx="6120" cy="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Text Box 26"/>
            <p:cNvSpPr txBox="1">
              <a:spLocks noChangeArrowheads="1"/>
            </p:cNvSpPr>
            <p:nvPr/>
          </p:nvSpPr>
          <p:spPr bwMode="auto">
            <a:xfrm>
              <a:off x="5968" y="2574"/>
              <a:ext cx="1651" cy="20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000" b="1">
                  <a:solidFill>
                    <a:srgbClr val="025E29"/>
                  </a:solidFill>
                  <a:latin typeface="Apple Casual" charset="0"/>
                  <a:cs typeface="Times New Roman" charset="0"/>
                </a:rPr>
                <a:t>Readout PCB</a:t>
              </a:r>
            </a:p>
          </p:txBody>
        </p:sp>
        <p:sp>
          <p:nvSpPr>
            <p:cNvPr id="11281" name="Line 27"/>
            <p:cNvSpPr>
              <a:spLocks noChangeShapeType="1"/>
            </p:cNvSpPr>
            <p:nvPr/>
          </p:nvSpPr>
          <p:spPr bwMode="auto">
            <a:xfrm flipH="1">
              <a:off x="5573" y="2700"/>
              <a:ext cx="367" cy="185"/>
            </a:xfrm>
            <a:prstGeom prst="line">
              <a:avLst/>
            </a:prstGeom>
            <a:noFill/>
            <a:ln w="9525">
              <a:solidFill>
                <a:srgbClr val="FF6600"/>
              </a:solidFill>
              <a:round/>
              <a:headEnd/>
              <a:tailEnd type="stealth" w="sm"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82" name="Text Box 28"/>
            <p:cNvSpPr txBox="1">
              <a:spLocks noChangeArrowheads="1"/>
            </p:cNvSpPr>
            <p:nvPr/>
          </p:nvSpPr>
          <p:spPr bwMode="auto">
            <a:xfrm>
              <a:off x="3375" y="5297"/>
              <a:ext cx="1800" cy="18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r>
                <a:rPr lang="en-US" sz="1000" b="1">
                  <a:solidFill>
                    <a:srgbClr val="025E29"/>
                  </a:solidFill>
                  <a:latin typeface="Apple Casual" charset="0"/>
                  <a:cs typeface="Times New Roman" charset="0"/>
                </a:rPr>
                <a:t>MRI Scanner Bore</a:t>
              </a:r>
            </a:p>
          </p:txBody>
        </p:sp>
        <p:sp>
          <p:nvSpPr>
            <p:cNvPr id="11283" name="Text Box 29"/>
            <p:cNvSpPr txBox="1">
              <a:spLocks noChangeArrowheads="1"/>
            </p:cNvSpPr>
            <p:nvPr/>
          </p:nvSpPr>
          <p:spPr bwMode="auto">
            <a:xfrm>
              <a:off x="1499" y="1956"/>
              <a:ext cx="1741"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1000" b="1">
                  <a:solidFill>
                    <a:srgbClr val="025E29"/>
                  </a:solidFill>
                  <a:latin typeface="Apple Casual" charset="0"/>
                  <a:cs typeface="Times New Roman" charset="0"/>
                </a:rPr>
                <a:t>Rotary motor </a:t>
              </a:r>
            </a:p>
          </p:txBody>
        </p:sp>
        <p:sp>
          <p:nvSpPr>
            <p:cNvPr id="11284" name="Line 30"/>
            <p:cNvSpPr>
              <a:spLocks noChangeAspect="1" noChangeShapeType="1"/>
            </p:cNvSpPr>
            <p:nvPr/>
          </p:nvSpPr>
          <p:spPr bwMode="auto">
            <a:xfrm flipH="1">
              <a:off x="5346" y="2978"/>
              <a:ext cx="1080" cy="556"/>
            </a:xfrm>
            <a:prstGeom prst="line">
              <a:avLst/>
            </a:prstGeom>
            <a:noFill/>
            <a:ln w="9525">
              <a:solidFill>
                <a:srgbClr val="FF6600"/>
              </a:solidFill>
              <a:round/>
              <a:headEnd/>
              <a:tailEnd type="stealth" w="sm"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85" name="Text Box 31"/>
            <p:cNvSpPr txBox="1">
              <a:spLocks noChangeArrowheads="1"/>
            </p:cNvSpPr>
            <p:nvPr/>
          </p:nvSpPr>
          <p:spPr bwMode="auto">
            <a:xfrm>
              <a:off x="6452" y="2838"/>
              <a:ext cx="1167" cy="223"/>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000" b="1">
                  <a:solidFill>
                    <a:srgbClr val="025E29"/>
                  </a:solidFill>
                  <a:latin typeface="Apple Casual" charset="0"/>
                  <a:cs typeface="Times New Roman" charset="0"/>
                </a:rPr>
                <a:t>RF coil</a:t>
              </a:r>
            </a:p>
          </p:txBody>
        </p:sp>
        <p:sp>
          <p:nvSpPr>
            <p:cNvPr id="11286" name="Text Box 32"/>
            <p:cNvSpPr txBox="1">
              <a:spLocks noChangeArrowheads="1"/>
            </p:cNvSpPr>
            <p:nvPr/>
          </p:nvSpPr>
          <p:spPr bwMode="auto">
            <a:xfrm>
              <a:off x="6398" y="3100"/>
              <a:ext cx="1402" cy="24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000" b="1">
                  <a:solidFill>
                    <a:srgbClr val="025E29"/>
                  </a:solidFill>
                  <a:latin typeface="Apple Casual" charset="0"/>
                  <a:cs typeface="Times New Roman" charset="0"/>
                </a:rPr>
                <a:t>CdTe Detector</a:t>
              </a:r>
            </a:p>
          </p:txBody>
        </p:sp>
        <p:sp>
          <p:nvSpPr>
            <p:cNvPr id="11287" name="Line 33"/>
            <p:cNvSpPr>
              <a:spLocks noChangeAspect="1" noChangeShapeType="1"/>
            </p:cNvSpPr>
            <p:nvPr/>
          </p:nvSpPr>
          <p:spPr bwMode="auto">
            <a:xfrm flipH="1">
              <a:off x="5802" y="3216"/>
              <a:ext cx="540" cy="276"/>
            </a:xfrm>
            <a:prstGeom prst="line">
              <a:avLst/>
            </a:prstGeom>
            <a:noFill/>
            <a:ln w="9525">
              <a:solidFill>
                <a:srgbClr val="FF6600"/>
              </a:solidFill>
              <a:round/>
              <a:headEnd/>
              <a:tailEnd type="stealth" w="sm"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88" name="Line 34"/>
            <p:cNvSpPr>
              <a:spLocks noChangeAspect="1" noChangeShapeType="1"/>
            </p:cNvSpPr>
            <p:nvPr/>
          </p:nvSpPr>
          <p:spPr bwMode="auto">
            <a:xfrm flipV="1">
              <a:off x="3794" y="3920"/>
              <a:ext cx="1440" cy="741"/>
            </a:xfrm>
            <a:prstGeom prst="line">
              <a:avLst/>
            </a:prstGeom>
            <a:noFill/>
            <a:ln w="9525">
              <a:solidFill>
                <a:srgbClr val="FF6600"/>
              </a:solidFill>
              <a:round/>
              <a:headEnd/>
              <a:tailEnd type="stealth" w="sm"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89" name="Text Box 35"/>
            <p:cNvSpPr txBox="1">
              <a:spLocks noChangeArrowheads="1"/>
            </p:cNvSpPr>
            <p:nvPr/>
          </p:nvSpPr>
          <p:spPr bwMode="auto">
            <a:xfrm>
              <a:off x="2880" y="4680"/>
              <a:ext cx="1080" cy="18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000" b="1">
                  <a:solidFill>
                    <a:srgbClr val="025E29"/>
                  </a:solidFill>
                  <a:latin typeface="Apple Casual" charset="0"/>
                  <a:cs typeface="Times New Roman" charset="0"/>
                </a:rPr>
                <a:t>Collimator</a:t>
              </a:r>
            </a:p>
          </p:txBody>
        </p:sp>
        <p:sp>
          <p:nvSpPr>
            <p:cNvPr id="11290" name="Text Box 36"/>
            <p:cNvSpPr txBox="1">
              <a:spLocks noChangeArrowheads="1"/>
            </p:cNvSpPr>
            <p:nvPr/>
          </p:nvSpPr>
          <p:spPr bwMode="auto">
            <a:xfrm>
              <a:off x="1499" y="4131"/>
              <a:ext cx="2308" cy="407"/>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000" b="1">
                  <a:solidFill>
                    <a:srgbClr val="025E29"/>
                  </a:solidFill>
                  <a:latin typeface="Apple Casual" charset="0"/>
                  <a:cs typeface="Times New Roman" charset="0"/>
                </a:rPr>
                <a:t>Non-magnetic SPECT system chassis</a:t>
              </a:r>
              <a:endParaRPr lang="en-US" sz="1000">
                <a:solidFill>
                  <a:srgbClr val="025E29"/>
                </a:solidFill>
                <a:latin typeface="Apple Casual" charset="0"/>
                <a:cs typeface="Times New Roman" charset="0"/>
              </a:endParaRPr>
            </a:p>
          </p:txBody>
        </p:sp>
        <p:sp>
          <p:nvSpPr>
            <p:cNvPr id="11291" name="Text Box 37"/>
            <p:cNvSpPr txBox="1">
              <a:spLocks noChangeArrowheads="1"/>
            </p:cNvSpPr>
            <p:nvPr/>
          </p:nvSpPr>
          <p:spPr bwMode="auto">
            <a:xfrm>
              <a:off x="1800" y="3712"/>
              <a:ext cx="1174" cy="271"/>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1000" b="1">
                  <a:solidFill>
                    <a:srgbClr val="025E29"/>
                  </a:solidFill>
                  <a:latin typeface="Apple Casual" charset="0"/>
                  <a:cs typeface="Times New Roman" charset="0"/>
                </a:rPr>
                <a:t>Patient bed</a:t>
              </a:r>
              <a:endParaRPr lang="en-US" sz="1000">
                <a:solidFill>
                  <a:srgbClr val="025E29"/>
                </a:solidFill>
                <a:latin typeface="Apple Casual" charset="0"/>
                <a:cs typeface="Times New Roman" charset="0"/>
              </a:endParaRPr>
            </a:p>
          </p:txBody>
        </p:sp>
        <p:sp>
          <p:nvSpPr>
            <p:cNvPr id="11292" name="Line 38"/>
            <p:cNvSpPr>
              <a:spLocks noChangeAspect="1" noChangeShapeType="1"/>
            </p:cNvSpPr>
            <p:nvPr/>
          </p:nvSpPr>
          <p:spPr bwMode="auto">
            <a:xfrm flipV="1">
              <a:off x="3042" y="3853"/>
              <a:ext cx="540" cy="278"/>
            </a:xfrm>
            <a:prstGeom prst="line">
              <a:avLst/>
            </a:prstGeom>
            <a:noFill/>
            <a:ln w="9525">
              <a:solidFill>
                <a:srgbClr val="FF6600"/>
              </a:solidFill>
              <a:round/>
              <a:headEnd/>
              <a:tailEnd type="stealth" w="sm"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93" name="Line 39"/>
            <p:cNvSpPr>
              <a:spLocks noChangeAspect="1" noChangeShapeType="1"/>
            </p:cNvSpPr>
            <p:nvPr/>
          </p:nvSpPr>
          <p:spPr bwMode="auto">
            <a:xfrm flipV="1">
              <a:off x="2340" y="3600"/>
              <a:ext cx="180" cy="93"/>
            </a:xfrm>
            <a:prstGeom prst="line">
              <a:avLst/>
            </a:prstGeom>
            <a:noFill/>
            <a:ln w="9525">
              <a:solidFill>
                <a:srgbClr val="FF6600"/>
              </a:solidFill>
              <a:round/>
              <a:headEnd/>
              <a:tailEnd type="stealth" w="sm"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94" name="Text Box 40"/>
            <p:cNvSpPr txBox="1">
              <a:spLocks noChangeArrowheads="1"/>
            </p:cNvSpPr>
            <p:nvPr/>
          </p:nvSpPr>
          <p:spPr bwMode="auto">
            <a:xfrm>
              <a:off x="1499" y="1440"/>
              <a:ext cx="2281"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000" b="1">
                  <a:solidFill>
                    <a:srgbClr val="025E29"/>
                  </a:solidFill>
                  <a:latin typeface="Apple Casual" charset="0"/>
                  <a:cs typeface="Times New Roman" charset="0"/>
                </a:rPr>
                <a:t>1.5 m long arm to allow a  remotely mounted motor</a:t>
              </a:r>
            </a:p>
          </p:txBody>
        </p:sp>
        <p:sp>
          <p:nvSpPr>
            <p:cNvPr id="11295" name="Line 41"/>
            <p:cNvSpPr>
              <a:spLocks noChangeShapeType="1"/>
            </p:cNvSpPr>
            <p:nvPr/>
          </p:nvSpPr>
          <p:spPr bwMode="auto">
            <a:xfrm>
              <a:off x="3436" y="1842"/>
              <a:ext cx="0" cy="1080"/>
            </a:xfrm>
            <a:prstGeom prst="line">
              <a:avLst/>
            </a:prstGeom>
            <a:noFill/>
            <a:ln w="9525">
              <a:solidFill>
                <a:srgbClr val="FF6600"/>
              </a:solidFill>
              <a:round/>
              <a:headEnd/>
              <a:tailEnd type="stealth" w="sm" len="lg"/>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96" name="Line 42"/>
            <p:cNvSpPr>
              <a:spLocks noChangeShapeType="1"/>
            </p:cNvSpPr>
            <p:nvPr/>
          </p:nvSpPr>
          <p:spPr bwMode="auto">
            <a:xfrm>
              <a:off x="2520" y="2160"/>
              <a:ext cx="0" cy="360"/>
            </a:xfrm>
            <a:prstGeom prst="line">
              <a:avLst/>
            </a:prstGeom>
            <a:noFill/>
            <a:ln w="9525">
              <a:solidFill>
                <a:srgbClr val="FF6600"/>
              </a:solidFill>
              <a:round/>
              <a:headEnd/>
              <a:tailEnd type="stealth" w="sm" len="lg"/>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pic>
        <p:nvPicPr>
          <p:cNvPr id="11270" name="Picture 123" descr="Macintosh HD:Users:ljmeng:Desktop:IEEE:1022 Beckman pictures:IMG_4805 (1).jpg"/>
          <p:cNvPicPr>
            <a:picLocks noChangeAspect="1"/>
          </p:cNvPicPr>
          <p:nvPr/>
        </p:nvPicPr>
        <p:blipFill>
          <a:blip r:embed="rId6">
            <a:extLst>
              <a:ext uri="{28A0092B-C50C-407E-A947-70E740481C1C}">
                <a14:useLocalDpi xmlns:a14="http://schemas.microsoft.com/office/drawing/2010/main" val="0"/>
              </a:ext>
            </a:extLst>
          </a:blip>
          <a:srcRect l="27850" t="42249" r="26526" b="28625"/>
          <a:stretch>
            <a:fillRect/>
          </a:stretch>
        </p:blipFill>
        <p:spPr bwMode="auto">
          <a:xfrm>
            <a:off x="5181600" y="4095750"/>
            <a:ext cx="39624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D:\IEEE 2012\IEEE 2012 postor and talk prepare\Arizona SPECT\syst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6400" y="5961298"/>
            <a:ext cx="1078971" cy="87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2" descr="DSC_1677 (1)"/>
          <p:cNvPicPr>
            <a:picLocks noChangeAspect="1" noChangeArrowheads="1"/>
          </p:cNvPicPr>
          <p:nvPr/>
        </p:nvPicPr>
        <p:blipFill>
          <a:blip r:embed="rId8">
            <a:extLst>
              <a:ext uri="{28A0092B-C50C-407E-A947-70E740481C1C}">
                <a14:useLocalDpi xmlns:a14="http://schemas.microsoft.com/office/drawing/2010/main" val="0"/>
              </a:ext>
            </a:extLst>
          </a:blip>
          <a:srcRect t="8751" r="7408" b="6653"/>
          <a:stretch>
            <a:fillRect/>
          </a:stretch>
        </p:blipFill>
        <p:spPr bwMode="auto">
          <a:xfrm>
            <a:off x="7305145" y="1060450"/>
            <a:ext cx="1791230" cy="127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1300" y="5405438"/>
            <a:ext cx="166370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69"/>
          <p:cNvSpPr txBox="1">
            <a:spLocks noChangeArrowheads="1"/>
          </p:cNvSpPr>
          <p:nvPr/>
        </p:nvSpPr>
        <p:spPr bwMode="auto">
          <a:xfrm>
            <a:off x="4064000" y="5438775"/>
            <a:ext cx="1638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0"/>
                <a:cs typeface="ＭＳ Ｐゴシック" charset="0"/>
              </a:defRPr>
            </a:lvl1pPr>
            <a:lvl2pPr marL="742950" indent="-285750" eaLnBrk="0" hangingPunct="0">
              <a:defRPr kumimoji="1" sz="2400">
                <a:solidFill>
                  <a:schemeClr val="tx1"/>
                </a:solidFill>
                <a:latin typeface="Times New Roman" charset="0"/>
                <a:ea typeface="ＭＳ Ｐゴシック" charset="0"/>
              </a:defRPr>
            </a:lvl2pPr>
            <a:lvl3pPr marL="1143000" indent="-228600" eaLnBrk="0" hangingPunct="0">
              <a:defRPr kumimoji="1" sz="2400">
                <a:solidFill>
                  <a:schemeClr val="tx1"/>
                </a:solidFill>
                <a:latin typeface="Times New Roman" charset="0"/>
                <a:ea typeface="ＭＳ Ｐゴシック" charset="0"/>
              </a:defRPr>
            </a:lvl3pPr>
            <a:lvl4pPr marL="1600200" indent="-228600" eaLnBrk="0" hangingPunct="0">
              <a:defRPr kumimoji="1" sz="2400">
                <a:solidFill>
                  <a:schemeClr val="tx1"/>
                </a:solidFill>
                <a:latin typeface="Times New Roman" charset="0"/>
                <a:ea typeface="ＭＳ Ｐゴシック" charset="0"/>
              </a:defRPr>
            </a:lvl4pPr>
            <a:lvl5pPr marL="2057400" indent="-2286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ctr" eaLnBrk="1" hangingPunct="1"/>
            <a:r>
              <a:rPr lang="en-US" sz="1400">
                <a:solidFill>
                  <a:srgbClr val="FFFF00"/>
                </a:solidFill>
                <a:latin typeface="Apple Casual" charset="0"/>
                <a:cs typeface="Apple Casual" charset="0"/>
              </a:rPr>
              <a:t>Spacing = 350µm</a:t>
            </a:r>
          </a:p>
        </p:txBody>
      </p:sp>
      <p:sp>
        <p:nvSpPr>
          <p:cNvPr id="11276" name="Rectangle 72"/>
          <p:cNvSpPr>
            <a:spLocks noChangeArrowheads="1"/>
          </p:cNvSpPr>
          <p:nvPr/>
        </p:nvSpPr>
        <p:spPr bwMode="auto">
          <a:xfrm>
            <a:off x="5592763" y="4075113"/>
            <a:ext cx="3089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solidFill>
                  <a:srgbClr val="FFFF00"/>
                </a:solidFill>
                <a:latin typeface="Arial" charset="0"/>
              </a:rPr>
              <a:t>SPECT Insert Inside 3T MRI</a:t>
            </a:r>
          </a:p>
        </p:txBody>
      </p:sp>
      <p:sp>
        <p:nvSpPr>
          <p:cNvPr id="11277" name="Rectangle 73"/>
          <p:cNvSpPr>
            <a:spLocks noChangeArrowheads="1"/>
          </p:cNvSpPr>
          <p:nvPr/>
        </p:nvSpPr>
        <p:spPr bwMode="auto">
          <a:xfrm>
            <a:off x="0" y="6334125"/>
            <a:ext cx="2339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400" b="1" i="1">
                <a:solidFill>
                  <a:srgbClr val="007A00"/>
                </a:solidFill>
                <a:latin typeface="Arial" charset="0"/>
                <a:ea typeface="宋体"/>
                <a:cs typeface="Arial" charset="0"/>
              </a:rPr>
              <a:t>Cai et al, NIMA, 2014</a:t>
            </a:r>
          </a:p>
          <a:p>
            <a:r>
              <a:rPr lang="en-US" sz="1400" b="1" i="1">
                <a:solidFill>
                  <a:srgbClr val="007A00"/>
                </a:solidFill>
                <a:latin typeface="Arial" charset="0"/>
                <a:cs typeface="Arial" charset="0"/>
              </a:rPr>
              <a:t>NIH/NIBIB R01 EB011640 </a:t>
            </a:r>
          </a:p>
        </p:txBody>
      </p:sp>
      <p:sp>
        <p:nvSpPr>
          <p:cNvPr id="11278" name="Rectangle 1"/>
          <p:cNvSpPr>
            <a:spLocks noChangeArrowheads="1"/>
          </p:cNvSpPr>
          <p:nvPr/>
        </p:nvSpPr>
        <p:spPr bwMode="auto">
          <a:xfrm>
            <a:off x="5014913" y="6550025"/>
            <a:ext cx="773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400">
                <a:solidFill>
                  <a:srgbClr val="FFFF00"/>
                </a:solidFill>
                <a:latin typeface="Apple Casual" charset="0"/>
                <a:cs typeface="Apple Casual" charset="0"/>
              </a:rPr>
              <a:t>Tc-99m</a:t>
            </a:r>
          </a:p>
        </p:txBody>
      </p:sp>
      <p:pic>
        <p:nvPicPr>
          <p:cNvPr id="2" name="Picture 1"/>
          <p:cNvPicPr>
            <a:picLocks noChangeAspect="1"/>
          </p:cNvPicPr>
          <p:nvPr/>
        </p:nvPicPr>
        <p:blipFill>
          <a:blip r:embed="rId10"/>
          <a:stretch>
            <a:fillRect/>
          </a:stretch>
        </p:blipFill>
        <p:spPr>
          <a:xfrm>
            <a:off x="4408388" y="2381052"/>
            <a:ext cx="1789211" cy="1714697"/>
          </a:xfrm>
          <a:prstGeom prst="rect">
            <a:avLst/>
          </a:prstGeom>
        </p:spPr>
      </p:pic>
      <p:pic>
        <p:nvPicPr>
          <p:cNvPr id="3" name="Picture 2"/>
          <p:cNvPicPr>
            <a:picLocks noChangeAspect="1"/>
          </p:cNvPicPr>
          <p:nvPr/>
        </p:nvPicPr>
        <p:blipFill>
          <a:blip r:embed="rId11"/>
          <a:stretch>
            <a:fillRect/>
          </a:stretch>
        </p:blipFill>
        <p:spPr>
          <a:xfrm>
            <a:off x="6197600" y="2330839"/>
            <a:ext cx="2929468" cy="1780553"/>
          </a:xfrm>
          <a:prstGeom prst="rect">
            <a:avLst/>
          </a:prstGeom>
        </p:spPr>
      </p:pic>
      <p:sp>
        <p:nvSpPr>
          <p:cNvPr id="4" name="Rectangle 3"/>
          <p:cNvSpPr/>
          <p:nvPr/>
        </p:nvSpPr>
        <p:spPr>
          <a:xfrm>
            <a:off x="7095067" y="2381053"/>
            <a:ext cx="2010304" cy="523220"/>
          </a:xfrm>
          <a:prstGeom prst="rect">
            <a:avLst/>
          </a:prstGeom>
        </p:spPr>
        <p:txBody>
          <a:bodyPr wrap="square">
            <a:spAutoFit/>
          </a:bodyPr>
          <a:lstStyle/>
          <a:p>
            <a:pPr algn="r"/>
            <a:r>
              <a:rPr lang="en-US" sz="1400" dirty="0">
                <a:solidFill>
                  <a:srgbClr val="FFFF00"/>
                </a:solidFill>
              </a:rPr>
              <a:t>Super-Resolution </a:t>
            </a:r>
            <a:r>
              <a:rPr lang="en-US" sz="1400" dirty="0" smtClean="0">
                <a:solidFill>
                  <a:srgbClr val="FFFF00"/>
                </a:solidFill>
              </a:rPr>
              <a:t>Tracking of T-Cells </a:t>
            </a:r>
          </a:p>
        </p:txBody>
      </p:sp>
      <p:sp>
        <p:nvSpPr>
          <p:cNvPr id="6" name="Rectangle 5"/>
          <p:cNvSpPr/>
          <p:nvPr/>
        </p:nvSpPr>
        <p:spPr>
          <a:xfrm>
            <a:off x="4486963" y="3546799"/>
            <a:ext cx="1710637" cy="523220"/>
          </a:xfrm>
          <a:prstGeom prst="rect">
            <a:avLst/>
          </a:prstGeom>
        </p:spPr>
        <p:txBody>
          <a:bodyPr wrap="none">
            <a:spAutoFit/>
          </a:bodyPr>
          <a:lstStyle/>
          <a:p>
            <a:pPr algn="r"/>
            <a:r>
              <a:rPr lang="en-US" sz="1400" dirty="0">
                <a:solidFill>
                  <a:srgbClr val="FFFF00"/>
                </a:solidFill>
              </a:rPr>
              <a:t>Images of 6 </a:t>
            </a:r>
            <a:r>
              <a:rPr lang="en-US" sz="1400" dirty="0" err="1">
                <a:solidFill>
                  <a:srgbClr val="FFFF00"/>
                </a:solidFill>
              </a:rPr>
              <a:t>nCi</a:t>
            </a:r>
            <a:r>
              <a:rPr lang="en-US" sz="1400" dirty="0">
                <a:solidFill>
                  <a:srgbClr val="FFFF00"/>
                </a:solidFill>
              </a:rPr>
              <a:t> I-</a:t>
            </a:r>
            <a:r>
              <a:rPr lang="en-US" sz="1400" dirty="0" smtClean="0">
                <a:solidFill>
                  <a:srgbClr val="FFFF00"/>
                </a:solidFill>
              </a:rPr>
              <a:t>125</a:t>
            </a:r>
          </a:p>
          <a:p>
            <a:pPr algn="r"/>
            <a:r>
              <a:rPr lang="en-US" sz="1400" dirty="0" smtClean="0">
                <a:solidFill>
                  <a:srgbClr val="FFFF00"/>
                </a:solidFill>
              </a:rPr>
              <a:t> </a:t>
            </a:r>
            <a:r>
              <a:rPr lang="en-US" sz="1400" dirty="0">
                <a:solidFill>
                  <a:srgbClr val="FFFF00"/>
                </a:solidFill>
              </a:rPr>
              <a:t>in 750 Cells</a:t>
            </a:r>
          </a:p>
        </p:txBody>
      </p:sp>
      <p:cxnSp>
        <p:nvCxnSpPr>
          <p:cNvPr id="38" name="Straight Arrow Connector 37"/>
          <p:cNvCxnSpPr/>
          <p:nvPr/>
        </p:nvCxnSpPr>
        <p:spPr>
          <a:xfrm>
            <a:off x="4786313" y="2824656"/>
            <a:ext cx="538310" cy="6956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8295556" y="3559856"/>
            <a:ext cx="386482" cy="19548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9440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962150"/>
            <a:ext cx="3840162"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圖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1708150"/>
            <a:ext cx="14573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矩形 14"/>
          <p:cNvSpPr>
            <a:spLocks noChangeArrowheads="1"/>
          </p:cNvSpPr>
          <p:nvPr/>
        </p:nvSpPr>
        <p:spPr bwMode="auto">
          <a:xfrm>
            <a:off x="0" y="1016000"/>
            <a:ext cx="47371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1600"/>
              </a:lnSpc>
              <a:defRPr/>
            </a:pPr>
            <a:r>
              <a:rPr lang="en-US" altLang="zh-TW" sz="2000" baseline="30000" dirty="0">
                <a:solidFill>
                  <a:srgbClr val="F79646">
                    <a:lumMod val="50000"/>
                  </a:srgbClr>
                </a:solidFill>
                <a:latin typeface="Calibri" charset="0"/>
                <a:ea typeface="新細明體" charset="0"/>
                <a:cs typeface="新細明體" charset="0"/>
              </a:rPr>
              <a:t>In vivo delivery vehicle of neural stem cells (NSCs) with pH-sensitive</a:t>
            </a:r>
            <a:r>
              <a:rPr lang="en-US" altLang="zh-TW" sz="2000" dirty="0">
                <a:solidFill>
                  <a:srgbClr val="F79646">
                    <a:lumMod val="50000"/>
                  </a:srgbClr>
                </a:solidFill>
                <a:latin typeface="Calibri" charset="0"/>
                <a:ea typeface="新細明體" charset="0"/>
                <a:cs typeface="新細明體" charset="0"/>
              </a:rPr>
              <a:t> </a:t>
            </a:r>
            <a:r>
              <a:rPr lang="en-US" altLang="zh-TW" sz="2000" baseline="30000" dirty="0" err="1">
                <a:solidFill>
                  <a:srgbClr val="F79646">
                    <a:lumMod val="50000"/>
                  </a:srgbClr>
                </a:solidFill>
                <a:latin typeface="Calibri" charset="0"/>
                <a:ea typeface="新細明體" charset="0"/>
                <a:cs typeface="新細明體" charset="0"/>
              </a:rPr>
              <a:t>mesoporous</a:t>
            </a:r>
            <a:r>
              <a:rPr lang="en-US" altLang="zh-TW" sz="2000" baseline="30000" dirty="0">
                <a:solidFill>
                  <a:srgbClr val="F79646">
                    <a:lumMod val="50000"/>
                  </a:srgbClr>
                </a:solidFill>
                <a:latin typeface="Calibri" charset="0"/>
                <a:ea typeface="新細明體" charset="0"/>
                <a:cs typeface="新細明體" charset="0"/>
              </a:rPr>
              <a:t> silica nanoparticles (MSNs) loaded with doxorubicin (MSN-</a:t>
            </a:r>
            <a:r>
              <a:rPr lang="en-US" altLang="zh-TW" sz="2000" baseline="30000" dirty="0" err="1">
                <a:solidFill>
                  <a:srgbClr val="F79646">
                    <a:lumMod val="50000"/>
                  </a:srgbClr>
                </a:solidFill>
                <a:latin typeface="Calibri" charset="0"/>
                <a:ea typeface="新細明體" charset="0"/>
                <a:cs typeface="新細明體" charset="0"/>
              </a:rPr>
              <a:t>Dox</a:t>
            </a:r>
            <a:r>
              <a:rPr lang="en-US" altLang="zh-TW" sz="2000" baseline="30000" dirty="0">
                <a:solidFill>
                  <a:srgbClr val="F79646">
                    <a:lumMod val="50000"/>
                  </a:srgbClr>
                </a:solidFill>
                <a:latin typeface="Calibri" charset="0"/>
                <a:ea typeface="新細明體" charset="0"/>
                <a:cs typeface="新細明體" charset="0"/>
              </a:rPr>
              <a:t>),</a:t>
            </a:r>
            <a:r>
              <a:rPr lang="en-US" altLang="zh-TW" sz="2000" dirty="0">
                <a:solidFill>
                  <a:srgbClr val="F79646">
                    <a:lumMod val="50000"/>
                  </a:srgbClr>
                </a:solidFill>
                <a:latin typeface="Calibri" charset="0"/>
                <a:ea typeface="新細明體" charset="0"/>
                <a:cs typeface="新細明體" charset="0"/>
              </a:rPr>
              <a:t> </a:t>
            </a:r>
            <a:r>
              <a:rPr lang="en-US" altLang="zh-TW" sz="2000" baseline="30000" dirty="0">
                <a:solidFill>
                  <a:srgbClr val="F79646">
                    <a:lumMod val="50000"/>
                  </a:srgbClr>
                </a:solidFill>
                <a:latin typeface="Calibri" charset="0"/>
                <a:ea typeface="新細明體" charset="0"/>
                <a:cs typeface="新細明體" charset="0"/>
              </a:rPr>
              <a:t>promoting programmed self-destruction of NSC carriers after migration to </a:t>
            </a:r>
            <a:r>
              <a:rPr lang="en-US" altLang="zh-TW" sz="2000" baseline="30000" dirty="0" err="1">
                <a:solidFill>
                  <a:srgbClr val="F79646">
                    <a:lumMod val="50000"/>
                  </a:srgbClr>
                </a:solidFill>
                <a:latin typeface="Calibri" charset="0"/>
                <a:ea typeface="新細明體" charset="0"/>
                <a:cs typeface="新細明體" charset="0"/>
              </a:rPr>
              <a:t>glioma</a:t>
            </a:r>
            <a:r>
              <a:rPr lang="en-US" altLang="zh-TW" sz="2000" baseline="30000" dirty="0">
                <a:solidFill>
                  <a:srgbClr val="F79646">
                    <a:lumMod val="50000"/>
                  </a:srgbClr>
                </a:solidFill>
                <a:latin typeface="Calibri" charset="0"/>
                <a:ea typeface="新細明體" charset="0"/>
                <a:cs typeface="新細明體" charset="0"/>
              </a:rPr>
              <a:t> cells</a:t>
            </a:r>
            <a:endParaRPr lang="zh-TW" altLang="en-US" sz="2000" dirty="0">
              <a:solidFill>
                <a:srgbClr val="F79646">
                  <a:lumMod val="50000"/>
                </a:srgbClr>
              </a:solidFill>
              <a:latin typeface="Calibri" charset="0"/>
              <a:ea typeface="新細明體" charset="0"/>
              <a:cs typeface="新細明體" charset="0"/>
            </a:endParaRPr>
          </a:p>
        </p:txBody>
      </p:sp>
      <p:pic>
        <p:nvPicPr>
          <p:cNvPr id="22532" name="圖片 6"/>
          <p:cNvPicPr>
            <a:picLocks noChangeAspect="1"/>
          </p:cNvPicPr>
          <p:nvPr/>
        </p:nvPicPr>
        <p:blipFill>
          <a:blip r:embed="rId5">
            <a:extLst>
              <a:ext uri="{28A0092B-C50C-407E-A947-70E740481C1C}">
                <a14:useLocalDpi xmlns:a14="http://schemas.microsoft.com/office/drawing/2010/main" val="0"/>
              </a:ext>
            </a:extLst>
          </a:blip>
          <a:srcRect l="9068" r="-4674"/>
          <a:stretch>
            <a:fillRect/>
          </a:stretch>
        </p:blipFill>
        <p:spPr bwMode="auto">
          <a:xfrm>
            <a:off x="2162175" y="2951163"/>
            <a:ext cx="3055938"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矩形 15"/>
          <p:cNvSpPr>
            <a:spLocks noChangeArrowheads="1"/>
          </p:cNvSpPr>
          <p:nvPr/>
        </p:nvSpPr>
        <p:spPr bwMode="auto">
          <a:xfrm>
            <a:off x="4064000" y="6384925"/>
            <a:ext cx="1781793"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ts val="1800"/>
              </a:lnSpc>
              <a:defRPr/>
            </a:pPr>
            <a:r>
              <a:rPr lang="en-US" altLang="zh-TW" b="1" i="1" baseline="30000" dirty="0">
                <a:solidFill>
                  <a:srgbClr val="F79646">
                    <a:lumMod val="50000"/>
                  </a:srgbClr>
                </a:solidFill>
                <a:latin typeface="Arial"/>
                <a:ea typeface="新細明體"/>
                <a:cs typeface="Arial"/>
              </a:rPr>
              <a:t>Yu, et al,</a:t>
            </a:r>
            <a:r>
              <a:rPr lang="en-US" altLang="zh-TW" b="1" i="1" dirty="0">
                <a:solidFill>
                  <a:srgbClr val="F79646">
                    <a:lumMod val="50000"/>
                  </a:srgbClr>
                </a:solidFill>
                <a:latin typeface="Arial"/>
                <a:ea typeface="新細明體"/>
                <a:cs typeface="Arial"/>
              </a:rPr>
              <a:t> </a:t>
            </a:r>
            <a:r>
              <a:rPr lang="en-US" altLang="zh-TW" b="1" i="1" baseline="30000" dirty="0">
                <a:solidFill>
                  <a:srgbClr val="F79646">
                    <a:lumMod val="50000"/>
                  </a:srgbClr>
                </a:solidFill>
                <a:latin typeface="Arial"/>
                <a:ea typeface="新細明體"/>
                <a:cs typeface="Arial"/>
              </a:rPr>
              <a:t>Small, 2013</a:t>
            </a:r>
          </a:p>
          <a:p>
            <a:pPr>
              <a:lnSpc>
                <a:spcPts val="1800"/>
              </a:lnSpc>
              <a:defRPr/>
            </a:pPr>
            <a:r>
              <a:rPr lang="en-US" altLang="zh-TW" b="1" i="1" baseline="30000" dirty="0">
                <a:solidFill>
                  <a:srgbClr val="F79646">
                    <a:lumMod val="50000"/>
                  </a:srgbClr>
                </a:solidFill>
                <a:latin typeface="Arial"/>
                <a:ea typeface="新細明體"/>
                <a:cs typeface="Arial"/>
              </a:rPr>
              <a:t>NIH/</a:t>
            </a:r>
            <a:r>
              <a:rPr lang="en-US" altLang="zh-TW" b="1" i="1" baseline="30000" dirty="0" smtClean="0">
                <a:solidFill>
                  <a:srgbClr val="F79646">
                    <a:lumMod val="50000"/>
                  </a:srgbClr>
                </a:solidFill>
                <a:latin typeface="Arial"/>
                <a:ea typeface="新細明體"/>
                <a:cs typeface="Arial"/>
              </a:rPr>
              <a:t>NINDS R01/R21</a:t>
            </a:r>
            <a:endParaRPr lang="zh-TW" altLang="en-US" b="1" i="1" dirty="0">
              <a:solidFill>
                <a:srgbClr val="F79646">
                  <a:lumMod val="50000"/>
                </a:srgbClr>
              </a:solidFill>
              <a:latin typeface="Arial"/>
              <a:ea typeface="新細明體" charset="0"/>
              <a:cs typeface="Arial"/>
            </a:endParaRPr>
          </a:p>
        </p:txBody>
      </p:sp>
      <p:pic>
        <p:nvPicPr>
          <p:cNvPr id="22534" name="圖片 16" descr="Macintosh HD:Users:shcheng:Dropbox:Nano-Stem cell-SPECT:MSN radiolabeled stem cell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6650" y="1549400"/>
            <a:ext cx="383222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3379788"/>
            <a:ext cx="13493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6" name="Picture 6"/>
          <p:cNvPicPr>
            <a:picLocks noChangeAspect="1" noChangeArrowheads="1"/>
          </p:cNvPicPr>
          <p:nvPr/>
        </p:nvPicPr>
        <p:blipFill>
          <a:blip r:embed="rId8">
            <a:extLst>
              <a:ext uri="{28A0092B-C50C-407E-A947-70E740481C1C}">
                <a14:useLocalDpi xmlns:a14="http://schemas.microsoft.com/office/drawing/2010/main" val="0"/>
              </a:ext>
            </a:extLst>
          </a:blip>
          <a:srcRect l="5009" r="13681" b="6557"/>
          <a:stretch>
            <a:fillRect/>
          </a:stretch>
        </p:blipFill>
        <p:spPr bwMode="auto">
          <a:xfrm>
            <a:off x="6072188" y="5100638"/>
            <a:ext cx="1349375" cy="1598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6513" y="5106988"/>
            <a:ext cx="1260475" cy="159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6513" y="3379788"/>
            <a:ext cx="1244600" cy="150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9" name="文字方塊 26"/>
          <p:cNvSpPr txBox="1">
            <a:spLocks noChangeArrowheads="1"/>
          </p:cNvSpPr>
          <p:nvPr/>
        </p:nvSpPr>
        <p:spPr bwMode="auto">
          <a:xfrm>
            <a:off x="7183438" y="3049588"/>
            <a:ext cx="819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altLang="zh-TW" sz="1600" b="1">
                <a:solidFill>
                  <a:srgbClr val="000000"/>
                </a:solidFill>
                <a:latin typeface="Calibri" charset="0"/>
                <a:ea typeface="新細明體" charset="0"/>
                <a:cs typeface="新細明體" charset="0"/>
              </a:rPr>
              <a:t>Control</a:t>
            </a:r>
            <a:endParaRPr lang="zh-TW" altLang="en-US" sz="1600" b="1">
              <a:solidFill>
                <a:srgbClr val="000000"/>
              </a:solidFill>
              <a:latin typeface="Calibri" charset="0"/>
              <a:ea typeface="新細明體" charset="0"/>
              <a:cs typeface="新細明體" charset="0"/>
            </a:endParaRPr>
          </a:p>
        </p:txBody>
      </p:sp>
      <p:sp>
        <p:nvSpPr>
          <p:cNvPr id="22540" name="文字方塊 27"/>
          <p:cNvSpPr txBox="1">
            <a:spLocks noChangeArrowheads="1"/>
          </p:cNvSpPr>
          <p:nvPr/>
        </p:nvSpPr>
        <p:spPr bwMode="auto">
          <a:xfrm>
            <a:off x="7197725" y="4811713"/>
            <a:ext cx="746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altLang="zh-TW" sz="1600" b="1">
                <a:solidFill>
                  <a:srgbClr val="000000"/>
                </a:solidFill>
                <a:latin typeface="Calibri" charset="0"/>
                <a:ea typeface="新細明體" charset="0"/>
                <a:cs typeface="新細明體" charset="0"/>
              </a:rPr>
              <a:t>Tumor</a:t>
            </a:r>
            <a:endParaRPr lang="zh-TW" altLang="en-US" sz="1600" b="1">
              <a:solidFill>
                <a:srgbClr val="000000"/>
              </a:solidFill>
              <a:latin typeface="Calibri" charset="0"/>
              <a:ea typeface="新細明體" charset="0"/>
              <a:cs typeface="新細明體" charset="0"/>
            </a:endParaRPr>
          </a:p>
        </p:txBody>
      </p:sp>
      <p:sp>
        <p:nvSpPr>
          <p:cNvPr id="29" name="向右箭號 28"/>
          <p:cNvSpPr/>
          <p:nvPr/>
        </p:nvSpPr>
        <p:spPr>
          <a:xfrm>
            <a:off x="6013450" y="4238625"/>
            <a:ext cx="392113" cy="1682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30" name="向右箭號 29"/>
          <p:cNvSpPr/>
          <p:nvPr/>
        </p:nvSpPr>
        <p:spPr>
          <a:xfrm>
            <a:off x="6013450" y="6034088"/>
            <a:ext cx="392113" cy="1682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2543" name="文字方塊 30"/>
          <p:cNvSpPr txBox="1">
            <a:spLocks noChangeArrowheads="1"/>
          </p:cNvSpPr>
          <p:nvPr/>
        </p:nvSpPr>
        <p:spPr bwMode="auto">
          <a:xfrm>
            <a:off x="5068888" y="4038600"/>
            <a:ext cx="941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r>
              <a:rPr lang="en-US" altLang="zh-TW" sz="1000" b="1">
                <a:solidFill>
                  <a:srgbClr val="000000"/>
                </a:solidFill>
                <a:latin typeface="Calibri" charset="0"/>
                <a:ea typeface="新細明體" charset="0"/>
                <a:cs typeface="新細明體" charset="0"/>
              </a:rPr>
              <a:t>Stem cell</a:t>
            </a:r>
          </a:p>
          <a:p>
            <a:pPr algn="r" eaLnBrk="1" hangingPunct="1"/>
            <a:r>
              <a:rPr lang="en-US" altLang="zh-TW" sz="1000" b="1">
                <a:solidFill>
                  <a:srgbClr val="000000"/>
                </a:solidFill>
                <a:latin typeface="Calibri" charset="0"/>
                <a:ea typeface="新細明體" charset="0"/>
                <a:cs typeface="新細明體" charset="0"/>
              </a:rPr>
              <a:t>Injection (left)</a:t>
            </a:r>
            <a:endParaRPr lang="zh-TW" altLang="en-US" sz="1000" b="1">
              <a:solidFill>
                <a:srgbClr val="000000"/>
              </a:solidFill>
              <a:latin typeface="Calibri" charset="0"/>
              <a:ea typeface="新細明體" charset="0"/>
              <a:cs typeface="新細明體" charset="0"/>
            </a:endParaRPr>
          </a:p>
        </p:txBody>
      </p:sp>
      <p:sp>
        <p:nvSpPr>
          <p:cNvPr id="22544" name="文字方塊 31"/>
          <p:cNvSpPr txBox="1">
            <a:spLocks noChangeArrowheads="1"/>
          </p:cNvSpPr>
          <p:nvPr/>
        </p:nvSpPr>
        <p:spPr bwMode="auto">
          <a:xfrm>
            <a:off x="5027613" y="5848350"/>
            <a:ext cx="941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algn="r" eaLnBrk="1" hangingPunct="1"/>
            <a:r>
              <a:rPr lang="en-US" altLang="zh-TW" sz="1000" b="1">
                <a:solidFill>
                  <a:srgbClr val="000000"/>
                </a:solidFill>
                <a:latin typeface="Calibri" charset="0"/>
                <a:ea typeface="新細明體" charset="0"/>
                <a:cs typeface="新細明體" charset="0"/>
              </a:rPr>
              <a:t>Stem cell</a:t>
            </a:r>
          </a:p>
          <a:p>
            <a:pPr algn="r" eaLnBrk="1" hangingPunct="1"/>
            <a:r>
              <a:rPr lang="en-US" altLang="zh-TW" sz="1000" b="1">
                <a:solidFill>
                  <a:srgbClr val="000000"/>
                </a:solidFill>
                <a:latin typeface="Calibri" charset="0"/>
                <a:ea typeface="新細明體" charset="0"/>
                <a:cs typeface="新細明體" charset="0"/>
              </a:rPr>
              <a:t>Injection (left)</a:t>
            </a:r>
            <a:endParaRPr lang="zh-TW" altLang="en-US" sz="1000" b="1">
              <a:solidFill>
                <a:srgbClr val="000000"/>
              </a:solidFill>
              <a:latin typeface="Calibri" charset="0"/>
              <a:ea typeface="新細明體" charset="0"/>
              <a:cs typeface="新細明體" charset="0"/>
            </a:endParaRPr>
          </a:p>
        </p:txBody>
      </p:sp>
      <p:sp>
        <p:nvSpPr>
          <p:cNvPr id="22545" name="文字方塊 32"/>
          <p:cNvSpPr txBox="1">
            <a:spLocks noChangeArrowheads="1"/>
          </p:cNvSpPr>
          <p:nvPr/>
        </p:nvSpPr>
        <p:spPr bwMode="auto">
          <a:xfrm>
            <a:off x="8061325" y="4437063"/>
            <a:ext cx="422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altLang="zh-TW" sz="1200" b="1">
                <a:solidFill>
                  <a:srgbClr val="FFFFFF"/>
                </a:solidFill>
                <a:latin typeface="Calibri" charset="0"/>
                <a:ea typeface="新細明體" charset="0"/>
                <a:cs typeface="新細明體" charset="0"/>
              </a:rPr>
              <a:t>24h</a:t>
            </a:r>
            <a:endParaRPr lang="zh-TW" altLang="en-US" sz="1200" b="1">
              <a:solidFill>
                <a:srgbClr val="FFFFFF"/>
              </a:solidFill>
              <a:latin typeface="Calibri" charset="0"/>
              <a:ea typeface="新細明體" charset="0"/>
              <a:cs typeface="新細明體" charset="0"/>
            </a:endParaRPr>
          </a:p>
        </p:txBody>
      </p:sp>
      <p:sp>
        <p:nvSpPr>
          <p:cNvPr id="22546" name="文字方塊 33"/>
          <p:cNvSpPr txBox="1">
            <a:spLocks noChangeArrowheads="1"/>
          </p:cNvSpPr>
          <p:nvPr/>
        </p:nvSpPr>
        <p:spPr bwMode="auto">
          <a:xfrm>
            <a:off x="8061325" y="6323013"/>
            <a:ext cx="422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altLang="zh-TW" sz="1200" b="1">
                <a:solidFill>
                  <a:srgbClr val="FFFFFF"/>
                </a:solidFill>
                <a:latin typeface="Calibri" charset="0"/>
                <a:ea typeface="新細明體" charset="0"/>
                <a:cs typeface="新細明體" charset="0"/>
              </a:rPr>
              <a:t>24h</a:t>
            </a:r>
            <a:endParaRPr lang="zh-TW" altLang="en-US" sz="1200" b="1">
              <a:solidFill>
                <a:srgbClr val="FFFFFF"/>
              </a:solidFill>
              <a:latin typeface="Calibri" charset="0"/>
              <a:ea typeface="新細明體" charset="0"/>
              <a:cs typeface="新細明體" charset="0"/>
            </a:endParaRPr>
          </a:p>
        </p:txBody>
      </p:sp>
      <p:sp>
        <p:nvSpPr>
          <p:cNvPr id="35" name="向右箭號 34"/>
          <p:cNvSpPr/>
          <p:nvPr/>
        </p:nvSpPr>
        <p:spPr>
          <a:xfrm flipH="1">
            <a:off x="6986588" y="6034088"/>
            <a:ext cx="392112" cy="16827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2548" name="文字方塊 35"/>
          <p:cNvSpPr txBox="1">
            <a:spLocks noChangeArrowheads="1"/>
          </p:cNvSpPr>
          <p:nvPr/>
        </p:nvSpPr>
        <p:spPr bwMode="auto">
          <a:xfrm>
            <a:off x="6537325" y="6264275"/>
            <a:ext cx="1011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altLang="zh-TW" sz="1000" b="1">
                <a:solidFill>
                  <a:srgbClr val="000000"/>
                </a:solidFill>
                <a:latin typeface="Calibri" charset="0"/>
                <a:ea typeface="新細明體" charset="0"/>
                <a:cs typeface="新細明體" charset="0"/>
              </a:rPr>
              <a:t>tumor cell</a:t>
            </a:r>
          </a:p>
          <a:p>
            <a:pPr eaLnBrk="1" hangingPunct="1"/>
            <a:r>
              <a:rPr lang="en-US" altLang="zh-TW" sz="1000" b="1">
                <a:solidFill>
                  <a:srgbClr val="000000"/>
                </a:solidFill>
                <a:latin typeface="Calibri" charset="0"/>
                <a:ea typeface="新細明體" charset="0"/>
                <a:cs typeface="新細明體" charset="0"/>
              </a:rPr>
              <a:t>Injection (right)</a:t>
            </a:r>
            <a:endParaRPr lang="zh-TW" altLang="en-US" sz="1000" b="1">
              <a:solidFill>
                <a:srgbClr val="000000"/>
              </a:solidFill>
              <a:latin typeface="Calibri" charset="0"/>
              <a:ea typeface="新細明體" charset="0"/>
              <a:cs typeface="新細明體" charset="0"/>
            </a:endParaRPr>
          </a:p>
        </p:txBody>
      </p:sp>
      <p:sp>
        <p:nvSpPr>
          <p:cNvPr id="37911" name="文字方塊 36"/>
          <p:cNvSpPr txBox="1">
            <a:spLocks noChangeArrowheads="1"/>
          </p:cNvSpPr>
          <p:nvPr/>
        </p:nvSpPr>
        <p:spPr bwMode="auto">
          <a:xfrm>
            <a:off x="4673600" y="987425"/>
            <a:ext cx="447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kumimoji="1" sz="2400">
                <a:solidFill>
                  <a:schemeClr val="tx1"/>
                </a:solidFill>
                <a:latin typeface="Times New Roman" charset="0"/>
                <a:ea typeface="ＭＳ Ｐゴシック" charset="0"/>
                <a:cs typeface="ＭＳ Ｐゴシック" charset="0"/>
              </a:defRPr>
            </a:lvl1pPr>
            <a:lvl2pPr marL="742950" indent="-285750" defTabSz="457200" eaLnBrk="0" hangingPunct="0">
              <a:defRPr kumimoji="1" sz="2400">
                <a:solidFill>
                  <a:schemeClr val="tx1"/>
                </a:solidFill>
                <a:latin typeface="Times New Roman" charset="0"/>
                <a:ea typeface="ＭＳ Ｐゴシック" charset="0"/>
              </a:defRPr>
            </a:lvl2pPr>
            <a:lvl3pPr marL="1143000" indent="-228600" defTabSz="457200" eaLnBrk="0" hangingPunct="0">
              <a:defRPr kumimoji="1" sz="2400">
                <a:solidFill>
                  <a:schemeClr val="tx1"/>
                </a:solidFill>
                <a:latin typeface="Times New Roman" charset="0"/>
                <a:ea typeface="ＭＳ Ｐゴシック" charset="0"/>
              </a:defRPr>
            </a:lvl3pPr>
            <a:lvl4pPr marL="1600200" indent="-228600" defTabSz="457200" eaLnBrk="0" hangingPunct="0">
              <a:defRPr kumimoji="1" sz="2400">
                <a:solidFill>
                  <a:schemeClr val="tx1"/>
                </a:solidFill>
                <a:latin typeface="Times New Roman" charset="0"/>
                <a:ea typeface="ＭＳ Ｐゴシック" charset="0"/>
              </a:defRPr>
            </a:lvl4pPr>
            <a:lvl5pPr marL="2057400" indent="-228600" defTabSz="457200" eaLnBrk="0" hangingPunct="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defRPr/>
            </a:pPr>
            <a:r>
              <a:rPr lang="en-US" altLang="zh-TW" sz="1400" dirty="0" smtClean="0">
                <a:solidFill>
                  <a:srgbClr val="F79646">
                    <a:lumMod val="50000"/>
                  </a:srgbClr>
                </a:solidFill>
                <a:latin typeface="Calibri" charset="0"/>
                <a:ea typeface="新細明體" charset="0"/>
                <a:cs typeface="新細明體" charset="0"/>
              </a:rPr>
              <a:t>Demonstration of NSCs loaded with MSN-In-111 radiotracer for tracking stem cells migrating toward </a:t>
            </a:r>
            <a:r>
              <a:rPr lang="en-US" altLang="zh-TW" sz="1400" dirty="0" err="1" smtClean="0">
                <a:solidFill>
                  <a:srgbClr val="F79646">
                    <a:lumMod val="50000"/>
                  </a:srgbClr>
                </a:solidFill>
                <a:latin typeface="Calibri" charset="0"/>
                <a:ea typeface="新細明體" charset="0"/>
                <a:cs typeface="新細明體" charset="0"/>
              </a:rPr>
              <a:t>glioma</a:t>
            </a:r>
            <a:endParaRPr lang="zh-TW" altLang="en-US" sz="1400" dirty="0" smtClean="0">
              <a:solidFill>
                <a:srgbClr val="F79646">
                  <a:lumMod val="50000"/>
                </a:srgbClr>
              </a:solidFill>
              <a:latin typeface="Calibri" charset="0"/>
              <a:ea typeface="新細明體" charset="0"/>
              <a:cs typeface="新細明體" charset="0"/>
            </a:endParaRPr>
          </a:p>
        </p:txBody>
      </p:sp>
      <p:sp>
        <p:nvSpPr>
          <p:cNvPr id="26"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r>
              <a:rPr lang="en-US" sz="2000" b="1" dirty="0" smtClean="0">
                <a:solidFill>
                  <a:srgbClr val="FFFF00"/>
                </a:solidFill>
                <a:latin typeface="Arial" charset="0"/>
              </a:rPr>
              <a:t>SPECT</a:t>
            </a:r>
            <a:r>
              <a:rPr lang="en-US" sz="2000" b="1" dirty="0">
                <a:solidFill>
                  <a:srgbClr val="FFFF00"/>
                </a:solidFill>
                <a:latin typeface="Arial" charset="0"/>
              </a:rPr>
              <a:t>/CT</a:t>
            </a:r>
            <a:r>
              <a:rPr lang="en-US" sz="2000" b="1" dirty="0" smtClean="0">
                <a:solidFill>
                  <a:srgbClr val="FFFF00"/>
                </a:solidFill>
                <a:latin typeface="Arial" charset="0"/>
              </a:rPr>
              <a:t>/MRI/Optical </a:t>
            </a:r>
            <a:r>
              <a:rPr lang="en-US" sz="2000" b="1" dirty="0">
                <a:solidFill>
                  <a:srgbClr val="FFFF00"/>
                </a:solidFill>
                <a:latin typeface="Arial" charset="0"/>
              </a:rPr>
              <a:t>Imaging of Stem </a:t>
            </a:r>
            <a:r>
              <a:rPr lang="en-US" sz="2000" b="1" dirty="0" smtClean="0">
                <a:solidFill>
                  <a:srgbClr val="FFFF00"/>
                </a:solidFill>
                <a:latin typeface="Arial" charset="0"/>
              </a:rPr>
              <a:t>Cells </a:t>
            </a:r>
            <a:r>
              <a:rPr lang="en-US" sz="2000" b="1" dirty="0">
                <a:solidFill>
                  <a:srgbClr val="FFFF00"/>
                </a:solidFill>
                <a:latin typeface="Arial" charset="0"/>
              </a:rPr>
              <a:t>in Brain Tumor </a:t>
            </a:r>
            <a:r>
              <a:rPr lang="en-US" sz="2000" b="1" dirty="0" smtClean="0">
                <a:solidFill>
                  <a:srgbClr val="FFFF00"/>
                </a:solidFill>
                <a:latin typeface="Arial" charset="0"/>
              </a:rPr>
              <a:t>Targeting</a:t>
            </a:r>
          </a:p>
          <a:p>
            <a:pPr algn="ctr">
              <a:defRPr/>
            </a:pPr>
            <a:r>
              <a:rPr lang="en-US" sz="2000" b="1" i="1" dirty="0" smtClean="0">
                <a:solidFill>
                  <a:prstClr val="white"/>
                </a:solidFill>
                <a:latin typeface="Arial" charset="0"/>
              </a:rPr>
              <a:t>Chen</a:t>
            </a:r>
            <a:r>
              <a:rPr lang="en-US" sz="2000" b="1" i="1" dirty="0">
                <a:solidFill>
                  <a:prstClr val="white"/>
                </a:solidFill>
                <a:latin typeface="Arial" charset="0"/>
              </a:rPr>
              <a:t>/Lo/</a:t>
            </a:r>
            <a:r>
              <a:rPr lang="en-US" sz="2000" b="1" i="1" dirty="0" smtClean="0">
                <a:solidFill>
                  <a:prstClr val="white"/>
                </a:solidFill>
                <a:latin typeface="Arial" charset="0"/>
              </a:rPr>
              <a:t>Cheng/Roman, </a:t>
            </a:r>
            <a:r>
              <a:rPr lang="en-US" sz="2000" b="1" i="1" dirty="0" err="1">
                <a:solidFill>
                  <a:prstClr val="white"/>
                </a:solidFill>
                <a:latin typeface="Arial" charset="0"/>
              </a:rPr>
              <a:t>Mou</a:t>
            </a:r>
            <a:r>
              <a:rPr lang="en-US" sz="2000" b="1" i="1" dirty="0">
                <a:solidFill>
                  <a:prstClr val="white"/>
                </a:solidFill>
                <a:latin typeface="Arial" charset="0"/>
              </a:rPr>
              <a:t> (NTU) &amp; </a:t>
            </a:r>
            <a:r>
              <a:rPr lang="en-US" sz="2000" b="1" i="1" dirty="0" err="1">
                <a:solidFill>
                  <a:prstClr val="white"/>
                </a:solidFill>
                <a:latin typeface="Arial" charset="0"/>
              </a:rPr>
              <a:t>Lesnia</a:t>
            </a:r>
            <a:r>
              <a:rPr lang="en-US" sz="2000" b="1" i="1" dirty="0" err="1">
                <a:solidFill>
                  <a:prstClr val="white"/>
                </a:solidFill>
                <a:latin typeface="Arial"/>
                <a:cs typeface="Arial"/>
              </a:rPr>
              <a:t>k</a:t>
            </a:r>
            <a:r>
              <a:rPr lang="en-US" sz="2000" b="1" i="1" dirty="0">
                <a:solidFill>
                  <a:prstClr val="white"/>
                </a:solidFill>
                <a:latin typeface="Arial"/>
                <a:cs typeface="Arial"/>
              </a:rPr>
              <a:t>/</a:t>
            </a:r>
            <a:r>
              <a:rPr lang="en-US" sz="2000" b="1" i="1" dirty="0" err="1">
                <a:solidFill>
                  <a:prstClr val="white"/>
                </a:solidFill>
                <a:latin typeface="Arial"/>
                <a:cs typeface="Arial"/>
              </a:rPr>
              <a:t>Balyasnikova</a:t>
            </a:r>
            <a:r>
              <a:rPr lang="en-US" sz="2000" b="1" i="1" dirty="0">
                <a:solidFill>
                  <a:prstClr val="white"/>
                </a:solidFill>
                <a:latin typeface="Arial"/>
                <a:cs typeface="Arial"/>
              </a:rPr>
              <a:t> </a:t>
            </a:r>
            <a:r>
              <a:rPr lang="en-US" sz="2000" b="1" i="1" dirty="0">
                <a:solidFill>
                  <a:prstClr val="white"/>
                </a:solidFill>
                <a:latin typeface="Arial" charset="0"/>
              </a:rPr>
              <a:t>(Surgery</a:t>
            </a:r>
            <a:r>
              <a:rPr lang="en-US" sz="2000" b="1" i="1" dirty="0" smtClean="0">
                <a:solidFill>
                  <a:prstClr val="white"/>
                </a:solidFill>
                <a:latin typeface="Arial" charset="0"/>
              </a:rPr>
              <a:t>)</a:t>
            </a:r>
          </a:p>
          <a:p>
            <a:pPr algn="ctr">
              <a:defRPr/>
            </a:pPr>
            <a:endParaRPr lang="en-US" sz="1200" b="1" i="1" dirty="0">
              <a:solidFill>
                <a:prstClr val="white"/>
              </a:solidFill>
              <a:latin typeface="Arial" charset="0"/>
            </a:endParaRPr>
          </a:p>
        </p:txBody>
      </p:sp>
      <p:sp>
        <p:nvSpPr>
          <p:cNvPr id="3" name="Rectangle 2"/>
          <p:cNvSpPr/>
          <p:nvPr/>
        </p:nvSpPr>
        <p:spPr>
          <a:xfrm>
            <a:off x="5721350" y="2605088"/>
            <a:ext cx="585788" cy="277812"/>
          </a:xfrm>
          <a:prstGeom prst="rect">
            <a:avLst/>
          </a:prstGeom>
        </p:spPr>
        <p:txBody>
          <a:bodyPr wrap="none">
            <a:spAutoFit/>
          </a:bodyPr>
          <a:lstStyle/>
          <a:p>
            <a:pPr>
              <a:defRPr/>
            </a:pPr>
            <a:r>
              <a:rPr lang="en-US" altLang="zh-TW" sz="1200" dirty="0">
                <a:solidFill>
                  <a:srgbClr val="F79646">
                    <a:lumMod val="50000"/>
                  </a:srgbClr>
                </a:solidFill>
                <a:latin typeface="Calibri" charset="0"/>
                <a:ea typeface="新細明體" charset="0"/>
                <a:cs typeface="新細明體" charset="0"/>
              </a:rPr>
              <a:t>In-111 </a:t>
            </a:r>
            <a:endParaRPr lang="en-US" sz="1200" dirty="0">
              <a:solidFill>
                <a:prstClr val="black"/>
              </a:solidFill>
              <a:latin typeface="Calibri"/>
            </a:endParaRPr>
          </a:p>
        </p:txBody>
      </p:sp>
      <p:pic>
        <p:nvPicPr>
          <p:cNvPr id="22552"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76700" y="45085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3" name="Rectangle 4"/>
          <p:cNvSpPr>
            <a:spLocks noChangeArrowheads="1"/>
          </p:cNvSpPr>
          <p:nvPr/>
        </p:nvSpPr>
        <p:spPr bwMode="auto">
          <a:xfrm>
            <a:off x="4508500" y="5573713"/>
            <a:ext cx="422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200" b="1">
                <a:solidFill>
                  <a:srgbClr val="FFFFFF"/>
                </a:solidFill>
                <a:latin typeface="Calibri" charset="0"/>
                <a:ea typeface="新細明體" charset="0"/>
                <a:cs typeface="新細明體" charset="0"/>
              </a:rPr>
              <a:t>24h</a:t>
            </a:r>
            <a:endParaRPr lang="zh-TW" altLang="en-US" sz="1200" b="1">
              <a:solidFill>
                <a:srgbClr val="FFFFFF"/>
              </a:solidFill>
              <a:latin typeface="Calibri" charset="0"/>
              <a:ea typeface="新細明體" charset="0"/>
              <a:cs typeface="新細明體" charset="0"/>
            </a:endParaRPr>
          </a:p>
        </p:txBody>
      </p:sp>
      <p:sp>
        <p:nvSpPr>
          <p:cNvPr id="22554" name="Rectangle 5"/>
          <p:cNvSpPr>
            <a:spLocks noChangeArrowheads="1"/>
          </p:cNvSpPr>
          <p:nvPr/>
        </p:nvSpPr>
        <p:spPr bwMode="auto">
          <a:xfrm>
            <a:off x="7581900" y="3338513"/>
            <a:ext cx="9017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400" b="1">
                <a:solidFill>
                  <a:srgbClr val="FFFF00"/>
                </a:solidFill>
                <a:latin typeface="Calibri" charset="0"/>
                <a:ea typeface="新細明體" charset="0"/>
                <a:cs typeface="新細明體" charset="0"/>
              </a:rPr>
              <a:t>SPECT/CT</a:t>
            </a:r>
            <a:endParaRPr lang="zh-TW" altLang="en-US" sz="1400" b="1">
              <a:solidFill>
                <a:srgbClr val="FFFF00"/>
              </a:solidFill>
              <a:latin typeface="Calibri" charset="0"/>
              <a:ea typeface="新細明體" charset="0"/>
              <a:cs typeface="新細明體" charset="0"/>
            </a:endParaRPr>
          </a:p>
        </p:txBody>
      </p:sp>
      <p:sp>
        <p:nvSpPr>
          <p:cNvPr id="22555" name="Rectangle 6"/>
          <p:cNvSpPr>
            <a:spLocks noChangeArrowheads="1"/>
          </p:cNvSpPr>
          <p:nvPr/>
        </p:nvSpPr>
        <p:spPr bwMode="auto">
          <a:xfrm>
            <a:off x="6164263" y="3363913"/>
            <a:ext cx="368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400" b="1">
                <a:solidFill>
                  <a:srgbClr val="FFFF00"/>
                </a:solidFill>
                <a:latin typeface="Calibri" charset="0"/>
                <a:ea typeface="新細明體" charset="0"/>
                <a:cs typeface="新細明體" charset="0"/>
              </a:rPr>
              <a:t>CT</a:t>
            </a:r>
            <a:endParaRPr lang="zh-TW" altLang="en-US" sz="1400" b="1">
              <a:solidFill>
                <a:srgbClr val="FFFF00"/>
              </a:solidFill>
              <a:latin typeface="Calibri" charset="0"/>
              <a:ea typeface="新細明體" charset="0"/>
              <a:cs typeface="新細明體" charset="0"/>
            </a:endParaRPr>
          </a:p>
        </p:txBody>
      </p:sp>
      <p:sp>
        <p:nvSpPr>
          <p:cNvPr id="22556" name="Rectangle 7"/>
          <p:cNvSpPr>
            <a:spLocks noChangeArrowheads="1"/>
          </p:cNvSpPr>
          <p:nvPr/>
        </p:nvSpPr>
        <p:spPr bwMode="auto">
          <a:xfrm>
            <a:off x="6278563" y="5167313"/>
            <a:ext cx="3683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400" b="1">
                <a:solidFill>
                  <a:srgbClr val="FFFF00"/>
                </a:solidFill>
                <a:latin typeface="Calibri" charset="0"/>
                <a:ea typeface="新細明體" charset="0"/>
                <a:cs typeface="新細明體" charset="0"/>
              </a:rPr>
              <a:t>CT</a:t>
            </a:r>
            <a:endParaRPr lang="zh-TW" altLang="en-US" sz="1400" b="1">
              <a:solidFill>
                <a:srgbClr val="FFFF00"/>
              </a:solidFill>
              <a:latin typeface="Calibri" charset="0"/>
              <a:ea typeface="新細明體" charset="0"/>
              <a:cs typeface="新細明體" charset="0"/>
            </a:endParaRPr>
          </a:p>
        </p:txBody>
      </p:sp>
      <p:sp>
        <p:nvSpPr>
          <p:cNvPr id="22557" name="Rectangle 8"/>
          <p:cNvSpPr>
            <a:spLocks noChangeArrowheads="1"/>
          </p:cNvSpPr>
          <p:nvPr/>
        </p:nvSpPr>
        <p:spPr bwMode="auto">
          <a:xfrm>
            <a:off x="7602538" y="5065713"/>
            <a:ext cx="9032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400" b="1">
                <a:solidFill>
                  <a:srgbClr val="FFFF00"/>
                </a:solidFill>
                <a:latin typeface="Calibri" charset="0"/>
                <a:ea typeface="新細明體" charset="0"/>
                <a:cs typeface="新細明體" charset="0"/>
              </a:rPr>
              <a:t>SPECT/CT</a:t>
            </a:r>
            <a:endParaRPr lang="zh-TW" altLang="en-US" sz="1400" b="1">
              <a:solidFill>
                <a:srgbClr val="FFFF00"/>
              </a:solidFill>
              <a:latin typeface="Calibri" charset="0"/>
              <a:ea typeface="新細明體" charset="0"/>
              <a:cs typeface="新細明體" charset="0"/>
            </a:endParaRPr>
          </a:p>
        </p:txBody>
      </p:sp>
      <p:sp>
        <p:nvSpPr>
          <p:cNvPr id="22558" name="Rectangle 9"/>
          <p:cNvSpPr>
            <a:spLocks noChangeArrowheads="1"/>
          </p:cNvSpPr>
          <p:nvPr/>
        </p:nvSpPr>
        <p:spPr bwMode="auto">
          <a:xfrm>
            <a:off x="8328025" y="5891213"/>
            <a:ext cx="60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sz="1200" b="1">
                <a:solidFill>
                  <a:srgbClr val="FFFF00"/>
                </a:solidFill>
                <a:latin typeface="Calibri" charset="0"/>
                <a:ea typeface="新細明體" charset="0"/>
                <a:cs typeface="新細明體" charset="0"/>
              </a:rPr>
              <a:t>Tumor</a:t>
            </a:r>
            <a:endParaRPr lang="zh-TW" altLang="en-US" sz="1200" b="1">
              <a:solidFill>
                <a:srgbClr val="FFFF00"/>
              </a:solidFill>
              <a:latin typeface="Calibri" charset="0"/>
              <a:ea typeface="新細明體" charset="0"/>
              <a:cs typeface="新細明體" charset="0"/>
            </a:endParaRPr>
          </a:p>
        </p:txBody>
      </p:sp>
      <p:sp>
        <p:nvSpPr>
          <p:cNvPr id="22559" name="Rectangle 10"/>
          <p:cNvSpPr>
            <a:spLocks noChangeArrowheads="1"/>
          </p:cNvSpPr>
          <p:nvPr/>
        </p:nvSpPr>
        <p:spPr bwMode="auto">
          <a:xfrm>
            <a:off x="4038600" y="4443413"/>
            <a:ext cx="14351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TW" sz="1400" b="1">
                <a:solidFill>
                  <a:srgbClr val="FFFF00"/>
                </a:solidFill>
                <a:latin typeface="Calibri" charset="0"/>
                <a:ea typeface="新細明體" charset="0"/>
                <a:cs typeface="新細明體" charset="0"/>
              </a:rPr>
              <a:t>Bioluminescence</a:t>
            </a:r>
            <a:endParaRPr lang="zh-TW" altLang="en-US" sz="1400" b="1">
              <a:solidFill>
                <a:srgbClr val="FFFF00"/>
              </a:solidFill>
              <a:latin typeface="Calibri" charset="0"/>
              <a:ea typeface="新細明體" charset="0"/>
              <a:cs typeface="新細明體" charset="0"/>
            </a:endParaRPr>
          </a:p>
        </p:txBody>
      </p:sp>
    </p:spTree>
    <p:extLst>
      <p:ext uri="{BB962C8B-B14F-4D97-AF65-F5344CB8AC3E}">
        <p14:creationId xmlns:p14="http://schemas.microsoft.com/office/powerpoint/2010/main" val="23645867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2"/>
          <p:cNvSpPr>
            <a:spLocks noGrp="1" noChangeArrowheads="1"/>
          </p:cNvSpPr>
          <p:nvPr>
            <p:ph type="title"/>
          </p:nvPr>
        </p:nvSpPr>
        <p:spPr>
          <a:xfrm>
            <a:off x="152400" y="304800"/>
            <a:ext cx="8991600" cy="76200"/>
          </a:xfrm>
        </p:spPr>
        <p:txBody>
          <a:bodyPr/>
          <a:lstStyle/>
          <a:p>
            <a:pPr eaLnBrk="1" hangingPunct="1">
              <a:defRPr/>
            </a:pPr>
            <a:r>
              <a:rPr lang="en-US" altLang="zh-TW" sz="2600" smtClean="0">
                <a:ea typeface="新細明體" charset="0"/>
                <a:cs typeface="新細明體" charset="0"/>
              </a:rPr>
              <a:t/>
            </a:r>
            <a:br>
              <a:rPr lang="en-US" altLang="zh-TW" sz="2600" smtClean="0">
                <a:ea typeface="新細明體" charset="0"/>
                <a:cs typeface="新細明體" charset="0"/>
              </a:rPr>
            </a:br>
            <a:endParaRPr lang="en-US" altLang="zh-TW" sz="3600" smtClean="0">
              <a:ea typeface="新細明體" charset="0"/>
              <a:cs typeface="新細明體" charset="0"/>
            </a:endParaRPr>
          </a:p>
        </p:txBody>
      </p:sp>
      <p:pic>
        <p:nvPicPr>
          <p:cNvPr id="1017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1138"/>
            <a:ext cx="7137400" cy="537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4195" name="Picture 4" descr="Fig1-w_Leave_P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0350" y="0"/>
            <a:ext cx="25336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40647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smtClean="0"/>
              <a:t>Upgrades and Location of Proposed Shielded Irradiation Cave</a:t>
            </a:r>
            <a:endParaRPr lang="en-US" sz="3600" dirty="0"/>
          </a:p>
        </p:txBody>
      </p:sp>
      <p:pic>
        <p:nvPicPr>
          <p:cNvPr id="522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284" y="1676400"/>
            <a:ext cx="6400800" cy="4924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descr="shielding_figure_ann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90800"/>
            <a:ext cx="4038600" cy="3965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6589877" y="2971104"/>
            <a:ext cx="2613366" cy="461665"/>
          </a:xfrm>
          <a:prstGeom prst="rect">
            <a:avLst/>
          </a:prstGeom>
        </p:spPr>
        <p:txBody>
          <a:bodyPr wrap="none">
            <a:spAutoFit/>
          </a:bodyPr>
          <a:lstStyle/>
          <a:p>
            <a:pPr fontAlgn="base">
              <a:spcBef>
                <a:spcPct val="0"/>
              </a:spcBef>
              <a:spcAft>
                <a:spcPct val="0"/>
              </a:spcAft>
            </a:pPr>
            <a:r>
              <a:rPr lang="en-US" sz="2400" b="1" baseline="30000" dirty="0">
                <a:solidFill>
                  <a:srgbClr val="660066"/>
                </a:solidFill>
                <a:latin typeface="Arial" pitchFamily="-123" charset="0"/>
                <a:ea typeface="ヒラギノ角ゴ Pro W3" pitchFamily="-123" charset="-128"/>
                <a:cs typeface="ヒラギノ角ゴ Pro W3" pitchFamily="-123" charset="-128"/>
              </a:rPr>
              <a:t>209</a:t>
            </a:r>
            <a:r>
              <a:rPr lang="en-US" sz="2400" b="1" dirty="0">
                <a:solidFill>
                  <a:srgbClr val="660066"/>
                </a:solidFill>
                <a:latin typeface="Arial" pitchFamily="-123" charset="0"/>
                <a:ea typeface="ヒラギノ角ゴ Pro W3" pitchFamily="-123" charset="-128"/>
                <a:cs typeface="ヒラギノ角ゴ Pro W3" pitchFamily="-123" charset="-128"/>
              </a:rPr>
              <a:t>Bi(</a:t>
            </a:r>
            <a:r>
              <a:rPr lang="en-US" sz="2400" b="1" baseline="30000" dirty="0">
                <a:solidFill>
                  <a:srgbClr val="660066"/>
                </a:solidFill>
                <a:latin typeface="Arial" pitchFamily="-123" charset="0"/>
                <a:ea typeface="ヒラギノ角ゴ Pro W3" pitchFamily="-123" charset="-128"/>
                <a:cs typeface="ヒラギノ角ゴ Pro W3" pitchFamily="-123" charset="-128"/>
              </a:rPr>
              <a:t>7</a:t>
            </a:r>
            <a:r>
              <a:rPr lang="en-US" sz="2400" b="1" dirty="0">
                <a:solidFill>
                  <a:srgbClr val="660066"/>
                </a:solidFill>
                <a:latin typeface="Arial" pitchFamily="-123" charset="0"/>
                <a:ea typeface="ヒラギノ角ゴ Pro W3" pitchFamily="-123" charset="-128"/>
                <a:cs typeface="ヒラギノ角ゴ Pro W3" pitchFamily="-123" charset="-128"/>
              </a:rPr>
              <a:t>Li</a:t>
            </a:r>
            <a:r>
              <a:rPr lang="en-US" sz="2400" b="1" dirty="0" smtClean="0">
                <a:solidFill>
                  <a:srgbClr val="660066"/>
                </a:solidFill>
                <a:latin typeface="Arial" pitchFamily="-123" charset="0"/>
                <a:ea typeface="ヒラギノ角ゴ Pro W3" pitchFamily="-123" charset="-128"/>
                <a:cs typeface="ヒラギノ角ゴ Pro W3" pitchFamily="-123" charset="-128"/>
              </a:rPr>
              <a:t>,5n)</a:t>
            </a:r>
            <a:r>
              <a:rPr lang="en-US" sz="2400" b="1" baseline="30000" dirty="0" smtClean="0">
                <a:solidFill>
                  <a:srgbClr val="660066"/>
                </a:solidFill>
                <a:latin typeface="Arial" pitchFamily="-123" charset="0"/>
                <a:ea typeface="ヒラギノ角ゴ Pro W3" pitchFamily="-123" charset="-128"/>
                <a:cs typeface="ヒラギノ角ゴ Pro W3" pitchFamily="-123" charset="-128"/>
              </a:rPr>
              <a:t>211</a:t>
            </a:r>
            <a:r>
              <a:rPr lang="en-US" sz="2400" b="1" dirty="0" smtClean="0">
                <a:solidFill>
                  <a:srgbClr val="660066"/>
                </a:solidFill>
                <a:latin typeface="Arial" pitchFamily="-123" charset="0"/>
                <a:ea typeface="ヒラギノ角ゴ Pro W3" pitchFamily="-123" charset="-128"/>
                <a:cs typeface="ヒラギノ角ゴ Pro W3" pitchFamily="-123" charset="-128"/>
              </a:rPr>
              <a:t>Rn </a:t>
            </a:r>
            <a:endParaRPr lang="en-US" sz="2400" b="1" dirty="0">
              <a:solidFill>
                <a:srgbClr val="660066"/>
              </a:solidFill>
              <a:latin typeface="Arial" pitchFamily="-123" charset="0"/>
              <a:ea typeface="ヒラギノ角ゴ Pro W3" pitchFamily="-123" charset="-128"/>
              <a:cs typeface="ヒラギノ角ゴ Pro W3" pitchFamily="-123" charset="-128"/>
            </a:endParaRPr>
          </a:p>
        </p:txBody>
      </p:sp>
      <p:sp>
        <p:nvSpPr>
          <p:cNvPr id="5" name="Rectangle 4"/>
          <p:cNvSpPr/>
          <p:nvPr/>
        </p:nvSpPr>
        <p:spPr>
          <a:xfrm>
            <a:off x="6804248" y="2431702"/>
            <a:ext cx="2428453" cy="461665"/>
          </a:xfrm>
          <a:prstGeom prst="rect">
            <a:avLst/>
          </a:prstGeom>
        </p:spPr>
        <p:txBody>
          <a:bodyPr wrap="square">
            <a:spAutoFit/>
          </a:bodyPr>
          <a:lstStyle/>
          <a:p>
            <a:pPr fontAlgn="base">
              <a:spcBef>
                <a:spcPct val="0"/>
              </a:spcBef>
              <a:spcAft>
                <a:spcPct val="0"/>
              </a:spcAft>
            </a:pPr>
            <a:r>
              <a:rPr lang="en-US" sz="2400" b="1" baseline="30000" dirty="0">
                <a:solidFill>
                  <a:srgbClr val="660066"/>
                </a:solidFill>
                <a:latin typeface="Arial" pitchFamily="-123" charset="0"/>
                <a:ea typeface="ヒラギノ角ゴ Pro W3" pitchFamily="-123" charset="-128"/>
                <a:cs typeface="ヒラギノ角ゴ Pro W3" pitchFamily="-123" charset="-128"/>
              </a:rPr>
              <a:t>209</a:t>
            </a:r>
            <a:r>
              <a:rPr lang="en-US" sz="2400" b="1" dirty="0">
                <a:solidFill>
                  <a:srgbClr val="660066"/>
                </a:solidFill>
                <a:latin typeface="Arial" pitchFamily="-123" charset="0"/>
                <a:ea typeface="ヒラギノ角ゴ Pro W3" pitchFamily="-123" charset="-128"/>
                <a:cs typeface="ヒラギノ角ゴ Pro W3" pitchFamily="-123" charset="-128"/>
              </a:rPr>
              <a:t>Bi</a:t>
            </a:r>
            <a:r>
              <a:rPr lang="en-US" sz="2400" b="1" dirty="0" smtClean="0">
                <a:solidFill>
                  <a:srgbClr val="660066"/>
                </a:solidFill>
                <a:latin typeface="Arial" pitchFamily="-123" charset="0"/>
                <a:ea typeface="ヒラギノ角ゴ Pro W3" pitchFamily="-123" charset="-128"/>
                <a:cs typeface="ヒラギノ角ゴ Pro W3" pitchFamily="-123" charset="-128"/>
              </a:rPr>
              <a:t>(</a:t>
            </a:r>
            <a:r>
              <a:rPr lang="en-US" sz="2400" b="1" dirty="0" smtClean="0">
                <a:solidFill>
                  <a:srgbClr val="660066"/>
                </a:solidFill>
                <a:latin typeface="Symbol" charset="2"/>
                <a:ea typeface="ヒラギノ角ゴ Pro W3" pitchFamily="-123" charset="-128"/>
                <a:cs typeface="Symbol" charset="2"/>
              </a:rPr>
              <a:t>a</a:t>
            </a:r>
            <a:r>
              <a:rPr lang="en-US" sz="2400" b="1" dirty="0" smtClean="0">
                <a:solidFill>
                  <a:srgbClr val="660066"/>
                </a:solidFill>
                <a:latin typeface="Arial" pitchFamily="-123" charset="0"/>
                <a:ea typeface="ヒラギノ角ゴ Pro W3" pitchFamily="-123" charset="-128"/>
                <a:cs typeface="ヒラギノ角ゴ Pro W3" pitchFamily="-123" charset="-128"/>
              </a:rPr>
              <a:t>,2n</a:t>
            </a:r>
            <a:r>
              <a:rPr lang="en-US" sz="2400" b="1" dirty="0">
                <a:solidFill>
                  <a:srgbClr val="660066"/>
                </a:solidFill>
                <a:latin typeface="Arial" pitchFamily="-123" charset="0"/>
                <a:ea typeface="ヒラギノ角ゴ Pro W3" pitchFamily="-123" charset="-128"/>
                <a:cs typeface="ヒラギノ角ゴ Pro W3" pitchFamily="-123" charset="-128"/>
              </a:rPr>
              <a:t>)</a:t>
            </a:r>
            <a:r>
              <a:rPr lang="en-US" sz="2400" b="1" baseline="30000" dirty="0">
                <a:solidFill>
                  <a:srgbClr val="660066"/>
                </a:solidFill>
                <a:latin typeface="Arial" pitchFamily="-123" charset="0"/>
                <a:ea typeface="ヒラギノ角ゴ Pro W3" pitchFamily="-123" charset="-128"/>
                <a:cs typeface="ヒラギノ角ゴ Pro W3" pitchFamily="-123" charset="-128"/>
              </a:rPr>
              <a:t>211</a:t>
            </a:r>
            <a:r>
              <a:rPr lang="en-US" sz="2400" b="1" dirty="0">
                <a:solidFill>
                  <a:srgbClr val="660066"/>
                </a:solidFill>
                <a:latin typeface="Arial" pitchFamily="-123" charset="0"/>
                <a:ea typeface="ヒラギノ角ゴ Pro W3" pitchFamily="-123" charset="-128"/>
                <a:cs typeface="ヒラギノ角ゴ Pro W3" pitchFamily="-123" charset="-128"/>
              </a:rPr>
              <a:t>At </a:t>
            </a:r>
          </a:p>
        </p:txBody>
      </p:sp>
      <p:sp>
        <p:nvSpPr>
          <p:cNvPr id="6" name="Rectangle 5"/>
          <p:cNvSpPr/>
          <p:nvPr/>
        </p:nvSpPr>
        <p:spPr>
          <a:xfrm>
            <a:off x="6951890" y="1844824"/>
            <a:ext cx="2198038" cy="461665"/>
          </a:xfrm>
          <a:prstGeom prst="rect">
            <a:avLst/>
          </a:prstGeom>
        </p:spPr>
        <p:txBody>
          <a:bodyPr wrap="none">
            <a:spAutoFit/>
          </a:bodyPr>
          <a:lstStyle/>
          <a:p>
            <a:pPr fontAlgn="base">
              <a:spcBef>
                <a:spcPct val="0"/>
              </a:spcBef>
              <a:spcAft>
                <a:spcPct val="0"/>
              </a:spcAft>
            </a:pPr>
            <a:r>
              <a:rPr lang="en-US" sz="2400" b="1" baseline="30000" dirty="0">
                <a:solidFill>
                  <a:srgbClr val="660066"/>
                </a:solidFill>
                <a:latin typeface="Arial" pitchFamily="-123" charset="0"/>
                <a:ea typeface="ヒラギノ角ゴ Pro W3" pitchFamily="-123" charset="-128"/>
                <a:cs typeface="ヒラギノ角ゴ Pro W3" pitchFamily="-123" charset="-128"/>
              </a:rPr>
              <a:t>78</a:t>
            </a:r>
            <a:r>
              <a:rPr lang="en-US" sz="2400" b="1" dirty="0">
                <a:solidFill>
                  <a:srgbClr val="660066"/>
                </a:solidFill>
                <a:latin typeface="Arial" pitchFamily="-123" charset="0"/>
                <a:ea typeface="ヒラギノ角ゴ Pro W3" pitchFamily="-123" charset="-128"/>
                <a:cs typeface="ヒラギノ角ゴ Pro W3" pitchFamily="-123" charset="-128"/>
              </a:rPr>
              <a:t>Se(p,2n)</a:t>
            </a:r>
            <a:r>
              <a:rPr lang="en-US" sz="2400" b="1" baseline="30000" dirty="0">
                <a:solidFill>
                  <a:srgbClr val="660066"/>
                </a:solidFill>
                <a:latin typeface="Arial" pitchFamily="-123" charset="0"/>
                <a:ea typeface="ヒラギノ角ゴ Pro W3" pitchFamily="-123" charset="-128"/>
                <a:cs typeface="ヒラギノ角ゴ Pro W3" pitchFamily="-123" charset="-128"/>
              </a:rPr>
              <a:t>77</a:t>
            </a:r>
            <a:r>
              <a:rPr lang="en-US" sz="2400" b="1" dirty="0">
                <a:solidFill>
                  <a:srgbClr val="660066"/>
                </a:solidFill>
                <a:latin typeface="Arial" pitchFamily="-123" charset="0"/>
                <a:ea typeface="ヒラギノ角ゴ Pro W3" pitchFamily="-123" charset="-128"/>
                <a:cs typeface="ヒラギノ角ゴ Pro W3" pitchFamily="-123" charset="-128"/>
              </a:rPr>
              <a:t>Br </a:t>
            </a:r>
          </a:p>
        </p:txBody>
      </p:sp>
      <p:sp>
        <p:nvSpPr>
          <p:cNvPr id="7" name="Rectangle 6"/>
          <p:cNvSpPr/>
          <p:nvPr/>
        </p:nvSpPr>
        <p:spPr>
          <a:xfrm>
            <a:off x="6951890" y="3717032"/>
            <a:ext cx="2192110" cy="1569660"/>
          </a:xfrm>
          <a:prstGeom prst="rect">
            <a:avLst/>
          </a:prstGeom>
        </p:spPr>
        <p:txBody>
          <a:bodyPr wrap="square">
            <a:spAutoFit/>
          </a:bodyPr>
          <a:lstStyle/>
          <a:p>
            <a:pPr algn="ctr" fontAlgn="base">
              <a:spcBef>
                <a:spcPct val="0"/>
              </a:spcBef>
              <a:spcAft>
                <a:spcPct val="0"/>
              </a:spcAft>
            </a:pPr>
            <a:r>
              <a:rPr lang="en-US" sz="2400" b="1" dirty="0" smtClean="0">
                <a:solidFill>
                  <a:srgbClr val="660066"/>
                </a:solidFill>
                <a:latin typeface="Arial" pitchFamily="-123" charset="0"/>
                <a:ea typeface="ヒラギノ角ゴ Pro W3" pitchFamily="-123" charset="-128"/>
                <a:cs typeface="ヒラギノ角ゴ Pro W3" pitchFamily="-123" charset="-128"/>
              </a:rPr>
              <a:t>Other Medical Radioisotope Production</a:t>
            </a:r>
            <a:endParaRPr lang="en-US" sz="2400" dirty="0">
              <a:solidFill>
                <a:srgbClr val="000000"/>
              </a:solidFill>
              <a:latin typeface="Arial" pitchFamily="-123" charset="0"/>
              <a:ea typeface="ヒラギノ角ゴ Pro W3" pitchFamily="-123" charset="-128"/>
              <a:cs typeface="ヒラギノ角ゴ Pro W3" pitchFamily="-123" charset="-128"/>
            </a:endParaRPr>
          </a:p>
        </p:txBody>
      </p:sp>
    </p:spTree>
    <p:extLst>
      <p:ext uri="{BB962C8B-B14F-4D97-AF65-F5344CB8AC3E}">
        <p14:creationId xmlns:p14="http://schemas.microsoft.com/office/powerpoint/2010/main" val="10971951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pPr>
              <a:defRPr/>
            </a:pPr>
            <a:r>
              <a:rPr lang="en-US" sz="3600" dirty="0" smtClean="0"/>
              <a:t>Addressing the Impracticality of </a:t>
            </a:r>
            <a:r>
              <a:rPr lang="en-US" sz="3600" baseline="30000" dirty="0" smtClean="0"/>
              <a:t>211</a:t>
            </a:r>
            <a:r>
              <a:rPr lang="en-US" sz="3600" dirty="0" smtClean="0"/>
              <a:t>At </a:t>
            </a:r>
            <a:r>
              <a:rPr lang="en-US" sz="2800" dirty="0" smtClean="0"/>
              <a:t>Short Half Life (7.2 h) &amp; Extremely Limited Supply</a:t>
            </a:r>
            <a:endParaRPr lang="en-US" sz="2800" dirty="0"/>
          </a:p>
        </p:txBody>
      </p:sp>
      <p:sp>
        <p:nvSpPr>
          <p:cNvPr id="4" name="Content Placeholder 3"/>
          <p:cNvSpPr>
            <a:spLocks noGrp="1"/>
          </p:cNvSpPr>
          <p:nvPr>
            <p:ph sz="half" idx="2"/>
          </p:nvPr>
        </p:nvSpPr>
        <p:spPr>
          <a:xfrm>
            <a:off x="304800" y="1752600"/>
            <a:ext cx="3581400" cy="3951288"/>
          </a:xfrm>
        </p:spPr>
        <p:txBody>
          <a:bodyPr/>
          <a:lstStyle/>
          <a:p>
            <a:pPr>
              <a:defRPr/>
            </a:pPr>
            <a:r>
              <a:rPr lang="en-US" dirty="0" smtClean="0"/>
              <a:t>Only 4 production sites in the entire USA</a:t>
            </a:r>
          </a:p>
          <a:p>
            <a:pPr>
              <a:defRPr/>
            </a:pPr>
            <a:r>
              <a:rPr lang="en-US" dirty="0" smtClean="0"/>
              <a:t>For SPECT Imaging, 13.2 h t</a:t>
            </a:r>
            <a:r>
              <a:rPr lang="en-US" b="1" baseline="-25000" dirty="0">
                <a:latin typeface="Lucida Grande"/>
                <a:ea typeface="Lucida Grande"/>
                <a:cs typeface="Lucida Grande"/>
              </a:rPr>
              <a:t>½</a:t>
            </a:r>
            <a:r>
              <a:rPr lang="en-US" dirty="0" smtClean="0"/>
              <a:t> </a:t>
            </a:r>
            <a:r>
              <a:rPr lang="en-US" baseline="30000" dirty="0" smtClean="0"/>
              <a:t>123</a:t>
            </a:r>
            <a:r>
              <a:rPr lang="en-US" dirty="0" smtClean="0"/>
              <a:t>I is commercially viable and supplied from limited production sites</a:t>
            </a:r>
          </a:p>
          <a:p>
            <a:pPr>
              <a:defRPr/>
            </a:pPr>
            <a:r>
              <a:rPr lang="en-US" u="sng" dirty="0" smtClean="0"/>
              <a:t>Benchmark</a:t>
            </a:r>
            <a:r>
              <a:rPr lang="en-US" dirty="0" smtClean="0"/>
              <a:t>:</a:t>
            </a:r>
            <a:r>
              <a:rPr lang="en-US" baseline="30000" dirty="0" smtClean="0"/>
              <a:t> 211</a:t>
            </a:r>
            <a:r>
              <a:rPr lang="en-US" dirty="0" smtClean="0"/>
              <a:t>At would be more attractive if </a:t>
            </a:r>
            <a:r>
              <a:rPr lang="en-US" dirty="0"/>
              <a:t>t</a:t>
            </a:r>
            <a:r>
              <a:rPr lang="en-US" b="1" baseline="-25000" dirty="0" smtClean="0">
                <a:latin typeface="Lucida Grande"/>
                <a:ea typeface="Lucida Grande"/>
                <a:cs typeface="Lucida Grande"/>
              </a:rPr>
              <a:t>½</a:t>
            </a:r>
            <a:r>
              <a:rPr lang="en-US" dirty="0" smtClean="0"/>
              <a:t>≥ </a:t>
            </a:r>
            <a:r>
              <a:rPr lang="en-US" baseline="30000" dirty="0" smtClean="0"/>
              <a:t>123</a:t>
            </a:r>
            <a:r>
              <a:rPr lang="en-US" dirty="0" smtClean="0"/>
              <a:t>I</a:t>
            </a:r>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124200"/>
            <a:ext cx="5486400" cy="3429000"/>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pic>
      <p:grpSp>
        <p:nvGrpSpPr>
          <p:cNvPr id="15" name="Group 14"/>
          <p:cNvGrpSpPr>
            <a:grpSpLocks/>
          </p:cNvGrpSpPr>
          <p:nvPr/>
        </p:nvGrpSpPr>
        <p:grpSpPr bwMode="auto">
          <a:xfrm>
            <a:off x="4648200" y="1752600"/>
            <a:ext cx="3762375" cy="1194082"/>
            <a:chOff x="4876800" y="1828800"/>
            <a:chExt cx="3762916" cy="1194658"/>
          </a:xfrm>
        </p:grpSpPr>
        <p:cxnSp>
          <p:nvCxnSpPr>
            <p:cNvPr id="8" name="Straight Arrow Connector 7"/>
            <p:cNvCxnSpPr/>
            <p:nvPr/>
          </p:nvCxnSpPr>
          <p:spPr>
            <a:xfrm>
              <a:off x="6096175" y="2324339"/>
              <a:ext cx="1371797" cy="0"/>
            </a:xfrm>
            <a:prstGeom prst="straightConnector1">
              <a:avLst/>
            </a:prstGeom>
            <a:ln w="57150" cmpd="sng">
              <a:solidFill>
                <a:srgbClr val="990033"/>
              </a:solidFill>
              <a:tailEnd type="arrow"/>
            </a:ln>
          </p:spPr>
          <p:style>
            <a:lnRef idx="2">
              <a:schemeClr val="accent1"/>
            </a:lnRef>
            <a:fillRef idx="0">
              <a:schemeClr val="accent1"/>
            </a:fillRef>
            <a:effectRef idx="1">
              <a:schemeClr val="accent1"/>
            </a:effectRef>
            <a:fontRef idx="minor">
              <a:schemeClr val="tx1"/>
            </a:fontRef>
          </p:style>
        </p:cxnSp>
        <p:sp>
          <p:nvSpPr>
            <p:cNvPr id="46086" name="TextBox 8"/>
            <p:cNvSpPr txBox="1">
              <a:spLocks noChangeArrowheads="1"/>
            </p:cNvSpPr>
            <p:nvPr/>
          </p:nvSpPr>
          <p:spPr bwMode="auto">
            <a:xfrm>
              <a:off x="4876800" y="2000935"/>
              <a:ext cx="12965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600" b="1" baseline="30000" smtClean="0">
                  <a:solidFill>
                    <a:srgbClr val="FF00FF"/>
                  </a:solidFill>
                </a:rPr>
                <a:t>211</a:t>
              </a:r>
              <a:r>
                <a:rPr lang="en-US" sz="3600" b="1" smtClean="0">
                  <a:solidFill>
                    <a:srgbClr val="FF00FF"/>
                  </a:solidFill>
                </a:rPr>
                <a:t>Rn</a:t>
              </a:r>
            </a:p>
          </p:txBody>
        </p:sp>
        <p:sp>
          <p:nvSpPr>
            <p:cNvPr id="46087" name="TextBox 9"/>
            <p:cNvSpPr txBox="1">
              <a:spLocks noChangeArrowheads="1"/>
            </p:cNvSpPr>
            <p:nvPr/>
          </p:nvSpPr>
          <p:spPr bwMode="auto">
            <a:xfrm>
              <a:off x="7467600" y="2000935"/>
              <a:ext cx="1172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600" b="1" baseline="30000" smtClean="0">
                  <a:solidFill>
                    <a:srgbClr val="000099"/>
                  </a:solidFill>
                </a:rPr>
                <a:t>211</a:t>
              </a:r>
              <a:r>
                <a:rPr lang="en-US" sz="3600" b="1" smtClean="0">
                  <a:solidFill>
                    <a:srgbClr val="000099"/>
                  </a:solidFill>
                </a:rPr>
                <a:t>At</a:t>
              </a:r>
            </a:p>
          </p:txBody>
        </p:sp>
        <p:sp>
          <p:nvSpPr>
            <p:cNvPr id="46088" name="TextBox 10"/>
            <p:cNvSpPr txBox="1">
              <a:spLocks noChangeArrowheads="1"/>
            </p:cNvSpPr>
            <p:nvPr/>
          </p:nvSpPr>
          <p:spPr bwMode="auto">
            <a:xfrm>
              <a:off x="6122431" y="1828800"/>
              <a:ext cx="1040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mtClean="0">
                  <a:solidFill>
                    <a:srgbClr val="990033"/>
                  </a:solidFill>
                </a:rPr>
                <a:t>14.6 h</a:t>
              </a:r>
            </a:p>
          </p:txBody>
        </p:sp>
        <p:sp>
          <p:nvSpPr>
            <p:cNvPr id="46089" name="TextBox 13"/>
            <p:cNvSpPr txBox="1">
              <a:spLocks noChangeArrowheads="1"/>
            </p:cNvSpPr>
            <p:nvPr/>
          </p:nvSpPr>
          <p:spPr bwMode="auto">
            <a:xfrm>
              <a:off x="5715000" y="2438400"/>
              <a:ext cx="2147051" cy="58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dirty="0">
                  <a:solidFill>
                    <a:srgbClr val="000099"/>
                  </a:solidFill>
                </a:rPr>
                <a:t>G</a:t>
              </a:r>
              <a:r>
                <a:rPr lang="en-US" sz="3200" b="1" dirty="0" smtClean="0">
                  <a:solidFill>
                    <a:srgbClr val="000099"/>
                  </a:solidFill>
                </a:rPr>
                <a:t>enerator</a:t>
              </a:r>
            </a:p>
          </p:txBody>
        </p:sp>
      </p:grpSp>
    </p:spTree>
    <p:extLst>
      <p:ext uri="{BB962C8B-B14F-4D97-AF65-F5344CB8AC3E}">
        <p14:creationId xmlns:p14="http://schemas.microsoft.com/office/powerpoint/2010/main" val="2475974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0"/>
            <a:ext cx="8248140" cy="1107996"/>
          </a:xfrm>
          <a:prstGeom prst="rect">
            <a:avLst/>
          </a:prstGeom>
          <a:noFill/>
        </p:spPr>
        <p:txBody>
          <a:bodyPr wrap="square" rtlCol="0">
            <a:spAutoFit/>
          </a:bodyPr>
          <a:lstStyle/>
          <a:p>
            <a:pPr algn="ctr"/>
            <a:r>
              <a:rPr lang="en-US" sz="2600" b="1" dirty="0" err="1" smtClean="0">
                <a:solidFill>
                  <a:srgbClr val="FFFF00"/>
                </a:solidFill>
                <a:latin typeface="Arial"/>
                <a:cs typeface="Arial"/>
              </a:rPr>
              <a:t>Theranostic</a:t>
            </a:r>
            <a:r>
              <a:rPr lang="en-US" sz="2600" b="1" dirty="0" smtClean="0">
                <a:solidFill>
                  <a:srgbClr val="FFFF00"/>
                </a:solidFill>
                <a:latin typeface="Arial"/>
                <a:cs typeface="Arial"/>
              </a:rPr>
              <a:t> Use of MIBG in </a:t>
            </a:r>
            <a:r>
              <a:rPr lang="en-US" sz="2600" b="1" dirty="0" err="1" smtClean="0">
                <a:solidFill>
                  <a:srgbClr val="FFFF00"/>
                </a:solidFill>
                <a:latin typeface="Arial"/>
                <a:cs typeface="Arial"/>
              </a:rPr>
              <a:t>Neuroblastoma</a:t>
            </a:r>
            <a:endParaRPr lang="en-US" sz="2600" b="1" dirty="0" smtClean="0">
              <a:solidFill>
                <a:srgbClr val="FFFF00"/>
              </a:solidFill>
              <a:latin typeface="Arial"/>
              <a:cs typeface="Arial"/>
            </a:endParaRPr>
          </a:p>
          <a:p>
            <a:pPr algn="ctr"/>
            <a:r>
              <a:rPr lang="en-US" sz="1900" b="1" i="1" dirty="0" smtClean="0">
                <a:solidFill>
                  <a:schemeClr val="bg1"/>
                </a:solidFill>
                <a:latin typeface="Arial"/>
                <a:cs typeface="Arial"/>
              </a:rPr>
              <a:t>Cohn/</a:t>
            </a:r>
            <a:r>
              <a:rPr lang="en-US" sz="1900" b="1" i="1" dirty="0" err="1" smtClean="0">
                <a:solidFill>
                  <a:schemeClr val="bg1"/>
                </a:solidFill>
                <a:latin typeface="Arial"/>
                <a:cs typeface="Arial"/>
              </a:rPr>
              <a:t>Vochenbaum</a:t>
            </a:r>
            <a:r>
              <a:rPr lang="en-US" sz="1900" b="1" i="1" dirty="0">
                <a:solidFill>
                  <a:schemeClr val="bg1"/>
                </a:solidFill>
                <a:latin typeface="Arial"/>
                <a:cs typeface="Arial"/>
              </a:rPr>
              <a:t> </a:t>
            </a:r>
            <a:r>
              <a:rPr lang="en-US" sz="1900" b="1" i="1" dirty="0" smtClean="0">
                <a:solidFill>
                  <a:schemeClr val="bg1"/>
                </a:solidFill>
                <a:latin typeface="Arial"/>
                <a:cs typeface="Arial"/>
              </a:rPr>
              <a:t>(Pediatrics) &amp; </a:t>
            </a:r>
          </a:p>
          <a:p>
            <a:pPr algn="ctr"/>
            <a:r>
              <a:rPr lang="en-US" sz="1900" b="1" i="1" dirty="0" err="1" smtClean="0">
                <a:solidFill>
                  <a:schemeClr val="bg1"/>
                </a:solidFill>
                <a:latin typeface="Arial"/>
                <a:cs typeface="Arial"/>
              </a:rPr>
              <a:t>Appelbaum</a:t>
            </a:r>
            <a:r>
              <a:rPr lang="en-US" sz="1900" b="1" i="1" dirty="0" smtClean="0">
                <a:solidFill>
                  <a:schemeClr val="bg1"/>
                </a:solidFill>
                <a:latin typeface="Arial"/>
                <a:cs typeface="Arial"/>
              </a:rPr>
              <a:t>/</a:t>
            </a:r>
            <a:r>
              <a:rPr lang="en-US" sz="1900" b="1" i="1" dirty="0" err="1" smtClean="0">
                <a:solidFill>
                  <a:schemeClr val="bg1"/>
                </a:solidFill>
                <a:latin typeface="Arial"/>
                <a:cs typeface="Arial"/>
              </a:rPr>
              <a:t>Pu</a:t>
            </a:r>
            <a:r>
              <a:rPr lang="en-US" sz="1900" b="1" i="1" dirty="0" smtClean="0">
                <a:solidFill>
                  <a:schemeClr val="bg1"/>
                </a:solidFill>
                <a:latin typeface="Arial"/>
                <a:cs typeface="Arial"/>
              </a:rPr>
              <a:t>/</a:t>
            </a:r>
            <a:r>
              <a:rPr lang="en-US" sz="1900" b="1" i="1" dirty="0" err="1" smtClean="0">
                <a:solidFill>
                  <a:schemeClr val="bg1"/>
                </a:solidFill>
                <a:latin typeface="Arial"/>
                <a:cs typeface="Arial"/>
              </a:rPr>
              <a:t>Armato</a:t>
            </a:r>
            <a:r>
              <a:rPr lang="en-US" sz="1900" b="1" i="1" dirty="0" smtClean="0">
                <a:solidFill>
                  <a:schemeClr val="bg1"/>
                </a:solidFill>
                <a:latin typeface="Arial"/>
                <a:cs typeface="Arial"/>
              </a:rPr>
              <a:t>/O’Brien-Penney/Chen (Radiology)</a:t>
            </a:r>
            <a:endParaRPr lang="en-US" sz="1900" b="1" i="1" dirty="0">
              <a:solidFill>
                <a:schemeClr val="bg1"/>
              </a:solidFill>
              <a:latin typeface="Arial"/>
              <a:cs typeface="Arial"/>
            </a:endParaRPr>
          </a:p>
        </p:txBody>
      </p:sp>
      <p:pic>
        <p:nvPicPr>
          <p:cNvPr id="2" name="Picture 1"/>
          <p:cNvPicPr>
            <a:picLocks noChangeAspect="1"/>
          </p:cNvPicPr>
          <p:nvPr/>
        </p:nvPicPr>
        <p:blipFill>
          <a:blip r:embed="rId4"/>
          <a:stretch>
            <a:fillRect/>
          </a:stretch>
        </p:blipFill>
        <p:spPr>
          <a:xfrm>
            <a:off x="0" y="1144951"/>
            <a:ext cx="4199467" cy="3752081"/>
          </a:xfrm>
          <a:prstGeom prst="rect">
            <a:avLst/>
          </a:prstGeom>
        </p:spPr>
      </p:pic>
      <p:pic>
        <p:nvPicPr>
          <p:cNvPr id="8" name="Picture 7"/>
          <p:cNvPicPr>
            <a:picLocks noChangeAspect="1"/>
          </p:cNvPicPr>
          <p:nvPr/>
        </p:nvPicPr>
        <p:blipFill>
          <a:blip r:embed="rId5"/>
          <a:stretch>
            <a:fillRect/>
          </a:stretch>
        </p:blipFill>
        <p:spPr>
          <a:xfrm>
            <a:off x="4171133" y="1011238"/>
            <a:ext cx="1603134" cy="3861845"/>
          </a:xfrm>
          <a:prstGeom prst="rect">
            <a:avLst/>
          </a:prstGeom>
        </p:spPr>
      </p:pic>
      <p:pic>
        <p:nvPicPr>
          <p:cNvPr id="10" name="Picture 9"/>
          <p:cNvPicPr>
            <a:picLocks noChangeAspect="1"/>
          </p:cNvPicPr>
          <p:nvPr/>
        </p:nvPicPr>
        <p:blipFill>
          <a:blip r:embed="rId6"/>
          <a:stretch>
            <a:fillRect/>
          </a:stretch>
        </p:blipFill>
        <p:spPr>
          <a:xfrm>
            <a:off x="6810189" y="3115733"/>
            <a:ext cx="708609" cy="1757350"/>
          </a:xfrm>
          <a:prstGeom prst="rect">
            <a:avLst/>
          </a:prstGeom>
        </p:spPr>
      </p:pic>
      <p:pic>
        <p:nvPicPr>
          <p:cNvPr id="12" name="Picture 11"/>
          <p:cNvPicPr>
            <a:picLocks noChangeAspect="1"/>
          </p:cNvPicPr>
          <p:nvPr/>
        </p:nvPicPr>
        <p:blipFill>
          <a:blip r:embed="rId7"/>
          <a:stretch>
            <a:fillRect/>
          </a:stretch>
        </p:blipFill>
        <p:spPr>
          <a:xfrm>
            <a:off x="5774267" y="2163749"/>
            <a:ext cx="1035922" cy="2709334"/>
          </a:xfrm>
          <a:prstGeom prst="rect">
            <a:avLst/>
          </a:prstGeom>
        </p:spPr>
      </p:pic>
      <p:sp>
        <p:nvSpPr>
          <p:cNvPr id="13" name="Rectangle 12"/>
          <p:cNvSpPr/>
          <p:nvPr/>
        </p:nvSpPr>
        <p:spPr>
          <a:xfrm>
            <a:off x="5774267" y="972493"/>
            <a:ext cx="3369733" cy="4247317"/>
          </a:xfrm>
          <a:prstGeom prst="rect">
            <a:avLst/>
          </a:prstGeom>
        </p:spPr>
        <p:txBody>
          <a:bodyPr wrap="square">
            <a:spAutoFit/>
          </a:bodyPr>
          <a:lstStyle/>
          <a:p>
            <a:r>
              <a:rPr lang="en-US" b="1" dirty="0" smtClean="0">
                <a:solidFill>
                  <a:srgbClr val="800000"/>
                </a:solidFill>
                <a:latin typeface="Arial"/>
                <a:cs typeface="Arial"/>
              </a:rPr>
              <a:t>M</a:t>
            </a:r>
            <a:r>
              <a:rPr lang="en-US" b="1" baseline="30000" dirty="0" smtClean="0">
                <a:solidFill>
                  <a:srgbClr val="800000"/>
                </a:solidFill>
                <a:latin typeface="Arial"/>
                <a:cs typeface="Arial"/>
              </a:rPr>
              <a:t>123</a:t>
            </a:r>
            <a:r>
              <a:rPr lang="en-US" b="1" dirty="0" smtClean="0">
                <a:solidFill>
                  <a:srgbClr val="800000"/>
                </a:solidFill>
                <a:latin typeface="Arial"/>
                <a:cs typeface="Arial"/>
              </a:rPr>
              <a:t>IBG whole-body Imaging </a:t>
            </a:r>
            <a:r>
              <a:rPr lang="en-US" b="1" dirty="0" smtClean="0">
                <a:solidFill>
                  <a:srgbClr val="800000"/>
                </a:solidFill>
                <a:latin typeface="Arial"/>
                <a:cs typeface="Arial"/>
                <a:sym typeface="Wingdings"/>
              </a:rPr>
              <a:t></a:t>
            </a:r>
            <a:r>
              <a:rPr lang="en-US" b="1" dirty="0" smtClean="0">
                <a:solidFill>
                  <a:srgbClr val="800000"/>
                </a:solidFill>
                <a:latin typeface="Arial"/>
                <a:cs typeface="Arial"/>
              </a:rPr>
              <a:t> </a:t>
            </a:r>
            <a:r>
              <a:rPr lang="en-US" b="1" i="1" dirty="0">
                <a:solidFill>
                  <a:srgbClr val="0000FF"/>
                </a:solidFill>
                <a:latin typeface="Arial"/>
                <a:cs typeface="Arial"/>
              </a:rPr>
              <a:t>P</a:t>
            </a:r>
            <a:r>
              <a:rPr lang="en-US" b="1" i="1" dirty="0" smtClean="0">
                <a:solidFill>
                  <a:srgbClr val="0000FF"/>
                </a:solidFill>
                <a:latin typeface="Arial"/>
                <a:cs typeface="Arial"/>
              </a:rPr>
              <a:t>redict and monitor the outcome of treatments </a:t>
            </a:r>
          </a:p>
          <a:p>
            <a:r>
              <a:rPr lang="en-US" sz="800" b="1" i="1" dirty="0">
                <a:solidFill>
                  <a:srgbClr val="0000FF"/>
                </a:solidFill>
                <a:latin typeface="Arial"/>
                <a:cs typeface="Arial"/>
              </a:rPr>
              <a:t>	</a:t>
            </a:r>
            <a:r>
              <a:rPr lang="en-US" sz="800" b="1" i="1" dirty="0" smtClean="0">
                <a:solidFill>
                  <a:srgbClr val="0000FF"/>
                </a:solidFill>
                <a:latin typeface="Arial"/>
                <a:cs typeface="Arial"/>
              </a:rPr>
              <a:t>	</a:t>
            </a:r>
          </a:p>
          <a:p>
            <a:r>
              <a:rPr lang="en-US" b="1" i="1" dirty="0">
                <a:solidFill>
                  <a:srgbClr val="0000FF"/>
                </a:solidFill>
                <a:latin typeface="Arial"/>
                <a:cs typeface="Arial"/>
              </a:rPr>
              <a:t>	</a:t>
            </a:r>
            <a:r>
              <a:rPr lang="en-US" b="1" i="1" dirty="0" smtClean="0">
                <a:solidFill>
                  <a:srgbClr val="0000FF"/>
                </a:solidFill>
                <a:latin typeface="Arial"/>
                <a:cs typeface="Arial"/>
              </a:rPr>
              <a:t>	  </a:t>
            </a:r>
            <a:r>
              <a:rPr lang="en-US" b="1" dirty="0" smtClean="0">
                <a:solidFill>
                  <a:srgbClr val="800000"/>
                </a:solidFill>
                <a:latin typeface="Arial"/>
                <a:cs typeface="Arial"/>
              </a:rPr>
              <a:t>Automated 			  detection &amp; </a:t>
            </a:r>
          </a:p>
          <a:p>
            <a:r>
              <a:rPr lang="en-US" b="1" dirty="0">
                <a:solidFill>
                  <a:srgbClr val="800000"/>
                </a:solidFill>
                <a:latin typeface="Arial"/>
                <a:cs typeface="Arial"/>
              </a:rPr>
              <a:t>	</a:t>
            </a:r>
            <a:r>
              <a:rPr lang="en-US" b="1" dirty="0" smtClean="0">
                <a:solidFill>
                  <a:srgbClr val="800000"/>
                </a:solidFill>
                <a:latin typeface="Arial"/>
                <a:cs typeface="Arial"/>
              </a:rPr>
              <a:t>	  scoring of </a:t>
            </a:r>
            <a:r>
              <a:rPr lang="en-US" b="1" dirty="0">
                <a:solidFill>
                  <a:srgbClr val="800000"/>
                </a:solidFill>
                <a:latin typeface="Arial"/>
                <a:cs typeface="Arial"/>
              </a:rPr>
              <a:t>lesions </a:t>
            </a:r>
            <a:r>
              <a:rPr lang="en-US" b="1" dirty="0" smtClean="0">
                <a:solidFill>
                  <a:srgbClr val="800000"/>
                </a:solidFill>
                <a:latin typeface="Arial"/>
                <a:cs typeface="Arial"/>
              </a:rPr>
              <a:t>		 </a:t>
            </a:r>
            <a:r>
              <a:rPr lang="en-US" b="1" dirty="0" smtClean="0">
                <a:solidFill>
                  <a:srgbClr val="800000"/>
                </a:solidFill>
                <a:latin typeface="Arial"/>
                <a:cs typeface="Arial"/>
                <a:sym typeface="Wingdings"/>
              </a:rPr>
              <a:t> </a:t>
            </a:r>
            <a:r>
              <a:rPr lang="en-US" b="1" dirty="0">
                <a:solidFill>
                  <a:srgbClr val="0000FF"/>
                </a:solidFill>
                <a:latin typeface="Arial"/>
                <a:cs typeface="Arial"/>
                <a:sym typeface="Wingdings"/>
              </a:rPr>
              <a:t>I</a:t>
            </a:r>
            <a:r>
              <a:rPr lang="en-US" b="1" dirty="0" smtClean="0">
                <a:solidFill>
                  <a:srgbClr val="0000FF"/>
                </a:solidFill>
                <a:latin typeface="Arial"/>
                <a:cs typeface="Arial"/>
              </a:rPr>
              <a:t>mproved reliability</a:t>
            </a:r>
          </a:p>
          <a:p>
            <a:r>
              <a:rPr lang="en-US" b="1" dirty="0">
                <a:solidFill>
                  <a:srgbClr val="800000"/>
                </a:solidFill>
                <a:latin typeface="Arial"/>
                <a:cs typeface="Arial"/>
              </a:rPr>
              <a:t>	</a:t>
            </a:r>
            <a:r>
              <a:rPr lang="en-US" b="1" dirty="0" smtClean="0">
                <a:solidFill>
                  <a:srgbClr val="800000"/>
                </a:solidFill>
                <a:latin typeface="Arial"/>
                <a:cs typeface="Arial"/>
              </a:rPr>
              <a:t>		    </a:t>
            </a:r>
            <a:r>
              <a:rPr lang="en-US" b="1" dirty="0">
                <a:solidFill>
                  <a:srgbClr val="800000"/>
                </a:solidFill>
                <a:latin typeface="Arial"/>
                <a:cs typeface="Arial"/>
              </a:rPr>
              <a:t>	</a:t>
            </a:r>
            <a:r>
              <a:rPr lang="en-US" b="1" dirty="0" smtClean="0">
                <a:solidFill>
                  <a:srgbClr val="800000"/>
                </a:solidFill>
                <a:latin typeface="Arial"/>
                <a:cs typeface="Arial"/>
              </a:rPr>
              <a:t>		     			     computer-			     aided image</a:t>
            </a:r>
          </a:p>
          <a:p>
            <a:r>
              <a:rPr lang="en-US" b="1" dirty="0" smtClean="0">
                <a:solidFill>
                  <a:srgbClr val="800000"/>
                </a:solidFill>
                <a:latin typeface="Arial"/>
                <a:cs typeface="Arial"/>
              </a:rPr>
              <a:t>			     analysis </a:t>
            </a:r>
          </a:p>
          <a:p>
            <a:r>
              <a:rPr lang="en-US" b="1" dirty="0">
                <a:solidFill>
                  <a:srgbClr val="800000"/>
                </a:solidFill>
                <a:latin typeface="Arial"/>
                <a:cs typeface="Arial"/>
              </a:rPr>
              <a:t>	</a:t>
            </a:r>
            <a:r>
              <a:rPr lang="en-US" b="1" dirty="0" smtClean="0">
                <a:solidFill>
                  <a:srgbClr val="800000"/>
                </a:solidFill>
                <a:latin typeface="Arial"/>
                <a:cs typeface="Arial"/>
              </a:rPr>
              <a:t>		     </a:t>
            </a:r>
            <a:r>
              <a:rPr lang="en-US" b="1" dirty="0" smtClean="0">
                <a:solidFill>
                  <a:srgbClr val="800000"/>
                </a:solidFill>
                <a:latin typeface="Arial"/>
                <a:cs typeface="Arial"/>
                <a:sym typeface="Wingdings"/>
              </a:rPr>
              <a:t> </a:t>
            </a:r>
            <a:r>
              <a:rPr lang="en-US" b="1" dirty="0" smtClean="0">
                <a:solidFill>
                  <a:srgbClr val="0000FF"/>
                </a:solidFill>
                <a:latin typeface="Arial"/>
                <a:cs typeface="Arial"/>
                <a:sym typeface="Wingdings"/>
              </a:rPr>
              <a:t>Very</a:t>
            </a:r>
            <a:r>
              <a:rPr lang="en-US" b="1" dirty="0">
                <a:solidFill>
                  <a:srgbClr val="800000"/>
                </a:solidFill>
                <a:latin typeface="Arial"/>
                <a:cs typeface="Arial"/>
              </a:rPr>
              <a:t>	</a:t>
            </a:r>
            <a:r>
              <a:rPr lang="en-US" b="1" dirty="0" smtClean="0">
                <a:solidFill>
                  <a:srgbClr val="800000"/>
                </a:solidFill>
                <a:latin typeface="Arial"/>
                <a:cs typeface="Arial"/>
              </a:rPr>
              <a:t>		   	      </a:t>
            </a:r>
            <a:r>
              <a:rPr lang="en-US" b="1" dirty="0" smtClean="0">
                <a:solidFill>
                  <a:srgbClr val="0000FF"/>
                </a:solidFill>
                <a:latin typeface="Arial"/>
                <a:cs typeface="Arial"/>
              </a:rPr>
              <a:t>challenging </a:t>
            </a:r>
            <a:endParaRPr lang="en-US" dirty="0">
              <a:solidFill>
                <a:srgbClr val="0000FF"/>
              </a:solidFill>
            </a:endParaRPr>
          </a:p>
          <a:p>
            <a:pPr>
              <a:lnSpc>
                <a:spcPts val="2200"/>
              </a:lnSpc>
            </a:pPr>
            <a:endParaRPr lang="en-US" b="1" dirty="0"/>
          </a:p>
        </p:txBody>
      </p:sp>
      <p:pic>
        <p:nvPicPr>
          <p:cNvPr id="15" name="Picture 14"/>
          <p:cNvPicPr>
            <a:picLocks noChangeAspect="1"/>
          </p:cNvPicPr>
          <p:nvPr/>
        </p:nvPicPr>
        <p:blipFill>
          <a:blip r:embed="rId8"/>
          <a:stretch>
            <a:fillRect/>
          </a:stretch>
        </p:blipFill>
        <p:spPr>
          <a:xfrm>
            <a:off x="0" y="4846154"/>
            <a:ext cx="2946400" cy="2011845"/>
          </a:xfrm>
          <a:prstGeom prst="rect">
            <a:avLst/>
          </a:prstGeom>
        </p:spPr>
      </p:pic>
      <p:pic>
        <p:nvPicPr>
          <p:cNvPr id="16" name="Picture 15"/>
          <p:cNvPicPr>
            <a:picLocks noChangeAspect="1"/>
          </p:cNvPicPr>
          <p:nvPr/>
        </p:nvPicPr>
        <p:blipFill>
          <a:blip r:embed="rId9"/>
          <a:stretch>
            <a:fillRect/>
          </a:stretch>
        </p:blipFill>
        <p:spPr>
          <a:xfrm>
            <a:off x="3343089" y="5567647"/>
            <a:ext cx="5428378" cy="1290352"/>
          </a:xfrm>
          <a:prstGeom prst="rect">
            <a:avLst/>
          </a:prstGeom>
        </p:spPr>
      </p:pic>
      <p:sp>
        <p:nvSpPr>
          <p:cNvPr id="17" name="Rectangle 16"/>
          <p:cNvSpPr/>
          <p:nvPr/>
        </p:nvSpPr>
        <p:spPr>
          <a:xfrm>
            <a:off x="2946400" y="4897032"/>
            <a:ext cx="6400800" cy="646331"/>
          </a:xfrm>
          <a:prstGeom prst="rect">
            <a:avLst/>
          </a:prstGeom>
        </p:spPr>
        <p:txBody>
          <a:bodyPr wrap="square">
            <a:spAutoFit/>
          </a:bodyPr>
          <a:lstStyle/>
          <a:p>
            <a:r>
              <a:rPr lang="en-US" b="1" dirty="0" smtClean="0">
                <a:solidFill>
                  <a:srgbClr val="800000"/>
                </a:solidFill>
                <a:latin typeface="Arial"/>
                <a:cs typeface="Arial"/>
              </a:rPr>
              <a:t>M</a:t>
            </a:r>
            <a:r>
              <a:rPr lang="en-US" b="1" baseline="30000" dirty="0" smtClean="0">
                <a:solidFill>
                  <a:srgbClr val="800000"/>
                </a:solidFill>
                <a:latin typeface="Arial"/>
                <a:cs typeface="Arial"/>
              </a:rPr>
              <a:t>131</a:t>
            </a:r>
            <a:r>
              <a:rPr lang="en-US" b="1" dirty="0" smtClean="0">
                <a:solidFill>
                  <a:srgbClr val="800000"/>
                </a:solidFill>
                <a:latin typeface="Arial"/>
                <a:cs typeface="Arial"/>
              </a:rPr>
              <a:t>IBG therapy trial </a:t>
            </a:r>
            <a:r>
              <a:rPr lang="en-US" b="1" dirty="0" smtClean="0">
                <a:solidFill>
                  <a:srgbClr val="800000"/>
                </a:solidFill>
                <a:latin typeface="Arial"/>
                <a:cs typeface="Arial"/>
                <a:sym typeface="Wingdings"/>
              </a:rPr>
              <a:t></a:t>
            </a:r>
            <a:r>
              <a:rPr lang="en-US" b="1" dirty="0" smtClean="0">
                <a:solidFill>
                  <a:srgbClr val="800000"/>
                </a:solidFill>
                <a:latin typeface="Arial"/>
                <a:cs typeface="Arial"/>
              </a:rPr>
              <a:t> </a:t>
            </a:r>
            <a:r>
              <a:rPr lang="en-US" b="1" dirty="0">
                <a:solidFill>
                  <a:srgbClr val="0000FF"/>
                </a:solidFill>
                <a:latin typeface="Arial"/>
                <a:cs typeface="Arial"/>
              </a:rPr>
              <a:t>H</a:t>
            </a:r>
            <a:r>
              <a:rPr lang="en-US" b="1" dirty="0" smtClean="0">
                <a:solidFill>
                  <a:srgbClr val="0000FF"/>
                </a:solidFill>
                <a:latin typeface="Arial"/>
                <a:cs typeface="Arial"/>
              </a:rPr>
              <a:t>igh-risk NB patients</a:t>
            </a:r>
            <a:endParaRPr lang="en-US" b="1" dirty="0">
              <a:solidFill>
                <a:srgbClr val="800000"/>
              </a:solidFill>
              <a:latin typeface="Arial"/>
              <a:cs typeface="Arial"/>
            </a:endParaRPr>
          </a:p>
          <a:p>
            <a:r>
              <a:rPr lang="en-US" b="1" dirty="0" smtClean="0">
                <a:solidFill>
                  <a:srgbClr val="800000"/>
                </a:solidFill>
                <a:latin typeface="Arial"/>
                <a:cs typeface="Arial"/>
              </a:rPr>
              <a:t>ANL/ATLAS-produced At-211 </a:t>
            </a:r>
            <a:r>
              <a:rPr lang="en-US" b="1" dirty="0" smtClean="0">
                <a:solidFill>
                  <a:srgbClr val="800000"/>
                </a:solidFill>
                <a:latin typeface="Arial"/>
                <a:cs typeface="Arial"/>
                <a:sym typeface="Wingdings"/>
              </a:rPr>
              <a:t></a:t>
            </a:r>
            <a:r>
              <a:rPr lang="en-US" b="1" dirty="0" smtClean="0">
                <a:solidFill>
                  <a:srgbClr val="800000"/>
                </a:solidFill>
                <a:latin typeface="Arial"/>
                <a:cs typeface="Arial"/>
              </a:rPr>
              <a:t> </a:t>
            </a:r>
            <a:r>
              <a:rPr lang="en-US" b="1" dirty="0" smtClean="0">
                <a:solidFill>
                  <a:srgbClr val="0000FF"/>
                </a:solidFill>
                <a:latin typeface="Arial"/>
                <a:cs typeface="Arial"/>
              </a:rPr>
              <a:t>MABG therapy</a:t>
            </a:r>
            <a:endParaRPr lang="en-US" dirty="0">
              <a:solidFill>
                <a:srgbClr val="0000FF"/>
              </a:solidFill>
            </a:endParaRPr>
          </a:p>
        </p:txBody>
      </p:sp>
    </p:spTree>
    <p:extLst>
      <p:ext uri="{BB962C8B-B14F-4D97-AF65-F5344CB8AC3E}">
        <p14:creationId xmlns:p14="http://schemas.microsoft.com/office/powerpoint/2010/main" val="22594854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0"/>
            <a:ext cx="8248139" cy="892552"/>
          </a:xfrm>
          <a:prstGeom prst="rect">
            <a:avLst/>
          </a:prstGeom>
          <a:noFill/>
        </p:spPr>
        <p:txBody>
          <a:bodyPr wrap="square" rtlCol="0">
            <a:spAutoFit/>
          </a:bodyPr>
          <a:lstStyle/>
          <a:p>
            <a:pPr algn="ctr"/>
            <a:r>
              <a:rPr lang="en-US" sz="2800" b="1" dirty="0">
                <a:solidFill>
                  <a:srgbClr val="FFFF00"/>
                </a:solidFill>
                <a:latin typeface="Arial"/>
                <a:cs typeface="Arial"/>
              </a:rPr>
              <a:t>Ultrafast </a:t>
            </a:r>
            <a:r>
              <a:rPr lang="en-US" sz="2800" b="1" dirty="0" smtClean="0">
                <a:solidFill>
                  <a:srgbClr val="FFFF00"/>
                </a:solidFill>
                <a:latin typeface="Arial"/>
                <a:cs typeface="Arial"/>
              </a:rPr>
              <a:t>Photonic Switching – Super TOF PET</a:t>
            </a:r>
          </a:p>
          <a:p>
            <a:pPr algn="ctr"/>
            <a:r>
              <a:rPr lang="en-US" sz="2400" b="1" i="1" dirty="0" smtClean="0">
                <a:solidFill>
                  <a:schemeClr val="bg1"/>
                </a:solidFill>
                <a:latin typeface="Arial"/>
                <a:cs typeface="Arial"/>
              </a:rPr>
              <a:t>Souris/Cheng (BSD), </a:t>
            </a:r>
            <a:r>
              <a:rPr lang="en-US" sz="2400" b="1" i="1" dirty="0" err="1" smtClean="0">
                <a:solidFill>
                  <a:schemeClr val="bg1"/>
                </a:solidFill>
                <a:latin typeface="Arial"/>
                <a:cs typeface="Arial"/>
              </a:rPr>
              <a:t>Wiederretch</a:t>
            </a:r>
            <a:r>
              <a:rPr lang="en-US" sz="2400" b="1" i="1" dirty="0" smtClean="0">
                <a:solidFill>
                  <a:schemeClr val="bg1"/>
                </a:solidFill>
                <a:latin typeface="Arial"/>
                <a:cs typeface="Arial"/>
              </a:rPr>
              <a:t> (ANL) &amp; Others</a:t>
            </a:r>
            <a:r>
              <a:rPr lang="en-US" sz="2400" b="1" dirty="0" smtClean="0">
                <a:solidFill>
                  <a:schemeClr val="bg1"/>
                </a:solidFill>
                <a:latin typeface="Arial"/>
                <a:cs typeface="Arial"/>
              </a:rPr>
              <a:t> </a:t>
            </a:r>
            <a:endParaRPr lang="en-US" sz="2400" b="1" dirty="0">
              <a:solidFill>
                <a:schemeClr val="bg1"/>
              </a:solidFill>
              <a:latin typeface="Arial"/>
              <a:cs typeface="Arial"/>
            </a:endParaRPr>
          </a:p>
        </p:txBody>
      </p:sp>
      <p:pic>
        <p:nvPicPr>
          <p:cNvPr id="1025" name="Picture 1" descr="Pump-Pr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 y="3366438"/>
            <a:ext cx="5940169" cy="336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20"/>
          <p:cNvGrpSpPr>
            <a:grpSpLocks/>
          </p:cNvGrpSpPr>
          <p:nvPr/>
        </p:nvGrpSpPr>
        <p:grpSpPr bwMode="auto">
          <a:xfrm>
            <a:off x="-1" y="1145289"/>
            <a:ext cx="5858934" cy="2371649"/>
            <a:chOff x="96" y="1392"/>
            <a:chExt cx="5568" cy="1810"/>
          </a:xfrm>
        </p:grpSpPr>
        <p:pic>
          <p:nvPicPr>
            <p:cNvPr id="8" name="Picture 18" descr="Bi2O3-MSTF"/>
            <p:cNvPicPr>
              <a:picLocks noChangeAspect="1" noChangeArrowheads="1"/>
            </p:cNvPicPr>
            <p:nvPr/>
          </p:nvPicPr>
          <p:blipFill>
            <a:blip r:embed="rId5" cstate="print"/>
            <a:srcRect/>
            <a:stretch>
              <a:fillRect/>
            </a:stretch>
          </p:blipFill>
          <p:spPr bwMode="auto">
            <a:xfrm>
              <a:off x="96" y="1392"/>
              <a:ext cx="2688" cy="1810"/>
            </a:xfrm>
            <a:prstGeom prst="rect">
              <a:avLst/>
            </a:prstGeom>
            <a:noFill/>
            <a:ln w="9525">
              <a:noFill/>
              <a:miter lim="800000"/>
              <a:headEnd/>
              <a:tailEnd/>
            </a:ln>
          </p:spPr>
        </p:pic>
        <p:pic>
          <p:nvPicPr>
            <p:cNvPr id="9" name="Picture 19" descr="Bi2O3-Si-MSTF"/>
            <p:cNvPicPr>
              <a:picLocks noChangeAspect="1" noChangeArrowheads="1"/>
            </p:cNvPicPr>
            <p:nvPr/>
          </p:nvPicPr>
          <p:blipFill>
            <a:blip r:embed="rId6" cstate="print"/>
            <a:srcRect/>
            <a:stretch>
              <a:fillRect/>
            </a:stretch>
          </p:blipFill>
          <p:spPr bwMode="auto">
            <a:xfrm>
              <a:off x="2784" y="1440"/>
              <a:ext cx="2880" cy="1753"/>
            </a:xfrm>
            <a:prstGeom prst="rect">
              <a:avLst/>
            </a:prstGeom>
            <a:noFill/>
            <a:ln w="9525">
              <a:noFill/>
              <a:miter lim="800000"/>
              <a:headEnd/>
              <a:tailEnd/>
            </a:ln>
          </p:spPr>
        </p:pic>
      </p:grpSp>
      <p:pic>
        <p:nvPicPr>
          <p:cNvPr id="2" name="Picture 1" descr="20140922_17310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991527" y="3942726"/>
            <a:ext cx="2908400" cy="2665598"/>
          </a:xfrm>
          <a:prstGeom prst="rect">
            <a:avLst/>
          </a:prstGeom>
        </p:spPr>
      </p:pic>
      <p:pic>
        <p:nvPicPr>
          <p:cNvPr id="6" name="Picture 5"/>
          <p:cNvPicPr>
            <a:picLocks noChangeAspect="1"/>
          </p:cNvPicPr>
          <p:nvPr/>
        </p:nvPicPr>
        <p:blipFill>
          <a:blip r:embed="rId8"/>
          <a:stretch>
            <a:fillRect/>
          </a:stretch>
        </p:blipFill>
        <p:spPr>
          <a:xfrm>
            <a:off x="5713593" y="1145289"/>
            <a:ext cx="2653513" cy="2601628"/>
          </a:xfrm>
          <a:prstGeom prst="rect">
            <a:avLst/>
          </a:prstGeom>
        </p:spPr>
      </p:pic>
      <p:sp>
        <p:nvSpPr>
          <p:cNvPr id="10" name="Rectangle 9"/>
          <p:cNvSpPr/>
          <p:nvPr/>
        </p:nvSpPr>
        <p:spPr>
          <a:xfrm>
            <a:off x="-1" y="2720107"/>
            <a:ext cx="1339279" cy="646331"/>
          </a:xfrm>
          <a:prstGeom prst="rect">
            <a:avLst/>
          </a:prstGeom>
        </p:spPr>
        <p:txBody>
          <a:bodyPr wrap="none">
            <a:spAutoFit/>
          </a:bodyPr>
          <a:lstStyle/>
          <a:p>
            <a:r>
              <a:rPr lang="en-US" b="1" dirty="0" err="1" smtClean="0">
                <a:solidFill>
                  <a:srgbClr val="0000FF"/>
                </a:solidFill>
                <a:latin typeface="Arial"/>
                <a:cs typeface="Arial"/>
              </a:rPr>
              <a:t>Plasmonic</a:t>
            </a:r>
            <a:r>
              <a:rPr lang="en-US" b="1" dirty="0" smtClean="0">
                <a:solidFill>
                  <a:srgbClr val="0000FF"/>
                </a:solidFill>
                <a:latin typeface="Arial"/>
                <a:cs typeface="Arial"/>
              </a:rPr>
              <a:t> </a:t>
            </a:r>
          </a:p>
          <a:p>
            <a:r>
              <a:rPr lang="en-US" b="1" dirty="0" smtClean="0">
                <a:solidFill>
                  <a:srgbClr val="0000FF"/>
                </a:solidFill>
                <a:latin typeface="Arial"/>
                <a:cs typeface="Arial"/>
              </a:rPr>
              <a:t>Materials</a:t>
            </a:r>
            <a:endParaRPr lang="en-US" dirty="0">
              <a:solidFill>
                <a:srgbClr val="0000FF"/>
              </a:solidFill>
            </a:endParaRPr>
          </a:p>
        </p:txBody>
      </p:sp>
      <p:sp>
        <p:nvSpPr>
          <p:cNvPr id="11" name="Rectangle 10"/>
          <p:cNvSpPr/>
          <p:nvPr/>
        </p:nvSpPr>
        <p:spPr>
          <a:xfrm>
            <a:off x="7439424" y="1011238"/>
            <a:ext cx="1723549" cy="646331"/>
          </a:xfrm>
          <a:prstGeom prst="rect">
            <a:avLst/>
          </a:prstGeom>
        </p:spPr>
        <p:txBody>
          <a:bodyPr wrap="none">
            <a:spAutoFit/>
          </a:bodyPr>
          <a:lstStyle/>
          <a:p>
            <a:pPr algn="ctr"/>
            <a:r>
              <a:rPr lang="en-US" b="1" dirty="0" smtClean="0">
                <a:solidFill>
                  <a:srgbClr val="0000FF"/>
                </a:solidFill>
                <a:latin typeface="Arial"/>
                <a:cs typeface="Arial"/>
              </a:rPr>
              <a:t>Time-of-Flight</a:t>
            </a:r>
          </a:p>
          <a:p>
            <a:pPr algn="ctr"/>
            <a:r>
              <a:rPr lang="en-US" b="1" dirty="0" smtClean="0">
                <a:solidFill>
                  <a:srgbClr val="0000FF"/>
                </a:solidFill>
                <a:latin typeface="Arial"/>
                <a:cs typeface="Arial"/>
              </a:rPr>
              <a:t>PET</a:t>
            </a:r>
            <a:endParaRPr lang="en-US" dirty="0"/>
          </a:p>
        </p:txBody>
      </p:sp>
      <p:sp>
        <p:nvSpPr>
          <p:cNvPr id="12" name="Rectangle 11"/>
          <p:cNvSpPr/>
          <p:nvPr/>
        </p:nvSpPr>
        <p:spPr>
          <a:xfrm>
            <a:off x="3430" y="6211669"/>
            <a:ext cx="4572000" cy="646331"/>
          </a:xfrm>
          <a:prstGeom prst="rect">
            <a:avLst/>
          </a:prstGeom>
        </p:spPr>
        <p:txBody>
          <a:bodyPr>
            <a:spAutoFit/>
          </a:bodyPr>
          <a:lstStyle/>
          <a:p>
            <a:r>
              <a:rPr lang="en-US" b="1" dirty="0">
                <a:solidFill>
                  <a:srgbClr val="0000FF"/>
                </a:solidFill>
                <a:latin typeface="Arial"/>
                <a:cs typeface="Arial"/>
              </a:rPr>
              <a:t>T</a:t>
            </a:r>
            <a:r>
              <a:rPr lang="en-US" b="1" dirty="0" smtClean="0">
                <a:solidFill>
                  <a:srgbClr val="0000FF"/>
                </a:solidFill>
                <a:latin typeface="Arial"/>
                <a:cs typeface="Arial"/>
              </a:rPr>
              <a:t>ransient </a:t>
            </a:r>
            <a:r>
              <a:rPr lang="en-US" b="1" dirty="0">
                <a:solidFill>
                  <a:srgbClr val="0000FF"/>
                </a:solidFill>
                <a:latin typeface="Arial"/>
                <a:cs typeface="Arial"/>
              </a:rPr>
              <a:t>A</a:t>
            </a:r>
            <a:r>
              <a:rPr lang="en-US" b="1" dirty="0" smtClean="0">
                <a:solidFill>
                  <a:srgbClr val="0000FF"/>
                </a:solidFill>
                <a:latin typeface="Arial"/>
                <a:cs typeface="Arial"/>
              </a:rPr>
              <a:t>bsorption  </a:t>
            </a:r>
          </a:p>
          <a:p>
            <a:r>
              <a:rPr lang="en-US" b="1" dirty="0">
                <a:solidFill>
                  <a:srgbClr val="0000FF"/>
                </a:solidFill>
                <a:latin typeface="Arial"/>
                <a:cs typeface="Arial"/>
              </a:rPr>
              <a:t>P</a:t>
            </a:r>
            <a:r>
              <a:rPr lang="en-US" b="1" dirty="0" smtClean="0">
                <a:solidFill>
                  <a:srgbClr val="0000FF"/>
                </a:solidFill>
                <a:latin typeface="Arial"/>
                <a:cs typeface="Arial"/>
              </a:rPr>
              <a:t>ump/Probe </a:t>
            </a:r>
            <a:r>
              <a:rPr lang="en-US" b="1" dirty="0">
                <a:solidFill>
                  <a:srgbClr val="0000FF"/>
                </a:solidFill>
                <a:latin typeface="Arial"/>
                <a:cs typeface="Arial"/>
              </a:rPr>
              <a:t>S</a:t>
            </a:r>
            <a:r>
              <a:rPr lang="en-US" b="1" dirty="0" smtClean="0">
                <a:solidFill>
                  <a:srgbClr val="0000FF"/>
                </a:solidFill>
                <a:latin typeface="Arial"/>
                <a:cs typeface="Arial"/>
              </a:rPr>
              <a:t>pectroscopy </a:t>
            </a:r>
            <a:endParaRPr lang="en-US" b="1" dirty="0">
              <a:solidFill>
                <a:srgbClr val="0000FF"/>
              </a:solidFill>
              <a:latin typeface="Arial"/>
              <a:cs typeface="Arial"/>
            </a:endParaRPr>
          </a:p>
        </p:txBody>
      </p:sp>
      <p:sp>
        <p:nvSpPr>
          <p:cNvPr id="13" name="Rectangle 12"/>
          <p:cNvSpPr/>
          <p:nvPr/>
        </p:nvSpPr>
        <p:spPr>
          <a:xfrm>
            <a:off x="7552452" y="3834963"/>
            <a:ext cx="1259941" cy="369332"/>
          </a:xfrm>
          <a:prstGeom prst="rect">
            <a:avLst/>
          </a:prstGeom>
        </p:spPr>
        <p:txBody>
          <a:bodyPr wrap="none">
            <a:spAutoFit/>
          </a:bodyPr>
          <a:lstStyle/>
          <a:p>
            <a:r>
              <a:rPr lang="en-US" b="1" i="1" dirty="0" smtClean="0">
                <a:solidFill>
                  <a:schemeClr val="bg1"/>
                </a:solidFill>
                <a:latin typeface="Arial"/>
                <a:cs typeface="Arial"/>
              </a:rPr>
              <a:t>CNM/ANL</a:t>
            </a:r>
            <a:endParaRPr lang="en-US" dirty="0"/>
          </a:p>
        </p:txBody>
      </p:sp>
    </p:spTree>
    <p:extLst>
      <p:ext uri="{BB962C8B-B14F-4D97-AF65-F5344CB8AC3E}">
        <p14:creationId xmlns:p14="http://schemas.microsoft.com/office/powerpoint/2010/main" val="30129153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itle 1"/>
          <p:cNvSpPr>
            <a:spLocks noGrp="1"/>
          </p:cNvSpPr>
          <p:nvPr>
            <p:ph type="title"/>
          </p:nvPr>
        </p:nvSpPr>
        <p:spPr>
          <a:xfrm>
            <a:off x="0" y="21305"/>
            <a:ext cx="9144000" cy="639096"/>
          </a:xfrm>
        </p:spPr>
        <p:txBody>
          <a:bodyPr>
            <a:normAutofit fontScale="90000"/>
          </a:bodyPr>
          <a:lstStyle/>
          <a:p>
            <a:r>
              <a:rPr lang="en-US" sz="4000" b="1" dirty="0" smtClean="0">
                <a:latin typeface="Calibri" charset="0"/>
                <a:ea typeface="ＭＳ Ｐゴシック" charset="0"/>
                <a:cs typeface="ＭＳ Ｐゴシック" charset="0"/>
              </a:rPr>
              <a:t>Novel X</a:t>
            </a:r>
            <a:r>
              <a:rPr lang="en-US" sz="4000" b="1" dirty="0">
                <a:latin typeface="Calibri" charset="0"/>
                <a:ea typeface="ＭＳ Ｐゴシック" charset="0"/>
                <a:cs typeface="ＭＳ Ｐゴシック" charset="0"/>
              </a:rPr>
              <a:t>-Ray </a:t>
            </a:r>
            <a:r>
              <a:rPr lang="en-US" sz="4000" b="1" dirty="0" smtClean="0">
                <a:latin typeface="Calibri" charset="0"/>
                <a:ea typeface="ＭＳ Ｐゴシック" charset="0"/>
                <a:cs typeface="ＭＳ Ｐゴシック" charset="0"/>
              </a:rPr>
              <a:t>Imaging  </a:t>
            </a:r>
            <a:r>
              <a:rPr lang="en-US" sz="2800" b="1" i="1" dirty="0" smtClean="0">
                <a:latin typeface="Calibri" charset="0"/>
                <a:ea typeface="ＭＳ Ｐゴシック" charset="0"/>
                <a:cs typeface="ＭＳ Ｐゴシック" charset="0"/>
              </a:rPr>
              <a:t>La </a:t>
            </a:r>
            <a:r>
              <a:rPr lang="en-US" sz="2800" b="1" i="1" dirty="0" err="1" smtClean="0">
                <a:latin typeface="Calibri" charset="0"/>
                <a:ea typeface="ＭＳ Ｐゴシック" charset="0"/>
                <a:cs typeface="ＭＳ Ｐゴシック" charset="0"/>
              </a:rPr>
              <a:t>Riviere</a:t>
            </a:r>
            <a:r>
              <a:rPr lang="en-US" sz="2800" b="1" i="1" dirty="0" smtClean="0">
                <a:latin typeface="Calibri" charset="0"/>
                <a:ea typeface="ＭＳ Ｐゴシック" charset="0"/>
                <a:cs typeface="ＭＳ Ｐゴシック" charset="0"/>
              </a:rPr>
              <a:t> (BSD)</a:t>
            </a:r>
            <a:r>
              <a:rPr lang="en-US" sz="2800" b="1" i="1" dirty="0">
                <a:latin typeface="Calibri" charset="0"/>
                <a:ea typeface="ＭＳ Ｐゴシック" charset="0"/>
                <a:cs typeface="ＭＳ Ｐゴシック" charset="0"/>
              </a:rPr>
              <a:t> </a:t>
            </a:r>
            <a:r>
              <a:rPr lang="en-US" sz="2800" b="1" i="1" dirty="0" smtClean="0">
                <a:latin typeface="Calibri" charset="0"/>
                <a:ea typeface="ＭＳ Ｐゴシック" charset="0"/>
                <a:cs typeface="ＭＳ Ｐゴシック" charset="0"/>
              </a:rPr>
              <a:t>&amp; ANL Colleagues</a:t>
            </a:r>
            <a:endParaRPr lang="en-US" sz="2800" b="1" i="1" dirty="0">
              <a:latin typeface="Calibri" charset="0"/>
              <a:ea typeface="ＭＳ Ｐゴシック" charset="0"/>
              <a:cs typeface="ＭＳ Ｐゴシック" charset="0"/>
            </a:endParaRPr>
          </a:p>
        </p:txBody>
      </p:sp>
      <p:sp>
        <p:nvSpPr>
          <p:cNvPr id="126978" name="TextBox 4"/>
          <p:cNvSpPr txBox="1">
            <a:spLocks noChangeArrowheads="1"/>
          </p:cNvSpPr>
          <p:nvPr/>
        </p:nvSpPr>
        <p:spPr bwMode="auto">
          <a:xfrm>
            <a:off x="7848600" y="6613525"/>
            <a:ext cx="82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600">
                <a:solidFill>
                  <a:prstClr val="white"/>
                </a:solidFill>
                <a:latin typeface="Calibri" charset="0"/>
              </a:rPr>
              <a:t>100 </a:t>
            </a:r>
            <a:r>
              <a:rPr lang="el-GR" sz="1600">
                <a:solidFill>
                  <a:prstClr val="white"/>
                </a:solidFill>
                <a:latin typeface="Calibri" charset="0"/>
              </a:rPr>
              <a:t>μ</a:t>
            </a:r>
            <a:r>
              <a:rPr lang="en-US" sz="1600">
                <a:solidFill>
                  <a:prstClr val="white"/>
                </a:solidFill>
                <a:latin typeface="Calibri" charset="0"/>
              </a:rPr>
              <a:t>m</a:t>
            </a:r>
          </a:p>
        </p:txBody>
      </p:sp>
      <p:pic>
        <p:nvPicPr>
          <p:cNvPr id="126979" name="Picture 1" descr="Figure1.pdf"/>
          <p:cNvPicPr>
            <a:picLocks noChangeAspect="1"/>
          </p:cNvPicPr>
          <p:nvPr/>
        </p:nvPicPr>
        <p:blipFill rotWithShape="1">
          <a:blip r:embed="rId3">
            <a:extLst>
              <a:ext uri="{28A0092B-C50C-407E-A947-70E740481C1C}">
                <a14:useLocalDpi xmlns:a14="http://schemas.microsoft.com/office/drawing/2010/main" val="0"/>
              </a:ext>
            </a:extLst>
          </a:blip>
          <a:srcRect t="15415" b="29086"/>
          <a:stretch/>
        </p:blipFill>
        <p:spPr bwMode="auto">
          <a:xfrm>
            <a:off x="167877" y="706462"/>
            <a:ext cx="8857590" cy="320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Figure6.pdf"/>
          <p:cNvPicPr>
            <a:picLocks noChangeAspect="1"/>
          </p:cNvPicPr>
          <p:nvPr/>
        </p:nvPicPr>
        <p:blipFill rotWithShape="1">
          <a:blip r:embed="rId4">
            <a:extLst>
              <a:ext uri="{28A0092B-C50C-407E-A947-70E740481C1C}">
                <a14:useLocalDpi xmlns:a14="http://schemas.microsoft.com/office/drawing/2010/main" val="0"/>
              </a:ext>
            </a:extLst>
          </a:blip>
          <a:srcRect t="44648" b="8686"/>
          <a:stretch/>
        </p:blipFill>
        <p:spPr bwMode="auto">
          <a:xfrm>
            <a:off x="0" y="4011149"/>
            <a:ext cx="3640667" cy="19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067" y="3873439"/>
            <a:ext cx="2489199" cy="248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
          <p:cNvGrpSpPr>
            <a:grpSpLocks/>
          </p:cNvGrpSpPr>
          <p:nvPr/>
        </p:nvGrpSpPr>
        <p:grpSpPr bwMode="auto">
          <a:xfrm>
            <a:off x="3640667" y="3905250"/>
            <a:ext cx="2472267" cy="2457388"/>
            <a:chOff x="0" y="1524000"/>
            <a:chExt cx="4572000" cy="4600524"/>
          </a:xfrm>
        </p:grpSpPr>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Scale Ba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715000"/>
              <a:ext cx="1933333" cy="40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112593" y="3333005"/>
            <a:ext cx="2308607" cy="646331"/>
          </a:xfrm>
          <a:prstGeom prst="rect">
            <a:avLst/>
          </a:prstGeom>
        </p:spPr>
        <p:txBody>
          <a:bodyPr wrap="none">
            <a:spAutoFit/>
          </a:bodyPr>
          <a:lstStyle/>
          <a:p>
            <a:pPr algn="ctr"/>
            <a:r>
              <a:rPr lang="en-US" b="1" i="1" dirty="0">
                <a:solidFill>
                  <a:srgbClr val="0000FF"/>
                </a:solidFill>
                <a:latin typeface="Calibri" charset="0"/>
                <a:ea typeface="ＭＳ Ｐゴシック" charset="0"/>
                <a:cs typeface="ＭＳ Ｐゴシック" charset="0"/>
              </a:rPr>
              <a:t>Elemental Mapping </a:t>
            </a:r>
            <a:r>
              <a:rPr lang="en-US" b="1" i="1" dirty="0" smtClean="0">
                <a:solidFill>
                  <a:srgbClr val="0000FF"/>
                </a:solidFill>
                <a:latin typeface="Calibri" charset="0"/>
                <a:ea typeface="ＭＳ Ｐゴシック" charset="0"/>
                <a:cs typeface="ＭＳ Ｐゴシック" charset="0"/>
              </a:rPr>
              <a:t> </a:t>
            </a:r>
          </a:p>
          <a:p>
            <a:pPr algn="ctr"/>
            <a:r>
              <a:rPr lang="en-US" b="1" i="1" dirty="0" smtClean="0">
                <a:solidFill>
                  <a:srgbClr val="0000FF"/>
                </a:solidFill>
                <a:latin typeface="Calibri" charset="0"/>
                <a:ea typeface="ＭＳ Ｐゴシック" charset="0"/>
                <a:cs typeface="ＭＳ Ｐゴシック" charset="0"/>
              </a:rPr>
              <a:t>Color </a:t>
            </a:r>
            <a:r>
              <a:rPr lang="en-US" b="1" i="1" dirty="0">
                <a:solidFill>
                  <a:srgbClr val="0000FF"/>
                </a:solidFill>
                <a:latin typeface="Calibri" charset="0"/>
                <a:ea typeface="ＭＳ Ｐゴシック" charset="0"/>
                <a:cs typeface="ＭＳ Ｐゴシック" charset="0"/>
              </a:rPr>
              <a:t>X-Ray Histology </a:t>
            </a:r>
            <a:endParaRPr lang="en-US" b="1" i="1" dirty="0">
              <a:solidFill>
                <a:srgbClr val="0000FF"/>
              </a:solidFill>
            </a:endParaRPr>
          </a:p>
        </p:txBody>
      </p:sp>
      <p:sp>
        <p:nvSpPr>
          <p:cNvPr id="12" name="Left Brace 11"/>
          <p:cNvSpPr/>
          <p:nvPr/>
        </p:nvSpPr>
        <p:spPr>
          <a:xfrm>
            <a:off x="7069667" y="4242224"/>
            <a:ext cx="457200" cy="1142576"/>
          </a:xfrm>
          <a:prstGeom prst="leftBrace">
            <a:avLst>
              <a:gd name="adj1" fmla="val 8333"/>
              <a:gd name="adj2" fmla="val 5039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FFFF00"/>
              </a:solidFill>
              <a:latin typeface="Calibri"/>
            </a:endParaRPr>
          </a:p>
        </p:txBody>
      </p:sp>
      <p:sp>
        <p:nvSpPr>
          <p:cNvPr id="4" name="Rectangle 3"/>
          <p:cNvSpPr/>
          <p:nvPr/>
        </p:nvSpPr>
        <p:spPr>
          <a:xfrm>
            <a:off x="6451600" y="4795390"/>
            <a:ext cx="927758" cy="338554"/>
          </a:xfrm>
          <a:prstGeom prst="rect">
            <a:avLst/>
          </a:prstGeom>
        </p:spPr>
        <p:txBody>
          <a:bodyPr wrap="none">
            <a:spAutoFit/>
          </a:bodyPr>
          <a:lstStyle/>
          <a:p>
            <a:r>
              <a:rPr lang="en-US" sz="1600" b="1" dirty="0">
                <a:solidFill>
                  <a:srgbClr val="FFFF00"/>
                </a:solidFill>
                <a:latin typeface="Calibri" charset="0"/>
              </a:rPr>
              <a:t>~350 </a:t>
            </a:r>
            <a:r>
              <a:rPr lang="el-GR" sz="1600" b="1" dirty="0">
                <a:solidFill>
                  <a:srgbClr val="FFFF00"/>
                </a:solidFill>
                <a:latin typeface="Calibri" charset="0"/>
              </a:rPr>
              <a:t>μ</a:t>
            </a:r>
            <a:r>
              <a:rPr lang="en-US" sz="1600" b="1" dirty="0">
                <a:solidFill>
                  <a:srgbClr val="FFFF00"/>
                </a:solidFill>
                <a:latin typeface="Calibri" charset="0"/>
              </a:rPr>
              <a:t>m</a:t>
            </a:r>
          </a:p>
        </p:txBody>
      </p:sp>
      <p:sp>
        <p:nvSpPr>
          <p:cNvPr id="5" name="Rectangle 4"/>
          <p:cNvSpPr/>
          <p:nvPr/>
        </p:nvSpPr>
        <p:spPr>
          <a:xfrm>
            <a:off x="0" y="6089291"/>
            <a:ext cx="3640667" cy="646331"/>
          </a:xfrm>
          <a:prstGeom prst="rect">
            <a:avLst/>
          </a:prstGeom>
        </p:spPr>
        <p:txBody>
          <a:bodyPr wrap="square">
            <a:spAutoFit/>
          </a:bodyPr>
          <a:lstStyle/>
          <a:p>
            <a:pPr algn="r"/>
            <a:r>
              <a:rPr lang="en-US" b="1" i="1" dirty="0">
                <a:solidFill>
                  <a:srgbClr val="0000FF"/>
                </a:solidFill>
                <a:latin typeface="Calibri" charset="0"/>
                <a:ea typeface="ＭＳ Ｐゴシック" charset="0"/>
                <a:cs typeface="ＭＳ Ｐゴシック" charset="0"/>
              </a:rPr>
              <a:t>Optimizing synchrotron micro-CT for </a:t>
            </a:r>
            <a:endParaRPr lang="en-US" b="1" i="1" dirty="0" smtClean="0">
              <a:solidFill>
                <a:srgbClr val="0000FF"/>
              </a:solidFill>
              <a:latin typeface="Calibri" charset="0"/>
              <a:ea typeface="ＭＳ Ｐゴシック" charset="0"/>
              <a:cs typeface="ＭＳ Ｐゴシック" charset="0"/>
            </a:endParaRPr>
          </a:p>
          <a:p>
            <a:pPr algn="r"/>
            <a:r>
              <a:rPr lang="en-US" b="1" i="1" dirty="0" smtClean="0">
                <a:solidFill>
                  <a:srgbClr val="0000FF"/>
                </a:solidFill>
                <a:latin typeface="Calibri" charset="0"/>
                <a:ea typeface="ＭＳ Ｐゴシック" charset="0"/>
                <a:cs typeface="ＭＳ Ｐゴシック" charset="0"/>
              </a:rPr>
              <a:t>high</a:t>
            </a:r>
            <a:r>
              <a:rPr lang="en-US" b="1" i="1" dirty="0">
                <a:solidFill>
                  <a:srgbClr val="0000FF"/>
                </a:solidFill>
                <a:latin typeface="Calibri" charset="0"/>
                <a:ea typeface="ＭＳ Ｐゴシック" charset="0"/>
                <a:cs typeface="ＭＳ Ｐゴシック" charset="0"/>
              </a:rPr>
              <a:t>-throughput </a:t>
            </a:r>
            <a:r>
              <a:rPr lang="en-US" b="1" i="1" dirty="0" err="1" smtClean="0">
                <a:solidFill>
                  <a:srgbClr val="0000FF"/>
                </a:solidFill>
                <a:latin typeface="Calibri" charset="0"/>
                <a:ea typeface="ＭＳ Ｐゴシック" charset="0"/>
                <a:cs typeface="ＭＳ Ｐゴシック" charset="0"/>
              </a:rPr>
              <a:t>phenotyping</a:t>
            </a:r>
            <a:endParaRPr lang="en-US" b="1" i="1" dirty="0">
              <a:solidFill>
                <a:srgbClr val="0000FF"/>
              </a:solidFill>
            </a:endParaRPr>
          </a:p>
        </p:txBody>
      </p:sp>
      <p:sp>
        <p:nvSpPr>
          <p:cNvPr id="6" name="Rectangle 5"/>
          <p:cNvSpPr/>
          <p:nvPr/>
        </p:nvSpPr>
        <p:spPr>
          <a:xfrm>
            <a:off x="6248920" y="3872891"/>
            <a:ext cx="1130438" cy="369332"/>
          </a:xfrm>
          <a:prstGeom prst="rect">
            <a:avLst/>
          </a:prstGeom>
        </p:spPr>
        <p:txBody>
          <a:bodyPr wrap="none">
            <a:spAutoFit/>
          </a:bodyPr>
          <a:lstStyle/>
          <a:p>
            <a:r>
              <a:rPr lang="en-US" b="1" i="1" dirty="0" err="1">
                <a:solidFill>
                  <a:srgbClr val="FFFF00"/>
                </a:solidFill>
                <a:latin typeface="Calibri" charset="0"/>
                <a:ea typeface="ＭＳ Ｐゴシック" charset="0"/>
                <a:cs typeface="ＭＳ Ｐゴシック" charset="0"/>
              </a:rPr>
              <a:t>Z</a:t>
            </a:r>
            <a:r>
              <a:rPr lang="en-US" b="1" i="1" dirty="0" err="1" smtClean="0">
                <a:solidFill>
                  <a:srgbClr val="FFFF00"/>
                </a:solidFill>
                <a:latin typeface="Calibri" charset="0"/>
                <a:ea typeface="ＭＳ Ｐゴシック" charset="0"/>
                <a:cs typeface="ＭＳ Ｐゴシック" charset="0"/>
              </a:rPr>
              <a:t>ebrafish</a:t>
            </a:r>
            <a:r>
              <a:rPr lang="en-US" b="1" i="1" dirty="0" smtClean="0">
                <a:solidFill>
                  <a:srgbClr val="FFFF00"/>
                </a:solidFill>
                <a:latin typeface="Calibri" charset="0"/>
                <a:ea typeface="ＭＳ Ｐゴシック" charset="0"/>
                <a:cs typeface="ＭＳ Ｐゴシック" charset="0"/>
              </a:rPr>
              <a:t> </a:t>
            </a:r>
            <a:endParaRPr lang="en-US" dirty="0">
              <a:solidFill>
                <a:srgbClr val="FFFF00"/>
              </a:solidFill>
            </a:endParaRPr>
          </a:p>
        </p:txBody>
      </p:sp>
      <p:sp>
        <p:nvSpPr>
          <p:cNvPr id="13" name="Rectangle 12"/>
          <p:cNvSpPr/>
          <p:nvPr/>
        </p:nvSpPr>
        <p:spPr>
          <a:xfrm>
            <a:off x="3640667" y="6313443"/>
            <a:ext cx="2692400" cy="600164"/>
          </a:xfrm>
          <a:prstGeom prst="rect">
            <a:avLst/>
          </a:prstGeom>
        </p:spPr>
        <p:txBody>
          <a:bodyPr wrap="square">
            <a:spAutoFit/>
          </a:bodyPr>
          <a:lstStyle/>
          <a:p>
            <a:pPr algn="ctr"/>
            <a:r>
              <a:rPr lang="en-US" sz="1100" dirty="0">
                <a:solidFill>
                  <a:srgbClr val="660066"/>
                </a:solidFill>
                <a:latin typeface="Calibri" charset="0"/>
              </a:rPr>
              <a:t>56 </a:t>
            </a:r>
            <a:r>
              <a:rPr lang="en-US" sz="1100" dirty="0" err="1">
                <a:solidFill>
                  <a:srgbClr val="660066"/>
                </a:solidFill>
                <a:latin typeface="Calibri" charset="0"/>
              </a:rPr>
              <a:t>dpf</a:t>
            </a:r>
            <a:r>
              <a:rPr lang="en-US" sz="1100" dirty="0">
                <a:solidFill>
                  <a:srgbClr val="660066"/>
                </a:solidFill>
                <a:latin typeface="Calibri" charset="0"/>
              </a:rPr>
              <a:t>, 14 mm</a:t>
            </a:r>
          </a:p>
          <a:p>
            <a:pPr algn="ctr"/>
            <a:r>
              <a:rPr lang="en-US" sz="1100" dirty="0">
                <a:solidFill>
                  <a:srgbClr val="660066"/>
                </a:solidFill>
                <a:latin typeface="Calibri" charset="0"/>
              </a:rPr>
              <a:t>Practical Resolution Limit: ~250 nm</a:t>
            </a:r>
          </a:p>
          <a:p>
            <a:pPr algn="ctr"/>
            <a:r>
              <a:rPr lang="en-US" sz="1100" dirty="0">
                <a:solidFill>
                  <a:srgbClr val="660066"/>
                </a:solidFill>
                <a:latin typeface="Calibri" charset="0"/>
              </a:rPr>
              <a:t>Source: http://</a:t>
            </a:r>
            <a:r>
              <a:rPr lang="en-US" sz="1100" dirty="0" err="1">
                <a:solidFill>
                  <a:srgbClr val="660066"/>
                </a:solidFill>
                <a:latin typeface="Calibri" charset="0"/>
              </a:rPr>
              <a:t>zfatlas.psu.edu</a:t>
            </a:r>
            <a:endParaRPr lang="en-US" sz="1100" dirty="0">
              <a:solidFill>
                <a:srgbClr val="660066"/>
              </a:solidFill>
              <a:latin typeface="Calibri" charset="0"/>
            </a:endParaRPr>
          </a:p>
        </p:txBody>
      </p:sp>
      <p:sp>
        <p:nvSpPr>
          <p:cNvPr id="14" name="Rectangle 13"/>
          <p:cNvSpPr/>
          <p:nvPr/>
        </p:nvSpPr>
        <p:spPr>
          <a:xfrm>
            <a:off x="6316131" y="6266471"/>
            <a:ext cx="2506135" cy="646331"/>
          </a:xfrm>
          <a:prstGeom prst="rect">
            <a:avLst/>
          </a:prstGeom>
        </p:spPr>
        <p:txBody>
          <a:bodyPr wrap="square">
            <a:spAutoFit/>
          </a:bodyPr>
          <a:lstStyle/>
          <a:p>
            <a:pPr algn="ctr"/>
            <a:r>
              <a:rPr lang="en-US" sz="1200" dirty="0">
                <a:solidFill>
                  <a:srgbClr val="660066"/>
                </a:solidFill>
                <a:latin typeface="Calibri" charset="0"/>
              </a:rPr>
              <a:t>60 </a:t>
            </a:r>
            <a:r>
              <a:rPr lang="en-US" sz="1200" dirty="0" err="1">
                <a:solidFill>
                  <a:srgbClr val="660066"/>
                </a:solidFill>
                <a:latin typeface="Calibri" charset="0"/>
              </a:rPr>
              <a:t>dpf</a:t>
            </a:r>
            <a:r>
              <a:rPr lang="en-US" sz="1200" dirty="0">
                <a:solidFill>
                  <a:srgbClr val="660066"/>
                </a:solidFill>
                <a:latin typeface="Calibri" charset="0"/>
              </a:rPr>
              <a:t>, ~14 mm</a:t>
            </a:r>
          </a:p>
          <a:p>
            <a:pPr algn="ctr"/>
            <a:r>
              <a:rPr lang="en-US" sz="1200" dirty="0">
                <a:solidFill>
                  <a:srgbClr val="660066"/>
                </a:solidFill>
                <a:latin typeface="Calibri" charset="0"/>
              </a:rPr>
              <a:t>Voxel Size:1.43 µm</a:t>
            </a:r>
          </a:p>
          <a:p>
            <a:pPr algn="ctr"/>
            <a:r>
              <a:rPr lang="en-US" sz="1200" dirty="0">
                <a:solidFill>
                  <a:srgbClr val="660066"/>
                </a:solidFill>
                <a:latin typeface="Calibri" charset="0"/>
              </a:rPr>
              <a:t>Source: ANL/APS</a:t>
            </a:r>
          </a:p>
        </p:txBody>
      </p:sp>
    </p:spTree>
    <p:extLst>
      <p:ext uri="{BB962C8B-B14F-4D97-AF65-F5344CB8AC3E}">
        <p14:creationId xmlns:p14="http://schemas.microsoft.com/office/powerpoint/2010/main" val="24272712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p:cNvPicPr>
            <a:picLocks noChangeAspect="1"/>
          </p:cNvPicPr>
          <p:nvPr/>
        </p:nvPicPr>
        <p:blipFill>
          <a:blip r:embed="rId3"/>
          <a:srcRect/>
          <a:stretch>
            <a:fillRect/>
          </a:stretch>
        </p:blipFill>
        <p:spPr bwMode="auto">
          <a:xfrm>
            <a:off x="76200" y="152400"/>
            <a:ext cx="6224588" cy="6362700"/>
          </a:xfrm>
          <a:prstGeom prst="rect">
            <a:avLst/>
          </a:prstGeom>
          <a:noFill/>
          <a:ln w="9525">
            <a:noFill/>
            <a:miter lim="800000"/>
            <a:headEnd/>
            <a:tailEnd/>
          </a:ln>
        </p:spPr>
      </p:pic>
      <p:sp>
        <p:nvSpPr>
          <p:cNvPr id="3" name="Text Box 6"/>
          <p:cNvSpPr txBox="1">
            <a:spLocks noChangeArrowheads="1"/>
          </p:cNvSpPr>
          <p:nvPr/>
        </p:nvSpPr>
        <p:spPr bwMode="auto">
          <a:xfrm>
            <a:off x="6477000" y="1828800"/>
            <a:ext cx="2590800" cy="3046988"/>
          </a:xfrm>
          <a:prstGeom prst="rect">
            <a:avLst/>
          </a:prstGeom>
          <a:noFill/>
          <a:ln w="9525">
            <a:noFill/>
            <a:miter lim="800000"/>
            <a:headEnd/>
            <a:tailEnd/>
          </a:ln>
        </p:spPr>
        <p:txBody>
          <a:bodyPr>
            <a:prstTxWarp prst="textNoShape">
              <a:avLst/>
            </a:prstTxWarp>
            <a:spAutoFit/>
          </a:bodyPr>
          <a:lstStyle/>
          <a:p>
            <a:pPr algn="ctr">
              <a:spcBef>
                <a:spcPct val="50000"/>
              </a:spcBef>
              <a:defRPr/>
            </a:pPr>
            <a:r>
              <a:rPr lang="en-US" sz="2400" dirty="0">
                <a:solidFill>
                  <a:srgbClr val="FF0000"/>
                </a:solidFill>
                <a:latin typeface="Comic Sans MS"/>
                <a:ea typeface="ＭＳ Ｐゴシック" pitchFamily="-123" charset="-128"/>
                <a:cs typeface="Comic Sans MS"/>
              </a:rPr>
              <a:t>10 X Lower Dose X-ray</a:t>
            </a:r>
          </a:p>
          <a:p>
            <a:pPr algn="ctr">
              <a:spcBef>
                <a:spcPct val="50000"/>
              </a:spcBef>
              <a:defRPr/>
            </a:pPr>
            <a:r>
              <a:rPr lang="en-US" sz="2400" dirty="0">
                <a:solidFill>
                  <a:srgbClr val="FF0000"/>
                </a:solidFill>
                <a:latin typeface="Comic Sans MS"/>
                <a:ea typeface="ＭＳ Ｐゴシック" pitchFamily="-123" charset="-128"/>
                <a:cs typeface="Comic Sans MS"/>
              </a:rPr>
              <a:t>Special Focus: </a:t>
            </a:r>
            <a:endParaRPr lang="en-US" sz="2400" dirty="0" smtClean="0">
              <a:solidFill>
                <a:srgbClr val="FF0000"/>
              </a:solidFill>
              <a:latin typeface="Comic Sans MS"/>
              <a:ea typeface="ＭＳ Ｐゴシック" pitchFamily="-123" charset="-128"/>
              <a:cs typeface="Comic Sans MS"/>
            </a:endParaRPr>
          </a:p>
          <a:p>
            <a:pPr algn="ctr">
              <a:spcBef>
                <a:spcPct val="50000"/>
              </a:spcBef>
              <a:defRPr/>
            </a:pPr>
            <a:r>
              <a:rPr lang="en-US" sz="2400" dirty="0" smtClean="0">
                <a:solidFill>
                  <a:srgbClr val="FFFF00"/>
                </a:solidFill>
                <a:latin typeface="Comic Sans MS"/>
                <a:ea typeface="ＭＳ Ｐゴシック" pitchFamily="-123" charset="-128"/>
                <a:cs typeface="Comic Sans MS"/>
              </a:rPr>
              <a:t>From Pediatrics</a:t>
            </a:r>
          </a:p>
          <a:p>
            <a:pPr algn="ctr">
              <a:spcBef>
                <a:spcPct val="50000"/>
              </a:spcBef>
              <a:defRPr/>
            </a:pPr>
            <a:r>
              <a:rPr lang="en-US" sz="2400" dirty="0" smtClean="0">
                <a:solidFill>
                  <a:srgbClr val="FFFF00"/>
                </a:solidFill>
                <a:latin typeface="Comic Sans MS"/>
                <a:ea typeface="ＭＳ Ｐゴシック" pitchFamily="-123" charset="-128"/>
                <a:cs typeface="Comic Sans MS"/>
              </a:rPr>
              <a:t>To</a:t>
            </a:r>
          </a:p>
          <a:p>
            <a:pPr algn="ctr">
              <a:spcBef>
                <a:spcPct val="50000"/>
              </a:spcBef>
              <a:defRPr/>
            </a:pPr>
            <a:r>
              <a:rPr lang="en-US" sz="2400" dirty="0" smtClean="0">
                <a:solidFill>
                  <a:srgbClr val="FFFF00"/>
                </a:solidFill>
                <a:latin typeface="Comic Sans MS"/>
                <a:ea typeface="ＭＳ Ｐゴシック" pitchFamily="-123" charset="-128"/>
                <a:cs typeface="Comic Sans MS"/>
              </a:rPr>
              <a:t>Geriatrics  </a:t>
            </a:r>
            <a:endParaRPr lang="en-US" sz="2400" dirty="0">
              <a:solidFill>
                <a:srgbClr val="FFFF00"/>
              </a:solidFill>
              <a:latin typeface="Comic Sans MS"/>
              <a:ea typeface="ＭＳ Ｐゴシック" pitchFamily="-123" charset="-128"/>
              <a:cs typeface="Comic Sans MS"/>
            </a:endParaRPr>
          </a:p>
        </p:txBody>
      </p:sp>
      <p:sp>
        <p:nvSpPr>
          <p:cNvPr id="5" name="Text Box 6"/>
          <p:cNvSpPr txBox="1">
            <a:spLocks noChangeArrowheads="1"/>
          </p:cNvSpPr>
          <p:nvPr/>
        </p:nvSpPr>
        <p:spPr bwMode="auto">
          <a:xfrm>
            <a:off x="6477000" y="152400"/>
            <a:ext cx="2590800" cy="1384995"/>
          </a:xfrm>
          <a:prstGeom prst="rect">
            <a:avLst/>
          </a:prstGeom>
          <a:noFill/>
          <a:ln w="9525">
            <a:noFill/>
            <a:miter lim="800000"/>
            <a:headEnd/>
            <a:tailEnd/>
          </a:ln>
        </p:spPr>
        <p:txBody>
          <a:bodyPr>
            <a:prstTxWarp prst="textNoShape">
              <a:avLst/>
            </a:prstTxWarp>
            <a:spAutoFit/>
          </a:bodyPr>
          <a:lstStyle/>
          <a:p>
            <a:pPr algn="ctr">
              <a:spcBef>
                <a:spcPct val="50000"/>
              </a:spcBef>
              <a:defRPr/>
            </a:pPr>
            <a:r>
              <a:rPr lang="en-US" sz="2400" dirty="0" err="1">
                <a:solidFill>
                  <a:srgbClr val="FF0000"/>
                </a:solidFill>
                <a:latin typeface="Comic Sans MS"/>
                <a:ea typeface="ＭＳ Ｐゴシック" pitchFamily="-123" charset="-128"/>
                <a:cs typeface="Comic Sans MS"/>
              </a:rPr>
              <a:t>Biospace</a:t>
            </a:r>
            <a:r>
              <a:rPr lang="en-US" sz="2400" dirty="0">
                <a:solidFill>
                  <a:srgbClr val="FF0000"/>
                </a:solidFill>
                <a:latin typeface="Comic Sans MS"/>
                <a:ea typeface="ＭＳ Ｐゴシック" pitchFamily="-123" charset="-128"/>
                <a:cs typeface="Comic Sans MS"/>
              </a:rPr>
              <a:t> </a:t>
            </a:r>
            <a:r>
              <a:rPr lang="en-US" sz="2400" dirty="0" err="1" smtClean="0">
                <a:solidFill>
                  <a:srgbClr val="FF0000"/>
                </a:solidFill>
                <a:latin typeface="Comic Sans MS"/>
                <a:ea typeface="ＭＳ Ｐゴシック" pitchFamily="-123" charset="-128"/>
                <a:cs typeface="Comic Sans MS"/>
              </a:rPr>
              <a:t>Radiologie</a:t>
            </a:r>
            <a:endParaRPr lang="en-US" sz="2400" dirty="0" smtClean="0">
              <a:solidFill>
                <a:srgbClr val="FF0000"/>
              </a:solidFill>
              <a:latin typeface="Comic Sans MS"/>
              <a:ea typeface="ＭＳ Ｐゴシック" pitchFamily="-123" charset="-128"/>
              <a:cs typeface="Comic Sans MS"/>
            </a:endParaRPr>
          </a:p>
          <a:p>
            <a:pPr algn="ctr">
              <a:spcBef>
                <a:spcPct val="50000"/>
              </a:spcBef>
              <a:defRPr/>
            </a:pPr>
            <a:r>
              <a:rPr lang="en-US" sz="2400" dirty="0" smtClean="0">
                <a:solidFill>
                  <a:srgbClr val="FFFF00"/>
                </a:solidFill>
                <a:latin typeface="Comic Sans MS"/>
                <a:ea typeface="ＭＳ Ｐゴシック" pitchFamily="-123" charset="-128"/>
                <a:cs typeface="Comic Sans MS"/>
              </a:rPr>
              <a:t>(EOS)</a:t>
            </a:r>
            <a:endParaRPr lang="en-US" sz="2400" dirty="0">
              <a:solidFill>
                <a:srgbClr val="FFFF00"/>
              </a:solidFill>
              <a:latin typeface="Comic Sans MS"/>
              <a:ea typeface="ＭＳ Ｐゴシック" pitchFamily="-123" charset="-128"/>
              <a:cs typeface="Comic Sans MS"/>
            </a:endParaRPr>
          </a:p>
        </p:txBody>
      </p:sp>
      <p:sp>
        <p:nvSpPr>
          <p:cNvPr id="4" name="Rectangle 3"/>
          <p:cNvSpPr/>
          <p:nvPr/>
        </p:nvSpPr>
        <p:spPr>
          <a:xfrm>
            <a:off x="7679266" y="6044821"/>
            <a:ext cx="1405467" cy="707886"/>
          </a:xfrm>
          <a:prstGeom prst="rect">
            <a:avLst/>
          </a:prstGeom>
        </p:spPr>
        <p:txBody>
          <a:bodyPr wrap="square">
            <a:spAutoFit/>
          </a:bodyPr>
          <a:lstStyle/>
          <a:p>
            <a:pPr algn="ctr">
              <a:spcBef>
                <a:spcPct val="50000"/>
              </a:spcBef>
              <a:defRPr/>
            </a:pPr>
            <a:r>
              <a:rPr lang="en-US" sz="1600" dirty="0" err="1">
                <a:latin typeface="Comic Sans MS"/>
                <a:ea typeface="ＭＳ Ｐゴシック" pitchFamily="-123" charset="-128"/>
                <a:cs typeface="Comic Sans MS"/>
              </a:rPr>
              <a:t>Majewski</a:t>
            </a:r>
            <a:endParaRPr lang="en-US" sz="1600" dirty="0">
              <a:latin typeface="Comic Sans MS"/>
              <a:ea typeface="ＭＳ Ｐゴシック" pitchFamily="-123" charset="-128"/>
              <a:cs typeface="Comic Sans MS"/>
            </a:endParaRPr>
          </a:p>
          <a:p>
            <a:pPr algn="ctr">
              <a:spcBef>
                <a:spcPct val="50000"/>
              </a:spcBef>
              <a:defRPr/>
            </a:pPr>
            <a:r>
              <a:rPr lang="en-US" sz="1600" dirty="0">
                <a:latin typeface="Comic Sans MS"/>
                <a:ea typeface="ＭＳ Ｐゴシック" pitchFamily="-123" charset="-128"/>
                <a:cs typeface="Comic Sans MS"/>
              </a:rPr>
              <a:t>TIPP2014</a:t>
            </a:r>
          </a:p>
        </p:txBody>
      </p:sp>
    </p:spTree>
    <p:extLst>
      <p:ext uri="{BB962C8B-B14F-4D97-AF65-F5344CB8AC3E}">
        <p14:creationId xmlns:p14="http://schemas.microsoft.com/office/powerpoint/2010/main" val="10990192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Grp="1" noChangeAspect="1" noChangeArrowheads="1"/>
          </p:cNvPicPr>
          <p:nvPr>
            <p:ph/>
          </p:nvPr>
        </p:nvPicPr>
        <p:blipFill>
          <a:blip r:embed="rId2"/>
          <a:srcRect/>
          <a:stretch>
            <a:fillRect/>
          </a:stretch>
        </p:blipFill>
        <p:spPr>
          <a:xfrm>
            <a:off x="0" y="44450"/>
            <a:ext cx="9144000" cy="6288088"/>
          </a:xfrm>
        </p:spPr>
      </p:pic>
    </p:spTree>
    <p:extLst>
      <p:ext uri="{BB962C8B-B14F-4D97-AF65-F5344CB8AC3E}">
        <p14:creationId xmlns:p14="http://schemas.microsoft.com/office/powerpoint/2010/main" val="23106467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Grp="1" noChangeAspect="1" noChangeArrowheads="1"/>
          </p:cNvPicPr>
          <p:nvPr>
            <p:ph idx="1"/>
          </p:nvPr>
        </p:nvPicPr>
        <p:blipFill>
          <a:blip r:embed="rId2"/>
          <a:srcRect/>
          <a:stretch>
            <a:fillRect/>
          </a:stretch>
        </p:blipFill>
        <p:spPr>
          <a:xfrm>
            <a:off x="990600" y="609600"/>
            <a:ext cx="7924800" cy="5246688"/>
          </a:xfrm>
        </p:spPr>
      </p:pic>
      <p:sp>
        <p:nvSpPr>
          <p:cNvPr id="40963" name="Rectangle 7"/>
          <p:cNvSpPr>
            <a:spLocks noGrp="1" noChangeArrowheads="1"/>
          </p:cNvSpPr>
          <p:nvPr>
            <p:ph type="title"/>
          </p:nvPr>
        </p:nvSpPr>
        <p:spPr>
          <a:xfrm>
            <a:off x="685800" y="152400"/>
            <a:ext cx="7772400" cy="457200"/>
          </a:xfrm>
        </p:spPr>
        <p:txBody>
          <a:bodyPr/>
          <a:lstStyle/>
          <a:p>
            <a:pPr fontAlgn="auto">
              <a:spcAft>
                <a:spcPts val="0"/>
              </a:spcAft>
              <a:defRPr/>
            </a:pPr>
            <a:r>
              <a:rPr lang="en-US" sz="3200">
                <a:latin typeface="Comic Sans MS" pitchFamily="-65" charset="0"/>
                <a:ea typeface="+mj-ea"/>
                <a:cs typeface="+mj-cs"/>
              </a:rPr>
              <a:t>Spin-off from particle physics</a:t>
            </a:r>
          </a:p>
        </p:txBody>
      </p:sp>
      <p:sp>
        <p:nvSpPr>
          <p:cNvPr id="4" name="Title 1"/>
          <p:cNvSpPr txBox="1">
            <a:spLocks/>
          </p:cNvSpPr>
          <p:nvPr/>
        </p:nvSpPr>
        <p:spPr>
          <a:xfrm>
            <a:off x="990600" y="6237288"/>
            <a:ext cx="7772400" cy="681131"/>
          </a:xfrm>
          <a:prstGeom prst="rect">
            <a:avLst/>
          </a:prstGeom>
          <a:effectLst/>
        </p:spPr>
        <p:txBody>
          <a:bodyPr anchor="b"/>
          <a:lstStyle/>
          <a:p>
            <a:pPr algn="ctr" defTabSz="914400">
              <a:spcBef>
                <a:spcPct val="0"/>
              </a:spcBef>
              <a:defRPr/>
            </a:pPr>
            <a:r>
              <a:rPr lang="en-US" sz="3600" dirty="0">
                <a:gradFill>
                  <a:gsLst>
                    <a:gs pos="0">
                      <a:srgbClr val="0064E2"/>
                    </a:gs>
                    <a:gs pos="100000">
                      <a:srgbClr val="0064E2">
                        <a:lumMod val="75000"/>
                      </a:srgbClr>
                    </a:gs>
                  </a:gsLst>
                  <a:lin ang="5400000" scaled="0"/>
                </a:gradFill>
                <a:effectLst>
                  <a:outerShdw blurRad="50800" dist="25400" dir="5400000" algn="t" rotWithShape="0">
                    <a:prstClr val="black">
                      <a:alpha val="40000"/>
                    </a:prstClr>
                  </a:outerShdw>
                </a:effectLst>
                <a:latin typeface="Comic Sans MS"/>
                <a:ea typeface="ＭＳ Ｐゴシック" pitchFamily="-123" charset="-128"/>
                <a:cs typeface="Comic Sans MS"/>
              </a:rPr>
              <a:t>David </a:t>
            </a:r>
            <a:r>
              <a:rPr lang="en-US" sz="3600" dirty="0" err="1">
                <a:gradFill>
                  <a:gsLst>
                    <a:gs pos="0">
                      <a:srgbClr val="0064E2"/>
                    </a:gs>
                    <a:gs pos="100000">
                      <a:srgbClr val="0064E2">
                        <a:lumMod val="75000"/>
                      </a:srgbClr>
                    </a:gs>
                  </a:gsLst>
                  <a:lin ang="5400000" scaled="0"/>
                </a:gradFill>
                <a:effectLst>
                  <a:outerShdw blurRad="50800" dist="25400" dir="5400000" algn="t" rotWithShape="0">
                    <a:prstClr val="black">
                      <a:alpha val="40000"/>
                    </a:prstClr>
                  </a:outerShdw>
                </a:effectLst>
                <a:latin typeface="Comic Sans MS"/>
                <a:ea typeface="ＭＳ Ｐゴシック" pitchFamily="-123" charset="-128"/>
                <a:cs typeface="Comic Sans MS"/>
              </a:rPr>
              <a:t>Townsed</a:t>
            </a:r>
            <a:r>
              <a:rPr lang="en-US" sz="3600" dirty="0">
                <a:gradFill>
                  <a:gsLst>
                    <a:gs pos="0">
                      <a:srgbClr val="0064E2"/>
                    </a:gs>
                    <a:gs pos="100000">
                      <a:srgbClr val="0064E2">
                        <a:lumMod val="75000"/>
                      </a:srgbClr>
                    </a:gs>
                  </a:gsLst>
                  <a:lin ang="5400000" scaled="0"/>
                </a:gradFill>
                <a:effectLst>
                  <a:outerShdw blurRad="50800" dist="25400" dir="5400000" algn="t" rotWithShape="0">
                    <a:prstClr val="black">
                      <a:alpha val="40000"/>
                    </a:prstClr>
                  </a:outerShdw>
                </a:effectLst>
                <a:latin typeface="Comic Sans MS"/>
                <a:ea typeface="ＭＳ Ｐゴシック" pitchFamily="-123" charset="-128"/>
                <a:cs typeface="Comic Sans MS"/>
              </a:rPr>
              <a:t> was affiliated with Georges</a:t>
            </a:r>
            <a:endParaRPr lang="en-US" sz="5400" dirty="0">
              <a:gradFill>
                <a:gsLst>
                  <a:gs pos="0">
                    <a:srgbClr val="0064E2"/>
                  </a:gs>
                  <a:gs pos="100000">
                    <a:srgbClr val="0064E2">
                      <a:lumMod val="75000"/>
                    </a:srgbClr>
                  </a:gs>
                </a:gsLst>
                <a:lin ang="5400000" scaled="0"/>
              </a:gradFill>
              <a:effectLst>
                <a:outerShdw blurRad="50800" dist="25400" dir="5400000" algn="t" rotWithShape="0">
                  <a:prstClr val="black">
                    <a:alpha val="40000"/>
                  </a:prstClr>
                </a:outerShdw>
              </a:effectLst>
              <a:latin typeface="Comic Sans MS"/>
              <a:ea typeface="ＭＳ Ｐゴシック" pitchFamily="-123" charset="-128"/>
              <a:cs typeface="Comic Sans MS"/>
            </a:endParaRPr>
          </a:p>
        </p:txBody>
      </p:sp>
      <p:sp>
        <p:nvSpPr>
          <p:cNvPr id="2" name="Rectangle 1"/>
          <p:cNvSpPr/>
          <p:nvPr/>
        </p:nvSpPr>
        <p:spPr>
          <a:xfrm>
            <a:off x="-42333" y="6287477"/>
            <a:ext cx="1032933" cy="630942"/>
          </a:xfrm>
          <a:prstGeom prst="rect">
            <a:avLst/>
          </a:prstGeom>
        </p:spPr>
        <p:txBody>
          <a:bodyPr wrap="square">
            <a:spAutoFit/>
          </a:bodyPr>
          <a:lstStyle/>
          <a:p>
            <a:pPr algn="ctr">
              <a:spcBef>
                <a:spcPct val="50000"/>
              </a:spcBef>
              <a:defRPr/>
            </a:pPr>
            <a:r>
              <a:rPr lang="en-US" sz="1400" dirty="0" err="1">
                <a:latin typeface="Comic Sans MS"/>
                <a:ea typeface="ＭＳ Ｐゴシック" pitchFamily="-123" charset="-128"/>
                <a:cs typeface="Comic Sans MS"/>
              </a:rPr>
              <a:t>Majewski</a:t>
            </a:r>
            <a:endParaRPr lang="en-US" sz="1400" dirty="0">
              <a:latin typeface="Comic Sans MS"/>
              <a:ea typeface="ＭＳ Ｐゴシック" pitchFamily="-123" charset="-128"/>
              <a:cs typeface="Comic Sans MS"/>
            </a:endParaRPr>
          </a:p>
          <a:p>
            <a:pPr algn="ctr">
              <a:spcBef>
                <a:spcPct val="50000"/>
              </a:spcBef>
              <a:defRPr/>
            </a:pPr>
            <a:r>
              <a:rPr lang="en-US" sz="1400" dirty="0">
                <a:latin typeface="Comic Sans MS"/>
                <a:ea typeface="ＭＳ Ｐゴシック" pitchFamily="-123" charset="-128"/>
                <a:cs typeface="Comic Sans MS"/>
              </a:rPr>
              <a:t>TIPP2014</a:t>
            </a:r>
          </a:p>
        </p:txBody>
      </p:sp>
    </p:spTree>
    <p:extLst>
      <p:ext uri="{BB962C8B-B14F-4D97-AF65-F5344CB8AC3E}">
        <p14:creationId xmlns:p14="http://schemas.microsoft.com/office/powerpoint/2010/main" val="33740106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PET/CT (principle)"/>
          <p:cNvPicPr>
            <a:picLocks noGrp="1" noChangeAspect="1" noChangeArrowheads="1"/>
          </p:cNvPicPr>
          <p:nvPr>
            <p:ph idx="1"/>
          </p:nvPr>
        </p:nvPicPr>
        <p:blipFill>
          <a:blip r:embed="rId3"/>
          <a:srcRect b="4980"/>
          <a:stretch>
            <a:fillRect/>
          </a:stretch>
        </p:blipFill>
        <p:spPr>
          <a:xfrm>
            <a:off x="1098550" y="725488"/>
            <a:ext cx="7137400" cy="5935662"/>
          </a:xfrm>
        </p:spPr>
      </p:pic>
      <p:sp>
        <p:nvSpPr>
          <p:cNvPr id="60418" name="Text Box 3"/>
          <p:cNvSpPr txBox="1">
            <a:spLocks noChangeArrowheads="1"/>
          </p:cNvSpPr>
          <p:nvPr/>
        </p:nvSpPr>
        <p:spPr bwMode="auto">
          <a:xfrm>
            <a:off x="628650" y="860425"/>
            <a:ext cx="4124325" cy="396875"/>
          </a:xfrm>
          <a:prstGeom prst="rect">
            <a:avLst/>
          </a:prstGeom>
          <a:solidFill>
            <a:srgbClr val="F2F2F2"/>
          </a:solidFill>
          <a:ln w="9525">
            <a:noFill/>
            <a:miter lim="800000"/>
            <a:headEnd/>
            <a:tailEnd/>
          </a:ln>
        </p:spPr>
        <p:txBody>
          <a:bodyPr>
            <a:prstTxWarp prst="textNoShape">
              <a:avLst/>
            </a:prstTxWarp>
            <a:spAutoFit/>
          </a:bodyPr>
          <a:lstStyle/>
          <a:p>
            <a:pPr algn="ctr" fontAlgn="base">
              <a:spcBef>
                <a:spcPct val="0"/>
              </a:spcBef>
              <a:spcAft>
                <a:spcPct val="0"/>
              </a:spcAft>
            </a:pPr>
            <a:r>
              <a:rPr lang="en-CA" sz="2000" b="1">
                <a:solidFill>
                  <a:prstClr val="black"/>
                </a:solidFill>
                <a:latin typeface="Arial" pitchFamily="-123" charset="0"/>
                <a:ea typeface="ＭＳ Ｐゴシック" pitchFamily="-123" charset="-128"/>
                <a:cs typeface="ＭＳ Ｐゴシック" pitchFamily="-123" charset="-128"/>
              </a:rPr>
              <a:t>PET/CT  Dual Modality Imaging</a:t>
            </a:r>
          </a:p>
        </p:txBody>
      </p:sp>
      <p:sp>
        <p:nvSpPr>
          <p:cNvPr id="738308" name="Rectangle 4"/>
          <p:cNvSpPr>
            <a:spLocks noGrp="1" noChangeArrowheads="1"/>
          </p:cNvSpPr>
          <p:nvPr>
            <p:ph type="title"/>
          </p:nvPr>
        </p:nvSpPr>
        <p:spPr bwMode="white">
          <a:xfrm>
            <a:off x="0" y="63500"/>
            <a:ext cx="9144000" cy="576263"/>
          </a:xfrm>
          <a:effectLst>
            <a:outerShdw blurRad="63500" dist="38099" dir="2700000" algn="ctr" rotWithShape="0">
              <a:schemeClr val="bg2">
                <a:alpha val="74998"/>
              </a:schemeClr>
            </a:outerShdw>
          </a:effectLst>
        </p:spPr>
        <p:txBody>
          <a:bodyPr lIns="90488" tIns="44450" rIns="90488" bIns="44450">
            <a:spAutoFit/>
          </a:bodyPr>
          <a:lstStyle/>
          <a:p>
            <a:pPr fontAlgn="auto">
              <a:spcAft>
                <a:spcPts val="0"/>
              </a:spcAft>
              <a:defRPr/>
            </a:pPr>
            <a:r>
              <a:rPr lang="en-CA" sz="3200" dirty="0">
                <a:latin typeface="Comic Sans MS" pitchFamily="-65" charset="0"/>
                <a:ea typeface="+mj-ea"/>
                <a:cs typeface="+mj-cs"/>
              </a:rPr>
              <a:t>Dual-Modality PET/CT Imaging</a:t>
            </a:r>
            <a:endParaRPr lang="en-CA" sz="3200" dirty="0">
              <a:latin typeface="Comic Sans MS" pitchFamily="-65" charset="0"/>
              <a:ea typeface="Times New Roman" pitchFamily="-65" charset="0"/>
              <a:cs typeface="Times New Roman" pitchFamily="-65" charset="0"/>
            </a:endParaRPr>
          </a:p>
        </p:txBody>
      </p:sp>
      <p:sp>
        <p:nvSpPr>
          <p:cNvPr id="60420" name="Text Box 5"/>
          <p:cNvSpPr txBox="1">
            <a:spLocks noChangeArrowheads="1"/>
          </p:cNvSpPr>
          <p:nvPr/>
        </p:nvSpPr>
        <p:spPr bwMode="auto">
          <a:xfrm>
            <a:off x="457200" y="4953000"/>
            <a:ext cx="1511300" cy="739775"/>
          </a:xfrm>
          <a:prstGeom prst="rect">
            <a:avLst/>
          </a:prstGeom>
          <a:noFill/>
          <a:ln w="9525">
            <a:solidFill>
              <a:srgbClr val="000066"/>
            </a:solidFill>
            <a:miter lim="800000"/>
            <a:headEnd/>
            <a:tailEnd/>
          </a:ln>
        </p:spPr>
        <p:txBody>
          <a:bodyPr wrap="none">
            <a:prstTxWarp prst="textNoShape">
              <a:avLst/>
            </a:prstTxWarp>
            <a:spAutoFit/>
          </a:bodyPr>
          <a:lstStyle/>
          <a:p>
            <a:pPr algn="ctr" fontAlgn="base">
              <a:spcBef>
                <a:spcPct val="0"/>
              </a:spcBef>
              <a:spcAft>
                <a:spcPct val="0"/>
              </a:spcAft>
            </a:pPr>
            <a:r>
              <a:rPr lang="fr-CA" sz="1400" dirty="0">
                <a:solidFill>
                  <a:srgbClr val="000066"/>
                </a:solidFill>
                <a:latin typeface="Trebuchet MS" pitchFamily="-123" charset="0"/>
                <a:ea typeface="ＭＳ Ｐゴシック" pitchFamily="-123" charset="-128"/>
                <a:cs typeface="ＭＳ Ｐゴシック" pitchFamily="-123" charset="-128"/>
              </a:rPr>
              <a:t>Townsend et al,</a:t>
            </a:r>
          </a:p>
          <a:p>
            <a:pPr algn="ctr" fontAlgn="base">
              <a:spcBef>
                <a:spcPct val="0"/>
              </a:spcBef>
              <a:spcAft>
                <a:spcPct val="0"/>
              </a:spcAft>
            </a:pPr>
            <a:r>
              <a:rPr lang="fr-CA" sz="1400" i="1" dirty="0">
                <a:solidFill>
                  <a:srgbClr val="000066"/>
                </a:solidFill>
                <a:latin typeface="Trebuchet MS" pitchFamily="-123" charset="0"/>
                <a:ea typeface="ＭＳ Ｐゴシック" pitchFamily="-123" charset="-128"/>
                <a:cs typeface="ＭＳ Ｐゴシック" pitchFamily="-123" charset="-128"/>
              </a:rPr>
              <a:t>J </a:t>
            </a:r>
            <a:r>
              <a:rPr lang="fr-CA" sz="1400" i="1" dirty="0" err="1">
                <a:solidFill>
                  <a:srgbClr val="000066"/>
                </a:solidFill>
                <a:latin typeface="Trebuchet MS" pitchFamily="-123" charset="0"/>
                <a:ea typeface="ＭＳ Ｐゴシック" pitchFamily="-123" charset="-128"/>
                <a:cs typeface="ＭＳ Ｐゴシック" pitchFamily="-123" charset="-128"/>
              </a:rPr>
              <a:t>Nucl</a:t>
            </a:r>
            <a:r>
              <a:rPr lang="fr-CA" sz="1400" i="1" dirty="0">
                <a:solidFill>
                  <a:srgbClr val="000066"/>
                </a:solidFill>
                <a:latin typeface="Trebuchet MS" pitchFamily="-123" charset="0"/>
                <a:ea typeface="ＭＳ Ｐゴシック" pitchFamily="-123" charset="-128"/>
                <a:cs typeface="ＭＳ Ｐゴシック" pitchFamily="-123" charset="-128"/>
              </a:rPr>
              <a:t> Med</a:t>
            </a:r>
          </a:p>
          <a:p>
            <a:pPr algn="ctr" fontAlgn="base">
              <a:spcBef>
                <a:spcPct val="0"/>
              </a:spcBef>
              <a:spcAft>
                <a:spcPct val="0"/>
              </a:spcAft>
            </a:pPr>
            <a:r>
              <a:rPr lang="en-CA" sz="1400" dirty="0">
                <a:solidFill>
                  <a:srgbClr val="000066"/>
                </a:solidFill>
                <a:latin typeface="Trebuchet MS" pitchFamily="-123" charset="0"/>
                <a:ea typeface="ＭＳ Ｐゴシック" pitchFamily="-123" charset="-128"/>
                <a:cs typeface="ＭＳ Ｐゴシック" pitchFamily="-123" charset="-128"/>
              </a:rPr>
              <a:t>45 </a:t>
            </a:r>
            <a:r>
              <a:rPr lang="fr-CA" sz="1400" dirty="0">
                <a:solidFill>
                  <a:srgbClr val="000066"/>
                </a:solidFill>
                <a:latin typeface="Trebuchet MS" pitchFamily="-123" charset="0"/>
                <a:ea typeface="ＭＳ Ｐゴシック" pitchFamily="-123" charset="-128"/>
                <a:cs typeface="ＭＳ Ｐゴシック" pitchFamily="-123" charset="-128"/>
              </a:rPr>
              <a:t>(</a:t>
            </a:r>
            <a:r>
              <a:rPr lang="en-CA" sz="1400" dirty="0">
                <a:solidFill>
                  <a:srgbClr val="000066"/>
                </a:solidFill>
                <a:latin typeface="Trebuchet MS" pitchFamily="-123" charset="0"/>
                <a:ea typeface="ＭＳ Ｐゴシック" pitchFamily="-123" charset="-128"/>
                <a:cs typeface="ＭＳ Ｐゴシック" pitchFamily="-123" charset="-128"/>
              </a:rPr>
              <a:t>2004</a:t>
            </a:r>
            <a:r>
              <a:rPr lang="fr-CA" sz="1400" dirty="0">
                <a:solidFill>
                  <a:srgbClr val="000066"/>
                </a:solidFill>
                <a:latin typeface="Trebuchet MS" pitchFamily="-123" charset="0"/>
                <a:ea typeface="ＭＳ Ｐゴシック" pitchFamily="-123" charset="-128"/>
                <a:cs typeface="ＭＳ Ｐゴシック" pitchFamily="-123" charset="-128"/>
              </a:rPr>
              <a:t>) </a:t>
            </a:r>
            <a:r>
              <a:rPr lang="en-CA" sz="1400" dirty="0">
                <a:solidFill>
                  <a:srgbClr val="000066"/>
                </a:solidFill>
                <a:latin typeface="Trebuchet MS" pitchFamily="-123" charset="0"/>
                <a:ea typeface="ＭＳ Ｐゴシック" pitchFamily="-123" charset="-128"/>
                <a:cs typeface="ＭＳ Ｐゴシック" pitchFamily="-123" charset="-128"/>
              </a:rPr>
              <a:t>4S–14S</a:t>
            </a:r>
          </a:p>
        </p:txBody>
      </p:sp>
      <p:sp>
        <p:nvSpPr>
          <p:cNvPr id="2" name="Rectangle 1"/>
          <p:cNvSpPr/>
          <p:nvPr/>
        </p:nvSpPr>
        <p:spPr>
          <a:xfrm>
            <a:off x="8045450" y="6227058"/>
            <a:ext cx="1098550" cy="630942"/>
          </a:xfrm>
          <a:prstGeom prst="rect">
            <a:avLst/>
          </a:prstGeom>
        </p:spPr>
        <p:txBody>
          <a:bodyPr wrap="square">
            <a:spAutoFit/>
          </a:bodyPr>
          <a:lstStyle/>
          <a:p>
            <a:pPr algn="ctr">
              <a:spcBef>
                <a:spcPct val="50000"/>
              </a:spcBef>
              <a:defRPr/>
            </a:pPr>
            <a:r>
              <a:rPr lang="en-US" sz="1400" dirty="0" err="1">
                <a:latin typeface="Comic Sans MS"/>
                <a:ea typeface="ＭＳ Ｐゴシック" pitchFamily="-123" charset="-128"/>
                <a:cs typeface="Comic Sans MS"/>
              </a:rPr>
              <a:t>Majewski</a:t>
            </a:r>
            <a:endParaRPr lang="en-US" sz="1400" dirty="0">
              <a:latin typeface="Comic Sans MS"/>
              <a:ea typeface="ＭＳ Ｐゴシック" pitchFamily="-123" charset="-128"/>
              <a:cs typeface="Comic Sans MS"/>
            </a:endParaRPr>
          </a:p>
          <a:p>
            <a:pPr algn="ctr">
              <a:spcBef>
                <a:spcPct val="50000"/>
              </a:spcBef>
              <a:defRPr/>
            </a:pPr>
            <a:r>
              <a:rPr lang="en-US" sz="1400" dirty="0">
                <a:latin typeface="Comic Sans MS"/>
                <a:ea typeface="ＭＳ Ｐゴシック" pitchFamily="-123" charset="-128"/>
                <a:cs typeface="Comic Sans MS"/>
              </a:rPr>
              <a:t>TIPP2014</a:t>
            </a:r>
          </a:p>
        </p:txBody>
      </p:sp>
      <p:sp>
        <p:nvSpPr>
          <p:cNvPr id="3" name="Rectangle 2"/>
          <p:cNvSpPr/>
          <p:nvPr/>
        </p:nvSpPr>
        <p:spPr>
          <a:xfrm>
            <a:off x="118666" y="1567934"/>
            <a:ext cx="4059337" cy="923330"/>
          </a:xfrm>
          <a:prstGeom prst="rect">
            <a:avLst/>
          </a:prstGeom>
        </p:spPr>
        <p:txBody>
          <a:bodyPr wrap="none">
            <a:spAutoFit/>
          </a:bodyPr>
          <a:lstStyle/>
          <a:p>
            <a:r>
              <a:rPr lang="en-CA" b="1" dirty="0" smtClean="0">
                <a:solidFill>
                  <a:srgbClr val="0000FF"/>
                </a:solidFill>
                <a:latin typeface="Comic Sans MS" pitchFamily="-65" charset="0"/>
              </a:rPr>
              <a:t>Future “Total-Body” PET Imaging</a:t>
            </a:r>
          </a:p>
          <a:p>
            <a:r>
              <a:rPr lang="en-CA" b="1" dirty="0" smtClean="0">
                <a:solidFill>
                  <a:srgbClr val="0000FF"/>
                </a:solidFill>
                <a:latin typeface="Comic Sans MS" pitchFamily="-65" charset="0"/>
              </a:rPr>
              <a:t>EXPLORER</a:t>
            </a:r>
          </a:p>
          <a:p>
            <a:r>
              <a:rPr lang="en-CA" b="1" dirty="0" smtClean="0">
                <a:solidFill>
                  <a:srgbClr val="0000FF"/>
                </a:solidFill>
                <a:latin typeface="Comic Sans MS" pitchFamily="-65" charset="0"/>
              </a:rPr>
              <a:t>&gt; $10M</a:t>
            </a:r>
            <a:endParaRPr lang="en-US" b="1" dirty="0">
              <a:solidFill>
                <a:srgbClr val="0000FF"/>
              </a:solidFill>
            </a:endParaRPr>
          </a:p>
        </p:txBody>
      </p:sp>
    </p:spTree>
    <p:extLst>
      <p:ext uri="{BB962C8B-B14F-4D97-AF65-F5344CB8AC3E}">
        <p14:creationId xmlns:p14="http://schemas.microsoft.com/office/powerpoint/2010/main" val="18130115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1"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Conventional PET Detector Design</a:t>
            </a:r>
          </a:p>
        </p:txBody>
      </p:sp>
      <p:pic>
        <p:nvPicPr>
          <p:cNvPr id="4" name="Picture 3"/>
          <p:cNvPicPr>
            <a:picLocks noChangeAspect="1"/>
          </p:cNvPicPr>
          <p:nvPr/>
        </p:nvPicPr>
        <p:blipFill>
          <a:blip r:embed="rId4"/>
          <a:stretch>
            <a:fillRect/>
          </a:stretch>
        </p:blipFill>
        <p:spPr>
          <a:xfrm>
            <a:off x="0" y="1212619"/>
            <a:ext cx="9168740" cy="5645381"/>
          </a:xfrm>
          <a:prstGeom prst="rect">
            <a:avLst/>
          </a:prstGeom>
        </p:spPr>
      </p:pic>
    </p:spTree>
    <p:extLst>
      <p:ext uri="{BB962C8B-B14F-4D97-AF65-F5344CB8AC3E}">
        <p14:creationId xmlns:p14="http://schemas.microsoft.com/office/powerpoint/2010/main" val="22744432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p:cNvSpPr>
          <p:nvPr/>
        </p:nvSpPr>
        <p:spPr bwMode="auto">
          <a:xfrm>
            <a:off x="0" y="0"/>
            <a:ext cx="9144000" cy="1011238"/>
          </a:xfrm>
          <a:prstGeom prst="rect">
            <a:avLst/>
          </a:prstGeom>
          <a:solidFill>
            <a:srgbClr val="6A070D"/>
          </a:solidFill>
          <a:ln w="9525">
            <a:noFill/>
            <a:miter lim="800000"/>
            <a:headEnd/>
            <a:tailEnd/>
          </a:ln>
        </p:spPr>
        <p:txBody>
          <a:bodyPr lIns="457200" anchor="b"/>
          <a:lstStyle/>
          <a:p>
            <a:pPr algn="ctr">
              <a:defRPr/>
            </a:pPr>
            <a:endParaRPr lang="en-US" sz="2000" b="1" i="1" dirty="0">
              <a:solidFill>
                <a:prstClr val="white"/>
              </a:solidFill>
              <a:latin typeface="Arial" charset="0"/>
            </a:endParaRPr>
          </a:p>
        </p:txBody>
      </p:sp>
      <p:pic>
        <p:nvPicPr>
          <p:cNvPr id="5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586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5860" y="246221"/>
            <a:ext cx="8248140" cy="492443"/>
          </a:xfrm>
          <a:prstGeom prst="rect">
            <a:avLst/>
          </a:prstGeom>
          <a:noFill/>
        </p:spPr>
        <p:txBody>
          <a:bodyPr wrap="square" rtlCol="0">
            <a:spAutoFit/>
          </a:bodyPr>
          <a:lstStyle/>
          <a:p>
            <a:pPr algn="ctr"/>
            <a:r>
              <a:rPr lang="en-US" sz="2600" b="1" dirty="0" smtClean="0">
                <a:solidFill>
                  <a:srgbClr val="FFFF00"/>
                </a:solidFill>
                <a:latin typeface="Arial"/>
                <a:cs typeface="Arial"/>
              </a:rPr>
              <a:t>8” X 8” MCP Development from LAPPD </a:t>
            </a:r>
          </a:p>
        </p:txBody>
      </p:sp>
      <p:pic>
        <p:nvPicPr>
          <p:cNvPr id="2" name="Picture 1"/>
          <p:cNvPicPr>
            <a:picLocks noChangeAspect="1"/>
          </p:cNvPicPr>
          <p:nvPr/>
        </p:nvPicPr>
        <p:blipFill>
          <a:blip r:embed="rId4"/>
          <a:stretch>
            <a:fillRect/>
          </a:stretch>
        </p:blipFill>
        <p:spPr>
          <a:xfrm>
            <a:off x="626534" y="968076"/>
            <a:ext cx="8365067" cy="5889924"/>
          </a:xfrm>
          <a:prstGeom prst="rect">
            <a:avLst/>
          </a:prstGeom>
        </p:spPr>
      </p:pic>
    </p:spTree>
    <p:extLst>
      <p:ext uri="{BB962C8B-B14F-4D97-AF65-F5344CB8AC3E}">
        <p14:creationId xmlns:p14="http://schemas.microsoft.com/office/powerpoint/2010/main" val="3460984493"/>
      </p:ext>
    </p:extLst>
  </p:cSld>
  <p:clrMapOvr>
    <a:masterClrMapping/>
  </p:clrMapOvr>
  <p:timing>
    <p:tnLst>
      <p:par>
        <p:cTn xmlns:p14="http://schemas.microsoft.com/office/powerpoint/2010/main" id="1" dur="indefinite" restart="never" nodeType="tmRoot"/>
      </p:par>
    </p:tnLst>
  </p:timing>
</p:sld>
</file>

<file path=ppt/theme/_rels/them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image" Target="../media/image3.jpeg"/><Relationship Id="rId2"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Default Design">
      <a:majorFont>
        <a:latin typeface="Arial"/>
        <a:ea typeface="ＭＳ Ｐゴシック"/>
        <a:cs typeface="MS PGothic"/>
      </a:majorFont>
      <a:minorFont>
        <a:latin typeface="Arial"/>
        <a:ea typeface="ＭＳ Ｐゴシック"/>
        <a:cs typeface="MS P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MS PGothic"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MS PGothic"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ale2010">
  <a:themeElements>
    <a:clrScheme name="pal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le2010">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ale2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le2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le2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le2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le2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le2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le20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le2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le2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le2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le2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le2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olio">
  <a:themeElements>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ocus">
    <a:dk1>
      <a:sysClr val="windowText" lastClr="000000"/>
    </a:dk1>
    <a:lt1>
      <a:sysClr val="window" lastClr="FFFFFF"/>
    </a:lt1>
    <a:dk2>
      <a:srgbClr val="0064E2"/>
    </a:dk2>
    <a:lt2>
      <a:srgbClr val="B5D2F5"/>
    </a:lt2>
    <a:accent1>
      <a:srgbClr val="FFB91D"/>
    </a:accent1>
    <a:accent2>
      <a:srgbClr val="F97817"/>
    </a:accent2>
    <a:accent3>
      <a:srgbClr val="6DE304"/>
    </a:accent3>
    <a:accent4>
      <a:srgbClr val="FF0000"/>
    </a:accent4>
    <a:accent5>
      <a:srgbClr val="732BEA"/>
    </a:accent5>
    <a:accent6>
      <a:srgbClr val="C913AD"/>
    </a:accent6>
    <a:hlink>
      <a:srgbClr val="FFE400"/>
    </a:hlink>
    <a:folHlink>
      <a:srgbClr val="A3EC62"/>
    </a:folHlink>
  </a:clrScheme>
</a:themeOverride>
</file>

<file path=docProps/app.xml><?xml version="1.0" encoding="utf-8"?>
<Properties xmlns="http://schemas.openxmlformats.org/officeDocument/2006/extended-properties" xmlns:vt="http://schemas.openxmlformats.org/officeDocument/2006/docPropsVTypes">
  <TotalTime>3420</TotalTime>
  <Words>2752</Words>
  <Application>Microsoft Macintosh PowerPoint</Application>
  <PresentationFormat>On-screen Show (4:3)</PresentationFormat>
  <Paragraphs>370</Paragraphs>
  <Slides>39</Slides>
  <Notes>29</Notes>
  <HiddenSlides>0</HiddenSlides>
  <MMClips>3</MMClips>
  <ScaleCrop>false</ScaleCrop>
  <HeadingPairs>
    <vt:vector size="4" baseType="variant">
      <vt:variant>
        <vt:lpstr>Theme</vt:lpstr>
      </vt:variant>
      <vt:variant>
        <vt:i4>11</vt:i4>
      </vt:variant>
      <vt:variant>
        <vt:lpstr>Slide Titles</vt:lpstr>
      </vt:variant>
      <vt:variant>
        <vt:i4>39</vt:i4>
      </vt:variant>
    </vt:vector>
  </HeadingPairs>
  <TitlesOfParts>
    <vt:vector size="50" baseType="lpstr">
      <vt:lpstr>Office Theme</vt:lpstr>
      <vt:lpstr>1_Office Theme</vt:lpstr>
      <vt:lpstr>2_Office Theme</vt:lpstr>
      <vt:lpstr>4_Office Theme</vt:lpstr>
      <vt:lpstr>5_Office Theme</vt:lpstr>
      <vt:lpstr>pale2010</vt:lpstr>
      <vt:lpstr>Folio</vt:lpstr>
      <vt:lpstr>6_Office Theme</vt:lpstr>
      <vt:lpstr>3_Office Theme</vt:lpstr>
      <vt:lpstr>8_Office Theme</vt:lpstr>
      <vt:lpstr>Default Design</vt:lpstr>
      <vt:lpstr>PowerPoint Presentation</vt:lpstr>
      <vt:lpstr>PowerPoint Presentation</vt:lpstr>
      <vt:lpstr>PowerPoint Presentation</vt:lpstr>
      <vt:lpstr>PowerPoint Presentation</vt:lpstr>
      <vt:lpstr>PowerPoint Presentation</vt:lpstr>
      <vt:lpstr>Spin-off from particle physics</vt:lpstr>
      <vt:lpstr>Dual-Modality PET/CT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Simulation Results Whole-body phantom</vt:lpstr>
      <vt:lpstr>PowerPoint Presentation</vt:lpstr>
      <vt:lpstr>PowerPoint Presentation</vt:lpstr>
      <vt:lpstr>PowerPoint Presentation</vt:lpstr>
      <vt:lpstr>PowerPoint Presentation</vt:lpstr>
      <vt:lpstr>PowerPoint Presentation</vt:lpstr>
      <vt:lpstr>Combine PET &amp; CT</vt:lpstr>
      <vt:lpstr>PowerPoint Presentation</vt:lpstr>
      <vt:lpstr>PowerPoint Presentation</vt:lpstr>
      <vt:lpstr>PowerPoint Presentation</vt:lpstr>
      <vt:lpstr> </vt:lpstr>
      <vt:lpstr>Upgrades and Location of Proposed Shielded Irradiation Cave</vt:lpstr>
      <vt:lpstr>Addressing the Impracticality of 211At Short Half Life (7.2 h) &amp; Extremely Limited Supply</vt:lpstr>
      <vt:lpstr>PowerPoint Presentation</vt:lpstr>
      <vt:lpstr>PowerPoint Presentation</vt:lpstr>
      <vt:lpstr>Novel X-Ray Imaging  La Riviere (BSD) &amp; ANL Colleagues</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Imaging Science at The University of Chicago  within the Committee on Medical Physics [Department of Radiology and Radiation &amp; Cellular Oncology] </dc:title>
  <dc:creator>Maryellen Giger</dc:creator>
  <cp:lastModifiedBy>Chin-Tu Chen</cp:lastModifiedBy>
  <cp:revision>314</cp:revision>
  <cp:lastPrinted>2014-10-27T10:00:25Z</cp:lastPrinted>
  <dcterms:created xsi:type="dcterms:W3CDTF">2014-05-22T21:17:06Z</dcterms:created>
  <dcterms:modified xsi:type="dcterms:W3CDTF">2014-12-03T20:37:58Z</dcterms:modified>
</cp:coreProperties>
</file>