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6"/>
  </p:notesMasterIdLst>
  <p:handoutMasterIdLst>
    <p:handoutMasterId r:id="rId37"/>
  </p:handoutMasterIdLst>
  <p:sldIdLst>
    <p:sldId id="256" r:id="rId3"/>
    <p:sldId id="290" r:id="rId4"/>
    <p:sldId id="258" r:id="rId5"/>
    <p:sldId id="284" r:id="rId6"/>
    <p:sldId id="285" r:id="rId7"/>
    <p:sldId id="291" r:id="rId8"/>
    <p:sldId id="286" r:id="rId9"/>
    <p:sldId id="288" r:id="rId10"/>
    <p:sldId id="262" r:id="rId11"/>
    <p:sldId id="263" r:id="rId12"/>
    <p:sldId id="273" r:id="rId13"/>
    <p:sldId id="275" r:id="rId14"/>
    <p:sldId id="264" r:id="rId15"/>
    <p:sldId id="265" r:id="rId16"/>
    <p:sldId id="266" r:id="rId17"/>
    <p:sldId id="267" r:id="rId18"/>
    <p:sldId id="268" r:id="rId19"/>
    <p:sldId id="269" r:id="rId20"/>
    <p:sldId id="270" r:id="rId21"/>
    <p:sldId id="271" r:id="rId22"/>
    <p:sldId id="272" r:id="rId23"/>
    <p:sldId id="274" r:id="rId24"/>
    <p:sldId id="292" r:id="rId25"/>
    <p:sldId id="293" r:id="rId26"/>
    <p:sldId id="294" r:id="rId27"/>
    <p:sldId id="295" r:id="rId28"/>
    <p:sldId id="296" r:id="rId29"/>
    <p:sldId id="289" r:id="rId30"/>
    <p:sldId id="276" r:id="rId31"/>
    <p:sldId id="277" r:id="rId32"/>
    <p:sldId id="278" r:id="rId33"/>
    <p:sldId id="279" r:id="rId34"/>
    <p:sldId id="280"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5C29"/>
    <a:srgbClr val="5C042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03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7650" name="Picture 6" descr="slide footer_green_378.jpg"/>
          <p:cNvPicPr>
            <a:picLocks noChangeAspect="1"/>
          </p:cNvPicPr>
          <p:nvPr/>
        </p:nvPicPr>
        <p:blipFill>
          <a:blip r:embed="rId2"/>
          <a:srcRect/>
          <a:stretch>
            <a:fillRect/>
          </a:stretch>
        </p:blipFill>
        <p:spPr bwMode="auto">
          <a:xfrm>
            <a:off x="0" y="8613775"/>
            <a:ext cx="9144000" cy="530225"/>
          </a:xfrm>
          <a:prstGeom prst="rect">
            <a:avLst/>
          </a:prstGeom>
          <a:noFill/>
          <a:ln w="9525">
            <a:noFill/>
            <a:miter lim="800000"/>
            <a:headEnd/>
            <a:tailEnd/>
          </a:ln>
        </p:spPr>
      </p:pic>
      <p:pic>
        <p:nvPicPr>
          <p:cNvPr id="27651" name="Picture 4" descr="slide header_green_378.jpg"/>
          <p:cNvPicPr>
            <a:picLocks noChangeAspect="1"/>
          </p:cNvPicPr>
          <p:nvPr/>
        </p:nvPicPr>
        <p:blipFill>
          <a:blip r:embed="rId3"/>
          <a:srcRect/>
          <a:stretch>
            <a:fillRect/>
          </a:stretch>
        </p:blipFill>
        <p:spPr bwMode="auto">
          <a:xfrm>
            <a:off x="-2286000" y="0"/>
            <a:ext cx="9144000" cy="146050"/>
          </a:xfrm>
          <a:prstGeom prst="rect">
            <a:avLst/>
          </a:prstGeom>
          <a:noFill/>
          <a:ln w="9525">
            <a:noFill/>
            <a:miter lim="800000"/>
            <a:headEnd/>
            <a:tailEnd/>
          </a:ln>
        </p:spPr>
      </p:pic>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4953000" y="152400"/>
            <a:ext cx="1903413" cy="3048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50D82D5-7B9C-4F30-9568-7DF8FB9F1D6D}" type="datetime1">
              <a:rPr lang="en-US"/>
              <a:pPr>
                <a:defRPr/>
              </a:pPr>
              <a:t>3/7/2013</a:t>
            </a:fld>
            <a:endParaRPr lang="en-US"/>
          </a:p>
        </p:txBody>
      </p:sp>
      <p:sp>
        <p:nvSpPr>
          <p:cNvPr id="4" name="Footer Placeholder 3"/>
          <p:cNvSpPr>
            <a:spLocks noGrp="1"/>
          </p:cNvSpPr>
          <p:nvPr>
            <p:ph type="ftr" sz="quarter" idx="2"/>
          </p:nvPr>
        </p:nvSpPr>
        <p:spPr>
          <a:xfrm>
            <a:off x="762000" y="8610600"/>
            <a:ext cx="5486400" cy="2286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a:t>Go to ”Insert (View) | Header and Footer" to add your organization, sponsor, meeting name here; then, click "Apply to All"</a:t>
            </a:r>
            <a:endParaRPr lang="en-US" dirty="0"/>
          </a:p>
        </p:txBody>
      </p:sp>
      <p:sp>
        <p:nvSpPr>
          <p:cNvPr id="5" name="Slide Number Placeholder 4"/>
          <p:cNvSpPr>
            <a:spLocks noGrp="1"/>
          </p:cNvSpPr>
          <p:nvPr>
            <p:ph type="sldNum" sz="quarter" idx="3"/>
          </p:nvPr>
        </p:nvSpPr>
        <p:spPr>
          <a:xfrm>
            <a:off x="6324600" y="8685213"/>
            <a:ext cx="531813"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CE0F8F7-249B-4015-8054-949404B01632}" type="slidenum">
              <a:rPr lang="en-US"/>
              <a:pPr>
                <a:defRPr/>
              </a:pPr>
              <a:t>‹#›</a:t>
            </a:fld>
            <a:endParaRPr lang="en-US" dirty="0"/>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8E85D97-A217-4722-883C-F1BF3CD7CA25}" type="datetime1">
              <a:rPr lang="en-US"/>
              <a:pPr>
                <a:defRPr/>
              </a:pPr>
              <a:t>3/7/2013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r>
              <a:rPr lang="en-US"/>
              <a:t>Go to ”Insert (View) | Header and Footer" to add your organization, sponsor, meeting name here; then, click "Apply to All"</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3EDBF65-7570-4A4C-8179-29091E436294}"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Footer Placeholder 3"/>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Go to ”Insert (View) | Header and Footer" to add your organization, sponsor, meeting name here; then, click "Apply to All"</a:t>
            </a:r>
          </a:p>
        </p:txBody>
      </p:sp>
      <p:sp>
        <p:nvSpPr>
          <p:cNvPr id="29700"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22C08D-605B-4F0B-9963-0EAA30BC3375}" type="slidenum">
              <a:rPr lang="en-US"/>
              <a:pPr fontAlgn="base">
                <a:spcBef>
                  <a:spcPct val="0"/>
                </a:spcBef>
                <a:spcAft>
                  <a:spcPct val="0"/>
                </a:spcAft>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doe_black.jpg"/>
          <p:cNvPicPr>
            <a:picLocks noChangeAspect="1"/>
          </p:cNvPicPr>
          <p:nvPr/>
        </p:nvPicPr>
        <p:blipFill>
          <a:blip r:embed="rId2"/>
          <a:srcRect/>
          <a:stretch>
            <a:fillRect/>
          </a:stretch>
        </p:blipFill>
        <p:spPr bwMode="auto">
          <a:xfrm>
            <a:off x="7954963" y="6456363"/>
            <a:ext cx="960437" cy="231775"/>
          </a:xfrm>
          <a:prstGeom prst="rect">
            <a:avLst/>
          </a:prstGeom>
          <a:noFill/>
          <a:ln w="9525">
            <a:noFill/>
            <a:miter lim="800000"/>
            <a:headEnd/>
            <a:tailEnd/>
          </a:ln>
        </p:spPr>
      </p:pic>
      <p:pic>
        <p:nvPicPr>
          <p:cNvPr id="5" name="Picture 4" descr="title header_green_378.jpg"/>
          <p:cNvPicPr>
            <a:picLocks noChangeAspect="1"/>
          </p:cNvPicPr>
          <p:nvPr userDrawn="1"/>
        </p:nvPicPr>
        <p:blipFill>
          <a:blip r:embed="rId3"/>
          <a:srcRect/>
          <a:stretch>
            <a:fillRect/>
          </a:stretch>
        </p:blipFill>
        <p:spPr bwMode="auto">
          <a:xfrm>
            <a:off x="0" y="0"/>
            <a:ext cx="9144000" cy="1096963"/>
          </a:xfrm>
          <a:prstGeom prst="rect">
            <a:avLst/>
          </a:prstGeom>
          <a:noFill/>
          <a:ln w="9525">
            <a:noFill/>
            <a:miter lim="800000"/>
            <a:headEnd/>
            <a:tailEnd/>
          </a:ln>
        </p:spPr>
      </p:pic>
      <p:pic>
        <p:nvPicPr>
          <p:cNvPr id="6" name="Picture 6" descr="title footer_green_378.jpg"/>
          <p:cNvPicPr>
            <a:picLocks noChangeAspect="1"/>
          </p:cNvPicPr>
          <p:nvPr userDrawn="1"/>
        </p:nvPicPr>
        <p:blipFill>
          <a:blip r:embed="rId4"/>
          <a:srcRect/>
          <a:stretch>
            <a:fillRect/>
          </a:stretch>
        </p:blipFill>
        <p:spPr bwMode="auto">
          <a:xfrm>
            <a:off x="0" y="6794500"/>
            <a:ext cx="9144000" cy="63500"/>
          </a:xfrm>
          <a:prstGeom prst="rect">
            <a:avLst/>
          </a:prstGeom>
          <a:noFill/>
          <a:ln w="9525">
            <a:noFill/>
            <a:miter lim="800000"/>
            <a:headEnd/>
            <a:tailEnd/>
          </a:ln>
        </p:spPr>
      </p:pic>
      <p:sp>
        <p:nvSpPr>
          <p:cNvPr id="3074" name="Rectangle 2"/>
          <p:cNvSpPr>
            <a:spLocks noGrp="1" noChangeArrowheads="1"/>
          </p:cNvSpPr>
          <p:nvPr>
            <p:ph type="ctrTitle"/>
          </p:nvPr>
        </p:nvSpPr>
        <p:spPr>
          <a:xfrm>
            <a:off x="985838" y="1671638"/>
            <a:ext cx="7696200" cy="1069975"/>
          </a:xfrm>
        </p:spPr>
        <p:txBody>
          <a:bodyPr/>
          <a:lstStyle>
            <a:lvl1pPr>
              <a:defRPr sz="3000"/>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985838" y="3125788"/>
            <a:ext cx="6400800" cy="1752600"/>
          </a:xfrm>
        </p:spPr>
        <p:txBody>
          <a:bodyPr/>
          <a:lstStyle>
            <a:lvl1pPr marL="0" indent="0">
              <a:buFont typeface="Wingdings" pitchFamily="2" charset="2"/>
              <a:buNone/>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823575D8-6F5E-4E63-AB4B-1473EBBA967F}" type="datetime1">
              <a:rPr lang="en-US"/>
              <a:pPr>
                <a:defRPr/>
              </a:pPr>
              <a:t>3/7/2013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Go to ”Insert (View) | Header and Footer" to add your organization, sponsor, meeting name here; then, click "Apply to All"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449A7BF-4F4D-48DB-B02C-6C179860BB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2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8A5139B5-EDE9-4A59-95B1-657496FA4E1B}" type="datetime1">
              <a:rPr lang="en-US"/>
              <a:pPr>
                <a:defRPr/>
              </a:pPr>
              <a:t>3/7/2013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Go to ”Insert (View) | Header and Footer" to add your organization, sponsor, meeting name here; then, click "Apply to All"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8C6986F-E353-4ED9-B4FC-5E6FB8934B4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39725" y="330200"/>
            <a:ext cx="7954963" cy="3476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400175"/>
            <a:ext cx="3890963" cy="17081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89438" y="1400175"/>
            <a:ext cx="3892550" cy="777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89438" y="2330450"/>
            <a:ext cx="3892550" cy="777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609013" y="6465888"/>
            <a:ext cx="357187" cy="344487"/>
          </a:xfrm>
        </p:spPr>
        <p:txBody>
          <a:bodyPr/>
          <a:lstStyle>
            <a:lvl1pPr>
              <a:defRPr/>
            </a:lvl1pPr>
          </a:lstStyle>
          <a:p>
            <a:pPr>
              <a:defRPr/>
            </a:pPr>
            <a:fld id="{B59D6077-2942-49C6-8BA4-6CA8DC21323B}"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88CD7007-637D-4160-9984-4F5E87F344F5}" type="datetime1">
              <a:rPr lang="en-US"/>
              <a:pPr>
                <a:defRPr/>
              </a:pPr>
              <a:t>3/7/2013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ABE51F58-386B-4189-8205-5DC4F40AAF0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3825E077-96E3-46B1-A6AC-C96EC313D3DB}" type="datetime1">
              <a:rPr lang="en-US"/>
              <a:pPr>
                <a:defRPr/>
              </a:pPr>
              <a:t>3/7/2013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r>
              <a:rPr lang="en-US"/>
              <a:t>LCWS 2012, Arlington TX</a:t>
            </a:r>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BE525B69-8F86-4186-879C-BFB3DBD5F8D5}"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C47C68C7-054E-4567-ACF7-26255FEB5036}" type="datetime1">
              <a:rPr lang="en-US"/>
              <a:pPr>
                <a:defRPr/>
              </a:pPr>
              <a:t>3/7/2013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5EA96431-5FCB-48E2-B897-AB58F060AC7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DD299411-D786-4B57-9A6A-732A5E836485}" type="datetime1">
              <a:rPr lang="en-US"/>
              <a:pPr>
                <a:defRPr/>
              </a:pPr>
              <a:t>3/7/2013</a:t>
            </a:fld>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C6134CC1-4947-4685-8583-6A5F59CDA74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089EA623-E8EE-4EE7-AA54-DF007B9E7AF8}" type="datetime1">
              <a:rPr lang="en-US"/>
              <a:pPr>
                <a:defRPr/>
              </a:pPr>
              <a:t>3/7/2013</a:t>
            </a:fld>
            <a:endParaRPr lang="en-US"/>
          </a:p>
        </p:txBody>
      </p:sp>
      <p:sp>
        <p:nvSpPr>
          <p:cNvPr id="8"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AECE197A-DB45-4B64-9EFF-253C846C8A55}"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03AFF4B4-58A3-422B-981E-2B04D7868BD2}" type="datetime1">
              <a:rPr lang="en-US"/>
              <a:pPr>
                <a:defRPr/>
              </a:pPr>
              <a:t>3/7/2013</a:t>
            </a:fld>
            <a:endParaRPr lang="en-US"/>
          </a:p>
        </p:txBody>
      </p:sp>
      <p:sp>
        <p:nvSpPr>
          <p:cNvPr id="4"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r>
              <a:rPr lang="en-US"/>
              <a:t>LCWS2012, Arlington, TX</a:t>
            </a:r>
          </a:p>
        </p:txBody>
      </p:sp>
      <p:sp>
        <p:nvSpPr>
          <p:cNvPr id="5"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2C57881A-D067-46B7-B90D-9373BA3CC25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57E2493A-9AAC-420A-B624-D5F5E31B516E}" type="datetime1">
              <a:rPr lang="en-US"/>
              <a:pPr>
                <a:defRPr/>
              </a:pPr>
              <a:t>3/7/2013</a:t>
            </a:fld>
            <a:endParaRPr lang="en-US"/>
          </a:p>
        </p:txBody>
      </p:sp>
      <p:sp>
        <p:nvSpPr>
          <p:cNvPr id="3"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C2463DE9-77A8-45DC-B4CA-B6985B0B711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vl2pPr>
              <a:defRPr sz="1600"/>
            </a:lvl2pPr>
            <a:lvl3pPr>
              <a:defRPr sz="14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fld id="{12AA1C11-E516-4699-AD90-565661FFEECB}" type="datetime1">
              <a:rPr lang="en-US"/>
              <a:pPr>
                <a:defRPr/>
              </a:pPr>
              <a:t>3/7/2013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Go to ”Insert (View) | Header and Footer" to add your organization, sponsor, meeting name here; then, click "Apply to All"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C34A6CD-8DD8-4953-B11F-E56A3013741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499F6C19-24FD-4632-9BCB-BB476F9487FA}" type="datetime1">
              <a:rPr lang="en-US"/>
              <a:pPr>
                <a:defRPr/>
              </a:pPr>
              <a:t>3/7/2013</a:t>
            </a:fld>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33474992-EEE6-42FC-B58E-0C5F11D8716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56320BB4-C288-4C13-A553-52771AD08CE3}" type="datetime1">
              <a:rPr lang="en-US"/>
              <a:pPr>
                <a:defRPr/>
              </a:pPr>
              <a:t>3/7/2013</a:t>
            </a:fld>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360741A6-1D9B-46E4-B6D2-0F5EF7752732}"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8E78642F-05E9-4EA1-B7F5-74BD5B519EC3}" type="datetime1">
              <a:rPr lang="en-US"/>
              <a:pPr>
                <a:defRPr/>
              </a:pPr>
              <a:t>3/7/2013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BBDBF61D-D3F8-4B04-B642-0AEF9AF369A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atin typeface="+mn-lt"/>
              </a:defRPr>
            </a:lvl1pPr>
          </a:lstStyle>
          <a:p>
            <a:pPr>
              <a:defRPr/>
            </a:pPr>
            <a:fld id="{CB2808F7-9E03-430B-BF3E-84597F4074F6}" type="datetime1">
              <a:rPr lang="en-US"/>
              <a:pPr>
                <a:defRPr/>
              </a:pPr>
              <a:t>3/7/2013</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atin typeface="+mn-lt"/>
              </a:defRPr>
            </a:lvl1pPr>
          </a:lstStyle>
          <a:p>
            <a:pPr>
              <a:defRPr/>
            </a:pPr>
            <a:fld id="{71C381CD-B6B7-4CD4-B817-F0F898A6602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30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370109A-18F6-4D85-AA32-2DB42FDD63B7}" type="datetime1">
              <a:rPr lang="en-US"/>
              <a:pPr>
                <a:defRPr/>
              </a:pPr>
              <a:t>3/7/2013</a:t>
            </a:fld>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Go to ”Insert (View) | Header and Footer" to add your organization, sponsor, meeting name here; then, click "Apply to All"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386F054-8817-404D-A26B-FA56345B3DD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1800"/>
            </a:lvl1pPr>
            <a:lvl2pPr>
              <a:defRPr sz="1600"/>
            </a:lvl2pPr>
            <a:lvl3pPr>
              <a:defRPr sz="1400"/>
            </a:lvl3pPr>
            <a:lvl4pPr>
              <a:defRPr sz="1400"/>
            </a:lvl4pPr>
            <a:lvl5pPr>
              <a:defRPr sz="1400" u="none"/>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fld id="{B0612342-50AC-4058-A81D-8BBCEDED1DF5}" type="datetime1">
              <a:rPr lang="en-US"/>
              <a:pPr>
                <a:defRPr/>
              </a:pPr>
              <a:t>3/7/2013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Go to ”Insert (View) | Header and Footer" to add your organization, sponsor, meeting name here; then, click "Apply to All"</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DB6B270-2CC5-4264-BB2D-E51C8C6CCF1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fld id="{A35120CE-0676-4C98-9634-BA21FEA39453}" type="datetime1">
              <a:rPr lang="en-US"/>
              <a:pPr>
                <a:defRPr/>
              </a:pPr>
              <a:t>3/7/2013</a:t>
            </a:fld>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Go to ”Insert (View) | Header and Footer" to add your organization, sponsor, meeting name here; then, click "Apply to All"</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4A93B59-9D01-47D7-9353-A6E19DB9779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600"/>
            </a:lvl1pPr>
          </a:lstStyle>
          <a:p>
            <a:r>
              <a:rPr lang="en-US"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fld id="{7B342AD3-FB0D-46BC-BBA8-CA8BF96D37A7}" type="datetime1">
              <a:rPr lang="en-US"/>
              <a:pPr>
                <a:defRPr/>
              </a:pPr>
              <a:t>3/7/2013</a:t>
            </a:fld>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Go to ”Insert (View) | Header and Footer" to add your organization, sponsor, meeting name here; then, click "Apply to All"</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B9A66215-1A32-45C8-8971-D113DE9848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29EBFE5-1F41-464F-B3E6-9BFC558BE473}" type="datetime1">
              <a:rPr lang="en-US"/>
              <a:pPr>
                <a:defRPr/>
              </a:pPr>
              <a:t>3/7/2013</a:t>
            </a:fld>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Go to ”Insert (View) | Header and Footer" to add your organization, sponsor, meeting name here; then, click "Apply to All"</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7F59DA65-12F4-4E41-8058-98AFF037F68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479550"/>
          </a:xfrm>
        </p:spPr>
        <p:txBody>
          <a:bodyPr/>
          <a:lstStyle>
            <a:lvl1pPr algn="l">
              <a:defRPr sz="26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800"/>
            </a:lvl1pPr>
            <a:lvl2pPr>
              <a:defRPr sz="16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752601"/>
            <a:ext cx="3008313" cy="4419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427E536-5E3F-4AFB-942A-64C3655EB7AD}" type="datetime1">
              <a:rPr lang="en-US"/>
              <a:pPr>
                <a:defRPr/>
              </a:pPr>
              <a:t>3/7/2013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Go to ”Insert (View) | Header and Footer" to add your organization, sponsor, meeting name here; then, click "Apply to All"</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4ADB606-0783-497C-AF42-81E89B60931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6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861B3DA-BC57-47B2-A76D-D5FE8C5FE8CE}" type="datetime1">
              <a:rPr lang="en-US"/>
              <a:pPr>
                <a:defRPr/>
              </a:pPr>
              <a:t>3/7/2013</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Go to ”Insert (View) | Header and Footer" to add your organization, sponsor, meeting name here; then, click "Apply to All"</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44424F3-765A-44FE-BFCB-D36631DBB4B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6.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842" name="Picture 6" descr="slide footer_green_378.jpg"/>
          <p:cNvPicPr>
            <a:picLocks noChangeAspect="1"/>
          </p:cNvPicPr>
          <p:nvPr/>
        </p:nvPicPr>
        <p:blipFill>
          <a:blip r:embed="rId14"/>
          <a:srcRect/>
          <a:stretch>
            <a:fillRect/>
          </a:stretch>
        </p:blipFill>
        <p:spPr bwMode="auto">
          <a:xfrm>
            <a:off x="0" y="6327775"/>
            <a:ext cx="9144000" cy="530225"/>
          </a:xfrm>
          <a:prstGeom prst="rect">
            <a:avLst/>
          </a:prstGeom>
          <a:noFill/>
          <a:ln w="9525">
            <a:noFill/>
            <a:miter lim="800000"/>
            <a:headEnd/>
            <a:tailEnd/>
          </a:ln>
        </p:spPr>
      </p:pic>
      <p:sp>
        <p:nvSpPr>
          <p:cNvPr id="35843"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3584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010400" y="6572250"/>
            <a:ext cx="1371600" cy="209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000">
                <a:latin typeface="+mn-lt"/>
              </a:defRPr>
            </a:lvl1pPr>
          </a:lstStyle>
          <a:p>
            <a:pPr>
              <a:defRPr/>
            </a:pPr>
            <a:fld id="{776389B6-E466-4A9B-B473-FBB0BB1127C2}" type="datetime1">
              <a:rPr lang="en-US"/>
              <a:pPr>
                <a:defRPr/>
              </a:pPr>
              <a:t>3/7/2013</a:t>
            </a:fld>
            <a:endParaRPr lang="en-US" dirty="0"/>
          </a:p>
        </p:txBody>
      </p:sp>
      <p:sp>
        <p:nvSpPr>
          <p:cNvPr id="1029" name="Rectangle 5"/>
          <p:cNvSpPr>
            <a:spLocks noGrp="1" noChangeArrowheads="1"/>
          </p:cNvSpPr>
          <p:nvPr>
            <p:ph type="ftr" sz="quarter" idx="3"/>
          </p:nvPr>
        </p:nvSpPr>
        <p:spPr bwMode="auto">
          <a:xfrm>
            <a:off x="657225" y="6307138"/>
            <a:ext cx="5942013"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900">
                <a:latin typeface="+mn-lt"/>
              </a:defRPr>
            </a:lvl1pPr>
          </a:lstStyle>
          <a:p>
            <a:pPr>
              <a:defRPr/>
            </a:pPr>
            <a:r>
              <a:rPr lang="en-US"/>
              <a:t>Go to ”Insert (View) | Header and Footer" to add your organization, sponsor, meeting name here; then, click "Apply to All"</a:t>
            </a:r>
            <a:endParaRPr lang="en-US" dirty="0"/>
          </a:p>
        </p:txBody>
      </p:sp>
      <p:sp>
        <p:nvSpPr>
          <p:cNvPr id="1030" name="Rectangle 6"/>
          <p:cNvSpPr>
            <a:spLocks noGrp="1" noChangeArrowheads="1"/>
          </p:cNvSpPr>
          <p:nvPr>
            <p:ph type="sldNum" sz="quarter" idx="4"/>
          </p:nvPr>
        </p:nvSpPr>
        <p:spPr bwMode="auto">
          <a:xfrm>
            <a:off x="8610600" y="6489700"/>
            <a:ext cx="384175"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900">
                <a:latin typeface="+mn-lt"/>
              </a:defRPr>
            </a:lvl1pPr>
          </a:lstStyle>
          <a:p>
            <a:pPr>
              <a:defRPr/>
            </a:pPr>
            <a:fld id="{02A708AD-E28C-4343-93C9-00A478BD0A59}" type="slidenum">
              <a:rPr lang="en-US"/>
              <a:pPr>
                <a:defRPr/>
              </a:pPr>
              <a:t>‹#›</a:t>
            </a:fld>
            <a:endParaRPr lang="en-US"/>
          </a:p>
        </p:txBody>
      </p:sp>
      <p:pic>
        <p:nvPicPr>
          <p:cNvPr id="35848" name="Picture 4" descr="slide header_green_378.jpg"/>
          <p:cNvPicPr>
            <a:picLocks noChangeAspect="1"/>
          </p:cNvPicPr>
          <p:nvPr/>
        </p:nvPicPr>
        <p:blipFill>
          <a:blip r:embed="rId15"/>
          <a:srcRect/>
          <a:stretch>
            <a:fillRect/>
          </a:stretch>
        </p:blipFill>
        <p:spPr bwMode="auto">
          <a:xfrm>
            <a:off x="0" y="0"/>
            <a:ext cx="9144000" cy="146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Lst>
  <p:hf hdr="0" dt="0"/>
  <p:txStyles>
    <p:titleStyle>
      <a:lvl1pPr algn="l" rtl="0" eaLnBrk="0" fontAlgn="base" hangingPunct="0">
        <a:spcBef>
          <a:spcPct val="0"/>
        </a:spcBef>
        <a:spcAft>
          <a:spcPct val="0"/>
        </a:spcAft>
        <a:defRPr sz="2600" b="1">
          <a:solidFill>
            <a:srgbClr val="4B5C29"/>
          </a:solidFill>
          <a:latin typeface="+mj-lt"/>
          <a:ea typeface="+mj-ea"/>
          <a:cs typeface="+mj-cs"/>
        </a:defRPr>
      </a:lvl1pPr>
      <a:lvl2pPr algn="l" rtl="0" eaLnBrk="0" fontAlgn="base" hangingPunct="0">
        <a:spcBef>
          <a:spcPct val="0"/>
        </a:spcBef>
        <a:spcAft>
          <a:spcPct val="0"/>
        </a:spcAft>
        <a:defRPr sz="2600" b="1">
          <a:solidFill>
            <a:srgbClr val="4B5C29"/>
          </a:solidFill>
          <a:latin typeface="Trebuchet MS" pitchFamily="34" charset="0"/>
        </a:defRPr>
      </a:lvl2pPr>
      <a:lvl3pPr algn="l" rtl="0" eaLnBrk="0" fontAlgn="base" hangingPunct="0">
        <a:spcBef>
          <a:spcPct val="0"/>
        </a:spcBef>
        <a:spcAft>
          <a:spcPct val="0"/>
        </a:spcAft>
        <a:defRPr sz="2600" b="1">
          <a:solidFill>
            <a:srgbClr val="4B5C29"/>
          </a:solidFill>
          <a:latin typeface="Trebuchet MS" pitchFamily="34" charset="0"/>
        </a:defRPr>
      </a:lvl3pPr>
      <a:lvl4pPr algn="l" rtl="0" eaLnBrk="0" fontAlgn="base" hangingPunct="0">
        <a:spcBef>
          <a:spcPct val="0"/>
        </a:spcBef>
        <a:spcAft>
          <a:spcPct val="0"/>
        </a:spcAft>
        <a:defRPr sz="2600" b="1">
          <a:solidFill>
            <a:srgbClr val="4B5C29"/>
          </a:solidFill>
          <a:latin typeface="Trebuchet MS" pitchFamily="34" charset="0"/>
        </a:defRPr>
      </a:lvl4pPr>
      <a:lvl5pPr algn="l" rtl="0" eaLnBrk="0" fontAlgn="base" hangingPunct="0">
        <a:spcBef>
          <a:spcPct val="0"/>
        </a:spcBef>
        <a:spcAft>
          <a:spcPct val="0"/>
        </a:spcAft>
        <a:defRPr sz="2600" b="1">
          <a:solidFill>
            <a:srgbClr val="4B5C29"/>
          </a:solidFill>
          <a:latin typeface="Trebuchet MS" pitchFamily="34" charset="0"/>
        </a:defRPr>
      </a:lvl5pPr>
      <a:lvl6pPr marL="457200" algn="l" rtl="0" eaLnBrk="1" fontAlgn="base" hangingPunct="1">
        <a:spcBef>
          <a:spcPct val="0"/>
        </a:spcBef>
        <a:spcAft>
          <a:spcPct val="0"/>
        </a:spcAft>
        <a:defRPr sz="2600" b="1">
          <a:solidFill>
            <a:schemeClr val="tx2"/>
          </a:solidFill>
          <a:latin typeface="Trebuchet MS" pitchFamily="34" charset="0"/>
        </a:defRPr>
      </a:lvl6pPr>
      <a:lvl7pPr marL="914400" algn="l" rtl="0" eaLnBrk="1" fontAlgn="base" hangingPunct="1">
        <a:spcBef>
          <a:spcPct val="0"/>
        </a:spcBef>
        <a:spcAft>
          <a:spcPct val="0"/>
        </a:spcAft>
        <a:defRPr sz="2600" b="1">
          <a:solidFill>
            <a:schemeClr val="tx2"/>
          </a:solidFill>
          <a:latin typeface="Trebuchet MS" pitchFamily="34" charset="0"/>
        </a:defRPr>
      </a:lvl7pPr>
      <a:lvl8pPr marL="1371600" algn="l" rtl="0" eaLnBrk="1" fontAlgn="base" hangingPunct="1">
        <a:spcBef>
          <a:spcPct val="0"/>
        </a:spcBef>
        <a:spcAft>
          <a:spcPct val="0"/>
        </a:spcAft>
        <a:defRPr sz="2600" b="1">
          <a:solidFill>
            <a:schemeClr val="tx2"/>
          </a:solidFill>
          <a:latin typeface="Trebuchet MS" pitchFamily="34" charset="0"/>
        </a:defRPr>
      </a:lvl8pPr>
      <a:lvl9pPr marL="1828800" algn="l" rtl="0" eaLnBrk="1" fontAlgn="base" hangingPunct="1">
        <a:spcBef>
          <a:spcPct val="0"/>
        </a:spcBef>
        <a:spcAft>
          <a:spcPct val="0"/>
        </a:spcAft>
        <a:defRPr sz="2600" b="1">
          <a:solidFill>
            <a:schemeClr val="tx2"/>
          </a:solidFill>
          <a:latin typeface="Trebuchet MS" pitchFamily="34" charset="0"/>
        </a:defRPr>
      </a:lvl9pPr>
    </p:titleStyle>
    <p:bodyStyle>
      <a:lvl1pPr marL="342900" indent="-342900" algn="l" rtl="0" eaLnBrk="0" fontAlgn="base" hangingPunct="0">
        <a:spcBef>
          <a:spcPct val="20000"/>
        </a:spcBef>
        <a:spcAft>
          <a:spcPct val="0"/>
        </a:spcAft>
        <a:buClr>
          <a:srgbClr val="1F497D"/>
        </a:buClr>
        <a:buFont typeface="Wingdings" pitchFamily="2" charset="2"/>
        <a:buChar char="§"/>
        <a:defRPr>
          <a:solidFill>
            <a:schemeClr val="tx1"/>
          </a:solidFill>
          <a:latin typeface="+mn-lt"/>
          <a:ea typeface="+mn-ea"/>
          <a:cs typeface="+mn-cs"/>
        </a:defRPr>
      </a:lvl1pPr>
      <a:lvl2pPr marL="742950" indent="-285750" algn="l" rtl="0" eaLnBrk="0" fontAlgn="base" hangingPunct="0">
        <a:spcBef>
          <a:spcPct val="20000"/>
        </a:spcBef>
        <a:spcAft>
          <a:spcPct val="0"/>
        </a:spcAft>
        <a:buClr>
          <a:srgbClr val="1F497D"/>
        </a:buClr>
        <a:buChar char="–"/>
        <a:defRPr sz="1600">
          <a:solidFill>
            <a:schemeClr val="tx1"/>
          </a:solidFill>
          <a:latin typeface="+mn-lt"/>
        </a:defRPr>
      </a:lvl2pPr>
      <a:lvl3pPr marL="1143000" indent="-228600" algn="l" rtl="0" eaLnBrk="0" fontAlgn="base" hangingPunct="0">
        <a:spcBef>
          <a:spcPct val="20000"/>
        </a:spcBef>
        <a:spcAft>
          <a:spcPct val="0"/>
        </a:spcAft>
        <a:buClr>
          <a:srgbClr val="1F497D"/>
        </a:buClr>
        <a:buChar char="•"/>
        <a:defRPr sz="1400">
          <a:solidFill>
            <a:schemeClr val="tx1"/>
          </a:solidFill>
          <a:latin typeface="+mn-lt"/>
        </a:defRPr>
      </a:lvl3pPr>
      <a:lvl4pPr marL="1600200" indent="-228600" algn="l" rtl="0" eaLnBrk="0" fontAlgn="base" hangingPunct="0">
        <a:spcBef>
          <a:spcPct val="20000"/>
        </a:spcBef>
        <a:spcAft>
          <a:spcPct val="0"/>
        </a:spcAft>
        <a:buClr>
          <a:srgbClr val="1F497D"/>
        </a:buClr>
        <a:buChar char="–"/>
        <a:defRPr sz="1400">
          <a:solidFill>
            <a:schemeClr val="tx1"/>
          </a:solidFill>
          <a:latin typeface="+mn-lt"/>
        </a:defRPr>
      </a:lvl4pPr>
      <a:lvl5pPr marL="2057400" indent="-228600" algn="l" rtl="0" eaLnBrk="0" fontAlgn="base" hangingPunct="0">
        <a:spcBef>
          <a:spcPct val="20000"/>
        </a:spcBef>
        <a:spcAft>
          <a:spcPct val="0"/>
        </a:spcAft>
        <a:buClr>
          <a:srgbClr val="1F497D"/>
        </a:buClr>
        <a:buFont typeface="Arial" charset="0"/>
        <a:buChar char="»"/>
        <a:defRPr sz="1400">
          <a:solidFill>
            <a:schemeClr val="tx1"/>
          </a:solidFill>
          <a:latin typeface="+mn-lt"/>
        </a:defRPr>
      </a:lvl5pPr>
      <a:lvl6pPr marL="25146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6pPr>
      <a:lvl7pPr marL="29718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7pPr>
      <a:lvl8pPr marL="34290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8pPr>
      <a:lvl9pPr marL="3886200" indent="-228600" algn="l" rtl="0" eaLnBrk="1" fontAlgn="base" hangingPunct="1">
        <a:spcBef>
          <a:spcPct val="20000"/>
        </a:spcBef>
        <a:spcAft>
          <a:spcPct val="0"/>
        </a:spcAft>
        <a:buClr>
          <a:srgbClr val="1F497D"/>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338" name="Picture 11" descr="SlideFooterBlue.jpg"/>
          <p:cNvPicPr>
            <a:picLocks noChangeAspect="1"/>
          </p:cNvPicPr>
          <p:nvPr/>
        </p:nvPicPr>
        <p:blipFill>
          <a:blip r:embed="rId13"/>
          <a:srcRect/>
          <a:stretch>
            <a:fillRect/>
          </a:stretch>
        </p:blipFill>
        <p:spPr bwMode="auto">
          <a:xfrm>
            <a:off x="0" y="6334125"/>
            <a:ext cx="9144000" cy="523875"/>
          </a:xfrm>
          <a:prstGeom prst="rect">
            <a:avLst/>
          </a:prstGeom>
          <a:noFill/>
          <a:ln w="9525">
            <a:noFill/>
            <a:miter lim="800000"/>
            <a:headEnd/>
            <a:tailEnd/>
          </a:ln>
        </p:spPr>
      </p:pic>
      <p:pic>
        <p:nvPicPr>
          <p:cNvPr id="14339" name="Picture 10" descr="SlideHeaderBlue.jpg"/>
          <p:cNvPicPr>
            <a:picLocks noChangeAspect="1"/>
          </p:cNvPicPr>
          <p:nvPr/>
        </p:nvPicPr>
        <p:blipFill>
          <a:blip r:embed="rId14"/>
          <a:srcRect/>
          <a:stretch>
            <a:fillRect/>
          </a:stretch>
        </p:blipFill>
        <p:spPr bwMode="auto">
          <a:xfrm>
            <a:off x="0" y="0"/>
            <a:ext cx="9144000" cy="133350"/>
          </a:xfrm>
          <a:prstGeom prst="rect">
            <a:avLst/>
          </a:prstGeom>
          <a:noFill/>
          <a:ln w="9525">
            <a:noFill/>
            <a:miter lim="800000"/>
            <a:headEnd/>
            <a:tailEnd/>
          </a:ln>
        </p:spPr>
      </p:pic>
      <p:sp>
        <p:nvSpPr>
          <p:cNvPr id="1434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434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7F7F7F"/>
                </a:solidFill>
                <a:latin typeface="Calibri" pitchFamily="34" charset="0"/>
              </a:defRPr>
            </a:lvl1pPr>
          </a:lstStyle>
          <a:p>
            <a:pPr>
              <a:defRPr/>
            </a:pPr>
            <a:fld id="{C32504E4-4EF8-448C-992A-3E65F7EE2070}" type="datetime1">
              <a:rPr lang="en-US"/>
              <a:pPr>
                <a:defRPr/>
              </a:pPr>
              <a:t>3/7/2013</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7F7F7F"/>
                </a:solidFill>
                <a:latin typeface="Calibri" pitchFamily="34" charset="0"/>
              </a:defRPr>
            </a:lvl1pPr>
          </a:lstStyle>
          <a:p>
            <a:pPr>
              <a:defRPr/>
            </a:pPr>
            <a:endParaRPr lang="en-US"/>
          </a:p>
        </p:txBody>
      </p:sp>
      <p:sp>
        <p:nvSpPr>
          <p:cNvPr id="10" name="Slide Number Placeholder 5"/>
          <p:cNvSpPr>
            <a:spLocks noGrp="1"/>
          </p:cNvSpPr>
          <p:nvPr>
            <p:ph type="sldNum" sz="quarter" idx="4"/>
          </p:nvPr>
        </p:nvSpPr>
        <p:spPr>
          <a:xfrm>
            <a:off x="6858000" y="64928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BFBFBF"/>
                </a:solidFill>
                <a:latin typeface="Calibri" pitchFamily="34" charset="0"/>
              </a:defRPr>
            </a:lvl1pPr>
          </a:lstStyle>
          <a:p>
            <a:pPr>
              <a:defRPr/>
            </a:pPr>
            <a:fld id="{82498C76-3423-4D3C-95DB-FC56248489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457200" rtl="0" eaLnBrk="0" fontAlgn="base" hangingPunct="0">
        <a:spcBef>
          <a:spcPct val="0"/>
        </a:spcBef>
        <a:spcAft>
          <a:spcPct val="0"/>
        </a:spcAft>
        <a:defRPr sz="2600" b="1">
          <a:solidFill>
            <a:srgbClr val="1F497D"/>
          </a:solidFill>
          <a:latin typeface="+mj-lt"/>
          <a:ea typeface="+mj-ea"/>
          <a:cs typeface="+mj-cs"/>
        </a:defRPr>
      </a:lvl1pPr>
      <a:lvl2pPr algn="l" defTabSz="457200" rtl="0" eaLnBrk="0" fontAlgn="base" hangingPunct="0">
        <a:spcBef>
          <a:spcPct val="0"/>
        </a:spcBef>
        <a:spcAft>
          <a:spcPct val="0"/>
        </a:spcAft>
        <a:defRPr sz="2600" b="1">
          <a:solidFill>
            <a:srgbClr val="1F497D"/>
          </a:solidFill>
          <a:latin typeface="Trebuchet MS" pitchFamily="-112" charset="0"/>
          <a:ea typeface="ＭＳ Ｐゴシック" pitchFamily="-112" charset="-128"/>
        </a:defRPr>
      </a:lvl2pPr>
      <a:lvl3pPr algn="l" defTabSz="457200" rtl="0" eaLnBrk="0" fontAlgn="base" hangingPunct="0">
        <a:spcBef>
          <a:spcPct val="0"/>
        </a:spcBef>
        <a:spcAft>
          <a:spcPct val="0"/>
        </a:spcAft>
        <a:defRPr sz="2600" b="1">
          <a:solidFill>
            <a:srgbClr val="1F497D"/>
          </a:solidFill>
          <a:latin typeface="Trebuchet MS" pitchFamily="-112" charset="0"/>
          <a:ea typeface="ＭＳ Ｐゴシック" pitchFamily="-112" charset="-128"/>
        </a:defRPr>
      </a:lvl3pPr>
      <a:lvl4pPr algn="l" defTabSz="457200" rtl="0" eaLnBrk="0" fontAlgn="base" hangingPunct="0">
        <a:spcBef>
          <a:spcPct val="0"/>
        </a:spcBef>
        <a:spcAft>
          <a:spcPct val="0"/>
        </a:spcAft>
        <a:defRPr sz="2600" b="1">
          <a:solidFill>
            <a:srgbClr val="1F497D"/>
          </a:solidFill>
          <a:latin typeface="Trebuchet MS" pitchFamily="-112" charset="0"/>
          <a:ea typeface="ＭＳ Ｐゴシック" pitchFamily="-112" charset="-128"/>
        </a:defRPr>
      </a:lvl4pPr>
      <a:lvl5pPr algn="l" defTabSz="457200" rtl="0" eaLnBrk="0" fontAlgn="base" hangingPunct="0">
        <a:spcBef>
          <a:spcPct val="0"/>
        </a:spcBef>
        <a:spcAft>
          <a:spcPct val="0"/>
        </a:spcAft>
        <a:defRPr sz="2600" b="1">
          <a:solidFill>
            <a:srgbClr val="1F497D"/>
          </a:solidFill>
          <a:latin typeface="Trebuchet MS" pitchFamily="-112" charset="0"/>
          <a:ea typeface="ＭＳ Ｐゴシック" pitchFamily="-112" charset="-128"/>
        </a:defRPr>
      </a:lvl5pPr>
      <a:lvl6pPr marL="457200" algn="l" defTabSz="457200" rtl="0" eaLnBrk="0" fontAlgn="base" hangingPunct="0">
        <a:spcBef>
          <a:spcPct val="0"/>
        </a:spcBef>
        <a:spcAft>
          <a:spcPct val="0"/>
        </a:spcAft>
        <a:defRPr sz="2600" b="1">
          <a:solidFill>
            <a:srgbClr val="1F497D"/>
          </a:solidFill>
          <a:latin typeface="Trebuchet MS" pitchFamily="-112" charset="0"/>
          <a:ea typeface="ＭＳ Ｐゴシック" pitchFamily="-112" charset="-128"/>
        </a:defRPr>
      </a:lvl6pPr>
      <a:lvl7pPr marL="914400" algn="l" defTabSz="457200" rtl="0" eaLnBrk="0" fontAlgn="base" hangingPunct="0">
        <a:spcBef>
          <a:spcPct val="0"/>
        </a:spcBef>
        <a:spcAft>
          <a:spcPct val="0"/>
        </a:spcAft>
        <a:defRPr sz="2600" b="1">
          <a:solidFill>
            <a:srgbClr val="1F497D"/>
          </a:solidFill>
          <a:latin typeface="Trebuchet MS" pitchFamily="-112" charset="0"/>
          <a:ea typeface="ＭＳ Ｐゴシック" pitchFamily="-112" charset="-128"/>
        </a:defRPr>
      </a:lvl7pPr>
      <a:lvl8pPr marL="1371600" algn="l" defTabSz="457200" rtl="0" eaLnBrk="0" fontAlgn="base" hangingPunct="0">
        <a:spcBef>
          <a:spcPct val="0"/>
        </a:spcBef>
        <a:spcAft>
          <a:spcPct val="0"/>
        </a:spcAft>
        <a:defRPr sz="2600" b="1">
          <a:solidFill>
            <a:srgbClr val="1F497D"/>
          </a:solidFill>
          <a:latin typeface="Trebuchet MS" pitchFamily="-112" charset="0"/>
          <a:ea typeface="ＭＳ Ｐゴシック" pitchFamily="-112" charset="-128"/>
        </a:defRPr>
      </a:lvl8pPr>
      <a:lvl9pPr marL="1828800" algn="l" defTabSz="457200" rtl="0" eaLnBrk="0" fontAlgn="base" hangingPunct="0">
        <a:spcBef>
          <a:spcPct val="0"/>
        </a:spcBef>
        <a:spcAft>
          <a:spcPct val="0"/>
        </a:spcAft>
        <a:defRPr sz="2600" b="1">
          <a:solidFill>
            <a:srgbClr val="1F497D"/>
          </a:solidFill>
          <a:latin typeface="Trebuchet MS"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Clr>
          <a:srgbClr val="1F497D"/>
        </a:buClr>
        <a:buFont typeface="Arial" charset="0"/>
        <a:buChar char="•"/>
        <a:defRPr>
          <a:solidFill>
            <a:srgbClr val="7F7F7F"/>
          </a:solidFill>
          <a:latin typeface="+mn-lt"/>
          <a:ea typeface="+mn-ea"/>
          <a:cs typeface="+mn-cs"/>
        </a:defRPr>
      </a:lvl1pPr>
      <a:lvl2pPr marL="742950" indent="-285750" algn="l" defTabSz="457200" rtl="0" eaLnBrk="0" fontAlgn="base" hangingPunct="0">
        <a:spcBef>
          <a:spcPct val="20000"/>
        </a:spcBef>
        <a:spcAft>
          <a:spcPct val="0"/>
        </a:spcAft>
        <a:buClr>
          <a:srgbClr val="1F497D"/>
        </a:buClr>
        <a:buFont typeface="Arial" charset="0"/>
        <a:buChar char="–"/>
        <a:defRPr sz="1600">
          <a:solidFill>
            <a:srgbClr val="7F7F7F"/>
          </a:solidFill>
          <a:latin typeface="+mn-lt"/>
          <a:ea typeface="+mn-ea"/>
        </a:defRPr>
      </a:lvl2pPr>
      <a:lvl3pPr marL="1143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3pPr>
      <a:lvl4pPr marL="1600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4pPr>
      <a:lvl5pPr marL="20574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5pPr>
      <a:lvl6pPr marL="25146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6pPr>
      <a:lvl7pPr marL="29718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7pPr>
      <a:lvl8pPr marL="34290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8pPr>
      <a:lvl9pPr marL="3886200" indent="-228600" algn="l" defTabSz="457200" rtl="0" eaLnBrk="0" fontAlgn="base" hangingPunct="0">
        <a:spcBef>
          <a:spcPct val="20000"/>
        </a:spcBef>
        <a:spcAft>
          <a:spcPct val="0"/>
        </a:spcAft>
        <a:buClr>
          <a:srgbClr val="1F497D"/>
        </a:buClr>
        <a:buFont typeface="Arial" charset="0"/>
        <a:buChar char="»"/>
        <a:defRPr sz="1400">
          <a:solidFill>
            <a:srgbClr val="7F7F7F"/>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slide" Target="slide33.xml"/><Relationship Id="rId1" Type="http://schemas.openxmlformats.org/officeDocument/2006/relationships/slideLayout" Target="../slideLayouts/slideLayout7.xml"/><Relationship Id="rId5" Type="http://schemas.openxmlformats.org/officeDocument/2006/relationships/slide" Target="slide31.xml"/><Relationship Id="rId4" Type="http://schemas.openxmlformats.org/officeDocument/2006/relationships/slide" Target="slide3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6"/>
          <p:cNvSpPr>
            <a:spLocks noGrp="1"/>
          </p:cNvSpPr>
          <p:nvPr>
            <p:ph type="ctrTitle"/>
          </p:nvPr>
        </p:nvSpPr>
        <p:spPr>
          <a:xfrm>
            <a:off x="990600" y="2133600"/>
            <a:ext cx="7696200" cy="1069975"/>
          </a:xfrm>
        </p:spPr>
        <p:txBody>
          <a:bodyPr/>
          <a:lstStyle/>
          <a:p>
            <a:pPr algn="ctr" eaLnBrk="1" hangingPunct="1"/>
            <a:r>
              <a:rPr lang="en-US" sz="4000" smtClean="0"/>
              <a:t>Positron Source for Linear Collider</a:t>
            </a:r>
          </a:p>
        </p:txBody>
      </p:sp>
      <p:sp>
        <p:nvSpPr>
          <p:cNvPr id="28674" name="Subtitle 7"/>
          <p:cNvSpPr>
            <a:spLocks noGrp="1"/>
          </p:cNvSpPr>
          <p:nvPr>
            <p:ph type="subTitle" idx="1"/>
          </p:nvPr>
        </p:nvSpPr>
        <p:spPr>
          <a:xfrm>
            <a:off x="990600" y="4419600"/>
            <a:ext cx="6400800" cy="1217613"/>
          </a:xfrm>
        </p:spPr>
        <p:txBody>
          <a:bodyPr/>
          <a:lstStyle/>
          <a:p>
            <a:pPr algn="ctr" eaLnBrk="1" hangingPunct="1"/>
            <a:r>
              <a:rPr lang="en-US" sz="3200" smtClean="0">
                <a:solidFill>
                  <a:srgbClr val="898989"/>
                </a:solidFill>
              </a:rPr>
              <a:t>Wanming Liu</a:t>
            </a:r>
          </a:p>
          <a:p>
            <a:pPr algn="ctr" eaLnBrk="1" hangingPunct="1"/>
            <a:r>
              <a:rPr lang="en-US" sz="3200" smtClean="0">
                <a:solidFill>
                  <a:srgbClr val="898989"/>
                </a:solidFill>
              </a:rPr>
              <a:t>2013 DOE Review</a:t>
            </a:r>
            <a:endParaRPr lang="en-US" sz="32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5"/>
          <p:cNvSpPr>
            <a:spLocks noGrp="1"/>
          </p:cNvSpPr>
          <p:nvPr>
            <p:ph type="sldNum" sz="quarter" idx="12"/>
          </p:nvPr>
        </p:nvSpPr>
        <p:spPr>
          <a:xfrm>
            <a:off x="8786813" y="6324600"/>
            <a:ext cx="357187" cy="344488"/>
          </a:xfrm>
        </p:spPr>
        <p:txBody>
          <a:bodyPr/>
          <a:lstStyle/>
          <a:p>
            <a:pPr fontAlgn="base">
              <a:spcBef>
                <a:spcPct val="0"/>
              </a:spcBef>
              <a:spcAft>
                <a:spcPct val="0"/>
              </a:spcAft>
              <a:defRPr/>
            </a:pPr>
            <a:fld id="{6320C24F-8163-4838-8BE9-387FEE6A6AD6}" type="slidenum">
              <a:rPr lang="en-US" altLang="zh-CN">
                <a:ea typeface="宋体" pitchFamily="2" charset="-122"/>
              </a:rPr>
              <a:pPr fontAlgn="base">
                <a:spcBef>
                  <a:spcPct val="0"/>
                </a:spcBef>
                <a:spcAft>
                  <a:spcPct val="0"/>
                </a:spcAft>
                <a:defRPr/>
              </a:pPr>
              <a:t>10</a:t>
            </a:fld>
            <a:endParaRPr lang="en-US" altLang="zh-CN">
              <a:ea typeface="宋体" pitchFamily="2" charset="-122"/>
            </a:endParaRPr>
          </a:p>
        </p:txBody>
      </p:sp>
      <p:sp>
        <p:nvSpPr>
          <p:cNvPr id="39938" name="Title 1"/>
          <p:cNvSpPr>
            <a:spLocks noGrp="1"/>
          </p:cNvSpPr>
          <p:nvPr>
            <p:ph type="title" idx="4294967295"/>
          </p:nvPr>
        </p:nvSpPr>
        <p:spPr>
          <a:xfrm>
            <a:off x="304800" y="381000"/>
            <a:ext cx="7954963" cy="347663"/>
          </a:xfrm>
        </p:spPr>
        <p:txBody>
          <a:bodyPr/>
          <a:lstStyle/>
          <a:p>
            <a:pPr eaLnBrk="1" hangingPunct="1"/>
            <a:r>
              <a:rPr lang="en-US" sz="3600" smtClean="0"/>
              <a:t>Undulator based positron source for ILC</a:t>
            </a:r>
          </a:p>
        </p:txBody>
      </p:sp>
      <p:sp>
        <p:nvSpPr>
          <p:cNvPr id="39939" name="Rectangle 3"/>
          <p:cNvSpPr txBox="1">
            <a:spLocks noChangeArrowheads="1"/>
          </p:cNvSpPr>
          <p:nvPr/>
        </p:nvSpPr>
        <p:spPr bwMode="auto">
          <a:xfrm>
            <a:off x="457200" y="2971800"/>
            <a:ext cx="8229600" cy="3352800"/>
          </a:xfrm>
          <a:prstGeom prst="rect">
            <a:avLst/>
          </a:prstGeom>
          <a:noFill/>
          <a:ln w="9525">
            <a:noFill/>
            <a:miter lim="800000"/>
            <a:headEnd/>
            <a:tailEnd/>
          </a:ln>
        </p:spPr>
        <p:txBody>
          <a:bodyPr/>
          <a:lstStyle/>
          <a:p>
            <a:pPr marL="342900" indent="-342900" defTabSz="457200" eaLnBrk="0" hangingPunct="0">
              <a:spcBef>
                <a:spcPct val="20000"/>
              </a:spcBef>
              <a:buClr>
                <a:srgbClr val="1F497D"/>
              </a:buClr>
              <a:buFont typeface="Arial" charset="0"/>
              <a:buChar char="•"/>
            </a:pPr>
            <a:r>
              <a:rPr lang="en-US" sz="2400">
                <a:latin typeface="Calibri" pitchFamily="34" charset="0"/>
              </a:rPr>
              <a:t>Start  to end modeling</a:t>
            </a:r>
          </a:p>
          <a:p>
            <a:pPr marL="742950" lvl="1" indent="-285750" defTabSz="457200" eaLnBrk="0" hangingPunct="0">
              <a:spcBef>
                <a:spcPct val="20000"/>
              </a:spcBef>
              <a:buClr>
                <a:srgbClr val="1F497D"/>
              </a:buClr>
              <a:buFont typeface="Arial" charset="0"/>
              <a:buChar char="•"/>
            </a:pPr>
            <a:r>
              <a:rPr lang="en-US" sz="2400">
                <a:solidFill>
                  <a:srgbClr val="7F7F7F"/>
                </a:solidFill>
                <a:latin typeface="Calibri" pitchFamily="34" charset="0"/>
              </a:rPr>
              <a:t>Undulator</a:t>
            </a:r>
          </a:p>
          <a:p>
            <a:pPr marL="742950" lvl="1" indent="-285750" defTabSz="457200" eaLnBrk="0" hangingPunct="0">
              <a:spcBef>
                <a:spcPct val="20000"/>
              </a:spcBef>
              <a:buClr>
                <a:srgbClr val="1F497D"/>
              </a:buClr>
              <a:buFont typeface="Arial" charset="0"/>
              <a:buChar char="•"/>
            </a:pPr>
            <a:r>
              <a:rPr lang="en-US" sz="2400">
                <a:solidFill>
                  <a:srgbClr val="7F7F7F"/>
                </a:solidFill>
                <a:latin typeface="Calibri" pitchFamily="34" charset="0"/>
              </a:rPr>
              <a:t>Target</a:t>
            </a:r>
          </a:p>
          <a:p>
            <a:pPr marL="742950" lvl="1" indent="-285750" defTabSz="457200" eaLnBrk="0" hangingPunct="0">
              <a:spcBef>
                <a:spcPct val="20000"/>
              </a:spcBef>
              <a:buClr>
                <a:srgbClr val="1F497D"/>
              </a:buClr>
              <a:buFont typeface="Arial" charset="0"/>
              <a:buChar char="•"/>
            </a:pPr>
            <a:r>
              <a:rPr lang="en-US" sz="2400">
                <a:solidFill>
                  <a:srgbClr val="7F7F7F"/>
                </a:solidFill>
                <a:latin typeface="Calibri" pitchFamily="34" charset="0"/>
              </a:rPr>
              <a:t>Optical matching device</a:t>
            </a:r>
          </a:p>
          <a:p>
            <a:pPr marL="742950" lvl="1" indent="-285750" defTabSz="457200" eaLnBrk="0" hangingPunct="0">
              <a:spcBef>
                <a:spcPct val="20000"/>
              </a:spcBef>
              <a:buClr>
                <a:srgbClr val="1F497D"/>
              </a:buClr>
              <a:buFont typeface="Arial" charset="0"/>
              <a:buChar char="•"/>
            </a:pPr>
            <a:r>
              <a:rPr lang="en-US" sz="2400">
                <a:solidFill>
                  <a:srgbClr val="7F7F7F"/>
                </a:solidFill>
                <a:latin typeface="Calibri" pitchFamily="34" charset="0"/>
              </a:rPr>
              <a:t>Positron capture and transport.</a:t>
            </a:r>
          </a:p>
          <a:p>
            <a:pPr marL="342900" indent="-342900" defTabSz="457200" eaLnBrk="0" hangingPunct="0">
              <a:spcBef>
                <a:spcPct val="20000"/>
              </a:spcBef>
              <a:buClr>
                <a:srgbClr val="1F497D"/>
              </a:buClr>
              <a:buFont typeface="Arial" charset="0"/>
              <a:buChar char="•"/>
            </a:pPr>
            <a:r>
              <a:rPr lang="en-US" sz="2400">
                <a:solidFill>
                  <a:srgbClr val="1A0FEF"/>
                </a:solidFill>
                <a:latin typeface="Calibri" pitchFamily="34" charset="0"/>
              </a:rPr>
              <a:t>Exploring TeV upgrade options</a:t>
            </a:r>
          </a:p>
          <a:p>
            <a:pPr marL="342900" indent="-342900" defTabSz="457200" eaLnBrk="0" hangingPunct="0">
              <a:spcBef>
                <a:spcPct val="20000"/>
              </a:spcBef>
              <a:buClr>
                <a:srgbClr val="1F497D"/>
              </a:buClr>
              <a:buFont typeface="Arial" charset="0"/>
              <a:buChar char="•"/>
            </a:pPr>
            <a:r>
              <a:rPr lang="en-US" sz="2400">
                <a:solidFill>
                  <a:srgbClr val="1A0FEF"/>
                </a:solidFill>
                <a:latin typeface="Calibri" pitchFamily="34" charset="0"/>
              </a:rPr>
              <a:t>Beam line lattice design</a:t>
            </a:r>
          </a:p>
          <a:p>
            <a:pPr marL="342900" indent="-342900" defTabSz="457200" eaLnBrk="0" hangingPunct="0">
              <a:spcBef>
                <a:spcPct val="20000"/>
              </a:spcBef>
              <a:buClr>
                <a:srgbClr val="1F497D"/>
              </a:buClr>
              <a:buFont typeface="Arial" charset="0"/>
              <a:buChar char="•"/>
            </a:pPr>
            <a:r>
              <a:rPr lang="en-US" sz="2400">
                <a:solidFill>
                  <a:srgbClr val="1A0FEF"/>
                </a:solidFill>
                <a:latin typeface="Calibri" pitchFamily="34" charset="0"/>
              </a:rPr>
              <a:t>TDR coordination</a:t>
            </a:r>
          </a:p>
        </p:txBody>
      </p:sp>
      <p:pic>
        <p:nvPicPr>
          <p:cNvPr id="39940" name="Content Placeholder 3"/>
          <p:cNvPicPr>
            <a:picLocks/>
          </p:cNvPicPr>
          <p:nvPr/>
        </p:nvPicPr>
        <p:blipFill>
          <a:blip r:embed="rId2"/>
          <a:srcRect/>
          <a:stretch>
            <a:fillRect/>
          </a:stretch>
        </p:blipFill>
        <p:spPr bwMode="auto">
          <a:xfrm>
            <a:off x="228600" y="990600"/>
            <a:ext cx="8305800"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2"/>
          <p:cNvSpPr>
            <a:spLocks noGrp="1"/>
          </p:cNvSpPr>
          <p:nvPr>
            <p:ph type="title"/>
          </p:nvPr>
        </p:nvSpPr>
        <p:spPr>
          <a:xfrm>
            <a:off x="457200" y="274638"/>
            <a:ext cx="8229600" cy="868362"/>
          </a:xfrm>
        </p:spPr>
        <p:txBody>
          <a:bodyPr/>
          <a:lstStyle/>
          <a:p>
            <a:pPr eaLnBrk="1" hangingPunct="1"/>
            <a:r>
              <a:rPr lang="en-US" smtClean="0"/>
              <a:t>Beamline Lattice </a:t>
            </a:r>
          </a:p>
        </p:txBody>
      </p:sp>
      <p:sp>
        <p:nvSpPr>
          <p:cNvPr id="40962" name="Content Placeholder 3"/>
          <p:cNvSpPr>
            <a:spLocks noGrp="1"/>
          </p:cNvSpPr>
          <p:nvPr>
            <p:ph idx="1"/>
          </p:nvPr>
        </p:nvSpPr>
        <p:spPr>
          <a:xfrm>
            <a:off x="381000" y="1219200"/>
            <a:ext cx="8382000" cy="4678363"/>
          </a:xfrm>
        </p:spPr>
        <p:txBody>
          <a:bodyPr/>
          <a:lstStyle/>
          <a:p>
            <a:pPr eaLnBrk="1" hangingPunct="1"/>
            <a:r>
              <a:rPr lang="en-US" smtClean="0"/>
              <a:t>New lattice design has been done to comply with the new layouts as follow.</a:t>
            </a:r>
          </a:p>
        </p:txBody>
      </p:sp>
      <p:sp>
        <p:nvSpPr>
          <p:cNvPr id="40963" name="Slide Number Placeholder 1"/>
          <p:cNvSpPr>
            <a:spLocks noGrp="1"/>
          </p:cNvSpPr>
          <p:nvPr>
            <p:ph type="sldNum" sz="quarter" idx="12"/>
          </p:nvPr>
        </p:nvSpPr>
        <p:spPr/>
        <p:txBody>
          <a:bodyPr/>
          <a:lstStyle/>
          <a:p>
            <a:pPr fontAlgn="base">
              <a:spcBef>
                <a:spcPct val="0"/>
              </a:spcBef>
              <a:spcAft>
                <a:spcPct val="0"/>
              </a:spcAft>
              <a:defRPr/>
            </a:pPr>
            <a:fld id="{1A8AF668-8E86-44E5-912E-DC2C1B486367}" type="slidenum">
              <a:rPr lang="en-US"/>
              <a:pPr fontAlgn="base">
                <a:spcBef>
                  <a:spcPct val="0"/>
                </a:spcBef>
                <a:spcAft>
                  <a:spcPct val="0"/>
                </a:spcAft>
                <a:defRPr/>
              </a:pPr>
              <a:t>11</a:t>
            </a:fld>
            <a:endParaRPr lang="en-US"/>
          </a:p>
        </p:txBody>
      </p:sp>
      <p:pic>
        <p:nvPicPr>
          <p:cNvPr id="40964" name="Picture 4"/>
          <p:cNvPicPr>
            <a:picLocks noChangeAspect="1" noChangeArrowheads="1"/>
          </p:cNvPicPr>
          <p:nvPr/>
        </p:nvPicPr>
        <p:blipFill>
          <a:blip r:embed="rId2"/>
          <a:srcRect/>
          <a:stretch>
            <a:fillRect/>
          </a:stretch>
        </p:blipFill>
        <p:spPr bwMode="auto">
          <a:xfrm>
            <a:off x="609600" y="2362200"/>
            <a:ext cx="76962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5"/>
          <p:cNvSpPr>
            <a:spLocks noGrp="1"/>
          </p:cNvSpPr>
          <p:nvPr>
            <p:ph type="sldNum" sz="quarter" idx="12"/>
          </p:nvPr>
        </p:nvSpPr>
        <p:spPr>
          <a:xfrm>
            <a:off x="7010400" y="6324600"/>
            <a:ext cx="2133600" cy="365125"/>
          </a:xfrm>
        </p:spPr>
        <p:txBody>
          <a:bodyPr/>
          <a:lstStyle/>
          <a:p>
            <a:pPr fontAlgn="base">
              <a:spcBef>
                <a:spcPct val="0"/>
              </a:spcBef>
              <a:spcAft>
                <a:spcPct val="0"/>
              </a:spcAft>
              <a:defRPr/>
            </a:pPr>
            <a:fld id="{34C45827-D5AB-4049-BDDF-CE19FDE3AB94}" type="slidenum">
              <a:rPr lang="en-US"/>
              <a:pPr fontAlgn="base">
                <a:spcBef>
                  <a:spcPct val="0"/>
                </a:spcBef>
                <a:spcAft>
                  <a:spcPct val="0"/>
                </a:spcAft>
                <a:defRPr/>
              </a:pPr>
              <a:t>12</a:t>
            </a:fld>
            <a:endParaRPr lang="en-US"/>
          </a:p>
        </p:txBody>
      </p:sp>
      <p:sp>
        <p:nvSpPr>
          <p:cNvPr id="41986" name="Rectangle 3"/>
          <p:cNvSpPr txBox="1">
            <a:spLocks noChangeArrowheads="1"/>
          </p:cNvSpPr>
          <p:nvPr/>
        </p:nvSpPr>
        <p:spPr bwMode="auto">
          <a:xfrm>
            <a:off x="533400" y="762000"/>
            <a:ext cx="8229600" cy="5181600"/>
          </a:xfrm>
          <a:prstGeom prst="rect">
            <a:avLst/>
          </a:prstGeom>
          <a:noFill/>
          <a:ln w="9525">
            <a:noFill/>
            <a:miter lim="800000"/>
            <a:headEnd/>
            <a:tailEnd/>
          </a:ln>
        </p:spPr>
        <p:txBody>
          <a:bodyPr/>
          <a:lstStyle/>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Numerical model of helical undulator photon radiation</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Start-to-end simulation of ILC positron source</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Undulator parameter comparison</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Initial keepalive source numerical studies</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OMD comparison</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Equivalent circuit model of Flux concentrator</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Eddy current study of spinning target in magnetic field</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comparison between Ti and W target</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Emittance evolution of drive electron beam passing through undulator</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Evaluation of end of linac operation</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Drive beam energy comparison</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Liquid target yield evaluation and heat transfer simulation</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Conventional positron source simulation: yield evaluation, heat deposition and transfer simulation</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Accumulated energy deposition in target of bunch train</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Minimum machine simulation: undulator based and conventional scheme</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Post IP scheme</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TDR positron source parameter table</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TeV upgrade options </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ILC beamline lattice design</a:t>
            </a:r>
          </a:p>
          <a:p>
            <a:pPr marL="342900" indent="-342900" defTabSz="457200" eaLnBrk="0" hangingPunct="0">
              <a:spcBef>
                <a:spcPct val="20000"/>
              </a:spcBef>
              <a:buClr>
                <a:srgbClr val="1F497D"/>
              </a:buClr>
              <a:buFont typeface="Arial" charset="0"/>
              <a:buChar char="•"/>
            </a:pPr>
            <a:r>
              <a:rPr lang="en-US" sz="1400" b="1">
                <a:solidFill>
                  <a:schemeClr val="tx2"/>
                </a:solidFill>
                <a:latin typeface="Calibri" pitchFamily="34" charset="0"/>
              </a:rPr>
              <a:t>TDR coordination</a:t>
            </a:r>
          </a:p>
          <a:p>
            <a:pPr marL="342900" indent="-342900" defTabSz="457200" eaLnBrk="0" hangingPunct="0">
              <a:spcBef>
                <a:spcPct val="20000"/>
              </a:spcBef>
              <a:buClr>
                <a:srgbClr val="1F497D"/>
              </a:buClr>
              <a:buFont typeface="Arial" charset="0"/>
              <a:buChar char="•"/>
            </a:pPr>
            <a:endParaRPr lang="en-US" sz="1400" b="1">
              <a:solidFill>
                <a:schemeClr val="tx2"/>
              </a:solidFill>
              <a:latin typeface="Calibri" pitchFamily="34" charset="0"/>
            </a:endParaRPr>
          </a:p>
          <a:p>
            <a:pPr marL="342900" indent="-342900" defTabSz="457200" eaLnBrk="0" hangingPunct="0">
              <a:spcBef>
                <a:spcPct val="20000"/>
              </a:spcBef>
              <a:buClr>
                <a:srgbClr val="1F497D"/>
              </a:buClr>
              <a:buFont typeface="Arial" charset="0"/>
              <a:buChar char="•"/>
            </a:pPr>
            <a:endParaRPr lang="en-US" sz="1400">
              <a:solidFill>
                <a:srgbClr val="7F7F7F"/>
              </a:solidFill>
              <a:latin typeface="Calibri" pitchFamily="34" charset="0"/>
            </a:endParaRPr>
          </a:p>
        </p:txBody>
      </p:sp>
      <p:sp>
        <p:nvSpPr>
          <p:cNvPr id="41987" name="TextBox 3"/>
          <p:cNvSpPr txBox="1">
            <a:spLocks noChangeArrowheads="1"/>
          </p:cNvSpPr>
          <p:nvPr/>
        </p:nvSpPr>
        <p:spPr bwMode="auto">
          <a:xfrm>
            <a:off x="762000" y="381000"/>
            <a:ext cx="5314950" cy="461963"/>
          </a:xfrm>
          <a:prstGeom prst="rect">
            <a:avLst/>
          </a:prstGeom>
          <a:noFill/>
          <a:ln w="9525">
            <a:noFill/>
            <a:miter lim="800000"/>
            <a:headEnd/>
            <a:tailEnd/>
          </a:ln>
        </p:spPr>
        <p:txBody>
          <a:bodyPr wrap="none">
            <a:spAutoFit/>
          </a:bodyPr>
          <a:lstStyle/>
          <a:p>
            <a:r>
              <a:rPr lang="en-US" sz="2400" b="1">
                <a:latin typeface="Calibri" pitchFamily="34" charset="0"/>
              </a:rPr>
              <a:t>Our Contributions to ILC positron source</a:t>
            </a:r>
          </a:p>
        </p:txBody>
      </p:sp>
      <p:sp useBgFill="1">
        <p:nvSpPr>
          <p:cNvPr id="41988" name="Action Button: Information 5">
            <a:hlinkClick r:id="rId2" action="ppaction://hlinksldjump" highlightClick="1"/>
          </p:cNvPr>
          <p:cNvSpPr>
            <a:spLocks noChangeArrowheads="1"/>
          </p:cNvSpPr>
          <p:nvPr/>
        </p:nvSpPr>
        <p:spPr bwMode="auto">
          <a:xfrm>
            <a:off x="7696200" y="6096000"/>
            <a:ext cx="685800" cy="509588"/>
          </a:xfrm>
          <a:prstGeom prst="actionButtonInformation">
            <a:avLst/>
          </a:prstGeom>
          <a:ln w="9525" algn="ctr">
            <a:noFill/>
            <a:round/>
            <a:headEnd/>
            <a:tailEnd/>
          </a:ln>
        </p:spPr>
        <p:txBody>
          <a:bodyP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3"/>
          <p:cNvPicPr>
            <a:picLocks/>
          </p:cNvPicPr>
          <p:nvPr/>
        </p:nvPicPr>
        <p:blipFill>
          <a:blip r:embed="rId2"/>
          <a:srcRect/>
          <a:stretch>
            <a:fillRect/>
          </a:stretch>
        </p:blipFill>
        <p:spPr bwMode="auto">
          <a:xfrm>
            <a:off x="152400" y="1143000"/>
            <a:ext cx="8305800" cy="1828800"/>
          </a:xfrm>
          <a:prstGeom prst="rect">
            <a:avLst/>
          </a:prstGeom>
          <a:noFill/>
          <a:ln w="9525">
            <a:noFill/>
            <a:miter lim="800000"/>
            <a:headEnd/>
            <a:tailEnd/>
          </a:ln>
        </p:spPr>
      </p:pic>
      <p:sp>
        <p:nvSpPr>
          <p:cNvPr id="43010" name="Slide Number Placeholder 5"/>
          <p:cNvSpPr>
            <a:spLocks noGrp="1"/>
          </p:cNvSpPr>
          <p:nvPr>
            <p:ph type="sldNum" sz="quarter" idx="12"/>
          </p:nvPr>
        </p:nvSpPr>
        <p:spPr>
          <a:xfrm>
            <a:off x="7010400" y="6324600"/>
            <a:ext cx="2133600" cy="365125"/>
          </a:xfrm>
        </p:spPr>
        <p:txBody>
          <a:bodyPr/>
          <a:lstStyle/>
          <a:p>
            <a:pPr fontAlgn="base">
              <a:spcBef>
                <a:spcPct val="0"/>
              </a:spcBef>
              <a:spcAft>
                <a:spcPct val="0"/>
              </a:spcAft>
              <a:defRPr/>
            </a:pPr>
            <a:fld id="{9C6265F2-0039-4511-840D-B7935BCF87A9}" type="slidenum">
              <a:rPr lang="en-US"/>
              <a:pPr fontAlgn="base">
                <a:spcBef>
                  <a:spcPct val="0"/>
                </a:spcBef>
                <a:spcAft>
                  <a:spcPct val="0"/>
                </a:spcAft>
                <a:defRPr/>
              </a:pPr>
              <a:t>13</a:t>
            </a:fld>
            <a:endParaRPr lang="en-US"/>
          </a:p>
        </p:txBody>
      </p:sp>
      <p:sp>
        <p:nvSpPr>
          <p:cNvPr id="43011" name="Title 1"/>
          <p:cNvSpPr>
            <a:spLocks noGrp="1"/>
          </p:cNvSpPr>
          <p:nvPr>
            <p:ph type="title" idx="4294967295"/>
          </p:nvPr>
        </p:nvSpPr>
        <p:spPr>
          <a:xfrm>
            <a:off x="381000" y="274638"/>
            <a:ext cx="7848600" cy="715962"/>
          </a:xfrm>
        </p:spPr>
        <p:txBody>
          <a:bodyPr/>
          <a:lstStyle/>
          <a:p>
            <a:pPr eaLnBrk="1" hangingPunct="1"/>
            <a:r>
              <a:rPr lang="en-US" smtClean="0"/>
              <a:t>Positron source start to end simulation</a:t>
            </a:r>
          </a:p>
        </p:txBody>
      </p:sp>
      <p:sp>
        <p:nvSpPr>
          <p:cNvPr id="43012" name="TextBox 4"/>
          <p:cNvSpPr txBox="1">
            <a:spLocks noChangeArrowheads="1"/>
          </p:cNvSpPr>
          <p:nvPr/>
        </p:nvSpPr>
        <p:spPr bwMode="auto">
          <a:xfrm>
            <a:off x="381000" y="4038600"/>
            <a:ext cx="2209800" cy="646113"/>
          </a:xfrm>
          <a:prstGeom prst="rect">
            <a:avLst/>
          </a:prstGeom>
          <a:noFill/>
          <a:ln w="9525">
            <a:noFill/>
            <a:miter lim="800000"/>
            <a:headEnd/>
            <a:tailEnd/>
          </a:ln>
        </p:spPr>
        <p:txBody>
          <a:bodyPr>
            <a:spAutoFit/>
          </a:bodyPr>
          <a:lstStyle/>
          <a:p>
            <a:r>
              <a:rPr lang="en-US">
                <a:latin typeface="Calibri" pitchFamily="34" charset="0"/>
              </a:rPr>
              <a:t>Undulator radiation:   Monte Carlo model</a:t>
            </a:r>
          </a:p>
        </p:txBody>
      </p:sp>
      <p:cxnSp>
        <p:nvCxnSpPr>
          <p:cNvPr id="43013" name="Straight Arrow Connector 6"/>
          <p:cNvCxnSpPr>
            <a:cxnSpLocks noChangeShapeType="1"/>
          </p:cNvCxnSpPr>
          <p:nvPr/>
        </p:nvCxnSpPr>
        <p:spPr bwMode="auto">
          <a:xfrm rot="5400000" flipH="1" flipV="1">
            <a:off x="952501" y="3467100"/>
            <a:ext cx="990600" cy="3175"/>
          </a:xfrm>
          <a:prstGeom prst="straightConnector1">
            <a:avLst/>
          </a:prstGeom>
          <a:noFill/>
          <a:ln w="9525" algn="ctr">
            <a:noFill/>
            <a:round/>
            <a:headEnd/>
            <a:tailEnd type="arrow" w="med" len="med"/>
          </a:ln>
        </p:spPr>
      </p:cxnSp>
      <p:cxnSp>
        <p:nvCxnSpPr>
          <p:cNvPr id="43014" name="Straight Arrow Connector 8"/>
          <p:cNvCxnSpPr>
            <a:cxnSpLocks noChangeShapeType="1"/>
          </p:cNvCxnSpPr>
          <p:nvPr/>
        </p:nvCxnSpPr>
        <p:spPr bwMode="auto">
          <a:xfrm rot="16200000" flipV="1">
            <a:off x="838200" y="3352800"/>
            <a:ext cx="1219200" cy="152400"/>
          </a:xfrm>
          <a:prstGeom prst="straightConnector1">
            <a:avLst/>
          </a:prstGeom>
          <a:noFill/>
          <a:ln w="28575" algn="ctr">
            <a:solidFill>
              <a:schemeClr val="accent1"/>
            </a:solidFill>
            <a:round/>
            <a:headEnd/>
            <a:tailEnd type="arrow" w="med" len="med"/>
          </a:ln>
        </p:spPr>
      </p:cxnSp>
      <p:sp>
        <p:nvSpPr>
          <p:cNvPr id="43015" name="TextBox 10"/>
          <p:cNvSpPr txBox="1">
            <a:spLocks noChangeArrowheads="1"/>
          </p:cNvSpPr>
          <p:nvPr/>
        </p:nvSpPr>
        <p:spPr bwMode="auto">
          <a:xfrm>
            <a:off x="1828800" y="3200400"/>
            <a:ext cx="2286000" cy="646113"/>
          </a:xfrm>
          <a:prstGeom prst="rect">
            <a:avLst/>
          </a:prstGeom>
          <a:noFill/>
          <a:ln w="9525">
            <a:noFill/>
            <a:miter lim="800000"/>
            <a:headEnd/>
            <a:tailEnd/>
          </a:ln>
        </p:spPr>
        <p:txBody>
          <a:bodyPr>
            <a:spAutoFit/>
          </a:bodyPr>
          <a:lstStyle/>
          <a:p>
            <a:r>
              <a:rPr lang="en-US">
                <a:latin typeface="Calibri" pitchFamily="34" charset="0"/>
              </a:rPr>
              <a:t>Positron production:  	EGSnrc</a:t>
            </a:r>
          </a:p>
        </p:txBody>
      </p:sp>
      <p:cxnSp>
        <p:nvCxnSpPr>
          <p:cNvPr id="43016" name="Straight Arrow Connector 12"/>
          <p:cNvCxnSpPr>
            <a:cxnSpLocks noChangeShapeType="1"/>
          </p:cNvCxnSpPr>
          <p:nvPr/>
        </p:nvCxnSpPr>
        <p:spPr bwMode="auto">
          <a:xfrm flipH="1" flipV="1">
            <a:off x="2743200" y="2209800"/>
            <a:ext cx="76200" cy="914400"/>
          </a:xfrm>
          <a:prstGeom prst="straightConnector1">
            <a:avLst/>
          </a:prstGeom>
          <a:noFill/>
          <a:ln w="34925" algn="ctr">
            <a:solidFill>
              <a:schemeClr val="accent1"/>
            </a:solidFill>
            <a:round/>
            <a:headEnd/>
            <a:tailEnd type="arrow" w="med" len="med"/>
          </a:ln>
        </p:spPr>
      </p:cxnSp>
      <p:sp>
        <p:nvSpPr>
          <p:cNvPr id="43017" name="Oval 14"/>
          <p:cNvSpPr>
            <a:spLocks noChangeArrowheads="1"/>
          </p:cNvSpPr>
          <p:nvPr/>
        </p:nvSpPr>
        <p:spPr bwMode="auto">
          <a:xfrm>
            <a:off x="2743200" y="1752600"/>
            <a:ext cx="914400" cy="609600"/>
          </a:xfrm>
          <a:prstGeom prst="ellipse">
            <a:avLst/>
          </a:prstGeom>
          <a:solidFill>
            <a:schemeClr val="accent1">
              <a:alpha val="43921"/>
            </a:schemeClr>
          </a:solidFill>
          <a:ln w="9525" algn="ctr">
            <a:noFill/>
            <a:round/>
            <a:headEnd/>
            <a:tailEnd/>
          </a:ln>
        </p:spPr>
        <p:txBody>
          <a:bodyPr/>
          <a:lstStyle/>
          <a:p>
            <a:endParaRPr lang="en-US">
              <a:latin typeface="Calibri" pitchFamily="34" charset="0"/>
            </a:endParaRPr>
          </a:p>
        </p:txBody>
      </p:sp>
      <p:cxnSp>
        <p:nvCxnSpPr>
          <p:cNvPr id="43018" name="Straight Arrow Connector 16"/>
          <p:cNvCxnSpPr>
            <a:cxnSpLocks noChangeShapeType="1"/>
          </p:cNvCxnSpPr>
          <p:nvPr/>
        </p:nvCxnSpPr>
        <p:spPr bwMode="auto">
          <a:xfrm flipH="1" flipV="1">
            <a:off x="3581400" y="2362200"/>
            <a:ext cx="762000" cy="1981200"/>
          </a:xfrm>
          <a:prstGeom prst="straightConnector1">
            <a:avLst/>
          </a:prstGeom>
          <a:noFill/>
          <a:ln w="38100" algn="ctr">
            <a:solidFill>
              <a:schemeClr val="accent1"/>
            </a:solidFill>
            <a:round/>
            <a:headEnd/>
            <a:tailEnd type="arrow" w="med" len="med"/>
          </a:ln>
        </p:spPr>
      </p:cxnSp>
      <p:sp>
        <p:nvSpPr>
          <p:cNvPr id="43019" name="TextBox 17"/>
          <p:cNvSpPr txBox="1">
            <a:spLocks noChangeArrowheads="1"/>
          </p:cNvSpPr>
          <p:nvPr/>
        </p:nvSpPr>
        <p:spPr bwMode="auto">
          <a:xfrm>
            <a:off x="2895600" y="4419600"/>
            <a:ext cx="2746375" cy="369888"/>
          </a:xfrm>
          <a:prstGeom prst="rect">
            <a:avLst/>
          </a:prstGeom>
          <a:noFill/>
          <a:ln w="9525">
            <a:noFill/>
            <a:miter lim="800000"/>
            <a:headEnd/>
            <a:tailEnd/>
          </a:ln>
        </p:spPr>
        <p:txBody>
          <a:bodyPr wrap="none">
            <a:spAutoFit/>
          </a:bodyPr>
          <a:lstStyle/>
          <a:p>
            <a:r>
              <a:rPr lang="en-US">
                <a:latin typeface="Calibri" pitchFamily="34" charset="0"/>
              </a:rPr>
              <a:t>Positron capture: PARMELA</a:t>
            </a:r>
          </a:p>
        </p:txBody>
      </p:sp>
      <p:sp>
        <p:nvSpPr>
          <p:cNvPr id="43020" name="Oval 18"/>
          <p:cNvSpPr>
            <a:spLocks noChangeArrowheads="1"/>
          </p:cNvSpPr>
          <p:nvPr/>
        </p:nvSpPr>
        <p:spPr bwMode="auto">
          <a:xfrm>
            <a:off x="5029200" y="1905000"/>
            <a:ext cx="2667000" cy="1447800"/>
          </a:xfrm>
          <a:prstGeom prst="ellipse">
            <a:avLst/>
          </a:prstGeom>
          <a:noFill/>
          <a:ln w="9525" algn="ctr">
            <a:noFill/>
            <a:round/>
            <a:headEnd/>
            <a:tailEnd/>
          </a:ln>
        </p:spPr>
        <p:txBody>
          <a:bodyPr/>
          <a:lstStyle/>
          <a:p>
            <a:endParaRPr lang="en-US">
              <a:latin typeface="Calibri" pitchFamily="34" charset="0"/>
            </a:endParaRPr>
          </a:p>
        </p:txBody>
      </p:sp>
      <p:sp>
        <p:nvSpPr>
          <p:cNvPr id="43021" name="Oval 19"/>
          <p:cNvSpPr>
            <a:spLocks noChangeArrowheads="1"/>
          </p:cNvSpPr>
          <p:nvPr/>
        </p:nvSpPr>
        <p:spPr bwMode="auto">
          <a:xfrm>
            <a:off x="3886200" y="1143000"/>
            <a:ext cx="3276600" cy="1600200"/>
          </a:xfrm>
          <a:prstGeom prst="ellipse">
            <a:avLst/>
          </a:prstGeom>
          <a:solidFill>
            <a:srgbClr val="92D050">
              <a:alpha val="47842"/>
            </a:srgbClr>
          </a:solidFill>
          <a:ln w="9525" algn="ctr">
            <a:noFill/>
            <a:round/>
            <a:headEnd/>
            <a:tailEnd/>
          </a:ln>
        </p:spPr>
        <p:txBody>
          <a:bodyPr/>
          <a:lstStyle/>
          <a:p>
            <a:endParaRPr lang="en-US">
              <a:latin typeface="Calibri" pitchFamily="34" charset="0"/>
            </a:endParaRPr>
          </a:p>
        </p:txBody>
      </p:sp>
      <p:sp>
        <p:nvSpPr>
          <p:cNvPr id="43022" name="TextBox 21"/>
          <p:cNvSpPr txBox="1">
            <a:spLocks noChangeArrowheads="1"/>
          </p:cNvSpPr>
          <p:nvPr/>
        </p:nvSpPr>
        <p:spPr bwMode="auto">
          <a:xfrm>
            <a:off x="6019800" y="4419600"/>
            <a:ext cx="2819400" cy="646113"/>
          </a:xfrm>
          <a:prstGeom prst="rect">
            <a:avLst/>
          </a:prstGeom>
          <a:noFill/>
          <a:ln w="9525">
            <a:noFill/>
            <a:miter lim="800000"/>
            <a:headEnd/>
            <a:tailEnd/>
          </a:ln>
        </p:spPr>
        <p:txBody>
          <a:bodyPr>
            <a:spAutoFit/>
          </a:bodyPr>
          <a:lstStyle/>
          <a:p>
            <a:r>
              <a:rPr lang="en-US">
                <a:latin typeface="Calibri" pitchFamily="34" charset="0"/>
              </a:rPr>
              <a:t>Positron pre-accelerating and booster:  elegant</a:t>
            </a:r>
          </a:p>
        </p:txBody>
      </p:sp>
      <p:cxnSp>
        <p:nvCxnSpPr>
          <p:cNvPr id="43023" name="Straight Arrow Connector 23"/>
          <p:cNvCxnSpPr>
            <a:cxnSpLocks noChangeShapeType="1"/>
          </p:cNvCxnSpPr>
          <p:nvPr/>
        </p:nvCxnSpPr>
        <p:spPr bwMode="auto">
          <a:xfrm flipH="1" flipV="1">
            <a:off x="5867400" y="2514600"/>
            <a:ext cx="914400" cy="1905000"/>
          </a:xfrm>
          <a:prstGeom prst="straightConnector1">
            <a:avLst/>
          </a:prstGeom>
          <a:noFill/>
          <a:ln w="38100" algn="ctr">
            <a:solidFill>
              <a:schemeClr val="accent1"/>
            </a:solidFill>
            <a:round/>
            <a:headEnd/>
            <a:tailEnd type="arrow"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5"/>
          <p:cNvSpPr>
            <a:spLocks noGrp="1"/>
          </p:cNvSpPr>
          <p:nvPr>
            <p:ph type="sldNum" sz="quarter" idx="12"/>
          </p:nvPr>
        </p:nvSpPr>
        <p:spPr>
          <a:xfrm>
            <a:off x="7010400" y="6324600"/>
            <a:ext cx="2133600" cy="365125"/>
          </a:xfrm>
        </p:spPr>
        <p:txBody>
          <a:bodyPr/>
          <a:lstStyle/>
          <a:p>
            <a:pPr fontAlgn="base">
              <a:spcBef>
                <a:spcPct val="0"/>
              </a:spcBef>
              <a:spcAft>
                <a:spcPct val="0"/>
              </a:spcAft>
              <a:defRPr/>
            </a:pPr>
            <a:fld id="{8EA7BFD4-020D-424A-8BA0-E14B96901C64}" type="slidenum">
              <a:rPr lang="en-US"/>
              <a:pPr fontAlgn="base">
                <a:spcBef>
                  <a:spcPct val="0"/>
                </a:spcBef>
                <a:spcAft>
                  <a:spcPct val="0"/>
                </a:spcAft>
                <a:defRPr/>
              </a:pPr>
              <a:t>14</a:t>
            </a:fld>
            <a:endParaRPr lang="en-US"/>
          </a:p>
        </p:txBody>
      </p:sp>
      <p:sp>
        <p:nvSpPr>
          <p:cNvPr id="44034" name="Rectangle 2"/>
          <p:cNvSpPr>
            <a:spLocks noGrp="1"/>
          </p:cNvSpPr>
          <p:nvPr>
            <p:ph type="title" idx="4294967295"/>
          </p:nvPr>
        </p:nvSpPr>
        <p:spPr>
          <a:xfrm>
            <a:off x="0" y="304800"/>
            <a:ext cx="8610600" cy="976313"/>
          </a:xfrm>
        </p:spPr>
        <p:txBody>
          <a:bodyPr/>
          <a:lstStyle/>
          <a:p>
            <a:pPr eaLnBrk="1" hangingPunct="1"/>
            <a:r>
              <a:rPr lang="en-US" altLang="zh-CN" sz="2800" smtClean="0">
                <a:ea typeface="宋体" pitchFamily="2" charset="-122"/>
              </a:rPr>
              <a:t>Drive Beam Emittance evolution through undulators</a:t>
            </a:r>
          </a:p>
        </p:txBody>
      </p:sp>
      <p:sp>
        <p:nvSpPr>
          <p:cNvPr id="44035" name="Rectangle 3"/>
          <p:cNvSpPr>
            <a:spLocks noGrp="1"/>
          </p:cNvSpPr>
          <p:nvPr>
            <p:ph type="body" idx="4294967295"/>
          </p:nvPr>
        </p:nvSpPr>
        <p:spPr>
          <a:xfrm>
            <a:off x="609600" y="1676400"/>
            <a:ext cx="7935913" cy="1447800"/>
          </a:xfrm>
        </p:spPr>
        <p:txBody>
          <a:bodyPr/>
          <a:lstStyle/>
          <a:p>
            <a:pPr eaLnBrk="1" hangingPunct="1"/>
            <a:r>
              <a:rPr lang="en-US" altLang="zh-CN" sz="2000" smtClean="0">
                <a:solidFill>
                  <a:srgbClr val="003366"/>
                </a:solidFill>
                <a:ea typeface="宋体" pitchFamily="2" charset="-122"/>
              </a:rPr>
              <a:t>Tool used: Elegant (a well known beam dynamics code includes synchrotron radiation effects); </a:t>
            </a:r>
          </a:p>
          <a:p>
            <a:pPr eaLnBrk="1" hangingPunct="1"/>
            <a:r>
              <a:rPr lang="en-US" altLang="zh-CN" sz="2000" smtClean="0">
                <a:solidFill>
                  <a:srgbClr val="003366"/>
                </a:solidFill>
                <a:ea typeface="宋体" pitchFamily="2" charset="-122"/>
              </a:rPr>
              <a:t>Bench marked the energy loss results in undulator against the well known analytical formula.</a:t>
            </a:r>
            <a:endParaRPr lang="en-US" altLang="zh-CN" sz="2800" smtClean="0">
              <a:solidFill>
                <a:srgbClr val="003366"/>
              </a:solidFill>
              <a:ea typeface="宋体" pitchFamily="2" charset="-122"/>
            </a:endParaRPr>
          </a:p>
        </p:txBody>
      </p:sp>
      <p:sp>
        <p:nvSpPr>
          <p:cNvPr id="44036" name="Text Box 5"/>
          <p:cNvSpPr txBox="1">
            <a:spLocks noChangeArrowheads="1"/>
          </p:cNvSpPr>
          <p:nvPr/>
        </p:nvSpPr>
        <p:spPr bwMode="auto">
          <a:xfrm>
            <a:off x="304800" y="4191000"/>
            <a:ext cx="8474075" cy="1384300"/>
          </a:xfrm>
          <a:prstGeom prst="rect">
            <a:avLst/>
          </a:prstGeom>
          <a:noFill/>
          <a:ln w="9525">
            <a:noFill/>
            <a:miter lim="800000"/>
            <a:headEnd/>
            <a:tailEnd/>
          </a:ln>
        </p:spPr>
        <p:txBody>
          <a:bodyPr>
            <a:spAutoFit/>
          </a:bodyPr>
          <a:lstStyle/>
          <a:p>
            <a:r>
              <a:rPr lang="en-US" sz="2800">
                <a:latin typeface="Calibri" pitchFamily="34" charset="0"/>
              </a:rPr>
              <a:t>Simulation results show that there is an emittance damping instead of emittance growing when drive beam passing through the undulator.</a:t>
            </a:r>
            <a:endParaRPr lang="en-US">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Number Placeholder 5"/>
          <p:cNvSpPr>
            <a:spLocks noGrp="1"/>
          </p:cNvSpPr>
          <p:nvPr>
            <p:ph type="sldNum" sz="quarter" idx="12"/>
          </p:nvPr>
        </p:nvSpPr>
        <p:spPr>
          <a:xfrm>
            <a:off x="7010400" y="6324600"/>
            <a:ext cx="2133600" cy="365125"/>
          </a:xfrm>
        </p:spPr>
        <p:txBody>
          <a:bodyPr/>
          <a:lstStyle/>
          <a:p>
            <a:pPr fontAlgn="base">
              <a:spcBef>
                <a:spcPct val="0"/>
              </a:spcBef>
              <a:spcAft>
                <a:spcPct val="0"/>
              </a:spcAft>
              <a:defRPr/>
            </a:pPr>
            <a:fld id="{EEFDF90C-6BD6-4BB0-8789-49FF2A519CFB}" type="slidenum">
              <a:rPr lang="en-US"/>
              <a:pPr fontAlgn="base">
                <a:spcBef>
                  <a:spcPct val="0"/>
                </a:spcBef>
                <a:spcAft>
                  <a:spcPct val="0"/>
                </a:spcAft>
                <a:defRPr/>
              </a:pPr>
              <a:t>15</a:t>
            </a:fld>
            <a:endParaRPr lang="en-US"/>
          </a:p>
        </p:txBody>
      </p:sp>
      <p:sp>
        <p:nvSpPr>
          <p:cNvPr id="45058" name="Rectangle 2"/>
          <p:cNvSpPr>
            <a:spLocks noGrp="1" noChangeArrowheads="1"/>
          </p:cNvSpPr>
          <p:nvPr>
            <p:ph type="title" idx="4294967295"/>
          </p:nvPr>
        </p:nvSpPr>
        <p:spPr>
          <a:xfrm>
            <a:off x="609600" y="0"/>
            <a:ext cx="8229600" cy="715963"/>
          </a:xfrm>
        </p:spPr>
        <p:txBody>
          <a:bodyPr/>
          <a:lstStyle/>
          <a:p>
            <a:pPr eaLnBrk="1" hangingPunct="1"/>
            <a:r>
              <a:rPr lang="en-US" sz="3200" smtClean="0"/>
              <a:t>Optical Matching Device (OMD) comparison</a:t>
            </a:r>
            <a:endParaRPr lang="en-US" sz="3200" smtClean="0">
              <a:solidFill>
                <a:srgbClr val="FA1604"/>
              </a:solidFill>
            </a:endParaRPr>
          </a:p>
        </p:txBody>
      </p:sp>
      <p:sp>
        <p:nvSpPr>
          <p:cNvPr id="45059" name="Rectangle 3"/>
          <p:cNvSpPr>
            <a:spLocks noGrp="1" noChangeArrowheads="1"/>
          </p:cNvSpPr>
          <p:nvPr>
            <p:ph type="body" idx="4294967295"/>
          </p:nvPr>
        </p:nvSpPr>
        <p:spPr>
          <a:xfrm>
            <a:off x="304800" y="914400"/>
            <a:ext cx="8229600" cy="2133600"/>
          </a:xfrm>
        </p:spPr>
        <p:txBody>
          <a:bodyPr/>
          <a:lstStyle/>
          <a:p>
            <a:pPr eaLnBrk="1" hangingPunct="1">
              <a:buFont typeface="Arial" charset="0"/>
              <a:buChar char="•"/>
            </a:pPr>
            <a:r>
              <a:rPr lang="en-US" b="1" smtClean="0">
                <a:solidFill>
                  <a:srgbClr val="003366"/>
                </a:solidFill>
              </a:rPr>
              <a:t>Beam and accelerator phase optimized for each OMD</a:t>
            </a:r>
          </a:p>
          <a:p>
            <a:pPr eaLnBrk="1" hangingPunct="1">
              <a:buFont typeface="Arial" charset="0"/>
              <a:buChar char="•"/>
            </a:pPr>
            <a:r>
              <a:rPr lang="en-US" b="1" smtClean="0">
                <a:solidFill>
                  <a:srgbClr val="003366"/>
                </a:solidFill>
              </a:rPr>
              <a:t>OMD compared:</a:t>
            </a:r>
          </a:p>
          <a:p>
            <a:pPr lvl="1" eaLnBrk="1" hangingPunct="1"/>
            <a:r>
              <a:rPr lang="en-US" smtClean="0">
                <a:solidFill>
                  <a:srgbClr val="003366"/>
                </a:solidFill>
                <a:hlinkClick r:id="rId2" action="ppaction://hlinksldjump"/>
              </a:rPr>
              <a:t>Adiabatic Matching Device (AMD)</a:t>
            </a:r>
            <a:endParaRPr lang="en-US" smtClean="0">
              <a:solidFill>
                <a:srgbClr val="003366"/>
              </a:solidFill>
            </a:endParaRPr>
          </a:p>
          <a:p>
            <a:pPr lvl="1" eaLnBrk="1" hangingPunct="1"/>
            <a:r>
              <a:rPr lang="en-US" smtClean="0">
                <a:solidFill>
                  <a:srgbClr val="003366"/>
                </a:solidFill>
                <a:hlinkClick r:id="rId3" action="ppaction://hlinksldjump"/>
              </a:rPr>
              <a:t>Flux concentrator</a:t>
            </a:r>
            <a:endParaRPr lang="en-US" smtClean="0">
              <a:solidFill>
                <a:srgbClr val="003366"/>
              </a:solidFill>
            </a:endParaRPr>
          </a:p>
          <a:p>
            <a:pPr lvl="1" eaLnBrk="1" hangingPunct="1"/>
            <a:r>
              <a:rPr lang="en-US" smtClean="0">
                <a:solidFill>
                  <a:srgbClr val="003366"/>
                </a:solidFill>
                <a:hlinkClick r:id="rId4" action="ppaction://hlinksldjump"/>
              </a:rPr>
              <a:t>¼ wave transformer</a:t>
            </a:r>
            <a:endParaRPr lang="en-US" smtClean="0">
              <a:solidFill>
                <a:srgbClr val="003366"/>
              </a:solidFill>
            </a:endParaRPr>
          </a:p>
          <a:p>
            <a:pPr lvl="1" eaLnBrk="1" hangingPunct="1"/>
            <a:r>
              <a:rPr lang="en-US" smtClean="0">
                <a:solidFill>
                  <a:srgbClr val="003366"/>
                </a:solidFill>
                <a:hlinkClick r:id="rId5" action="ppaction://hlinksldjump"/>
              </a:rPr>
              <a:t>Lithium lens</a:t>
            </a:r>
            <a:endParaRPr lang="en-US" smtClean="0">
              <a:solidFill>
                <a:srgbClr val="003366"/>
              </a:solidFill>
            </a:endParaRPr>
          </a:p>
        </p:txBody>
      </p:sp>
      <p:graphicFrame>
        <p:nvGraphicFramePr>
          <p:cNvPr id="60444" name="Group 28"/>
          <p:cNvGraphicFramePr>
            <a:graphicFrameLocks noGrp="1"/>
          </p:cNvGraphicFramePr>
          <p:nvPr/>
        </p:nvGraphicFramePr>
        <p:xfrm>
          <a:off x="457200" y="3124200"/>
          <a:ext cx="7935913" cy="3152775"/>
        </p:xfrm>
        <a:graphic>
          <a:graphicData uri="http://schemas.openxmlformats.org/drawingml/2006/table">
            <a:tbl>
              <a:tblPr/>
              <a:tblGrid>
                <a:gridCol w="4911725"/>
                <a:gridCol w="3024188"/>
              </a:tblGrid>
              <a:tr h="298450">
                <a:tc>
                  <a:txBody>
                    <a:bodyPr/>
                    <a:lstStyle/>
                    <a:p>
                      <a:pPr marL="0" marR="0" lvl="0" indent="0" algn="ctr" defTabSz="914400" rtl="0" eaLnBrk="1" fontAlgn="base" latinLnBrk="0" hangingPunct="1">
                        <a:lnSpc>
                          <a:spcPct val="100000"/>
                        </a:lnSpc>
                        <a:spcBef>
                          <a:spcPct val="10000"/>
                        </a:spcBef>
                        <a:spcAft>
                          <a:spcPct val="10000"/>
                        </a:spcAft>
                        <a:buClr>
                          <a:schemeClr val="tx2"/>
                        </a:buClr>
                        <a:buSzTx/>
                        <a:buFont typeface="Wingdings" pitchFamily="2" charset="2"/>
                        <a:buNone/>
                        <a:tabLst/>
                      </a:pPr>
                      <a:r>
                        <a:rPr kumimoji="0" lang="en-US" altLang="zh-CN" sz="1600" b="1" i="0" u="none" strike="noStrike" cap="none" normalizeH="0" baseline="0" dirty="0" smtClean="0">
                          <a:ln>
                            <a:noFill/>
                          </a:ln>
                          <a:solidFill>
                            <a:schemeClr val="tx1"/>
                          </a:solidFill>
                          <a:effectLst/>
                          <a:latin typeface="Arial" charset="0"/>
                          <a:ea typeface="宋体" pitchFamily="2" charset="-122"/>
                          <a:cs typeface="Arial" charset="0"/>
                        </a:rPr>
                        <a:t>OMD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10000"/>
                        </a:spcAft>
                        <a:buClr>
                          <a:schemeClr val="tx2"/>
                        </a:buClr>
                        <a:buSzTx/>
                        <a:buFont typeface="Wingdings" pitchFamily="2" charset="2"/>
                        <a:buNone/>
                        <a:tabLst/>
                      </a:pPr>
                      <a:r>
                        <a:rPr kumimoji="0" lang="en-US" altLang="zh-CN" sz="1600" b="1" i="0" u="none" strike="noStrike" cap="none" normalizeH="0" baseline="0" smtClean="0">
                          <a:ln>
                            <a:noFill/>
                          </a:ln>
                          <a:solidFill>
                            <a:schemeClr val="tx1"/>
                          </a:solidFill>
                          <a:effectLst/>
                          <a:latin typeface="Arial" charset="0"/>
                          <a:ea typeface="宋体" pitchFamily="2" charset="-122"/>
                          <a:cs typeface="Arial" charset="0"/>
                        </a:rPr>
                        <a:t>Capture efficiency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10000"/>
                        </a:spcBef>
                        <a:spcAft>
                          <a:spcPct val="10000"/>
                        </a:spcAft>
                        <a:buClr>
                          <a:schemeClr val="tx2"/>
                        </a:buClr>
                        <a:buSzTx/>
                        <a:buFont typeface="Wingdings" pitchFamily="2" charset="2"/>
                        <a:buNone/>
                        <a:tabLst/>
                      </a:pPr>
                      <a:r>
                        <a:rPr kumimoji="0" lang="en-US" altLang="zh-CN" sz="1800" b="1" i="0" u="none" strike="noStrike" cap="none" normalizeH="0" baseline="0" smtClean="0">
                          <a:ln>
                            <a:noFill/>
                          </a:ln>
                          <a:solidFill>
                            <a:schemeClr val="tx1"/>
                          </a:solidFill>
                          <a:effectLst/>
                          <a:latin typeface="Arial" charset="0"/>
                          <a:ea typeface="宋体" pitchFamily="2" charset="-122"/>
                          <a:cs typeface="Arial" charset="0"/>
                        </a:rPr>
                        <a:t>Immersed target, AMD </a:t>
                      </a:r>
                    </a:p>
                    <a:p>
                      <a:pPr marL="0" marR="0" lvl="0" indent="0" algn="l" defTabSz="914400" rtl="0" eaLnBrk="1" fontAlgn="base" latinLnBrk="0" hangingPunct="1">
                        <a:lnSpc>
                          <a:spcPct val="100000"/>
                        </a:lnSpc>
                        <a:spcBef>
                          <a:spcPct val="10000"/>
                        </a:spcBef>
                        <a:spcAft>
                          <a:spcPct val="10000"/>
                        </a:spcAft>
                        <a:buClr>
                          <a:schemeClr val="tx2"/>
                        </a:buClr>
                        <a:buSzTx/>
                        <a:buFont typeface="Wingdings" pitchFamily="2" charset="2"/>
                        <a:buNone/>
                        <a:tabLst/>
                      </a:pPr>
                      <a:r>
                        <a:rPr kumimoji="0" lang="en-US" altLang="zh-CN" sz="1800" b="1" i="0" u="none" strike="noStrike" cap="none" normalizeH="0" baseline="0" smtClean="0">
                          <a:ln>
                            <a:noFill/>
                          </a:ln>
                          <a:solidFill>
                            <a:schemeClr val="tx1"/>
                          </a:solidFill>
                          <a:effectLst/>
                          <a:latin typeface="Arial" charset="0"/>
                          <a:ea typeface="宋体" pitchFamily="2" charset="-122"/>
                          <a:cs typeface="Arial" charset="0"/>
                        </a:rPr>
                        <a:t>(6T-0.5T in 20 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chemeClr val="tx2"/>
                        </a:buClr>
                        <a:buSzTx/>
                        <a:buFont typeface="Wingdings" pitchFamily="2" charset="2"/>
                        <a:buNone/>
                        <a:tabLst/>
                      </a:pPr>
                      <a:r>
                        <a:rPr kumimoji="0" lang="en-US" altLang="zh-CN" sz="1800" b="1" i="0" u="none" strike="noStrike" cap="none" normalizeH="0" baseline="0" smtClean="0">
                          <a:ln>
                            <a:noFill/>
                          </a:ln>
                          <a:solidFill>
                            <a:schemeClr val="tx1"/>
                          </a:solidFill>
                          <a:effectLst/>
                          <a:latin typeface="Arial" charset="0"/>
                          <a:ea typeface="宋体" pitchFamily="2" charset="-122"/>
                          <a:cs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10000"/>
                        </a:spcBef>
                        <a:spcAft>
                          <a:spcPct val="10000"/>
                        </a:spcAft>
                        <a:buClr>
                          <a:schemeClr val="tx2"/>
                        </a:buClr>
                        <a:buSzTx/>
                        <a:buFont typeface="Wingdings" pitchFamily="2" charset="2"/>
                        <a:buNone/>
                        <a:tabLst/>
                      </a:pPr>
                      <a:r>
                        <a:rPr kumimoji="0" lang="en-US" altLang="zh-CN" sz="1800" b="1" i="0" u="none" strike="noStrike" cap="none" normalizeH="0" baseline="0" smtClean="0">
                          <a:ln>
                            <a:noFill/>
                          </a:ln>
                          <a:solidFill>
                            <a:schemeClr val="tx1"/>
                          </a:solidFill>
                          <a:effectLst/>
                          <a:latin typeface="Arial" charset="0"/>
                          <a:ea typeface="宋体" pitchFamily="2" charset="-122"/>
                          <a:cs typeface="Arial" charset="0"/>
                        </a:rPr>
                        <a:t>Non-immersed target, flux concentrator</a:t>
                      </a:r>
                    </a:p>
                    <a:p>
                      <a:pPr marL="0" marR="0" lvl="0" indent="0" algn="l" defTabSz="914400" rtl="0" eaLnBrk="1" fontAlgn="base" latinLnBrk="0" hangingPunct="1">
                        <a:lnSpc>
                          <a:spcPct val="100000"/>
                        </a:lnSpc>
                        <a:spcBef>
                          <a:spcPct val="10000"/>
                        </a:spcBef>
                        <a:spcAft>
                          <a:spcPct val="10000"/>
                        </a:spcAft>
                        <a:buClr>
                          <a:schemeClr val="tx2"/>
                        </a:buClr>
                        <a:buSzTx/>
                        <a:buFont typeface="Wingdings" pitchFamily="2" charset="2"/>
                        <a:buNone/>
                        <a:tabLst/>
                      </a:pPr>
                      <a:r>
                        <a:rPr kumimoji="0" lang="en-US" altLang="zh-CN" sz="1800" b="1" i="0" u="none" strike="noStrike" cap="none" normalizeH="0" baseline="0" smtClean="0">
                          <a:ln>
                            <a:noFill/>
                          </a:ln>
                          <a:solidFill>
                            <a:schemeClr val="tx1"/>
                          </a:solidFill>
                          <a:effectLst/>
                          <a:latin typeface="Arial" charset="0"/>
                          <a:ea typeface="宋体" pitchFamily="2" charset="-122"/>
                          <a:cs typeface="Arial" charset="0"/>
                        </a:rPr>
                        <a:t>(0-3.5T in 2cm, 3.5T-0.5T 14cm)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chemeClr val="tx2"/>
                        </a:buClr>
                        <a:buSzTx/>
                        <a:buFont typeface="Wingdings" pitchFamily="2" charset="2"/>
                        <a:buNone/>
                        <a:tabLst/>
                      </a:pPr>
                      <a:r>
                        <a:rPr kumimoji="0" lang="en-US" altLang="zh-CN" sz="1800" b="1" i="0" u="none" strike="noStrike" cap="none" normalizeH="0" baseline="0" smtClean="0">
                          <a:ln>
                            <a:noFill/>
                          </a:ln>
                          <a:solidFill>
                            <a:schemeClr val="tx1"/>
                          </a:solidFill>
                          <a:effectLst/>
                          <a:latin typeface="Arial" charset="0"/>
                          <a:ea typeface="宋体" pitchFamily="2" charset="-122"/>
                          <a:cs typeface="Arial" charset="0"/>
                        </a:rPr>
                        <a:t>~26%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1" fontAlgn="base" latinLnBrk="0" hangingPunct="1">
                        <a:lnSpc>
                          <a:spcPct val="100000"/>
                        </a:lnSpc>
                        <a:spcBef>
                          <a:spcPct val="10000"/>
                        </a:spcBef>
                        <a:spcAft>
                          <a:spcPct val="10000"/>
                        </a:spcAft>
                        <a:buClr>
                          <a:schemeClr val="tx2"/>
                        </a:buClr>
                        <a:buSzTx/>
                        <a:buFont typeface="Wingdings" pitchFamily="2" charset="2"/>
                        <a:buNone/>
                        <a:tabLst/>
                      </a:pPr>
                      <a:r>
                        <a:rPr kumimoji="0" lang="en-US" altLang="zh-CN" sz="1800" b="1" i="0" u="none" strike="noStrike" cap="none" normalizeH="0" baseline="0" smtClean="0">
                          <a:ln>
                            <a:noFill/>
                          </a:ln>
                          <a:solidFill>
                            <a:schemeClr val="tx1"/>
                          </a:solidFill>
                          <a:effectLst/>
                          <a:latin typeface="Arial" charset="0"/>
                          <a:ea typeface="宋体" pitchFamily="2" charset="-122"/>
                          <a:cs typeface="Arial" charset="0"/>
                        </a:rPr>
                        <a:t>1/4 wave transformer</a:t>
                      </a:r>
                    </a:p>
                    <a:p>
                      <a:pPr marL="0" marR="0" lvl="0" indent="0" algn="l" defTabSz="914400" rtl="0" eaLnBrk="1" fontAlgn="base" latinLnBrk="0" hangingPunct="1">
                        <a:lnSpc>
                          <a:spcPct val="100000"/>
                        </a:lnSpc>
                        <a:spcBef>
                          <a:spcPct val="10000"/>
                        </a:spcBef>
                        <a:spcAft>
                          <a:spcPct val="10000"/>
                        </a:spcAft>
                        <a:buClr>
                          <a:schemeClr val="tx2"/>
                        </a:buClr>
                        <a:buSzTx/>
                        <a:buFont typeface="Wingdings" pitchFamily="2" charset="2"/>
                        <a:buNone/>
                        <a:tabLst/>
                      </a:pPr>
                      <a:r>
                        <a:rPr kumimoji="0" lang="en-US" altLang="zh-CN" sz="1800" b="1" i="0" u="none" strike="noStrike" cap="none" normalizeH="0" baseline="0" smtClean="0">
                          <a:ln>
                            <a:noFill/>
                          </a:ln>
                          <a:solidFill>
                            <a:schemeClr val="tx1"/>
                          </a:solidFill>
                          <a:effectLst/>
                          <a:latin typeface="Arial" charset="0"/>
                          <a:ea typeface="宋体" pitchFamily="2" charset="-122"/>
                          <a:cs typeface="Arial" charset="0"/>
                        </a:rPr>
                        <a:t>(1T, 2cm)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chemeClr val="tx2"/>
                        </a:buClr>
                        <a:buSzTx/>
                        <a:buFont typeface="Wingdings" pitchFamily="2" charset="2"/>
                        <a:buNone/>
                        <a:tabLst/>
                      </a:pPr>
                      <a:r>
                        <a:rPr kumimoji="0" lang="en-US" altLang="zh-CN" sz="1800" b="1" i="0" u="none" strike="noStrike" cap="none" normalizeH="0" baseline="0" smtClean="0">
                          <a:ln>
                            <a:noFill/>
                          </a:ln>
                          <a:solidFill>
                            <a:schemeClr val="tx1"/>
                          </a:solidFill>
                          <a:effectLst/>
                          <a:latin typeface="Arial" charset="0"/>
                          <a:ea typeface="宋体" pitchFamily="2" charset="-122"/>
                          <a:cs typeface="Arial" charset="0"/>
                        </a:rPr>
                        <a:t>~15%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10000"/>
                        </a:spcBef>
                        <a:spcAft>
                          <a:spcPct val="10000"/>
                        </a:spcAft>
                        <a:buClr>
                          <a:schemeClr val="tx2"/>
                        </a:buClr>
                        <a:buSzTx/>
                        <a:buFont typeface="Wingdings" pitchFamily="2" charset="2"/>
                        <a:buNone/>
                        <a:tabLst/>
                      </a:pPr>
                      <a:r>
                        <a:rPr kumimoji="0" lang="en-US" altLang="zh-CN" sz="1800" b="1" i="0" u="none" strike="noStrike" cap="none" normalizeH="0" baseline="0" smtClean="0">
                          <a:ln>
                            <a:noFill/>
                          </a:ln>
                          <a:solidFill>
                            <a:schemeClr val="tx1"/>
                          </a:solidFill>
                          <a:effectLst/>
                          <a:latin typeface="Arial" charset="0"/>
                          <a:ea typeface="宋体" pitchFamily="2" charset="-122"/>
                          <a:cs typeface="Arial" charset="0"/>
                        </a:rPr>
                        <a:t>0.5T Back ground solenoid only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chemeClr val="tx2"/>
                        </a:buClr>
                        <a:buSzTx/>
                        <a:buFont typeface="Wingdings" pitchFamily="2" charset="2"/>
                        <a:buNone/>
                        <a:tabLst/>
                      </a:pPr>
                      <a:r>
                        <a:rPr kumimoji="0" lang="en-US" altLang="zh-CN" sz="1800" b="1" i="0" u="none" strike="noStrike" cap="none" normalizeH="0" baseline="0" smtClean="0">
                          <a:ln>
                            <a:noFill/>
                          </a:ln>
                          <a:solidFill>
                            <a:schemeClr val="tx1"/>
                          </a:solidFill>
                          <a:effectLst/>
                          <a:latin typeface="Arial" charset="0"/>
                          <a:ea typeface="宋体" pitchFamily="2" charset="-122"/>
                          <a:cs typeface="Arial"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0663">
                <a:tc>
                  <a:txBody>
                    <a:bodyPr/>
                    <a:lstStyle/>
                    <a:p>
                      <a:pPr marL="0" marR="0" lvl="0" indent="0" algn="l" defTabSz="914400" rtl="0" eaLnBrk="1" fontAlgn="base" latinLnBrk="0" hangingPunct="1">
                        <a:lnSpc>
                          <a:spcPct val="100000"/>
                        </a:lnSpc>
                        <a:spcBef>
                          <a:spcPct val="10000"/>
                        </a:spcBef>
                        <a:spcAft>
                          <a:spcPct val="10000"/>
                        </a:spcAft>
                        <a:buClr>
                          <a:schemeClr val="tx2"/>
                        </a:buClr>
                        <a:buSzTx/>
                        <a:buFont typeface="Wingdings" pitchFamily="2" charset="2"/>
                        <a:buNone/>
                        <a:tabLst/>
                      </a:pPr>
                      <a:r>
                        <a:rPr kumimoji="0" lang="en-US" altLang="zh-CN" sz="1800" b="1" i="0" u="none" strike="noStrike" cap="none" normalizeH="0" baseline="0" smtClean="0">
                          <a:ln>
                            <a:noFill/>
                          </a:ln>
                          <a:solidFill>
                            <a:schemeClr val="tx1"/>
                          </a:solidFill>
                          <a:effectLst/>
                          <a:latin typeface="Arial" charset="0"/>
                          <a:ea typeface="宋体" pitchFamily="2" charset="-122"/>
                          <a:cs typeface="Arial" charset="0"/>
                        </a:rPr>
                        <a:t>Lithium lens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10000"/>
                        </a:spcBef>
                        <a:spcAft>
                          <a:spcPct val="10000"/>
                        </a:spcAft>
                        <a:buClr>
                          <a:schemeClr val="tx2"/>
                        </a:buClr>
                        <a:buSzTx/>
                        <a:buFont typeface="Wingdings" pitchFamily="2" charset="2"/>
                        <a:buNone/>
                        <a:tabLst/>
                      </a:pPr>
                      <a:r>
                        <a:rPr kumimoji="0" lang="en-US" altLang="zh-CN" sz="1800" b="1" i="0" u="none" strike="noStrike" cap="none" normalizeH="0" baseline="0" dirty="0" smtClean="0">
                          <a:ln>
                            <a:noFill/>
                          </a:ln>
                          <a:solidFill>
                            <a:schemeClr val="tx1"/>
                          </a:solidFill>
                          <a:effectLst/>
                          <a:latin typeface="Arial" charset="0"/>
                          <a:ea typeface="宋体" pitchFamily="2" charset="-122"/>
                          <a:cs typeface="Arial" charset="0"/>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5"/>
          <p:cNvSpPr>
            <a:spLocks noGrp="1"/>
          </p:cNvSpPr>
          <p:nvPr>
            <p:ph type="sldNum" sz="quarter" idx="12"/>
          </p:nvPr>
        </p:nvSpPr>
        <p:spPr>
          <a:xfrm>
            <a:off x="7010400" y="6324600"/>
            <a:ext cx="2133600" cy="365125"/>
          </a:xfrm>
        </p:spPr>
        <p:txBody>
          <a:bodyPr/>
          <a:lstStyle/>
          <a:p>
            <a:pPr fontAlgn="base">
              <a:spcBef>
                <a:spcPct val="0"/>
              </a:spcBef>
              <a:spcAft>
                <a:spcPct val="0"/>
              </a:spcAft>
              <a:defRPr/>
            </a:pPr>
            <a:fld id="{15E99B00-9555-4324-A966-3C2963879ECE}" type="slidenum">
              <a:rPr lang="en-US"/>
              <a:pPr fontAlgn="base">
                <a:spcBef>
                  <a:spcPct val="0"/>
                </a:spcBef>
                <a:spcAft>
                  <a:spcPct val="0"/>
                </a:spcAft>
                <a:defRPr/>
              </a:pPr>
              <a:t>16</a:t>
            </a:fld>
            <a:endParaRPr lang="en-US"/>
          </a:p>
        </p:txBody>
      </p:sp>
      <p:sp>
        <p:nvSpPr>
          <p:cNvPr id="46082" name="Text Box 63"/>
          <p:cNvSpPr txBox="1">
            <a:spLocks noChangeArrowheads="1"/>
          </p:cNvSpPr>
          <p:nvPr/>
        </p:nvSpPr>
        <p:spPr bwMode="auto">
          <a:xfrm>
            <a:off x="212725" y="341313"/>
            <a:ext cx="8261350" cy="523875"/>
          </a:xfrm>
          <a:prstGeom prst="rect">
            <a:avLst/>
          </a:prstGeom>
          <a:noFill/>
          <a:ln w="9525">
            <a:noFill/>
            <a:miter lim="800000"/>
            <a:headEnd/>
            <a:tailEnd/>
          </a:ln>
        </p:spPr>
        <p:txBody>
          <a:bodyPr wrap="none">
            <a:spAutoFit/>
          </a:bodyPr>
          <a:lstStyle/>
          <a:p>
            <a:r>
              <a:rPr lang="en-US" sz="2800" b="1">
                <a:latin typeface="Calibri" pitchFamily="34" charset="0"/>
              </a:rPr>
              <a:t>Drive beam energy dependence study (no collimation)</a:t>
            </a:r>
          </a:p>
        </p:txBody>
      </p:sp>
      <p:pic>
        <p:nvPicPr>
          <p:cNvPr id="46083" name="Picture 7"/>
          <p:cNvPicPr>
            <a:picLocks noChangeAspect="1" noChangeArrowheads="1"/>
          </p:cNvPicPr>
          <p:nvPr/>
        </p:nvPicPr>
        <p:blipFill>
          <a:blip r:embed="rId2"/>
          <a:srcRect/>
          <a:stretch>
            <a:fillRect/>
          </a:stretch>
        </p:blipFill>
        <p:spPr bwMode="auto">
          <a:xfrm>
            <a:off x="1295400" y="1219200"/>
            <a:ext cx="66294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5"/>
          <p:cNvSpPr>
            <a:spLocks noGrp="1"/>
          </p:cNvSpPr>
          <p:nvPr>
            <p:ph type="sldNum" sz="quarter" idx="12"/>
          </p:nvPr>
        </p:nvSpPr>
        <p:spPr>
          <a:xfrm>
            <a:off x="7010400" y="6324600"/>
            <a:ext cx="2133600" cy="365125"/>
          </a:xfrm>
        </p:spPr>
        <p:txBody>
          <a:bodyPr/>
          <a:lstStyle/>
          <a:p>
            <a:pPr fontAlgn="base">
              <a:spcBef>
                <a:spcPct val="0"/>
              </a:spcBef>
              <a:spcAft>
                <a:spcPct val="0"/>
              </a:spcAft>
              <a:defRPr/>
            </a:pPr>
            <a:fld id="{A00CFC4B-34D3-4D2D-84A0-707C98028382}" type="slidenum">
              <a:rPr lang="en-US"/>
              <a:pPr fontAlgn="base">
                <a:spcBef>
                  <a:spcPct val="0"/>
                </a:spcBef>
                <a:spcAft>
                  <a:spcPct val="0"/>
                </a:spcAft>
                <a:defRPr/>
              </a:pPr>
              <a:t>17</a:t>
            </a:fld>
            <a:endParaRPr lang="en-US"/>
          </a:p>
        </p:txBody>
      </p:sp>
      <p:sp>
        <p:nvSpPr>
          <p:cNvPr id="47106" name="Rectangle 2"/>
          <p:cNvSpPr>
            <a:spLocks noGrp="1"/>
          </p:cNvSpPr>
          <p:nvPr>
            <p:ph type="title"/>
          </p:nvPr>
        </p:nvSpPr>
        <p:spPr>
          <a:xfrm>
            <a:off x="457200" y="274638"/>
            <a:ext cx="8229600" cy="639762"/>
          </a:xfrm>
        </p:spPr>
        <p:txBody>
          <a:bodyPr/>
          <a:lstStyle/>
          <a:p>
            <a:pPr eaLnBrk="1" hangingPunct="1"/>
            <a:r>
              <a:rPr lang="en-US" smtClean="0"/>
              <a:t>Low energy operation, 100GeV</a:t>
            </a:r>
          </a:p>
        </p:txBody>
      </p:sp>
      <p:sp>
        <p:nvSpPr>
          <p:cNvPr id="47107" name="Rectangle 3"/>
          <p:cNvSpPr>
            <a:spLocks noGrp="1"/>
          </p:cNvSpPr>
          <p:nvPr>
            <p:ph type="body" idx="1"/>
          </p:nvPr>
        </p:nvSpPr>
        <p:spPr>
          <a:xfrm>
            <a:off x="762000" y="990600"/>
            <a:ext cx="8229600" cy="533400"/>
          </a:xfrm>
        </p:spPr>
        <p:txBody>
          <a:bodyPr/>
          <a:lstStyle/>
          <a:p>
            <a:pPr eaLnBrk="1" hangingPunct="1">
              <a:buFont typeface="Arial" charset="0"/>
              <a:buChar char="•"/>
            </a:pPr>
            <a:r>
              <a:rPr lang="en-US" b="1" smtClean="0"/>
              <a:t>Short period and high field undualtor:</a:t>
            </a:r>
          </a:p>
          <a:p>
            <a:pPr eaLnBrk="1" hangingPunct="1">
              <a:buFont typeface="Arial" charset="0"/>
              <a:buChar char="•"/>
            </a:pPr>
            <a:endParaRPr lang="en-US" b="1" smtClean="0"/>
          </a:p>
        </p:txBody>
      </p:sp>
      <p:pic>
        <p:nvPicPr>
          <p:cNvPr id="47108" name="Picture 5"/>
          <p:cNvPicPr>
            <a:picLocks noChangeAspect="1" noChangeArrowheads="1"/>
          </p:cNvPicPr>
          <p:nvPr/>
        </p:nvPicPr>
        <p:blipFill>
          <a:blip r:embed="rId2"/>
          <a:srcRect/>
          <a:stretch>
            <a:fillRect/>
          </a:stretch>
        </p:blipFill>
        <p:spPr bwMode="auto">
          <a:xfrm>
            <a:off x="1066800" y="1752600"/>
            <a:ext cx="3581400" cy="2449513"/>
          </a:xfrm>
          <a:prstGeom prst="rect">
            <a:avLst/>
          </a:prstGeom>
          <a:noFill/>
          <a:ln w="9525">
            <a:noFill/>
            <a:miter lim="800000"/>
            <a:headEnd/>
            <a:tailEnd/>
          </a:ln>
        </p:spPr>
      </p:pic>
      <p:pic>
        <p:nvPicPr>
          <p:cNvPr id="47109" name="Picture 9"/>
          <p:cNvPicPr>
            <a:picLocks noChangeAspect="1" noChangeArrowheads="1"/>
          </p:cNvPicPr>
          <p:nvPr/>
        </p:nvPicPr>
        <p:blipFill>
          <a:blip r:embed="rId3"/>
          <a:srcRect/>
          <a:stretch>
            <a:fillRect/>
          </a:stretch>
        </p:blipFill>
        <p:spPr bwMode="auto">
          <a:xfrm>
            <a:off x="5181600" y="1828800"/>
            <a:ext cx="2971800" cy="2138363"/>
          </a:xfrm>
          <a:prstGeom prst="rect">
            <a:avLst/>
          </a:prstGeom>
          <a:noFill/>
          <a:ln w="9525">
            <a:noFill/>
            <a:miter lim="800000"/>
            <a:headEnd/>
            <a:tailEnd/>
          </a:ln>
        </p:spPr>
      </p:pic>
      <p:pic>
        <p:nvPicPr>
          <p:cNvPr id="47110" name="Picture 11"/>
          <p:cNvPicPr>
            <a:picLocks noChangeAspect="1" noChangeArrowheads="1"/>
          </p:cNvPicPr>
          <p:nvPr/>
        </p:nvPicPr>
        <p:blipFill>
          <a:blip r:embed="rId4"/>
          <a:srcRect/>
          <a:stretch>
            <a:fillRect/>
          </a:stretch>
        </p:blipFill>
        <p:spPr bwMode="auto">
          <a:xfrm>
            <a:off x="4953000" y="4114800"/>
            <a:ext cx="3370263" cy="2224088"/>
          </a:xfrm>
          <a:prstGeom prst="rect">
            <a:avLst/>
          </a:prstGeom>
          <a:noFill/>
          <a:ln w="9525">
            <a:noFill/>
            <a:miter lim="800000"/>
            <a:headEnd/>
            <a:tailEnd/>
          </a:ln>
        </p:spPr>
      </p:pic>
      <p:sp>
        <p:nvSpPr>
          <p:cNvPr id="47111" name="Text Box 7"/>
          <p:cNvSpPr txBox="1">
            <a:spLocks noChangeArrowheads="1"/>
          </p:cNvSpPr>
          <p:nvPr/>
        </p:nvSpPr>
        <p:spPr bwMode="auto">
          <a:xfrm>
            <a:off x="304800" y="4267200"/>
            <a:ext cx="4876800" cy="1190625"/>
          </a:xfrm>
          <a:prstGeom prst="rect">
            <a:avLst/>
          </a:prstGeom>
          <a:noFill/>
          <a:ln w="9525">
            <a:noFill/>
            <a:miter lim="800000"/>
            <a:headEnd/>
            <a:tailEnd/>
          </a:ln>
        </p:spPr>
        <p:txBody>
          <a:bodyPr>
            <a:spAutoFit/>
          </a:bodyPr>
          <a:lstStyle/>
          <a:p>
            <a:r>
              <a:rPr lang="en-US">
                <a:latin typeface="Calibri" pitchFamily="34" charset="0"/>
              </a:rPr>
              <a:t>Simulation results shown that we can bring the positron yield back for lower energy operation by using undulator with short period and high field.</a:t>
            </a:r>
          </a:p>
        </p:txBody>
      </p:sp>
      <p:sp>
        <p:nvSpPr>
          <p:cNvPr id="47112" name="TextBox 8"/>
          <p:cNvSpPr txBox="1">
            <a:spLocks noChangeArrowheads="1"/>
          </p:cNvSpPr>
          <p:nvPr/>
        </p:nvSpPr>
        <p:spPr bwMode="auto">
          <a:xfrm>
            <a:off x="457200" y="5486400"/>
            <a:ext cx="4495800" cy="1200150"/>
          </a:xfrm>
          <a:prstGeom prst="rect">
            <a:avLst/>
          </a:prstGeom>
          <a:noFill/>
          <a:ln w="9525">
            <a:noFill/>
            <a:miter lim="800000"/>
            <a:headEnd/>
            <a:tailEnd/>
          </a:ln>
        </p:spPr>
        <p:txBody>
          <a:bodyPr>
            <a:spAutoFit/>
          </a:bodyPr>
          <a:lstStyle/>
          <a:p>
            <a:r>
              <a:rPr lang="en-US">
                <a:latin typeface="Calibri" pitchFamily="34" charset="0"/>
              </a:rPr>
              <a:t>Since undulator technology isn’t ready ready for short period and high field undulator, 10Hz operation mode is chosen for low energy operation in TDR.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Number Placeholder 5"/>
          <p:cNvSpPr>
            <a:spLocks noGrp="1"/>
          </p:cNvSpPr>
          <p:nvPr>
            <p:ph type="sldNum" sz="quarter" idx="12"/>
          </p:nvPr>
        </p:nvSpPr>
        <p:spPr/>
        <p:txBody>
          <a:bodyPr/>
          <a:lstStyle/>
          <a:p>
            <a:pPr fontAlgn="base">
              <a:spcBef>
                <a:spcPct val="0"/>
              </a:spcBef>
              <a:spcAft>
                <a:spcPct val="0"/>
              </a:spcAft>
              <a:defRPr/>
            </a:pPr>
            <a:fld id="{5FDA6AB1-38A9-4D42-9155-7B53A36CFE91}" type="slidenum">
              <a:rPr lang="en-US"/>
              <a:pPr fontAlgn="base">
                <a:spcBef>
                  <a:spcPct val="0"/>
                </a:spcBef>
                <a:spcAft>
                  <a:spcPct val="0"/>
                </a:spcAft>
                <a:defRPr/>
              </a:pPr>
              <a:t>18</a:t>
            </a:fld>
            <a:endParaRPr lang="en-US"/>
          </a:p>
        </p:txBody>
      </p:sp>
      <p:sp>
        <p:nvSpPr>
          <p:cNvPr id="48130" name="Title 1"/>
          <p:cNvSpPr>
            <a:spLocks noGrp="1"/>
          </p:cNvSpPr>
          <p:nvPr>
            <p:ph type="title" idx="4294967295"/>
          </p:nvPr>
        </p:nvSpPr>
        <p:spPr>
          <a:xfrm>
            <a:off x="457200" y="274638"/>
            <a:ext cx="8229600" cy="944562"/>
          </a:xfrm>
        </p:spPr>
        <p:txBody>
          <a:bodyPr/>
          <a:lstStyle/>
          <a:p>
            <a:pPr eaLnBrk="1" hangingPunct="1"/>
            <a:r>
              <a:rPr lang="en-US" sz="3200" smtClean="0"/>
              <a:t>High energy operation, 250GeV Drive beam</a:t>
            </a:r>
          </a:p>
        </p:txBody>
      </p:sp>
      <p:graphicFrame>
        <p:nvGraphicFramePr>
          <p:cNvPr id="100423" name="Group 71"/>
          <p:cNvGraphicFramePr>
            <a:graphicFrameLocks noGrp="1"/>
          </p:cNvGraphicFramePr>
          <p:nvPr/>
        </p:nvGraphicFramePr>
        <p:xfrm>
          <a:off x="1066800" y="1447800"/>
          <a:ext cx="4670425" cy="3943350"/>
        </p:xfrm>
        <a:graphic>
          <a:graphicData uri="http://schemas.openxmlformats.org/drawingml/2006/table">
            <a:tbl>
              <a:tblPr/>
              <a:tblGrid>
                <a:gridCol w="1676400"/>
                <a:gridCol w="1409700"/>
                <a:gridCol w="1584325"/>
              </a:tblGrid>
              <a:tr h="371475">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endParaRPr kumimoji="0" lang="en-US" sz="1200" b="1" i="0" u="none" strike="noStrike" cap="none" normalizeH="0" baseline="0" dirty="0" smtClean="0">
                        <a:ln>
                          <a:noFill/>
                        </a:ln>
                        <a:solidFill>
                          <a:srgbClr val="FFFFFF"/>
                        </a:solidFill>
                        <a:effectLst/>
                        <a:latin typeface="Calibri" pitchFamily="34" charset="0"/>
                        <a:ea typeface="ＭＳ Ｐゴシック"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1" i="0" u="none" strike="noStrike" cap="none" normalizeH="0" baseline="0" dirty="0" smtClean="0">
                          <a:ln>
                            <a:noFill/>
                          </a:ln>
                          <a:solidFill>
                            <a:srgbClr val="FFFFFF"/>
                          </a:solidFill>
                          <a:effectLst/>
                          <a:latin typeface="Calibri" pitchFamily="34" charset="0"/>
                          <a:ea typeface="ＭＳ Ｐゴシック" pitchFamily="34" charset="-128"/>
                        </a:rPr>
                        <a:t>FC, Fixed 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1" i="0" u="none" strike="noStrike" cap="none" normalizeH="0" baseline="0" smtClean="0">
                          <a:ln>
                            <a:noFill/>
                          </a:ln>
                          <a:solidFill>
                            <a:srgbClr val="FFFFFF"/>
                          </a:solidFill>
                          <a:effectLst/>
                          <a:latin typeface="Calibri" pitchFamily="34" charset="0"/>
                          <a:ea typeface="ＭＳ Ｐゴシック" pitchFamily="34" charset="-128"/>
                        </a:rPr>
                        <a:t>FC, Fixed length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Required effective undulator length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137; K=0.45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Average photon power(kW)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94.1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79.3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Photon energy per  bunch (J)</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7.17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6.04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Energy  deposition per bunch (J)</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0.34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0.313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Relative energy deposition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4.9%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Peak energy density  in target (J/cm^3)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318.8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456.4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1475">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Peak energy density  in target (J/g)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70.8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84.5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75">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Pol.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smtClean="0">
                          <a:ln>
                            <a:noFill/>
                          </a:ln>
                          <a:solidFill>
                            <a:srgbClr val="000000"/>
                          </a:solidFill>
                          <a:effectLst/>
                          <a:latin typeface="Calibri" pitchFamily="34" charset="0"/>
                          <a:ea typeface="ＭＳ Ｐゴシック" pitchFamily="34" charset="-128"/>
                        </a:rPr>
                        <a:t>0.23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457200" rtl="0" eaLnBrk="1" fontAlgn="base" latinLnBrk="0" hangingPunct="1">
                        <a:lnSpc>
                          <a:spcPct val="100000"/>
                        </a:lnSpc>
                        <a:spcBef>
                          <a:spcPct val="0"/>
                        </a:spcBef>
                        <a:spcAft>
                          <a:spcPct val="0"/>
                        </a:spcAft>
                        <a:buClr>
                          <a:srgbClr val="1F497D"/>
                        </a:buClr>
                        <a:buSzTx/>
                        <a:buFontTx/>
                        <a:buNone/>
                        <a:tabLst/>
                      </a:pPr>
                      <a:r>
                        <a:rPr kumimoji="0" lang="en-US" sz="1200" b="0" i="0" u="none" strike="noStrike" cap="none" normalizeH="0" baseline="0" dirty="0" smtClean="0">
                          <a:ln>
                            <a:noFill/>
                          </a:ln>
                          <a:solidFill>
                            <a:srgbClr val="000000"/>
                          </a:solidFill>
                          <a:effectLst/>
                          <a:latin typeface="Calibri" pitchFamily="34" charset="0"/>
                          <a:ea typeface="ＭＳ Ｐゴシック" pitchFamily="34" charset="-128"/>
                        </a:rPr>
                        <a:t>0.30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Number Placeholder 5"/>
          <p:cNvSpPr>
            <a:spLocks noGrp="1"/>
          </p:cNvSpPr>
          <p:nvPr>
            <p:ph type="sldNum" sz="quarter" idx="12"/>
          </p:nvPr>
        </p:nvSpPr>
        <p:spPr>
          <a:xfrm>
            <a:off x="7010400" y="6324600"/>
            <a:ext cx="2133600" cy="365125"/>
          </a:xfrm>
        </p:spPr>
        <p:txBody>
          <a:bodyPr/>
          <a:lstStyle/>
          <a:p>
            <a:pPr fontAlgn="base">
              <a:spcBef>
                <a:spcPct val="0"/>
              </a:spcBef>
              <a:spcAft>
                <a:spcPct val="0"/>
              </a:spcAft>
              <a:defRPr/>
            </a:pPr>
            <a:fld id="{ED739BF3-AD5F-45C6-80CF-B43CB07AEBD1}" type="slidenum">
              <a:rPr lang="en-US"/>
              <a:pPr fontAlgn="base">
                <a:spcBef>
                  <a:spcPct val="0"/>
                </a:spcBef>
                <a:spcAft>
                  <a:spcPct val="0"/>
                </a:spcAft>
                <a:defRPr/>
              </a:pPr>
              <a:t>19</a:t>
            </a:fld>
            <a:endParaRPr lang="en-US"/>
          </a:p>
        </p:txBody>
      </p:sp>
      <p:sp>
        <p:nvSpPr>
          <p:cNvPr id="49154" name="Rectangle 2"/>
          <p:cNvSpPr>
            <a:spLocks noGrp="1"/>
          </p:cNvSpPr>
          <p:nvPr>
            <p:ph type="title"/>
          </p:nvPr>
        </p:nvSpPr>
        <p:spPr/>
        <p:txBody>
          <a:bodyPr/>
          <a:lstStyle/>
          <a:p>
            <a:pPr eaLnBrk="1" hangingPunct="1"/>
            <a:r>
              <a:rPr lang="en-US" smtClean="0"/>
              <a:t>TeV upgrade</a:t>
            </a:r>
          </a:p>
        </p:txBody>
      </p:sp>
      <p:sp>
        <p:nvSpPr>
          <p:cNvPr id="49155" name="Rectangle 3"/>
          <p:cNvSpPr>
            <a:spLocks noGrp="1"/>
          </p:cNvSpPr>
          <p:nvPr>
            <p:ph type="body" idx="1"/>
          </p:nvPr>
        </p:nvSpPr>
        <p:spPr/>
        <p:txBody>
          <a:bodyPr/>
          <a:lstStyle/>
          <a:p>
            <a:pPr lvl="1" eaLnBrk="1" hangingPunct="1"/>
            <a:r>
              <a:rPr lang="en-US" sz="2000" smtClean="0">
                <a:solidFill>
                  <a:srgbClr val="3529D5"/>
                </a:solidFill>
              </a:rPr>
              <a:t>High drive beam energy, 500GeV which doubles the 250GeV TDR maximum</a:t>
            </a:r>
          </a:p>
          <a:p>
            <a:pPr lvl="2" eaLnBrk="1" hangingPunct="1"/>
            <a:r>
              <a:rPr lang="en-US" sz="2000" smtClean="0">
                <a:solidFill>
                  <a:srgbClr val="3529D5"/>
                </a:solidFill>
              </a:rPr>
              <a:t>photon beam energy increases by factor of 4  results in a larger energy spread and more positrons with unwanted polarization</a:t>
            </a:r>
          </a:p>
          <a:p>
            <a:pPr lvl="2" eaLnBrk="1" hangingPunct="1"/>
            <a:r>
              <a:rPr lang="en-US" sz="2000" smtClean="0">
                <a:solidFill>
                  <a:srgbClr val="3529D5"/>
                </a:solidFill>
              </a:rPr>
              <a:t>Smaller radiation angle results in smaller beam spot on target and thus higher energy deposition density</a:t>
            </a:r>
          </a:p>
          <a:p>
            <a:pPr lvl="1" eaLnBrk="1" hangingPunct="1"/>
            <a:r>
              <a:rPr lang="en-US" sz="2000" smtClean="0">
                <a:solidFill>
                  <a:srgbClr val="3529D5"/>
                </a:solidFill>
              </a:rPr>
              <a:t>Possible Solution</a:t>
            </a:r>
          </a:p>
          <a:p>
            <a:pPr lvl="2" eaLnBrk="1" hangingPunct="1"/>
            <a:r>
              <a:rPr lang="en-US" sz="2000" smtClean="0">
                <a:solidFill>
                  <a:srgbClr val="3529D5"/>
                </a:solidFill>
              </a:rPr>
              <a:t>10Hz operation, challenges exist in transporting two beams with a energy difference more than 100%</a:t>
            </a:r>
          </a:p>
          <a:p>
            <a:pPr lvl="2" eaLnBrk="1" hangingPunct="1"/>
            <a:r>
              <a:rPr lang="en-US" sz="2000" smtClean="0">
                <a:solidFill>
                  <a:srgbClr val="3529D5"/>
                </a:solidFill>
              </a:rPr>
              <a:t> New undulator, challenges exist in finding the parameter set with photon number spectrum similar to RDR undulator with 150GeV drive beam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z="4000" smtClean="0"/>
              <a:t>Outline</a:t>
            </a:r>
            <a:endParaRPr lang="en-US" smtClean="0"/>
          </a:p>
        </p:txBody>
      </p:sp>
      <p:sp>
        <p:nvSpPr>
          <p:cNvPr id="30722" name="Content Placeholder 2"/>
          <p:cNvSpPr>
            <a:spLocks noGrp="1"/>
          </p:cNvSpPr>
          <p:nvPr>
            <p:ph idx="1"/>
          </p:nvPr>
        </p:nvSpPr>
        <p:spPr/>
        <p:txBody>
          <a:bodyPr/>
          <a:lstStyle/>
          <a:p>
            <a:pPr eaLnBrk="1" hangingPunct="1"/>
            <a:r>
              <a:rPr lang="en-US" sz="2800" smtClean="0"/>
              <a:t>Positron source for LC in general</a:t>
            </a:r>
          </a:p>
          <a:p>
            <a:pPr eaLnBrk="1" hangingPunct="1"/>
            <a:r>
              <a:rPr lang="en-US" sz="2800" smtClean="0"/>
              <a:t>Our collaboration with other institute on positron source design</a:t>
            </a:r>
          </a:p>
          <a:p>
            <a:pPr eaLnBrk="1" hangingPunct="1"/>
            <a:r>
              <a:rPr lang="en-US" sz="2800" smtClean="0"/>
              <a:t>Undulator based positron source for ILC</a:t>
            </a:r>
          </a:p>
          <a:p>
            <a:pPr eaLnBrk="1" hangingPunct="1"/>
            <a:r>
              <a:rPr lang="en-US" sz="2800" smtClean="0"/>
              <a:t>Undulator based positron source for CLIC</a:t>
            </a:r>
          </a:p>
        </p:txBody>
      </p:sp>
      <p:sp>
        <p:nvSpPr>
          <p:cNvPr id="30724" name="Slide Number Placeholder 4"/>
          <p:cNvSpPr>
            <a:spLocks noGrp="1"/>
          </p:cNvSpPr>
          <p:nvPr>
            <p:ph type="sldNum" sz="quarter" idx="12"/>
          </p:nvPr>
        </p:nvSpPr>
        <p:spPr/>
        <p:txBody>
          <a:bodyPr/>
          <a:lstStyle/>
          <a:p>
            <a:pPr fontAlgn="base">
              <a:spcBef>
                <a:spcPct val="0"/>
              </a:spcBef>
              <a:spcAft>
                <a:spcPct val="0"/>
              </a:spcAft>
              <a:defRPr/>
            </a:pPr>
            <a:fld id="{E0C5F4D4-EA21-4A8E-B10C-F53488A7B554}" type="slidenum">
              <a:rPr lang="en-US"/>
              <a:pPr fontAlgn="base">
                <a:spcBef>
                  <a:spcPct val="0"/>
                </a:spcBef>
                <a:spcAft>
                  <a:spcPct val="0"/>
                </a:spcAft>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a:spLocks noGrp="1" noChangeArrowheads="1"/>
          </p:cNvSpPr>
          <p:nvPr>
            <p:ph type="sldNum" sz="quarter" idx="12"/>
          </p:nvPr>
        </p:nvSpPr>
        <p:spPr>
          <a:xfrm>
            <a:off x="6781800" y="6381750"/>
            <a:ext cx="2133600" cy="476250"/>
          </a:xfrm>
          <a:noFill/>
        </p:spPr>
        <p:txBody>
          <a:bodyPr/>
          <a:lstStyle/>
          <a:p>
            <a:pPr fontAlgn="base">
              <a:spcBef>
                <a:spcPct val="0"/>
              </a:spcBef>
              <a:spcAft>
                <a:spcPct val="0"/>
              </a:spcAft>
            </a:pPr>
            <a:fld id="{FACBE39B-137B-4241-BD95-77F47EDC8C3C}" type="slidenum">
              <a:rPr lang="en-US" smtClean="0">
                <a:latin typeface="Arial" charset="0"/>
                <a:cs typeface="Arial" charset="0"/>
              </a:rPr>
              <a:pPr fontAlgn="base">
                <a:spcBef>
                  <a:spcPct val="0"/>
                </a:spcBef>
                <a:spcAft>
                  <a:spcPct val="0"/>
                </a:spcAft>
              </a:pPr>
              <a:t>20</a:t>
            </a:fld>
            <a:endParaRPr lang="en-US" smtClean="0">
              <a:latin typeface="Arial" charset="0"/>
              <a:cs typeface="Arial" charset="0"/>
            </a:endParaRPr>
          </a:p>
        </p:txBody>
      </p:sp>
      <p:sp>
        <p:nvSpPr>
          <p:cNvPr id="50178" name="Rectangle 2"/>
          <p:cNvSpPr>
            <a:spLocks noGrp="1" noChangeArrowheads="1"/>
          </p:cNvSpPr>
          <p:nvPr>
            <p:ph type="title" idx="4294967295"/>
          </p:nvPr>
        </p:nvSpPr>
        <p:spPr/>
        <p:txBody>
          <a:bodyPr/>
          <a:lstStyle/>
          <a:p>
            <a:pPr eaLnBrk="1" hangingPunct="1"/>
            <a:r>
              <a:rPr lang="en-US" sz="2200" smtClean="0"/>
              <a:t>With Fixed K=1 and different undulator period length</a:t>
            </a:r>
          </a:p>
        </p:txBody>
      </p:sp>
      <p:pic>
        <p:nvPicPr>
          <p:cNvPr id="50179" name="Picture 7"/>
          <p:cNvPicPr>
            <a:picLocks noChangeAspect="1" noChangeArrowheads="1"/>
          </p:cNvPicPr>
          <p:nvPr/>
        </p:nvPicPr>
        <p:blipFill>
          <a:blip r:embed="rId2"/>
          <a:srcRect/>
          <a:stretch>
            <a:fillRect/>
          </a:stretch>
        </p:blipFill>
        <p:spPr bwMode="auto">
          <a:xfrm>
            <a:off x="1066800" y="1447800"/>
            <a:ext cx="5867400" cy="4011613"/>
          </a:xfrm>
          <a:prstGeom prst="rect">
            <a:avLst/>
          </a:prstGeom>
          <a:noFill/>
          <a:ln w="9525">
            <a:noFill/>
            <a:miter lim="800000"/>
            <a:headEnd/>
            <a:tailEnd/>
          </a:ln>
        </p:spPr>
      </p:pic>
      <p:sp>
        <p:nvSpPr>
          <p:cNvPr id="50180" name="Text Box 8"/>
          <p:cNvSpPr txBox="1">
            <a:spLocks noChangeArrowheads="1"/>
          </p:cNvSpPr>
          <p:nvPr/>
        </p:nvSpPr>
        <p:spPr bwMode="auto">
          <a:xfrm>
            <a:off x="609600" y="5410200"/>
            <a:ext cx="7635875" cy="641350"/>
          </a:xfrm>
          <a:prstGeom prst="rect">
            <a:avLst/>
          </a:prstGeom>
          <a:noFill/>
          <a:ln w="9525">
            <a:noFill/>
            <a:miter lim="800000"/>
            <a:headEnd/>
            <a:tailEnd/>
          </a:ln>
        </p:spPr>
        <p:txBody>
          <a:bodyPr>
            <a:spAutoFit/>
          </a:bodyPr>
          <a:lstStyle/>
          <a:p>
            <a:r>
              <a:rPr lang="en-US">
                <a:latin typeface="Calibri" pitchFamily="34" charset="0"/>
              </a:rPr>
              <a:t>Based on the above plot, </a:t>
            </a:r>
            <a:r>
              <a:rPr lang="en-US">
                <a:latin typeface="Symbol" pitchFamily="18" charset="2"/>
              </a:rPr>
              <a:t>l</a:t>
            </a:r>
            <a:r>
              <a:rPr lang="en-US">
                <a:latin typeface="Calibri" pitchFamily="34" charset="0"/>
              </a:rPr>
              <a:t>u=4.3 is used for a more detail simulation to evaluate the energy deposition and impact on drive beam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Number Placeholder 5"/>
          <p:cNvSpPr>
            <a:spLocks noGrp="1"/>
          </p:cNvSpPr>
          <p:nvPr>
            <p:ph type="sldNum" sz="quarter" idx="12"/>
          </p:nvPr>
        </p:nvSpPr>
        <p:spPr/>
        <p:txBody>
          <a:bodyPr/>
          <a:lstStyle/>
          <a:p>
            <a:pPr fontAlgn="base">
              <a:spcBef>
                <a:spcPct val="0"/>
              </a:spcBef>
              <a:spcAft>
                <a:spcPct val="0"/>
              </a:spcAft>
              <a:defRPr/>
            </a:pPr>
            <a:fld id="{2F589959-0965-4748-BA3A-77FDF83B8871}" type="slidenum">
              <a:rPr lang="en-US">
                <a:solidFill>
                  <a:srgbClr val="898989"/>
                </a:solidFill>
                <a:cs typeface="Arial" charset="0"/>
              </a:rPr>
              <a:pPr fontAlgn="base">
                <a:spcBef>
                  <a:spcPct val="0"/>
                </a:spcBef>
                <a:spcAft>
                  <a:spcPct val="0"/>
                </a:spcAft>
                <a:defRPr/>
              </a:pPr>
              <a:t>21</a:t>
            </a:fld>
            <a:endParaRPr lang="en-US">
              <a:solidFill>
                <a:srgbClr val="898989"/>
              </a:solidFill>
              <a:cs typeface="Arial" charset="0"/>
            </a:endParaRPr>
          </a:p>
        </p:txBody>
      </p:sp>
      <p:sp>
        <p:nvSpPr>
          <p:cNvPr id="51202" name="Title 1"/>
          <p:cNvSpPr>
            <a:spLocks noGrp="1"/>
          </p:cNvSpPr>
          <p:nvPr>
            <p:ph type="title" idx="4294967295"/>
          </p:nvPr>
        </p:nvSpPr>
        <p:spPr/>
        <p:txBody>
          <a:bodyPr/>
          <a:lstStyle/>
          <a:p>
            <a:pPr eaLnBrk="1" hangingPunct="1"/>
            <a:r>
              <a:rPr lang="en-US" sz="3600" smtClean="0"/>
              <a:t>The impact on 500GeV drive beam from the chosen unulator parameters</a:t>
            </a:r>
          </a:p>
        </p:txBody>
      </p:sp>
      <p:sp>
        <p:nvSpPr>
          <p:cNvPr id="51203" name="Content Placeholder 2"/>
          <p:cNvSpPr>
            <a:spLocks noGrp="1"/>
          </p:cNvSpPr>
          <p:nvPr>
            <p:ph idx="4294967295"/>
          </p:nvPr>
        </p:nvSpPr>
        <p:spPr/>
        <p:txBody>
          <a:bodyPr/>
          <a:lstStyle/>
          <a:p>
            <a:pPr eaLnBrk="1" hangingPunct="1">
              <a:lnSpc>
                <a:spcPct val="80000"/>
              </a:lnSpc>
            </a:pPr>
            <a:r>
              <a:rPr lang="en-US" sz="2800" smtClean="0">
                <a:solidFill>
                  <a:srgbClr val="3529D5"/>
                </a:solidFill>
              </a:rPr>
              <a:t>Code used: elegant</a:t>
            </a:r>
          </a:p>
          <a:p>
            <a:pPr eaLnBrk="1" hangingPunct="1">
              <a:lnSpc>
                <a:spcPct val="80000"/>
              </a:lnSpc>
            </a:pPr>
            <a:r>
              <a:rPr lang="en-US" sz="2800" smtClean="0">
                <a:solidFill>
                  <a:srgbClr val="3529D5"/>
                </a:solidFill>
              </a:rPr>
              <a:t>Lattice:  </a:t>
            </a:r>
          </a:p>
          <a:p>
            <a:pPr lvl="1" eaLnBrk="1" hangingPunct="1">
              <a:lnSpc>
                <a:spcPct val="80000"/>
              </a:lnSpc>
            </a:pPr>
            <a:r>
              <a:rPr lang="en-US" smtClean="0">
                <a:solidFill>
                  <a:srgbClr val="3529D5"/>
                </a:solidFill>
              </a:rPr>
              <a:t>Quads:</a:t>
            </a:r>
          </a:p>
          <a:p>
            <a:pPr lvl="2" eaLnBrk="1" hangingPunct="1">
              <a:lnSpc>
                <a:spcPct val="80000"/>
              </a:lnSpc>
            </a:pPr>
            <a:r>
              <a:rPr lang="en-US" sz="1600" smtClean="0">
                <a:solidFill>
                  <a:srgbClr val="3529D5"/>
                </a:solidFill>
              </a:rPr>
              <a:t>Effective length 1m</a:t>
            </a:r>
          </a:p>
          <a:p>
            <a:pPr lvl="2" eaLnBrk="1" hangingPunct="1">
              <a:lnSpc>
                <a:spcPct val="80000"/>
              </a:lnSpc>
            </a:pPr>
            <a:r>
              <a:rPr lang="en-US" sz="1600" smtClean="0">
                <a:solidFill>
                  <a:srgbClr val="3529D5"/>
                </a:solidFill>
              </a:rPr>
              <a:t>Strenth:0.09717 and -0.1109 alternating.</a:t>
            </a:r>
          </a:p>
          <a:p>
            <a:pPr lvl="2" eaLnBrk="1" hangingPunct="1">
              <a:lnSpc>
                <a:spcPct val="80000"/>
              </a:lnSpc>
            </a:pPr>
            <a:r>
              <a:rPr lang="en-US" sz="1600" smtClean="0">
                <a:solidFill>
                  <a:srgbClr val="3529D5"/>
                </a:solidFill>
              </a:rPr>
              <a:t>Separation: 12m with space of quad excluded.</a:t>
            </a:r>
          </a:p>
          <a:p>
            <a:pPr lvl="1" eaLnBrk="1" hangingPunct="1">
              <a:lnSpc>
                <a:spcPct val="80000"/>
              </a:lnSpc>
            </a:pPr>
            <a:r>
              <a:rPr lang="en-US" smtClean="0">
                <a:solidFill>
                  <a:srgbClr val="3529D5"/>
                </a:solidFill>
              </a:rPr>
              <a:t>Undulator:</a:t>
            </a:r>
          </a:p>
          <a:p>
            <a:pPr lvl="2" eaLnBrk="1" hangingPunct="1">
              <a:lnSpc>
                <a:spcPct val="80000"/>
              </a:lnSpc>
            </a:pPr>
            <a:r>
              <a:rPr lang="en-US" sz="1600" smtClean="0">
                <a:solidFill>
                  <a:srgbClr val="3529D5"/>
                </a:solidFill>
                <a:latin typeface="Symbol" pitchFamily="18" charset="2"/>
              </a:rPr>
              <a:t>l</a:t>
            </a:r>
            <a:r>
              <a:rPr lang="en-US" sz="1600" smtClean="0">
                <a:solidFill>
                  <a:srgbClr val="3529D5"/>
                </a:solidFill>
              </a:rPr>
              <a:t>u=4.3cm, K=1 </a:t>
            </a:r>
          </a:p>
          <a:p>
            <a:pPr lvl="2" eaLnBrk="1" hangingPunct="1">
              <a:lnSpc>
                <a:spcPct val="80000"/>
              </a:lnSpc>
            </a:pPr>
            <a:r>
              <a:rPr lang="en-US" sz="1600" smtClean="0">
                <a:solidFill>
                  <a:srgbClr val="3529D5"/>
                </a:solidFill>
              </a:rPr>
              <a:t>Sections with effective length of ~11.0m between quads</a:t>
            </a:r>
          </a:p>
          <a:p>
            <a:pPr eaLnBrk="1" hangingPunct="1">
              <a:lnSpc>
                <a:spcPct val="80000"/>
              </a:lnSpc>
            </a:pPr>
            <a:r>
              <a:rPr lang="en-US" sz="2400" smtClean="0">
                <a:solidFill>
                  <a:srgbClr val="3529D5"/>
                </a:solidFill>
              </a:rPr>
              <a:t>Initial</a:t>
            </a:r>
            <a:r>
              <a:rPr lang="en-US" sz="2800" smtClean="0">
                <a:solidFill>
                  <a:srgbClr val="3529D5"/>
                </a:solidFill>
              </a:rPr>
              <a:t> beam parameters:</a:t>
            </a:r>
          </a:p>
          <a:p>
            <a:pPr lvl="1" eaLnBrk="1" hangingPunct="1">
              <a:lnSpc>
                <a:spcPct val="80000"/>
              </a:lnSpc>
            </a:pPr>
            <a:r>
              <a:rPr lang="en-US" smtClean="0">
                <a:solidFill>
                  <a:srgbClr val="3529D5"/>
                </a:solidFill>
                <a:latin typeface="Symbol" pitchFamily="18" charset="2"/>
              </a:rPr>
              <a:t>e</a:t>
            </a:r>
            <a:r>
              <a:rPr lang="en-US" baseline="-25000" smtClean="0">
                <a:solidFill>
                  <a:srgbClr val="3529D5"/>
                </a:solidFill>
              </a:rPr>
              <a:t>nx</a:t>
            </a:r>
            <a:r>
              <a:rPr lang="en-US" smtClean="0">
                <a:solidFill>
                  <a:srgbClr val="3529D5"/>
                </a:solidFill>
              </a:rPr>
              <a:t>=10e-6 m.rad, </a:t>
            </a:r>
            <a:r>
              <a:rPr lang="en-US" smtClean="0">
                <a:solidFill>
                  <a:srgbClr val="3529D5"/>
                </a:solidFill>
                <a:latin typeface="Symbol" pitchFamily="18" charset="2"/>
              </a:rPr>
              <a:t>e</a:t>
            </a:r>
            <a:r>
              <a:rPr lang="en-US" baseline="-25000" smtClean="0">
                <a:solidFill>
                  <a:srgbClr val="3529D5"/>
                </a:solidFill>
              </a:rPr>
              <a:t>ny</a:t>
            </a:r>
            <a:r>
              <a:rPr lang="en-US" smtClean="0">
                <a:solidFill>
                  <a:srgbClr val="3529D5"/>
                </a:solidFill>
              </a:rPr>
              <a:t>=0.04e-6 m.rad</a:t>
            </a:r>
          </a:p>
          <a:p>
            <a:pPr lvl="1" eaLnBrk="1" hangingPunct="1">
              <a:lnSpc>
                <a:spcPct val="80000"/>
              </a:lnSpc>
            </a:pPr>
            <a:r>
              <a:rPr lang="en-US" smtClean="0">
                <a:solidFill>
                  <a:srgbClr val="3529D5"/>
                </a:solidFill>
                <a:latin typeface="Symbol" pitchFamily="18" charset="2"/>
              </a:rPr>
              <a:t>b</a:t>
            </a:r>
            <a:r>
              <a:rPr lang="en-US" smtClean="0">
                <a:solidFill>
                  <a:srgbClr val="3529D5"/>
                </a:solidFill>
              </a:rPr>
              <a:t>x=46m, </a:t>
            </a:r>
            <a:r>
              <a:rPr lang="en-US" smtClean="0">
                <a:solidFill>
                  <a:srgbClr val="3529D5"/>
                </a:solidFill>
                <a:latin typeface="Symbol" pitchFamily="18" charset="2"/>
              </a:rPr>
              <a:t>b</a:t>
            </a:r>
            <a:r>
              <a:rPr lang="en-US" smtClean="0">
                <a:solidFill>
                  <a:srgbClr val="3529D5"/>
                </a:solidFill>
              </a:rPr>
              <a:t>y=9m</a:t>
            </a:r>
          </a:p>
          <a:p>
            <a:pPr lvl="1" eaLnBrk="1" hangingPunct="1">
              <a:lnSpc>
                <a:spcPct val="80000"/>
              </a:lnSpc>
            </a:pPr>
            <a:r>
              <a:rPr lang="en-US" smtClean="0">
                <a:solidFill>
                  <a:srgbClr val="3529D5"/>
                </a:solidFill>
              </a:rPr>
              <a:t>Energy spread: 1GeV or 0.2% </a:t>
            </a:r>
          </a:p>
          <a:p>
            <a:pPr lvl="1" eaLnBrk="1" hangingPunct="1">
              <a:lnSpc>
                <a:spcPct val="80000"/>
              </a:lnSpc>
            </a:pPr>
            <a:r>
              <a:rPr lang="en-US" smtClean="0">
                <a:solidFill>
                  <a:srgbClr val="3529D5"/>
                </a:solidFill>
              </a:rPr>
              <a:t>Average energy: 500GeV</a:t>
            </a:r>
          </a:p>
          <a:p>
            <a:pPr eaLnBrk="1" hangingPunct="1">
              <a:lnSpc>
                <a:spcPct val="80000"/>
              </a:lnSpc>
            </a:pPr>
            <a:r>
              <a:rPr lang="en-US" sz="2000" smtClean="0">
                <a:solidFill>
                  <a:srgbClr val="3529D5"/>
                </a:solidFill>
              </a:rPr>
              <a:t>Conclusion</a:t>
            </a:r>
          </a:p>
          <a:p>
            <a:pPr lvl="1" eaLnBrk="1" hangingPunct="1">
              <a:lnSpc>
                <a:spcPct val="80000"/>
              </a:lnSpc>
            </a:pPr>
            <a:r>
              <a:rPr lang="en-US" smtClean="0">
                <a:solidFill>
                  <a:srgbClr val="3529D5"/>
                </a:solidFill>
              </a:rPr>
              <a:t>No significant impact on both emittance and energy spread</a:t>
            </a:r>
          </a:p>
          <a:p>
            <a:pPr lvl="1" eaLnBrk="1" hangingPunct="1">
              <a:lnSpc>
                <a:spcPct val="80000"/>
              </a:lnSpc>
            </a:pPr>
            <a:endParaRPr lang="en-US" smtClean="0">
              <a:solidFill>
                <a:srgbClr val="3529D5"/>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r>
              <a:rPr lang="en-US" smtClean="0"/>
              <a:t>ILC positron source TDR efforts</a:t>
            </a:r>
          </a:p>
        </p:txBody>
      </p:sp>
      <p:sp>
        <p:nvSpPr>
          <p:cNvPr id="52226" name="Content Placeholder 2"/>
          <p:cNvSpPr>
            <a:spLocks noGrp="1"/>
          </p:cNvSpPr>
          <p:nvPr>
            <p:ph idx="1"/>
          </p:nvPr>
        </p:nvSpPr>
        <p:spPr/>
        <p:txBody>
          <a:bodyPr/>
          <a:lstStyle/>
          <a:p>
            <a:pPr eaLnBrk="1" hangingPunct="1"/>
            <a:r>
              <a:rPr lang="en-US" sz="2400" smtClean="0"/>
              <a:t>ILC positron source parameter table</a:t>
            </a:r>
          </a:p>
          <a:p>
            <a:pPr eaLnBrk="1" hangingPunct="1"/>
            <a:r>
              <a:rPr lang="en-US" sz="2400" smtClean="0"/>
              <a:t>Positron source for TeV upgrade </a:t>
            </a:r>
          </a:p>
          <a:p>
            <a:pPr eaLnBrk="1" hangingPunct="1"/>
            <a:r>
              <a:rPr lang="en-US" sz="2400" smtClean="0"/>
              <a:t>Positron Source cost estimate</a:t>
            </a:r>
          </a:p>
          <a:p>
            <a:pPr eaLnBrk="1" hangingPunct="1"/>
            <a:r>
              <a:rPr lang="en-US" sz="2400" smtClean="0"/>
              <a:t>ILC TDR positron source chapter writing/coordinating/editing</a:t>
            </a:r>
          </a:p>
          <a:p>
            <a:pPr eaLnBrk="1" hangingPunct="1"/>
            <a:r>
              <a:rPr lang="en-US" sz="2400" smtClean="0"/>
              <a:t>Positron source technical area group leader (Wei)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mtClean="0"/>
              <a:t>CLIC Undulator based Polarized Positron Source</a:t>
            </a:r>
          </a:p>
        </p:txBody>
      </p:sp>
      <p:sp>
        <p:nvSpPr>
          <p:cNvPr id="53250" name="Content Placeholder 2"/>
          <p:cNvSpPr>
            <a:spLocks noGrp="1"/>
          </p:cNvSpPr>
          <p:nvPr>
            <p:ph idx="1"/>
          </p:nvPr>
        </p:nvSpPr>
        <p:spPr/>
        <p:txBody>
          <a:bodyPr/>
          <a:lstStyle/>
          <a:p>
            <a:pPr eaLnBrk="1" hangingPunct="1"/>
            <a:endParaRPr lang="en-US" smtClean="0"/>
          </a:p>
        </p:txBody>
      </p:sp>
      <p:sp>
        <p:nvSpPr>
          <p:cNvPr id="53251" name="Footer Placeholder 3"/>
          <p:cNvSpPr>
            <a:spLocks noGrp="1"/>
          </p:cNvSpPr>
          <p:nvPr>
            <p:ph type="ftr" sz="quarter" idx="11"/>
          </p:nvPr>
        </p:nvSpPr>
        <p:spPr/>
        <p:txBody>
          <a:bodyPr/>
          <a:lstStyle/>
          <a:p>
            <a:pPr fontAlgn="base">
              <a:spcBef>
                <a:spcPct val="0"/>
              </a:spcBef>
              <a:spcAft>
                <a:spcPct val="0"/>
              </a:spcAft>
              <a:defRPr/>
            </a:pPr>
            <a:r>
              <a:rPr lang="en-US"/>
              <a:t>Go to ”Insert (View) | Header and Footer" to add your organization, sponsor, meeting name here; then, click "Apply to All"</a:t>
            </a:r>
          </a:p>
        </p:txBody>
      </p:sp>
      <p:sp>
        <p:nvSpPr>
          <p:cNvPr id="53252" name="Slide Number Placeholder 4"/>
          <p:cNvSpPr>
            <a:spLocks noGrp="1"/>
          </p:cNvSpPr>
          <p:nvPr>
            <p:ph type="sldNum" sz="quarter" idx="12"/>
          </p:nvPr>
        </p:nvSpPr>
        <p:spPr/>
        <p:txBody>
          <a:bodyPr/>
          <a:lstStyle/>
          <a:p>
            <a:pPr fontAlgn="base">
              <a:spcBef>
                <a:spcPct val="0"/>
              </a:spcBef>
              <a:spcAft>
                <a:spcPct val="0"/>
              </a:spcAft>
              <a:defRPr/>
            </a:pPr>
            <a:fld id="{07091175-2296-4A58-A8A1-5E02F5BA35C1}" type="slidenum">
              <a:rPr lang="en-US"/>
              <a:pPr fontAlgn="base">
                <a:spcBef>
                  <a:spcPct val="0"/>
                </a:spcBef>
                <a:spcAft>
                  <a:spcPct val="0"/>
                </a:spcAft>
                <a:defRPr/>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mtClean="0"/>
              <a:t>Helical undulator based CLIC positron source for 500GeV Ecm stage</a:t>
            </a:r>
          </a:p>
        </p:txBody>
      </p:sp>
      <p:sp>
        <p:nvSpPr>
          <p:cNvPr id="54274" name="Slide Number Placeholder 3"/>
          <p:cNvSpPr>
            <a:spLocks noGrp="1"/>
          </p:cNvSpPr>
          <p:nvPr>
            <p:ph type="sldNum" sz="quarter" idx="12"/>
          </p:nvPr>
        </p:nvSpPr>
        <p:spPr/>
        <p:txBody>
          <a:bodyPr/>
          <a:lstStyle/>
          <a:p>
            <a:pPr fontAlgn="base">
              <a:spcBef>
                <a:spcPct val="0"/>
              </a:spcBef>
              <a:spcAft>
                <a:spcPct val="0"/>
              </a:spcAft>
              <a:defRPr/>
            </a:pPr>
            <a:fld id="{9F3CA651-E783-4CA8-809C-94F6E4A91148}" type="slidenum">
              <a:rPr lang="en-US"/>
              <a:pPr fontAlgn="base">
                <a:spcBef>
                  <a:spcPct val="0"/>
                </a:spcBef>
                <a:spcAft>
                  <a:spcPct val="0"/>
                </a:spcAft>
                <a:defRPr/>
              </a:pPr>
              <a:t>24</a:t>
            </a:fld>
            <a:endParaRPr lang="en-US"/>
          </a:p>
        </p:txBody>
      </p:sp>
      <p:pic>
        <p:nvPicPr>
          <p:cNvPr id="54275" name="Picture 2"/>
          <p:cNvPicPr>
            <a:picLocks noGrp="1" noChangeAspect="1" noChangeArrowheads="1"/>
          </p:cNvPicPr>
          <p:nvPr>
            <p:ph idx="1"/>
          </p:nvPr>
        </p:nvPicPr>
        <p:blipFill>
          <a:blip r:embed="rId2"/>
          <a:srcRect/>
          <a:stretch>
            <a:fillRect/>
          </a:stretch>
        </p:blipFill>
        <p:spPr>
          <a:xfrm>
            <a:off x="304800" y="1676400"/>
            <a:ext cx="8229600" cy="1789113"/>
          </a:xfrm>
        </p:spPr>
      </p:pic>
      <p:cxnSp>
        <p:nvCxnSpPr>
          <p:cNvPr id="7" name="Straight Arrow Connector 6"/>
          <p:cNvCxnSpPr/>
          <p:nvPr/>
        </p:nvCxnSpPr>
        <p:spPr>
          <a:xfrm flipH="1" flipV="1">
            <a:off x="3352800" y="1981200"/>
            <a:ext cx="457200" cy="16049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277" name="TextBox 7"/>
          <p:cNvSpPr txBox="1">
            <a:spLocks noChangeArrowheads="1"/>
          </p:cNvSpPr>
          <p:nvPr/>
        </p:nvSpPr>
        <p:spPr bwMode="auto">
          <a:xfrm>
            <a:off x="577850" y="4648200"/>
            <a:ext cx="2774950" cy="369888"/>
          </a:xfrm>
          <a:prstGeom prst="rect">
            <a:avLst/>
          </a:prstGeom>
          <a:noFill/>
          <a:ln w="9525">
            <a:noFill/>
            <a:miter lim="800000"/>
            <a:headEnd/>
            <a:tailEnd/>
          </a:ln>
        </p:spPr>
        <p:txBody>
          <a:bodyPr wrap="none">
            <a:spAutoFit/>
          </a:bodyPr>
          <a:lstStyle/>
          <a:p>
            <a:r>
              <a:rPr lang="en-US">
                <a:latin typeface="Calibri" pitchFamily="34" charset="0"/>
              </a:rPr>
              <a:t>250m ILC RDR undulator</a:t>
            </a:r>
          </a:p>
        </p:txBody>
      </p:sp>
      <p:cxnSp>
        <p:nvCxnSpPr>
          <p:cNvPr id="10" name="Straight Connector 9"/>
          <p:cNvCxnSpPr/>
          <p:nvPr/>
        </p:nvCxnSpPr>
        <p:spPr>
          <a:xfrm>
            <a:off x="762000" y="4114800"/>
            <a:ext cx="34417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4279" name="TextBox 10"/>
          <p:cNvSpPr txBox="1">
            <a:spLocks noChangeArrowheads="1"/>
          </p:cNvSpPr>
          <p:nvPr/>
        </p:nvSpPr>
        <p:spPr bwMode="auto">
          <a:xfrm>
            <a:off x="577850" y="3790950"/>
            <a:ext cx="3441700" cy="647700"/>
          </a:xfrm>
          <a:prstGeom prst="rect">
            <a:avLst/>
          </a:prstGeom>
          <a:noFill/>
          <a:ln w="9525">
            <a:noFill/>
            <a:miter lim="800000"/>
            <a:headEnd/>
            <a:tailEnd/>
          </a:ln>
        </p:spPr>
        <p:txBody>
          <a:bodyPr>
            <a:spAutoFit/>
          </a:bodyPr>
          <a:lstStyle/>
          <a:p>
            <a:r>
              <a:rPr lang="en-US">
                <a:latin typeface="Calibri" pitchFamily="34" charset="0"/>
              </a:rPr>
              <a:t>349m ILC RDR undulator lattice(effective length 250m)</a:t>
            </a:r>
          </a:p>
        </p:txBody>
      </p:sp>
      <p:cxnSp>
        <p:nvCxnSpPr>
          <p:cNvPr id="15" name="Straight Connector 14"/>
          <p:cNvCxnSpPr/>
          <p:nvPr/>
        </p:nvCxnSpPr>
        <p:spPr>
          <a:xfrm>
            <a:off x="4203700" y="4114800"/>
            <a:ext cx="1282700" cy="5334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486400" y="4648200"/>
            <a:ext cx="1752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282" name="TextBox 17"/>
          <p:cNvSpPr txBox="1">
            <a:spLocks noChangeArrowheads="1"/>
          </p:cNvSpPr>
          <p:nvPr/>
        </p:nvSpPr>
        <p:spPr bwMode="auto">
          <a:xfrm>
            <a:off x="6045200" y="4648200"/>
            <a:ext cx="658813" cy="369888"/>
          </a:xfrm>
          <a:prstGeom prst="rect">
            <a:avLst/>
          </a:prstGeom>
          <a:noFill/>
          <a:ln w="9525">
            <a:noFill/>
            <a:miter lim="800000"/>
            <a:headEnd/>
            <a:tailEnd/>
          </a:ln>
        </p:spPr>
        <p:txBody>
          <a:bodyPr wrap="none">
            <a:spAutoFit/>
          </a:bodyPr>
          <a:lstStyle/>
          <a:p>
            <a:r>
              <a:rPr lang="en-US">
                <a:latin typeface="Calibri" pitchFamily="34" charset="0"/>
              </a:rPr>
              <a:t>BDS</a:t>
            </a:r>
          </a:p>
        </p:txBody>
      </p:sp>
      <p:cxnSp>
        <p:nvCxnSpPr>
          <p:cNvPr id="22" name="Straight Connector 21"/>
          <p:cNvCxnSpPr/>
          <p:nvPr/>
        </p:nvCxnSpPr>
        <p:spPr>
          <a:xfrm>
            <a:off x="4203700" y="4114800"/>
            <a:ext cx="14351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5638800" y="3956050"/>
            <a:ext cx="46038" cy="322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285" name="TextBox 23"/>
          <p:cNvSpPr txBox="1">
            <a:spLocks noChangeArrowheads="1"/>
          </p:cNvSpPr>
          <p:nvPr/>
        </p:nvSpPr>
        <p:spPr bwMode="auto">
          <a:xfrm>
            <a:off x="4427538" y="3790950"/>
            <a:ext cx="1211262" cy="369888"/>
          </a:xfrm>
          <a:prstGeom prst="rect">
            <a:avLst/>
          </a:prstGeom>
          <a:noFill/>
          <a:ln w="9525">
            <a:noFill/>
            <a:miter lim="800000"/>
            <a:headEnd/>
            <a:tailEnd/>
          </a:ln>
        </p:spPr>
        <p:txBody>
          <a:bodyPr wrap="none">
            <a:spAutoFit/>
          </a:bodyPr>
          <a:lstStyle/>
          <a:p>
            <a:r>
              <a:rPr lang="en-US">
                <a:latin typeface="Calibri" pitchFamily="34" charset="0"/>
              </a:rPr>
              <a:t>300m drift</a:t>
            </a:r>
          </a:p>
        </p:txBody>
      </p:sp>
      <p:sp>
        <p:nvSpPr>
          <p:cNvPr id="25" name="Rectangle 24"/>
          <p:cNvSpPr/>
          <p:nvPr/>
        </p:nvSpPr>
        <p:spPr>
          <a:xfrm>
            <a:off x="5684838" y="4011613"/>
            <a:ext cx="1554162" cy="206375"/>
          </a:xfrm>
          <a:prstGeom prst="rect">
            <a:avLst/>
          </a:prstGeom>
          <a:solidFill>
            <a:schemeClr val="accent1">
              <a:lumMod val="25000"/>
              <a:lumOff val="75000"/>
              <a:alpha val="2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solidFill>
                  <a:schemeClr val="tx2"/>
                </a:solidFill>
              </a:rPr>
              <a:t>PPA</a:t>
            </a:r>
          </a:p>
        </p:txBody>
      </p:sp>
      <p:sp>
        <p:nvSpPr>
          <p:cNvPr id="54287" name="TextBox 25"/>
          <p:cNvSpPr txBox="1">
            <a:spLocks noChangeArrowheads="1"/>
          </p:cNvSpPr>
          <p:nvPr/>
        </p:nvSpPr>
        <p:spPr bwMode="auto">
          <a:xfrm>
            <a:off x="6045200" y="3586163"/>
            <a:ext cx="1042988" cy="369887"/>
          </a:xfrm>
          <a:prstGeom prst="rect">
            <a:avLst/>
          </a:prstGeom>
          <a:noFill/>
          <a:ln w="9525">
            <a:noFill/>
            <a:miter lim="800000"/>
            <a:headEnd/>
            <a:tailEnd/>
          </a:ln>
        </p:spPr>
        <p:txBody>
          <a:bodyPr wrap="none">
            <a:spAutoFit/>
          </a:bodyPr>
          <a:lstStyle/>
          <a:p>
            <a:r>
              <a:rPr lang="en-US">
                <a:latin typeface="Calibri" pitchFamily="34" charset="0"/>
              </a:rPr>
              <a:t>200MeV</a:t>
            </a:r>
          </a:p>
        </p:txBody>
      </p:sp>
      <p:cxnSp>
        <p:nvCxnSpPr>
          <p:cNvPr id="28" name="Straight Connector 27"/>
          <p:cNvCxnSpPr>
            <a:stCxn id="25" idx="3"/>
          </p:cNvCxnSpPr>
          <p:nvPr/>
        </p:nvCxnSpPr>
        <p:spPr>
          <a:xfrm>
            <a:off x="7239000" y="4114800"/>
            <a:ext cx="609600"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7850188" y="4121150"/>
            <a:ext cx="561975" cy="1085850"/>
          </a:xfrm>
          <a:custGeom>
            <a:avLst/>
            <a:gdLst>
              <a:gd name="connsiteX0" fmla="*/ 0 w 562708"/>
              <a:gd name="connsiteY0" fmla="*/ 0 h 1085051"/>
              <a:gd name="connsiteX1" fmla="*/ 140677 w 562708"/>
              <a:gd name="connsiteY1" fmla="*/ 14068 h 1085051"/>
              <a:gd name="connsiteX2" fmla="*/ 225083 w 562708"/>
              <a:gd name="connsiteY2" fmla="*/ 42203 h 1085051"/>
              <a:gd name="connsiteX3" fmla="*/ 253219 w 562708"/>
              <a:gd name="connsiteY3" fmla="*/ 70338 h 1085051"/>
              <a:gd name="connsiteX4" fmla="*/ 337625 w 562708"/>
              <a:gd name="connsiteY4" fmla="*/ 112541 h 1085051"/>
              <a:gd name="connsiteX5" fmla="*/ 436099 w 562708"/>
              <a:gd name="connsiteY5" fmla="*/ 182880 h 1085051"/>
              <a:gd name="connsiteX6" fmla="*/ 478302 w 562708"/>
              <a:gd name="connsiteY6" fmla="*/ 253218 h 1085051"/>
              <a:gd name="connsiteX7" fmla="*/ 506437 w 562708"/>
              <a:gd name="connsiteY7" fmla="*/ 351692 h 1085051"/>
              <a:gd name="connsiteX8" fmla="*/ 534573 w 562708"/>
              <a:gd name="connsiteY8" fmla="*/ 422031 h 1085051"/>
              <a:gd name="connsiteX9" fmla="*/ 562708 w 562708"/>
              <a:gd name="connsiteY9" fmla="*/ 520504 h 1085051"/>
              <a:gd name="connsiteX10" fmla="*/ 548640 w 562708"/>
              <a:gd name="connsiteY10" fmla="*/ 661181 h 1085051"/>
              <a:gd name="connsiteX11" fmla="*/ 464234 w 562708"/>
              <a:gd name="connsiteY11" fmla="*/ 829994 h 1085051"/>
              <a:gd name="connsiteX12" fmla="*/ 393896 w 562708"/>
              <a:gd name="connsiteY12" fmla="*/ 886264 h 1085051"/>
              <a:gd name="connsiteX13" fmla="*/ 323557 w 562708"/>
              <a:gd name="connsiteY13" fmla="*/ 942535 h 1085051"/>
              <a:gd name="connsiteX14" fmla="*/ 295422 w 562708"/>
              <a:gd name="connsiteY14" fmla="*/ 984738 h 1085051"/>
              <a:gd name="connsiteX15" fmla="*/ 225083 w 562708"/>
              <a:gd name="connsiteY15" fmla="*/ 1055077 h 1085051"/>
              <a:gd name="connsiteX16" fmla="*/ 168813 w 562708"/>
              <a:gd name="connsiteY16" fmla="*/ 1069144 h 1085051"/>
              <a:gd name="connsiteX17" fmla="*/ 126610 w 562708"/>
              <a:gd name="connsiteY17" fmla="*/ 1083212 h 1085051"/>
              <a:gd name="connsiteX18" fmla="*/ 98474 w 562708"/>
              <a:gd name="connsiteY18" fmla="*/ 1083212 h 108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708" h="1085051">
                <a:moveTo>
                  <a:pt x="0" y="0"/>
                </a:moveTo>
                <a:cubicBezTo>
                  <a:pt x="46892" y="4689"/>
                  <a:pt x="94358" y="5383"/>
                  <a:pt x="140677" y="14068"/>
                </a:cubicBezTo>
                <a:cubicBezTo>
                  <a:pt x="169826" y="19533"/>
                  <a:pt x="225083" y="42203"/>
                  <a:pt x="225083" y="42203"/>
                </a:cubicBezTo>
                <a:cubicBezTo>
                  <a:pt x="234462" y="51581"/>
                  <a:pt x="241846" y="63514"/>
                  <a:pt x="253219" y="70338"/>
                </a:cubicBezTo>
                <a:cubicBezTo>
                  <a:pt x="336423" y="120260"/>
                  <a:pt x="254624" y="41397"/>
                  <a:pt x="337625" y="112541"/>
                </a:cubicBezTo>
                <a:cubicBezTo>
                  <a:pt x="422588" y="185367"/>
                  <a:pt x="358553" y="157031"/>
                  <a:pt x="436099" y="182880"/>
                </a:cubicBezTo>
                <a:cubicBezTo>
                  <a:pt x="475946" y="302428"/>
                  <a:pt x="420373" y="156672"/>
                  <a:pt x="478302" y="253218"/>
                </a:cubicBezTo>
                <a:cubicBezTo>
                  <a:pt x="488465" y="270156"/>
                  <a:pt x="501837" y="337891"/>
                  <a:pt x="506437" y="351692"/>
                </a:cubicBezTo>
                <a:cubicBezTo>
                  <a:pt x="514422" y="375649"/>
                  <a:pt x="525706" y="398386"/>
                  <a:pt x="534573" y="422031"/>
                </a:cubicBezTo>
                <a:cubicBezTo>
                  <a:pt x="549706" y="462386"/>
                  <a:pt x="551625" y="476173"/>
                  <a:pt x="562708" y="520504"/>
                </a:cubicBezTo>
                <a:cubicBezTo>
                  <a:pt x="558019" y="567396"/>
                  <a:pt x="557325" y="614862"/>
                  <a:pt x="548640" y="661181"/>
                </a:cubicBezTo>
                <a:cubicBezTo>
                  <a:pt x="533446" y="742218"/>
                  <a:pt x="510010" y="761330"/>
                  <a:pt x="464234" y="829994"/>
                </a:cubicBezTo>
                <a:cubicBezTo>
                  <a:pt x="427873" y="884535"/>
                  <a:pt x="452139" y="866851"/>
                  <a:pt x="393896" y="886264"/>
                </a:cubicBezTo>
                <a:cubicBezTo>
                  <a:pt x="362563" y="907153"/>
                  <a:pt x="346464" y="913901"/>
                  <a:pt x="323557" y="942535"/>
                </a:cubicBezTo>
                <a:cubicBezTo>
                  <a:pt x="312995" y="955737"/>
                  <a:pt x="306555" y="972014"/>
                  <a:pt x="295422" y="984738"/>
                </a:cubicBezTo>
                <a:cubicBezTo>
                  <a:pt x="273587" y="1009692"/>
                  <a:pt x="257251" y="1047035"/>
                  <a:pt x="225083" y="1055077"/>
                </a:cubicBezTo>
                <a:cubicBezTo>
                  <a:pt x="206326" y="1059766"/>
                  <a:pt x="187403" y="1063833"/>
                  <a:pt x="168813" y="1069144"/>
                </a:cubicBezTo>
                <a:cubicBezTo>
                  <a:pt x="154555" y="1073218"/>
                  <a:pt x="141151" y="1080304"/>
                  <a:pt x="126610" y="1083212"/>
                </a:cubicBezTo>
                <a:cubicBezTo>
                  <a:pt x="117413" y="1085051"/>
                  <a:pt x="107853" y="1083212"/>
                  <a:pt x="98474" y="1083212"/>
                </a:cubicBez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4290" name="TextBox 31"/>
          <p:cNvSpPr txBox="1">
            <a:spLocks noChangeArrowheads="1"/>
          </p:cNvSpPr>
          <p:nvPr/>
        </p:nvSpPr>
        <p:spPr bwMode="auto">
          <a:xfrm>
            <a:off x="7239000" y="4114800"/>
            <a:ext cx="1752600" cy="1200150"/>
          </a:xfrm>
          <a:prstGeom prst="rect">
            <a:avLst/>
          </a:prstGeom>
          <a:noFill/>
          <a:ln w="9525">
            <a:noFill/>
            <a:miter lim="800000"/>
            <a:headEnd/>
            <a:tailEnd/>
          </a:ln>
        </p:spPr>
        <p:txBody>
          <a:bodyPr>
            <a:spAutoFit/>
          </a:bodyPr>
          <a:lstStyle/>
          <a:p>
            <a:r>
              <a:rPr lang="en-US">
                <a:latin typeface="Calibri" pitchFamily="34" charset="0"/>
              </a:rPr>
              <a:t>e-/e+/</a:t>
            </a:r>
            <a:r>
              <a:rPr lang="en-US">
                <a:latin typeface="Symbol" pitchFamily="18" charset="2"/>
              </a:rPr>
              <a:t>g</a:t>
            </a:r>
            <a:r>
              <a:rPr lang="en-US">
                <a:latin typeface="Calibri" pitchFamily="34" charset="0"/>
              </a:rPr>
              <a:t> Separation and merging into ERTML tunnel </a:t>
            </a:r>
          </a:p>
        </p:txBody>
      </p:sp>
      <p:cxnSp>
        <p:nvCxnSpPr>
          <p:cNvPr id="34" name="Straight Connector 33"/>
          <p:cNvCxnSpPr/>
          <p:nvPr/>
        </p:nvCxnSpPr>
        <p:spPr>
          <a:xfrm>
            <a:off x="4203700" y="5207000"/>
            <a:ext cx="3797300" cy="0"/>
          </a:xfrm>
          <a:prstGeom prst="line">
            <a:avLst/>
          </a:prstGeom>
        </p:spPr>
        <p:style>
          <a:lnRef idx="1">
            <a:schemeClr val="accent1"/>
          </a:lnRef>
          <a:fillRef idx="0">
            <a:schemeClr val="accent1"/>
          </a:fillRef>
          <a:effectRef idx="0">
            <a:schemeClr val="accent1"/>
          </a:effectRef>
          <a:fontRef idx="minor">
            <a:schemeClr val="tx1"/>
          </a:fontRef>
        </p:style>
      </p:cxnSp>
      <p:sp>
        <p:nvSpPr>
          <p:cNvPr id="54292" name="TextBox 34"/>
          <p:cNvSpPr txBox="1">
            <a:spLocks noChangeArrowheads="1"/>
          </p:cNvSpPr>
          <p:nvPr/>
        </p:nvSpPr>
        <p:spPr bwMode="auto">
          <a:xfrm>
            <a:off x="4427538" y="5314950"/>
            <a:ext cx="4259262" cy="646113"/>
          </a:xfrm>
          <a:prstGeom prst="rect">
            <a:avLst/>
          </a:prstGeom>
          <a:noFill/>
          <a:ln w="9525">
            <a:noFill/>
            <a:miter lim="800000"/>
            <a:headEnd/>
            <a:tailEnd/>
          </a:ln>
        </p:spPr>
        <p:txBody>
          <a:bodyPr>
            <a:spAutoFit/>
          </a:bodyPr>
          <a:lstStyle/>
          <a:p>
            <a:r>
              <a:rPr lang="en-US">
                <a:latin typeface="Calibri" pitchFamily="34" charset="0"/>
              </a:rPr>
              <a:t>Accelerated to 2.86GeV and then inject into damping ring</a:t>
            </a:r>
          </a:p>
        </p:txBody>
      </p:sp>
      <p:sp>
        <p:nvSpPr>
          <p:cNvPr id="29" name="Rounded Rectangle 28"/>
          <p:cNvSpPr/>
          <p:nvPr/>
        </p:nvSpPr>
        <p:spPr>
          <a:xfrm>
            <a:off x="304800" y="3790950"/>
            <a:ext cx="8686800" cy="2170113"/>
          </a:xfrm>
          <a:prstGeom prst="round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ounded Rectangle 29"/>
          <p:cNvSpPr/>
          <p:nvPr/>
        </p:nvSpPr>
        <p:spPr>
          <a:xfrm>
            <a:off x="3200400" y="1981200"/>
            <a:ext cx="304800" cy="152400"/>
          </a:xfrm>
          <a:prstGeom prst="roundRect">
            <a:avLst/>
          </a:prstGeom>
          <a:solidFill>
            <a:schemeClr val="accent1">
              <a:alpha val="4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57200" y="274638"/>
            <a:ext cx="8229600" cy="868362"/>
          </a:xfrm>
        </p:spPr>
        <p:txBody>
          <a:bodyPr/>
          <a:lstStyle/>
          <a:p>
            <a:r>
              <a:rPr lang="en-US" smtClean="0"/>
              <a:t>CLIC BDS and Main Beam injector complex layout with undulator based positron source</a:t>
            </a:r>
          </a:p>
        </p:txBody>
      </p:sp>
      <p:sp>
        <p:nvSpPr>
          <p:cNvPr id="55298" name="Slide Number Placeholder 3"/>
          <p:cNvSpPr>
            <a:spLocks noGrp="1"/>
          </p:cNvSpPr>
          <p:nvPr>
            <p:ph type="sldNum" sz="quarter" idx="12"/>
          </p:nvPr>
        </p:nvSpPr>
        <p:spPr bwMode="auto">
          <a:ln>
            <a:miter lim="800000"/>
            <a:headEnd/>
            <a:tailEnd/>
          </a:ln>
        </p:spPr>
        <p:txBody>
          <a:bodyPr/>
          <a:lstStyle/>
          <a:p>
            <a:pPr fontAlgn="base">
              <a:spcBef>
                <a:spcPct val="0"/>
              </a:spcBef>
              <a:spcAft>
                <a:spcPct val="0"/>
              </a:spcAft>
              <a:defRPr/>
            </a:pPr>
            <a:fld id="{9DA8EBF7-AABB-4267-9736-BB1A21AB2DF4}" type="slidenum">
              <a:rPr lang="en-US" smtClean="0"/>
              <a:pPr fontAlgn="base">
                <a:spcBef>
                  <a:spcPct val="0"/>
                </a:spcBef>
                <a:spcAft>
                  <a:spcPct val="0"/>
                </a:spcAft>
                <a:defRPr/>
              </a:pPr>
              <a:t>25</a:t>
            </a:fld>
            <a:endParaRPr lang="en-US" smtClean="0"/>
          </a:p>
        </p:txBody>
      </p:sp>
      <p:pic>
        <p:nvPicPr>
          <p:cNvPr id="55299" name="Picture 3"/>
          <p:cNvPicPr>
            <a:picLocks noGrp="1" noChangeAspect="1" noChangeArrowheads="1"/>
          </p:cNvPicPr>
          <p:nvPr>
            <p:ph idx="1"/>
          </p:nvPr>
        </p:nvPicPr>
        <p:blipFill>
          <a:blip r:embed="rId2"/>
          <a:srcRect/>
          <a:stretch>
            <a:fillRect/>
          </a:stretch>
        </p:blipFill>
        <p:spPr>
          <a:xfrm>
            <a:off x="76200" y="1066800"/>
            <a:ext cx="8915400" cy="2787650"/>
          </a:xfrm>
        </p:spPr>
      </p:pic>
      <p:sp>
        <p:nvSpPr>
          <p:cNvPr id="7" name="Rectangle 6"/>
          <p:cNvSpPr/>
          <p:nvPr/>
        </p:nvSpPr>
        <p:spPr>
          <a:xfrm rot="120000">
            <a:off x="82550" y="1914525"/>
            <a:ext cx="3803650" cy="66675"/>
          </a:xfrm>
          <a:prstGeom prst="rect">
            <a:avLst/>
          </a:prstGeom>
          <a:solidFill>
            <a:srgbClr val="00B050">
              <a:alpha val="36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grpSp>
        <p:nvGrpSpPr>
          <p:cNvPr id="55301" name="Group 7"/>
          <p:cNvGrpSpPr>
            <a:grpSpLocks/>
          </p:cNvGrpSpPr>
          <p:nvPr/>
        </p:nvGrpSpPr>
        <p:grpSpPr bwMode="auto">
          <a:xfrm>
            <a:off x="800100" y="3575050"/>
            <a:ext cx="7502525" cy="2963863"/>
            <a:chOff x="781050" y="2057400"/>
            <a:chExt cx="8149944" cy="3162791"/>
          </a:xfrm>
        </p:grpSpPr>
        <p:sp>
          <p:nvSpPr>
            <p:cNvPr id="55304" name="TextBox 8"/>
            <p:cNvSpPr txBox="1">
              <a:spLocks noChangeArrowheads="1"/>
            </p:cNvSpPr>
            <p:nvPr/>
          </p:nvSpPr>
          <p:spPr bwMode="auto">
            <a:xfrm>
              <a:off x="781050" y="3784600"/>
              <a:ext cx="1440779" cy="307777"/>
            </a:xfrm>
            <a:prstGeom prst="rect">
              <a:avLst/>
            </a:prstGeom>
            <a:noFill/>
            <a:ln w="9525">
              <a:noFill/>
              <a:miter lim="800000"/>
              <a:headEnd/>
              <a:tailEnd/>
            </a:ln>
          </p:spPr>
          <p:txBody>
            <a:bodyPr wrap="none">
              <a:spAutoFit/>
            </a:bodyPr>
            <a:lstStyle/>
            <a:p>
              <a:pPr defTabSz="457200"/>
              <a:r>
                <a:rPr lang="en-US" sz="1400">
                  <a:solidFill>
                    <a:srgbClr val="7F7F7F"/>
                  </a:solidFill>
                </a:rPr>
                <a:t>Matching section</a:t>
              </a:r>
            </a:p>
          </p:txBody>
        </p:sp>
        <p:grpSp>
          <p:nvGrpSpPr>
            <p:cNvPr id="55305" name="Group 98"/>
            <p:cNvGrpSpPr>
              <a:grpSpLocks/>
            </p:cNvGrpSpPr>
            <p:nvPr/>
          </p:nvGrpSpPr>
          <p:grpSpPr bwMode="auto">
            <a:xfrm>
              <a:off x="850900" y="2057400"/>
              <a:ext cx="8080094" cy="3162791"/>
              <a:chOff x="203200" y="2133600"/>
              <a:chExt cx="8080094" cy="3162791"/>
            </a:xfrm>
          </p:grpSpPr>
          <p:sp>
            <p:nvSpPr>
              <p:cNvPr id="11" name="Rectangle 3"/>
              <p:cNvSpPr/>
              <p:nvPr/>
            </p:nvSpPr>
            <p:spPr>
              <a:xfrm>
                <a:off x="381677" y="3582013"/>
                <a:ext cx="532868" cy="45739"/>
              </a:xfrm>
              <a:prstGeom prst="rect">
                <a:avLst/>
              </a:prstGeom>
              <a:solidFill>
                <a:srgbClr val="00B050"/>
              </a:solidFill>
              <a:ln w="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cxnSp>
            <p:nvCxnSpPr>
              <p:cNvPr id="12" name="Straight Connector 11"/>
              <p:cNvCxnSpPr/>
              <p:nvPr/>
            </p:nvCxnSpPr>
            <p:spPr>
              <a:xfrm rot="10800000">
                <a:off x="381677" y="2667226"/>
                <a:ext cx="1725" cy="93680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914545" y="3277084"/>
                <a:ext cx="1724" cy="326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81677" y="3429548"/>
                <a:ext cx="532868" cy="16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914545" y="3582013"/>
                <a:ext cx="1067459" cy="45739"/>
              </a:xfrm>
              <a:prstGeom prst="rect">
                <a:avLst/>
              </a:prstGeom>
              <a:solidFill>
                <a:srgbClr val="FF0000"/>
              </a:solidFill>
              <a:ln w="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cxnSp>
            <p:nvCxnSpPr>
              <p:cNvPr id="16" name="Straight Connector 15"/>
              <p:cNvCxnSpPr>
                <a:stCxn id="15" idx="3"/>
              </p:cNvCxnSpPr>
              <p:nvPr/>
            </p:nvCxnSpPr>
            <p:spPr>
              <a:xfrm flipV="1">
                <a:off x="1982004" y="3277084"/>
                <a:ext cx="1725" cy="32695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914545" y="3429548"/>
                <a:ext cx="1067459" cy="169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975106" y="3575237"/>
                <a:ext cx="1143338" cy="4573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19" name="Rectangle 18"/>
              <p:cNvSpPr/>
              <p:nvPr/>
            </p:nvSpPr>
            <p:spPr>
              <a:xfrm rot="20819073">
                <a:off x="1971657" y="3443101"/>
                <a:ext cx="1164032" cy="45739"/>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0" name="Rectangle 19"/>
              <p:cNvSpPr/>
              <p:nvPr/>
            </p:nvSpPr>
            <p:spPr>
              <a:xfrm>
                <a:off x="3125342" y="3314353"/>
                <a:ext cx="4747523" cy="49127"/>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1" name="Rectangle 20"/>
              <p:cNvSpPr/>
              <p:nvPr/>
            </p:nvSpPr>
            <p:spPr>
              <a:xfrm>
                <a:off x="3125342" y="3505780"/>
                <a:ext cx="44837" cy="15246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2" name="Rectangle 21"/>
              <p:cNvSpPr/>
              <p:nvPr/>
            </p:nvSpPr>
            <p:spPr>
              <a:xfrm>
                <a:off x="3187424" y="3582013"/>
                <a:ext cx="229357" cy="4573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23" name="Rectangle 22"/>
              <p:cNvSpPr/>
              <p:nvPr/>
            </p:nvSpPr>
            <p:spPr>
              <a:xfrm rot="1920521">
                <a:off x="3342628" y="3883554"/>
                <a:ext cx="1157133" cy="45739"/>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55319" name="TextBox 23"/>
              <p:cNvSpPr txBox="1">
                <a:spLocks noChangeArrowheads="1"/>
              </p:cNvSpPr>
              <p:nvPr/>
            </p:nvSpPr>
            <p:spPr bwMode="auto">
              <a:xfrm>
                <a:off x="260350" y="2133600"/>
                <a:ext cx="1797287" cy="369332"/>
              </a:xfrm>
              <a:prstGeom prst="rect">
                <a:avLst/>
              </a:prstGeom>
              <a:noFill/>
              <a:ln w="9525">
                <a:noFill/>
                <a:miter lim="800000"/>
                <a:headEnd/>
                <a:tailEnd/>
              </a:ln>
            </p:spPr>
            <p:txBody>
              <a:bodyPr wrap="none">
                <a:spAutoFit/>
              </a:bodyPr>
              <a:lstStyle/>
              <a:p>
                <a:pPr defTabSz="457200"/>
                <a:r>
                  <a:rPr lang="en-US">
                    <a:solidFill>
                      <a:srgbClr val="7F7F7F"/>
                    </a:solidFill>
                  </a:rPr>
                  <a:t>End of main linac</a:t>
                </a:r>
              </a:p>
            </p:txBody>
          </p:sp>
          <p:cxnSp>
            <p:nvCxnSpPr>
              <p:cNvPr id="25" name="Straight Arrow Connector 24"/>
              <p:cNvCxnSpPr/>
              <p:nvPr/>
            </p:nvCxnSpPr>
            <p:spPr>
              <a:xfrm rot="10800000" flipV="1">
                <a:off x="407545" y="2501209"/>
                <a:ext cx="419051" cy="2862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04055" y="4102086"/>
                <a:ext cx="3866308" cy="1863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322" name="TextBox 26"/>
              <p:cNvSpPr txBox="1">
                <a:spLocks noChangeArrowheads="1"/>
              </p:cNvSpPr>
              <p:nvPr/>
            </p:nvSpPr>
            <p:spPr bwMode="auto">
              <a:xfrm>
                <a:off x="6489700" y="3308350"/>
                <a:ext cx="1221809" cy="369332"/>
              </a:xfrm>
              <a:prstGeom prst="rect">
                <a:avLst/>
              </a:prstGeom>
              <a:noFill/>
              <a:ln w="9525">
                <a:noFill/>
                <a:miter lim="800000"/>
                <a:headEnd/>
                <a:tailEnd/>
              </a:ln>
            </p:spPr>
            <p:txBody>
              <a:bodyPr wrap="none">
                <a:spAutoFit/>
              </a:bodyPr>
              <a:lstStyle/>
              <a:p>
                <a:pPr defTabSz="457200"/>
                <a:r>
                  <a:rPr lang="en-US">
                    <a:solidFill>
                      <a:srgbClr val="7F7F7F"/>
                    </a:solidFill>
                  </a:rPr>
                  <a:t>BDS tunnel</a:t>
                </a:r>
              </a:p>
            </p:txBody>
          </p:sp>
          <p:cxnSp>
            <p:nvCxnSpPr>
              <p:cNvPr id="28" name="Straight Connector 27"/>
              <p:cNvCxnSpPr/>
              <p:nvPr/>
            </p:nvCxnSpPr>
            <p:spPr>
              <a:xfrm flipV="1">
                <a:off x="235096" y="3709066"/>
                <a:ext cx="3188583" cy="2541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324" name="TextBox 28"/>
              <p:cNvSpPr txBox="1">
                <a:spLocks noChangeArrowheads="1"/>
              </p:cNvSpPr>
              <p:nvPr/>
            </p:nvSpPr>
            <p:spPr bwMode="auto">
              <a:xfrm>
                <a:off x="292100" y="4191000"/>
                <a:ext cx="2865272" cy="369332"/>
              </a:xfrm>
              <a:prstGeom prst="rect">
                <a:avLst/>
              </a:prstGeom>
              <a:noFill/>
              <a:ln w="9525">
                <a:noFill/>
                <a:miter lim="800000"/>
                <a:headEnd/>
                <a:tailEnd/>
              </a:ln>
            </p:spPr>
            <p:txBody>
              <a:bodyPr wrap="none">
                <a:spAutoFit/>
              </a:bodyPr>
              <a:lstStyle/>
              <a:p>
                <a:pPr defTabSz="457200"/>
                <a:r>
                  <a:rPr lang="en-US">
                    <a:solidFill>
                      <a:srgbClr val="7F7F7F"/>
                    </a:solidFill>
                  </a:rPr>
                  <a:t>Main beam injector complex</a:t>
                </a:r>
              </a:p>
            </p:txBody>
          </p:sp>
          <p:sp>
            <p:nvSpPr>
              <p:cNvPr id="55325" name="TextBox 29"/>
              <p:cNvSpPr txBox="1">
                <a:spLocks noChangeArrowheads="1"/>
              </p:cNvSpPr>
              <p:nvPr/>
            </p:nvSpPr>
            <p:spPr bwMode="auto">
              <a:xfrm>
                <a:off x="387350" y="3187700"/>
                <a:ext cx="583814" cy="261610"/>
              </a:xfrm>
              <a:prstGeom prst="rect">
                <a:avLst/>
              </a:prstGeom>
              <a:noFill/>
              <a:ln w="9525">
                <a:noFill/>
                <a:miter lim="800000"/>
                <a:headEnd/>
                <a:tailEnd/>
              </a:ln>
            </p:spPr>
            <p:txBody>
              <a:bodyPr wrap="none">
                <a:spAutoFit/>
              </a:bodyPr>
              <a:lstStyle/>
              <a:p>
                <a:pPr defTabSz="457200"/>
                <a:r>
                  <a:rPr lang="en-US" sz="1100">
                    <a:solidFill>
                      <a:srgbClr val="7F7F7F"/>
                    </a:solidFill>
                  </a:rPr>
                  <a:t>~100m</a:t>
                </a:r>
              </a:p>
            </p:txBody>
          </p:sp>
          <p:sp>
            <p:nvSpPr>
              <p:cNvPr id="55326" name="TextBox 30"/>
              <p:cNvSpPr txBox="1">
                <a:spLocks noChangeArrowheads="1"/>
              </p:cNvSpPr>
              <p:nvPr/>
            </p:nvSpPr>
            <p:spPr bwMode="auto">
              <a:xfrm>
                <a:off x="4724400" y="3765550"/>
                <a:ext cx="736099" cy="307777"/>
              </a:xfrm>
              <a:prstGeom prst="rect">
                <a:avLst/>
              </a:prstGeom>
              <a:noFill/>
              <a:ln w="9525">
                <a:noFill/>
                <a:miter lim="800000"/>
                <a:headEnd/>
                <a:tailEnd/>
              </a:ln>
            </p:spPr>
            <p:txBody>
              <a:bodyPr wrap="none">
                <a:spAutoFit/>
              </a:bodyPr>
              <a:lstStyle/>
              <a:p>
                <a:pPr defTabSz="457200"/>
                <a:r>
                  <a:rPr lang="en-US" sz="1400">
                    <a:solidFill>
                      <a:srgbClr val="7F7F7F"/>
                    </a:solidFill>
                    <a:latin typeface="Symbol" pitchFamily="18" charset="2"/>
                  </a:rPr>
                  <a:t>g</a:t>
                </a:r>
                <a:r>
                  <a:rPr lang="en-US" sz="1400">
                    <a:solidFill>
                      <a:srgbClr val="7F7F7F"/>
                    </a:solidFill>
                  </a:rPr>
                  <a:t> dump</a:t>
                </a:r>
              </a:p>
            </p:txBody>
          </p:sp>
          <p:cxnSp>
            <p:nvCxnSpPr>
              <p:cNvPr id="32" name="Straight Arrow Connector 31"/>
              <p:cNvCxnSpPr/>
              <p:nvPr/>
            </p:nvCxnSpPr>
            <p:spPr>
              <a:xfrm rot="16200000" flipV="1">
                <a:off x="4759292" y="3705125"/>
                <a:ext cx="191428" cy="158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rot="20857472">
                <a:off x="3458169" y="3468511"/>
                <a:ext cx="729460" cy="60986"/>
              </a:xfrm>
              <a:prstGeom prst="rect">
                <a:avLst/>
              </a:prstGeom>
              <a:ln>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34" name="Rectangle 33"/>
              <p:cNvSpPr/>
              <p:nvPr/>
            </p:nvSpPr>
            <p:spPr>
              <a:xfrm rot="20809395">
                <a:off x="4172108" y="3356704"/>
                <a:ext cx="153480" cy="98255"/>
              </a:xfrm>
              <a:prstGeom prst="rect">
                <a:avLst/>
              </a:prstGeom>
              <a:solidFill>
                <a:srgbClr val="002060"/>
              </a:solidFill>
              <a:ln>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55330" name="TextBox 34"/>
              <p:cNvSpPr txBox="1">
                <a:spLocks noChangeArrowheads="1"/>
              </p:cNvSpPr>
              <p:nvPr/>
            </p:nvSpPr>
            <p:spPr bwMode="auto">
              <a:xfrm>
                <a:off x="4705350" y="3282950"/>
                <a:ext cx="1028700" cy="307777"/>
              </a:xfrm>
              <a:prstGeom prst="rect">
                <a:avLst/>
              </a:prstGeom>
              <a:noFill/>
              <a:ln w="9525">
                <a:noFill/>
                <a:miter lim="800000"/>
                <a:headEnd/>
                <a:tailEnd/>
              </a:ln>
            </p:spPr>
            <p:txBody>
              <a:bodyPr>
                <a:spAutoFit/>
              </a:bodyPr>
              <a:lstStyle/>
              <a:p>
                <a:pPr defTabSz="457200"/>
                <a:r>
                  <a:rPr lang="en-US" sz="1400">
                    <a:solidFill>
                      <a:srgbClr val="7F7F7F"/>
                    </a:solidFill>
                  </a:rPr>
                  <a:t>e- dump</a:t>
                </a:r>
              </a:p>
            </p:txBody>
          </p:sp>
          <p:cxnSp>
            <p:nvCxnSpPr>
              <p:cNvPr id="36" name="Straight Arrow Connector 35"/>
              <p:cNvCxnSpPr>
                <a:stCxn id="55330" idx="1"/>
                <a:endCxn id="34" idx="3"/>
              </p:cNvCxnSpPr>
              <p:nvPr/>
            </p:nvCxnSpPr>
            <p:spPr>
              <a:xfrm rot="10800000">
                <a:off x="4323863" y="3388891"/>
                <a:ext cx="381113" cy="47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32" name="TextBox 36"/>
              <p:cNvSpPr txBox="1">
                <a:spLocks noChangeArrowheads="1"/>
              </p:cNvSpPr>
              <p:nvPr/>
            </p:nvSpPr>
            <p:spPr bwMode="auto">
              <a:xfrm>
                <a:off x="2705100" y="4902201"/>
                <a:ext cx="5578194" cy="394190"/>
              </a:xfrm>
              <a:prstGeom prst="rect">
                <a:avLst/>
              </a:prstGeom>
              <a:noFill/>
              <a:ln w="9525">
                <a:noFill/>
                <a:miter lim="800000"/>
                <a:headEnd/>
                <a:tailEnd/>
              </a:ln>
            </p:spPr>
            <p:txBody>
              <a:bodyPr wrap="none">
                <a:spAutoFit/>
              </a:bodyPr>
              <a:lstStyle/>
              <a:p>
                <a:pPr defTabSz="457200"/>
                <a:r>
                  <a:rPr lang="en-US">
                    <a:solidFill>
                      <a:srgbClr val="7F7F7F"/>
                    </a:solidFill>
                  </a:rPr>
                  <a:t>Not to scale, more details need to be worked out</a:t>
                </a:r>
              </a:p>
            </p:txBody>
          </p:sp>
          <p:sp>
            <p:nvSpPr>
              <p:cNvPr id="55333" name="TextBox 37"/>
              <p:cNvSpPr txBox="1">
                <a:spLocks noChangeArrowheads="1"/>
              </p:cNvSpPr>
              <p:nvPr/>
            </p:nvSpPr>
            <p:spPr bwMode="auto">
              <a:xfrm>
                <a:off x="1143000" y="3225800"/>
                <a:ext cx="620683" cy="276999"/>
              </a:xfrm>
              <a:prstGeom prst="rect">
                <a:avLst/>
              </a:prstGeom>
              <a:noFill/>
              <a:ln w="9525">
                <a:noFill/>
                <a:miter lim="800000"/>
                <a:headEnd/>
                <a:tailEnd/>
              </a:ln>
            </p:spPr>
            <p:txBody>
              <a:bodyPr wrap="none">
                <a:spAutoFit/>
              </a:bodyPr>
              <a:lstStyle/>
              <a:p>
                <a:pPr defTabSz="457200"/>
                <a:r>
                  <a:rPr lang="en-US" sz="1200">
                    <a:solidFill>
                      <a:srgbClr val="7F7F7F"/>
                    </a:solidFill>
                  </a:rPr>
                  <a:t>~200m</a:t>
                </a:r>
              </a:p>
            </p:txBody>
          </p:sp>
          <p:cxnSp>
            <p:nvCxnSpPr>
              <p:cNvPr id="39" name="Straight Arrow Connector 38"/>
              <p:cNvCxnSpPr/>
              <p:nvPr/>
            </p:nvCxnSpPr>
            <p:spPr>
              <a:xfrm rot="16200000" flipV="1">
                <a:off x="604467" y="3740690"/>
                <a:ext cx="228697" cy="638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35" name="TextBox 39"/>
              <p:cNvSpPr txBox="1">
                <a:spLocks noChangeArrowheads="1"/>
              </p:cNvSpPr>
              <p:nvPr/>
            </p:nvSpPr>
            <p:spPr bwMode="auto">
              <a:xfrm>
                <a:off x="844550" y="2901950"/>
                <a:ext cx="1419363" cy="307777"/>
              </a:xfrm>
              <a:prstGeom prst="rect">
                <a:avLst/>
              </a:prstGeom>
              <a:noFill/>
              <a:ln w="9525">
                <a:noFill/>
                <a:miter lim="800000"/>
                <a:headEnd/>
                <a:tailEnd/>
              </a:ln>
            </p:spPr>
            <p:txBody>
              <a:bodyPr wrap="none">
                <a:spAutoFit/>
              </a:bodyPr>
              <a:lstStyle/>
              <a:p>
                <a:pPr defTabSz="457200"/>
                <a:r>
                  <a:rPr lang="en-US" sz="1400">
                    <a:solidFill>
                      <a:srgbClr val="7F7F7F"/>
                    </a:solidFill>
                  </a:rPr>
                  <a:t>Undulator lattice</a:t>
                </a:r>
              </a:p>
            </p:txBody>
          </p:sp>
          <p:cxnSp>
            <p:nvCxnSpPr>
              <p:cNvPr id="41" name="Straight Arrow Connector 40"/>
              <p:cNvCxnSpPr/>
              <p:nvPr/>
            </p:nvCxnSpPr>
            <p:spPr>
              <a:xfrm rot="5400000">
                <a:off x="1492118" y="3244917"/>
                <a:ext cx="369303" cy="189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37" name="TextBox 41"/>
              <p:cNvSpPr txBox="1">
                <a:spLocks noChangeArrowheads="1"/>
              </p:cNvSpPr>
              <p:nvPr/>
            </p:nvSpPr>
            <p:spPr bwMode="auto">
              <a:xfrm>
                <a:off x="3606800" y="2921000"/>
                <a:ext cx="1036822" cy="369332"/>
              </a:xfrm>
              <a:prstGeom prst="rect">
                <a:avLst/>
              </a:prstGeom>
              <a:noFill/>
              <a:ln w="9525">
                <a:noFill/>
                <a:miter lim="800000"/>
                <a:headEnd/>
                <a:tailEnd/>
              </a:ln>
            </p:spPr>
            <p:txBody>
              <a:bodyPr wrap="none">
                <a:spAutoFit/>
              </a:bodyPr>
              <a:lstStyle/>
              <a:p>
                <a:pPr defTabSz="457200"/>
                <a:r>
                  <a:rPr lang="en-US">
                    <a:solidFill>
                      <a:srgbClr val="7F7F7F"/>
                    </a:solidFill>
                  </a:rPr>
                  <a:t>BDS to IP</a:t>
                </a:r>
              </a:p>
            </p:txBody>
          </p:sp>
          <p:cxnSp>
            <p:nvCxnSpPr>
              <p:cNvPr id="43" name="Straight Connector 42"/>
              <p:cNvCxnSpPr>
                <a:stCxn id="21" idx="0"/>
              </p:cNvCxnSpPr>
              <p:nvPr/>
            </p:nvCxnSpPr>
            <p:spPr>
              <a:xfrm rot="16200000" flipV="1">
                <a:off x="2948679" y="3306699"/>
                <a:ext cx="394713" cy="3449"/>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1975106" y="3270308"/>
                <a:ext cx="1150236" cy="1863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55340" name="TextBox 44"/>
              <p:cNvSpPr txBox="1">
                <a:spLocks noChangeArrowheads="1"/>
              </p:cNvSpPr>
              <p:nvPr/>
            </p:nvSpPr>
            <p:spPr bwMode="auto">
              <a:xfrm>
                <a:off x="2286000" y="3067050"/>
                <a:ext cx="620683" cy="276999"/>
              </a:xfrm>
              <a:prstGeom prst="rect">
                <a:avLst/>
              </a:prstGeom>
              <a:noFill/>
              <a:ln w="9525">
                <a:noFill/>
                <a:miter lim="800000"/>
                <a:headEnd/>
                <a:tailEnd/>
              </a:ln>
            </p:spPr>
            <p:txBody>
              <a:bodyPr wrap="none">
                <a:spAutoFit/>
              </a:bodyPr>
              <a:lstStyle/>
              <a:p>
                <a:pPr defTabSz="457200"/>
                <a:r>
                  <a:rPr lang="en-US" sz="1200">
                    <a:solidFill>
                      <a:srgbClr val="7F7F7F"/>
                    </a:solidFill>
                  </a:rPr>
                  <a:t>~300m</a:t>
                </a:r>
              </a:p>
            </p:txBody>
          </p:sp>
          <p:sp>
            <p:nvSpPr>
              <p:cNvPr id="55341" name="TextBox 45"/>
              <p:cNvSpPr txBox="1">
                <a:spLocks noChangeArrowheads="1"/>
              </p:cNvSpPr>
              <p:nvPr/>
            </p:nvSpPr>
            <p:spPr bwMode="auto">
              <a:xfrm>
                <a:off x="1778000" y="3797300"/>
                <a:ext cx="623889" cy="307777"/>
              </a:xfrm>
              <a:prstGeom prst="rect">
                <a:avLst/>
              </a:prstGeom>
              <a:noFill/>
              <a:ln w="9525">
                <a:noFill/>
                <a:miter lim="800000"/>
                <a:headEnd/>
                <a:tailEnd/>
              </a:ln>
            </p:spPr>
            <p:txBody>
              <a:bodyPr wrap="none">
                <a:spAutoFit/>
              </a:bodyPr>
              <a:lstStyle/>
              <a:p>
                <a:pPr defTabSz="457200"/>
                <a:r>
                  <a:rPr lang="en-US" sz="1400">
                    <a:solidFill>
                      <a:srgbClr val="7F7F7F"/>
                    </a:solidFill>
                    <a:latin typeface="Symbol" pitchFamily="18" charset="2"/>
                  </a:rPr>
                  <a:t>g</a:t>
                </a:r>
                <a:r>
                  <a:rPr lang="en-US" sz="1400">
                    <a:solidFill>
                      <a:srgbClr val="7F7F7F"/>
                    </a:solidFill>
                  </a:rPr>
                  <a:t> drift</a:t>
                </a:r>
              </a:p>
            </p:txBody>
          </p:sp>
          <p:cxnSp>
            <p:nvCxnSpPr>
              <p:cNvPr id="47" name="Straight Arrow Connector 46"/>
              <p:cNvCxnSpPr/>
              <p:nvPr/>
            </p:nvCxnSpPr>
            <p:spPr>
              <a:xfrm flipV="1">
                <a:off x="2235505" y="3600647"/>
                <a:ext cx="425949" cy="279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43" name="TextBox 47"/>
              <p:cNvSpPr txBox="1">
                <a:spLocks noChangeArrowheads="1"/>
              </p:cNvSpPr>
              <p:nvPr/>
            </p:nvSpPr>
            <p:spPr bwMode="auto">
              <a:xfrm>
                <a:off x="2781300" y="3803650"/>
                <a:ext cx="638636" cy="307777"/>
              </a:xfrm>
              <a:prstGeom prst="rect">
                <a:avLst/>
              </a:prstGeom>
              <a:noFill/>
              <a:ln w="9525">
                <a:noFill/>
                <a:miter lim="800000"/>
                <a:headEnd/>
                <a:tailEnd/>
              </a:ln>
            </p:spPr>
            <p:txBody>
              <a:bodyPr wrap="none">
                <a:spAutoFit/>
              </a:bodyPr>
              <a:lstStyle/>
              <a:p>
                <a:pPr defTabSz="457200"/>
                <a:r>
                  <a:rPr lang="en-US" sz="1400">
                    <a:solidFill>
                      <a:srgbClr val="7F7F7F"/>
                    </a:solidFill>
                  </a:rPr>
                  <a:t>Target</a:t>
                </a:r>
              </a:p>
            </p:txBody>
          </p:sp>
          <p:cxnSp>
            <p:nvCxnSpPr>
              <p:cNvPr id="49" name="Straight Arrow Connector 48"/>
              <p:cNvCxnSpPr>
                <a:endCxn id="21" idx="2"/>
              </p:cNvCxnSpPr>
              <p:nvPr/>
            </p:nvCxnSpPr>
            <p:spPr>
              <a:xfrm rot="5400000" flipH="1" flipV="1">
                <a:off x="2971604" y="3741278"/>
                <a:ext cx="259190" cy="931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0800000" flipV="1">
                <a:off x="381677" y="2794279"/>
                <a:ext cx="7339433" cy="44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346" name="TextBox 50"/>
              <p:cNvSpPr txBox="1">
                <a:spLocks noChangeArrowheads="1"/>
              </p:cNvSpPr>
              <p:nvPr/>
            </p:nvSpPr>
            <p:spPr bwMode="auto">
              <a:xfrm>
                <a:off x="3155951" y="2533650"/>
                <a:ext cx="1362158" cy="328492"/>
              </a:xfrm>
              <a:prstGeom prst="rect">
                <a:avLst/>
              </a:prstGeom>
              <a:noFill/>
              <a:ln w="9525">
                <a:noFill/>
                <a:miter lim="800000"/>
                <a:headEnd/>
                <a:tailEnd/>
              </a:ln>
            </p:spPr>
            <p:txBody>
              <a:bodyPr wrap="none">
                <a:spAutoFit/>
              </a:bodyPr>
              <a:lstStyle/>
              <a:p>
                <a:pPr defTabSz="457200"/>
                <a:r>
                  <a:rPr lang="en-US" sz="1400">
                    <a:solidFill>
                      <a:srgbClr val="7F7F7F"/>
                    </a:solidFill>
                  </a:rPr>
                  <a:t>~2750m to IP</a:t>
                </a:r>
              </a:p>
            </p:txBody>
          </p:sp>
          <p:sp>
            <p:nvSpPr>
              <p:cNvPr id="52" name="Rectangle 51"/>
              <p:cNvSpPr/>
              <p:nvPr/>
            </p:nvSpPr>
            <p:spPr>
              <a:xfrm>
                <a:off x="3454720" y="3575237"/>
                <a:ext cx="1143338" cy="4573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53" name="Rectangle 52"/>
              <p:cNvSpPr/>
              <p:nvPr/>
            </p:nvSpPr>
            <p:spPr>
              <a:xfrm>
                <a:off x="4527353" y="3549825"/>
                <a:ext cx="210388" cy="108419"/>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cxnSp>
            <p:nvCxnSpPr>
              <p:cNvPr id="54" name="Straight Connector 53"/>
              <p:cNvCxnSpPr/>
              <p:nvPr/>
            </p:nvCxnSpPr>
            <p:spPr>
              <a:xfrm>
                <a:off x="3447822" y="3714149"/>
                <a:ext cx="610470" cy="376079"/>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3790996" y="3714149"/>
                <a:ext cx="553561" cy="36930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90996" y="3702290"/>
                <a:ext cx="3861134" cy="1185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330761" y="4064816"/>
                <a:ext cx="3307573" cy="2541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2" idx="1"/>
              </p:cNvCxnSpPr>
              <p:nvPr/>
            </p:nvCxnSpPr>
            <p:spPr>
              <a:xfrm rot="10800000">
                <a:off x="3454720" y="3168665"/>
                <a:ext cx="1725" cy="4285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163281" y="3212710"/>
                <a:ext cx="291438" cy="169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355" name="TextBox 59"/>
              <p:cNvSpPr txBox="1">
                <a:spLocks noChangeArrowheads="1"/>
              </p:cNvSpPr>
              <p:nvPr/>
            </p:nvSpPr>
            <p:spPr bwMode="auto">
              <a:xfrm>
                <a:off x="3028950" y="2901950"/>
                <a:ext cx="511679" cy="261610"/>
              </a:xfrm>
              <a:prstGeom prst="rect">
                <a:avLst/>
              </a:prstGeom>
              <a:noFill/>
              <a:ln w="9525">
                <a:noFill/>
                <a:miter lim="800000"/>
                <a:headEnd/>
                <a:tailEnd/>
              </a:ln>
            </p:spPr>
            <p:txBody>
              <a:bodyPr wrap="none">
                <a:spAutoFit/>
              </a:bodyPr>
              <a:lstStyle/>
              <a:p>
                <a:pPr defTabSz="457200"/>
                <a:r>
                  <a:rPr lang="en-US" sz="1100">
                    <a:solidFill>
                      <a:srgbClr val="7F7F7F"/>
                    </a:solidFill>
                  </a:rPr>
                  <a:t>~13m</a:t>
                </a:r>
              </a:p>
            </p:txBody>
          </p:sp>
          <p:sp>
            <p:nvSpPr>
              <p:cNvPr id="55356" name="TextBox 60"/>
              <p:cNvSpPr txBox="1">
                <a:spLocks noChangeArrowheads="1"/>
              </p:cNvSpPr>
              <p:nvPr/>
            </p:nvSpPr>
            <p:spPr bwMode="auto">
              <a:xfrm>
                <a:off x="3130550" y="4260850"/>
                <a:ext cx="715260" cy="276999"/>
              </a:xfrm>
              <a:prstGeom prst="rect">
                <a:avLst/>
              </a:prstGeom>
              <a:noFill/>
              <a:ln w="9525">
                <a:noFill/>
                <a:miter lim="800000"/>
                <a:headEnd/>
                <a:tailEnd/>
              </a:ln>
            </p:spPr>
            <p:txBody>
              <a:bodyPr wrap="none">
                <a:spAutoFit/>
              </a:bodyPr>
              <a:lstStyle/>
              <a:p>
                <a:pPr defTabSz="457200"/>
                <a:r>
                  <a:rPr lang="en-US" sz="1200">
                    <a:solidFill>
                      <a:srgbClr val="7F7F7F"/>
                    </a:solidFill>
                  </a:rPr>
                  <a:t>200MeV</a:t>
                </a:r>
              </a:p>
            </p:txBody>
          </p:sp>
          <p:cxnSp>
            <p:nvCxnSpPr>
              <p:cNvPr id="62" name="Straight Arrow Connector 61"/>
              <p:cNvCxnSpPr>
                <a:stCxn id="55356" idx="0"/>
              </p:cNvCxnSpPr>
              <p:nvPr/>
            </p:nvCxnSpPr>
            <p:spPr>
              <a:xfrm rot="16200000" flipV="1">
                <a:off x="3208768" y="3980885"/>
                <a:ext cx="552260" cy="8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4413537" y="4190176"/>
                <a:ext cx="1226114" cy="457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
            <p:nvSpPr>
              <p:cNvPr id="55359" name="TextBox 63"/>
              <p:cNvSpPr txBox="1">
                <a:spLocks noChangeArrowheads="1"/>
              </p:cNvSpPr>
              <p:nvPr/>
            </p:nvSpPr>
            <p:spPr bwMode="auto">
              <a:xfrm>
                <a:off x="4013200" y="4343400"/>
                <a:ext cx="1597040" cy="276999"/>
              </a:xfrm>
              <a:prstGeom prst="rect">
                <a:avLst/>
              </a:prstGeom>
              <a:noFill/>
              <a:ln w="9525">
                <a:noFill/>
                <a:miter lim="800000"/>
                <a:headEnd/>
                <a:tailEnd/>
              </a:ln>
            </p:spPr>
            <p:txBody>
              <a:bodyPr wrap="none">
                <a:spAutoFit/>
              </a:bodyPr>
              <a:lstStyle/>
              <a:p>
                <a:pPr defTabSz="457200"/>
                <a:r>
                  <a:rPr lang="en-US" sz="1200">
                    <a:solidFill>
                      <a:srgbClr val="7F7F7F"/>
                    </a:solidFill>
                  </a:rPr>
                  <a:t>Common injector linac</a:t>
                </a:r>
              </a:p>
            </p:txBody>
          </p:sp>
          <p:sp>
            <p:nvSpPr>
              <p:cNvPr id="55360" name="TextBox 64"/>
              <p:cNvSpPr txBox="1">
                <a:spLocks noChangeArrowheads="1"/>
              </p:cNvSpPr>
              <p:nvPr/>
            </p:nvSpPr>
            <p:spPr bwMode="auto">
              <a:xfrm>
                <a:off x="5492749" y="4273550"/>
                <a:ext cx="1566603" cy="459888"/>
              </a:xfrm>
              <a:prstGeom prst="rect">
                <a:avLst/>
              </a:prstGeom>
              <a:noFill/>
              <a:ln w="9525">
                <a:noFill/>
                <a:miter lim="800000"/>
                <a:headEnd/>
                <a:tailEnd/>
              </a:ln>
            </p:spPr>
            <p:txBody>
              <a:bodyPr>
                <a:spAutoFit/>
              </a:bodyPr>
              <a:lstStyle/>
              <a:p>
                <a:pPr algn="ctr" defTabSz="457200"/>
                <a:r>
                  <a:rPr lang="en-US" sz="1100">
                    <a:solidFill>
                      <a:srgbClr val="7F7F7F"/>
                    </a:solidFill>
                  </a:rPr>
                  <a:t>2.86GeV to damping ring</a:t>
                </a:r>
              </a:p>
            </p:txBody>
          </p:sp>
          <p:cxnSp>
            <p:nvCxnSpPr>
              <p:cNvPr id="66" name="Straight Arrow Connector 65"/>
              <p:cNvCxnSpPr/>
              <p:nvPr/>
            </p:nvCxnSpPr>
            <p:spPr>
              <a:xfrm flipV="1">
                <a:off x="4572190" y="4203729"/>
                <a:ext cx="336276" cy="2913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cxnSp>
        <p:nvCxnSpPr>
          <p:cNvPr id="68" name="Straight Arrow Connector 67"/>
          <p:cNvCxnSpPr/>
          <p:nvPr/>
        </p:nvCxnSpPr>
        <p:spPr>
          <a:xfrm rot="16200000" flipH="1">
            <a:off x="1050925" y="2473325"/>
            <a:ext cx="1981200" cy="958850"/>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12700" y="3721100"/>
            <a:ext cx="9156700" cy="2438400"/>
          </a:xfrm>
          <a:prstGeom prst="ellipse">
            <a:avLst/>
          </a:prstGeom>
          <a:solidFill>
            <a:srgbClr val="00B050">
              <a:alpha val="31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z="3200" smtClean="0"/>
              <a:t>Peak energy deposition estimation for CLIC undulator based positron source</a:t>
            </a:r>
            <a:r>
              <a:rPr lang="en-US" sz="4000" smtClean="0"/>
              <a:t> </a:t>
            </a:r>
          </a:p>
        </p:txBody>
      </p:sp>
      <p:graphicFrame>
        <p:nvGraphicFramePr>
          <p:cNvPr id="3135" name="Group 63"/>
          <p:cNvGraphicFramePr>
            <a:graphicFrameLocks noGrp="1"/>
          </p:cNvGraphicFramePr>
          <p:nvPr/>
        </p:nvGraphicFramePr>
        <p:xfrm>
          <a:off x="768350" y="1962150"/>
          <a:ext cx="7010400" cy="1982788"/>
        </p:xfrm>
        <a:graphic>
          <a:graphicData uri="http://schemas.openxmlformats.org/drawingml/2006/table">
            <a:tbl>
              <a:tblPr/>
              <a:tblGrid>
                <a:gridCol w="3429000"/>
                <a:gridCol w="1143000"/>
                <a:gridCol w="1295400"/>
                <a:gridCol w="11430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ILC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CLIC 500GeV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CLIC 3TeV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Positron per bunch at IP (Ne+)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2x10</a:t>
                      </a:r>
                      <a:r>
                        <a:rPr kumimoji="0" lang="en-US" sz="1400" b="0" i="0" u="none" strike="noStrike" cap="none" normalizeH="0" baseline="30000" smtClean="0">
                          <a:ln>
                            <a:noFill/>
                          </a:ln>
                          <a:solidFill>
                            <a:schemeClr val="tx1"/>
                          </a:solidFill>
                          <a:effectLst/>
                          <a:latin typeface="Arial" charset="0"/>
                        </a:rPr>
                        <a:t>10</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6.8x10</a:t>
                      </a:r>
                      <a:r>
                        <a:rPr kumimoji="0" lang="en-US" sz="1400" b="0" i="0" u="none" strike="noStrike" cap="none" normalizeH="0" baseline="30000" smtClean="0">
                          <a:ln>
                            <a:noFill/>
                          </a:ln>
                          <a:solidFill>
                            <a:schemeClr val="tx1"/>
                          </a:solidFill>
                          <a:effectLst/>
                          <a:latin typeface="Arial" charset="0"/>
                        </a:rPr>
                        <a:t>9</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3.72x10</a:t>
                      </a:r>
                      <a:r>
                        <a:rPr kumimoji="0" lang="en-US" sz="1400" b="0" i="0" u="none" strike="noStrike" cap="none" normalizeH="0" baseline="30000" smtClean="0">
                          <a:ln>
                            <a:noFill/>
                          </a:ln>
                          <a:solidFill>
                            <a:schemeClr val="tx1"/>
                          </a:solidFill>
                          <a:effectLst/>
                          <a:latin typeface="Arial" charset="0"/>
                        </a:rPr>
                        <a:t>9</a:t>
                      </a:r>
                      <a:endParaRPr kumimoji="0" lang="en-US" sz="1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Bunches per pulse (Nb)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1312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312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Bunch spacing (ns)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554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Rep. Rate (Hz)</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54" name="Text Box 64"/>
          <p:cNvSpPr txBox="1">
            <a:spLocks noChangeArrowheads="1"/>
          </p:cNvSpPr>
          <p:nvPr/>
        </p:nvSpPr>
        <p:spPr bwMode="auto">
          <a:xfrm>
            <a:off x="463550" y="4064000"/>
            <a:ext cx="8169275" cy="2586038"/>
          </a:xfrm>
          <a:prstGeom prst="rect">
            <a:avLst/>
          </a:prstGeom>
          <a:noFill/>
          <a:ln w="9525">
            <a:noFill/>
            <a:miter lim="800000"/>
            <a:headEnd/>
            <a:tailEnd/>
          </a:ln>
        </p:spPr>
        <p:txBody>
          <a:bodyPr>
            <a:spAutoFit/>
          </a:bodyPr>
          <a:lstStyle/>
          <a:p>
            <a:pPr defTabSz="457200"/>
            <a:r>
              <a:rPr lang="en-US">
                <a:solidFill>
                  <a:srgbClr val="7F7F7F"/>
                </a:solidFill>
              </a:rPr>
              <a:t>Since bunch separation of CLIC is only 0.5ns, for 1st order approximation, one can consider all the bunches are striking at the same spot.  And thus the peak energy deposition of undulator based positron source for CLIC can be estimated using the existing data for ILC undulator based positron source scaled by the charge density and sum by the number of bunch: 1.9(J/cm^3)*312*6.8/20=~202J/cm^3 or ~</a:t>
            </a:r>
            <a:r>
              <a:rPr lang="en-US" b="1">
                <a:solidFill>
                  <a:srgbClr val="7F7F7F"/>
                </a:solidFill>
              </a:rPr>
              <a:t>45J/g</a:t>
            </a:r>
            <a:r>
              <a:rPr lang="en-US">
                <a:solidFill>
                  <a:srgbClr val="7F7F7F"/>
                </a:solidFill>
              </a:rPr>
              <a:t> which is lower than </a:t>
            </a:r>
            <a:r>
              <a:rPr lang="en-US" b="1">
                <a:solidFill>
                  <a:srgbClr val="7F7F7F"/>
                </a:solidFill>
              </a:rPr>
              <a:t>ILC’s  67.5J/g </a:t>
            </a:r>
            <a:r>
              <a:rPr lang="en-US">
                <a:solidFill>
                  <a:srgbClr val="7F7F7F"/>
                </a:solidFill>
              </a:rPr>
              <a:t>for 250GeV drive beam energy</a:t>
            </a:r>
          </a:p>
          <a:p>
            <a:pPr defTabSz="457200"/>
            <a:r>
              <a:rPr lang="en-US">
                <a:solidFill>
                  <a:srgbClr val="7F7F7F"/>
                </a:solidFill>
              </a:rPr>
              <a:t>As the charge has been lowered down to 3.72x10</a:t>
            </a:r>
            <a:r>
              <a:rPr lang="en-US" baseline="30000">
                <a:solidFill>
                  <a:srgbClr val="7F7F7F"/>
                </a:solidFill>
              </a:rPr>
              <a:t>9</a:t>
            </a:r>
            <a:r>
              <a:rPr lang="en-US">
                <a:solidFill>
                  <a:srgbClr val="7F7F7F"/>
                </a:solidFill>
              </a:rPr>
              <a:t> for the 3TeV machine, the energy deposition will be even less.</a:t>
            </a:r>
          </a:p>
        </p:txBody>
      </p:sp>
      <p:sp>
        <p:nvSpPr>
          <p:cNvPr id="56355" name="Text Box 65"/>
          <p:cNvSpPr txBox="1">
            <a:spLocks noChangeArrowheads="1"/>
          </p:cNvSpPr>
          <p:nvPr/>
        </p:nvSpPr>
        <p:spPr bwMode="auto">
          <a:xfrm>
            <a:off x="565150" y="1581150"/>
            <a:ext cx="6483350" cy="366713"/>
          </a:xfrm>
          <a:prstGeom prst="rect">
            <a:avLst/>
          </a:prstGeom>
          <a:noFill/>
          <a:ln w="9525">
            <a:noFill/>
            <a:miter lim="800000"/>
            <a:headEnd/>
            <a:tailEnd/>
          </a:ln>
        </p:spPr>
        <p:txBody>
          <a:bodyPr wrap="none">
            <a:spAutoFit/>
          </a:bodyPr>
          <a:lstStyle/>
          <a:p>
            <a:pPr defTabSz="457200"/>
            <a:r>
              <a:rPr lang="en-US">
                <a:solidFill>
                  <a:srgbClr val="7F7F7F"/>
                </a:solidFill>
              </a:rPr>
              <a:t>Timing and charge density comparison between ILC and CLIC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57200" y="274638"/>
            <a:ext cx="8229600" cy="715962"/>
          </a:xfrm>
        </p:spPr>
        <p:txBody>
          <a:bodyPr/>
          <a:lstStyle/>
          <a:p>
            <a:r>
              <a:rPr lang="en-US" smtClean="0"/>
              <a:t>Advantage:</a:t>
            </a:r>
          </a:p>
        </p:txBody>
      </p:sp>
      <p:sp>
        <p:nvSpPr>
          <p:cNvPr id="57346" name="Content Placeholder 2"/>
          <p:cNvSpPr>
            <a:spLocks noGrp="1"/>
          </p:cNvSpPr>
          <p:nvPr>
            <p:ph sz="half" idx="1"/>
          </p:nvPr>
        </p:nvSpPr>
        <p:spPr>
          <a:xfrm>
            <a:off x="457200" y="990600"/>
            <a:ext cx="8229600" cy="3810000"/>
          </a:xfrm>
        </p:spPr>
        <p:txBody>
          <a:bodyPr/>
          <a:lstStyle/>
          <a:p>
            <a:r>
              <a:rPr lang="en-US" smtClean="0"/>
              <a:t>Undulator located at end of e- main linac makes it essentially the same as ILC TDR positron source and thus most of our results regarding undulator based positron source for ILC can be applied with some minor adjustments. (CLIC injector linacs are running at 2GHz while ILC is 1.3GHz all the way; and CLIC has a different timing structure) </a:t>
            </a:r>
          </a:p>
          <a:p>
            <a:r>
              <a:rPr lang="en-US" smtClean="0"/>
              <a:t>Polarized e+ beam -&gt; higher effective luminocity</a:t>
            </a:r>
          </a:p>
        </p:txBody>
      </p:sp>
      <p:sp>
        <p:nvSpPr>
          <p:cNvPr id="57347" name="Slide Number Placeholder 4"/>
          <p:cNvSpPr>
            <a:spLocks noGrp="1"/>
          </p:cNvSpPr>
          <p:nvPr>
            <p:ph type="sldNum" sz="quarter" idx="12"/>
          </p:nvPr>
        </p:nvSpPr>
        <p:spPr bwMode="auto">
          <a:ln>
            <a:miter lim="800000"/>
            <a:headEnd/>
            <a:tailEnd/>
          </a:ln>
        </p:spPr>
        <p:txBody>
          <a:bodyPr/>
          <a:lstStyle/>
          <a:p>
            <a:pPr fontAlgn="base">
              <a:spcBef>
                <a:spcPct val="0"/>
              </a:spcBef>
              <a:spcAft>
                <a:spcPct val="0"/>
              </a:spcAft>
              <a:defRPr/>
            </a:pPr>
            <a:fld id="{5F0D3B6D-C43F-49D8-A6A2-5DD8415D7839}" type="slidenum">
              <a:rPr lang="en-US" smtClean="0"/>
              <a:pPr fontAlgn="base">
                <a:spcBef>
                  <a:spcPct val="0"/>
                </a:spcBef>
                <a:spcAft>
                  <a:spcPct val="0"/>
                </a:spcAft>
                <a:defRPr/>
              </a:pPr>
              <a:t>27</a:t>
            </a:fld>
            <a:endParaRPr lang="en-US"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smtClean="0"/>
              <a:t>Summary</a:t>
            </a:r>
          </a:p>
        </p:txBody>
      </p:sp>
      <p:sp>
        <p:nvSpPr>
          <p:cNvPr id="58370" name="Content Placeholder 2"/>
          <p:cNvSpPr>
            <a:spLocks noGrp="1"/>
          </p:cNvSpPr>
          <p:nvPr>
            <p:ph idx="1"/>
          </p:nvPr>
        </p:nvSpPr>
        <p:spPr/>
        <p:txBody>
          <a:bodyPr/>
          <a:lstStyle/>
          <a:p>
            <a:pPr eaLnBrk="1" hangingPunct="1"/>
            <a:r>
              <a:rPr lang="en-US" sz="2800" smtClean="0"/>
              <a:t>We have made contributions to all aspects of ILC positron source design.</a:t>
            </a:r>
          </a:p>
          <a:p>
            <a:pPr eaLnBrk="1" hangingPunct="1"/>
            <a:r>
              <a:rPr lang="en-US" sz="2800" smtClean="0"/>
              <a:t>We have been collaborating with other institutes around the world on other LC positron source schemes.</a:t>
            </a:r>
          </a:p>
        </p:txBody>
      </p:sp>
      <p:sp>
        <p:nvSpPr>
          <p:cNvPr id="58371" name="Slide Number Placeholder 4"/>
          <p:cNvSpPr>
            <a:spLocks noGrp="1"/>
          </p:cNvSpPr>
          <p:nvPr>
            <p:ph type="sldNum" sz="quarter" idx="12"/>
          </p:nvPr>
        </p:nvSpPr>
        <p:spPr/>
        <p:txBody>
          <a:bodyPr/>
          <a:lstStyle/>
          <a:p>
            <a:pPr fontAlgn="base">
              <a:spcBef>
                <a:spcPct val="0"/>
              </a:spcBef>
              <a:spcAft>
                <a:spcPct val="0"/>
              </a:spcAft>
              <a:defRPr/>
            </a:pPr>
            <a:fld id="{D393EF17-BD10-4293-8ACC-4036AD66DB86}" type="slidenum">
              <a:rPr lang="en-US"/>
              <a:pPr fontAlgn="base">
                <a:spcBef>
                  <a:spcPct val="0"/>
                </a:spcBef>
                <a:spcAft>
                  <a:spcPct val="0"/>
                </a:spcAft>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533400" y="3048000"/>
            <a:ext cx="8229600" cy="1143000"/>
          </a:xfrm>
        </p:spPr>
        <p:txBody>
          <a:bodyPr/>
          <a:lstStyle/>
          <a:p>
            <a:pPr eaLnBrk="1" hangingPunct="1"/>
            <a:r>
              <a:rPr lang="en-US" smtClean="0"/>
              <a:t>Thanks </a:t>
            </a:r>
          </a:p>
        </p:txBody>
      </p:sp>
      <p:sp>
        <p:nvSpPr>
          <p:cNvPr id="59394" name="Slide Number Placeholder 3"/>
          <p:cNvSpPr>
            <a:spLocks noGrp="1"/>
          </p:cNvSpPr>
          <p:nvPr>
            <p:ph type="sldNum" sz="quarter" idx="12"/>
          </p:nvPr>
        </p:nvSpPr>
        <p:spPr/>
        <p:txBody>
          <a:bodyPr/>
          <a:lstStyle/>
          <a:p>
            <a:pPr fontAlgn="base">
              <a:spcBef>
                <a:spcPct val="0"/>
              </a:spcBef>
              <a:spcAft>
                <a:spcPct val="0"/>
              </a:spcAft>
              <a:defRPr/>
            </a:pPr>
            <a:fld id="{CBD876B9-0932-46E5-9C41-8DC67B2B856A}" type="slidenum">
              <a:rPr lang="en-US"/>
              <a:pPr fontAlgn="base">
                <a:spcBef>
                  <a:spcPct val="0"/>
                </a:spcBef>
                <a:spcAft>
                  <a:spcPct val="0"/>
                </a:spcAft>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p:txBody>
          <a:bodyPr/>
          <a:lstStyle/>
          <a:p>
            <a:pPr eaLnBrk="1" hangingPunct="1"/>
            <a:r>
              <a:rPr lang="en-US" sz="4000" smtClean="0"/>
              <a:t>Requirements on LC positron source</a:t>
            </a:r>
          </a:p>
        </p:txBody>
      </p:sp>
      <p:sp>
        <p:nvSpPr>
          <p:cNvPr id="31746" name="Rectangle 3"/>
          <p:cNvSpPr>
            <a:spLocks noGrp="1"/>
          </p:cNvSpPr>
          <p:nvPr>
            <p:ph type="body" idx="1"/>
          </p:nvPr>
        </p:nvSpPr>
        <p:spPr/>
        <p:txBody>
          <a:bodyPr/>
          <a:lstStyle/>
          <a:p>
            <a:pPr eaLnBrk="1" hangingPunct="1"/>
            <a:r>
              <a:rPr lang="en-US" sz="2800" smtClean="0"/>
              <a:t>Be able to produce high intensity positron beam(Yield)</a:t>
            </a:r>
          </a:p>
          <a:p>
            <a:pPr lvl="1" eaLnBrk="1" hangingPunct="1"/>
            <a:r>
              <a:rPr lang="en-US" sz="2400" smtClean="0"/>
              <a:t>ILC: 2e10 per bunch (3e10 per bunch with  50% margin)</a:t>
            </a:r>
          </a:p>
          <a:p>
            <a:pPr lvl="1" eaLnBrk="1" hangingPunct="1"/>
            <a:r>
              <a:rPr lang="en-US" sz="2400" smtClean="0"/>
              <a:t>CLIC: </a:t>
            </a:r>
          </a:p>
          <a:p>
            <a:pPr lvl="2" eaLnBrk="1" hangingPunct="1"/>
            <a:r>
              <a:rPr lang="en-US" sz="2200" smtClean="0"/>
              <a:t>Ecm=3TeV: 3.72e9 per bunch (4.3e9 at injector)</a:t>
            </a:r>
          </a:p>
          <a:p>
            <a:pPr lvl="2" eaLnBrk="1" hangingPunct="1"/>
            <a:r>
              <a:rPr lang="en-US" sz="2200" smtClean="0"/>
              <a:t>Ecm=500GeV: 6.8e9 per bunch (7.8e9 at injector) </a:t>
            </a:r>
          </a:p>
          <a:p>
            <a:pPr eaLnBrk="1" hangingPunct="1"/>
            <a:r>
              <a:rPr lang="en-US" sz="2600" smtClean="0"/>
              <a:t>Polarization</a:t>
            </a:r>
          </a:p>
          <a:p>
            <a:pPr lvl="1" eaLnBrk="1" hangingPunct="1"/>
            <a:r>
              <a:rPr lang="en-US" sz="2400" smtClean="0"/>
              <a:t>30% for ILC TDR and &gt;50% for ILC polarization upgrade</a:t>
            </a:r>
          </a:p>
          <a:p>
            <a:pPr lvl="1" eaLnBrk="1" hangingPunct="1"/>
            <a:r>
              <a:rPr lang="en-US" sz="2400" smtClean="0"/>
              <a:t>Non-polarized as in CLIC CDR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Number Placeholder 3"/>
          <p:cNvSpPr txBox="1">
            <a:spLocks noGrp="1"/>
          </p:cNvSpPr>
          <p:nvPr/>
        </p:nvSpPr>
        <p:spPr bwMode="auto">
          <a:xfrm>
            <a:off x="6858000" y="6492875"/>
            <a:ext cx="2133600" cy="365125"/>
          </a:xfrm>
          <a:prstGeom prst="rect">
            <a:avLst/>
          </a:prstGeom>
          <a:noFill/>
          <a:ln w="9525">
            <a:noFill/>
            <a:miter lim="800000"/>
            <a:headEnd/>
            <a:tailEnd/>
          </a:ln>
        </p:spPr>
        <p:txBody>
          <a:bodyPr anchor="ctr"/>
          <a:lstStyle/>
          <a:p>
            <a:pPr algn="r"/>
            <a:fld id="{64D953B1-399E-45E3-B452-B6B897BAC9DC}" type="slidenum">
              <a:rPr lang="en-US" sz="1000">
                <a:solidFill>
                  <a:srgbClr val="BFBFBF"/>
                </a:solidFill>
                <a:latin typeface="Calibri" pitchFamily="34" charset="0"/>
              </a:rPr>
              <a:pPr algn="r"/>
              <a:t>30</a:t>
            </a:fld>
            <a:endParaRPr lang="en-US" sz="1000">
              <a:solidFill>
                <a:srgbClr val="BFBFBF"/>
              </a:solidFill>
              <a:latin typeface="Calibri" pitchFamily="34" charset="0"/>
            </a:endParaRPr>
          </a:p>
        </p:txBody>
      </p:sp>
      <p:sp>
        <p:nvSpPr>
          <p:cNvPr id="60418" name="Rectangle 2"/>
          <p:cNvSpPr>
            <a:spLocks noGrp="1" noChangeArrowheads="1"/>
          </p:cNvSpPr>
          <p:nvPr>
            <p:ph type="title" idx="4294967295"/>
          </p:nvPr>
        </p:nvSpPr>
        <p:spPr>
          <a:xfrm>
            <a:off x="339725" y="330200"/>
            <a:ext cx="7954963" cy="541338"/>
          </a:xfrm>
        </p:spPr>
        <p:txBody>
          <a:bodyPr/>
          <a:lstStyle/>
          <a:p>
            <a:pPr eaLnBrk="1" hangingPunct="1"/>
            <a:r>
              <a:rPr lang="en-US" sz="1500" smtClean="0"/>
              <a:t>Flux concentrator</a:t>
            </a:r>
          </a:p>
        </p:txBody>
      </p:sp>
      <p:sp>
        <p:nvSpPr>
          <p:cNvPr id="45059" name="Rectangle 3"/>
          <p:cNvSpPr>
            <a:spLocks noGrp="1" noChangeArrowheads="1"/>
          </p:cNvSpPr>
          <p:nvPr>
            <p:ph type="body" sz="half" idx="4294967295"/>
          </p:nvPr>
        </p:nvSpPr>
        <p:spPr>
          <a:xfrm>
            <a:off x="371475" y="990600"/>
            <a:ext cx="4886325" cy="2362200"/>
          </a:xfrm>
        </p:spPr>
        <p:txBody>
          <a:bodyPr rtlCol="0">
            <a:normAutofit lnSpcReduction="10000"/>
          </a:bodyPr>
          <a:lstStyle/>
          <a:p>
            <a:pPr eaLnBrk="1" fontAlgn="auto" hangingPunct="1">
              <a:spcAft>
                <a:spcPts val="0"/>
              </a:spcAft>
              <a:buFont typeface="Arial" pitchFamily="34" charset="0"/>
              <a:buChar char="•"/>
              <a:defRPr/>
            </a:pPr>
            <a:r>
              <a:rPr lang="en-US" sz="1600" smtClean="0"/>
              <a:t>Pulsing the exterior coil enhances the magnetic field in the center.</a:t>
            </a:r>
          </a:p>
          <a:p>
            <a:pPr lvl="1" eaLnBrk="1" fontAlgn="auto" hangingPunct="1">
              <a:spcAft>
                <a:spcPts val="0"/>
              </a:spcAft>
              <a:buFont typeface="Arial" pitchFamily="34" charset="0"/>
              <a:buChar char="–"/>
              <a:defRPr/>
            </a:pPr>
            <a:r>
              <a:rPr lang="en-US" smtClean="0"/>
              <a:t>Needs ~ 1ms pulse width flattop</a:t>
            </a:r>
          </a:p>
          <a:p>
            <a:pPr lvl="1" eaLnBrk="1" fontAlgn="auto" hangingPunct="1">
              <a:spcAft>
                <a:spcPts val="0"/>
              </a:spcAft>
              <a:buFont typeface="Arial" pitchFamily="34" charset="0"/>
              <a:buChar char="–"/>
              <a:defRPr/>
            </a:pPr>
            <a:r>
              <a:rPr lang="en-US" smtClean="0"/>
              <a:t>Similar device built 40 years ago. Cryogenic nitrogen cooling of the concentrator plates.</a:t>
            </a:r>
          </a:p>
          <a:p>
            <a:pPr lvl="1" eaLnBrk="1" fontAlgn="auto" hangingPunct="1">
              <a:spcAft>
                <a:spcPts val="0"/>
              </a:spcAft>
              <a:buFont typeface="Arial" pitchFamily="34" charset="0"/>
              <a:buChar char="–"/>
              <a:defRPr/>
            </a:pPr>
            <a:r>
              <a:rPr lang="en-US" smtClean="0"/>
              <a:t>ANL and LLNL did initial rough electromagnetic simulations.  Not impossible but an engineering challenge.</a:t>
            </a:r>
          </a:p>
          <a:p>
            <a:pPr lvl="1" eaLnBrk="1" fontAlgn="auto" hangingPunct="1">
              <a:spcAft>
                <a:spcPts val="0"/>
              </a:spcAft>
              <a:buFont typeface="Arial" pitchFamily="34" charset="0"/>
              <a:buChar char="–"/>
              <a:defRPr/>
            </a:pPr>
            <a:r>
              <a:rPr lang="en-US" smtClean="0"/>
              <a:t>No real engineering done so far.</a:t>
            </a:r>
          </a:p>
        </p:txBody>
      </p:sp>
      <p:pic>
        <p:nvPicPr>
          <p:cNvPr id="105476" name="Picture 4"/>
          <p:cNvPicPr>
            <a:picLocks noChangeAspect="1" noChangeArrowheads="1"/>
          </p:cNvPicPr>
          <p:nvPr/>
        </p:nvPicPr>
        <p:blipFill>
          <a:blip r:embed="rId2"/>
          <a:srcRect/>
          <a:stretch>
            <a:fillRect/>
          </a:stretch>
        </p:blipFill>
        <p:spPr bwMode="auto">
          <a:xfrm>
            <a:off x="5334000" y="2743200"/>
            <a:ext cx="3810000" cy="3505200"/>
          </a:xfrm>
          <a:prstGeom prst="rect">
            <a:avLst/>
          </a:prstGeom>
          <a:noFill/>
          <a:ln w="9525">
            <a:solidFill>
              <a:schemeClr val="tx1"/>
            </a:solidFill>
            <a:miter lim="800000"/>
            <a:headEnd/>
            <a:tailEnd/>
          </a:ln>
          <a:effectLst>
            <a:outerShdw dist="35921" dir="2700000" algn="ctr" rotWithShape="0">
              <a:schemeClr val="bg2"/>
            </a:outerShdw>
          </a:effectLst>
        </p:spPr>
      </p:pic>
      <p:pic>
        <p:nvPicPr>
          <p:cNvPr id="60421" name="Picture 5" descr="flux053106_2"/>
          <p:cNvPicPr>
            <a:picLocks noChangeAspect="1" noChangeArrowheads="1"/>
          </p:cNvPicPr>
          <p:nvPr/>
        </p:nvPicPr>
        <p:blipFill>
          <a:blip r:embed="rId3"/>
          <a:srcRect/>
          <a:stretch>
            <a:fillRect/>
          </a:stretch>
        </p:blipFill>
        <p:spPr bwMode="auto">
          <a:xfrm>
            <a:off x="5638800" y="0"/>
            <a:ext cx="3095625" cy="2719388"/>
          </a:xfrm>
          <a:prstGeom prst="rect">
            <a:avLst/>
          </a:prstGeom>
          <a:noFill/>
          <a:ln w="9525">
            <a:noFill/>
            <a:miter lim="800000"/>
            <a:headEnd/>
            <a:tailEnd/>
          </a:ln>
        </p:spPr>
      </p:pic>
      <p:pic>
        <p:nvPicPr>
          <p:cNvPr id="60422" name="Picture 7"/>
          <p:cNvPicPr>
            <a:picLocks noChangeAspect="1" noChangeArrowheads="1"/>
          </p:cNvPicPr>
          <p:nvPr/>
        </p:nvPicPr>
        <p:blipFill>
          <a:blip r:embed="rId4"/>
          <a:srcRect/>
          <a:stretch>
            <a:fillRect/>
          </a:stretch>
        </p:blipFill>
        <p:spPr bwMode="auto">
          <a:xfrm>
            <a:off x="609600" y="3581400"/>
            <a:ext cx="4419600" cy="2913063"/>
          </a:xfrm>
          <a:prstGeom prst="rect">
            <a:avLst/>
          </a:prstGeom>
          <a:noFill/>
          <a:ln w="9525">
            <a:noFill/>
            <a:miter lim="800000"/>
            <a:headEnd/>
            <a:tailEnd/>
          </a:ln>
        </p:spPr>
      </p:pic>
      <p:sp>
        <p:nvSpPr>
          <p:cNvPr id="60423" name="Text Box 8"/>
          <p:cNvSpPr txBox="1">
            <a:spLocks noChangeArrowheads="1"/>
          </p:cNvSpPr>
          <p:nvPr/>
        </p:nvSpPr>
        <p:spPr bwMode="auto">
          <a:xfrm>
            <a:off x="762000" y="3429000"/>
            <a:ext cx="4506913" cy="366713"/>
          </a:xfrm>
          <a:prstGeom prst="rect">
            <a:avLst/>
          </a:prstGeom>
          <a:noFill/>
          <a:ln w="9525" algn="ctr">
            <a:noFill/>
            <a:miter lim="800000"/>
            <a:headEnd/>
            <a:tailEnd/>
          </a:ln>
        </p:spPr>
        <p:txBody>
          <a:bodyPr wrap="none">
            <a:spAutoFit/>
          </a:bodyPr>
          <a:lstStyle/>
          <a:p>
            <a:r>
              <a:rPr lang="en-US">
                <a:solidFill>
                  <a:schemeClr val="tx2"/>
                </a:solidFill>
                <a:latin typeface="Calibri" pitchFamily="34" charset="0"/>
              </a:rPr>
              <a:t>Target will be rotating in an pulsed 0.5T B field</a:t>
            </a:r>
          </a:p>
        </p:txBody>
      </p:sp>
      <p:sp>
        <p:nvSpPr>
          <p:cNvPr id="60424" name="AutoShape 9">
            <a:hlinkClick r:id="" action="ppaction://hlinkshowjump?jump=lastslideviewed" highlightClick="1"/>
          </p:cNvPr>
          <p:cNvSpPr>
            <a:spLocks noChangeArrowheads="1"/>
          </p:cNvSpPr>
          <p:nvPr/>
        </p:nvSpPr>
        <p:spPr bwMode="auto">
          <a:xfrm>
            <a:off x="4419600" y="6553200"/>
            <a:ext cx="357188" cy="304800"/>
          </a:xfrm>
          <a:prstGeom prst="actionButtonReturn">
            <a:avLst/>
          </a:prstGeom>
          <a:solidFill>
            <a:schemeClr val="accent1"/>
          </a:solidFill>
          <a:ln w="9525">
            <a:noFill/>
            <a:miter lim="800000"/>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6E8FD4EA-1104-4056-85DA-037BB133DE2D}" type="slidenum">
              <a:rPr lang="en-US" sz="1400">
                <a:latin typeface="Calibri" pitchFamily="34" charset="0"/>
              </a:rPr>
              <a:pPr algn="r"/>
              <a:t>31</a:t>
            </a:fld>
            <a:endParaRPr lang="en-US" sz="1400">
              <a:latin typeface="Calibri" pitchFamily="34" charset="0"/>
            </a:endParaRPr>
          </a:p>
        </p:txBody>
      </p:sp>
      <p:sp>
        <p:nvSpPr>
          <p:cNvPr id="61442" name="Text Box 6"/>
          <p:cNvSpPr txBox="1">
            <a:spLocks noChangeArrowheads="1"/>
          </p:cNvSpPr>
          <p:nvPr/>
        </p:nvSpPr>
        <p:spPr bwMode="auto">
          <a:xfrm>
            <a:off x="1905000" y="228600"/>
            <a:ext cx="5257800" cy="457200"/>
          </a:xfrm>
          <a:prstGeom prst="rect">
            <a:avLst/>
          </a:prstGeom>
          <a:noFill/>
          <a:ln w="9525">
            <a:noFill/>
            <a:miter lim="800000"/>
            <a:headEnd/>
            <a:tailEnd/>
          </a:ln>
        </p:spPr>
        <p:txBody>
          <a:bodyPr>
            <a:spAutoFit/>
          </a:bodyPr>
          <a:lstStyle/>
          <a:p>
            <a:pPr algn="ctr" eaLnBrk="0" hangingPunct="0">
              <a:spcBef>
                <a:spcPct val="50000"/>
              </a:spcBef>
            </a:pPr>
            <a:r>
              <a:rPr lang="en-US" sz="2400" b="1">
                <a:latin typeface="Calibri" pitchFamily="34" charset="0"/>
              </a:rPr>
              <a:t>THE CONCEPT</a:t>
            </a:r>
          </a:p>
        </p:txBody>
      </p:sp>
      <p:pic>
        <p:nvPicPr>
          <p:cNvPr id="61443" name="Picture 11"/>
          <p:cNvPicPr>
            <a:picLocks noChangeAspect="1" noChangeArrowheads="1"/>
          </p:cNvPicPr>
          <p:nvPr/>
        </p:nvPicPr>
        <p:blipFill>
          <a:blip r:embed="rId2"/>
          <a:srcRect t="2853" b="3931"/>
          <a:stretch>
            <a:fillRect/>
          </a:stretch>
        </p:blipFill>
        <p:spPr bwMode="auto">
          <a:xfrm>
            <a:off x="2514600" y="1143000"/>
            <a:ext cx="3638550" cy="4114800"/>
          </a:xfrm>
          <a:prstGeom prst="rect">
            <a:avLst/>
          </a:prstGeom>
          <a:noFill/>
          <a:ln w="9525">
            <a:noFill/>
            <a:miter lim="800000"/>
            <a:headEnd/>
            <a:tailEnd/>
          </a:ln>
        </p:spPr>
      </p:pic>
      <p:sp>
        <p:nvSpPr>
          <p:cNvPr id="61444" name="TextBox 11"/>
          <p:cNvSpPr txBox="1">
            <a:spLocks noChangeArrowheads="1"/>
          </p:cNvSpPr>
          <p:nvPr/>
        </p:nvSpPr>
        <p:spPr bwMode="auto">
          <a:xfrm>
            <a:off x="762000" y="5410200"/>
            <a:ext cx="7924800" cy="923925"/>
          </a:xfrm>
          <a:prstGeom prst="rect">
            <a:avLst/>
          </a:prstGeom>
          <a:noFill/>
          <a:ln w="9525">
            <a:noFill/>
            <a:miter lim="800000"/>
            <a:headEnd/>
            <a:tailEnd/>
          </a:ln>
        </p:spPr>
        <p:txBody>
          <a:bodyPr>
            <a:spAutoFit/>
          </a:bodyPr>
          <a:lstStyle/>
          <a:p>
            <a:r>
              <a:rPr lang="en-US">
                <a:latin typeface="Calibri" pitchFamily="34" charset="0"/>
              </a:rPr>
              <a:t>The gamma beam is coming from the left. By arrows it is shown the liquid Lithium flow. </a:t>
            </a:r>
          </a:p>
          <a:p>
            <a:endParaRPr lang="en-US">
              <a:latin typeface="Calibri" pitchFamily="34" charset="0"/>
            </a:endParaRPr>
          </a:p>
        </p:txBody>
      </p:sp>
      <p:cxnSp>
        <p:nvCxnSpPr>
          <p:cNvPr id="14" name="Straight Arrow Connector 13"/>
          <p:cNvCxnSpPr/>
          <p:nvPr/>
        </p:nvCxnSpPr>
        <p:spPr>
          <a:xfrm rot="10800000">
            <a:off x="3581400" y="3429000"/>
            <a:ext cx="457200" cy="1588"/>
          </a:xfrm>
          <a:prstGeom prst="straightConnector1">
            <a:avLst/>
          </a:prstGeom>
          <a:ln>
            <a:headEnd w="lg" len="lg"/>
            <a:tailEnd type="arrow"/>
          </a:ln>
        </p:spPr>
        <p:style>
          <a:lnRef idx="2">
            <a:schemeClr val="dk1"/>
          </a:lnRef>
          <a:fillRef idx="0">
            <a:schemeClr val="dk1"/>
          </a:fillRef>
          <a:effectRef idx="1">
            <a:schemeClr val="dk1"/>
          </a:effectRef>
          <a:fontRef idx="minor">
            <a:schemeClr val="tx1"/>
          </a:fontRef>
        </p:style>
      </p:cxnSp>
      <p:cxnSp>
        <p:nvCxnSpPr>
          <p:cNvPr id="15" name="Straight Arrow Connector 14"/>
          <p:cNvCxnSpPr/>
          <p:nvPr/>
        </p:nvCxnSpPr>
        <p:spPr>
          <a:xfrm>
            <a:off x="2667000" y="3429000"/>
            <a:ext cx="762000" cy="1588"/>
          </a:xfrm>
          <a:prstGeom prst="straightConnector1">
            <a:avLst/>
          </a:prstGeom>
          <a:ln>
            <a:headEnd w="lg" len="lg"/>
            <a:tailEnd type="arrow"/>
          </a:ln>
        </p:spPr>
        <p:style>
          <a:lnRef idx="2">
            <a:schemeClr val="dk1"/>
          </a:lnRef>
          <a:fillRef idx="0">
            <a:schemeClr val="dk1"/>
          </a:fillRef>
          <a:effectRef idx="1">
            <a:schemeClr val="dk1"/>
          </a:effectRef>
          <a:fontRef idx="minor">
            <a:schemeClr val="tx1"/>
          </a:fontRef>
        </p:style>
      </p:cxnSp>
      <p:sp>
        <p:nvSpPr>
          <p:cNvPr id="61447" name="TextBox 18"/>
          <p:cNvSpPr txBox="1">
            <a:spLocks noChangeArrowheads="1"/>
          </p:cNvSpPr>
          <p:nvPr/>
        </p:nvSpPr>
        <p:spPr bwMode="auto">
          <a:xfrm>
            <a:off x="2514600" y="3124200"/>
            <a:ext cx="990600" cy="307975"/>
          </a:xfrm>
          <a:prstGeom prst="rect">
            <a:avLst/>
          </a:prstGeom>
          <a:noFill/>
          <a:ln w="9525">
            <a:noFill/>
            <a:miter lim="800000"/>
            <a:headEnd/>
            <a:tailEnd/>
          </a:ln>
        </p:spPr>
        <p:txBody>
          <a:bodyPr>
            <a:spAutoFit/>
          </a:bodyPr>
          <a:lstStyle/>
          <a:p>
            <a:r>
              <a:rPr lang="en-US" sz="1400" b="1">
                <a:latin typeface="Calibri" pitchFamily="34" charset="0"/>
              </a:rPr>
              <a:t>~2mm</a:t>
            </a:r>
          </a:p>
        </p:txBody>
      </p:sp>
      <p:sp>
        <p:nvSpPr>
          <p:cNvPr id="21" name="Curved Left Arrow 20"/>
          <p:cNvSpPr/>
          <p:nvPr/>
        </p:nvSpPr>
        <p:spPr>
          <a:xfrm>
            <a:off x="4495800" y="2286000"/>
            <a:ext cx="228600" cy="609600"/>
          </a:xfrm>
          <a:prstGeom prst="curvedLef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latin typeface="Arial" charset="0"/>
            </a:endParaRPr>
          </a:p>
        </p:txBody>
      </p:sp>
      <p:sp>
        <p:nvSpPr>
          <p:cNvPr id="22" name="Curved Left Arrow 21"/>
          <p:cNvSpPr/>
          <p:nvPr/>
        </p:nvSpPr>
        <p:spPr>
          <a:xfrm flipV="1">
            <a:off x="4495800" y="3429000"/>
            <a:ext cx="228600" cy="685800"/>
          </a:xfrm>
          <a:prstGeom prst="curvedLef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latin typeface="Arial" charset="0"/>
            </a:endParaRPr>
          </a:p>
        </p:txBody>
      </p:sp>
      <p:sp>
        <p:nvSpPr>
          <p:cNvPr id="24" name="Curved Left Arrow 23"/>
          <p:cNvSpPr/>
          <p:nvPr/>
        </p:nvSpPr>
        <p:spPr>
          <a:xfrm flipH="1">
            <a:off x="3733800" y="3505200"/>
            <a:ext cx="228600" cy="685800"/>
          </a:xfrm>
          <a:prstGeom prst="curvedLef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latin typeface="Arial" charset="0"/>
            </a:endParaRPr>
          </a:p>
        </p:txBody>
      </p:sp>
      <p:sp>
        <p:nvSpPr>
          <p:cNvPr id="25" name="Curved Left Arrow 24"/>
          <p:cNvSpPr/>
          <p:nvPr/>
        </p:nvSpPr>
        <p:spPr>
          <a:xfrm flipH="1" flipV="1">
            <a:off x="3733800" y="2209800"/>
            <a:ext cx="228600" cy="685800"/>
          </a:xfrm>
          <a:prstGeom prst="curvedLeftArrow">
            <a:avLst>
              <a:gd name="adj1" fmla="val 0"/>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latin typeface="Arial" charset="0"/>
            </a:endParaRPr>
          </a:p>
        </p:txBody>
      </p:sp>
      <p:sp>
        <p:nvSpPr>
          <p:cNvPr id="26" name="Up Arrow 25"/>
          <p:cNvSpPr/>
          <p:nvPr/>
        </p:nvSpPr>
        <p:spPr>
          <a:xfrm>
            <a:off x="3733800" y="1143000"/>
            <a:ext cx="255588" cy="7493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charset="0"/>
            </a:endParaRPr>
          </a:p>
        </p:txBody>
      </p:sp>
      <p:sp>
        <p:nvSpPr>
          <p:cNvPr id="27" name="Up Arrow 26"/>
          <p:cNvSpPr/>
          <p:nvPr/>
        </p:nvSpPr>
        <p:spPr>
          <a:xfrm flipV="1">
            <a:off x="4495800" y="1219200"/>
            <a:ext cx="255588"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charset="0"/>
            </a:endParaRPr>
          </a:p>
        </p:txBody>
      </p:sp>
      <p:sp>
        <p:nvSpPr>
          <p:cNvPr id="16" name="Left Arrow 15"/>
          <p:cNvSpPr/>
          <p:nvPr/>
        </p:nvSpPr>
        <p:spPr>
          <a:xfrm>
            <a:off x="3886200" y="3124200"/>
            <a:ext cx="609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charset="0"/>
            </a:endParaRPr>
          </a:p>
        </p:txBody>
      </p:sp>
      <p:sp>
        <p:nvSpPr>
          <p:cNvPr id="61455" name="AutoShape 16">
            <a:hlinkClick r:id="" action="ppaction://hlinkshowjump?jump=lastslideviewed" highlightClick="1"/>
          </p:cNvPr>
          <p:cNvSpPr>
            <a:spLocks noChangeArrowheads="1"/>
          </p:cNvSpPr>
          <p:nvPr/>
        </p:nvSpPr>
        <p:spPr bwMode="auto">
          <a:xfrm>
            <a:off x="4343400" y="6424613"/>
            <a:ext cx="457200" cy="433387"/>
          </a:xfrm>
          <a:prstGeom prst="actionButtonReturn">
            <a:avLst/>
          </a:prstGeom>
          <a:solidFill>
            <a:schemeClr val="accent1"/>
          </a:solidFill>
          <a:ln w="9525">
            <a:noFill/>
            <a:miter lim="800000"/>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3"/>
          <p:cNvSpPr txBox="1">
            <a:spLocks noGrp="1"/>
          </p:cNvSpPr>
          <p:nvPr/>
        </p:nvSpPr>
        <p:spPr bwMode="auto">
          <a:xfrm>
            <a:off x="6858000" y="6492875"/>
            <a:ext cx="2133600" cy="365125"/>
          </a:xfrm>
          <a:prstGeom prst="rect">
            <a:avLst/>
          </a:prstGeom>
          <a:noFill/>
          <a:ln w="9525">
            <a:noFill/>
            <a:miter lim="800000"/>
            <a:headEnd/>
            <a:tailEnd/>
          </a:ln>
        </p:spPr>
        <p:txBody>
          <a:bodyPr anchor="ctr"/>
          <a:lstStyle/>
          <a:p>
            <a:pPr algn="r"/>
            <a:fld id="{F518C8E7-58B8-4EA7-B038-E2B2C8B825D3}" type="slidenum">
              <a:rPr lang="en-US" sz="1000">
                <a:solidFill>
                  <a:srgbClr val="BFBFBF"/>
                </a:solidFill>
                <a:latin typeface="Calibri" pitchFamily="34" charset="0"/>
              </a:rPr>
              <a:pPr algn="r"/>
              <a:t>32</a:t>
            </a:fld>
            <a:endParaRPr lang="en-US" sz="1000">
              <a:solidFill>
                <a:srgbClr val="BFBFBF"/>
              </a:solidFill>
              <a:latin typeface="Calibri" pitchFamily="34" charset="0"/>
            </a:endParaRPr>
          </a:p>
        </p:txBody>
      </p:sp>
      <p:sp>
        <p:nvSpPr>
          <p:cNvPr id="62466" name="Rectangle 2"/>
          <p:cNvSpPr>
            <a:spLocks noGrp="1" noChangeArrowheads="1"/>
          </p:cNvSpPr>
          <p:nvPr>
            <p:ph type="title" idx="4294967295"/>
          </p:nvPr>
        </p:nvSpPr>
        <p:spPr>
          <a:xfrm>
            <a:off x="381000" y="152400"/>
            <a:ext cx="7705725" cy="609600"/>
          </a:xfrm>
        </p:spPr>
        <p:txBody>
          <a:bodyPr/>
          <a:lstStyle/>
          <a:p>
            <a:pPr eaLnBrk="1" hangingPunct="1"/>
            <a:r>
              <a:rPr lang="en-US" sz="1500" smtClean="0"/>
              <a:t>¼ wave solenoid</a:t>
            </a:r>
          </a:p>
        </p:txBody>
      </p:sp>
      <p:sp>
        <p:nvSpPr>
          <p:cNvPr id="62467" name="Rectangle 3"/>
          <p:cNvSpPr>
            <a:spLocks noGrp="1" noChangeArrowheads="1"/>
          </p:cNvSpPr>
          <p:nvPr>
            <p:ph type="body" idx="4294967295"/>
          </p:nvPr>
        </p:nvSpPr>
        <p:spPr>
          <a:xfrm>
            <a:off x="304800" y="1447800"/>
            <a:ext cx="3276600" cy="2038350"/>
          </a:xfrm>
        </p:spPr>
        <p:txBody>
          <a:bodyPr/>
          <a:lstStyle/>
          <a:p>
            <a:pPr eaLnBrk="1" hangingPunct="1">
              <a:lnSpc>
                <a:spcPct val="90000"/>
              </a:lnSpc>
            </a:pPr>
            <a:r>
              <a:rPr lang="en-US" sz="1400" smtClean="0"/>
              <a:t>Low field, 1 Tesla on axis, tapers down to 1/2 T.</a:t>
            </a:r>
          </a:p>
          <a:p>
            <a:pPr eaLnBrk="1" hangingPunct="1">
              <a:lnSpc>
                <a:spcPct val="90000"/>
              </a:lnSpc>
            </a:pPr>
            <a:r>
              <a:rPr lang="en-US" sz="1400" smtClean="0"/>
              <a:t>Capture efficiency is only 25% less than flux concentrator</a:t>
            </a:r>
          </a:p>
          <a:p>
            <a:pPr eaLnBrk="1" hangingPunct="1">
              <a:lnSpc>
                <a:spcPct val="90000"/>
              </a:lnSpc>
            </a:pPr>
            <a:r>
              <a:rPr lang="en-US" sz="1400" smtClean="0"/>
              <a:t>Low field at the target reduces eddy currents</a:t>
            </a:r>
          </a:p>
          <a:p>
            <a:pPr eaLnBrk="1" hangingPunct="1">
              <a:lnSpc>
                <a:spcPct val="90000"/>
              </a:lnSpc>
            </a:pPr>
            <a:r>
              <a:rPr lang="en-US" sz="1400" smtClean="0"/>
              <a:t>This is probably easier to engineer than flux concentrator</a:t>
            </a:r>
          </a:p>
          <a:p>
            <a:pPr eaLnBrk="1" hangingPunct="1">
              <a:lnSpc>
                <a:spcPct val="90000"/>
              </a:lnSpc>
            </a:pPr>
            <a:r>
              <a:rPr lang="en-US" sz="1400" smtClean="0"/>
              <a:t>SC, NC or pulsed NC?</a:t>
            </a:r>
          </a:p>
        </p:txBody>
      </p:sp>
      <p:pic>
        <p:nvPicPr>
          <p:cNvPr id="62468" name="Picture 4"/>
          <p:cNvPicPr>
            <a:picLocks noChangeAspect="1" noChangeArrowheads="1"/>
          </p:cNvPicPr>
          <p:nvPr/>
        </p:nvPicPr>
        <p:blipFill>
          <a:blip r:embed="rId2"/>
          <a:srcRect/>
          <a:stretch>
            <a:fillRect/>
          </a:stretch>
        </p:blipFill>
        <p:spPr bwMode="auto">
          <a:xfrm>
            <a:off x="4495800" y="1981200"/>
            <a:ext cx="4173538" cy="2674938"/>
          </a:xfrm>
          <a:prstGeom prst="rect">
            <a:avLst/>
          </a:prstGeom>
          <a:noFill/>
          <a:ln w="9525">
            <a:noFill/>
            <a:miter lim="800000"/>
            <a:headEnd/>
            <a:tailEnd/>
          </a:ln>
        </p:spPr>
      </p:pic>
      <p:sp>
        <p:nvSpPr>
          <p:cNvPr id="62469" name="Text Box 5"/>
          <p:cNvSpPr txBox="1">
            <a:spLocks noChangeArrowheads="1"/>
          </p:cNvSpPr>
          <p:nvPr/>
        </p:nvSpPr>
        <p:spPr bwMode="auto">
          <a:xfrm>
            <a:off x="3733800" y="1447800"/>
            <a:ext cx="4746625" cy="457200"/>
          </a:xfrm>
          <a:prstGeom prst="rect">
            <a:avLst/>
          </a:prstGeom>
          <a:noFill/>
          <a:ln w="9525">
            <a:noFill/>
            <a:miter lim="800000"/>
            <a:headEnd/>
            <a:tailEnd/>
          </a:ln>
        </p:spPr>
        <p:txBody>
          <a:bodyPr wrap="none">
            <a:spAutoFit/>
          </a:bodyPr>
          <a:lstStyle/>
          <a:p>
            <a:pPr eaLnBrk="0" fontAlgn="ctr" hangingPunct="0"/>
            <a:r>
              <a:rPr lang="en-US" sz="2400">
                <a:latin typeface="Calibri" pitchFamily="34" charset="0"/>
                <a:ea typeface="Arial Unicode MS" pitchFamily="34" charset="-128"/>
                <a:cs typeface="Arial Unicode MS" pitchFamily="34" charset="-128"/>
              </a:rPr>
              <a:t>ANL ¼ wave solenoid simulations</a:t>
            </a:r>
          </a:p>
        </p:txBody>
      </p:sp>
      <p:sp>
        <p:nvSpPr>
          <p:cNvPr id="62470" name="Text Box 6"/>
          <p:cNvSpPr txBox="1">
            <a:spLocks noChangeArrowheads="1"/>
          </p:cNvSpPr>
          <p:nvPr/>
        </p:nvSpPr>
        <p:spPr bwMode="auto">
          <a:xfrm>
            <a:off x="8296275" y="5272088"/>
            <a:ext cx="508000" cy="228600"/>
          </a:xfrm>
          <a:prstGeom prst="rect">
            <a:avLst/>
          </a:prstGeom>
          <a:noFill/>
          <a:ln w="9525">
            <a:noFill/>
            <a:miter lim="800000"/>
            <a:headEnd/>
            <a:tailEnd/>
          </a:ln>
        </p:spPr>
        <p:txBody>
          <a:bodyPr wrap="none">
            <a:spAutoFit/>
          </a:bodyPr>
          <a:lstStyle/>
          <a:p>
            <a:pPr eaLnBrk="0" fontAlgn="ctr" hangingPunct="0"/>
            <a:r>
              <a:rPr lang="en-US" sz="900">
                <a:latin typeface="Calibri" pitchFamily="34" charset="0"/>
                <a:ea typeface="Arial Unicode MS" pitchFamily="34" charset="-128"/>
                <a:cs typeface="Arial Unicode MS" pitchFamily="34" charset="-128"/>
              </a:rPr>
              <a:t>W. Liu</a:t>
            </a:r>
          </a:p>
        </p:txBody>
      </p:sp>
      <p:pic>
        <p:nvPicPr>
          <p:cNvPr id="62471" name="Picture 7"/>
          <p:cNvPicPr>
            <a:picLocks noChangeAspect="1" noChangeArrowheads="1"/>
          </p:cNvPicPr>
          <p:nvPr/>
        </p:nvPicPr>
        <p:blipFill>
          <a:blip r:embed="rId3"/>
          <a:srcRect/>
          <a:stretch>
            <a:fillRect/>
          </a:stretch>
        </p:blipFill>
        <p:spPr bwMode="auto">
          <a:xfrm>
            <a:off x="304800" y="3505200"/>
            <a:ext cx="4114800" cy="2814638"/>
          </a:xfrm>
          <a:prstGeom prst="rect">
            <a:avLst/>
          </a:prstGeom>
          <a:noFill/>
          <a:ln w="9525">
            <a:noFill/>
            <a:miter lim="800000"/>
            <a:headEnd/>
            <a:tailEnd/>
          </a:ln>
        </p:spPr>
      </p:pic>
      <p:sp>
        <p:nvSpPr>
          <p:cNvPr id="62472" name="Text Box 8"/>
          <p:cNvSpPr txBox="1">
            <a:spLocks noChangeArrowheads="1"/>
          </p:cNvSpPr>
          <p:nvPr/>
        </p:nvSpPr>
        <p:spPr bwMode="auto">
          <a:xfrm>
            <a:off x="4724400" y="5302250"/>
            <a:ext cx="4267200" cy="641350"/>
          </a:xfrm>
          <a:prstGeom prst="rect">
            <a:avLst/>
          </a:prstGeom>
          <a:noFill/>
          <a:ln w="9525" algn="ctr">
            <a:noFill/>
            <a:miter lim="800000"/>
            <a:headEnd/>
            <a:tailEnd/>
          </a:ln>
        </p:spPr>
        <p:txBody>
          <a:bodyPr>
            <a:spAutoFit/>
          </a:bodyPr>
          <a:lstStyle/>
          <a:p>
            <a:r>
              <a:rPr lang="en-US">
                <a:latin typeface="Calibri" pitchFamily="34" charset="0"/>
              </a:rPr>
              <a:t>The target will be rotating in a B field of about 0.2T</a:t>
            </a:r>
          </a:p>
        </p:txBody>
      </p:sp>
      <p:sp>
        <p:nvSpPr>
          <p:cNvPr id="62473" name="AutoShape 10">
            <a:hlinkClick r:id="" action="ppaction://hlinkshowjump?jump=lastslideviewed" highlightClick="1"/>
          </p:cNvPr>
          <p:cNvSpPr>
            <a:spLocks noChangeArrowheads="1"/>
          </p:cNvSpPr>
          <p:nvPr/>
        </p:nvSpPr>
        <p:spPr bwMode="auto">
          <a:xfrm>
            <a:off x="4343400" y="6424613"/>
            <a:ext cx="457200" cy="433387"/>
          </a:xfrm>
          <a:prstGeom prst="actionButtonReturn">
            <a:avLst/>
          </a:prstGeom>
          <a:solidFill>
            <a:schemeClr val="accent1"/>
          </a:solidFill>
          <a:ln w="9525">
            <a:noFill/>
            <a:miter lim="800000"/>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1"/>
          <p:cNvPicPr>
            <a:picLocks noChangeAspect="1" noChangeArrowheads="1"/>
          </p:cNvPicPr>
          <p:nvPr/>
        </p:nvPicPr>
        <p:blipFill>
          <a:blip r:embed="rId2"/>
          <a:srcRect/>
          <a:stretch>
            <a:fillRect/>
          </a:stretch>
        </p:blipFill>
        <p:spPr bwMode="auto">
          <a:xfrm>
            <a:off x="304800" y="2133600"/>
            <a:ext cx="3705225" cy="2781300"/>
          </a:xfrm>
          <a:prstGeom prst="rect">
            <a:avLst/>
          </a:prstGeom>
          <a:noFill/>
          <a:ln w="9525">
            <a:noFill/>
            <a:miter lim="800000"/>
            <a:headEnd/>
            <a:tailEnd/>
          </a:ln>
        </p:spPr>
      </p:pic>
      <p:sp>
        <p:nvSpPr>
          <p:cNvPr id="63490" name="Slide Number Placeholder 3"/>
          <p:cNvSpPr txBox="1">
            <a:spLocks noGrp="1"/>
          </p:cNvSpPr>
          <p:nvPr/>
        </p:nvSpPr>
        <p:spPr bwMode="auto">
          <a:xfrm>
            <a:off x="6858000" y="6492875"/>
            <a:ext cx="2133600" cy="365125"/>
          </a:xfrm>
          <a:prstGeom prst="rect">
            <a:avLst/>
          </a:prstGeom>
          <a:noFill/>
          <a:ln w="9525">
            <a:noFill/>
            <a:miter lim="800000"/>
            <a:headEnd/>
            <a:tailEnd/>
          </a:ln>
        </p:spPr>
        <p:txBody>
          <a:bodyPr anchor="ctr"/>
          <a:lstStyle/>
          <a:p>
            <a:pPr algn="r"/>
            <a:fld id="{FA7F3E6D-751A-4416-AD47-68E96614547A}" type="slidenum">
              <a:rPr lang="en-US" sz="1000">
                <a:solidFill>
                  <a:srgbClr val="BFBFBF"/>
                </a:solidFill>
                <a:latin typeface="Calibri" pitchFamily="34" charset="0"/>
              </a:rPr>
              <a:pPr algn="r"/>
              <a:t>33</a:t>
            </a:fld>
            <a:endParaRPr lang="en-US" sz="1000">
              <a:solidFill>
                <a:srgbClr val="BFBFBF"/>
              </a:solidFill>
              <a:latin typeface="Calibri" pitchFamily="34" charset="0"/>
            </a:endParaRPr>
          </a:p>
        </p:txBody>
      </p:sp>
      <p:sp>
        <p:nvSpPr>
          <p:cNvPr id="63491" name="Rectangle 2"/>
          <p:cNvSpPr>
            <a:spLocks noGrp="1" noChangeArrowheads="1"/>
          </p:cNvSpPr>
          <p:nvPr>
            <p:ph type="title" idx="4294967295"/>
          </p:nvPr>
        </p:nvSpPr>
        <p:spPr>
          <a:xfrm>
            <a:off x="152400" y="228600"/>
            <a:ext cx="8305800" cy="533400"/>
          </a:xfrm>
        </p:spPr>
        <p:txBody>
          <a:bodyPr/>
          <a:lstStyle/>
          <a:p>
            <a:pPr marL="419100" indent="-419100" eaLnBrk="1" hangingPunct="1"/>
            <a:r>
              <a:rPr lang="en-US" altLang="zh-CN" sz="2800" smtClean="0">
                <a:ea typeface="宋体" pitchFamily="2" charset="-122"/>
              </a:rPr>
              <a:t>AMD</a:t>
            </a:r>
          </a:p>
        </p:txBody>
      </p:sp>
      <p:sp>
        <p:nvSpPr>
          <p:cNvPr id="63492" name="Text Box 5"/>
          <p:cNvSpPr txBox="1">
            <a:spLocks noChangeArrowheads="1"/>
          </p:cNvSpPr>
          <p:nvPr/>
        </p:nvSpPr>
        <p:spPr bwMode="auto">
          <a:xfrm>
            <a:off x="5029200" y="2438400"/>
            <a:ext cx="3683000" cy="366713"/>
          </a:xfrm>
          <a:prstGeom prst="rect">
            <a:avLst/>
          </a:prstGeom>
          <a:noFill/>
          <a:ln w="9525">
            <a:noFill/>
            <a:miter lim="800000"/>
            <a:headEnd/>
            <a:tailEnd/>
          </a:ln>
        </p:spPr>
        <p:txBody>
          <a:bodyPr wrap="none">
            <a:spAutoFit/>
          </a:bodyPr>
          <a:lstStyle/>
          <a:p>
            <a:r>
              <a:rPr lang="en-US" altLang="zh-CN">
                <a:latin typeface="Calibri" pitchFamily="34" charset="0"/>
                <a:ea typeface="宋体" pitchFamily="2" charset="-122"/>
              </a:rPr>
              <a:t>A sample AMD field:5T-0.25T in 50cm</a:t>
            </a:r>
          </a:p>
        </p:txBody>
      </p:sp>
      <p:sp>
        <p:nvSpPr>
          <p:cNvPr id="63493" name="Text Box 9"/>
          <p:cNvSpPr txBox="1">
            <a:spLocks noChangeArrowheads="1"/>
          </p:cNvSpPr>
          <p:nvPr/>
        </p:nvSpPr>
        <p:spPr bwMode="auto">
          <a:xfrm>
            <a:off x="457200" y="838200"/>
            <a:ext cx="3321050" cy="366713"/>
          </a:xfrm>
          <a:prstGeom prst="rect">
            <a:avLst/>
          </a:prstGeom>
          <a:noFill/>
          <a:ln w="9525">
            <a:noFill/>
            <a:miter lim="800000"/>
            <a:headEnd/>
            <a:tailEnd/>
          </a:ln>
        </p:spPr>
        <p:txBody>
          <a:bodyPr wrap="none">
            <a:spAutoFit/>
          </a:bodyPr>
          <a:lstStyle/>
          <a:p>
            <a:r>
              <a:rPr lang="en-US">
                <a:latin typeface="Calibri" pitchFamily="34" charset="0"/>
              </a:rPr>
              <a:t>On axis B field profile given as:</a:t>
            </a:r>
          </a:p>
        </p:txBody>
      </p:sp>
      <p:sp>
        <p:nvSpPr>
          <p:cNvPr id="63494" name="Text Box 10"/>
          <p:cNvSpPr txBox="1">
            <a:spLocks noChangeArrowheads="1"/>
          </p:cNvSpPr>
          <p:nvPr/>
        </p:nvSpPr>
        <p:spPr bwMode="auto">
          <a:xfrm>
            <a:off x="609600" y="1676400"/>
            <a:ext cx="6635750" cy="366713"/>
          </a:xfrm>
          <a:prstGeom prst="rect">
            <a:avLst/>
          </a:prstGeom>
          <a:noFill/>
          <a:ln w="9525">
            <a:noFill/>
            <a:miter lim="800000"/>
            <a:headEnd/>
            <a:tailEnd/>
          </a:ln>
        </p:spPr>
        <p:txBody>
          <a:bodyPr wrap="none">
            <a:spAutoFit/>
          </a:bodyPr>
          <a:lstStyle/>
          <a:p>
            <a:r>
              <a:rPr lang="en-US">
                <a:latin typeface="Calibri" pitchFamily="34" charset="0"/>
              </a:rPr>
              <a:t>Using paraxial approximation to obtain the rest field information.</a:t>
            </a:r>
          </a:p>
        </p:txBody>
      </p:sp>
      <p:sp>
        <p:nvSpPr>
          <p:cNvPr id="63495" name="AutoShape 9">
            <a:hlinkClick r:id="" action="ppaction://hlinkshowjump?jump=lastslideviewed" highlightClick="1"/>
          </p:cNvPr>
          <p:cNvSpPr>
            <a:spLocks noChangeArrowheads="1"/>
          </p:cNvSpPr>
          <p:nvPr/>
        </p:nvSpPr>
        <p:spPr bwMode="auto">
          <a:xfrm>
            <a:off x="4343400" y="6424613"/>
            <a:ext cx="457200" cy="433387"/>
          </a:xfrm>
          <a:prstGeom prst="actionButtonReturn">
            <a:avLst/>
          </a:prstGeom>
          <a:solidFill>
            <a:schemeClr val="accent1"/>
          </a:solidFill>
          <a:ln w="9525">
            <a:noFill/>
            <a:miter lim="800000"/>
            <a:headEnd/>
            <a:tailEnd/>
          </a:ln>
        </p:spPr>
        <p:txBody>
          <a:bodyPr wrap="none" anchor="ctr"/>
          <a:lstStyle/>
          <a:p>
            <a:endParaRPr lang="en-US">
              <a:latin typeface="Calibri" pitchFamily="34" charset="0"/>
            </a:endParaRPr>
          </a:p>
        </p:txBody>
      </p:sp>
      <p:pic>
        <p:nvPicPr>
          <p:cNvPr id="63496" name="Picture 10"/>
          <p:cNvPicPr>
            <a:picLocks noChangeAspect="1" noChangeArrowheads="1"/>
          </p:cNvPicPr>
          <p:nvPr/>
        </p:nvPicPr>
        <p:blipFill>
          <a:blip r:embed="rId3"/>
          <a:srcRect/>
          <a:stretch>
            <a:fillRect/>
          </a:stretch>
        </p:blipFill>
        <p:spPr bwMode="auto">
          <a:xfrm>
            <a:off x="1676400" y="1219200"/>
            <a:ext cx="2047875" cy="390525"/>
          </a:xfrm>
          <a:prstGeom prst="rect">
            <a:avLst/>
          </a:prstGeom>
          <a:noFill/>
          <a:ln w="9525">
            <a:noFill/>
            <a:miter lim="800000"/>
            <a:headEnd/>
            <a:tailEnd/>
          </a:ln>
        </p:spPr>
      </p:pic>
      <p:pic>
        <p:nvPicPr>
          <p:cNvPr id="63497" name="Picture 27"/>
          <p:cNvPicPr>
            <a:picLocks noChangeAspect="1" noChangeArrowheads="1"/>
          </p:cNvPicPr>
          <p:nvPr/>
        </p:nvPicPr>
        <p:blipFill>
          <a:blip r:embed="rId4"/>
          <a:srcRect/>
          <a:stretch>
            <a:fillRect/>
          </a:stretch>
        </p:blipFill>
        <p:spPr bwMode="auto">
          <a:xfrm>
            <a:off x="4572000" y="2819400"/>
            <a:ext cx="4572000" cy="3495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304800" y="381000"/>
            <a:ext cx="8229600" cy="762000"/>
          </a:xfrm>
        </p:spPr>
        <p:txBody>
          <a:bodyPr/>
          <a:lstStyle/>
          <a:p>
            <a:pPr eaLnBrk="1" hangingPunct="1"/>
            <a:r>
              <a:rPr lang="en-US" altLang="zh-CN" sz="3200" smtClean="0">
                <a:ea typeface="宋体" pitchFamily="2" charset="-122"/>
              </a:rPr>
              <a:t>positron production for LC</a:t>
            </a:r>
          </a:p>
        </p:txBody>
      </p:sp>
      <p:sp>
        <p:nvSpPr>
          <p:cNvPr id="32770" name="Line 4"/>
          <p:cNvSpPr>
            <a:spLocks noChangeShapeType="1"/>
          </p:cNvSpPr>
          <p:nvPr/>
        </p:nvSpPr>
        <p:spPr bwMode="auto">
          <a:xfrm>
            <a:off x="152400" y="1782763"/>
            <a:ext cx="1143000" cy="0"/>
          </a:xfrm>
          <a:prstGeom prst="line">
            <a:avLst/>
          </a:prstGeom>
          <a:noFill/>
          <a:ln w="57150">
            <a:solidFill>
              <a:schemeClr val="hlink"/>
            </a:solidFill>
            <a:round/>
            <a:headEnd/>
            <a:tailEnd type="triangle" w="med" len="med"/>
          </a:ln>
        </p:spPr>
        <p:txBody>
          <a:bodyPr/>
          <a:lstStyle/>
          <a:p>
            <a:endParaRPr lang="en-US"/>
          </a:p>
        </p:txBody>
      </p:sp>
      <p:sp>
        <p:nvSpPr>
          <p:cNvPr id="32771" name="Text Box 5"/>
          <p:cNvSpPr txBox="1">
            <a:spLocks noChangeArrowheads="1"/>
          </p:cNvSpPr>
          <p:nvPr/>
        </p:nvSpPr>
        <p:spPr bwMode="auto">
          <a:xfrm>
            <a:off x="0" y="2362200"/>
            <a:ext cx="3333750" cy="641350"/>
          </a:xfrm>
          <a:prstGeom prst="rect">
            <a:avLst/>
          </a:prstGeom>
          <a:noFill/>
          <a:ln w="9525">
            <a:noFill/>
            <a:miter lim="800000"/>
            <a:headEnd/>
            <a:tailEnd/>
          </a:ln>
        </p:spPr>
        <p:txBody>
          <a:bodyPr wrap="none">
            <a:spAutoFit/>
          </a:bodyPr>
          <a:lstStyle/>
          <a:p>
            <a:pPr algn="ctr"/>
            <a:r>
              <a:rPr lang="en-US" altLang="zh-CN">
                <a:latin typeface="Calibri" pitchFamily="34" charset="0"/>
                <a:ea typeface="宋体" pitchFamily="2" charset="-122"/>
              </a:rPr>
              <a:t>e- beam </a:t>
            </a:r>
          </a:p>
          <a:p>
            <a:pPr algn="ctr"/>
            <a:r>
              <a:rPr lang="en-US" altLang="zh-CN">
                <a:latin typeface="Calibri" pitchFamily="34" charset="0"/>
                <a:ea typeface="宋体" pitchFamily="2" charset="-122"/>
              </a:rPr>
              <a:t>(multi MeV – hundreds of GeV)</a:t>
            </a:r>
          </a:p>
        </p:txBody>
      </p:sp>
      <p:sp>
        <p:nvSpPr>
          <p:cNvPr id="32772" name="Rectangle 7"/>
          <p:cNvSpPr>
            <a:spLocks noChangeArrowheads="1"/>
          </p:cNvSpPr>
          <p:nvPr/>
        </p:nvSpPr>
        <p:spPr bwMode="auto">
          <a:xfrm>
            <a:off x="1219200" y="1295400"/>
            <a:ext cx="1676400" cy="990600"/>
          </a:xfrm>
          <a:prstGeom prst="rect">
            <a:avLst/>
          </a:prstGeom>
          <a:solidFill>
            <a:schemeClr val="accent1"/>
          </a:solidFill>
          <a:ln w="9525">
            <a:solidFill>
              <a:schemeClr val="tx1"/>
            </a:solidFill>
            <a:miter lim="800000"/>
            <a:headEnd/>
            <a:tailEnd/>
          </a:ln>
        </p:spPr>
        <p:txBody>
          <a:bodyPr wrap="none" anchor="ctr"/>
          <a:lstStyle/>
          <a:p>
            <a:pPr algn="ctr"/>
            <a:r>
              <a:rPr lang="en-US" altLang="zh-CN">
                <a:latin typeface="Calibri" pitchFamily="34" charset="0"/>
                <a:ea typeface="宋体" pitchFamily="2" charset="-122"/>
              </a:rPr>
              <a:t>Gamma </a:t>
            </a:r>
          </a:p>
          <a:p>
            <a:pPr algn="ctr"/>
            <a:r>
              <a:rPr lang="en-US" altLang="zh-CN">
                <a:latin typeface="Calibri" pitchFamily="34" charset="0"/>
                <a:ea typeface="宋体" pitchFamily="2" charset="-122"/>
              </a:rPr>
              <a:t>generation</a:t>
            </a:r>
          </a:p>
        </p:txBody>
      </p:sp>
      <p:sp>
        <p:nvSpPr>
          <p:cNvPr id="32773" name="Line 9"/>
          <p:cNvSpPr>
            <a:spLocks noChangeShapeType="1"/>
          </p:cNvSpPr>
          <p:nvPr/>
        </p:nvSpPr>
        <p:spPr bwMode="auto">
          <a:xfrm>
            <a:off x="2895600" y="1752600"/>
            <a:ext cx="685800" cy="0"/>
          </a:xfrm>
          <a:prstGeom prst="line">
            <a:avLst/>
          </a:prstGeom>
          <a:noFill/>
          <a:ln w="57150">
            <a:solidFill>
              <a:srgbClr val="FF3300"/>
            </a:solidFill>
            <a:round/>
            <a:headEnd/>
            <a:tailEnd type="triangle" w="med" len="med"/>
          </a:ln>
        </p:spPr>
        <p:txBody>
          <a:bodyPr/>
          <a:lstStyle/>
          <a:p>
            <a:endParaRPr lang="en-US"/>
          </a:p>
        </p:txBody>
      </p:sp>
      <p:sp>
        <p:nvSpPr>
          <p:cNvPr id="32774" name="Text Box 10"/>
          <p:cNvSpPr txBox="1">
            <a:spLocks noChangeArrowheads="1"/>
          </p:cNvSpPr>
          <p:nvPr/>
        </p:nvSpPr>
        <p:spPr bwMode="auto">
          <a:xfrm>
            <a:off x="2971800" y="2362200"/>
            <a:ext cx="1377950" cy="366713"/>
          </a:xfrm>
          <a:prstGeom prst="rect">
            <a:avLst/>
          </a:prstGeom>
          <a:noFill/>
          <a:ln w="9525">
            <a:noFill/>
            <a:miter lim="800000"/>
            <a:headEnd/>
            <a:tailEnd/>
          </a:ln>
        </p:spPr>
        <p:txBody>
          <a:bodyPr wrap="none">
            <a:spAutoFit/>
          </a:bodyPr>
          <a:lstStyle/>
          <a:p>
            <a:r>
              <a:rPr lang="en-US" altLang="zh-CN">
                <a:latin typeface="Calibri" pitchFamily="34" charset="0"/>
                <a:ea typeface="宋体" pitchFamily="2" charset="-122"/>
              </a:rPr>
              <a:t>Gamma ray</a:t>
            </a:r>
          </a:p>
        </p:txBody>
      </p:sp>
      <p:sp>
        <p:nvSpPr>
          <p:cNvPr id="32775" name="Rectangle 12"/>
          <p:cNvSpPr>
            <a:spLocks noChangeArrowheads="1"/>
          </p:cNvSpPr>
          <p:nvPr/>
        </p:nvSpPr>
        <p:spPr bwMode="auto">
          <a:xfrm>
            <a:off x="3581400" y="1295400"/>
            <a:ext cx="1524000" cy="990600"/>
          </a:xfrm>
          <a:prstGeom prst="rect">
            <a:avLst/>
          </a:prstGeom>
          <a:solidFill>
            <a:schemeClr val="accent1"/>
          </a:solidFill>
          <a:ln w="9525">
            <a:solidFill>
              <a:schemeClr val="tx1"/>
            </a:solidFill>
            <a:miter lim="800000"/>
            <a:headEnd/>
            <a:tailEnd/>
          </a:ln>
        </p:spPr>
        <p:txBody>
          <a:bodyPr wrap="none" anchor="ctr"/>
          <a:lstStyle/>
          <a:p>
            <a:pPr algn="ctr"/>
            <a:r>
              <a:rPr lang="en-US" altLang="zh-CN">
                <a:latin typeface="Calibri" pitchFamily="34" charset="0"/>
                <a:ea typeface="宋体" pitchFamily="2" charset="-122"/>
              </a:rPr>
              <a:t>Conversion</a:t>
            </a:r>
          </a:p>
          <a:p>
            <a:pPr algn="ctr"/>
            <a:r>
              <a:rPr lang="en-US" altLang="zh-CN">
                <a:latin typeface="Calibri" pitchFamily="34" charset="0"/>
                <a:ea typeface="宋体" pitchFamily="2" charset="-122"/>
              </a:rPr>
              <a:t> target</a:t>
            </a:r>
          </a:p>
        </p:txBody>
      </p:sp>
      <p:sp>
        <p:nvSpPr>
          <p:cNvPr id="32776" name="Rectangle 13"/>
          <p:cNvSpPr>
            <a:spLocks noChangeArrowheads="1"/>
          </p:cNvSpPr>
          <p:nvPr/>
        </p:nvSpPr>
        <p:spPr bwMode="auto">
          <a:xfrm>
            <a:off x="5791200" y="1295400"/>
            <a:ext cx="1371600" cy="990600"/>
          </a:xfrm>
          <a:prstGeom prst="rect">
            <a:avLst/>
          </a:prstGeom>
          <a:solidFill>
            <a:schemeClr val="accent1"/>
          </a:solidFill>
          <a:ln w="9525">
            <a:solidFill>
              <a:schemeClr val="tx1"/>
            </a:solidFill>
            <a:miter lim="800000"/>
            <a:headEnd/>
            <a:tailEnd/>
          </a:ln>
        </p:spPr>
        <p:txBody>
          <a:bodyPr wrap="none" anchor="ctr"/>
          <a:lstStyle/>
          <a:p>
            <a:pPr algn="ctr"/>
            <a:r>
              <a:rPr lang="en-US" altLang="zh-CN">
                <a:latin typeface="Calibri" pitchFamily="34" charset="0"/>
                <a:ea typeface="宋体" pitchFamily="2" charset="-122"/>
              </a:rPr>
              <a:t>Capturing </a:t>
            </a:r>
          </a:p>
          <a:p>
            <a:pPr algn="ctr"/>
            <a:r>
              <a:rPr lang="en-US" altLang="zh-CN">
                <a:latin typeface="Calibri" pitchFamily="34" charset="0"/>
                <a:ea typeface="宋体" pitchFamily="2" charset="-122"/>
              </a:rPr>
              <a:t>optics</a:t>
            </a:r>
          </a:p>
        </p:txBody>
      </p:sp>
      <p:sp>
        <p:nvSpPr>
          <p:cNvPr id="32777" name="Line 14"/>
          <p:cNvSpPr>
            <a:spLocks noChangeShapeType="1"/>
          </p:cNvSpPr>
          <p:nvPr/>
        </p:nvSpPr>
        <p:spPr bwMode="auto">
          <a:xfrm>
            <a:off x="5105400" y="1752600"/>
            <a:ext cx="685800" cy="0"/>
          </a:xfrm>
          <a:prstGeom prst="line">
            <a:avLst/>
          </a:prstGeom>
          <a:noFill/>
          <a:ln w="57150">
            <a:solidFill>
              <a:schemeClr val="folHlink"/>
            </a:solidFill>
            <a:round/>
            <a:headEnd/>
            <a:tailEnd type="triangle" w="med" len="med"/>
          </a:ln>
        </p:spPr>
        <p:txBody>
          <a:bodyPr/>
          <a:lstStyle/>
          <a:p>
            <a:endParaRPr lang="en-US"/>
          </a:p>
        </p:txBody>
      </p:sp>
      <p:sp>
        <p:nvSpPr>
          <p:cNvPr id="32778" name="Text Box 15"/>
          <p:cNvSpPr txBox="1">
            <a:spLocks noChangeArrowheads="1"/>
          </p:cNvSpPr>
          <p:nvPr/>
        </p:nvSpPr>
        <p:spPr bwMode="auto">
          <a:xfrm>
            <a:off x="517525" y="4670425"/>
            <a:ext cx="184150" cy="366713"/>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32779" name="Rectangle 16"/>
          <p:cNvSpPr>
            <a:spLocks noChangeArrowheads="1"/>
          </p:cNvSpPr>
          <p:nvPr/>
        </p:nvSpPr>
        <p:spPr bwMode="auto">
          <a:xfrm>
            <a:off x="7162800" y="1295400"/>
            <a:ext cx="1295400" cy="990600"/>
          </a:xfrm>
          <a:prstGeom prst="rect">
            <a:avLst/>
          </a:prstGeom>
          <a:solidFill>
            <a:srgbClr val="FFFF99"/>
          </a:solidFill>
          <a:ln w="9525">
            <a:solidFill>
              <a:srgbClr val="FF66FF"/>
            </a:solidFill>
            <a:miter lim="800000"/>
            <a:headEnd/>
            <a:tailEnd/>
          </a:ln>
        </p:spPr>
        <p:txBody>
          <a:bodyPr wrap="none" anchor="ctr"/>
          <a:lstStyle/>
          <a:p>
            <a:pPr algn="ctr"/>
            <a:r>
              <a:rPr lang="en-US" altLang="zh-CN">
                <a:latin typeface="Calibri" pitchFamily="34" charset="0"/>
                <a:ea typeface="宋体" pitchFamily="2" charset="-122"/>
              </a:rPr>
              <a:t>Acceleration</a:t>
            </a:r>
          </a:p>
        </p:txBody>
      </p:sp>
      <p:sp>
        <p:nvSpPr>
          <p:cNvPr id="32780" name="Rectangle 17"/>
          <p:cNvSpPr>
            <a:spLocks noGrp="1" noChangeArrowheads="1"/>
          </p:cNvSpPr>
          <p:nvPr>
            <p:ph type="body" idx="1"/>
          </p:nvPr>
        </p:nvSpPr>
        <p:spPr>
          <a:xfrm>
            <a:off x="457200" y="3733800"/>
            <a:ext cx="8229600" cy="1023938"/>
          </a:xfrm>
        </p:spPr>
        <p:txBody>
          <a:bodyPr/>
          <a:lstStyle/>
          <a:p>
            <a:pPr eaLnBrk="1" hangingPunct="1"/>
            <a:r>
              <a:rPr lang="en-US" altLang="zh-CN" smtClean="0">
                <a:ea typeface="宋体" pitchFamily="2" charset="-122"/>
              </a:rPr>
              <a:t>Bremsstrahlung( Conventional scheme) </a:t>
            </a:r>
          </a:p>
          <a:p>
            <a:pPr eaLnBrk="1" hangingPunct="1"/>
            <a:r>
              <a:rPr lang="en-US" altLang="zh-CN" smtClean="0">
                <a:ea typeface="宋体" pitchFamily="2" charset="-122"/>
              </a:rPr>
              <a:t>Channeling radiation</a:t>
            </a:r>
          </a:p>
          <a:p>
            <a:pPr eaLnBrk="1" hangingPunct="1"/>
            <a:r>
              <a:rPr lang="en-US" altLang="zh-CN" smtClean="0">
                <a:ea typeface="宋体" pitchFamily="2" charset="-122"/>
              </a:rPr>
              <a:t>Laser Compton scattering</a:t>
            </a:r>
          </a:p>
          <a:p>
            <a:pPr eaLnBrk="1" hangingPunct="1"/>
            <a:r>
              <a:rPr lang="en-US" altLang="zh-CN" smtClean="0">
                <a:ea typeface="宋体" pitchFamily="2" charset="-122"/>
              </a:rPr>
              <a:t>Helical Wiggler/Undulator</a:t>
            </a:r>
          </a:p>
        </p:txBody>
      </p:sp>
      <p:sp>
        <p:nvSpPr>
          <p:cNvPr id="32781" name="Rectangle 18"/>
          <p:cNvSpPr>
            <a:spLocks noChangeArrowheads="1"/>
          </p:cNvSpPr>
          <p:nvPr/>
        </p:nvSpPr>
        <p:spPr bwMode="auto">
          <a:xfrm>
            <a:off x="0" y="3048000"/>
            <a:ext cx="8229600" cy="609600"/>
          </a:xfrm>
          <a:prstGeom prst="rect">
            <a:avLst/>
          </a:prstGeom>
          <a:noFill/>
          <a:ln w="9525">
            <a:noFill/>
            <a:miter lim="800000"/>
            <a:headEnd/>
            <a:tailEnd/>
          </a:ln>
        </p:spPr>
        <p:txBody>
          <a:bodyPr anchor="ctr"/>
          <a:lstStyle/>
          <a:p>
            <a:pPr>
              <a:lnSpc>
                <a:spcPct val="90000"/>
              </a:lnSpc>
            </a:pPr>
            <a:r>
              <a:rPr lang="en-US" altLang="zh-CN" sz="2200" b="1" i="1">
                <a:solidFill>
                  <a:srgbClr val="0071BC"/>
                </a:solidFill>
                <a:latin typeface="Calibri" pitchFamily="34" charset="0"/>
                <a:ea typeface="宋体" pitchFamily="2" charset="-122"/>
              </a:rPr>
              <a:t>Gamma generation schemes</a:t>
            </a:r>
          </a:p>
        </p:txBody>
      </p:sp>
      <p:sp>
        <p:nvSpPr>
          <p:cNvPr id="32782" name="Text Box 19"/>
          <p:cNvSpPr txBox="1">
            <a:spLocks noChangeArrowheads="1"/>
          </p:cNvSpPr>
          <p:nvPr/>
        </p:nvSpPr>
        <p:spPr bwMode="auto">
          <a:xfrm>
            <a:off x="4876800" y="2438400"/>
            <a:ext cx="1136650" cy="366713"/>
          </a:xfrm>
          <a:prstGeom prst="rect">
            <a:avLst/>
          </a:prstGeom>
          <a:noFill/>
          <a:ln w="9525">
            <a:noFill/>
            <a:miter lim="800000"/>
            <a:headEnd/>
            <a:tailEnd/>
          </a:ln>
        </p:spPr>
        <p:txBody>
          <a:bodyPr wrap="none">
            <a:spAutoFit/>
          </a:bodyPr>
          <a:lstStyle/>
          <a:p>
            <a:r>
              <a:rPr lang="en-US" altLang="zh-CN">
                <a:latin typeface="Calibri" pitchFamily="34" charset="0"/>
                <a:ea typeface="宋体" pitchFamily="2" charset="-122"/>
              </a:rPr>
              <a:t>Positrons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Conventional Scheme</a:t>
            </a:r>
          </a:p>
        </p:txBody>
      </p:sp>
      <p:sp>
        <p:nvSpPr>
          <p:cNvPr id="33794" name="Slide Number Placeholder 4"/>
          <p:cNvSpPr>
            <a:spLocks noGrp="1"/>
          </p:cNvSpPr>
          <p:nvPr>
            <p:ph type="sldNum" sz="quarter" idx="12"/>
          </p:nvPr>
        </p:nvSpPr>
        <p:spPr/>
        <p:txBody>
          <a:bodyPr/>
          <a:lstStyle/>
          <a:p>
            <a:pPr fontAlgn="base">
              <a:spcBef>
                <a:spcPct val="0"/>
              </a:spcBef>
              <a:spcAft>
                <a:spcPct val="0"/>
              </a:spcAft>
              <a:defRPr/>
            </a:pPr>
            <a:fld id="{69F40D62-E132-46DF-965B-87DB22BFEF56}" type="slidenum">
              <a:rPr lang="en-US"/>
              <a:pPr fontAlgn="base">
                <a:spcBef>
                  <a:spcPct val="0"/>
                </a:spcBef>
                <a:spcAft>
                  <a:spcPct val="0"/>
                </a:spcAft>
                <a:defRPr/>
              </a:pPr>
              <a:t>5</a:t>
            </a:fld>
            <a:endParaRPr lang="en-US"/>
          </a:p>
        </p:txBody>
      </p:sp>
      <p:pic>
        <p:nvPicPr>
          <p:cNvPr id="33795" name="Picture 2"/>
          <p:cNvPicPr>
            <a:picLocks noGrp="1" noChangeAspect="1" noChangeArrowheads="1"/>
          </p:cNvPicPr>
          <p:nvPr>
            <p:ph idx="1"/>
          </p:nvPr>
        </p:nvPicPr>
        <p:blipFill>
          <a:blip r:embed="rId2"/>
          <a:srcRect/>
          <a:stretch>
            <a:fillRect/>
          </a:stretch>
        </p:blipFill>
        <p:spPr>
          <a:xfrm>
            <a:off x="533400" y="1066800"/>
            <a:ext cx="7915275" cy="3467100"/>
          </a:xfrm>
        </p:spPr>
      </p:pic>
      <p:sp>
        <p:nvSpPr>
          <p:cNvPr id="33796" name="Rectangle 6"/>
          <p:cNvSpPr>
            <a:spLocks noChangeArrowheads="1"/>
          </p:cNvSpPr>
          <p:nvPr/>
        </p:nvSpPr>
        <p:spPr bwMode="auto">
          <a:xfrm>
            <a:off x="533400" y="4876800"/>
            <a:ext cx="8153400" cy="923925"/>
          </a:xfrm>
          <a:prstGeom prst="rect">
            <a:avLst/>
          </a:prstGeom>
          <a:noFill/>
          <a:ln w="9525">
            <a:noFill/>
            <a:miter lim="800000"/>
            <a:headEnd/>
            <a:tailEnd/>
          </a:ln>
        </p:spPr>
        <p:txBody>
          <a:bodyPr>
            <a:spAutoFit/>
          </a:bodyPr>
          <a:lstStyle/>
          <a:p>
            <a:r>
              <a:rPr lang="en-US">
                <a:latin typeface="Calibri" pitchFamily="34" charset="0"/>
              </a:rPr>
              <a:t>electron beam with energy of ~100MeV to 6 GeV striking on a conversion target made of high Z material, like tungsten, with a thickness up to several radiation length.</a:t>
            </a:r>
          </a:p>
          <a:p>
            <a:r>
              <a:rPr lang="en-US">
                <a:latin typeface="Symbol" pitchFamily="18" charset="2"/>
              </a:rPr>
              <a:t>g</a:t>
            </a:r>
            <a:r>
              <a:rPr lang="en-US">
                <a:latin typeface="Calibri" pitchFamily="34" charset="0"/>
              </a:rPr>
              <a:t> produced as a result of electrons stopping in matter</a:t>
            </a:r>
          </a:p>
        </p:txBody>
      </p:sp>
      <p:sp>
        <p:nvSpPr>
          <p:cNvPr id="33797" name="Rectangle 7"/>
          <p:cNvSpPr>
            <a:spLocks noChangeArrowheads="1"/>
          </p:cNvSpPr>
          <p:nvPr/>
        </p:nvSpPr>
        <p:spPr bwMode="auto">
          <a:xfrm>
            <a:off x="990600" y="5867400"/>
            <a:ext cx="2092325" cy="461963"/>
          </a:xfrm>
          <a:prstGeom prst="rect">
            <a:avLst/>
          </a:prstGeom>
          <a:noFill/>
          <a:ln w="9525">
            <a:noFill/>
            <a:miter lim="800000"/>
            <a:headEnd/>
            <a:tailEnd/>
          </a:ln>
        </p:spPr>
        <p:txBody>
          <a:bodyPr wrap="none">
            <a:spAutoFit/>
          </a:bodyPr>
          <a:lstStyle/>
          <a:p>
            <a:r>
              <a:rPr lang="en-US" sz="2400">
                <a:latin typeface="Calibri" pitchFamily="34" charset="0"/>
              </a:rPr>
              <a:t>No polarization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8"/>
          <p:cNvPicPr>
            <a:picLocks noChangeAspect="1" noChangeArrowheads="1"/>
          </p:cNvPicPr>
          <p:nvPr/>
        </p:nvPicPr>
        <p:blipFill>
          <a:blip r:embed="rId3"/>
          <a:srcRect/>
          <a:stretch>
            <a:fillRect/>
          </a:stretch>
        </p:blipFill>
        <p:spPr bwMode="auto">
          <a:xfrm>
            <a:off x="2286000" y="3581400"/>
            <a:ext cx="4886325" cy="2052638"/>
          </a:xfrm>
          <a:prstGeom prst="rect">
            <a:avLst/>
          </a:prstGeom>
          <a:noFill/>
          <a:ln w="9525">
            <a:noFill/>
            <a:miter lim="800000"/>
            <a:headEnd/>
            <a:tailEnd/>
          </a:ln>
        </p:spPr>
      </p:pic>
      <p:sp>
        <p:nvSpPr>
          <p:cNvPr id="1028" name="Rectangle 2"/>
          <p:cNvSpPr>
            <a:spLocks noGrp="1" noChangeArrowheads="1"/>
          </p:cNvSpPr>
          <p:nvPr>
            <p:ph type="title"/>
          </p:nvPr>
        </p:nvSpPr>
        <p:spPr>
          <a:xfrm>
            <a:off x="339725" y="330200"/>
            <a:ext cx="7954963" cy="595313"/>
          </a:xfrm>
        </p:spPr>
        <p:txBody>
          <a:bodyPr/>
          <a:lstStyle/>
          <a:p>
            <a:pPr eaLnBrk="1" hangingPunct="1"/>
            <a:r>
              <a:rPr lang="en-US" altLang="zh-CN" sz="2000" smtClean="0">
                <a:ea typeface="宋体" pitchFamily="2" charset="-122"/>
              </a:rPr>
              <a:t>Channeling radiation</a:t>
            </a:r>
            <a:br>
              <a:rPr lang="en-US" altLang="zh-CN" sz="2000" smtClean="0">
                <a:ea typeface="宋体" pitchFamily="2" charset="-122"/>
              </a:rPr>
            </a:br>
            <a:r>
              <a:rPr lang="en-US" altLang="zh-CN" sz="2000" smtClean="0">
                <a:ea typeface="宋体" pitchFamily="2" charset="-122"/>
              </a:rPr>
              <a:t>-- Coherent bremsstrahlung (separate </a:t>
            </a:r>
            <a:r>
              <a:rPr lang="el-GR" altLang="zh-CN" sz="2000" smtClean="0">
                <a:ea typeface="宋体" pitchFamily="2" charset="-122"/>
                <a:cs typeface="Arial" charset="0"/>
              </a:rPr>
              <a:t>γ</a:t>
            </a:r>
            <a:r>
              <a:rPr lang="en-US" altLang="zh-CN" sz="2000" smtClean="0">
                <a:ea typeface="宋体" pitchFamily="2" charset="-122"/>
                <a:cs typeface="Arial" charset="0"/>
              </a:rPr>
              <a:t> and e+ production)</a:t>
            </a:r>
            <a:endParaRPr lang="el-GR" altLang="zh-CN" sz="2000" smtClean="0">
              <a:ea typeface="宋体" pitchFamily="2" charset="-122"/>
              <a:cs typeface="Arial" charset="0"/>
            </a:endParaRPr>
          </a:p>
        </p:txBody>
      </p:sp>
      <p:graphicFrame>
        <p:nvGraphicFramePr>
          <p:cNvPr id="1026" name="Object 2"/>
          <p:cNvGraphicFramePr>
            <a:graphicFrameLocks noChangeAspect="1"/>
          </p:cNvGraphicFramePr>
          <p:nvPr/>
        </p:nvGraphicFramePr>
        <p:xfrm>
          <a:off x="762000" y="1143000"/>
          <a:ext cx="3733800" cy="1797050"/>
        </p:xfrm>
        <a:graphic>
          <a:graphicData uri="http://schemas.openxmlformats.org/presentationml/2006/ole">
            <p:oleObj spid="_x0000_s1026" name="Visio" r:id="rId4" imgW="6520498" imgH="2914650" progId="Visio.Drawing.11">
              <p:embed/>
            </p:oleObj>
          </a:graphicData>
        </a:graphic>
      </p:graphicFrame>
      <p:sp>
        <p:nvSpPr>
          <p:cNvPr id="1029" name="Text Box 6"/>
          <p:cNvSpPr txBox="1">
            <a:spLocks noChangeArrowheads="1"/>
          </p:cNvSpPr>
          <p:nvPr/>
        </p:nvSpPr>
        <p:spPr bwMode="auto">
          <a:xfrm>
            <a:off x="457200" y="3124200"/>
            <a:ext cx="3765550" cy="366713"/>
          </a:xfrm>
          <a:prstGeom prst="rect">
            <a:avLst/>
          </a:prstGeom>
          <a:noFill/>
          <a:ln w="9525">
            <a:noFill/>
            <a:miter lim="800000"/>
            <a:headEnd/>
            <a:tailEnd/>
          </a:ln>
        </p:spPr>
        <p:txBody>
          <a:bodyPr wrap="none">
            <a:spAutoFit/>
          </a:bodyPr>
          <a:lstStyle/>
          <a:p>
            <a:r>
              <a:rPr lang="en-US" altLang="zh-CN">
                <a:latin typeface="Calibri" pitchFamily="34" charset="0"/>
                <a:ea typeface="宋体" pitchFamily="2" charset="-122"/>
              </a:rPr>
              <a:t>Schematic illustration of channeling</a:t>
            </a:r>
          </a:p>
        </p:txBody>
      </p:sp>
      <p:sp>
        <p:nvSpPr>
          <p:cNvPr id="1030" name="Text Box 7"/>
          <p:cNvSpPr txBox="1">
            <a:spLocks noChangeArrowheads="1"/>
          </p:cNvSpPr>
          <p:nvPr/>
        </p:nvSpPr>
        <p:spPr bwMode="auto">
          <a:xfrm>
            <a:off x="5257800" y="1447800"/>
            <a:ext cx="3733800" cy="915988"/>
          </a:xfrm>
          <a:prstGeom prst="rect">
            <a:avLst/>
          </a:prstGeom>
          <a:noFill/>
          <a:ln w="9525">
            <a:noFill/>
            <a:miter lim="800000"/>
            <a:headEnd/>
            <a:tailEnd/>
          </a:ln>
        </p:spPr>
        <p:txBody>
          <a:bodyPr>
            <a:spAutoFit/>
          </a:bodyPr>
          <a:lstStyle/>
          <a:p>
            <a:r>
              <a:rPr lang="en-US" altLang="zh-CN">
                <a:latin typeface="Calibri" pitchFamily="34" charset="0"/>
                <a:ea typeface="宋体" pitchFamily="2" charset="-122"/>
              </a:rPr>
              <a:t>Enhancement can be as high as 40 comparing with incoherent bresstrahlung (R. Chehab et al.)</a:t>
            </a:r>
          </a:p>
        </p:txBody>
      </p:sp>
      <p:sp>
        <p:nvSpPr>
          <p:cNvPr id="1031" name="Text Box 9"/>
          <p:cNvSpPr txBox="1">
            <a:spLocks noChangeArrowheads="1"/>
          </p:cNvSpPr>
          <p:nvPr/>
        </p:nvSpPr>
        <p:spPr bwMode="auto">
          <a:xfrm>
            <a:off x="2209800" y="5791200"/>
            <a:ext cx="5988050" cy="366713"/>
          </a:xfrm>
          <a:prstGeom prst="rect">
            <a:avLst/>
          </a:prstGeom>
          <a:noFill/>
          <a:ln w="9525">
            <a:noFill/>
            <a:miter lim="800000"/>
            <a:headEnd/>
            <a:tailEnd/>
          </a:ln>
        </p:spPr>
        <p:txBody>
          <a:bodyPr wrap="none">
            <a:spAutoFit/>
          </a:bodyPr>
          <a:lstStyle/>
          <a:p>
            <a:r>
              <a:rPr lang="en-US" altLang="zh-CN">
                <a:latin typeface="Calibri" pitchFamily="34" charset="0"/>
                <a:ea typeface="宋体" pitchFamily="2" charset="-122"/>
              </a:rPr>
              <a:t>An example of positron source using channeling radiation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Laser Compton Scattering scheme</a:t>
            </a:r>
          </a:p>
        </p:txBody>
      </p:sp>
      <p:sp>
        <p:nvSpPr>
          <p:cNvPr id="36866" name="Slide Number Placeholder 4"/>
          <p:cNvSpPr>
            <a:spLocks noGrp="1"/>
          </p:cNvSpPr>
          <p:nvPr>
            <p:ph type="sldNum" sz="quarter" idx="12"/>
          </p:nvPr>
        </p:nvSpPr>
        <p:spPr/>
        <p:txBody>
          <a:bodyPr/>
          <a:lstStyle/>
          <a:p>
            <a:pPr fontAlgn="base">
              <a:spcBef>
                <a:spcPct val="0"/>
              </a:spcBef>
              <a:spcAft>
                <a:spcPct val="0"/>
              </a:spcAft>
              <a:defRPr/>
            </a:pPr>
            <a:fld id="{ABC087DF-D84E-461B-A4F4-8B06564E6A41}" type="slidenum">
              <a:rPr lang="en-US"/>
              <a:pPr fontAlgn="base">
                <a:spcBef>
                  <a:spcPct val="0"/>
                </a:spcBef>
                <a:spcAft>
                  <a:spcPct val="0"/>
                </a:spcAft>
                <a:defRPr/>
              </a:pPr>
              <a:t>7</a:t>
            </a:fld>
            <a:endParaRPr lang="en-US"/>
          </a:p>
        </p:txBody>
      </p:sp>
      <p:sp>
        <p:nvSpPr>
          <p:cNvPr id="36867" name="Line 4"/>
          <p:cNvSpPr>
            <a:spLocks noChangeShapeType="1"/>
          </p:cNvSpPr>
          <p:nvPr/>
        </p:nvSpPr>
        <p:spPr bwMode="auto">
          <a:xfrm>
            <a:off x="838200" y="2438400"/>
            <a:ext cx="1143000" cy="0"/>
          </a:xfrm>
          <a:prstGeom prst="line">
            <a:avLst/>
          </a:prstGeom>
          <a:noFill/>
          <a:ln w="38100">
            <a:solidFill>
              <a:schemeClr val="folHlink"/>
            </a:solidFill>
            <a:round/>
            <a:headEnd/>
            <a:tailEnd type="triangle" w="med" len="med"/>
          </a:ln>
        </p:spPr>
        <p:txBody>
          <a:bodyPr/>
          <a:lstStyle/>
          <a:p>
            <a:endParaRPr lang="en-US"/>
          </a:p>
        </p:txBody>
      </p:sp>
      <p:sp>
        <p:nvSpPr>
          <p:cNvPr id="36868" name="Text Box 5"/>
          <p:cNvSpPr txBox="1">
            <a:spLocks noChangeArrowheads="1"/>
          </p:cNvSpPr>
          <p:nvPr/>
        </p:nvSpPr>
        <p:spPr bwMode="auto">
          <a:xfrm>
            <a:off x="669925" y="2551113"/>
            <a:ext cx="1454150" cy="366712"/>
          </a:xfrm>
          <a:prstGeom prst="rect">
            <a:avLst/>
          </a:prstGeom>
          <a:noFill/>
          <a:ln w="9525">
            <a:noFill/>
            <a:miter lim="800000"/>
            <a:headEnd/>
            <a:tailEnd/>
          </a:ln>
        </p:spPr>
        <p:txBody>
          <a:bodyPr wrap="none">
            <a:spAutoFit/>
          </a:bodyPr>
          <a:lstStyle/>
          <a:p>
            <a:r>
              <a:rPr lang="en-US" altLang="zh-CN">
                <a:latin typeface="Calibri" pitchFamily="34" charset="0"/>
                <a:ea typeface="宋体" pitchFamily="2" charset="-122"/>
              </a:rPr>
              <a:t>Multi GeV e-</a:t>
            </a:r>
          </a:p>
        </p:txBody>
      </p:sp>
      <p:sp>
        <p:nvSpPr>
          <p:cNvPr id="36869" name="Line 6"/>
          <p:cNvSpPr>
            <a:spLocks noChangeShapeType="1"/>
          </p:cNvSpPr>
          <p:nvPr/>
        </p:nvSpPr>
        <p:spPr bwMode="auto">
          <a:xfrm flipH="1">
            <a:off x="1981200" y="1676400"/>
            <a:ext cx="2590800" cy="762000"/>
          </a:xfrm>
          <a:prstGeom prst="line">
            <a:avLst/>
          </a:prstGeom>
          <a:noFill/>
          <a:ln w="9525">
            <a:solidFill>
              <a:srgbClr val="FF3300"/>
            </a:solidFill>
            <a:round/>
            <a:headEnd/>
            <a:tailEnd type="triangle" w="med" len="med"/>
          </a:ln>
        </p:spPr>
        <p:txBody>
          <a:bodyPr/>
          <a:lstStyle/>
          <a:p>
            <a:endParaRPr lang="en-US"/>
          </a:p>
        </p:txBody>
      </p:sp>
      <p:sp>
        <p:nvSpPr>
          <p:cNvPr id="36870" name="Text Box 7"/>
          <p:cNvSpPr txBox="1">
            <a:spLocks noChangeArrowheads="1"/>
          </p:cNvSpPr>
          <p:nvPr/>
        </p:nvSpPr>
        <p:spPr bwMode="auto">
          <a:xfrm>
            <a:off x="4267200" y="1752600"/>
            <a:ext cx="4629150" cy="366713"/>
          </a:xfrm>
          <a:prstGeom prst="rect">
            <a:avLst/>
          </a:prstGeom>
          <a:noFill/>
          <a:ln w="9525">
            <a:noFill/>
            <a:miter lim="800000"/>
            <a:headEnd/>
            <a:tailEnd/>
          </a:ln>
        </p:spPr>
        <p:txBody>
          <a:bodyPr wrap="none">
            <a:spAutoFit/>
          </a:bodyPr>
          <a:lstStyle/>
          <a:p>
            <a:r>
              <a:rPr lang="en-US" altLang="zh-CN">
                <a:latin typeface="Calibri" pitchFamily="34" charset="0"/>
                <a:ea typeface="宋体" pitchFamily="2" charset="-122"/>
              </a:rPr>
              <a:t>Circularly polarized YAG Laser or CO2 Laer</a:t>
            </a:r>
          </a:p>
        </p:txBody>
      </p:sp>
      <p:sp>
        <p:nvSpPr>
          <p:cNvPr id="36871" name="Line 8"/>
          <p:cNvSpPr>
            <a:spLocks noChangeShapeType="1"/>
          </p:cNvSpPr>
          <p:nvPr/>
        </p:nvSpPr>
        <p:spPr bwMode="auto">
          <a:xfrm>
            <a:off x="2057400" y="2438400"/>
            <a:ext cx="2590800" cy="609600"/>
          </a:xfrm>
          <a:prstGeom prst="line">
            <a:avLst/>
          </a:prstGeom>
          <a:noFill/>
          <a:ln w="9525">
            <a:solidFill>
              <a:srgbClr val="FF66FF"/>
            </a:solidFill>
            <a:round/>
            <a:headEnd/>
            <a:tailEnd type="triangle" w="med" len="med"/>
          </a:ln>
        </p:spPr>
        <p:txBody>
          <a:bodyPr/>
          <a:lstStyle/>
          <a:p>
            <a:endParaRPr lang="en-US"/>
          </a:p>
        </p:txBody>
      </p:sp>
      <p:sp>
        <p:nvSpPr>
          <p:cNvPr id="36872" name="Text Box 9"/>
          <p:cNvSpPr txBox="1">
            <a:spLocks noChangeArrowheads="1"/>
          </p:cNvSpPr>
          <p:nvPr/>
        </p:nvSpPr>
        <p:spPr bwMode="auto">
          <a:xfrm>
            <a:off x="3565525" y="2471738"/>
            <a:ext cx="2170113" cy="366712"/>
          </a:xfrm>
          <a:prstGeom prst="rect">
            <a:avLst/>
          </a:prstGeom>
          <a:noFill/>
          <a:ln w="9525">
            <a:noFill/>
            <a:miter lim="800000"/>
            <a:headEnd/>
            <a:tailEnd/>
          </a:ln>
        </p:spPr>
        <p:txBody>
          <a:bodyPr wrap="none">
            <a:spAutoFit/>
          </a:bodyPr>
          <a:lstStyle/>
          <a:p>
            <a:r>
              <a:rPr lang="en-US" altLang="zh-CN">
                <a:latin typeface="Times New Roman" pitchFamily="18" charset="0"/>
                <a:ea typeface="宋体" pitchFamily="2" charset="-122"/>
              </a:rPr>
              <a:t>Circularly polarized </a:t>
            </a:r>
            <a:r>
              <a:rPr lang="en-US" altLang="zh-CN" i="1">
                <a:latin typeface="Symbol" pitchFamily="18" charset="2"/>
                <a:ea typeface="宋体" pitchFamily="2" charset="-122"/>
              </a:rPr>
              <a:t>g</a:t>
            </a:r>
          </a:p>
        </p:txBody>
      </p:sp>
      <p:pic>
        <p:nvPicPr>
          <p:cNvPr id="36873" name="Picture 10"/>
          <p:cNvPicPr>
            <a:picLocks noChangeAspect="1" noChangeArrowheads="1"/>
          </p:cNvPicPr>
          <p:nvPr/>
        </p:nvPicPr>
        <p:blipFill>
          <a:blip r:embed="rId2"/>
          <a:srcRect/>
          <a:stretch>
            <a:fillRect/>
          </a:stretch>
        </p:blipFill>
        <p:spPr bwMode="auto">
          <a:xfrm rot="5400000">
            <a:off x="2095500" y="1866900"/>
            <a:ext cx="2971800" cy="5486400"/>
          </a:xfrm>
          <a:prstGeom prst="rect">
            <a:avLst/>
          </a:prstGeom>
          <a:noFill/>
          <a:ln w="9525">
            <a:noFill/>
            <a:miter lim="800000"/>
            <a:headEnd/>
            <a:tailEnd/>
          </a:ln>
        </p:spPr>
      </p:pic>
      <p:sp>
        <p:nvSpPr>
          <p:cNvPr id="36874" name="Text Box 12"/>
          <p:cNvSpPr txBox="1">
            <a:spLocks noChangeArrowheads="1"/>
          </p:cNvSpPr>
          <p:nvPr/>
        </p:nvSpPr>
        <p:spPr bwMode="auto">
          <a:xfrm>
            <a:off x="3276600" y="5791200"/>
            <a:ext cx="3524250" cy="366713"/>
          </a:xfrm>
          <a:prstGeom prst="rect">
            <a:avLst/>
          </a:prstGeom>
          <a:noFill/>
          <a:ln w="9525">
            <a:noFill/>
            <a:miter lim="800000"/>
            <a:headEnd/>
            <a:tailEnd/>
          </a:ln>
        </p:spPr>
        <p:txBody>
          <a:bodyPr wrap="none">
            <a:spAutoFit/>
          </a:bodyPr>
          <a:lstStyle/>
          <a:p>
            <a:r>
              <a:rPr lang="en-US">
                <a:latin typeface="Calibri" pitchFamily="34" charset="0"/>
              </a:rPr>
              <a:t>Mr. Omori-San’s favorite drawing</a:t>
            </a:r>
          </a:p>
        </p:txBody>
      </p:sp>
      <p:sp>
        <p:nvSpPr>
          <p:cNvPr id="36875" name="Rectangle 13"/>
          <p:cNvSpPr>
            <a:spLocks noChangeArrowheads="1"/>
          </p:cNvSpPr>
          <p:nvPr/>
        </p:nvSpPr>
        <p:spPr bwMode="auto">
          <a:xfrm>
            <a:off x="609600" y="6172200"/>
            <a:ext cx="8229600" cy="461963"/>
          </a:xfrm>
          <a:prstGeom prst="rect">
            <a:avLst/>
          </a:prstGeom>
          <a:noFill/>
          <a:ln w="9525">
            <a:noFill/>
            <a:miter lim="800000"/>
            <a:headEnd/>
            <a:tailEnd/>
          </a:ln>
        </p:spPr>
        <p:txBody>
          <a:bodyPr>
            <a:spAutoFit/>
          </a:bodyPr>
          <a:lstStyle/>
          <a:p>
            <a:r>
              <a:rPr lang="en-US" sz="2400">
                <a:latin typeface="Calibri" pitchFamily="34" charset="0"/>
              </a:rPr>
              <a:t>Need stacking ring to build up the intensity of positron beam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339725" y="330200"/>
            <a:ext cx="7954963" cy="736600"/>
          </a:xfrm>
        </p:spPr>
        <p:txBody>
          <a:bodyPr/>
          <a:lstStyle/>
          <a:p>
            <a:pPr eaLnBrk="1" hangingPunct="1"/>
            <a:r>
              <a:rPr lang="en-US" altLang="zh-CN" smtClean="0">
                <a:ea typeface="宋体" pitchFamily="2" charset="-122"/>
              </a:rPr>
              <a:t>Helical undulator Based Scheme:  </a:t>
            </a:r>
            <a:endParaRPr lang="en-US" altLang="zh-CN" sz="2000" smtClean="0">
              <a:solidFill>
                <a:schemeClr val="tx1"/>
              </a:solidFill>
              <a:ea typeface="宋体" pitchFamily="2" charset="-122"/>
            </a:endParaRPr>
          </a:p>
        </p:txBody>
      </p:sp>
      <p:pic>
        <p:nvPicPr>
          <p:cNvPr id="37890" name="Picture 10"/>
          <p:cNvPicPr>
            <a:picLocks noGrp="1" noChangeAspect="1" noChangeArrowheads="1"/>
          </p:cNvPicPr>
          <p:nvPr>
            <p:ph sz="half" idx="1"/>
          </p:nvPr>
        </p:nvPicPr>
        <p:blipFill>
          <a:blip r:embed="rId2"/>
          <a:srcRect/>
          <a:stretch>
            <a:fillRect/>
          </a:stretch>
        </p:blipFill>
        <p:spPr>
          <a:xfrm>
            <a:off x="346075" y="1439863"/>
            <a:ext cx="3890963" cy="1628775"/>
          </a:xfrm>
        </p:spPr>
      </p:pic>
      <p:pic>
        <p:nvPicPr>
          <p:cNvPr id="37891" name="Picture 17"/>
          <p:cNvPicPr>
            <a:picLocks noGrp="1" noChangeAspect="1" noChangeArrowheads="1"/>
          </p:cNvPicPr>
          <p:nvPr>
            <p:ph sz="quarter" idx="2"/>
          </p:nvPr>
        </p:nvPicPr>
        <p:blipFill>
          <a:blip r:embed="rId3"/>
          <a:srcRect/>
          <a:stretch>
            <a:fillRect/>
          </a:stretch>
        </p:blipFill>
        <p:spPr>
          <a:xfrm>
            <a:off x="4343400" y="1676400"/>
            <a:ext cx="3892550" cy="504825"/>
          </a:xfrm>
        </p:spPr>
      </p:pic>
      <p:sp>
        <p:nvSpPr>
          <p:cNvPr id="37892" name="Text Box 19"/>
          <p:cNvSpPr txBox="1">
            <a:spLocks noChangeArrowheads="1"/>
          </p:cNvSpPr>
          <p:nvPr/>
        </p:nvSpPr>
        <p:spPr bwMode="auto">
          <a:xfrm>
            <a:off x="5181600" y="2667000"/>
            <a:ext cx="2686050" cy="366713"/>
          </a:xfrm>
          <a:prstGeom prst="rect">
            <a:avLst/>
          </a:prstGeom>
          <a:noFill/>
          <a:ln w="9525">
            <a:noFill/>
            <a:miter lim="800000"/>
            <a:headEnd/>
            <a:tailEnd/>
          </a:ln>
        </p:spPr>
        <p:txBody>
          <a:bodyPr wrap="none">
            <a:spAutoFit/>
          </a:bodyPr>
          <a:lstStyle/>
          <a:p>
            <a:r>
              <a:rPr lang="en-US" altLang="zh-CN">
                <a:latin typeface="Calibri" pitchFamily="34" charset="0"/>
                <a:ea typeface="宋体" pitchFamily="2" charset="-122"/>
              </a:rPr>
              <a:t>Supper conducting helix </a:t>
            </a:r>
          </a:p>
        </p:txBody>
      </p:sp>
      <p:sp>
        <p:nvSpPr>
          <p:cNvPr id="37893" name="Line 20"/>
          <p:cNvSpPr>
            <a:spLocks noChangeShapeType="1"/>
          </p:cNvSpPr>
          <p:nvPr/>
        </p:nvSpPr>
        <p:spPr bwMode="auto">
          <a:xfrm>
            <a:off x="5562600" y="1676400"/>
            <a:ext cx="914400" cy="0"/>
          </a:xfrm>
          <a:prstGeom prst="line">
            <a:avLst/>
          </a:prstGeom>
          <a:noFill/>
          <a:ln w="9525">
            <a:solidFill>
              <a:schemeClr val="tx1"/>
            </a:solidFill>
            <a:round/>
            <a:headEnd/>
            <a:tailEnd type="triangle" w="med" len="med"/>
          </a:ln>
        </p:spPr>
        <p:txBody>
          <a:bodyPr/>
          <a:lstStyle/>
          <a:p>
            <a:endParaRPr lang="en-US"/>
          </a:p>
        </p:txBody>
      </p:sp>
      <p:sp>
        <p:nvSpPr>
          <p:cNvPr id="37894" name="Text Box 21"/>
          <p:cNvSpPr txBox="1">
            <a:spLocks noChangeArrowheads="1"/>
          </p:cNvSpPr>
          <p:nvPr/>
        </p:nvSpPr>
        <p:spPr bwMode="auto">
          <a:xfrm>
            <a:off x="6156325" y="1255713"/>
            <a:ext cx="234950" cy="366712"/>
          </a:xfrm>
          <a:prstGeom prst="rect">
            <a:avLst/>
          </a:prstGeom>
          <a:noFill/>
          <a:ln w="9525">
            <a:noFill/>
            <a:miter lim="800000"/>
            <a:headEnd/>
            <a:tailEnd/>
          </a:ln>
        </p:spPr>
        <p:txBody>
          <a:bodyPr wrap="none">
            <a:spAutoFit/>
          </a:bodyPr>
          <a:lstStyle/>
          <a:p>
            <a:r>
              <a:rPr lang="en-US" altLang="zh-CN">
                <a:latin typeface="Calibri" pitchFamily="34" charset="0"/>
                <a:ea typeface="宋体" pitchFamily="2" charset="-122"/>
              </a:rPr>
              <a:t>i</a:t>
            </a:r>
          </a:p>
        </p:txBody>
      </p:sp>
      <p:sp>
        <p:nvSpPr>
          <p:cNvPr id="37895" name="Line 22"/>
          <p:cNvSpPr>
            <a:spLocks noChangeShapeType="1"/>
          </p:cNvSpPr>
          <p:nvPr/>
        </p:nvSpPr>
        <p:spPr bwMode="auto">
          <a:xfrm flipH="1">
            <a:off x="5791200" y="2209800"/>
            <a:ext cx="838200" cy="0"/>
          </a:xfrm>
          <a:prstGeom prst="line">
            <a:avLst/>
          </a:prstGeom>
          <a:noFill/>
          <a:ln w="9525">
            <a:solidFill>
              <a:schemeClr val="tx1"/>
            </a:solidFill>
            <a:round/>
            <a:headEnd/>
            <a:tailEnd type="triangle" w="med" len="med"/>
          </a:ln>
        </p:spPr>
        <p:txBody>
          <a:bodyPr/>
          <a:lstStyle/>
          <a:p>
            <a:endParaRPr lang="en-US"/>
          </a:p>
        </p:txBody>
      </p:sp>
      <p:sp>
        <p:nvSpPr>
          <p:cNvPr id="37896" name="Text Box 23"/>
          <p:cNvSpPr txBox="1">
            <a:spLocks noChangeArrowheads="1"/>
          </p:cNvSpPr>
          <p:nvPr/>
        </p:nvSpPr>
        <p:spPr bwMode="auto">
          <a:xfrm>
            <a:off x="6096000" y="2286000"/>
            <a:ext cx="311150" cy="366713"/>
          </a:xfrm>
          <a:prstGeom prst="rect">
            <a:avLst/>
          </a:prstGeom>
          <a:noFill/>
          <a:ln w="9525">
            <a:noFill/>
            <a:miter lim="800000"/>
            <a:headEnd/>
            <a:tailEnd/>
          </a:ln>
        </p:spPr>
        <p:txBody>
          <a:bodyPr wrap="none">
            <a:spAutoFit/>
          </a:bodyPr>
          <a:lstStyle/>
          <a:p>
            <a:r>
              <a:rPr lang="en-US" altLang="zh-CN">
                <a:latin typeface="Calibri" pitchFamily="34" charset="0"/>
                <a:ea typeface="宋体" pitchFamily="2" charset="-122"/>
              </a:rPr>
              <a:t>-i</a:t>
            </a:r>
          </a:p>
        </p:txBody>
      </p:sp>
      <p:sp>
        <p:nvSpPr>
          <p:cNvPr id="37897" name="Text Box 24"/>
          <p:cNvSpPr txBox="1">
            <a:spLocks noChangeArrowheads="1"/>
          </p:cNvSpPr>
          <p:nvPr/>
        </p:nvSpPr>
        <p:spPr bwMode="auto">
          <a:xfrm>
            <a:off x="5029200" y="4343400"/>
            <a:ext cx="3505200" cy="915988"/>
          </a:xfrm>
          <a:prstGeom prst="rect">
            <a:avLst/>
          </a:prstGeom>
          <a:noFill/>
          <a:ln w="9525">
            <a:noFill/>
            <a:miter lim="800000"/>
            <a:headEnd/>
            <a:tailEnd/>
          </a:ln>
        </p:spPr>
        <p:txBody>
          <a:bodyPr>
            <a:spAutoFit/>
          </a:bodyPr>
          <a:lstStyle/>
          <a:p>
            <a:r>
              <a:rPr lang="en-US" altLang="zh-CN">
                <a:solidFill>
                  <a:schemeClr val="accent2"/>
                </a:solidFill>
                <a:latin typeface="Calibri" pitchFamily="34" charset="0"/>
                <a:ea typeface="宋体" pitchFamily="2" charset="-122"/>
              </a:rPr>
              <a:t>Can produce circularly polarized photon, good for polarized e+ source.</a:t>
            </a:r>
          </a:p>
        </p:txBody>
      </p:sp>
      <p:pic>
        <p:nvPicPr>
          <p:cNvPr id="37898" name="Picture 28"/>
          <p:cNvPicPr>
            <a:picLocks noGrp="1" noChangeAspect="1" noChangeArrowheads="1"/>
          </p:cNvPicPr>
          <p:nvPr>
            <p:ph sz="quarter" idx="3"/>
          </p:nvPr>
        </p:nvPicPr>
        <p:blipFill>
          <a:blip r:embed="rId4"/>
          <a:srcRect/>
          <a:stretch>
            <a:fillRect/>
          </a:stretch>
        </p:blipFill>
        <p:spPr>
          <a:xfrm>
            <a:off x="304800" y="3276600"/>
            <a:ext cx="4800600" cy="3284538"/>
          </a:xfrm>
        </p:spPr>
      </p:pic>
      <p:sp>
        <p:nvSpPr>
          <p:cNvPr id="37899" name="Text Box 30"/>
          <p:cNvSpPr txBox="1">
            <a:spLocks noChangeArrowheads="1"/>
          </p:cNvSpPr>
          <p:nvPr/>
        </p:nvSpPr>
        <p:spPr bwMode="auto">
          <a:xfrm>
            <a:off x="2743200" y="5105400"/>
            <a:ext cx="3079750" cy="366713"/>
          </a:xfrm>
          <a:prstGeom prst="rect">
            <a:avLst/>
          </a:prstGeom>
          <a:noFill/>
          <a:ln w="9525">
            <a:noFill/>
            <a:miter lim="800000"/>
            <a:headEnd/>
            <a:tailEnd/>
          </a:ln>
        </p:spPr>
        <p:txBody>
          <a:bodyPr wrap="none">
            <a:spAutoFit/>
          </a:bodyPr>
          <a:lstStyle/>
          <a:p>
            <a:r>
              <a:rPr lang="en-US" altLang="zh-CN">
                <a:latin typeface="Calibri" pitchFamily="34" charset="0"/>
                <a:ea typeface="宋体" pitchFamily="2" charset="-122"/>
              </a:rPr>
              <a:t>Drive beam energy: 150GeV</a:t>
            </a:r>
          </a:p>
        </p:txBody>
      </p:sp>
      <p:sp>
        <p:nvSpPr>
          <p:cNvPr id="37900" name="Text Box 31"/>
          <p:cNvSpPr txBox="1">
            <a:spLocks noChangeArrowheads="1"/>
          </p:cNvSpPr>
          <p:nvPr/>
        </p:nvSpPr>
        <p:spPr bwMode="auto">
          <a:xfrm>
            <a:off x="5699125" y="5599113"/>
            <a:ext cx="3067050" cy="641350"/>
          </a:xfrm>
          <a:prstGeom prst="rect">
            <a:avLst/>
          </a:prstGeom>
          <a:noFill/>
          <a:ln w="9525">
            <a:noFill/>
            <a:miter lim="800000"/>
            <a:headEnd/>
            <a:tailEnd/>
          </a:ln>
        </p:spPr>
        <p:txBody>
          <a:bodyPr wrap="none">
            <a:spAutoFit/>
          </a:bodyPr>
          <a:lstStyle/>
          <a:p>
            <a:r>
              <a:rPr lang="en-US">
                <a:latin typeface="Calibri" pitchFamily="34" charset="0"/>
              </a:rPr>
              <a:t>Proposed: A. Mikhailichenko</a:t>
            </a:r>
          </a:p>
          <a:p>
            <a:r>
              <a:rPr lang="en-US">
                <a:latin typeface="Calibri" pitchFamily="34" charset="0"/>
              </a:rPr>
              <a:t>K. Flottmann, et al</a:t>
            </a:r>
          </a:p>
        </p:txBody>
      </p:sp>
      <p:sp>
        <p:nvSpPr>
          <p:cNvPr id="37901" name="TextBox 13"/>
          <p:cNvSpPr txBox="1">
            <a:spLocks noChangeArrowheads="1"/>
          </p:cNvSpPr>
          <p:nvPr/>
        </p:nvSpPr>
        <p:spPr bwMode="auto">
          <a:xfrm>
            <a:off x="4953000" y="3200400"/>
            <a:ext cx="3886200" cy="923925"/>
          </a:xfrm>
          <a:prstGeom prst="rect">
            <a:avLst/>
          </a:prstGeom>
          <a:noFill/>
          <a:ln w="9525">
            <a:noFill/>
            <a:miter lim="800000"/>
            <a:headEnd/>
            <a:tailEnd/>
          </a:ln>
        </p:spPr>
        <p:txBody>
          <a:bodyPr>
            <a:spAutoFit/>
          </a:bodyPr>
          <a:lstStyle/>
          <a:p>
            <a:r>
              <a:rPr lang="en-US" altLang="zh-CN">
                <a:latin typeface="Calibri" pitchFamily="34" charset="0"/>
                <a:ea typeface="宋体" pitchFamily="2" charset="-122"/>
              </a:rPr>
              <a:t>Requires very high energy drive beam (&gt;100 GeV). Undulator technology is straightforward. (SC or PM)</a:t>
            </a:r>
            <a:endParaRPr lang="en-US">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Collaborations</a:t>
            </a:r>
          </a:p>
        </p:txBody>
      </p:sp>
      <p:sp>
        <p:nvSpPr>
          <p:cNvPr id="38914" name="Content Placeholder 2"/>
          <p:cNvSpPr>
            <a:spLocks noGrp="1"/>
          </p:cNvSpPr>
          <p:nvPr>
            <p:ph idx="1"/>
          </p:nvPr>
        </p:nvSpPr>
        <p:spPr>
          <a:xfrm>
            <a:off x="457200" y="1219200"/>
            <a:ext cx="8229600" cy="5486400"/>
          </a:xfrm>
        </p:spPr>
        <p:txBody>
          <a:bodyPr/>
          <a:lstStyle/>
          <a:p>
            <a:pPr eaLnBrk="1" hangingPunct="1"/>
            <a:r>
              <a:rPr lang="en-US" sz="2000" smtClean="0"/>
              <a:t>SLAC: </a:t>
            </a:r>
          </a:p>
          <a:p>
            <a:pPr lvl="1" eaLnBrk="1" hangingPunct="1"/>
            <a:r>
              <a:rPr lang="en-US" sz="1800" smtClean="0"/>
              <a:t>Conventional source numerical study</a:t>
            </a:r>
          </a:p>
          <a:p>
            <a:pPr lvl="1" eaLnBrk="1" hangingPunct="1"/>
            <a:r>
              <a:rPr lang="en-US" sz="1800" smtClean="0"/>
              <a:t>Helical Undulator based positron source start to end simulation</a:t>
            </a:r>
          </a:p>
          <a:p>
            <a:pPr eaLnBrk="1" hangingPunct="1"/>
            <a:r>
              <a:rPr lang="en-US" sz="2000" smtClean="0"/>
              <a:t>KEK:</a:t>
            </a:r>
          </a:p>
          <a:p>
            <a:pPr lvl="1" eaLnBrk="1" hangingPunct="1"/>
            <a:r>
              <a:rPr lang="en-US" sz="1800" smtClean="0"/>
              <a:t>Compton scattering positron source</a:t>
            </a:r>
          </a:p>
          <a:p>
            <a:pPr lvl="1" eaLnBrk="1" hangingPunct="1"/>
            <a:r>
              <a:rPr lang="en-US" sz="1800" smtClean="0"/>
              <a:t>Conventional positron source </a:t>
            </a:r>
          </a:p>
          <a:p>
            <a:pPr eaLnBrk="1" hangingPunct="1"/>
            <a:r>
              <a:rPr lang="en-US" sz="2000" smtClean="0"/>
              <a:t>LLNL:</a:t>
            </a:r>
          </a:p>
          <a:p>
            <a:pPr lvl="1" eaLnBrk="1" hangingPunct="1"/>
            <a:r>
              <a:rPr lang="en-US" sz="1800" smtClean="0"/>
              <a:t>Target eddy current issue</a:t>
            </a:r>
          </a:p>
          <a:p>
            <a:pPr lvl="1" eaLnBrk="1" hangingPunct="1"/>
            <a:r>
              <a:rPr lang="en-US" sz="1800" smtClean="0"/>
              <a:t>Target energy deposition issue</a:t>
            </a:r>
          </a:p>
          <a:p>
            <a:pPr eaLnBrk="1" hangingPunct="1"/>
            <a:r>
              <a:rPr lang="en-US" sz="2000" smtClean="0"/>
              <a:t>DESY:</a:t>
            </a:r>
          </a:p>
          <a:p>
            <a:pPr lvl="1" eaLnBrk="1" hangingPunct="1"/>
            <a:r>
              <a:rPr lang="en-US" sz="1800" smtClean="0"/>
              <a:t>ILC TDR Beamline lattice design</a:t>
            </a:r>
          </a:p>
          <a:p>
            <a:pPr lvl="1" eaLnBrk="1" hangingPunct="1"/>
            <a:r>
              <a:rPr lang="en-US" sz="1800" smtClean="0"/>
              <a:t>ILC TDR positron source parameter table</a:t>
            </a:r>
          </a:p>
          <a:p>
            <a:pPr eaLnBrk="1" hangingPunct="1"/>
            <a:r>
              <a:rPr lang="en-US" sz="2000" smtClean="0"/>
              <a:t>CERN:</a:t>
            </a:r>
          </a:p>
          <a:p>
            <a:pPr lvl="1" eaLnBrk="1" hangingPunct="1"/>
            <a:r>
              <a:rPr lang="en-US" sz="1800" smtClean="0"/>
              <a:t>Undulator based positron source study for CLIC</a:t>
            </a:r>
          </a:p>
          <a:p>
            <a:pPr eaLnBrk="1" hangingPunct="1"/>
            <a:r>
              <a:rPr lang="en-US" sz="2200" smtClean="0"/>
              <a:t>IHEP:</a:t>
            </a:r>
          </a:p>
          <a:p>
            <a:pPr lvl="1" eaLnBrk="1" hangingPunct="1"/>
            <a:r>
              <a:rPr lang="en-US" sz="1800" smtClean="0"/>
              <a:t>Target remote handling/removal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reen_2007">
  <a:themeElements>
    <a:clrScheme name="Custom 7">
      <a:dk1>
        <a:srgbClr val="616161"/>
      </a:dk1>
      <a:lt1>
        <a:srgbClr val="FFFFFF"/>
      </a:lt1>
      <a:dk2>
        <a:srgbClr val="1F497D"/>
      </a:dk2>
      <a:lt2>
        <a:srgbClr val="D2D2D2"/>
      </a:lt2>
      <a:accent1>
        <a:srgbClr val="A6C4DE"/>
      </a:accent1>
      <a:accent2>
        <a:srgbClr val="D8AC28"/>
      </a:accent2>
      <a:accent3>
        <a:srgbClr val="A22B38"/>
      </a:accent3>
      <a:accent4>
        <a:srgbClr val="7AB800"/>
      </a:accent4>
      <a:accent5>
        <a:srgbClr val="9D7D9E"/>
      </a:accent5>
      <a:accent6>
        <a:srgbClr val="BF5C28"/>
      </a:accent6>
      <a:hlink>
        <a:srgbClr val="4D8ABE"/>
      </a:hlink>
      <a:folHlink>
        <a:srgbClr val="4D8ABE"/>
      </a:folHlink>
    </a:clrScheme>
    <a:fontScheme name="Blue design">
      <a:majorFont>
        <a:latin typeface="Trebuchet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lue design 1">
        <a:dk1>
          <a:srgbClr val="616161"/>
        </a:dk1>
        <a:lt1>
          <a:srgbClr val="FFFFFF"/>
        </a:lt1>
        <a:dk2>
          <a:srgbClr val="1F497D"/>
        </a:dk2>
        <a:lt2>
          <a:srgbClr val="D2D2D2"/>
        </a:lt2>
        <a:accent1>
          <a:srgbClr val="5C0426"/>
        </a:accent1>
        <a:accent2>
          <a:srgbClr val="9D7D9E"/>
        </a:accent2>
        <a:accent3>
          <a:srgbClr val="FFFFFF"/>
        </a:accent3>
        <a:accent4>
          <a:srgbClr val="525252"/>
        </a:accent4>
        <a:accent5>
          <a:srgbClr val="B5AAAC"/>
        </a:accent5>
        <a:accent6>
          <a:srgbClr val="8E718F"/>
        </a:accent6>
        <a:hlink>
          <a:srgbClr val="253D51"/>
        </a:hlink>
        <a:folHlink>
          <a:srgbClr val="0D204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2009_visual identity">
  <a:themeElements>
    <a:clrScheme name="2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fontScheme name="2_2009_visual identity">
      <a:majorFont>
        <a:latin typeface="Trebuchet MS"/>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2009_visual identity 1">
        <a:dk1>
          <a:srgbClr val="7F7F7F"/>
        </a:dk1>
        <a:lt1>
          <a:srgbClr val="FFFFFF"/>
        </a:lt1>
        <a:dk2>
          <a:srgbClr val="1F497D"/>
        </a:dk2>
        <a:lt2>
          <a:srgbClr val="EEECE1"/>
        </a:lt2>
        <a:accent1>
          <a:srgbClr val="5C0426"/>
        </a:accent1>
        <a:accent2>
          <a:srgbClr val="9D7D9E"/>
        </a:accent2>
        <a:accent3>
          <a:srgbClr val="FFFFFF"/>
        </a:accent3>
        <a:accent4>
          <a:srgbClr val="6C6C6C"/>
        </a:accent4>
        <a:accent5>
          <a:srgbClr val="B5AAAC"/>
        </a:accent5>
        <a:accent6>
          <a:srgbClr val="8E718F"/>
        </a:accent6>
        <a:hlink>
          <a:srgbClr val="253D51"/>
        </a:hlink>
        <a:folHlink>
          <a:srgbClr val="1B154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Custom 11">
      <a:dk1>
        <a:srgbClr val="616161"/>
      </a:dk1>
      <a:lt1>
        <a:sysClr val="window" lastClr="FFFFFF"/>
      </a:lt1>
      <a:dk2>
        <a:srgbClr val="1F497D"/>
      </a:dk2>
      <a:lt2>
        <a:srgbClr val="D2D2D2"/>
      </a:lt2>
      <a:accent1>
        <a:srgbClr val="A6C4DE"/>
      </a:accent1>
      <a:accent2>
        <a:srgbClr val="D8AC28"/>
      </a:accent2>
      <a:accent3>
        <a:srgbClr val="A22B38"/>
      </a:accent3>
      <a:accent4>
        <a:srgbClr val="7AB800"/>
      </a:accent4>
      <a:accent5>
        <a:srgbClr val="4B7D9E"/>
      </a:accent5>
      <a:accent6>
        <a:srgbClr val="BF5C28"/>
      </a:accent6>
      <a:hlink>
        <a:srgbClr val="4D8ABE"/>
      </a:hlink>
      <a:folHlink>
        <a:srgbClr val="4D8AB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green_2007</Template>
  <TotalTime>168</TotalTime>
  <Words>1575</Words>
  <Application>Microsoft Office PowerPoint</Application>
  <PresentationFormat>On-screen Show (4:3)</PresentationFormat>
  <Paragraphs>312</Paragraphs>
  <Slides>33</Slides>
  <Notes>1</Notes>
  <HiddenSlides>0</HiddenSlides>
  <MMClips>0</MMClips>
  <ScaleCrop>false</ScaleCrop>
  <HeadingPairs>
    <vt:vector size="8" baseType="variant">
      <vt:variant>
        <vt:lpstr>Fonts Used</vt:lpstr>
      </vt:variant>
      <vt:variant>
        <vt:i4>9</vt:i4>
      </vt:variant>
      <vt:variant>
        <vt:lpstr>Design Template</vt:lpstr>
      </vt:variant>
      <vt:variant>
        <vt:i4>15</vt:i4>
      </vt:variant>
      <vt:variant>
        <vt:lpstr>Embedded OLE Servers</vt:lpstr>
      </vt:variant>
      <vt:variant>
        <vt:i4>1</vt:i4>
      </vt:variant>
      <vt:variant>
        <vt:lpstr>Slide Titles</vt:lpstr>
      </vt:variant>
      <vt:variant>
        <vt:i4>33</vt:i4>
      </vt:variant>
    </vt:vector>
  </HeadingPairs>
  <TitlesOfParts>
    <vt:vector size="58" baseType="lpstr">
      <vt:lpstr>Arial</vt:lpstr>
      <vt:lpstr>Trebuchet MS</vt:lpstr>
      <vt:lpstr>Calibri</vt:lpstr>
      <vt:lpstr>Wingdings</vt:lpstr>
      <vt:lpstr>ＭＳ Ｐゴシック</vt:lpstr>
      <vt:lpstr>宋体</vt:lpstr>
      <vt:lpstr>Symbol</vt:lpstr>
      <vt:lpstr>Times New Roman</vt:lpstr>
      <vt:lpstr>Arial Unicode MS</vt:lpstr>
      <vt:lpstr>green_2007</vt:lpstr>
      <vt:lpstr>2_2009_visual identity</vt:lpstr>
      <vt:lpstr>green_2007</vt:lpstr>
      <vt:lpstr>green_2007</vt:lpstr>
      <vt:lpstr>2_2009_visual identity</vt:lpstr>
      <vt:lpstr>2_2009_visual identity</vt:lpstr>
      <vt:lpstr>2_2009_visual identity</vt:lpstr>
      <vt:lpstr>2_2009_visual identity</vt:lpstr>
      <vt:lpstr>2_2009_visual identity</vt:lpstr>
      <vt:lpstr>2_2009_visual identity</vt:lpstr>
      <vt:lpstr>2_2009_visual identity</vt:lpstr>
      <vt:lpstr>2_2009_visual identity</vt:lpstr>
      <vt:lpstr>2_2009_visual identity</vt:lpstr>
      <vt:lpstr>2_2009_visual identity</vt:lpstr>
      <vt:lpstr>2_2009_visual identity</vt:lpstr>
      <vt:lpstr>Visio</vt:lpstr>
      <vt:lpstr>Positron Source for Linear Collider</vt:lpstr>
      <vt:lpstr>Outline</vt:lpstr>
      <vt:lpstr>Requirements on LC positron source</vt:lpstr>
      <vt:lpstr>positron production for LC</vt:lpstr>
      <vt:lpstr>Conventional Scheme</vt:lpstr>
      <vt:lpstr>Channeling radiation -- Coherent bremsstrahlung (separate γ and e+ production)</vt:lpstr>
      <vt:lpstr>Laser Compton Scattering scheme</vt:lpstr>
      <vt:lpstr>Helical undulator Based Scheme:  </vt:lpstr>
      <vt:lpstr>Collaborations</vt:lpstr>
      <vt:lpstr>Undulator based positron source for ILC</vt:lpstr>
      <vt:lpstr>Beamline Lattice </vt:lpstr>
      <vt:lpstr>Slide 12</vt:lpstr>
      <vt:lpstr>Positron source start to end simulation</vt:lpstr>
      <vt:lpstr>Drive Beam Emittance evolution through undulators</vt:lpstr>
      <vt:lpstr>Optical Matching Device (OMD) comparison</vt:lpstr>
      <vt:lpstr>Slide 16</vt:lpstr>
      <vt:lpstr>Low energy operation, 100GeV</vt:lpstr>
      <vt:lpstr>High energy operation, 250GeV Drive beam</vt:lpstr>
      <vt:lpstr>TeV upgrade</vt:lpstr>
      <vt:lpstr>With Fixed K=1 and different undulator period length</vt:lpstr>
      <vt:lpstr>The impact on 500GeV drive beam from the chosen unulator parameters</vt:lpstr>
      <vt:lpstr>ILC positron source TDR efforts</vt:lpstr>
      <vt:lpstr>CLIC Undulator based Polarized Positron Source</vt:lpstr>
      <vt:lpstr>Helical undulator based CLIC positron source for 500GeV Ecm stage</vt:lpstr>
      <vt:lpstr>CLIC BDS and Main Beam injector complex layout with undulator based positron source</vt:lpstr>
      <vt:lpstr>Peak energy deposition estimation for CLIC undulator based positron source </vt:lpstr>
      <vt:lpstr>Advantage:</vt:lpstr>
      <vt:lpstr>Summary</vt:lpstr>
      <vt:lpstr>Thanks </vt:lpstr>
      <vt:lpstr>Flux concentrator</vt:lpstr>
      <vt:lpstr>Slide 31</vt:lpstr>
      <vt:lpstr>¼ wave solenoid</vt:lpstr>
      <vt:lpstr>AMD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Positron Source Design for Linear Collider</dc:title>
  <dc:creator>wmliu</dc:creator>
  <cp:lastModifiedBy>wmliu</cp:lastModifiedBy>
  <cp:revision>30</cp:revision>
  <dcterms:created xsi:type="dcterms:W3CDTF">2012-09-02T12:23:50Z</dcterms:created>
  <dcterms:modified xsi:type="dcterms:W3CDTF">2013-03-07T19:13:38Z</dcterms:modified>
</cp:coreProperties>
</file>