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357" r:id="rId2"/>
    <p:sldId id="545" r:id="rId3"/>
    <p:sldId id="547" r:id="rId4"/>
    <p:sldId id="499" r:id="rId5"/>
    <p:sldId id="498" r:id="rId6"/>
    <p:sldId id="505" r:id="rId7"/>
    <p:sldId id="549" r:id="rId8"/>
    <p:sldId id="531" r:id="rId9"/>
    <p:sldId id="551" r:id="rId10"/>
    <p:sldId id="552" r:id="rId11"/>
    <p:sldId id="554" r:id="rId12"/>
    <p:sldId id="553" r:id="rId13"/>
    <p:sldId id="557" r:id="rId14"/>
    <p:sldId id="555" r:id="rId15"/>
    <p:sldId id="542" r:id="rId16"/>
    <p:sldId id="543" r:id="rId17"/>
    <p:sldId id="546" r:id="rId18"/>
    <p:sldId id="548" r:id="rId19"/>
    <p:sldId id="556" r:id="rId20"/>
  </p:sldIdLst>
  <p:sldSz cx="9144000" cy="6858000" type="letter"/>
  <p:notesSz cx="931386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3300"/>
    <a:srgbClr val="FFFF00"/>
    <a:srgbClr val="EAF000"/>
    <a:srgbClr val="B2B2B2"/>
    <a:srgbClr val="00A87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>
        <p:scale>
          <a:sx n="70" d="100"/>
          <a:sy n="70" d="100"/>
        </p:scale>
        <p:origin x="-115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8" y="-84"/>
      </p:cViewPr>
      <p:guideLst>
        <p:guide orient="horz" pos="2160"/>
        <p:guide pos="293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5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8438" y="0"/>
            <a:ext cx="4035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4035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8438" y="6477000"/>
            <a:ext cx="4035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B3C1D70-DF66-4E42-90EE-0EED7F7A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3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5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8438" y="0"/>
            <a:ext cx="4035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8938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1425" y="3276600"/>
            <a:ext cx="68310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4035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8438" y="6477000"/>
            <a:ext cx="4035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309A5A0-5193-4BC9-B831-789696EE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2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788EEA-D0AA-414E-AE6E-417CE8AB4C4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B7798B6-B644-48F5-B1A1-2C5EED84AAB1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D9E4930-B8BE-4D22-A1EB-CAE139A15E3B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2052B9-D26B-4932-B1CD-F3AE1783EFCE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91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1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5A8E67B-E704-4C43-9B11-E839D228E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C934-3102-4853-ABB6-088635F88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9125" y="228600"/>
            <a:ext cx="1966913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28600"/>
            <a:ext cx="57499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C67D-EDD6-46CA-96CB-81098DAF8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66A50-BC92-4537-83EC-ED6709FFA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E0954-943F-485A-BA65-391B2FAA3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9CCF-7D77-4A32-B945-BEBEA81CB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4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D5C1-24D5-4B63-B737-E5C818FE2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3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AFDBC-6100-4BA7-832C-372AFA095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3F41F-BAAB-4D00-8258-1DCC3218B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0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370F1-A0CE-4959-8396-438C41AF1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9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D1C6-3E5E-4D0B-B533-E93C6A6F8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0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ltGray">
          <a:xfrm>
            <a:off x="609600" y="9906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cs typeface="+mn-cs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ltGray">
          <a:xfrm>
            <a:off x="838200" y="9906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cs typeface="+mn-cs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gray">
          <a:xfrm>
            <a:off x="7620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cs typeface="+mn-cs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gray">
          <a:xfrm>
            <a:off x="457200" y="1295400"/>
            <a:ext cx="8226425" cy="31750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-3570288" y="1201738"/>
            <a:ext cx="7793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524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9678B9E-D597-4B5C-8842-BF507C985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203" name="Picture 103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296863"/>
            <a:ext cx="19462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033" descr="ANL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404813"/>
            <a:ext cx="666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0"/>
          <p:cNvSpPr txBox="1">
            <a:spLocks noChangeArrowheads="1"/>
          </p:cNvSpPr>
          <p:nvPr userDrawn="1"/>
        </p:nvSpPr>
        <p:spPr bwMode="auto">
          <a:xfrm>
            <a:off x="498823" y="6534165"/>
            <a:ext cx="84920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99"/>
                </a:solidFill>
                <a:cs typeface="+mn-cs"/>
              </a:rPr>
              <a:t>A. Kanareykin, Euclid Techlabs LLC, </a:t>
            </a:r>
            <a:r>
              <a:rPr lang="en-US" sz="1400" dirty="0" smtClean="0">
                <a:solidFill>
                  <a:srgbClr val="000099"/>
                </a:solidFill>
                <a:cs typeface="+mn-cs"/>
              </a:rPr>
              <a:t>DOE Review 2013</a:t>
            </a:r>
            <a:endParaRPr lang="en-US" sz="1400" dirty="0">
              <a:solidFill>
                <a:srgbClr val="000099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ChangeArrowheads="1"/>
          </p:cNvSpPr>
          <p:nvPr/>
        </p:nvSpPr>
        <p:spPr bwMode="auto">
          <a:xfrm>
            <a:off x="719137" y="1808820"/>
            <a:ext cx="77057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  <a:latin typeface="Arial" pitchFamily="34" charset="0"/>
              </a:rPr>
              <a:t>  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</a:rPr>
              <a:t>Euclid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</a:rPr>
              <a:t>Techlabs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</a:rPr>
              <a:t>/AWA Collaboration Efforts on the Wakefield 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</a:rPr>
              <a:t>Accelerator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</a:rPr>
              <a:t>Development</a:t>
            </a:r>
            <a:endParaRPr lang="en-US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621161" y="3897052"/>
            <a:ext cx="8191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32" tIns="42716" rIns="85432" bIns="42716">
            <a:spAutoFit/>
          </a:bodyPr>
          <a:lstStyle>
            <a:lvl1pPr defTabSz="854075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defTabSz="854075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defTabSz="854075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defTabSz="854075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defTabSz="854075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</a:rPr>
              <a:t>A.Kanareykin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</a:rPr>
              <a:t> for Euclid/AWA Collaboration</a:t>
            </a:r>
          </a:p>
          <a:p>
            <a:pPr algn="ctr" eaLnBrk="1" hangingPunct="1"/>
            <a:r>
              <a:rPr lang="en-US" sz="2200" b="1" dirty="0">
                <a:solidFill>
                  <a:srgbClr val="0070C0"/>
                </a:solidFill>
                <a:latin typeface="Arial" pitchFamily="34" charset="0"/>
              </a:rPr>
              <a:t>  </a:t>
            </a:r>
            <a:r>
              <a:rPr lang="en-US" sz="1800" b="1" i="1" dirty="0">
                <a:solidFill>
                  <a:srgbClr val="0070C0"/>
                </a:solidFill>
                <a:latin typeface="Arial" pitchFamily="34" charset="0"/>
              </a:rPr>
              <a:t>Euclid </a:t>
            </a:r>
            <a:r>
              <a:rPr lang="en-US" sz="1800" b="1" i="1" dirty="0" err="1">
                <a:solidFill>
                  <a:srgbClr val="0070C0"/>
                </a:solidFill>
                <a:latin typeface="Arial" pitchFamily="34" charset="0"/>
              </a:rPr>
              <a:t>TechLabs</a:t>
            </a:r>
            <a:r>
              <a:rPr lang="en-US" sz="1800" b="1" i="1" dirty="0">
                <a:solidFill>
                  <a:srgbClr val="0070C0"/>
                </a:solidFill>
                <a:latin typeface="Arial" pitchFamily="34" charset="0"/>
              </a:rPr>
              <a:t> LLC, 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</a:rPr>
              <a:t>Gaithersburg, </a:t>
            </a:r>
            <a:r>
              <a:rPr lang="en-US" sz="1800" b="1" i="1" dirty="0">
                <a:solidFill>
                  <a:srgbClr val="0070C0"/>
                </a:solidFill>
                <a:latin typeface="Arial" pitchFamily="34" charset="0"/>
              </a:rPr>
              <a:t>MD</a:t>
            </a:r>
          </a:p>
          <a:p>
            <a:pPr eaLnBrk="1" hangingPunct="1"/>
            <a:endParaRPr lang="en-US" sz="26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0244" name="Text Box 17"/>
          <p:cNvSpPr txBox="1">
            <a:spLocks noChangeArrowheads="1"/>
          </p:cNvSpPr>
          <p:nvPr/>
        </p:nvSpPr>
        <p:spPr bwMode="auto">
          <a:xfrm>
            <a:off x="-6728" y="4872835"/>
            <a:ext cx="61579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2"/>
                </a:solidFill>
              </a:rPr>
              <a:t>  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DOE Visit 2013</a:t>
            </a:r>
            <a:endParaRPr lang="en-US" sz="2000" dirty="0" smtClean="0">
              <a:solidFill>
                <a:srgbClr val="0070C0"/>
              </a:solidFill>
            </a:endParaRPr>
          </a:p>
          <a:p>
            <a:pPr eaLnBrk="1" hangingPunct="1"/>
            <a:endParaRPr lang="en-US" sz="1200" dirty="0">
              <a:solidFill>
                <a:schemeClr val="folHlink"/>
              </a:solidFill>
            </a:endParaRPr>
          </a:p>
        </p:txBody>
      </p:sp>
      <p:pic>
        <p:nvPicPr>
          <p:cNvPr id="7" name="Picture 7" descr="title header_Blue_6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53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17" y="5476286"/>
            <a:ext cx="19462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33" descr="AN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36" y="5626996"/>
            <a:ext cx="666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516" y="1115041"/>
            <a:ext cx="8712968" cy="4680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782620" cy="295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1540" y="1839077"/>
            <a:ext cx="52337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At AWA we </a:t>
            </a:r>
            <a:r>
              <a:rPr lang="en-US" sz="2000" dirty="0">
                <a:solidFill>
                  <a:srgbClr val="000099"/>
                </a:solidFill>
              </a:rPr>
              <a:t>introduced fields of ~ </a:t>
            </a:r>
            <a:r>
              <a:rPr lang="en-US" sz="2000" dirty="0" smtClean="0">
                <a:solidFill>
                  <a:srgbClr val="000099"/>
                </a:solidFill>
              </a:rPr>
              <a:t>300 MV/m </a:t>
            </a:r>
            <a:r>
              <a:rPr lang="en-US" sz="2000" dirty="0">
                <a:solidFill>
                  <a:srgbClr val="000099"/>
                </a:solidFill>
              </a:rPr>
              <a:t>with 35 ns pulse length in the diamond groove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SEM </a:t>
            </a:r>
            <a:r>
              <a:rPr lang="en-US" sz="2000" dirty="0">
                <a:solidFill>
                  <a:srgbClr val="000099"/>
                </a:solidFill>
              </a:rPr>
              <a:t>analysis before and after the experiment does not reveal </a:t>
            </a:r>
            <a:r>
              <a:rPr lang="en-US" sz="2000" dirty="0" smtClean="0">
                <a:solidFill>
                  <a:srgbClr val="000099"/>
                </a:solidFill>
              </a:rPr>
              <a:t>breakdown </a:t>
            </a:r>
            <a:r>
              <a:rPr lang="en-US" sz="2000" dirty="0">
                <a:solidFill>
                  <a:srgbClr val="000099"/>
                </a:solidFill>
              </a:rPr>
              <a:t>damage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493" y="3876747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99"/>
                </a:solidFill>
              </a:rPr>
              <a:t>This year we tested a 250 GHz diamond structure at BNL and mapped the wakefield via two-beam acceleration mechanism.</a:t>
            </a:r>
          </a:p>
          <a:p>
            <a:pPr>
              <a:spcAft>
                <a:spcPts val="600"/>
              </a:spcAft>
            </a:pPr>
            <a:endParaRPr lang="en-US" sz="1600" i="1" dirty="0" smtClean="0">
              <a:solidFill>
                <a:srgbClr val="000099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i="1" dirty="0" smtClean="0">
                <a:solidFill>
                  <a:srgbClr val="000099"/>
                </a:solidFill>
              </a:rPr>
              <a:t>S</a:t>
            </a:r>
            <a:r>
              <a:rPr lang="en-US" sz="1600" i="1" dirty="0">
                <a:solidFill>
                  <a:srgbClr val="000099"/>
                </a:solidFill>
              </a:rPr>
              <a:t>. </a:t>
            </a:r>
            <a:r>
              <a:rPr lang="en-US" sz="1600" i="1" dirty="0" err="1">
                <a:solidFill>
                  <a:srgbClr val="000099"/>
                </a:solidFill>
              </a:rPr>
              <a:t>Antipov</a:t>
            </a:r>
            <a:r>
              <a:rPr lang="en-US" sz="1600" i="1" dirty="0">
                <a:solidFill>
                  <a:srgbClr val="000099"/>
                </a:solidFill>
              </a:rPr>
              <a:t> et al. Appl. Phys. </a:t>
            </a:r>
            <a:r>
              <a:rPr lang="en-US" sz="1600" i="1" dirty="0" err="1">
                <a:solidFill>
                  <a:srgbClr val="000099"/>
                </a:solidFill>
              </a:rPr>
              <a:t>Lett</a:t>
            </a:r>
            <a:r>
              <a:rPr lang="en-US" sz="1600" i="1" dirty="0" smtClean="0">
                <a:solidFill>
                  <a:srgbClr val="000099"/>
                </a:solidFill>
              </a:rPr>
              <a:t>.                                </a:t>
            </a:r>
            <a:r>
              <a:rPr lang="en-US" sz="1600" i="1" dirty="0">
                <a:solidFill>
                  <a:srgbClr val="000099"/>
                </a:solidFill>
              </a:rPr>
              <a:t>100, 132910 (2012)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7644" y="388637"/>
            <a:ext cx="400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Diamond High Gradient Test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07" y="4370573"/>
            <a:ext cx="493052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1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1" y="3789040"/>
            <a:ext cx="6976267" cy="26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4933" y="333757"/>
            <a:ext cx="540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Self-Wakefields and BBU Control </a:t>
            </a:r>
            <a:endParaRPr lang="en-US" sz="2800" dirty="0">
              <a:solidFill>
                <a:srgbClr val="00009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71" y="1151586"/>
            <a:ext cx="2088232" cy="253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1546045"/>
            <a:ext cx="3888432" cy="199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6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340" y="1764566"/>
            <a:ext cx="4559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Energy chirp correction example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2" y="2284859"/>
            <a:ext cx="1808333" cy="185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1646413"/>
            <a:ext cx="341478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12" y="396715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869526"/>
            <a:ext cx="396240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12" y="2370318"/>
            <a:ext cx="1629544" cy="151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3429" y="465586"/>
            <a:ext cx="306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Wakefield Silencer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844072" y="4873162"/>
            <a:ext cx="720080" cy="24099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6" y="1830672"/>
            <a:ext cx="4608512" cy="262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1739" y="497867"/>
            <a:ext cx="2822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Planar Tunable DLA</a:t>
            </a:r>
            <a:endParaRPr lang="en-US" dirty="0"/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3659337"/>
            <a:ext cx="4427538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82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24" y="1376772"/>
            <a:ext cx="7125715" cy="18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1680" y="296652"/>
            <a:ext cx="4001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Beam based THz source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493368"/>
            <a:ext cx="5757563" cy="291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3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47564" y="10159"/>
            <a:ext cx="56546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" pitchFamily="34" charset="0"/>
              </a:rPr>
              <a:t>Euclid Efforts in the WF experiments (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2012~2013)@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</a:rPr>
              <a:t>AWA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2825" y="1772816"/>
            <a:ext cx="8820150" cy="4392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2012 Phase II. CHIRPED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ELECTRON BUNCH ENERGY COMPENSATION FOR AN X-RAY LIGHT SOURCE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Developed the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structure and demonstrated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Energy Chirp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correction. The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tunable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 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structure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is being currently tested.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Results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published 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PRL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2012, APL 2012, to be published in PR-STAB 2013.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Patent pending </a:t>
            </a:r>
            <a:endParaRPr lang="en-US" sz="1800" b="1" dirty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2012 Phase II. HIGH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GRADIENT TEST OF A STANDING WAVE DIELECTRIC LOADED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ACCELERATING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. AAC’12, PAC’11,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IPAC’12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2011 Phase II DEVELOPMENT OF A 12 GHz DIELECTRIC-BASED WAKEFIELD POWER EXTRACTOR FOR POTENTIAL CLIC APPLICATIONS.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AAC’12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, PAC’11,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IPAC’12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2011 Phase II. DEVELOPEMENT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OF A DIELECTRIC-BASED SHORT RF PULSE TWO BEAM ACCELERATOR PROTOTYPE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MODULE.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Published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Plasma Physics (2013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), AAC’12, PAC’11,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IPAC’12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15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23850" y="1556792"/>
            <a:ext cx="8820150" cy="49685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    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Phase II 2013@ AWA: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2013 Phase II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. COMPLETE MULTIPACTOR SUPPRESSION IN DIELECTRIC LOADED ACCELERATORS USING A SOLENOID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FIELD.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 to be published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PR STAB, AAC’12, IPAC’12, PAC’11</a:t>
            </a:r>
            <a:r>
              <a:rPr lang="en-US" sz="1600" dirty="0" smtClean="0">
                <a:solidFill>
                  <a:srgbClr val="000099"/>
                </a:solidFill>
                <a:latin typeface="Calibri" pitchFamily="34" charset="0"/>
                <a:ea typeface="宋体" pitchFamily="2" charset="-122"/>
              </a:rPr>
              <a:t>. </a:t>
            </a:r>
            <a:endParaRPr lang="en-US" sz="1800" b="1" dirty="0">
              <a:solidFill>
                <a:srgbClr val="000099"/>
              </a:solidFill>
              <a:latin typeface="Calibri" pitchFamily="34" charset="0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2013 Phase II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. FERROELECTRIC BASED HIGH POWER COMPONENTS   FOR L-BAND ACCELERATOR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APPLICATIONS.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Patent pending.</a:t>
            </a:r>
            <a:endParaRPr lang="en-US" sz="1800" dirty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published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, PR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STAB’11,APL 2009 , AAC’08,10,12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IPAC’10’12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PAC’09’11</a:t>
            </a:r>
            <a:r>
              <a:rPr lang="en-US" sz="1600" dirty="0" smtClean="0">
                <a:solidFill>
                  <a:srgbClr val="000099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etc.  </a:t>
            </a:r>
            <a:endParaRPr lang="en-US" sz="1800" b="1" dirty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  <a:p>
            <a:pPr lvl="1">
              <a:spcBef>
                <a:spcPct val="20000"/>
              </a:spcBef>
              <a:buClr>
                <a:srgbClr val="116F1C"/>
              </a:buClr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ea typeface="宋体" pitchFamily="2" charset="-122"/>
              </a:rPr>
              <a:t>Phase I 2013@AWA:</a:t>
            </a:r>
            <a:endParaRPr lang="en-US" sz="2000" b="1" dirty="0">
              <a:solidFill>
                <a:srgbClr val="000099"/>
              </a:solidFill>
              <a:latin typeface="Calibri" pitchFamily="34" charset="0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2013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Phase I HIGH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POWER HIGH FREQUENCY RF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GENERATION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to be published</a:t>
            </a:r>
            <a:endParaRPr lang="en-US" sz="1600" dirty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2013 Phase I.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METAL PLASMONIC NANOSTRUCTURES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FOR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ROBUST HIGH-QUANTUM-EFFICIENCY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ULTRAFAST PHOTOCATHODES.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 to be published .</a:t>
            </a:r>
            <a:endParaRPr lang="en-US" sz="1600" dirty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2013 Phase I.  HIGH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POWER TUNABLE AND NARROWBAND THZ SOURCE FOR THZ PUMP – X-RAY PROBE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EXPERIMENTS.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Patent pending. </a:t>
            </a:r>
            <a:endParaRPr lang="en-US" sz="1800" dirty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Published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PRL 2012, APL 2012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47564" y="10159"/>
            <a:ext cx="56546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" pitchFamily="34" charset="0"/>
              </a:rPr>
              <a:t>Euclid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Phase II, I 2013 @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</a:rPr>
              <a:t>AWA</a:t>
            </a:r>
          </a:p>
        </p:txBody>
      </p:sp>
    </p:spTree>
    <p:extLst>
      <p:ext uri="{BB962C8B-B14F-4D97-AF65-F5344CB8AC3E}">
        <p14:creationId xmlns:p14="http://schemas.microsoft.com/office/powerpoint/2010/main" val="19159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392184"/>
            <a:ext cx="3063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C</a:t>
            </a:r>
            <a:r>
              <a:rPr lang="en-US" sz="2800" dirty="0" smtClean="0">
                <a:solidFill>
                  <a:srgbClr val="000099"/>
                </a:solidFill>
              </a:rPr>
              <a:t>ommercialization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915" y="1448780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Aft>
                <a:spcPts val="1200"/>
              </a:spcAft>
              <a:buFontTx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00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Euclid</a:t>
            </a:r>
            <a:r>
              <a:rPr lang="en-US" sz="1800" dirty="0" smtClean="0">
                <a:solidFill>
                  <a:srgbClr val="0000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has completed </a:t>
            </a:r>
            <a:r>
              <a:rPr lang="en-US" sz="1800" dirty="0">
                <a:solidFill>
                  <a:srgbClr val="0000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an extension of the agreement with a major international </a:t>
            </a:r>
            <a:r>
              <a:rPr lang="en-US" sz="1800" dirty="0" smtClean="0">
                <a:solidFill>
                  <a:srgbClr val="0000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corporation </a:t>
            </a:r>
            <a:r>
              <a:rPr lang="en-US" sz="1800" b="1" dirty="0" smtClean="0">
                <a:solidFill>
                  <a:srgbClr val="0000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1800" b="1" dirty="0">
                <a:solidFill>
                  <a:srgbClr val="0000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S&amp;P 500 Company</a:t>
            </a:r>
            <a:r>
              <a:rPr lang="en-US" sz="1800" b="1" dirty="0" smtClean="0">
                <a:solidFill>
                  <a:srgbClr val="0000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). </a:t>
            </a:r>
            <a:r>
              <a:rPr lang="en-US" sz="1800" dirty="0" smtClean="0">
                <a:solidFill>
                  <a:srgbClr val="0000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Currently it is 2</a:t>
            </a:r>
            <a:r>
              <a:rPr lang="en-US" sz="1800" baseline="30000" dirty="0" smtClean="0">
                <a:solidFill>
                  <a:srgbClr val="0000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nd</a:t>
            </a:r>
            <a:r>
              <a:rPr lang="en-US" sz="1800" dirty="0" smtClean="0">
                <a:solidFill>
                  <a:srgbClr val="0000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year of the project on industrial X-band accelerator development.</a:t>
            </a:r>
          </a:p>
          <a:p>
            <a:pPr lvl="0" algn="just" eaLnBrk="0" hangingPunct="0">
              <a:spcAft>
                <a:spcPts val="1200"/>
              </a:spcAft>
              <a:buFontTx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Euclid</a:t>
            </a:r>
            <a:r>
              <a:rPr lang="en-US" sz="1600" dirty="0" smtClean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was invited to prepare a quotation for </a:t>
            </a:r>
            <a:r>
              <a:rPr lang="en-US" sz="1600" b="1" dirty="0" err="1" smtClean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photoinjector</a:t>
            </a:r>
            <a:r>
              <a:rPr lang="en-US" sz="1600" dirty="0" smtClean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for the John Adams Institute at Oxford University in the UK. The quotation was submitted and we are awaiting the award.</a:t>
            </a:r>
            <a:endParaRPr lang="en-US" sz="1600" dirty="0" smtClean="0">
              <a:solidFill>
                <a:srgbClr val="0000CC"/>
              </a:solidFill>
              <a:latin typeface="+mn-lt"/>
            </a:endParaRPr>
          </a:p>
          <a:p>
            <a:pPr lvl="0" algn="just" eaLnBrk="0" hangingPunct="0">
              <a:spcAft>
                <a:spcPts val="1200"/>
              </a:spcAft>
              <a:buFontTx/>
              <a:buChar char="•"/>
            </a:pPr>
            <a:r>
              <a:rPr lang="en-US" sz="1600" dirty="0" smtClean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Euclid</a:t>
            </a:r>
            <a:r>
              <a:rPr lang="en-US" sz="1600" dirty="0" smtClean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is in the process of completing the sales of diamond capillary intended for the laser-plasma acceleration experiments of the</a:t>
            </a:r>
            <a:r>
              <a:rPr lang="en-US" sz="1600" dirty="0">
                <a:solidFill>
                  <a:srgbClr val="0000CC"/>
                </a:solidFill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John Adams Institute at Oxford </a:t>
            </a:r>
            <a:r>
              <a:rPr lang="en-US" sz="1600" b="1" dirty="0" smtClean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University, </a:t>
            </a:r>
            <a:r>
              <a:rPr lang="en-US" sz="1600" b="1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UK</a:t>
            </a:r>
            <a:r>
              <a:rPr lang="en-US" sz="1600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0000CC"/>
              </a:solidFill>
              <a:latin typeface="+mn-lt"/>
            </a:endParaRPr>
          </a:p>
          <a:p>
            <a:pPr lvl="0" algn="just" eaLnBrk="0" hangingPunct="0">
              <a:spcAft>
                <a:spcPts val="1200"/>
              </a:spcAft>
              <a:buFontTx/>
              <a:buChar char="•"/>
            </a:pPr>
            <a:r>
              <a:rPr lang="en-US" sz="1600" dirty="0" smtClean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The </a:t>
            </a:r>
            <a:r>
              <a:rPr lang="en-US" sz="1600" b="1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SC cavity E/M </a:t>
            </a:r>
            <a:r>
              <a:rPr lang="en-US" sz="1600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software package SLANS with completed sales </a:t>
            </a:r>
            <a:r>
              <a:rPr lang="en-US" sz="1600" dirty="0" smtClean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to </a:t>
            </a:r>
            <a:r>
              <a:rPr lang="en-US" sz="1600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the following major institutions and companies:</a:t>
            </a:r>
            <a:endParaRPr lang="en-US" sz="1600" dirty="0">
              <a:solidFill>
                <a:srgbClr val="0000CC"/>
              </a:solidFill>
              <a:latin typeface="+mn-lt"/>
            </a:endParaRPr>
          </a:p>
          <a:p>
            <a:pPr lvl="1" algn="just" eaLnBrk="0" hangingPunct="0">
              <a:spcAft>
                <a:spcPts val="1200"/>
              </a:spcAft>
              <a:buFontTx/>
              <a:buChar char="-"/>
            </a:pPr>
            <a:r>
              <a:rPr lang="en-US" sz="1600" b="1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Raja </a:t>
            </a:r>
            <a:r>
              <a:rPr lang="en-US" sz="1600" b="1" dirty="0" err="1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Ramanna</a:t>
            </a:r>
            <a:r>
              <a:rPr lang="en-US" sz="1600" b="1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Centre for Advanced Technology –India;</a:t>
            </a:r>
            <a:endParaRPr lang="en-US" sz="1600" b="1" dirty="0">
              <a:solidFill>
                <a:srgbClr val="0000CC"/>
              </a:solidFill>
              <a:latin typeface="+mn-lt"/>
            </a:endParaRPr>
          </a:p>
          <a:p>
            <a:pPr lvl="1" algn="just" eaLnBrk="0" hangingPunct="0">
              <a:spcAft>
                <a:spcPts val="1200"/>
              </a:spcAft>
              <a:buFontTx/>
              <a:buChar char="-"/>
            </a:pPr>
            <a:r>
              <a:rPr lang="en-US" sz="1600" b="1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Helmholtz-</a:t>
            </a:r>
            <a:r>
              <a:rPr lang="en-US" sz="1600" b="1" dirty="0" err="1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Zentrum</a:t>
            </a:r>
            <a:r>
              <a:rPr lang="en-US" sz="1600" b="1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-Berlin – Germany; </a:t>
            </a:r>
            <a:endParaRPr lang="en-US" sz="1600" b="1" dirty="0">
              <a:solidFill>
                <a:srgbClr val="0000CC"/>
              </a:solidFill>
              <a:latin typeface="+mn-lt"/>
            </a:endParaRPr>
          </a:p>
          <a:p>
            <a:pPr lvl="1" algn="just" eaLnBrk="0" hangingPunct="0">
              <a:spcAft>
                <a:spcPts val="1200"/>
              </a:spcAft>
              <a:buFontTx/>
              <a:buChar char="-"/>
            </a:pPr>
            <a:r>
              <a:rPr lang="en-US" sz="1600" b="1" dirty="0" err="1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Niowave</a:t>
            </a:r>
            <a:r>
              <a:rPr lang="en-US" sz="1600" b="1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Inc</a:t>
            </a:r>
            <a:r>
              <a:rPr lang="en-US" sz="1600" b="1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– USA, </a:t>
            </a:r>
            <a:endParaRPr lang="en-US" sz="1600" b="1" dirty="0">
              <a:solidFill>
                <a:srgbClr val="0000CC"/>
              </a:solidFill>
              <a:latin typeface="+mn-lt"/>
            </a:endParaRPr>
          </a:p>
          <a:p>
            <a:pPr lvl="1" algn="just" eaLnBrk="0" hangingPunct="0">
              <a:spcAft>
                <a:spcPts val="1200"/>
              </a:spcAft>
              <a:buFontTx/>
              <a:buChar char="-"/>
            </a:pPr>
            <a:r>
              <a:rPr lang="en-US" sz="1600" b="1" dirty="0" err="1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Deutsches</a:t>
            </a:r>
            <a:r>
              <a:rPr lang="en-US" sz="1600" b="1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Elektronen</a:t>
            </a:r>
            <a:r>
              <a:rPr lang="en-US" sz="1600" b="1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Synchrotron – Germany.  </a:t>
            </a:r>
            <a:endParaRPr lang="en-US" sz="1600" b="1" dirty="0">
              <a:solidFill>
                <a:srgbClr val="0000CC"/>
              </a:solidFill>
              <a:latin typeface="+mn-lt"/>
            </a:endParaRPr>
          </a:p>
          <a:p>
            <a:pPr lvl="0" algn="just" eaLnBrk="0" hangingPunct="0">
              <a:spcAft>
                <a:spcPts val="1200"/>
              </a:spcAft>
              <a:buFontTx/>
              <a:buChar char="•"/>
            </a:pPr>
            <a:r>
              <a:rPr lang="en-US" sz="1600" dirty="0" smtClean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Euclid</a:t>
            </a:r>
            <a:r>
              <a:rPr lang="en-US" sz="1600" dirty="0" smtClean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is also introducing its BPPM board, a new low cost measurement system for beam charge and phase. </a:t>
            </a:r>
            <a:endParaRPr lang="en-US" sz="1600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098" name="Picture 2" descr="http://www.euclidtechlabs.com/image/7ce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55" y="4740287"/>
            <a:ext cx="2808312" cy="12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808" y="1484784"/>
            <a:ext cx="8388932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99"/>
                </a:solidFill>
              </a:rPr>
              <a:t>Euclid</a:t>
            </a:r>
            <a:r>
              <a:rPr lang="en-US" sz="1800" dirty="0">
                <a:solidFill>
                  <a:srgbClr val="000099"/>
                </a:solidFill>
              </a:rPr>
              <a:t> has developed </a:t>
            </a:r>
            <a:r>
              <a:rPr lang="en-US" sz="1800" dirty="0" smtClean="0">
                <a:solidFill>
                  <a:srgbClr val="000099"/>
                </a:solidFill>
              </a:rPr>
              <a:t>an </a:t>
            </a:r>
            <a:r>
              <a:rPr lang="en-US" sz="1800" b="1" dirty="0">
                <a:solidFill>
                  <a:srgbClr val="000099"/>
                </a:solidFill>
              </a:rPr>
              <a:t>L-band RF window </a:t>
            </a:r>
            <a:r>
              <a:rPr lang="en-US" sz="1800" dirty="0">
                <a:solidFill>
                  <a:srgbClr val="000099"/>
                </a:solidFill>
              </a:rPr>
              <a:t>using a streamlined manufacturing </a:t>
            </a:r>
            <a:r>
              <a:rPr lang="en-US" sz="1800" dirty="0" smtClean="0">
                <a:solidFill>
                  <a:srgbClr val="000099"/>
                </a:solidFill>
              </a:rPr>
              <a:t>process, sales to  Lawrence </a:t>
            </a:r>
            <a:r>
              <a:rPr lang="en-US" sz="1800" dirty="0">
                <a:solidFill>
                  <a:srgbClr val="000099"/>
                </a:solidFill>
              </a:rPr>
              <a:t>Berkeley Laboratory.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99"/>
                </a:solidFill>
              </a:rPr>
              <a:t>Euclid</a:t>
            </a:r>
            <a:r>
              <a:rPr lang="en-US" sz="1800" dirty="0">
                <a:solidFill>
                  <a:srgbClr val="000099"/>
                </a:solidFill>
              </a:rPr>
              <a:t> has completed sales of </a:t>
            </a:r>
            <a:r>
              <a:rPr lang="en-US" sz="1800" b="1" dirty="0">
                <a:solidFill>
                  <a:srgbClr val="000099"/>
                </a:solidFill>
              </a:rPr>
              <a:t>ferroelectric materials </a:t>
            </a:r>
            <a:r>
              <a:rPr lang="en-US" sz="1800" dirty="0">
                <a:solidFill>
                  <a:srgbClr val="000099"/>
                </a:solidFill>
              </a:rPr>
              <a:t>in excess of $50,000 to a major US company and has contracts for ~$200,000 total for the next two years;</a:t>
            </a:r>
            <a:r>
              <a:rPr lang="en-US" sz="1800" b="1" dirty="0">
                <a:solidFill>
                  <a:srgbClr val="000099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(</a:t>
            </a:r>
            <a:r>
              <a:rPr lang="en-US" sz="1400" dirty="0" smtClean="0">
                <a:solidFill>
                  <a:srgbClr val="000099"/>
                </a:solidFill>
              </a:rPr>
              <a:t>Phase </a:t>
            </a:r>
            <a:r>
              <a:rPr lang="en-US" sz="1400" dirty="0">
                <a:solidFill>
                  <a:srgbClr val="000099"/>
                </a:solidFill>
              </a:rPr>
              <a:t>II 2008-2010, DE-FG02-07ER84822, Development of a Tunable Dielectric Loaded Accelerating </a:t>
            </a:r>
            <a:r>
              <a:rPr lang="en-US" sz="1400" dirty="0" smtClean="0">
                <a:solidFill>
                  <a:srgbClr val="000099"/>
                </a:solidFill>
              </a:rPr>
              <a:t>Structure; Phase </a:t>
            </a:r>
            <a:r>
              <a:rPr lang="en-US" sz="1400" dirty="0">
                <a:solidFill>
                  <a:srgbClr val="000099"/>
                </a:solidFill>
              </a:rPr>
              <a:t>II 2005-2007, DE-FG02-04ER83946, Low Loss Ferroelectric Material Development for Accelerator </a:t>
            </a:r>
            <a:r>
              <a:rPr lang="en-US" sz="1400" dirty="0" smtClean="0">
                <a:solidFill>
                  <a:srgbClr val="000099"/>
                </a:solidFill>
              </a:rPr>
              <a:t>Applications);</a:t>
            </a:r>
            <a:endParaRPr lang="en-US" sz="1400" dirty="0">
              <a:solidFill>
                <a:srgbClr val="000099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99"/>
                </a:solidFill>
              </a:rPr>
              <a:t>Euclid</a:t>
            </a:r>
            <a:r>
              <a:rPr lang="en-US" sz="1800" dirty="0" smtClean="0">
                <a:solidFill>
                  <a:srgbClr val="000099"/>
                </a:solidFill>
              </a:rPr>
              <a:t> </a:t>
            </a:r>
            <a:r>
              <a:rPr lang="en-US" sz="1800" dirty="0">
                <a:solidFill>
                  <a:srgbClr val="000099"/>
                </a:solidFill>
              </a:rPr>
              <a:t>designed and laser driven </a:t>
            </a:r>
            <a:r>
              <a:rPr lang="en-US" sz="1800" b="1" dirty="0">
                <a:solidFill>
                  <a:srgbClr val="000099"/>
                </a:solidFill>
              </a:rPr>
              <a:t>table top THz device </a:t>
            </a:r>
            <a:r>
              <a:rPr lang="en-US" sz="1800" dirty="0">
                <a:solidFill>
                  <a:srgbClr val="000099"/>
                </a:solidFill>
              </a:rPr>
              <a:t>for Northern Illinois University</a:t>
            </a:r>
            <a:r>
              <a:rPr lang="en-US" sz="1800" dirty="0" smtClean="0">
                <a:solidFill>
                  <a:srgbClr val="000099"/>
                </a:solidFill>
              </a:rPr>
              <a:t>. </a:t>
            </a:r>
            <a:r>
              <a:rPr lang="en-US" sz="1800" dirty="0">
                <a:solidFill>
                  <a:srgbClr val="000099"/>
                </a:solidFill>
              </a:rPr>
              <a:t>Euclid provided the diamond slabs necessary for construction of the device.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0099"/>
                </a:solidFill>
              </a:rPr>
              <a:t>Euclid has designed a </a:t>
            </a:r>
            <a:r>
              <a:rPr lang="en-US" sz="1800" b="1" dirty="0">
                <a:solidFill>
                  <a:srgbClr val="000099"/>
                </a:solidFill>
              </a:rPr>
              <a:t>X-band high power </a:t>
            </a:r>
            <a:r>
              <a:rPr lang="en-US" sz="1800" b="1" dirty="0" err="1">
                <a:solidFill>
                  <a:srgbClr val="000099"/>
                </a:solidFill>
              </a:rPr>
              <a:t>rf</a:t>
            </a:r>
            <a:r>
              <a:rPr lang="en-US" sz="1800" b="1" dirty="0">
                <a:solidFill>
                  <a:srgbClr val="000099"/>
                </a:solidFill>
              </a:rPr>
              <a:t> load </a:t>
            </a:r>
            <a:r>
              <a:rPr lang="en-US" sz="1800" dirty="0">
                <a:solidFill>
                  <a:srgbClr val="000099"/>
                </a:solidFill>
              </a:rPr>
              <a:t>and power detector for Los Alamos </a:t>
            </a:r>
            <a:r>
              <a:rPr lang="en-US" sz="1800" dirty="0" smtClean="0">
                <a:solidFill>
                  <a:srgbClr val="000099"/>
                </a:solidFill>
              </a:rPr>
              <a:t>Laboratory.</a:t>
            </a:r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1720" y="392185"/>
            <a:ext cx="3721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Commercialization (II)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748" y="6355937"/>
            <a:ext cx="51330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http://euclidtechlabs.com/image/win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61" y="4868593"/>
            <a:ext cx="2412268" cy="17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euclidtechlabs.com/image/bpm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4861256"/>
            <a:ext cx="1523452" cy="17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4445" y="40466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Summary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30187" y="1268760"/>
            <a:ext cx="733107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800" dirty="0" smtClean="0">
                <a:solidFill>
                  <a:srgbClr val="000099"/>
                </a:solidFill>
              </a:rPr>
              <a:t>  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99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Euclid strongly collaborates with ANL/ AWA in high gradient (~300-600 MV/m)  structures development; high power MW and THz Sources (100s MW - GW power) design; material development; beam breakup (BBU) mitigation and control.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CC"/>
                </a:solidFill>
              </a:rPr>
              <a:t> Materials </a:t>
            </a:r>
            <a:r>
              <a:rPr lang="en-US" sz="1800" dirty="0">
                <a:solidFill>
                  <a:srgbClr val="0000CC"/>
                </a:solidFill>
              </a:rPr>
              <a:t>for Dielectric Loaded Accelerator - sustaining highest gradient  - thermal conductivity – diamond is the </a:t>
            </a:r>
            <a:r>
              <a:rPr lang="en-US" sz="1800" dirty="0" smtClean="0">
                <a:solidFill>
                  <a:srgbClr val="0000CC"/>
                </a:solidFill>
              </a:rPr>
              <a:t>best (tested at 300 MV/m)</a:t>
            </a:r>
            <a:endParaRPr lang="en-US" sz="1800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>
                <a:solidFill>
                  <a:srgbClr val="0000CC"/>
                </a:solidFill>
              </a:rPr>
              <a:t>Short pulse is </a:t>
            </a:r>
            <a:r>
              <a:rPr lang="en-US" sz="1800" dirty="0" smtClean="0">
                <a:solidFill>
                  <a:srgbClr val="0000CC"/>
                </a:solidFill>
              </a:rPr>
              <a:t>critical. Short pulse scheme is under consideration.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Tunable </a:t>
            </a:r>
            <a:r>
              <a:rPr lang="en-US" sz="1800" dirty="0">
                <a:solidFill>
                  <a:srgbClr val="0000CC"/>
                </a:solidFill>
              </a:rPr>
              <a:t>dielectric based accelerator  demonstrated at X-band.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800" dirty="0">
                <a:solidFill>
                  <a:srgbClr val="0000CC"/>
                </a:solidFill>
              </a:rPr>
              <a:t>  Beam Breakup software has been developed 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800" dirty="0">
                <a:solidFill>
                  <a:srgbClr val="0000CC"/>
                </a:solidFill>
              </a:rPr>
              <a:t>  THz DLA structures </a:t>
            </a:r>
            <a:r>
              <a:rPr lang="en-US" sz="1800" dirty="0" smtClean="0">
                <a:solidFill>
                  <a:srgbClr val="0000CC"/>
                </a:solidFill>
              </a:rPr>
              <a:t>have been developed and experimentally demonstrated. New field of applications: DLA for light sources development.</a:t>
            </a:r>
            <a:endParaRPr lang="en-US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691680" y="296863"/>
            <a:ext cx="4213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</a:rPr>
              <a:t>Euclid </a:t>
            </a:r>
            <a:r>
              <a:rPr lang="en-US" sz="3600" dirty="0" err="1" smtClean="0">
                <a:solidFill>
                  <a:srgbClr val="0000CC"/>
                </a:solidFill>
              </a:rPr>
              <a:t>Techlabs</a:t>
            </a:r>
            <a:r>
              <a:rPr lang="en-US" sz="3600" dirty="0" smtClean="0">
                <a:solidFill>
                  <a:srgbClr val="0000CC"/>
                </a:solidFill>
              </a:rPr>
              <a:t> LLC 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9349" y="1628800"/>
            <a:ext cx="874871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CC"/>
                </a:solidFill>
                <a:latin typeface="Arial" charset="0"/>
              </a:rPr>
              <a:t>Euclid </a:t>
            </a:r>
            <a:r>
              <a:rPr lang="en-US" sz="1800" dirty="0" err="1">
                <a:solidFill>
                  <a:srgbClr val="0000CC"/>
                </a:solidFill>
                <a:latin typeface="Arial" charset="0"/>
              </a:rPr>
              <a:t>TechLabs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 LLC, founded in 1999 </a:t>
            </a:r>
            <a:r>
              <a:rPr lang="en-US" sz="1800" dirty="0" smtClean="0">
                <a:solidFill>
                  <a:srgbClr val="0000CC"/>
                </a:solidFill>
                <a:latin typeface="Arial" charset="0"/>
              </a:rPr>
              <a:t>is 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a company specializing in the development of </a:t>
            </a:r>
            <a:r>
              <a:rPr lang="en-US" sz="1800" dirty="0" smtClean="0">
                <a:solidFill>
                  <a:srgbClr val="0000CC"/>
                </a:solidFill>
                <a:latin typeface="Arial" charset="0"/>
              </a:rPr>
              <a:t>advanced designs and new dielectric 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materials for particle accelerator and other microwave applications. Additional areas of expertise include theoretical electromagnetics; dielectric structure based accelerator development; superconducting accelerating structure design; "smart" materials technology and applications; and </a:t>
            </a:r>
            <a:r>
              <a:rPr lang="en-US" sz="1800" dirty="0" smtClean="0">
                <a:solidFill>
                  <a:srgbClr val="0000CC"/>
                </a:solidFill>
                <a:latin typeface="Arial" charset="0"/>
              </a:rPr>
              <a:t>software development.</a:t>
            </a:r>
            <a:endParaRPr lang="en-US" sz="1800" dirty="0">
              <a:solidFill>
                <a:srgbClr val="0000CC"/>
              </a:solidFill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CC"/>
                </a:solidFill>
                <a:latin typeface="Arial" charset="0"/>
              </a:rPr>
              <a:t>Euclid and the Argonne Wakefield Accelerator group at ANL have a long history of successful collaboration in engineering development and experimental </a:t>
            </a:r>
            <a:r>
              <a:rPr lang="en-US" sz="1800" dirty="0" err="1" smtClean="0">
                <a:solidFill>
                  <a:srgbClr val="0000CC"/>
                </a:solidFill>
                <a:latin typeface="Arial" charset="0"/>
              </a:rPr>
              <a:t>demonstra-tion</a:t>
            </a:r>
            <a:r>
              <a:rPr lang="en-US" sz="18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of high gradient acceleration using a number of different dielectric structures and electron beam configurations. </a:t>
            </a:r>
            <a:endParaRPr lang="en-US" sz="1800" dirty="0">
              <a:solidFill>
                <a:srgbClr val="0000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0000CC"/>
                </a:solidFill>
              </a:rPr>
              <a:t>2013: 12 </a:t>
            </a:r>
            <a:r>
              <a:rPr lang="en-US" sz="1600" b="1" dirty="0">
                <a:solidFill>
                  <a:srgbClr val="0000CC"/>
                </a:solidFill>
              </a:rPr>
              <a:t>people research </a:t>
            </a:r>
            <a:r>
              <a:rPr lang="en-US" sz="1600" b="1" dirty="0" smtClean="0">
                <a:solidFill>
                  <a:srgbClr val="0000CC"/>
                </a:solidFill>
              </a:rPr>
              <a:t>staff; 4 </a:t>
            </a:r>
            <a:r>
              <a:rPr lang="en-US" sz="1600" b="1" dirty="0">
                <a:solidFill>
                  <a:srgbClr val="0000CC"/>
                </a:solidFill>
              </a:rPr>
              <a:t>full </a:t>
            </a:r>
            <a:r>
              <a:rPr lang="en-US" sz="1600" b="1" dirty="0" smtClean="0">
                <a:solidFill>
                  <a:srgbClr val="0000CC"/>
                </a:solidFill>
              </a:rPr>
              <a:t>time researcher (2 more soon) working at ANL/AWA site  in close cooperation </a:t>
            </a:r>
            <a:r>
              <a:rPr lang="en-US" sz="1600" b="1" dirty="0">
                <a:solidFill>
                  <a:srgbClr val="0000CC"/>
                </a:solidFill>
              </a:rPr>
              <a:t>with </a:t>
            </a:r>
            <a:r>
              <a:rPr lang="en-US" sz="1600" b="1" dirty="0" smtClean="0">
                <a:solidFill>
                  <a:srgbClr val="0000CC"/>
                </a:solidFill>
              </a:rPr>
              <a:t>ANL/AWA.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2490786" y="5455681"/>
            <a:ext cx="422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www.euclidtechlabs.com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3"/>
          <p:cNvSpPr>
            <a:spLocks noChangeArrowheads="1"/>
          </p:cNvSpPr>
          <p:nvPr/>
        </p:nvSpPr>
        <p:spPr bwMode="auto">
          <a:xfrm>
            <a:off x="1349375" y="4416425"/>
            <a:ext cx="15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ru-RU"/>
          </a:p>
        </p:txBody>
      </p:sp>
      <p:sp>
        <p:nvSpPr>
          <p:cNvPr id="7171" name="Rectangle 153"/>
          <p:cNvSpPr>
            <a:spLocks noChangeArrowheads="1"/>
          </p:cNvSpPr>
          <p:nvPr/>
        </p:nvSpPr>
        <p:spPr bwMode="auto">
          <a:xfrm>
            <a:off x="823913" y="461645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7172" name="Text Box 246"/>
          <p:cNvSpPr txBox="1">
            <a:spLocks noChangeArrowheads="1"/>
          </p:cNvSpPr>
          <p:nvPr/>
        </p:nvSpPr>
        <p:spPr bwMode="auto">
          <a:xfrm>
            <a:off x="336550" y="179388"/>
            <a:ext cx="642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folHlink"/>
                </a:solidFill>
              </a:rPr>
              <a:t>ANL/AWA &amp; Euclid </a:t>
            </a:r>
            <a:r>
              <a:rPr lang="en-US" dirty="0" err="1">
                <a:solidFill>
                  <a:schemeClr val="folHlink"/>
                </a:solidFill>
              </a:rPr>
              <a:t>Techlabs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 smtClean="0">
                <a:solidFill>
                  <a:schemeClr val="folHlink"/>
                </a:solidFill>
              </a:rPr>
              <a:t>LLC           Collaboration</a:t>
            </a:r>
            <a:endParaRPr lang="ru-RU" dirty="0">
              <a:solidFill>
                <a:schemeClr val="folHlink"/>
              </a:solidFill>
            </a:endParaRPr>
          </a:p>
        </p:txBody>
      </p:sp>
      <p:pic>
        <p:nvPicPr>
          <p:cNvPr id="7173" name="Picture 3" descr="IMG_30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75" y="1532097"/>
            <a:ext cx="288448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443195" y="3598440"/>
            <a:ext cx="80327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99"/>
                </a:solidFill>
              </a:rPr>
              <a:t>a</a:t>
            </a:r>
            <a:r>
              <a:rPr lang="en-US" sz="2000" b="1" dirty="0" smtClean="0">
                <a:solidFill>
                  <a:srgbClr val="000099"/>
                </a:solidFill>
              </a:rPr>
              <a:t>t AWA site</a:t>
            </a:r>
            <a:r>
              <a:rPr lang="en-US" sz="2000" dirty="0" smtClean="0">
                <a:solidFill>
                  <a:srgbClr val="000099"/>
                </a:solidFill>
              </a:rPr>
              <a:t>: </a:t>
            </a:r>
            <a:r>
              <a:rPr lang="en-US" sz="2000" dirty="0" err="1" smtClean="0">
                <a:solidFill>
                  <a:srgbClr val="000099"/>
                </a:solidFill>
              </a:rPr>
              <a:t>Chunguang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>
                <a:solidFill>
                  <a:srgbClr val="000099"/>
                </a:solidFill>
              </a:rPr>
              <a:t>Jing, Sergey </a:t>
            </a:r>
            <a:r>
              <a:rPr lang="en-US" sz="2000" dirty="0" err="1">
                <a:solidFill>
                  <a:srgbClr val="000099"/>
                </a:solidFill>
              </a:rPr>
              <a:t>Antipov</a:t>
            </a:r>
            <a:r>
              <a:rPr lang="en-US" sz="2000" dirty="0" smtClean="0">
                <a:solidFill>
                  <a:srgbClr val="000099"/>
                </a:solidFill>
              </a:rPr>
              <a:t>,                             Sergey </a:t>
            </a:r>
            <a:r>
              <a:rPr lang="en-US" sz="2000" dirty="0" err="1" smtClean="0">
                <a:solidFill>
                  <a:srgbClr val="000099"/>
                </a:solidFill>
              </a:rPr>
              <a:t>Baryshev</a:t>
            </a:r>
            <a:r>
              <a:rPr lang="en-US" sz="2000" dirty="0" smtClean="0">
                <a:solidFill>
                  <a:srgbClr val="000099"/>
                </a:solidFill>
              </a:rPr>
              <a:t> and Richard </a:t>
            </a:r>
            <a:r>
              <a:rPr lang="en-US" sz="2000" dirty="0" err="1" smtClean="0">
                <a:solidFill>
                  <a:srgbClr val="000099"/>
                </a:solidFill>
              </a:rPr>
              <a:t>Konecny</a:t>
            </a:r>
            <a:r>
              <a:rPr lang="en-US" sz="2000" dirty="0" smtClean="0">
                <a:solidFill>
                  <a:srgbClr val="000099"/>
                </a:solidFill>
              </a:rPr>
              <a:t>, </a:t>
            </a:r>
            <a:endParaRPr lang="en-US" sz="2000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en-US" sz="2000" dirty="0" err="1" smtClean="0">
                <a:solidFill>
                  <a:srgbClr val="000099"/>
                </a:solidFill>
              </a:rPr>
              <a:t>Jiaqi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Qiu</a:t>
            </a:r>
            <a:r>
              <a:rPr lang="en-US" sz="2000" dirty="0" smtClean="0">
                <a:solidFill>
                  <a:srgbClr val="000099"/>
                </a:solidFill>
              </a:rPr>
              <a:t>, </a:t>
            </a:r>
            <a:r>
              <a:rPr lang="en-US" sz="2000" dirty="0">
                <a:solidFill>
                  <a:srgbClr val="000099"/>
                </a:solidFill>
              </a:rPr>
              <a:t>Stanley </a:t>
            </a:r>
            <a:r>
              <a:rPr lang="en-US" sz="2000" dirty="0" err="1" smtClean="0">
                <a:solidFill>
                  <a:srgbClr val="000099"/>
                </a:solidFill>
              </a:rPr>
              <a:t>Zuo</a:t>
            </a:r>
            <a:r>
              <a:rPr lang="en-US" sz="2000" dirty="0" smtClean="0">
                <a:solidFill>
                  <a:srgbClr val="000099"/>
                </a:solidFill>
              </a:rPr>
              <a:t> (soon).</a:t>
            </a:r>
          </a:p>
          <a:p>
            <a:pPr eaLnBrk="1" hangingPunct="1"/>
            <a:r>
              <a:rPr lang="en-US" sz="2000" dirty="0" smtClean="0">
                <a:solidFill>
                  <a:srgbClr val="000099"/>
                </a:solidFill>
              </a:rPr>
              <a:t>Alexei Kanareykin (visiting)</a:t>
            </a:r>
          </a:p>
          <a:p>
            <a:pPr eaLnBrk="1" hangingPunct="1"/>
            <a:r>
              <a:rPr lang="en-US" sz="2000" dirty="0" smtClean="0">
                <a:solidFill>
                  <a:srgbClr val="000099"/>
                </a:solidFill>
              </a:rPr>
              <a:t>Paul </a:t>
            </a:r>
            <a:r>
              <a:rPr lang="en-US" sz="2000" dirty="0" err="1" smtClean="0">
                <a:solidFill>
                  <a:srgbClr val="000099"/>
                </a:solidFill>
              </a:rPr>
              <a:t>Schoessow</a:t>
            </a:r>
            <a:r>
              <a:rPr lang="en-US" sz="2000" dirty="0" smtClean="0">
                <a:solidFill>
                  <a:srgbClr val="000099"/>
                </a:solidFill>
              </a:rPr>
              <a:t> (online, visiting)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443195" y="1916832"/>
            <a:ext cx="4854774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99"/>
                </a:solidFill>
              </a:rPr>
              <a:t>AWA of Argonne Nat. Lab, Chicago</a:t>
            </a:r>
            <a:r>
              <a:rPr lang="en-US" sz="2000" dirty="0"/>
              <a:t>: </a:t>
            </a:r>
          </a:p>
          <a:p>
            <a:pPr eaLnBrk="1" hangingPunct="1"/>
            <a:r>
              <a:rPr lang="en-US" sz="2000" dirty="0" err="1" smtClean="0">
                <a:solidFill>
                  <a:srgbClr val="000099"/>
                </a:solidFill>
              </a:rPr>
              <a:t>Manoel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Conde</a:t>
            </a:r>
            <a:r>
              <a:rPr lang="en-US" sz="2000" dirty="0">
                <a:solidFill>
                  <a:srgbClr val="000099"/>
                </a:solidFill>
              </a:rPr>
              <a:t>, </a:t>
            </a:r>
            <a:r>
              <a:rPr lang="en-US" sz="2000" dirty="0" smtClean="0">
                <a:solidFill>
                  <a:srgbClr val="000099"/>
                </a:solidFill>
              </a:rPr>
              <a:t>John Power</a:t>
            </a:r>
            <a:r>
              <a:rPr lang="en-US" sz="2000" dirty="0">
                <a:solidFill>
                  <a:srgbClr val="000099"/>
                </a:solidFill>
              </a:rPr>
              <a:t>, Scott Doran, </a:t>
            </a:r>
            <a:r>
              <a:rPr lang="en-US" sz="2000" dirty="0" err="1">
                <a:solidFill>
                  <a:srgbClr val="000099"/>
                </a:solidFill>
              </a:rPr>
              <a:t>Wanming</a:t>
            </a:r>
            <a:r>
              <a:rPr lang="en-US" sz="2000" dirty="0">
                <a:solidFill>
                  <a:srgbClr val="000099"/>
                </a:solidFill>
              </a:rPr>
              <a:t> Liu  and </a:t>
            </a:r>
            <a:r>
              <a:rPr lang="en-US" sz="2000" dirty="0" smtClean="0">
                <a:solidFill>
                  <a:srgbClr val="000099"/>
                </a:solidFill>
              </a:rPr>
              <a:t>Wei </a:t>
            </a:r>
            <a:r>
              <a:rPr lang="en-US" sz="2000" dirty="0" err="1" smtClean="0">
                <a:solidFill>
                  <a:srgbClr val="000099"/>
                </a:solidFill>
              </a:rPr>
              <a:t>Gai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7177" name="TextBox 6"/>
          <p:cNvSpPr txBox="1">
            <a:spLocks noChangeArrowheads="1"/>
          </p:cNvSpPr>
          <p:nvPr/>
        </p:nvSpPr>
        <p:spPr bwMode="auto">
          <a:xfrm>
            <a:off x="551294" y="5445224"/>
            <a:ext cx="8142288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99"/>
                </a:solidFill>
              </a:rPr>
              <a:t>a</a:t>
            </a:r>
            <a:r>
              <a:rPr lang="en-US" sz="2000" b="1" dirty="0" smtClean="0">
                <a:solidFill>
                  <a:srgbClr val="000099"/>
                </a:solidFill>
              </a:rPr>
              <a:t>t FNAL site,  </a:t>
            </a:r>
            <a:r>
              <a:rPr lang="en-US" sz="2000" dirty="0">
                <a:solidFill>
                  <a:srgbClr val="000099"/>
                </a:solidFill>
              </a:rPr>
              <a:t>Technical </a:t>
            </a:r>
            <a:r>
              <a:rPr lang="en-US" sz="2000" dirty="0" smtClean="0">
                <a:solidFill>
                  <a:srgbClr val="000099"/>
                </a:solidFill>
              </a:rPr>
              <a:t>Division: Yi </a:t>
            </a:r>
            <a:r>
              <a:rPr lang="en-US" sz="2000" dirty="0" err="1" smtClean="0">
                <a:solidFill>
                  <a:srgbClr val="000099"/>
                </a:solidFill>
              </a:rPr>
              <a:t>Xie</a:t>
            </a:r>
            <a:r>
              <a:rPr lang="en-US" sz="2000" dirty="0" smtClean="0">
                <a:solidFill>
                  <a:srgbClr val="000099"/>
                </a:solidFill>
              </a:rPr>
              <a:t>, P. </a:t>
            </a:r>
            <a:r>
              <a:rPr lang="en-US" sz="2000" dirty="0" err="1" smtClean="0">
                <a:solidFill>
                  <a:srgbClr val="000099"/>
                </a:solidFill>
              </a:rPr>
              <a:t>Avrakhov</a:t>
            </a:r>
            <a:r>
              <a:rPr lang="en-US" sz="2000" dirty="0" smtClean="0">
                <a:solidFill>
                  <a:srgbClr val="000099"/>
                </a:solidFill>
              </a:rPr>
              <a:t>, Y. </a:t>
            </a:r>
            <a:r>
              <a:rPr lang="en-US" sz="2000" dirty="0" err="1" smtClean="0">
                <a:solidFill>
                  <a:srgbClr val="000099"/>
                </a:solidFill>
              </a:rPr>
              <a:t>Eidelman</a:t>
            </a:r>
            <a:r>
              <a:rPr lang="en-US" sz="2000" dirty="0" smtClean="0">
                <a:solidFill>
                  <a:srgbClr val="000099"/>
                </a:solidFill>
              </a:rPr>
              <a:t> and </a:t>
            </a:r>
            <a:r>
              <a:rPr lang="en-US" sz="2000" dirty="0" err="1" smtClean="0">
                <a:solidFill>
                  <a:srgbClr val="000099"/>
                </a:solidFill>
              </a:rPr>
              <a:t>R.Kostin</a:t>
            </a:r>
            <a:r>
              <a:rPr lang="en-US" sz="2000" dirty="0" smtClean="0">
                <a:solidFill>
                  <a:srgbClr val="000099"/>
                </a:solidFill>
              </a:rPr>
              <a:t> (student)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7178" name="TextBox 6"/>
          <p:cNvSpPr txBox="1">
            <a:spLocks noChangeArrowheads="1"/>
          </p:cNvSpPr>
          <p:nvPr/>
        </p:nvSpPr>
        <p:spPr bwMode="auto">
          <a:xfrm>
            <a:off x="566237" y="3310716"/>
            <a:ext cx="46583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122" y="3110631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</a:rPr>
              <a:t>Euclid </a:t>
            </a:r>
            <a:r>
              <a:rPr lang="en-US" sz="2000" b="1" dirty="0" err="1" smtClean="0">
                <a:solidFill>
                  <a:srgbClr val="000099"/>
                </a:solidFill>
              </a:rPr>
              <a:t>Techlabs</a:t>
            </a:r>
            <a:r>
              <a:rPr lang="en-US" sz="2000" b="1" dirty="0" smtClean="0">
                <a:solidFill>
                  <a:srgbClr val="000099"/>
                </a:solidFill>
              </a:rPr>
              <a:t> LLC</a:t>
            </a:r>
            <a:r>
              <a:rPr lang="en-US" sz="2000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99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658585" y="3587563"/>
            <a:ext cx="792162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Dielectric based accelerator advantages: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>
                <a:solidFill>
                  <a:srgbClr val="0000CC"/>
                </a:solidFill>
              </a:rPr>
              <a:t>GHz,</a:t>
            </a:r>
            <a:r>
              <a:rPr lang="en-US" sz="1800" dirty="0">
                <a:solidFill>
                  <a:srgbClr val="0000CC"/>
                </a:solidFill>
                <a:cs typeface="Times New Roman" pitchFamily="18" charset="0"/>
              </a:rPr>
              <a:t>THz structures at ~ 0.5-1.0 GV/m gradient</a:t>
            </a:r>
            <a:endParaRPr lang="en-US" sz="1800" dirty="0">
              <a:solidFill>
                <a:srgbClr val="0000CC"/>
              </a:solidFill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800" dirty="0">
                <a:solidFill>
                  <a:srgbClr val="0000CC"/>
                </a:solidFill>
              </a:rPr>
              <a:t> design simplicity: no tight tolerances; 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800" dirty="0">
                <a:solidFill>
                  <a:srgbClr val="0000CC"/>
                </a:solidFill>
              </a:rPr>
              <a:t> maximal field magnitude at the </a:t>
            </a:r>
            <a:r>
              <a:rPr lang="en-US" sz="1800" dirty="0" smtClean="0">
                <a:solidFill>
                  <a:srgbClr val="0000CC"/>
                </a:solidFill>
              </a:rPr>
              <a:t>vacuum channel </a:t>
            </a:r>
            <a:r>
              <a:rPr lang="en-US" sz="1800" dirty="0">
                <a:solidFill>
                  <a:srgbClr val="0000CC"/>
                </a:solidFill>
              </a:rPr>
              <a:t>of the structure; 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800" dirty="0">
                <a:solidFill>
                  <a:srgbClr val="0000CC"/>
                </a:solidFill>
              </a:rPr>
              <a:t> enables tuning;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800" dirty="0">
                <a:solidFill>
                  <a:srgbClr val="0000CC"/>
                </a:solidFill>
                <a:cs typeface="Times New Roman" pitchFamily="18" charset="0"/>
              </a:rPr>
              <a:t> reduced sensitivity to the beam break-up </a:t>
            </a:r>
            <a:r>
              <a:rPr lang="en-US" sz="1800" dirty="0">
                <a:solidFill>
                  <a:srgbClr val="0000CC"/>
                </a:solidFill>
                <a:latin typeface="Universal-GreekwithMathPi"/>
                <a:cs typeface="Times New Roman" pitchFamily="18" charset="0"/>
              </a:rPr>
              <a:t>(</a:t>
            </a:r>
            <a:r>
              <a:rPr lang="en-US" sz="1800" dirty="0">
                <a:solidFill>
                  <a:srgbClr val="0000CC"/>
                </a:solidFill>
                <a:cs typeface="Times New Roman" pitchFamily="18" charset="0"/>
              </a:rPr>
              <a:t>BBU</a:t>
            </a:r>
            <a:r>
              <a:rPr lang="en-US" sz="1800" dirty="0">
                <a:solidFill>
                  <a:srgbClr val="0000CC"/>
                </a:solidFill>
                <a:latin typeface="Universal-GreekwithMathPi"/>
                <a:cs typeface="Times New Roman" pitchFamily="18" charset="0"/>
              </a:rPr>
              <a:t>) </a:t>
            </a:r>
            <a:r>
              <a:rPr lang="en-US" sz="1800" dirty="0">
                <a:solidFill>
                  <a:srgbClr val="0000CC"/>
                </a:solidFill>
                <a:cs typeface="Times New Roman" pitchFamily="18" charset="0"/>
              </a:rPr>
              <a:t>instability;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800" dirty="0">
                <a:solidFill>
                  <a:srgbClr val="0000CC"/>
                </a:solidFill>
                <a:cs typeface="Times New Roman" pitchFamily="18" charset="0"/>
              </a:rPr>
              <a:t> thermal conductivity – even better than metal (if diamond)</a:t>
            </a:r>
            <a:endParaRPr lang="en-US" sz="1800" dirty="0">
              <a:solidFill>
                <a:srgbClr val="0000CC"/>
              </a:solidFill>
            </a:endParaRPr>
          </a:p>
          <a:p>
            <a:pPr eaLnBrk="1" hangingPunct="1"/>
            <a:endParaRPr lang="en-US" sz="1800" dirty="0">
              <a:solidFill>
                <a:srgbClr val="0000CC"/>
              </a:solidFill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331913" y="404813"/>
            <a:ext cx="4570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99"/>
                </a:solidFill>
              </a:rPr>
              <a:t>Dielectric Based Accelerator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563712"/>
            <a:ext cx="6066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defRPr/>
            </a:pPr>
            <a:r>
              <a:rPr lang="en-US" sz="2000" b="1" dirty="0" smtClean="0">
                <a:solidFill>
                  <a:srgbClr val="0000CC"/>
                </a:solidFill>
              </a:rPr>
              <a:t>What is needed ?    </a:t>
            </a:r>
            <a:r>
              <a:rPr lang="en-US" sz="1800" dirty="0" smtClean="0">
                <a:solidFill>
                  <a:srgbClr val="0000CC"/>
                </a:solidFill>
              </a:rPr>
              <a:t>High </a:t>
            </a:r>
            <a:r>
              <a:rPr lang="en-US" sz="1800" dirty="0">
                <a:solidFill>
                  <a:srgbClr val="0000CC"/>
                </a:solidFill>
              </a:rPr>
              <a:t>gradient </a:t>
            </a:r>
            <a:r>
              <a:rPr lang="en-US" sz="1800" dirty="0" smtClean="0">
                <a:solidFill>
                  <a:srgbClr val="0000CC"/>
                </a:solidFill>
              </a:rPr>
              <a:t>(~300-600 </a:t>
            </a:r>
            <a:r>
              <a:rPr lang="en-US" sz="1800" dirty="0">
                <a:solidFill>
                  <a:srgbClr val="0000CC"/>
                </a:solidFill>
              </a:rPr>
              <a:t>MV/m) </a:t>
            </a:r>
          </a:p>
          <a:p>
            <a:pPr algn="just">
              <a:defRPr/>
            </a:pPr>
            <a:r>
              <a:rPr lang="en-US" sz="1800" dirty="0" smtClean="0">
                <a:solidFill>
                  <a:srgbClr val="0000CC"/>
                </a:solidFill>
              </a:rPr>
              <a:t>High </a:t>
            </a:r>
            <a:r>
              <a:rPr lang="en-US" sz="1800" dirty="0">
                <a:solidFill>
                  <a:srgbClr val="0000CC"/>
                </a:solidFill>
              </a:rPr>
              <a:t>Power </a:t>
            </a:r>
            <a:r>
              <a:rPr lang="en-US" sz="1800" dirty="0" smtClean="0">
                <a:solidFill>
                  <a:srgbClr val="0000CC"/>
                </a:solidFill>
              </a:rPr>
              <a:t>MW and THz </a:t>
            </a:r>
            <a:r>
              <a:rPr lang="en-US" sz="1800" dirty="0">
                <a:solidFill>
                  <a:srgbClr val="0000CC"/>
                </a:solidFill>
              </a:rPr>
              <a:t>Sources </a:t>
            </a:r>
            <a:r>
              <a:rPr lang="en-US" sz="1800" dirty="0" smtClean="0">
                <a:solidFill>
                  <a:srgbClr val="0000CC"/>
                </a:solidFill>
              </a:rPr>
              <a:t>(100s MW - GW power)</a:t>
            </a:r>
          </a:p>
          <a:p>
            <a:pPr algn="just">
              <a:defRPr/>
            </a:pPr>
            <a:r>
              <a:rPr lang="en-US" sz="1800" dirty="0" smtClean="0">
                <a:solidFill>
                  <a:srgbClr val="0000CC"/>
                </a:solidFill>
              </a:rPr>
              <a:t>Beam Breakup (BBU) mitigation and control</a:t>
            </a:r>
            <a:endParaRPr lang="en-US" sz="18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623790"/>
            <a:ext cx="7349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  <a:buClr>
                <a:srgbClr val="1F497D"/>
              </a:buClr>
            </a:pPr>
            <a:r>
              <a:rPr lang="en-US" altLang="zh-CN" sz="2000" b="1" dirty="0" smtClean="0">
                <a:solidFill>
                  <a:srgbClr val="0000CC"/>
                </a:solidFill>
                <a:ea typeface="宋体" pitchFamily="2" charset="-122"/>
              </a:rPr>
              <a:t>Why dielectrics ? </a:t>
            </a:r>
            <a:r>
              <a:rPr lang="en-US" altLang="zh-CN" sz="1800" dirty="0" smtClean="0">
                <a:solidFill>
                  <a:srgbClr val="0000CC"/>
                </a:solidFill>
                <a:ea typeface="宋体" pitchFamily="2" charset="-122"/>
              </a:rPr>
              <a:t>Short MW or THz </a:t>
            </a: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pulses </a:t>
            </a:r>
            <a:r>
              <a:rPr lang="en-US" altLang="zh-CN" sz="1800" dirty="0" smtClean="0">
                <a:solidFill>
                  <a:srgbClr val="0000CC"/>
                </a:solidFill>
                <a:ea typeface="宋体" pitchFamily="2" charset="-122"/>
              </a:rPr>
              <a:t>with no breakdown</a:t>
            </a: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. </a:t>
            </a:r>
            <a:r>
              <a:rPr lang="en-US" altLang="zh-CN" sz="1800" dirty="0" smtClean="0">
                <a:solidFill>
                  <a:srgbClr val="0000CC"/>
                </a:solidFill>
                <a:ea typeface="宋体" pitchFamily="2" charset="-122"/>
              </a:rPr>
              <a:t>Bandwidth is high. Increased energy transfer efficiency. Structure can be made tunable.</a:t>
            </a:r>
            <a:endParaRPr lang="en-US" altLang="zh-CN" sz="1800" dirty="0">
              <a:solidFill>
                <a:srgbClr val="0000CC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26"/>
          <p:cNvSpPr txBox="1">
            <a:spLocks noChangeArrowheads="1"/>
          </p:cNvSpPr>
          <p:nvPr/>
        </p:nvSpPr>
        <p:spPr bwMode="auto">
          <a:xfrm>
            <a:off x="900113" y="333375"/>
            <a:ext cx="53133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</a:rPr>
              <a:t>Ceramic Materials for the Dielectric-Based Accelerator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87788" y="2276475"/>
          <a:ext cx="6296025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4" imgW="6296040" imgH="3881520" progId="Word.Document.8">
                  <p:embed/>
                </p:oleObj>
              </mc:Choice>
              <mc:Fallback>
                <p:oleObj name="Document" r:id="rId4" imgW="6296040" imgH="38815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2276475"/>
                        <a:ext cx="6296025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1029"/>
          <p:cNvSpPr txBox="1">
            <a:spLocks noChangeArrowheads="1"/>
          </p:cNvSpPr>
          <p:nvPr/>
        </p:nvSpPr>
        <p:spPr bwMode="auto">
          <a:xfrm>
            <a:off x="4248150" y="1484313"/>
            <a:ext cx="52006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0000CC"/>
                </a:solidFill>
              </a:rPr>
              <a:t>Low-loss ceramic microwave ceramic                               for the DLA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1400">
              <a:solidFill>
                <a:srgbClr val="0000CC"/>
              </a:solidFill>
            </a:endParaRPr>
          </a:p>
        </p:txBody>
      </p:sp>
      <p:sp>
        <p:nvSpPr>
          <p:cNvPr id="1029" name="Text Box 1122"/>
          <p:cNvSpPr txBox="1">
            <a:spLocks noChangeArrowheads="1"/>
          </p:cNvSpPr>
          <p:nvPr/>
        </p:nvSpPr>
        <p:spPr bwMode="auto">
          <a:xfrm>
            <a:off x="647700" y="4545013"/>
            <a:ext cx="406876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Linear MW/THz ceramic materials</a:t>
            </a:r>
          </a:p>
        </p:txBody>
      </p:sp>
      <p:sp>
        <p:nvSpPr>
          <p:cNvPr id="1030" name="TextBox 99"/>
          <p:cNvSpPr txBox="1">
            <a:spLocks noChangeArrowheads="1"/>
          </p:cNvSpPr>
          <p:nvPr/>
        </p:nvSpPr>
        <p:spPr bwMode="auto">
          <a:xfrm>
            <a:off x="0" y="4833938"/>
            <a:ext cx="5724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CC"/>
                </a:solidFill>
              </a:rPr>
              <a:t>Nonlinear MW/THz ceramic materials</a:t>
            </a:r>
          </a:p>
          <a:p>
            <a:pPr algn="ctr" eaLnBrk="1" hangingPunct="1"/>
            <a:r>
              <a:rPr lang="en-US" sz="1600">
                <a:solidFill>
                  <a:srgbClr val="0000CC"/>
                </a:solidFill>
              </a:rPr>
              <a:t>BST+Mg based oxides, </a:t>
            </a:r>
            <a:r>
              <a:rPr lang="el-GR" sz="1600">
                <a:solidFill>
                  <a:srgbClr val="0000CC"/>
                </a:solidFill>
              </a:rPr>
              <a:t>ε</a:t>
            </a:r>
            <a:r>
              <a:rPr lang="en-US" sz="1600">
                <a:solidFill>
                  <a:srgbClr val="0000CC"/>
                </a:solidFill>
              </a:rPr>
              <a:t>~ 50–100, tan&lt;10</a:t>
            </a:r>
            <a:r>
              <a:rPr lang="en-US" sz="1600" baseline="30000">
                <a:solidFill>
                  <a:srgbClr val="0000CC"/>
                </a:solidFill>
              </a:rPr>
              <a:t>-3</a:t>
            </a:r>
            <a:endParaRPr lang="en-US" sz="1600">
              <a:solidFill>
                <a:srgbClr val="0000CC"/>
              </a:solidFill>
            </a:endParaRPr>
          </a:p>
        </p:txBody>
      </p:sp>
      <p:sp>
        <p:nvSpPr>
          <p:cNvPr id="1031" name="TextBox 132"/>
          <p:cNvSpPr txBox="1">
            <a:spLocks noChangeArrowheads="1"/>
          </p:cNvSpPr>
          <p:nvPr/>
        </p:nvSpPr>
        <p:spPr bwMode="auto">
          <a:xfrm>
            <a:off x="792163" y="3608388"/>
            <a:ext cx="3979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Diamond,</a:t>
            </a:r>
            <a:r>
              <a:rPr lang="el-GR">
                <a:solidFill>
                  <a:srgbClr val="FF0000"/>
                </a:solidFill>
              </a:rPr>
              <a:t> ε</a:t>
            </a:r>
            <a:r>
              <a:rPr lang="en-US">
                <a:solidFill>
                  <a:srgbClr val="FF0000"/>
                </a:solidFill>
              </a:rPr>
              <a:t>~ 5.7, tan</a:t>
            </a:r>
            <a:r>
              <a:rPr lang="el-GR">
                <a:solidFill>
                  <a:srgbClr val="FF0000"/>
                </a:solidFill>
              </a:rPr>
              <a:t>δ</a:t>
            </a:r>
            <a:r>
              <a:rPr lang="en-US">
                <a:solidFill>
                  <a:srgbClr val="FF0000"/>
                </a:solidFill>
              </a:rPr>
              <a:t>&lt;10</a:t>
            </a:r>
            <a:r>
              <a:rPr lang="en-US" baseline="30000">
                <a:solidFill>
                  <a:srgbClr val="FF0000"/>
                </a:solidFill>
              </a:rPr>
              <a:t>-4</a:t>
            </a:r>
            <a:r>
              <a:rPr lang="en-US"/>
              <a:t> </a:t>
            </a:r>
          </a:p>
        </p:txBody>
      </p:sp>
      <p:sp>
        <p:nvSpPr>
          <p:cNvPr id="1032" name="TextBox 133"/>
          <p:cNvSpPr txBox="1">
            <a:spLocks noChangeArrowheads="1"/>
          </p:cNvSpPr>
          <p:nvPr/>
        </p:nvSpPr>
        <p:spPr bwMode="auto">
          <a:xfrm>
            <a:off x="827088" y="4113213"/>
            <a:ext cx="3030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CC"/>
                </a:solidFill>
              </a:rPr>
              <a:t>Quartz,</a:t>
            </a:r>
            <a:r>
              <a:rPr lang="el-GR" sz="1600" b="1">
                <a:solidFill>
                  <a:srgbClr val="0000CC"/>
                </a:solidFill>
              </a:rPr>
              <a:t> ε</a:t>
            </a:r>
            <a:r>
              <a:rPr lang="en-US" sz="1600" b="1">
                <a:solidFill>
                  <a:srgbClr val="0000CC"/>
                </a:solidFill>
              </a:rPr>
              <a:t>~ 3.75, tan</a:t>
            </a:r>
            <a:r>
              <a:rPr lang="el-GR" sz="1600" b="1">
                <a:solidFill>
                  <a:srgbClr val="0000CC"/>
                </a:solidFill>
              </a:rPr>
              <a:t>δ</a:t>
            </a:r>
            <a:r>
              <a:rPr lang="en-US" sz="1600" b="1">
                <a:solidFill>
                  <a:srgbClr val="0000CC"/>
                </a:solidFill>
              </a:rPr>
              <a:t>~10</a:t>
            </a:r>
            <a:r>
              <a:rPr lang="en-US" sz="1600" b="1" baseline="30000">
                <a:solidFill>
                  <a:srgbClr val="0000CC"/>
                </a:solidFill>
              </a:rPr>
              <a:t>-4</a:t>
            </a:r>
            <a:r>
              <a:rPr lang="en-US" sz="1600" b="1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03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92263"/>
            <a:ext cx="36766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79388" y="1376363"/>
          <a:ext cx="8964612" cy="548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Document" r:id="rId3" imgW="6093237" imgH="4179925" progId="Word.Document.12">
                  <p:embed/>
                </p:oleObj>
              </mc:Choice>
              <mc:Fallback>
                <p:oleObj name="Document" r:id="rId3" imgW="6093237" imgH="417992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76363"/>
                        <a:ext cx="8964612" cy="5481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827088" y="260350"/>
            <a:ext cx="5530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99"/>
                </a:solidFill>
              </a:rPr>
              <a:t>Dielectrics Tested as DWA Loading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016125" y="836613"/>
            <a:ext cx="558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THz experiments at FFTB and ATF</a:t>
            </a:r>
          </a:p>
        </p:txBody>
      </p:sp>
      <p:cxnSp>
        <p:nvCxnSpPr>
          <p:cNvPr id="2053" name="Straight Arrow Connector 6"/>
          <p:cNvCxnSpPr>
            <a:cxnSpLocks noChangeShapeType="1"/>
          </p:cNvCxnSpPr>
          <p:nvPr/>
        </p:nvCxnSpPr>
        <p:spPr bwMode="auto">
          <a:xfrm rot="5400000">
            <a:off x="1638300" y="1358900"/>
            <a:ext cx="827088" cy="5032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08820"/>
            <a:ext cx="77768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>
                <a:solidFill>
                  <a:srgbClr val="000099"/>
                </a:solidFill>
              </a:rPr>
              <a:t>High </a:t>
            </a:r>
            <a:r>
              <a:rPr lang="en-US" dirty="0" smtClean="0">
                <a:solidFill>
                  <a:srgbClr val="000099"/>
                </a:solidFill>
              </a:rPr>
              <a:t>power high frequency MW and THz generation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>
                <a:solidFill>
                  <a:srgbClr val="000099"/>
                </a:solidFill>
              </a:rPr>
              <a:t>Two </a:t>
            </a:r>
            <a:r>
              <a:rPr lang="en-US" dirty="0" smtClean="0">
                <a:solidFill>
                  <a:srgbClr val="000099"/>
                </a:solidFill>
              </a:rPr>
              <a:t>beam acceleration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rgbClr val="000099"/>
                </a:solidFill>
              </a:rPr>
              <a:t>Collinear </a:t>
            </a:r>
            <a:r>
              <a:rPr lang="en-US" dirty="0">
                <a:solidFill>
                  <a:srgbClr val="000099"/>
                </a:solidFill>
              </a:rPr>
              <a:t>wakefield </a:t>
            </a:r>
            <a:r>
              <a:rPr lang="en-US" dirty="0" smtClean="0">
                <a:solidFill>
                  <a:srgbClr val="000099"/>
                </a:solidFill>
              </a:rPr>
              <a:t>acceleration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>
                <a:solidFill>
                  <a:srgbClr val="000099"/>
                </a:solidFill>
              </a:rPr>
              <a:t>Beam </a:t>
            </a:r>
            <a:r>
              <a:rPr lang="en-US" dirty="0" smtClean="0">
                <a:solidFill>
                  <a:srgbClr val="000099"/>
                </a:solidFill>
              </a:rPr>
              <a:t>manipulation and diagnostics</a:t>
            </a:r>
            <a:endParaRPr lang="en-US" dirty="0">
              <a:solidFill>
                <a:srgbClr val="000099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59" y="3824757"/>
            <a:ext cx="8352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0099"/>
                </a:solidFill>
              </a:rPr>
              <a:t>Beam wakefield acceleration, beam </a:t>
            </a:r>
            <a:r>
              <a:rPr lang="en-US" dirty="0">
                <a:solidFill>
                  <a:srgbClr val="000099"/>
                </a:solidFill>
              </a:rPr>
              <a:t>manipulation and </a:t>
            </a:r>
            <a:r>
              <a:rPr lang="en-US" dirty="0" smtClean="0">
                <a:solidFill>
                  <a:srgbClr val="000099"/>
                </a:solidFill>
              </a:rPr>
              <a:t>diagnostics were well presented in Dr. </a:t>
            </a:r>
            <a:r>
              <a:rPr lang="en-US" dirty="0" err="1" smtClean="0">
                <a:solidFill>
                  <a:srgbClr val="000099"/>
                </a:solidFill>
              </a:rPr>
              <a:t>C.Jing’s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talk.</a:t>
            </a:r>
            <a:endParaRPr lang="en-US" dirty="0" smtClean="0">
              <a:solidFill>
                <a:srgbClr val="000099"/>
              </a:solidFill>
            </a:endParaRPr>
          </a:p>
          <a:p>
            <a:pPr algn="just"/>
            <a:endParaRPr lang="en-US" dirty="0" smtClean="0">
              <a:solidFill>
                <a:srgbClr val="000099"/>
              </a:solidFill>
            </a:endParaRPr>
          </a:p>
          <a:p>
            <a:pPr algn="just"/>
            <a:r>
              <a:rPr lang="en-US" dirty="0" smtClean="0">
                <a:solidFill>
                  <a:srgbClr val="000099"/>
                </a:solidFill>
              </a:rPr>
              <a:t>Some recent results on MW and THz high power generation will be presented later in this </a:t>
            </a:r>
            <a:r>
              <a:rPr lang="en-US" dirty="0" err="1" smtClean="0">
                <a:solidFill>
                  <a:srgbClr val="000099"/>
                </a:solidFill>
              </a:rPr>
              <a:t>pesentation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644" y="501416"/>
            <a:ext cx="4114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Field of Experimental Activity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7" name="Picture 4" descr="Public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28900"/>
            <a:ext cx="2063141" cy="10410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19725" y="1448780"/>
            <a:ext cx="8820150" cy="42484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Experimental Demonstration of the tunable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DLA. Phase II completed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. 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Developed the tunable DLA structure and finished bench test. It has been beam tested in the fall 2010.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Results have been published , PRL 2011.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 Patented.</a:t>
            </a:r>
            <a:endParaRPr lang="en-US" sz="1800" b="1" dirty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Beam tests of the diamond structure 2011-2012.  Phase II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completed.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Clr>
                <a:srgbClr val="116F1C"/>
              </a:buClr>
              <a:buFont typeface="Wingdings" pitchFamily="2" charset="2"/>
              <a:buChar char="o"/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Electronic quality cylindrical diamond structures have been fabricated. Planar structure has been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fabricated and tested at AWA, 300 MV/m field demonstrated.  </a:t>
            </a:r>
            <a:r>
              <a:rPr lang="en-US" sz="1600" dirty="0">
                <a:solidFill>
                  <a:srgbClr val="FF3300"/>
                </a:solidFill>
                <a:latin typeface="Calibri" pitchFamily="34" charset="0"/>
                <a:ea typeface="宋体" pitchFamily="2" charset="-122"/>
              </a:rPr>
              <a:t>J. of Physics 2010</a:t>
            </a:r>
            <a:r>
              <a:rPr lang="en-US" sz="1600" dirty="0" smtClean="0">
                <a:solidFill>
                  <a:srgbClr val="FF3300"/>
                </a:solidFill>
                <a:latin typeface="Calibri" pitchFamily="34" charset="0"/>
                <a:ea typeface="宋体" pitchFamily="2" charset="-122"/>
              </a:rPr>
              <a:t>, AAC 12, PAC11, IPAC’12. Patent pending.</a:t>
            </a:r>
            <a:endParaRPr lang="en-US" sz="1600" dirty="0">
              <a:solidFill>
                <a:srgbClr val="FF3300"/>
              </a:solidFill>
              <a:latin typeface="Calibri" pitchFamily="34" charset="0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Experiment of transformer ratio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enhancement.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Phase II completed. 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Successfully enhanced the transformer ratio to 3.4 by using ramped bunch train technique (2 bunches).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Published, PRL (2007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).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ea typeface="宋体" pitchFamily="2" charset="-122"/>
              </a:rPr>
              <a:t>Double triangle bunch experiment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PR-STAB (2011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).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Experiment of 26GHz dielectric wakefield power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extractor. Phase II completed.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16ns,1MW &amp; 6ns, 20MW 26GHz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rf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 pulse were measured. BBU was observed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.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NIM-A (2011), AAC’10’12.</a:t>
            </a:r>
            <a:endParaRPr lang="en-US" sz="1600" dirty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647564" y="10159"/>
            <a:ext cx="56546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" pitchFamily="34" charset="0"/>
              </a:rPr>
              <a:t>Euclid Efforts in the WF experiments (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2010~2012)@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</a:rPr>
              <a:t>AWA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19725" y="5121187"/>
            <a:ext cx="8820150" cy="299533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Beam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Breakup Instability in Dielectric Structures.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DE-FG02-07ER84823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Software developed to be used by various DLA groups.  Verified with AWA wakefield beam experiments.  Published AAC, PAC publications – to be published PR-STAB.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New RF Design of Externally Powered Dielectric-Based Accelerating Structures ;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DE-FG02-06ER84463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High Power Tested at NRL.  Published IEEE Plasma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Science (2011),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AAC, PAC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. </a:t>
            </a:r>
            <a:endParaRPr lang="en-US" sz="1600" dirty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  <a:p>
            <a:pPr lvl="1">
              <a:spcBef>
                <a:spcPct val="20000"/>
              </a:spcBef>
              <a:buClr>
                <a:schemeClr val="hlink"/>
              </a:buClr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196752"/>
            <a:ext cx="8712968" cy="576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5676" y="306590"/>
            <a:ext cx="36462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Frequency Ranges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1">
  <a:themeElements>
    <a:clrScheme name="pres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s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15369</TotalTime>
  <Words>1501</Words>
  <Application>Microsoft Office PowerPoint</Application>
  <PresentationFormat>Letter Paper (8.5x11 in)</PresentationFormat>
  <Paragraphs>125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pres1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Euclidconcepts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A.K.</dc:creator>
  <cp:lastModifiedBy>ALEX</cp:lastModifiedBy>
  <cp:revision>220</cp:revision>
  <dcterms:created xsi:type="dcterms:W3CDTF">2003-05-09T21:05:19Z</dcterms:created>
  <dcterms:modified xsi:type="dcterms:W3CDTF">2013-03-07T18:38:44Z</dcterms:modified>
</cp:coreProperties>
</file>