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302" r:id="rId3"/>
    <p:sldId id="292" r:id="rId4"/>
    <p:sldId id="293" r:id="rId5"/>
    <p:sldId id="295" r:id="rId6"/>
    <p:sldId id="310" r:id="rId7"/>
    <p:sldId id="313" r:id="rId8"/>
    <p:sldId id="314" r:id="rId9"/>
    <p:sldId id="296" r:id="rId10"/>
    <p:sldId id="318" r:id="rId11"/>
    <p:sldId id="319" r:id="rId12"/>
    <p:sldId id="320" r:id="rId13"/>
    <p:sldId id="321" r:id="rId14"/>
    <p:sldId id="297" r:id="rId15"/>
    <p:sldId id="312" r:id="rId16"/>
    <p:sldId id="315" r:id="rId17"/>
    <p:sldId id="298" r:id="rId18"/>
    <p:sldId id="300" r:id="rId19"/>
    <p:sldId id="301" r:id="rId20"/>
    <p:sldId id="322" r:id="rId21"/>
    <p:sldId id="323" r:id="rId22"/>
    <p:sldId id="278" r:id="rId23"/>
    <p:sldId id="280" r:id="rId24"/>
    <p:sldId id="304" r:id="rId25"/>
    <p:sldId id="306" r:id="rId26"/>
    <p:sldId id="307" r:id="rId27"/>
    <p:sldId id="309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9966FF"/>
    <a:srgbClr val="3366FF"/>
    <a:srgbClr val="A50021"/>
    <a:srgbClr val="0066CC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6" autoAdjust="0"/>
    <p:restoredTop sz="87393" autoAdjust="0"/>
  </p:normalViewPr>
  <p:slideViewPr>
    <p:cSldViewPr>
      <p:cViewPr varScale="1">
        <p:scale>
          <a:sx n="61" d="100"/>
          <a:sy n="61" d="100"/>
        </p:scale>
        <p:origin x="-13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slide footer_blue_64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3775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7" descr="slide header_6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0"/>
            <a:ext cx="91440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53000" y="152400"/>
            <a:ext cx="190341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4418FC2-2186-4EA3-AEDF-08A81E2A2E2F}" type="datetime1">
              <a:rPr lang="en-US"/>
              <a:pPr/>
              <a:t>3/6/2013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0" y="8610600"/>
            <a:ext cx="5486400" cy="2286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/>
              <a:t>Go to </a:t>
            </a:r>
            <a:r>
              <a:rPr lang="en-US" altLang="en-US" dirty="0"/>
              <a:t>”</a:t>
            </a:r>
            <a:r>
              <a:rPr lang="en-US" dirty="0"/>
              <a:t>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600" y="8685213"/>
            <a:ext cx="531813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BA040AC-DDAF-490B-9838-857E54C3280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92485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FFC89CD-8C4D-4497-AC9D-D5C6856A657C}" type="datetime1">
              <a:rPr lang="en-US"/>
              <a:pPr/>
              <a:t>3/6/2013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/>
              <a:t>Go to </a:t>
            </a:r>
            <a:r>
              <a:rPr lang="en-US" altLang="en-US" dirty="0"/>
              <a:t>”</a:t>
            </a:r>
            <a:r>
              <a:rPr lang="en-US" dirty="0"/>
              <a:t>Insert (View) | Header and Footer" to add your organization, sponsor, meeting name here; then, click "Apply to All"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48AD17-5AF8-453D-BA53-6B8B36AAD1A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39427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Go to </a:t>
            </a:r>
            <a:r>
              <a:rPr lang="en-US" altLang="en-US" dirty="0" smtClean="0"/>
              <a:t>”</a:t>
            </a:r>
            <a:r>
              <a:rPr lang="en-US" dirty="0" smtClean="0"/>
              <a:t>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48AD17-5AF8-453D-BA53-6B8B36AAD1A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614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Go to </a:t>
            </a:r>
            <a:r>
              <a:rPr lang="en-US" altLang="en-US" dirty="0" smtClean="0"/>
              <a:t>”</a:t>
            </a:r>
            <a:r>
              <a:rPr lang="en-US" dirty="0" smtClean="0"/>
              <a:t>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48AD17-5AF8-453D-BA53-6B8B36AAD1A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943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13FFD5C-58D8-440E-94B7-FD8FA2AA528B}" type="slidenum">
              <a:rPr lang="en-US">
                <a:latin typeface="Arial" charset="0"/>
              </a:rPr>
              <a:pPr eaLnBrk="1" hangingPunct="1"/>
              <a:t>25</a:t>
            </a:fld>
            <a:endParaRPr lang="en-US" dirty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 header_Blue_6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doe_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title footer_Blue_6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0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FEAE3-B28B-4DE7-A206-694C8F71F4DB}" type="datetime1">
              <a:rPr lang="en-US"/>
              <a:pPr/>
              <a:t>3/6/2013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Physical Sciences &amp; Engineering Annual Review, June 6-7,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7F6966-A73B-42CF-B7AF-9DFA16C4192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24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64B957-9A9E-4E77-9082-572DB7C0CFBB}" type="datetime1">
              <a:rPr lang="en-US"/>
              <a:pPr/>
              <a:t>3/6/2013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Physical Sciences &amp; Engineering Annual Review, June 6-7,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55D56-2C40-4919-A96A-1BE1D6DFFEE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85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727C4E-8550-4A62-B9C2-C6FCCE9E38D9}" type="datetime1">
              <a:rPr lang="en-US"/>
              <a:pPr/>
              <a:t>3/6/2013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Physical Sciences &amp; Engineering Annual Review, June 6-7,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71BD6-03C5-4063-96C9-55796749292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32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C43ADB-5AEF-4082-A565-0E5C785DFD40}" type="datetime1">
              <a:rPr lang="en-US"/>
              <a:pPr/>
              <a:t>3/6/2013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Physical Sciences &amp; Engineering Annual Review, June 6-7,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5CD8B3-1E1C-439F-86A1-816E4A19AE0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20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42FEA-5C1D-41A5-9C8C-B9B091609A23}" type="datetime1">
              <a:rPr lang="en-US"/>
              <a:pPr/>
              <a:t>3/6/2013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Physical Sciences &amp; Engineering Annual Review, June 6-7,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A1DEEE-2162-4E80-83BC-29179413FBE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87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791B27-83DD-4CAF-8AFC-F48458D2C46E}" type="datetime1">
              <a:rPr lang="en-US"/>
              <a:pPr/>
              <a:t>3/6/2013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Physical Sciences &amp; Engineering Annual Review, June 6-7,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7F1CE-392B-4F0C-B77E-45CAB2771CB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53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E2A86-14FB-486B-9C46-F2C0120D4E94}" type="datetime1">
              <a:rPr lang="en-US"/>
              <a:pPr/>
              <a:t>3/6/2013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Physical Sciences &amp; Engineering Annual Review, June 6-7,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5D5B9-E64D-4927-B46F-5D2E1A7B219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87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F2A417-085F-497D-958A-EE7798B817E6}" type="datetime1">
              <a:rPr lang="en-US"/>
              <a:pPr/>
              <a:t>3/6/2013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Physical Sciences &amp; Engineering Annual Review, June 6-7,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C025BE-225A-4D52-8311-A94F7A6DFAC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6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8BC676-FFD6-4848-A2DE-4AEE822074F1}" type="datetime1">
              <a:rPr lang="en-US"/>
              <a:pPr/>
              <a:t>3/6/2013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Physical Sciences &amp; Engineering Annual Review, June 6-7,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B78B91-3536-4F28-B0DD-67D384C44C6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0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A193BA-C78D-49F5-8617-6201A341F46C}" type="datetime1">
              <a:rPr lang="en-US"/>
              <a:pPr/>
              <a:t>3/6/2013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Physical Sciences &amp; Engineering Annual Review, June 6-7,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B92EC-41B4-48EF-90F1-41093CBA82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1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slide footer_blue_646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BBD28513-3E9D-4E62-9FF1-10B0D0FF7221}" type="datetime1">
              <a:rPr lang="en-US"/>
              <a:pPr/>
              <a:t>3/6/2013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 smtClean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dirty="0"/>
              <a:t>Physical Sciences &amp; Engineering Annual Review, June 6-7, 2012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695DD25-19A1-4C66-80E4-841896F3E4A5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2" name="Picture 7" descr="slide header_646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ＭＳ Ｐゴシック" pitchFamily="1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pitchFamily="1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  <a:ea typeface="ＭＳ Ｐゴシック" pitchFamily="1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  <a:ea typeface="ＭＳ Ｐゴシック" pitchFamily="1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  <a:ea typeface="ＭＳ Ｐゴシック" pitchFamily="1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pitchFamily="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58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7.jp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6"/>
          <p:cNvSpPr>
            <a:spLocks noGrp="1"/>
          </p:cNvSpPr>
          <p:nvPr>
            <p:ph type="ctrTitle"/>
          </p:nvPr>
        </p:nvSpPr>
        <p:spPr>
          <a:xfrm>
            <a:off x="985838" y="1671638"/>
            <a:ext cx="7853362" cy="1069975"/>
          </a:xfrm>
        </p:spPr>
        <p:txBody>
          <a:bodyPr/>
          <a:lstStyle/>
          <a:p>
            <a:r>
              <a:rPr lang="en-US" dirty="0" smtClean="0"/>
              <a:t>Updates and status on the next generation of Superconducting RF cavities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90600" y="3480148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ＭＳ Ｐゴシック" pitchFamily="1" charset="-128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7</a:t>
            </a:r>
            <a:r>
              <a:rPr lang="en-US" baseline="30000" dirty="0" smtClean="0">
                <a:solidFill>
                  <a:schemeClr val="bg2">
                    <a:lumMod val="10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of March 2013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Argonne National Laboratory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DOE Review 2013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Speaker: Thomas Proslier</a:t>
            </a:r>
          </a:p>
          <a:p>
            <a:pPr>
              <a:lnSpc>
                <a:spcPct val="90000"/>
              </a:lnSpc>
            </a:pPr>
            <a:endParaRPr lang="en-US" sz="1600" dirty="0" smtClean="0"/>
          </a:p>
          <a:p>
            <a:pPr>
              <a:lnSpc>
                <a:spcPct val="90000"/>
              </a:lnSpc>
            </a:pPr>
            <a:endParaRPr lang="en-US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 by ALD: </a:t>
            </a:r>
            <a:r>
              <a:rPr lang="en-US" dirty="0" smtClean="0"/>
              <a:t>Gap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5B9-E64D-4927-B46F-5D2E1A7B219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5" y="1600200"/>
            <a:ext cx="3691398" cy="297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00" y="1415534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1600 cy = 60 nm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838200"/>
            <a:ext cx="4472230" cy="38812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83646" y="4634033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Δ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= 2 meV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467600" y="1219200"/>
            <a:ext cx="1219200" cy="3033833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5181600"/>
            <a:ext cx="36054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HPR on Si coupons -&gt; didn’t change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            Cu coupons -&gt; changed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	    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AlN/MoN</a:t>
            </a:r>
            <a:r>
              <a:rPr lang="en-US" dirty="0" smtClean="0">
                <a:solidFill>
                  <a:srgbClr val="FF0000"/>
                </a:solidFill>
              </a:rPr>
              <a:t>/AlN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TiN/MoN</a:t>
            </a:r>
            <a:r>
              <a:rPr lang="en-US" dirty="0" smtClean="0">
                <a:solidFill>
                  <a:srgbClr val="FF0000"/>
                </a:solidFill>
              </a:rPr>
              <a:t>/TiN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3773" y="4728131"/>
            <a:ext cx="1871253" cy="1981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132113" y="5867400"/>
            <a:ext cx="139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-&gt; no change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 in Magnetic filed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5B9-E64D-4927-B46F-5D2E1A7B219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9200"/>
            <a:ext cx="4831915" cy="3831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01" y="1552183"/>
            <a:ext cx="4166099" cy="34008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977901" y="762000"/>
            <a:ext cx="2413499" cy="3048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MoN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5715000" y="609600"/>
            <a:ext cx="1066800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096000" y="228600"/>
            <a:ext cx="34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1400" y="1828800"/>
            <a:ext cx="1662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</a:t>
            </a:r>
            <a:r>
              <a:rPr lang="en-US" baseline="-25000" dirty="0" smtClean="0">
                <a:solidFill>
                  <a:schemeClr val="bg2">
                    <a:lumMod val="10000"/>
                  </a:schemeClr>
                </a:solidFill>
              </a:rPr>
              <a:t>C2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[0K] =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13.5T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ξ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[0K] ~ 6 nm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ξ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[2K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] ~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6.6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nm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70767" y="5105400"/>
                <a:ext cx="1861600" cy="6867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/>
                        </a:rPr>
                        <m:t>𝐶𝑠𝑡</m:t>
                      </m:r>
                      <m:r>
                        <a:rPr lang="en-US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767" y="5105400"/>
                <a:ext cx="1861600" cy="68672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889365" y="5291431"/>
                <a:ext cx="21770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3.3 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8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365" y="5291431"/>
                <a:ext cx="2177071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/>
          <p:cNvSpPr/>
          <p:nvPr/>
        </p:nvSpPr>
        <p:spPr bwMode="auto">
          <a:xfrm>
            <a:off x="2971800" y="5355963"/>
            <a:ext cx="762000" cy="304800"/>
          </a:xfrm>
          <a:prstGeom prst="rightArrow">
            <a:avLst/>
          </a:prstGeom>
          <a:solidFill>
            <a:schemeClr val="accent1"/>
          </a:solidFill>
          <a:ln w="222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5291431"/>
            <a:ext cx="2951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At least 10 x higher than NbTi</a:t>
            </a:r>
          </a:p>
          <a:p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769621" y="5883520"/>
            <a:ext cx="564379" cy="566928"/>
            <a:chOff x="4769621" y="5883520"/>
            <a:chExt cx="564379" cy="566928"/>
          </a:xfrm>
        </p:grpSpPr>
        <p:sp>
          <p:nvSpPr>
            <p:cNvPr id="19" name="Oval 18"/>
            <p:cNvSpPr/>
            <p:nvPr/>
          </p:nvSpPr>
          <p:spPr bwMode="auto">
            <a:xfrm>
              <a:off x="4769621" y="5883520"/>
              <a:ext cx="564379" cy="566928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4831914" y="5946613"/>
              <a:ext cx="457200" cy="454187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581303" y="5791200"/>
            <a:ext cx="3123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MoN 60 nm on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0.6 mm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Cu wire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baseline="-25000" dirty="0" smtClean="0">
                <a:solidFill>
                  <a:schemeClr val="bg2">
                    <a:lumMod val="10000"/>
                  </a:schemeClr>
                </a:solidFill>
              </a:rPr>
              <a:t>MAX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~ 1 Amp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1752600" y="5804374"/>
                <a:ext cx="1396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/>
                          <a:ea typeface="Cambria Math"/>
                        </a:rPr>
                        <m:t> 100 </m:t>
                      </m:r>
                      <m:r>
                        <a:rPr lang="en-US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/>
                          <a:ea typeface="Cambria Math"/>
                        </a:rPr>
                        <m:t>𝑛𝑚</m:t>
                      </m:r>
                    </m:oMath>
                  </m:oMathPara>
                </a14:m>
                <a:endParaRPr lang="en-US" dirty="0" smtClean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804374"/>
                <a:ext cx="1396472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909959" y="5802868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Assume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19200" y="129540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60 nm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6172200"/>
            <a:ext cx="261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Measure by Tunnel diode 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5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 superconducting wires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5B9-E64D-4927-B46F-5D2E1A7B219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14944"/>
            <a:ext cx="4724400" cy="2657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400" y="1615988"/>
            <a:ext cx="232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Cu Stranded wires Coil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9" y="1681619"/>
            <a:ext cx="3454400" cy="2590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3276599" y="2977019"/>
            <a:ext cx="304800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3581399" y="1681621"/>
            <a:ext cx="1828800" cy="126206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611670" y="3205619"/>
            <a:ext cx="1798529" cy="106680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4509892"/>
            <a:ext cx="2286000" cy="1714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6553199" y="2528692"/>
            <a:ext cx="304800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6857999" y="2757292"/>
            <a:ext cx="1752600" cy="175260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6324599" y="2757292"/>
            <a:ext cx="228600" cy="175260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4591050"/>
            <a:ext cx="2209800" cy="16573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7182284" y="5767192"/>
            <a:ext cx="285315" cy="1143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</a:endParaRPr>
          </a:p>
        </p:txBody>
      </p:sp>
      <p:cxnSp>
        <p:nvCxnSpPr>
          <p:cNvPr id="24" name="Straight Connector 23"/>
          <p:cNvCxnSpPr>
            <a:stCxn id="22" idx="1"/>
          </p:cNvCxnSpPr>
          <p:nvPr/>
        </p:nvCxnSpPr>
        <p:spPr bwMode="auto">
          <a:xfrm flipH="1" flipV="1">
            <a:off x="6134100" y="4591050"/>
            <a:ext cx="1048184" cy="1233292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2" idx="1"/>
          </p:cNvCxnSpPr>
          <p:nvPr/>
        </p:nvCxnSpPr>
        <p:spPr bwMode="auto">
          <a:xfrm flipH="1">
            <a:off x="6134100" y="5824342"/>
            <a:ext cx="1048184" cy="40005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591050"/>
            <a:ext cx="2192924" cy="164469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3400" y="926068"/>
            <a:ext cx="2780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260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wires/ 50 </a:t>
            </a:r>
            <a:r>
              <a:rPr lang="el-GR" b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μ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diameter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3611670" y="990600"/>
            <a:ext cx="762000" cy="304800"/>
          </a:xfrm>
          <a:prstGeom prst="rightArrow">
            <a:avLst/>
          </a:prstGeom>
          <a:solidFill>
            <a:schemeClr val="accent1"/>
          </a:solidFill>
          <a:ln w="222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05400" y="909935"/>
            <a:ext cx="2347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</a:t>
            </a:r>
            <a:r>
              <a:rPr lang="en-US" sz="2400" baseline="-25000" dirty="0" smtClean="0">
                <a:solidFill>
                  <a:srgbClr val="FF0000"/>
                </a:solidFill>
              </a:rPr>
              <a:t>MAX</a:t>
            </a:r>
            <a:r>
              <a:rPr lang="en-US" sz="2400" dirty="0" smtClean="0">
                <a:solidFill>
                  <a:srgbClr val="FF0000"/>
                </a:solidFill>
              </a:rPr>
              <a:t> = 8000 Amps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923877" y="2312652"/>
            <a:ext cx="1505122" cy="778667"/>
          </a:xfrm>
          <a:prstGeom prst="straightConnector1">
            <a:avLst/>
          </a:prstGeom>
          <a:noFill/>
          <a:ln w="254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 rot="20083623">
            <a:off x="2284580" y="242877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2”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4400" y="579120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8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0 nm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undulator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5B9-E64D-4927-B46F-5D2E1A7B219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5" descr="4101-100890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69142"/>
            <a:ext cx="29845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373062" y="4099329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Cooling tube</a:t>
            </a:r>
          </a:p>
        </p:txBody>
      </p:sp>
      <p:sp>
        <p:nvSpPr>
          <p:cNvPr id="7" name="Line 90"/>
          <p:cNvSpPr>
            <a:spLocks noChangeShapeType="1"/>
          </p:cNvSpPr>
          <p:nvPr/>
        </p:nvSpPr>
        <p:spPr bwMode="auto">
          <a:xfrm>
            <a:off x="989012" y="4356504"/>
            <a:ext cx="1131888" cy="319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Text Box 91"/>
          <p:cNvSpPr txBox="1">
            <a:spLocks noChangeArrowheads="1"/>
          </p:cNvSpPr>
          <p:nvPr/>
        </p:nvSpPr>
        <p:spPr bwMode="auto">
          <a:xfrm>
            <a:off x="338137" y="4656542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Beam chamber</a:t>
            </a:r>
          </a:p>
        </p:txBody>
      </p:sp>
      <p:sp>
        <p:nvSpPr>
          <p:cNvPr id="9" name="Line 92"/>
          <p:cNvSpPr>
            <a:spLocks noChangeShapeType="1"/>
          </p:cNvSpPr>
          <p:nvPr/>
        </p:nvSpPr>
        <p:spPr bwMode="auto">
          <a:xfrm>
            <a:off x="989012" y="4861329"/>
            <a:ext cx="1146175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 descr="DSCN52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69142"/>
            <a:ext cx="2601463" cy="155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C_0310m"/>
          <p:cNvPicPr>
            <a:picLocks noChangeAspect="1" noChangeArrowheads="1"/>
          </p:cNvPicPr>
          <p:nvPr/>
        </p:nvPicPr>
        <p:blipFill>
          <a:blip r:embed="rId5" cstate="print">
            <a:lum bright="1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22" y="5113742"/>
            <a:ext cx="1893817" cy="113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93" y="1083184"/>
            <a:ext cx="3217333" cy="1809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066800"/>
            <a:ext cx="1645920" cy="1285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1"/>
            <a:ext cx="1676400" cy="13096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30868"/>
            <a:ext cx="1676400" cy="13096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76400" y="10668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36515" y="1028271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58736" y="2424512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24400" y="3048000"/>
            <a:ext cx="363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Testing/collab with Y. Yvanyushenkov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43800" y="5681071"/>
            <a:ext cx="166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NbTi: 700 Amps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9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5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tx2"/>
                </a:solidFill>
              </a:rPr>
              <a:t>Synergy deposition techniques: Nb onto Cu</a:t>
            </a:r>
            <a:endParaRPr lang="en-US" sz="3200" b="1" dirty="0">
              <a:solidFill>
                <a:schemeClr val="tx2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7972" y="1828800"/>
            <a:ext cx="3283085" cy="3584756"/>
            <a:chOff x="1524000" y="1600200"/>
            <a:chExt cx="3581400" cy="3718728"/>
          </a:xfrm>
        </p:grpSpPr>
        <p:sp>
          <p:nvSpPr>
            <p:cNvPr id="17" name="Rectangle 16"/>
            <p:cNvSpPr/>
            <p:nvPr/>
          </p:nvSpPr>
          <p:spPr>
            <a:xfrm>
              <a:off x="1524000" y="1600200"/>
              <a:ext cx="3429000" cy="3718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600200"/>
              <a:ext cx="3581400" cy="3718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4467550" y="5219016"/>
            <a:ext cx="1811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HIPIMS/Berkeley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Curved Left Arrow 22"/>
          <p:cNvSpPr/>
          <p:nvPr/>
        </p:nvSpPr>
        <p:spPr>
          <a:xfrm>
            <a:off x="8226381" y="2363878"/>
            <a:ext cx="653908" cy="2057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Curved Left Arrow 23"/>
          <p:cNvSpPr/>
          <p:nvPr/>
        </p:nvSpPr>
        <p:spPr>
          <a:xfrm rot="10800000">
            <a:off x="3429001" y="2362200"/>
            <a:ext cx="653908" cy="2057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2145792" cy="160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638800" y="972904"/>
            <a:ext cx="1046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ALD/ANL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1825581" cy="167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6183868"/>
            <a:ext cx="1957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Early career award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7" name="Picture 2" descr="C:\Users\RMendelsberg\Pictures\IMAG02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135031" y="3681716"/>
            <a:ext cx="2570569" cy="1537300"/>
          </a:xfrm>
          <a:prstGeom prst="rect">
            <a:avLst/>
          </a:prstGeom>
          <a:noFill/>
        </p:spPr>
      </p:pic>
      <p:pic>
        <p:nvPicPr>
          <p:cNvPr id="28" name="Picture 2" descr="C:\Users\RMendelsberg\Pictures\IMG_15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7910" y="3259228"/>
            <a:ext cx="1348490" cy="98592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259228"/>
            <a:ext cx="1402080" cy="208788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77000" y="5334281"/>
            <a:ext cx="2142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ECD/Jlab &amp; Alameda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32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surface roughness?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5B9-E64D-4927-B46F-5D2E1A7B219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7552" y="762000"/>
            <a:ext cx="5488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Cu surface: Surface roughness, Sticking onto Cu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1295400"/>
            <a:ext cx="28684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el-GR" b="1" dirty="0" smtClean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μ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 Sup films &lt;-&gt;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roughness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4/HPR, All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3/EP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(Able Electro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2/Mechanical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polish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(mirror-intermediate(5</a:t>
            </a:r>
            <a:r>
              <a:rPr lang="el-GR" dirty="0" smtClean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μ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))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1/Machining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99" y="1391788"/>
            <a:ext cx="2025515" cy="16341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99" y="1391788"/>
            <a:ext cx="1674882" cy="16361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70899" y="2754868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AlN/MoN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1600" y="6096000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600nm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13699" y="1390176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l-GR" dirty="0" smtClean="0">
                <a:solidFill>
                  <a:schemeClr val="bg1"/>
                </a:solidFill>
                <a:latin typeface="Calibri"/>
                <a:cs typeface="Calibri"/>
              </a:rPr>
              <a:t>μ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84497" y="1480912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</a:t>
            </a:r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0</a:t>
            </a:r>
            <a:r>
              <a:rPr lang="el-GR" dirty="0" smtClean="0">
                <a:solidFill>
                  <a:schemeClr val="bg1"/>
                </a:solidFill>
                <a:latin typeface="Calibri"/>
                <a:cs typeface="Calibri"/>
              </a:rPr>
              <a:t>μ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43200" y="2754868"/>
            <a:ext cx="1266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10 coupons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45" y="3278374"/>
            <a:ext cx="1542052" cy="27414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276600"/>
            <a:ext cx="4771578" cy="268401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83703" y="3396734"/>
            <a:ext cx="1969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intermediate(5</a:t>
            </a:r>
            <a:r>
              <a:rPr lang="el-GR" dirty="0">
                <a:solidFill>
                  <a:schemeClr val="bg1"/>
                </a:solidFill>
                <a:latin typeface="Calibri"/>
                <a:cs typeface="Calibri"/>
              </a:rPr>
              <a:t>μ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2800" y="4343400"/>
            <a:ext cx="19872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 Cu cavity EP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 Cu cavity Pol +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EP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Nb/ Cu cavity 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from Jlab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4829420" y="5638800"/>
            <a:ext cx="160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APS optic shop</a:t>
            </a:r>
          </a:p>
        </p:txBody>
      </p:sp>
    </p:spTree>
    <p:extLst>
      <p:ext uri="{BB962C8B-B14F-4D97-AF65-F5344CB8AC3E}">
        <p14:creationId xmlns:p14="http://schemas.microsoft.com/office/powerpoint/2010/main" val="38971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Sticking/diffusion barrier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897036" y="1066800"/>
            <a:ext cx="3713564" cy="2738957"/>
            <a:chOff x="4606113" y="2893102"/>
            <a:chExt cx="5508581" cy="39920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6113" y="2893102"/>
              <a:ext cx="4862448" cy="39920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44360" y="3318036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2">
                      <a:lumMod val="10000"/>
                    </a:schemeClr>
                  </a:solidFill>
                </a:rPr>
                <a:t>Nb on Cu</a:t>
              </a:r>
              <a:endParaRPr 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820338" y="2918154"/>
              <a:ext cx="1294356" cy="3429000"/>
            </a:xfrm>
            <a:prstGeom prst="rect">
              <a:avLst/>
            </a:prstGeom>
            <a:solidFill>
              <a:schemeClr val="tx1">
                <a:lumMod val="40000"/>
                <a:lumOff val="60000"/>
                <a:alpha val="5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66048" y="990600"/>
            <a:ext cx="36858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High RRR  for  T &gt;~ 400 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BUT! delamination occurs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Solution: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seed layer/diffusion barrier 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ALD can Help: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Nitrides 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449" y="5791200"/>
            <a:ext cx="3329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TiN, AlN, MoN/TiN coating works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723213" y="4038600"/>
            <a:ext cx="43445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Send coupons to HIPIMS/Alameda/Jlab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   RF tested @ Jlab (end of March)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Send EP Cu Cavity to Alameda (20 march)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   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ep of Nb @ 450C and above.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00" y="5211603"/>
            <a:ext cx="2005842" cy="149819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1000" y="2794042"/>
            <a:ext cx="4230228" cy="2387558"/>
            <a:chOff x="533400" y="2641642"/>
            <a:chExt cx="4230228" cy="238755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3077399"/>
              <a:ext cx="1381641" cy="18503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057400" y="3298924"/>
              <a:ext cx="1409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HPR 2000 psi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82042" y="2641642"/>
              <a:ext cx="1194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AlN/NbTiN</a:t>
              </a:r>
              <a:endParaRPr lang="en-US" dirty="0"/>
            </a:p>
          </p:txBody>
        </p:sp>
        <p:sp>
          <p:nvSpPr>
            <p:cNvPr id="16" name="Right Arrow 15"/>
            <p:cNvSpPr/>
            <p:nvPr/>
          </p:nvSpPr>
          <p:spPr bwMode="auto">
            <a:xfrm>
              <a:off x="2340048" y="3684354"/>
              <a:ext cx="762000" cy="304800"/>
            </a:xfrm>
            <a:prstGeom prst="rightArrow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6800" y="4572000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600 nm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067614" y="3333186"/>
              <a:ext cx="2133600" cy="1258428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75365" y="2693072"/>
            <a:ext cx="4549035" cy="2564728"/>
            <a:chOff x="175365" y="2693072"/>
            <a:chExt cx="4549035" cy="2564728"/>
          </a:xfrm>
        </p:grpSpPr>
        <p:grpSp>
          <p:nvGrpSpPr>
            <p:cNvPr id="26" name="Group 25"/>
            <p:cNvGrpSpPr/>
            <p:nvPr/>
          </p:nvGrpSpPr>
          <p:grpSpPr>
            <a:xfrm>
              <a:off x="175365" y="2693072"/>
              <a:ext cx="4549035" cy="2564728"/>
              <a:chOff x="175365" y="2616872"/>
              <a:chExt cx="4549035" cy="2564728"/>
            </a:xfrm>
          </p:grpSpPr>
          <p:sp>
            <p:nvSpPr>
              <p:cNvPr id="27" name="Rectangle 26"/>
              <p:cNvSpPr/>
              <p:nvPr/>
            </p:nvSpPr>
            <p:spPr bwMode="auto">
              <a:xfrm>
                <a:off x="175365" y="2616872"/>
                <a:ext cx="4549035" cy="256472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175366" y="2616872"/>
                <a:ext cx="4549034" cy="2564728"/>
                <a:chOff x="22966" y="1660854"/>
                <a:chExt cx="4549034" cy="2564728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9340" y="1660854"/>
                  <a:ext cx="1442660" cy="2564728"/>
                </a:xfrm>
                <a:prstGeom prst="rect">
                  <a:avLst/>
                </a:prstGeom>
              </p:spPr>
            </p:pic>
            <p:sp>
              <p:nvSpPr>
                <p:cNvPr id="30" name="TextBox 29"/>
                <p:cNvSpPr txBox="1"/>
                <p:nvPr/>
              </p:nvSpPr>
              <p:spPr>
                <a:xfrm>
                  <a:off x="1757740" y="2514600"/>
                  <a:ext cx="14098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HPR 2000 psi</a:t>
                  </a:r>
                  <a:endParaRPr lang="en-US" dirty="0"/>
                </a:p>
              </p:txBody>
            </p:sp>
            <p:sp>
              <p:nvSpPr>
                <p:cNvPr id="31" name="Right Arrow 30"/>
                <p:cNvSpPr/>
                <p:nvPr/>
              </p:nvSpPr>
              <p:spPr bwMode="auto">
                <a:xfrm>
                  <a:off x="2040388" y="2900030"/>
                  <a:ext cx="762000" cy="304800"/>
                </a:xfrm>
                <a:prstGeom prst="rightArrow">
                  <a:avLst/>
                </a:prstGeom>
                <a:solidFill>
                  <a:schemeClr val="accent1"/>
                </a:solidFill>
                <a:ln w="22225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endParaRPr>
                </a:p>
              </p:txBody>
            </p:sp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-172705" y="2235343"/>
                  <a:ext cx="2025515" cy="1634174"/>
                </a:xfrm>
                <a:prstGeom prst="rect">
                  <a:avLst/>
                </a:prstGeom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1600200" y="1875050"/>
                  <a:ext cx="14943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AlN/MoN/AlN</a:t>
                  </a:r>
                  <a:endParaRPr lang="en-US" dirty="0"/>
                </a:p>
              </p:txBody>
            </p:sp>
          </p:grpSp>
        </p:grpSp>
        <p:sp>
          <p:nvSpPr>
            <p:cNvPr id="34" name="TextBox 33"/>
            <p:cNvSpPr txBox="1"/>
            <p:nvPr/>
          </p:nvSpPr>
          <p:spPr>
            <a:xfrm>
              <a:off x="990600" y="3124200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900 nm</a:t>
              </a:r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33400" y="5410200"/>
            <a:ext cx="353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Nb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sputt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@ ANL @ 450C in 10</a:t>
            </a:r>
            <a:r>
              <a:rPr lang="en-US" baseline="30000" dirty="0" smtClean="0">
                <a:solidFill>
                  <a:schemeClr val="bg2">
                    <a:lumMod val="10000"/>
                  </a:schemeClr>
                </a:solidFill>
              </a:rPr>
              <a:t>-7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Torr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1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57016"/>
            <a:ext cx="9143999" cy="534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tx2"/>
                </a:solidFill>
              </a:rPr>
              <a:t>HIPIMS (High Impulse Magnetron Sputtering)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5" name="Picture 4" descr="Magnetron for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13" y="4585741"/>
            <a:ext cx="3886200" cy="22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4354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23887"/>
            <a:ext cx="3554358" cy="2746550"/>
          </a:xfrm>
          <a:prstGeom prst="rect">
            <a:avLst/>
          </a:prstGeom>
        </p:spPr>
      </p:pic>
      <p:pic>
        <p:nvPicPr>
          <p:cNvPr id="7" name="Picture 6" descr="C:\Users\RMendelsberg\Documents\RJ Mendelsberg\Projects\Niobium ANL\SRF materials workshop 2012\R_of_T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729" y="535942"/>
            <a:ext cx="3295650" cy="3642519"/>
          </a:xfrm>
          <a:prstGeom prst="rect">
            <a:avLst/>
          </a:prstGeom>
          <a:noFill/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tx2"/>
                </a:solidFill>
              </a:rPr>
              <a:t>HIPIMS of Nb/Cu or Al: Superconductivity @ ANL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886200"/>
            <a:ext cx="2480675" cy="24019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51" y="762000"/>
            <a:ext cx="4127155" cy="31988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00800" y="4514671"/>
            <a:ext cx="28905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High Quality Nb/Cu or Al </a:t>
            </a:r>
          </a:p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sym typeface="Wingdings" pitchFamily="2" charset="2"/>
              </a:rPr>
              <a:t> bulk Nb</a:t>
            </a:r>
            <a:endParaRPr lang="en-US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Resist HPR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test</a:t>
            </a:r>
          </a:p>
          <a:p>
            <a:endParaRPr lang="en-US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705928" y="2895600"/>
            <a:ext cx="1059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Mix Nb-Cu</a:t>
            </a:r>
            <a:endParaRPr lang="en-US" sz="1600" dirty="0"/>
          </a:p>
        </p:txBody>
      </p: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>
            <a:off x="4572000" y="3064877"/>
            <a:ext cx="1133928" cy="1692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813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68" y="4392974"/>
            <a:ext cx="2842122" cy="21602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1674838" cy="3789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33229"/>
            <a:ext cx="2724801" cy="2114771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tx2"/>
                </a:solidFill>
              </a:rPr>
              <a:t>Cavities test </a:t>
            </a:r>
            <a:r>
              <a:rPr lang="en-US" sz="3200" b="1" dirty="0" smtClean="0">
                <a:solidFill>
                  <a:schemeClr val="tx2"/>
                </a:solidFill>
                <a:sym typeface="Wingdings" pitchFamily="2" charset="2"/>
              </a:rPr>
              <a:t> Uniformity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914400"/>
            <a:ext cx="33788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Test Cavity-coupons Jlab (Kneisel)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1677" y="3050088"/>
            <a:ext cx="42444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Uniform cavity heating in HIPIMS chamber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98792" y="3402904"/>
            <a:ext cx="5304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Fast heating + UHV compatible: IR solution (Heraeus)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451026" y="1190746"/>
            <a:ext cx="3535431" cy="1840612"/>
            <a:chOff x="2293937" y="4261072"/>
            <a:chExt cx="3535431" cy="1840612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93937" y="4261072"/>
              <a:ext cx="3535431" cy="1840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" name="Group 19"/>
            <p:cNvGrpSpPr/>
            <p:nvPr/>
          </p:nvGrpSpPr>
          <p:grpSpPr>
            <a:xfrm>
              <a:off x="2674937" y="4488345"/>
              <a:ext cx="2796696" cy="83655"/>
              <a:chOff x="5661504" y="4347694"/>
              <a:chExt cx="2796696" cy="83655"/>
            </a:xfrm>
            <a:solidFill>
              <a:srgbClr val="FFC000">
                <a:alpha val="53000"/>
              </a:srgbClr>
            </a:solidFill>
          </p:grpSpPr>
          <p:sp>
            <p:nvSpPr>
              <p:cNvPr id="21" name="Rectangle 20"/>
              <p:cNvSpPr/>
              <p:nvPr/>
            </p:nvSpPr>
            <p:spPr>
              <a:xfrm>
                <a:off x="5661505" y="4357296"/>
                <a:ext cx="2796695" cy="74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5661504" y="4347694"/>
                <a:ext cx="2796695" cy="0"/>
              </a:xfrm>
              <a:prstGeom prst="line">
                <a:avLst/>
              </a:prstGeom>
              <a:grp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2674937" y="4724400"/>
              <a:ext cx="2796696" cy="83655"/>
              <a:chOff x="5661504" y="4347694"/>
              <a:chExt cx="2796696" cy="83655"/>
            </a:xfrm>
            <a:solidFill>
              <a:srgbClr val="FFC000">
                <a:alpha val="53000"/>
              </a:srgbClr>
            </a:solidFill>
          </p:grpSpPr>
          <p:sp>
            <p:nvSpPr>
              <p:cNvPr id="24" name="Rectangle 23"/>
              <p:cNvSpPr/>
              <p:nvPr/>
            </p:nvSpPr>
            <p:spPr>
              <a:xfrm>
                <a:off x="5661505" y="4357296"/>
                <a:ext cx="2796695" cy="74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5661504" y="4347694"/>
                <a:ext cx="2796695" cy="0"/>
              </a:xfrm>
              <a:prstGeom prst="line">
                <a:avLst/>
              </a:prstGeom>
              <a:grp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 rot="10800000">
              <a:off x="2674937" y="5326545"/>
              <a:ext cx="2796696" cy="74053"/>
              <a:chOff x="5661504" y="4357296"/>
              <a:chExt cx="2796696" cy="74053"/>
            </a:xfrm>
            <a:solidFill>
              <a:srgbClr val="FFC000">
                <a:alpha val="53000"/>
              </a:srgbClr>
            </a:solidFill>
          </p:grpSpPr>
          <p:sp>
            <p:nvSpPr>
              <p:cNvPr id="30" name="Rectangle 29"/>
              <p:cNvSpPr/>
              <p:nvPr/>
            </p:nvSpPr>
            <p:spPr>
              <a:xfrm>
                <a:off x="5661505" y="4357296"/>
                <a:ext cx="2796695" cy="74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5661504" y="4394322"/>
                <a:ext cx="2796695" cy="0"/>
              </a:xfrm>
              <a:prstGeom prst="line">
                <a:avLst/>
              </a:prstGeom>
              <a:grpFill/>
              <a:ln w="635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 rot="10800000">
              <a:off x="2674937" y="5631345"/>
              <a:ext cx="2796696" cy="83655"/>
              <a:chOff x="5661504" y="4347694"/>
              <a:chExt cx="2796696" cy="83655"/>
            </a:xfrm>
            <a:solidFill>
              <a:srgbClr val="FFC000">
                <a:alpha val="53000"/>
              </a:srgbClr>
            </a:solidFill>
          </p:grpSpPr>
          <p:sp>
            <p:nvSpPr>
              <p:cNvPr id="33" name="Rectangle 32"/>
              <p:cNvSpPr/>
              <p:nvPr/>
            </p:nvSpPr>
            <p:spPr>
              <a:xfrm>
                <a:off x="5661505" y="4357296"/>
                <a:ext cx="2796695" cy="74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5661504" y="4347694"/>
                <a:ext cx="2796695" cy="0"/>
              </a:xfrm>
              <a:prstGeom prst="line">
                <a:avLst/>
              </a:prstGeom>
              <a:grp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 rot="10800000">
              <a:off x="2697641" y="5943600"/>
              <a:ext cx="2796696" cy="83655"/>
              <a:chOff x="5661504" y="4347694"/>
              <a:chExt cx="2796696" cy="83655"/>
            </a:xfrm>
            <a:solidFill>
              <a:srgbClr val="FFC000">
                <a:alpha val="53000"/>
              </a:srgbClr>
            </a:solidFill>
          </p:grpSpPr>
          <p:sp>
            <p:nvSpPr>
              <p:cNvPr id="36" name="Rectangle 35"/>
              <p:cNvSpPr/>
              <p:nvPr/>
            </p:nvSpPr>
            <p:spPr>
              <a:xfrm>
                <a:off x="5661505" y="4357296"/>
                <a:ext cx="2796695" cy="74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661504" y="4347694"/>
                <a:ext cx="2796695" cy="0"/>
              </a:xfrm>
              <a:prstGeom prst="line">
                <a:avLst/>
              </a:prstGeom>
              <a:grp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2674937" y="5031347"/>
              <a:ext cx="2796696" cy="74053"/>
              <a:chOff x="5661504" y="4357296"/>
              <a:chExt cx="2796696" cy="74053"/>
            </a:xfrm>
            <a:solidFill>
              <a:srgbClr val="FFC000">
                <a:alpha val="53000"/>
              </a:srgbClr>
            </a:solidFill>
          </p:grpSpPr>
          <p:sp>
            <p:nvSpPr>
              <p:cNvPr id="39" name="Rectangle 38"/>
              <p:cNvSpPr/>
              <p:nvPr/>
            </p:nvSpPr>
            <p:spPr>
              <a:xfrm>
                <a:off x="5661505" y="4357296"/>
                <a:ext cx="2796695" cy="74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661504" y="4394322"/>
                <a:ext cx="2796695" cy="0"/>
              </a:xfrm>
              <a:prstGeom prst="line">
                <a:avLst/>
              </a:prstGeom>
              <a:grpFill/>
              <a:ln w="635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/>
            <p:cNvSpPr/>
            <p:nvPr/>
          </p:nvSpPr>
          <p:spPr>
            <a:xfrm>
              <a:off x="5460001" y="4278390"/>
              <a:ext cx="45719" cy="18074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629218" y="4267200"/>
              <a:ext cx="45719" cy="18074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67000" y="4267200"/>
              <a:ext cx="2796696" cy="83655"/>
              <a:chOff x="5661504" y="4347694"/>
              <a:chExt cx="2796696" cy="83655"/>
            </a:xfrm>
            <a:solidFill>
              <a:srgbClr val="FFC000">
                <a:alpha val="53000"/>
              </a:srgbClr>
            </a:solidFill>
          </p:grpSpPr>
          <p:sp>
            <p:nvSpPr>
              <p:cNvPr id="44" name="Rectangle 43"/>
              <p:cNvSpPr/>
              <p:nvPr/>
            </p:nvSpPr>
            <p:spPr>
              <a:xfrm>
                <a:off x="5661505" y="4357296"/>
                <a:ext cx="2796695" cy="740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5661504" y="4347694"/>
                <a:ext cx="2796695" cy="0"/>
              </a:xfrm>
              <a:prstGeom prst="line">
                <a:avLst/>
              </a:prstGeom>
              <a:grp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/>
          <p:cNvSpPr txBox="1"/>
          <p:nvPr/>
        </p:nvSpPr>
        <p:spPr>
          <a:xfrm>
            <a:off x="5029200" y="4992469"/>
            <a:ext cx="3997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Varying the speed of the magnetron arm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-&gt; control on uniformity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3772236"/>
            <a:ext cx="4952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2” OD magnetron do not ignite (e mfp interrupted)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1” OD -&gt; ignite inside the cavity tube/ small I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077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81" y="1066800"/>
            <a:ext cx="2667000" cy="146112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143000"/>
            <a:ext cx="88678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Here we aim at transformative technology changes in SRF technology 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by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developing a predictive understanding of the materials 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physics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issues currently limiting SRF technology and by applying 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this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understanding to significantly improve cavity performance.</a:t>
            </a:r>
          </a:p>
          <a:p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/>
              <a:t>solutions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9" y="2971800"/>
            <a:ext cx="2956762" cy="3450784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32004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801702"/>
              </p:ext>
            </p:extLst>
          </p:nvPr>
        </p:nvGraphicFramePr>
        <p:xfrm>
          <a:off x="6602412" y="2727325"/>
          <a:ext cx="2465388" cy="367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Bitmap Image" r:id="rId6" imgW="3933333" imgH="5495238" progId="PBrush">
                  <p:embed/>
                </p:oleObj>
              </mc:Choice>
              <mc:Fallback>
                <p:oleObj name="Bitmap Image" r:id="rId6" imgW="3933333" imgH="549523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2412" y="2727325"/>
                        <a:ext cx="2465388" cy="367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24600" y="6428847"/>
            <a:ext cx="2270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A. Gurevich, APL 88, 012511 </a:t>
            </a:r>
            <a:endParaRPr lang="en-US" sz="1400" i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7" y="5566531"/>
            <a:ext cx="227806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434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contact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5B9-E64D-4927-B46F-5D2E1A7B219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21" y="889348"/>
            <a:ext cx="3276600" cy="2502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25" y="3728385"/>
            <a:ext cx="3209275" cy="2334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00034" y="5297269"/>
            <a:ext cx="463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Very low gap -&gt; proximity effect?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X-ray on coupons at IIT -&gt; Nb</a:t>
            </a:r>
            <a:r>
              <a:rPr lang="en-US" baseline="-25000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 phase (no NbN)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00187"/>
            <a:ext cx="5532821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914400"/>
            <a:ext cx="290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1/ ANNEALING IN N</a:t>
            </a:r>
            <a:r>
              <a:rPr lang="en-US" baseline="-25000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(FERMI)</a:t>
            </a:r>
          </a:p>
        </p:txBody>
      </p:sp>
    </p:spTree>
    <p:extLst>
      <p:ext uri="{BB962C8B-B14F-4D97-AF65-F5344CB8AC3E}">
        <p14:creationId xmlns:p14="http://schemas.microsoft.com/office/powerpoint/2010/main" val="28419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2" y="3766860"/>
            <a:ext cx="3398710" cy="271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contact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5B9-E64D-4927-B46F-5D2E1A7B219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762000"/>
            <a:ext cx="349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/ ANNEALING of Nb IN UHV (JLAB)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11" y="1050590"/>
            <a:ext cx="3868189" cy="282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2" y="1143000"/>
            <a:ext cx="3625514" cy="274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5800" y="4495800"/>
            <a:ext cx="40484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Correlation with Cavity results: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1400 C heat treatment homogenized gap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To bulk Nb.</a:t>
            </a:r>
          </a:p>
          <a:p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Ongoing temp for higher temp treatment</a:t>
            </a:r>
          </a:p>
        </p:txBody>
      </p:sp>
    </p:spTree>
    <p:extLst>
      <p:ext uri="{BB962C8B-B14F-4D97-AF65-F5344CB8AC3E}">
        <p14:creationId xmlns:p14="http://schemas.microsoft.com/office/powerpoint/2010/main" val="376118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ular Arrow 5"/>
          <p:cNvSpPr/>
          <p:nvPr/>
        </p:nvSpPr>
        <p:spPr>
          <a:xfrm>
            <a:off x="2185351" y="914400"/>
            <a:ext cx="4773297" cy="4773297"/>
          </a:xfrm>
          <a:prstGeom prst="circularArrow">
            <a:avLst>
              <a:gd name="adj1" fmla="val 5544"/>
              <a:gd name="adj2" fmla="val 330680"/>
              <a:gd name="adj3" fmla="val 14762293"/>
              <a:gd name="adj4" fmla="val 16810364"/>
              <a:gd name="adj5" fmla="val 5757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2" name="Picture 21" descr="AnlLogo.png"/>
          <p:cNvPicPr>
            <a:picLocks noChangeAspect="1"/>
          </p:cNvPicPr>
          <p:nvPr/>
        </p:nvPicPr>
        <p:blipFill>
          <a:blip r:embed="rId2"/>
          <a:srcRect l="17347" r="18367" b="40476"/>
          <a:stretch>
            <a:fillRect/>
          </a:stretch>
        </p:blipFill>
        <p:spPr>
          <a:xfrm>
            <a:off x="4114800" y="2868297"/>
            <a:ext cx="914400" cy="76200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181600" y="3962400"/>
            <a:ext cx="1830884" cy="1067842"/>
            <a:chOff x="3045916" y="2488"/>
            <a:chExt cx="1223367" cy="611683"/>
          </a:xfrm>
          <a:solidFill>
            <a:srgbClr val="008080"/>
          </a:solidFill>
        </p:grpSpPr>
        <p:sp>
          <p:nvSpPr>
            <p:cNvPr id="8" name="Rounded Rectangle 7"/>
            <p:cNvSpPr/>
            <p:nvPr/>
          </p:nvSpPr>
          <p:spPr>
            <a:xfrm>
              <a:off x="3045916" y="2488"/>
              <a:ext cx="1223367" cy="611683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3075776" y="32348"/>
              <a:ext cx="1163647" cy="55196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u="sng" dirty="0" smtClean="0"/>
                <a:t>MSD</a:t>
              </a:r>
              <a:r>
                <a:rPr lang="en-US" sz="1300" kern="1200" dirty="0" smtClean="0"/>
                <a:t/>
              </a:r>
              <a:br>
                <a:rPr lang="en-US" sz="1300" kern="1200" dirty="0" smtClean="0"/>
              </a:br>
              <a:r>
                <a:rPr lang="en-US" sz="1300" kern="1200" dirty="0" smtClean="0"/>
                <a:t>ALD-PCT-characterization</a:t>
              </a:r>
              <a:endParaRPr lang="en-US" sz="1300" kern="1200" dirty="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98" y="4071235"/>
            <a:ext cx="609600" cy="9426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071236"/>
            <a:ext cx="889952" cy="9426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181605" y="5038647"/>
            <a:ext cx="1428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J. Klug, N. Groll,</a:t>
            </a:r>
          </a:p>
          <a:p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N. Becker, C. Cao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206048" y="1574024"/>
            <a:ext cx="2737392" cy="1400130"/>
            <a:chOff x="5206048" y="1112297"/>
            <a:chExt cx="2737392" cy="1400130"/>
          </a:xfrm>
        </p:grpSpPr>
        <p:grpSp>
          <p:nvGrpSpPr>
            <p:cNvPr id="19" name="Group 18"/>
            <p:cNvGrpSpPr/>
            <p:nvPr/>
          </p:nvGrpSpPr>
          <p:grpSpPr>
            <a:xfrm>
              <a:off x="5206048" y="1112297"/>
              <a:ext cx="1752600" cy="1161792"/>
              <a:chOff x="2349727" y="3950773"/>
              <a:chExt cx="1223367" cy="611683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349727" y="3950773"/>
                <a:ext cx="1223367" cy="611683"/>
              </a:xfrm>
              <a:prstGeom prst="roundRect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7031415"/>
                  <a:satOff val="-10550"/>
                  <a:lumOff val="-1716"/>
                  <a:alphaOff val="0"/>
                </a:schemeClr>
              </a:fillRef>
              <a:effectRef idx="2">
                <a:schemeClr val="accent3">
                  <a:hueOff val="7031415"/>
                  <a:satOff val="-10550"/>
                  <a:lumOff val="-171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Rounded Rectangle 4"/>
              <p:cNvSpPr/>
              <p:nvPr/>
            </p:nvSpPr>
            <p:spPr>
              <a:xfrm>
                <a:off x="2379587" y="3980633"/>
                <a:ext cx="1163647" cy="5519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b="1" u="sng" dirty="0" smtClean="0"/>
                  <a:t>HEP</a:t>
                </a:r>
                <a:r>
                  <a:rPr lang="en-US" sz="1300" kern="1200" dirty="0" smtClean="0"/>
                  <a:t> </a:t>
                </a:r>
                <a:br>
                  <a:rPr lang="en-US" sz="1300" kern="1200" dirty="0" smtClean="0"/>
                </a:br>
                <a:r>
                  <a:rPr lang="en-US" sz="1300" dirty="0" smtClean="0"/>
                  <a:t>support-funding</a:t>
                </a:r>
                <a:endParaRPr lang="en-US" sz="1300" kern="1200" dirty="0"/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357" y="1153090"/>
              <a:ext cx="697230" cy="105156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916171" y="2204650"/>
              <a:ext cx="10272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2">
                      <a:lumMod val="10000"/>
                    </a:schemeClr>
                  </a:solidFill>
                </a:rPr>
                <a:t>Th. Proslier</a:t>
              </a:r>
              <a:endParaRPr lang="en-US" sz="1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82363" y="3971601"/>
            <a:ext cx="1803836" cy="1141958"/>
            <a:chOff x="1283103" y="3055769"/>
            <a:chExt cx="1223367" cy="611683"/>
          </a:xfrm>
          <a:solidFill>
            <a:srgbClr val="3366FF"/>
          </a:solidFill>
        </p:grpSpPr>
        <p:sp>
          <p:nvSpPr>
            <p:cNvPr id="17" name="Rounded Rectangle 16"/>
            <p:cNvSpPr/>
            <p:nvPr/>
          </p:nvSpPr>
          <p:spPr>
            <a:xfrm>
              <a:off x="1283103" y="3055769"/>
              <a:ext cx="1223367" cy="611683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8437698"/>
                <a:satOff val="-12660"/>
                <a:lumOff val="-2059"/>
                <a:alphaOff val="0"/>
              </a:schemeClr>
            </a:fillRef>
            <a:effectRef idx="2">
              <a:schemeClr val="accent3">
                <a:hueOff val="8437698"/>
                <a:satOff val="-12660"/>
                <a:lumOff val="-20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1312963" y="3085629"/>
              <a:ext cx="1163647" cy="55196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u="sng" dirty="0" smtClean="0"/>
                <a:t>Collab</a:t>
              </a:r>
              <a:r>
                <a:rPr lang="en-US" sz="1300" kern="1200" dirty="0" smtClean="0"/>
                <a:t> 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 smtClean="0"/>
                <a:t>Berkeley, FNAL, JLAB</a:t>
              </a:r>
              <a:r>
                <a:rPr lang="en-US" sz="1300" kern="1200" dirty="0" smtClean="0"/>
                <a:t> </a:t>
              </a:r>
              <a:endParaRPr lang="en-US" sz="1300" kern="1200" dirty="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63" y="4592220"/>
            <a:ext cx="786964" cy="9050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3" y="4572808"/>
            <a:ext cx="685800" cy="9297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3" y="3330895"/>
            <a:ext cx="685800" cy="10287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29463" y="5499618"/>
            <a:ext cx="2163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A. Anders, R. Mendelsberg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663" y="4300188"/>
            <a:ext cx="239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A-M. Valente, Kneisel, Giovati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09600" y="1515280"/>
            <a:ext cx="3276599" cy="1459759"/>
            <a:chOff x="609600" y="1515280"/>
            <a:chExt cx="3276599" cy="1459759"/>
          </a:xfrm>
        </p:grpSpPr>
        <p:grpSp>
          <p:nvGrpSpPr>
            <p:cNvPr id="13" name="Group 12"/>
            <p:cNvGrpSpPr/>
            <p:nvPr/>
          </p:nvGrpSpPr>
          <p:grpSpPr>
            <a:xfrm>
              <a:off x="1981199" y="1574024"/>
              <a:ext cx="1905000" cy="1065206"/>
              <a:chOff x="4808729" y="3055769"/>
              <a:chExt cx="1223367" cy="611683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4808729" y="3055769"/>
                <a:ext cx="1223367" cy="611683"/>
              </a:xfrm>
              <a:prstGeom prst="roundRect">
                <a:avLst/>
              </a:prstGeom>
              <a:solidFill>
                <a:srgbClr val="990099"/>
              </a:solidFill>
              <a:ln>
                <a:solidFill>
                  <a:srgbClr val="9966FF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4218849"/>
                  <a:satOff val="-6330"/>
                  <a:lumOff val="-1029"/>
                  <a:alphaOff val="0"/>
                </a:schemeClr>
              </a:fillRef>
              <a:effectRef idx="2">
                <a:schemeClr val="accent3">
                  <a:hueOff val="4218849"/>
                  <a:satOff val="-6330"/>
                  <a:lumOff val="-102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Rounded Rectangle 4"/>
              <p:cNvSpPr/>
              <p:nvPr/>
            </p:nvSpPr>
            <p:spPr>
              <a:xfrm>
                <a:off x="4838589" y="3085629"/>
                <a:ext cx="1163647" cy="5519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b="1" u="sng" dirty="0" smtClean="0"/>
                  <a:t>PHYS-APS</a:t>
                </a:r>
                <a:r>
                  <a:rPr lang="en-US" sz="1300" kern="1200" dirty="0" smtClean="0"/>
                  <a:t> </a:t>
                </a:r>
                <a:br>
                  <a:rPr lang="en-US" sz="1300" kern="1200" dirty="0" smtClean="0"/>
                </a:br>
                <a:r>
                  <a:rPr lang="en-US" sz="1300" dirty="0" smtClean="0"/>
                  <a:t>Testing</a:t>
                </a:r>
                <a:endParaRPr lang="en-US" sz="1300" kern="1200" dirty="0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736935" y="2667262"/>
              <a:ext cx="788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2">
                      <a:lumMod val="10000"/>
                    </a:schemeClr>
                  </a:solidFill>
                </a:rPr>
                <a:t>M. Kelly</a:t>
              </a:r>
              <a:endParaRPr lang="en-US" sz="1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515280"/>
              <a:ext cx="1190625" cy="1123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9" name="TextBox 38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21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2"/>
                </a:solidFill>
              </a:rPr>
              <a:t>Conclusion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093655"/>
            <a:ext cx="536217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Opportunities Coils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Cu Cavity/Nb cavity coating tests </a:t>
            </a:r>
          </a:p>
          <a:p>
            <a:pPr lvl="2"/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Multilayers</a:t>
            </a:r>
          </a:p>
          <a:p>
            <a:pPr lvl="2"/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Seed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layers</a:t>
            </a:r>
          </a:p>
          <a:p>
            <a:pPr lvl="2"/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0" lvl="2" indent="-457200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Not enough Nb cavity!</a:t>
            </a:r>
            <a:endParaRPr lang="en-US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27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PCT Spectrum Dependence on Junction Resistance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Physical Sciences &amp; Engineering Annual Review, June 6-7,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5B9-E64D-4927-B46F-5D2E1A7B219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36" descr="9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852488"/>
            <a:ext cx="2730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Graph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65188"/>
            <a:ext cx="27432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6"/>
          <p:cNvSpPr>
            <a:spLocks noChangeShapeType="1"/>
          </p:cNvSpPr>
          <p:nvPr/>
        </p:nvSpPr>
        <p:spPr bwMode="auto">
          <a:xfrm>
            <a:off x="3048000" y="1919288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Line 37"/>
          <p:cNvSpPr>
            <a:spLocks noChangeShapeType="1"/>
          </p:cNvSpPr>
          <p:nvPr/>
        </p:nvSpPr>
        <p:spPr bwMode="auto">
          <a:xfrm flipH="1">
            <a:off x="6096000" y="2833688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2454275" y="2528888"/>
            <a:ext cx="4373563" cy="4114800"/>
            <a:chOff x="2454154" y="2438400"/>
            <a:chExt cx="4373357" cy="4114800"/>
          </a:xfrm>
        </p:grpSpPr>
        <p:grpSp>
          <p:nvGrpSpPr>
            <p:cNvPr id="11" name="Group 33"/>
            <p:cNvGrpSpPr>
              <a:grpSpLocks/>
            </p:cNvGrpSpPr>
            <p:nvPr/>
          </p:nvGrpSpPr>
          <p:grpSpPr bwMode="auto">
            <a:xfrm>
              <a:off x="2465617" y="2438400"/>
              <a:ext cx="4361894" cy="4114800"/>
              <a:chOff x="378" y="372"/>
              <a:chExt cx="3796" cy="3160"/>
            </a:xfrm>
          </p:grpSpPr>
          <p:grpSp>
            <p:nvGrpSpPr>
              <p:cNvPr id="14" name="Group 29"/>
              <p:cNvGrpSpPr>
                <a:grpSpLocks/>
              </p:cNvGrpSpPr>
              <p:nvPr/>
            </p:nvGrpSpPr>
            <p:grpSpPr bwMode="auto">
              <a:xfrm>
                <a:off x="378" y="372"/>
                <a:ext cx="3796" cy="3160"/>
                <a:chOff x="669" y="267"/>
                <a:chExt cx="3955" cy="3909"/>
              </a:xfrm>
            </p:grpSpPr>
            <p:grpSp>
              <p:nvGrpSpPr>
                <p:cNvPr id="17" name="Group 27"/>
                <p:cNvGrpSpPr>
                  <a:grpSpLocks/>
                </p:cNvGrpSpPr>
                <p:nvPr/>
              </p:nvGrpSpPr>
              <p:grpSpPr bwMode="auto">
                <a:xfrm>
                  <a:off x="669" y="267"/>
                  <a:ext cx="3955" cy="3909"/>
                  <a:chOff x="669" y="267"/>
                  <a:chExt cx="3955" cy="3909"/>
                </a:xfrm>
              </p:grpSpPr>
              <p:grpSp>
                <p:nvGrpSpPr>
                  <p:cNvPr id="19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488" y="1968"/>
                    <a:ext cx="2832" cy="2208"/>
                    <a:chOff x="672" y="240"/>
                    <a:chExt cx="4320" cy="3360"/>
                  </a:xfrm>
                </p:grpSpPr>
                <p:sp>
                  <p:nvSpPr>
                    <p:cNvPr id="25" name="Rectangle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1" y="1824"/>
                      <a:ext cx="4321" cy="1776"/>
                    </a:xfrm>
                    <a:prstGeom prst="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dirty="0">
                        <a:latin typeface="+mn-lt"/>
                        <a:ea typeface="+mn-ea"/>
                      </a:endParaRPr>
                    </a:p>
                  </p:txBody>
                </p:sp>
                <p:sp>
                  <p:nvSpPr>
                    <p:cNvPr id="26" name="Rectangle 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" y="1584"/>
                      <a:ext cx="4320" cy="240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7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" y="1152"/>
                      <a:ext cx="4320" cy="43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8" name="Rectangl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" y="240"/>
                      <a:ext cx="4320" cy="912"/>
                    </a:xfrm>
                    <a:prstGeom prst="rect">
                      <a:avLst/>
                    </a:prstGeom>
                    <a:solidFill>
                      <a:srgbClr val="CCCC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9" name="Line 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720" y="1056"/>
                      <a:ext cx="144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0" name="Line 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08" y="1056"/>
                      <a:ext cx="48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1" name="Line 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48" y="1056"/>
                      <a:ext cx="144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2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4" y="1056"/>
                      <a:ext cx="48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3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76" y="1056"/>
                      <a:ext cx="144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4" name="Line 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2" y="1056"/>
                      <a:ext cx="48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5" name="Line 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04" y="1056"/>
                      <a:ext cx="96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6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96" y="1056"/>
                      <a:ext cx="19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7" name="Line 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76" y="1056"/>
                      <a:ext cx="0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8" name="Line 1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216" y="1104"/>
                      <a:ext cx="48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9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4" y="1056"/>
                      <a:ext cx="96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</p:grpSp>
              <p:sp>
                <p:nvSpPr>
                  <p:cNvPr id="20" name="AutoShape 20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1296"/>
                    <a:ext cx="960" cy="134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00 w 21600"/>
                      <a:gd name="T13" fmla="*/ 4500 h 21600"/>
                      <a:gd name="T14" fmla="*/ 17100 w 21600"/>
                      <a:gd name="T15" fmla="*/ 171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672"/>
                    <a:ext cx="960" cy="134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00 w 21600"/>
                      <a:gd name="T13" fmla="*/ 4500 h 21600"/>
                      <a:gd name="T14" fmla="*/ 17100 w 21600"/>
                      <a:gd name="T15" fmla="*/ 171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2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9" y="2772"/>
                    <a:ext cx="773" cy="10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sz="1600" dirty="0">
                        <a:latin typeface="Arial" charset="0"/>
                      </a:rPr>
                      <a:t>NbO</a:t>
                    </a:r>
                  </a:p>
                  <a:p>
                    <a:pPr eaLnBrk="1" hangingPunct="1">
                      <a:spcBef>
                        <a:spcPct val="50000"/>
                      </a:spcBef>
                    </a:pPr>
                    <a:endParaRPr lang="en-US" sz="1600" dirty="0">
                      <a:latin typeface="Arial" charset="0"/>
                    </a:endParaRPr>
                  </a:p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sz="1600" dirty="0">
                        <a:latin typeface="Arial" charset="0"/>
                      </a:rPr>
                      <a:t>Nb</a:t>
                    </a:r>
                  </a:p>
                </p:txBody>
              </p:sp>
              <p:sp>
                <p:nvSpPr>
                  <p:cNvPr id="23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82" y="267"/>
                    <a:ext cx="1694" cy="3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/>
                    <a:r>
                      <a:rPr lang="en-US" sz="2000" dirty="0">
                        <a:latin typeface="Arial" charset="0"/>
                      </a:rPr>
                      <a:t>High Z junction</a:t>
                    </a:r>
                    <a:endParaRPr lang="en-US" sz="2400" dirty="0">
                      <a:latin typeface="Arial" charset="0"/>
                    </a:endParaRPr>
                  </a:p>
                </p:txBody>
              </p:sp>
              <p:sp>
                <p:nvSpPr>
                  <p:cNvPr id="24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79" y="892"/>
                    <a:ext cx="1645" cy="3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9pPr>
                  </a:lstStyle>
                  <a:p>
                    <a:pPr eaLnBrk="1" hangingPunct="1"/>
                    <a:r>
                      <a:rPr lang="en-US" sz="2000" dirty="0">
                        <a:latin typeface="Arial" charset="0"/>
                      </a:rPr>
                      <a:t>Low Z junction</a:t>
                    </a:r>
                    <a:endParaRPr lang="en-US" sz="2400" dirty="0">
                      <a:latin typeface="Arial" charset="0"/>
                    </a:endParaRPr>
                  </a:p>
                </p:txBody>
              </p:sp>
            </p:grpSp>
            <p:sp>
              <p:nvSpPr>
                <p:cNvPr id="18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711" y="1028"/>
                  <a:ext cx="828" cy="3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sz="2000" dirty="0">
                      <a:latin typeface="Arial" charset="0"/>
                    </a:rPr>
                    <a:t>Au Tip</a:t>
                  </a:r>
                  <a:endParaRPr lang="en-US" sz="2400" dirty="0">
                    <a:latin typeface="Arial" charset="0"/>
                  </a:endParaRPr>
                </a:p>
              </p:txBody>
            </p:sp>
          </p:grpSp>
          <p:sp>
            <p:nvSpPr>
              <p:cNvPr id="15" name="Rectangle 30"/>
              <p:cNvSpPr>
                <a:spLocks noChangeArrowheads="1"/>
              </p:cNvSpPr>
              <p:nvPr/>
            </p:nvSpPr>
            <p:spPr bwMode="auto">
              <a:xfrm>
                <a:off x="1174" y="2064"/>
                <a:ext cx="1920" cy="864"/>
              </a:xfrm>
              <a:prstGeom prst="rect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" name="Text Box 31"/>
              <p:cNvSpPr txBox="1">
                <a:spLocks noChangeArrowheads="1"/>
              </p:cNvSpPr>
              <p:nvPr/>
            </p:nvSpPr>
            <p:spPr bwMode="auto">
              <a:xfrm>
                <a:off x="1384" y="2605"/>
                <a:ext cx="1457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sz="1600" dirty="0">
                    <a:latin typeface="Arial" charset="0"/>
                  </a:rPr>
                  <a:t>Depairing region</a:t>
                </a:r>
              </a:p>
            </p:txBody>
          </p:sp>
        </p:grpSp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2454154" y="4842529"/>
              <a:ext cx="85638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dirty="0">
                  <a:latin typeface="Arial" charset="0"/>
                </a:rPr>
                <a:t>NbO</a:t>
              </a:r>
              <a:r>
                <a:rPr lang="en-US" sz="1600" baseline="-25000" dirty="0">
                  <a:latin typeface="Arial" charset="0"/>
                </a:rPr>
                <a:t>2</a:t>
              </a:r>
              <a:endParaRPr lang="en-US" sz="1600" dirty="0">
                <a:latin typeface="Arial" charset="0"/>
              </a:endParaRPr>
            </a:p>
          </p:txBody>
        </p:sp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2454154" y="4364711"/>
              <a:ext cx="85638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dirty="0">
                  <a:latin typeface="Arial" charset="0"/>
                </a:rPr>
                <a:t>Nb</a:t>
              </a:r>
              <a:r>
                <a:rPr lang="en-US" sz="1600" baseline="-25000" dirty="0">
                  <a:latin typeface="Arial" charset="0"/>
                </a:rPr>
                <a:t>2</a:t>
              </a:r>
              <a:r>
                <a:rPr lang="en-US" sz="1600" dirty="0">
                  <a:latin typeface="Arial" charset="0"/>
                </a:rPr>
                <a:t>O</a:t>
              </a:r>
              <a:r>
                <a:rPr lang="en-US" sz="1600" baseline="-25000" dirty="0">
                  <a:latin typeface="Arial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570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0975"/>
            <a:ext cx="7772400" cy="78105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Γ collapses for Z &lt; 1.5</a:t>
            </a: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1046163" y="1195388"/>
            <a:ext cx="6840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/>
              <a:t>Au tip scraping through surface oxide removes depairing</a:t>
            </a:r>
          </a:p>
        </p:txBody>
      </p:sp>
      <p:pic>
        <p:nvPicPr>
          <p:cNvPr id="7172" name="Picture 4" descr="Graph1_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925638"/>
            <a:ext cx="607377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Graph3_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2724150"/>
            <a:ext cx="3170237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20700" y="306388"/>
            <a:ext cx="3535363" cy="56832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Fermi lab cold spot</a:t>
            </a:r>
          </a:p>
        </p:txBody>
      </p:sp>
      <p:pic>
        <p:nvPicPr>
          <p:cNvPr id="8195" name="Picture 2" descr="fermi_cold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687388"/>
            <a:ext cx="335915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 descr="fermi_cold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3606800"/>
            <a:ext cx="339725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ppt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312863"/>
            <a:ext cx="4425950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1441450" y="4962525"/>
            <a:ext cx="3400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/>
              <a:t>Significantly lower Γ values</a:t>
            </a:r>
          </a:p>
        </p:txBody>
      </p:sp>
    </p:spTree>
    <p:extLst>
      <p:ext uri="{BB962C8B-B14F-4D97-AF65-F5344CB8AC3E}">
        <p14:creationId xmlns:p14="http://schemas.microsoft.com/office/powerpoint/2010/main" val="17724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gamma_081010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3" y="4443413"/>
            <a:ext cx="2913062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gap081010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479675"/>
            <a:ext cx="28987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08101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8" y="331788"/>
            <a:ext cx="261937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 descr="081010_al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698500"/>
            <a:ext cx="39655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itle 1"/>
          <p:cNvSpPr txBox="1">
            <a:spLocks/>
          </p:cNvSpPr>
          <p:nvPr/>
        </p:nvSpPr>
        <p:spPr bwMode="auto">
          <a:xfrm>
            <a:off x="533400" y="244475"/>
            <a:ext cx="422116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000" dirty="0"/>
              <a:t>28nm  Nb</a:t>
            </a:r>
            <a:r>
              <a:rPr lang="en-US" sz="2000" baseline="-25000" dirty="0"/>
              <a:t>0.8</a:t>
            </a:r>
            <a:r>
              <a:rPr lang="en-US" sz="2000" dirty="0"/>
              <a:t>Ti</a:t>
            </a:r>
            <a:r>
              <a:rPr lang="en-US" sz="2000" baseline="-25000" dirty="0"/>
              <a:t>0.2</a:t>
            </a:r>
            <a:r>
              <a:rPr lang="en-US" sz="2000" dirty="0"/>
              <a:t>N (without AlN layer)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4827588" y="534988"/>
            <a:ext cx="1230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/>
              <a:t>T</a:t>
            </a:r>
            <a:r>
              <a:rPr lang="en-US" baseline="-25000" dirty="0"/>
              <a:t>c</a:t>
            </a:r>
            <a:r>
              <a:rPr lang="en-US" dirty="0"/>
              <a:t>= 8.3K</a:t>
            </a:r>
          </a:p>
          <a:p>
            <a:pPr eaLnBrk="1" hangingPunct="1"/>
            <a:r>
              <a:rPr lang="en-US" dirty="0"/>
              <a:t>by SQUID</a:t>
            </a:r>
          </a:p>
        </p:txBody>
      </p:sp>
      <p:pic>
        <p:nvPicPr>
          <p:cNvPr id="17416" name="Picture 8" descr="081010J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400425"/>
            <a:ext cx="425132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196138" y="4244975"/>
            <a:ext cx="1042987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ea typeface="MS PGothic" pitchFamily="34" charset="-128"/>
              </a:rPr>
              <a:t>Δ(meV)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94563" y="6392863"/>
            <a:ext cx="1041400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ea typeface="MS PGothic" pitchFamily="34" charset="-128"/>
              </a:rPr>
              <a:t>Γ(meV)</a:t>
            </a:r>
          </a:p>
        </p:txBody>
      </p:sp>
    </p:spTree>
    <p:extLst>
      <p:ext uri="{BB962C8B-B14F-4D97-AF65-F5344CB8AC3E}">
        <p14:creationId xmlns:p14="http://schemas.microsoft.com/office/powerpoint/2010/main" val="152720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3" y="1110568"/>
            <a:ext cx="4404267" cy="330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494911"/>
            <a:ext cx="194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Cavity ALD growth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874" y="4549908"/>
            <a:ext cx="354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Max size coupons: 2.5” OD-12” long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95" y="1110568"/>
            <a:ext cx="4462623" cy="330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502627"/>
            <a:ext cx="307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Test chamber-coupons growth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3493" y="4549908"/>
            <a:ext cx="305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ILC shape single cell: ~15” long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334000" y="1981200"/>
            <a:ext cx="1066800" cy="12192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2600" y="1752600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Gas Out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924800" y="1752600"/>
            <a:ext cx="381000" cy="3048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43800" y="1447800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Gas in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684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228600" y="76200"/>
            <a:ext cx="8229600" cy="7921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tx2"/>
                </a:solidFill>
              </a:rPr>
              <a:t>Synergy onsite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24345" y="175260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MSD/HEP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" y="2201219"/>
            <a:ext cx="5711358" cy="288585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110468" y="1600200"/>
            <a:ext cx="2590800" cy="3891915"/>
            <a:chOff x="6110468" y="1905000"/>
            <a:chExt cx="2590800" cy="3891915"/>
          </a:xfrm>
        </p:grpSpPr>
        <p:pic>
          <p:nvPicPr>
            <p:cNvPr id="20" name="Picture 26" descr="Horizontal_EP_ QW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468" y="2299772"/>
              <a:ext cx="2590800" cy="171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8" descr="ninecellE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220" y="4080946"/>
              <a:ext cx="2584048" cy="1715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705600" y="1905000"/>
              <a:ext cx="1621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2">
                      <a:lumMod val="10000"/>
                    </a:schemeClr>
                  </a:solidFill>
                </a:rPr>
                <a:t>PHYS/APS/HEP</a:t>
              </a:r>
              <a:endParaRPr 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4" name="Curved Down Arrow 23"/>
          <p:cNvSpPr/>
          <p:nvPr/>
        </p:nvSpPr>
        <p:spPr>
          <a:xfrm>
            <a:off x="3581400" y="1133254"/>
            <a:ext cx="2590800" cy="61934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Curved Down Arrow 25"/>
          <p:cNvSpPr/>
          <p:nvPr/>
        </p:nvSpPr>
        <p:spPr>
          <a:xfrm rot="10800000">
            <a:off x="3657601" y="5629053"/>
            <a:ext cx="2590800" cy="61934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29400" y="5629053"/>
            <a:ext cx="1976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Surface treatments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RF testing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26232" y="5565320"/>
            <a:ext cx="1720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Material science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fundamentals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52526" y="304800"/>
            <a:ext cx="2239074" cy="692626"/>
            <a:chOff x="6498728" y="621268"/>
            <a:chExt cx="2239074" cy="692626"/>
          </a:xfrm>
        </p:grpSpPr>
        <p:sp>
          <p:nvSpPr>
            <p:cNvPr id="2" name="TextBox 1"/>
            <p:cNvSpPr txBox="1"/>
            <p:nvPr/>
          </p:nvSpPr>
          <p:spPr>
            <a:xfrm>
              <a:off x="6498728" y="944562"/>
              <a:ext cx="2239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10000"/>
                    </a:schemeClr>
                  </a:solidFill>
                </a:rPr>
                <a:t>Single Cell Nb Cavities</a:t>
              </a:r>
              <a:endParaRPr 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68606" y="621268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2">
                      <a:lumMod val="10000"/>
                    </a:schemeClr>
                  </a:solidFill>
                </a:rPr>
                <a:t>FNAL</a:t>
              </a:r>
              <a:endParaRPr 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6" name="Right Arrow 5"/>
          <p:cNvSpPr/>
          <p:nvPr/>
        </p:nvSpPr>
        <p:spPr bwMode="auto">
          <a:xfrm rot="8879115">
            <a:off x="5844554" y="830290"/>
            <a:ext cx="762000" cy="304800"/>
          </a:xfrm>
          <a:prstGeom prst="rightArrow">
            <a:avLst/>
          </a:prstGeom>
          <a:solidFill>
            <a:schemeClr val="accent1"/>
          </a:solidFill>
          <a:ln w="222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353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025BE-225A-4D52-8311-A94F7A6DFAC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38200"/>
            <a:ext cx="194310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838200"/>
            <a:ext cx="19431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62000"/>
            <a:ext cx="4800600" cy="3530552"/>
          </a:xfrm>
          <a:prstGeom prst="rect">
            <a:avLst/>
          </a:prstGeom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tx2"/>
                </a:solidFill>
              </a:rPr>
              <a:t>First cavity test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505200"/>
            <a:ext cx="2819400" cy="2114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5065" y="4419600"/>
            <a:ext cx="49457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But: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Program stopped during deposition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Resist HPR and sonicator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BCP does not work -&gt; tumbling @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ermi (in line)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455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967656"/>
            <a:ext cx="3657600" cy="268994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025BE-225A-4D52-8311-A94F7A6DFAC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tx2"/>
                </a:solidFill>
              </a:rPr>
              <a:t>Blind Baseline test ANL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514600"/>
            <a:ext cx="3235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Improper Magnetic shielding.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Valve leaking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2514600"/>
            <a:ext cx="1504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New shielding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New valves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524000"/>
            <a:ext cx="4131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PAV002 uncoated: Fermi Baseline Q~ 10</a:t>
            </a:r>
            <a:r>
              <a:rPr lang="en-US" baseline="30000" dirty="0" smtClean="0">
                <a:solidFill>
                  <a:schemeClr val="bg2">
                    <a:lumMod val="10000"/>
                  </a:schemeClr>
                </a:solidFill>
              </a:rPr>
              <a:t>10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	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              ANL Baseline Q ~ 10</a:t>
            </a:r>
            <a:r>
              <a:rPr lang="en-US" baseline="30000" dirty="0" smtClean="0">
                <a:solidFill>
                  <a:schemeClr val="bg2">
                    <a:lumMod val="10000"/>
                  </a:schemeClr>
                </a:solidFill>
              </a:rPr>
              <a:t>9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855" y="3429000"/>
            <a:ext cx="5470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Re-test: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Q~ 10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10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, Good calibration Accelerating field.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21" y="4130674"/>
            <a:ext cx="1952625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771" y="4010024"/>
            <a:ext cx="1566862" cy="229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3652" y="4419600"/>
            <a:ext cx="4377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Coated PAV002 cavity with NbTiN/AlN/Nb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	RF test on March 07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3652" y="5158580"/>
            <a:ext cx="4431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Coat Jlab ILC cavity with AlN/MoN/AlN/Nb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	Coating 13</a:t>
            </a:r>
            <a:r>
              <a:rPr lang="en-US" baseline="30000" dirty="0" smtClean="0">
                <a:solidFill>
                  <a:schemeClr val="bg2">
                    <a:lumMod val="10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March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3597796" y="2685365"/>
            <a:ext cx="762000" cy="304800"/>
          </a:xfrm>
          <a:prstGeom prst="rightArrow">
            <a:avLst/>
          </a:prstGeom>
          <a:solidFill>
            <a:schemeClr val="accent1"/>
          </a:solidFill>
          <a:ln w="222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00924" y="6400800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266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025BE-225A-4D52-8311-A94F7A6DFAC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"/>
            <a:ext cx="6095660" cy="4257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105400"/>
            <a:ext cx="6614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Scares Nb cavities / bottleneck of iterations (Jlab/FNAL …)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RF coupons testing as preliminary measure </a:t>
            </a: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648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6490" y="609600"/>
            <a:ext cx="7520710" cy="2438400"/>
            <a:chOff x="1318490" y="1066800"/>
            <a:chExt cx="7520710" cy="2438400"/>
          </a:xfrm>
        </p:grpSpPr>
        <p:grpSp>
          <p:nvGrpSpPr>
            <p:cNvPr id="6" name="Group 5"/>
            <p:cNvGrpSpPr/>
            <p:nvPr/>
          </p:nvGrpSpPr>
          <p:grpSpPr>
            <a:xfrm>
              <a:off x="1318490" y="1066800"/>
              <a:ext cx="4701310" cy="2438400"/>
              <a:chOff x="1318490" y="1066800"/>
              <a:chExt cx="4701310" cy="24384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318490" y="1066800"/>
                <a:ext cx="4701310" cy="2438400"/>
                <a:chOff x="1318490" y="1447800"/>
                <a:chExt cx="4701310" cy="2438400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33600" y="1524000"/>
                  <a:ext cx="3886200" cy="2274616"/>
                </a:xfrm>
                <a:prstGeom prst="rect">
                  <a:avLst/>
                </a:prstGeom>
              </p:spPr>
            </p:pic>
            <p:grpSp>
              <p:nvGrpSpPr>
                <p:cNvPr id="14" name="Group 13"/>
                <p:cNvGrpSpPr/>
                <p:nvPr/>
              </p:nvGrpSpPr>
              <p:grpSpPr>
                <a:xfrm>
                  <a:off x="1318490" y="2456875"/>
                  <a:ext cx="990600" cy="762000"/>
                  <a:chOff x="1295400" y="4343400"/>
                  <a:chExt cx="990600" cy="762000"/>
                </a:xfrm>
              </p:grpSpPr>
              <p:sp>
                <p:nvSpPr>
                  <p:cNvPr id="22" name="Rounded Rectangle 21"/>
                  <p:cNvSpPr/>
                  <p:nvPr/>
                </p:nvSpPr>
                <p:spPr>
                  <a:xfrm>
                    <a:off x="1295400" y="4343400"/>
                    <a:ext cx="990600" cy="762000"/>
                  </a:xfrm>
                  <a:prstGeom prst="roundRect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1378530" y="4435760"/>
                    <a:ext cx="81725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Network</a:t>
                    </a:r>
                  </a:p>
                  <a:p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Analyzer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5" name="Rectangle 14"/>
                <p:cNvSpPr/>
                <p:nvPr/>
              </p:nvSpPr>
              <p:spPr>
                <a:xfrm>
                  <a:off x="2057400" y="1447800"/>
                  <a:ext cx="1143000" cy="838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2378360" y="2209800"/>
                  <a:ext cx="228600" cy="16764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2766290" y="2286000"/>
                  <a:ext cx="152400" cy="3810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2473035" y="3657600"/>
                  <a:ext cx="3505200" cy="228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2302160" y="2597730"/>
                  <a:ext cx="632690" cy="0"/>
                </a:xfrm>
                <a:prstGeom prst="line">
                  <a:avLst/>
                </a:prstGeom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H="1">
                  <a:off x="2320635" y="3117270"/>
                  <a:ext cx="3581400" cy="0"/>
                </a:xfrm>
                <a:prstGeom prst="line">
                  <a:avLst/>
                </a:prstGeom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5791200" y="3131130"/>
                  <a:ext cx="228600" cy="5334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2274130" y="1928740"/>
                <a:ext cx="4338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out</a:t>
                </a:r>
                <a:endParaRPr lang="en-US" sz="1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308083" y="2664023"/>
                <a:ext cx="3201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in</a:t>
                </a:r>
                <a:endParaRPr lang="en-US" sz="1400" dirty="0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1996440"/>
              <a:ext cx="1082040" cy="5943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1996440"/>
              <a:ext cx="762000" cy="57912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testing station for coupons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D5B9-E64D-4927-B46F-5D2E1A7B219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124200"/>
            <a:ext cx="4566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Available for this project: </a:t>
            </a:r>
          </a:p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cryostat with 3-axis magnet (9T||z, 1 T ||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x,y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	           VTI (1.5 K – RT), 2.5”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38200" y="4219028"/>
            <a:ext cx="4724400" cy="1984177"/>
            <a:chOff x="4495800" y="3352800"/>
            <a:chExt cx="4724400" cy="1984177"/>
          </a:xfrm>
        </p:grpSpPr>
        <p:grpSp>
          <p:nvGrpSpPr>
            <p:cNvPr id="26" name="Group 25"/>
            <p:cNvGrpSpPr/>
            <p:nvPr/>
          </p:nvGrpSpPr>
          <p:grpSpPr>
            <a:xfrm>
              <a:off x="8001000" y="3429000"/>
              <a:ext cx="914400" cy="1524000"/>
              <a:chOff x="6477000" y="4424520"/>
              <a:chExt cx="1461460" cy="2421812"/>
            </a:xfrm>
          </p:grpSpPr>
          <p:pic>
            <p:nvPicPr>
              <p:cNvPr id="32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7000" y="4424520"/>
                <a:ext cx="1066800" cy="2045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3" name="Straight Arrow Connector 32"/>
              <p:cNvCxnSpPr/>
              <p:nvPr/>
            </p:nvCxnSpPr>
            <p:spPr>
              <a:xfrm>
                <a:off x="7543800" y="4535539"/>
                <a:ext cx="0" cy="1823880"/>
              </a:xfrm>
              <a:prstGeom prst="straightConnector1">
                <a:avLst/>
              </a:prstGeom>
              <a:ln w="15875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7543800" y="5195860"/>
                <a:ext cx="394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4”</a:t>
                </a:r>
                <a:endParaRPr lang="en-US" dirty="0"/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>
                <a:off x="6477000" y="6470438"/>
                <a:ext cx="106680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6858000" y="647700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1.9”</a:t>
                </a:r>
                <a:endParaRPr lang="en-US" dirty="0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80" b="11446"/>
            <a:stretch/>
          </p:blipFill>
          <p:spPr>
            <a:xfrm>
              <a:off x="4953000" y="3810000"/>
              <a:ext cx="2362200" cy="80717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410200" y="4340423"/>
              <a:ext cx="16917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18.7 </a:t>
              </a:r>
              <a:r>
                <a:rPr lang="en-US" sz="1400" dirty="0" smtClean="0"/>
                <a:t>Ghz</a:t>
              </a:r>
              <a:r>
                <a:rPr lang="en-US" sz="1400" dirty="0" smtClean="0"/>
                <a:t> &lt;-&gt; 3.4 mm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57800" y="3352800"/>
              <a:ext cx="1731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Accommodates:</a:t>
              </a:r>
              <a:endParaRPr lang="en-US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95800" y="4810780"/>
              <a:ext cx="32515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r</a:t>
              </a:r>
              <a:r>
                <a:rPr lang="en-US" sz="1400" dirty="0" smtClean="0">
                  <a:solidFill>
                    <a:schemeClr val="bg2">
                      <a:lumMod val="10000"/>
                    </a:schemeClr>
                  </a:solidFill>
                </a:rPr>
                <a:t>esonators patterned from new materials;</a:t>
              </a:r>
            </a:p>
            <a:p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c</a:t>
              </a:r>
              <a:r>
                <a:rPr lang="en-US" sz="1400" dirty="0" smtClean="0">
                  <a:solidFill>
                    <a:schemeClr val="bg2">
                      <a:lumMod val="10000"/>
                    </a:schemeClr>
                  </a:solidFill>
                </a:rPr>
                <a:t>ustom mounts</a:t>
              </a:r>
              <a:endParaRPr lang="en-US" sz="14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51491" y="5029200"/>
              <a:ext cx="15687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s</a:t>
              </a:r>
              <a:r>
                <a:rPr lang="en-US" sz="1400" dirty="0" smtClean="0">
                  <a:solidFill>
                    <a:schemeClr val="bg2">
                      <a:lumMod val="10000"/>
                    </a:schemeClr>
                  </a:solidFill>
                </a:rPr>
                <a:t>mall-scale cavities</a:t>
              </a:r>
              <a:endParaRPr lang="en-US" sz="14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32" y="2516438"/>
            <a:ext cx="1959068" cy="384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019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5" y="2209800"/>
            <a:ext cx="4697545" cy="35000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65158" y="1752600"/>
            <a:ext cx="4675710" cy="4114800"/>
            <a:chOff x="190244" y="1219200"/>
            <a:chExt cx="4675710" cy="4114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44" y="1219200"/>
              <a:ext cx="4675710" cy="41148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2819400" y="1752600"/>
              <a:ext cx="1905000" cy="3048000"/>
            </a:xfrm>
            <a:prstGeom prst="rect">
              <a:avLst/>
            </a:prstGeom>
            <a:solidFill>
              <a:schemeClr val="bg2">
                <a:lumMod val="90000"/>
                <a:alpha val="4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4" name="Title 5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2"/>
                </a:solidFill>
              </a:rPr>
              <a:t>S</a:t>
            </a:r>
            <a:r>
              <a:rPr lang="en-US" sz="3200" b="1" dirty="0" smtClean="0">
                <a:solidFill>
                  <a:schemeClr val="tx2"/>
                </a:solidFill>
              </a:rPr>
              <a:t>uperconductors by ALD (thin films)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0924" y="6443246"/>
            <a:ext cx="16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 </a:t>
            </a:r>
            <a:r>
              <a:rPr lang="en-US" sz="1600" dirty="0" smtClean="0"/>
              <a:t>Review 2013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161470" y="694614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MoN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94613"/>
            <a:ext cx="1819640" cy="2123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07305" y="980754"/>
            <a:ext cx="2591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condition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</a:rPr>
              <a:t>ξ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&lt; d &lt;&lt;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</a:rPr>
              <a:t>λ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6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design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C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2">
                <a:lumMod val="10000"/>
              </a:schemeClr>
            </a:solidFill>
          </a:defRPr>
        </a:defPPr>
      </a:lstStyle>
    </a:tx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</TotalTime>
  <Words>1017</Words>
  <Application>Microsoft Office PowerPoint</Application>
  <PresentationFormat>On-screen Show (4:3)</PresentationFormat>
  <Paragraphs>249</Paragraphs>
  <Slides>27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Blue design</vt:lpstr>
      <vt:lpstr>Bitmap Image</vt:lpstr>
      <vt:lpstr>Updates and status on the next generation of Superconducting RF cavities</vt:lpstr>
      <vt:lpstr>solutions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RF testing station for coupons</vt:lpstr>
      <vt:lpstr>PowerPoint Presentation</vt:lpstr>
      <vt:lpstr>MoN by ALD: Gap</vt:lpstr>
      <vt:lpstr>MoN in Magnetic filed</vt:lpstr>
      <vt:lpstr>MoN superconducting wires</vt:lpstr>
      <vt:lpstr>Superconducting undulator</vt:lpstr>
      <vt:lpstr>PowerPoint Presentation</vt:lpstr>
      <vt:lpstr>Initial surface roughness?</vt:lpstr>
      <vt:lpstr>Sticking/diffusion barrier</vt:lpstr>
      <vt:lpstr>PowerPoint Presentation</vt:lpstr>
      <vt:lpstr>PowerPoint Presentation</vt:lpstr>
      <vt:lpstr>PowerPoint Presentation</vt:lpstr>
      <vt:lpstr>Point contact</vt:lpstr>
      <vt:lpstr>Point contact</vt:lpstr>
      <vt:lpstr>PowerPoint Presentation</vt:lpstr>
      <vt:lpstr>PowerPoint Presentation</vt:lpstr>
      <vt:lpstr>PCT Spectrum Dependence on Junction Resistance</vt:lpstr>
      <vt:lpstr>Γ collapses for Z &lt; 1.5</vt:lpstr>
      <vt:lpstr>Fermi lab cold spot</vt:lpstr>
      <vt:lpstr>PowerPoint Presentation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Betty Waterman</dc:creator>
  <cp:lastModifiedBy>adminprolier</cp:lastModifiedBy>
  <cp:revision>88</cp:revision>
  <dcterms:created xsi:type="dcterms:W3CDTF">2009-09-22T20:45:00Z</dcterms:created>
  <dcterms:modified xsi:type="dcterms:W3CDTF">2013-03-07T05:02:23Z</dcterms:modified>
</cp:coreProperties>
</file>