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Layouts/slideLayout120.xml" ContentType="application/vnd.openxmlformats-officedocument.presentationml.slideLayout+xml"/>
  <Override PartName="/docProps/custom.xml" ContentType="application/vnd.openxmlformats-officedocument.custom-propertie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Default Extension="vml" ContentType="application/vnd.openxmlformats-officedocument.vmlDrawing"/>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Default Extension="tiff" ContentType="image/tiff"/>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51" r:id="rId3"/>
    <p:sldMasterId id="2147483652" r:id="rId4"/>
    <p:sldMasterId id="2147483653" r:id="rId5"/>
    <p:sldMasterId id="2147483654" r:id="rId6"/>
    <p:sldMasterId id="2147483655" r:id="rId7"/>
    <p:sldMasterId id="2147483656" r:id="rId8"/>
    <p:sldMasterId id="2147483657" r:id="rId9"/>
    <p:sldMasterId id="2147483658" r:id="rId10"/>
    <p:sldMasterId id="2147483659" r:id="rId11"/>
    <p:sldMasterId id="2147483660" r:id="rId12"/>
  </p:sldMasterIdLst>
  <p:notesMasterIdLst>
    <p:notesMasterId r:id="rId42"/>
  </p:notesMasterIdLst>
  <p:sldIdLst>
    <p:sldId id="256" r:id="rId13"/>
    <p:sldId id="399" r:id="rId14"/>
    <p:sldId id="402" r:id="rId15"/>
    <p:sldId id="401" r:id="rId16"/>
    <p:sldId id="414" r:id="rId17"/>
    <p:sldId id="404" r:id="rId18"/>
    <p:sldId id="353" r:id="rId19"/>
    <p:sldId id="354" r:id="rId20"/>
    <p:sldId id="407" r:id="rId21"/>
    <p:sldId id="408" r:id="rId22"/>
    <p:sldId id="406" r:id="rId23"/>
    <p:sldId id="405" r:id="rId24"/>
    <p:sldId id="357" r:id="rId25"/>
    <p:sldId id="361" r:id="rId26"/>
    <p:sldId id="355" r:id="rId27"/>
    <p:sldId id="362" r:id="rId28"/>
    <p:sldId id="412" r:id="rId29"/>
    <p:sldId id="363" r:id="rId30"/>
    <p:sldId id="359" r:id="rId31"/>
    <p:sldId id="368" r:id="rId32"/>
    <p:sldId id="365" r:id="rId33"/>
    <p:sldId id="366" r:id="rId34"/>
    <p:sldId id="371" r:id="rId35"/>
    <p:sldId id="338" r:id="rId36"/>
    <p:sldId id="372" r:id="rId37"/>
    <p:sldId id="391" r:id="rId38"/>
    <p:sldId id="413" r:id="rId39"/>
    <p:sldId id="415" r:id="rId40"/>
    <p:sldId id="347" r:id="rId41"/>
  </p:sldIdLst>
  <p:sldSz cx="9144000" cy="6858000" type="screen4x3"/>
  <p:notesSz cx="7112000" cy="94488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CCFF"/>
    <a:srgbClr val="FFFFFF"/>
    <a:srgbClr val="9900FF"/>
    <a:srgbClr val="3366FF"/>
    <a:srgbClr val="99CCFF"/>
    <a:srgbClr val="CCFF99"/>
    <a:srgbClr val="FFFF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94687" autoAdjust="0"/>
  </p:normalViewPr>
  <p:slideViewPr>
    <p:cSldViewPr snapToGrid="0">
      <p:cViewPr varScale="1">
        <p:scale>
          <a:sx n="69" d="100"/>
          <a:sy n="69" d="100"/>
        </p:scale>
        <p:origin x="-141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36868100" cy="368681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3081338" cy="473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宋体" pitchFamily="2" charset="-122"/>
              </a:defRPr>
            </a:lvl1pPr>
          </a:lstStyle>
          <a:p>
            <a:endParaRPr lang="en-US" altLang="zh-CN"/>
          </a:p>
        </p:txBody>
      </p:sp>
      <p:sp>
        <p:nvSpPr>
          <p:cNvPr id="71683" name="Rectangle 3"/>
          <p:cNvSpPr>
            <a:spLocks noGrp="1" noChangeArrowheads="1"/>
          </p:cNvSpPr>
          <p:nvPr>
            <p:ph type="dt" idx="1"/>
          </p:nvPr>
        </p:nvSpPr>
        <p:spPr bwMode="auto">
          <a:xfrm>
            <a:off x="4029075" y="0"/>
            <a:ext cx="3081338" cy="473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宋体" pitchFamily="2" charset="-122"/>
              </a:defRPr>
            </a:lvl1pPr>
          </a:lstStyle>
          <a:p>
            <a:endParaRPr lang="en-US" altLang="zh-CN"/>
          </a:p>
        </p:txBody>
      </p:sp>
      <p:sp>
        <p:nvSpPr>
          <p:cNvPr id="71684" name="Rectangle 4"/>
          <p:cNvSpPr>
            <a:spLocks noGrp="1" noRot="1" noChangeAspect="1" noChangeArrowheads="1" noTextEdit="1"/>
          </p:cNvSpPr>
          <p:nvPr>
            <p:ph type="sldImg" idx="2"/>
          </p:nvPr>
        </p:nvSpPr>
        <p:spPr bwMode="auto">
          <a:xfrm>
            <a:off x="1193800" y="708025"/>
            <a:ext cx="4724400" cy="3543300"/>
          </a:xfrm>
          <a:prstGeom prst="rect">
            <a:avLst/>
          </a:prstGeom>
          <a:noFill/>
          <a:ln w="9525">
            <a:solidFill>
              <a:srgbClr val="000000"/>
            </a:solidFill>
            <a:miter lim="800000"/>
            <a:headEnd/>
            <a:tailEnd/>
          </a:ln>
          <a:effectLst/>
        </p:spPr>
      </p:sp>
      <p:sp>
        <p:nvSpPr>
          <p:cNvPr id="71685" name="Rectangle 5"/>
          <p:cNvSpPr>
            <a:spLocks noGrp="1" noChangeArrowheads="1"/>
          </p:cNvSpPr>
          <p:nvPr>
            <p:ph type="body" sz="quarter" idx="3"/>
          </p:nvPr>
        </p:nvSpPr>
        <p:spPr bwMode="auto">
          <a:xfrm>
            <a:off x="711200" y="4487863"/>
            <a:ext cx="5689600" cy="4252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71686" name="Rectangle 6"/>
          <p:cNvSpPr>
            <a:spLocks noGrp="1" noChangeArrowheads="1"/>
          </p:cNvSpPr>
          <p:nvPr>
            <p:ph type="ftr" sz="quarter" idx="4"/>
          </p:nvPr>
        </p:nvSpPr>
        <p:spPr bwMode="auto">
          <a:xfrm>
            <a:off x="0" y="8974138"/>
            <a:ext cx="3081338" cy="4730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宋体" pitchFamily="2" charset="-122"/>
              </a:defRPr>
            </a:lvl1pPr>
          </a:lstStyle>
          <a:p>
            <a:endParaRPr lang="en-US" altLang="zh-CN"/>
          </a:p>
        </p:txBody>
      </p:sp>
      <p:sp>
        <p:nvSpPr>
          <p:cNvPr id="71687" name="Rectangle 7"/>
          <p:cNvSpPr>
            <a:spLocks noGrp="1" noChangeArrowheads="1"/>
          </p:cNvSpPr>
          <p:nvPr>
            <p:ph type="sldNum" sz="quarter" idx="5"/>
          </p:nvPr>
        </p:nvSpPr>
        <p:spPr bwMode="auto">
          <a:xfrm>
            <a:off x="4029075" y="8974138"/>
            <a:ext cx="3081338" cy="4730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宋体" pitchFamily="2" charset="-122"/>
              </a:defRPr>
            </a:lvl1pPr>
          </a:lstStyle>
          <a:p>
            <a:fld id="{417BF4C6-EEC9-4495-95A3-5EB57DE47F0F}" type="slidenum">
              <a:rPr lang="en-US" altLang="zh-CN"/>
              <a:pPr/>
              <a:t>‹#›</a:t>
            </a:fld>
            <a:endParaRPr lang="en-US" altLang="zh-CN"/>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7BF4C6-EEC9-4495-95A3-5EB57DE47F0F}" type="slidenum">
              <a:rPr lang="en-US" altLang="zh-CN" smtClean="0"/>
              <a:pPr/>
              <a:t>2</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7BF4C6-EEC9-4495-95A3-5EB57DE47F0F}" type="slidenum">
              <a:rPr lang="en-US" altLang="zh-CN" smtClean="0"/>
              <a:pPr/>
              <a:t>3</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7BF4C6-EEC9-4495-95A3-5EB57DE47F0F}" type="slidenum">
              <a:rPr lang="en-US" altLang="zh-CN" smtClean="0"/>
              <a:pPr/>
              <a:t>4</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D56ED1-A419-423E-8F53-AAA178E0E299}" type="slidenum">
              <a:rPr lang="en-US" smtClean="0"/>
              <a:pPr/>
              <a:t>28</a:t>
            </a:fld>
            <a:endParaRPr lang="en-US"/>
          </a:p>
        </p:txBody>
      </p:sp>
    </p:spTree>
    <p:extLst>
      <p:ext uri="{BB962C8B-B14F-4D97-AF65-F5344CB8AC3E}">
        <p14:creationId xmlns:p14="http://schemas.microsoft.com/office/powerpoint/2010/main" xmlns="" val="3566769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8717C5C6-CA84-4F09-AEC5-B80E57056E94}" type="slidenum">
              <a:rPr lang="en-US" altLang="zh-CN"/>
              <a:pPr/>
              <a:t>‹#›</a:t>
            </a:fld>
            <a:endParaRPr lang="en-US" altLang="zh-CN"/>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DE62B610-6E5C-411D-AC32-8874D9F40905}" type="slidenum">
              <a:rPr lang="en-US" altLang="zh-CN"/>
              <a:pPr/>
              <a:t>‹#›</a:t>
            </a:fld>
            <a:endParaRPr lang="en-US" altLang="zh-CN"/>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16BE31A6-784B-4432-BB14-8D1095A1C769}" type="slidenum">
              <a:rPr lang="en-US" altLang="zh-CN"/>
              <a:pPr/>
              <a:t>‹#›</a:t>
            </a:fld>
            <a:endParaRPr lang="en-US" altLang="zh-CN"/>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AEAE3774-154F-4722-A77E-20EC25B6CC92}" type="slidenum">
              <a:rPr lang="en-US" altLang="zh-CN"/>
              <a:pPr/>
              <a:t>‹#›</a:t>
            </a:fld>
            <a:endParaRPr lang="en-US" altLang="zh-CN"/>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FD7AF256-D79B-4428-A485-886FE590E28F}" type="slidenum">
              <a:rPr lang="en-US" altLang="zh-CN"/>
              <a:pPr/>
              <a:t>‹#›</a:t>
            </a:fld>
            <a:endParaRPr lang="en-US" altLang="zh-CN"/>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zh-CN"/>
          </a:p>
        </p:txBody>
      </p:sp>
      <p:sp>
        <p:nvSpPr>
          <p:cNvPr id="8" name="Footer Placeholder 7"/>
          <p:cNvSpPr>
            <a:spLocks noGrp="1"/>
          </p:cNvSpPr>
          <p:nvPr>
            <p:ph type="ftr" sz="quarter" idx="11"/>
          </p:nvPr>
        </p:nvSpPr>
        <p:spPr/>
        <p:txBody>
          <a:bodyPr/>
          <a:lstStyle>
            <a:lvl1pPr>
              <a:defRPr/>
            </a:lvl1pPr>
          </a:lstStyle>
          <a:p>
            <a:endParaRPr lang="en-US" altLang="zh-CN"/>
          </a:p>
        </p:txBody>
      </p:sp>
      <p:sp>
        <p:nvSpPr>
          <p:cNvPr id="9" name="Slide Number Placeholder 8"/>
          <p:cNvSpPr>
            <a:spLocks noGrp="1"/>
          </p:cNvSpPr>
          <p:nvPr>
            <p:ph type="sldNum" sz="quarter" idx="12"/>
          </p:nvPr>
        </p:nvSpPr>
        <p:spPr/>
        <p:txBody>
          <a:bodyPr/>
          <a:lstStyle>
            <a:lvl1pPr>
              <a:defRPr/>
            </a:lvl1pPr>
          </a:lstStyle>
          <a:p>
            <a:fld id="{DB353CE5-0BE3-4E06-8E3D-E58A7475360B}" type="slidenum">
              <a:rPr lang="en-US" altLang="zh-CN"/>
              <a:pPr/>
              <a:t>‹#›</a:t>
            </a:fld>
            <a:endParaRPr lang="en-US" altLang="zh-CN"/>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zh-CN"/>
          </a:p>
        </p:txBody>
      </p:sp>
      <p:sp>
        <p:nvSpPr>
          <p:cNvPr id="4" name="Footer Placeholder 3"/>
          <p:cNvSpPr>
            <a:spLocks noGrp="1"/>
          </p:cNvSpPr>
          <p:nvPr>
            <p:ph type="ftr" sz="quarter" idx="11"/>
          </p:nvPr>
        </p:nvSpPr>
        <p:spPr/>
        <p:txBody>
          <a:bodyPr/>
          <a:lstStyle>
            <a:lvl1pPr>
              <a:defRPr/>
            </a:lvl1pPr>
          </a:lstStyle>
          <a:p>
            <a:endParaRPr lang="en-US" altLang="zh-CN"/>
          </a:p>
        </p:txBody>
      </p:sp>
      <p:sp>
        <p:nvSpPr>
          <p:cNvPr id="5" name="Slide Number Placeholder 4"/>
          <p:cNvSpPr>
            <a:spLocks noGrp="1"/>
          </p:cNvSpPr>
          <p:nvPr>
            <p:ph type="sldNum" sz="quarter" idx="12"/>
          </p:nvPr>
        </p:nvSpPr>
        <p:spPr/>
        <p:txBody>
          <a:bodyPr/>
          <a:lstStyle>
            <a:lvl1pPr>
              <a:defRPr/>
            </a:lvl1pPr>
          </a:lstStyle>
          <a:p>
            <a:fld id="{EC06E792-506D-4FCA-B658-39461A4EEA07}" type="slidenum">
              <a:rPr lang="en-US" altLang="zh-CN"/>
              <a:pPr/>
              <a:t>‹#›</a:t>
            </a:fld>
            <a:endParaRPr lang="en-US" altLang="zh-CN"/>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CN"/>
          </a:p>
        </p:txBody>
      </p:sp>
      <p:sp>
        <p:nvSpPr>
          <p:cNvPr id="3" name="Footer Placeholder 2"/>
          <p:cNvSpPr>
            <a:spLocks noGrp="1"/>
          </p:cNvSpPr>
          <p:nvPr>
            <p:ph type="ftr" sz="quarter" idx="11"/>
          </p:nvPr>
        </p:nvSpPr>
        <p:spPr/>
        <p:txBody>
          <a:bodyPr/>
          <a:lstStyle>
            <a:lvl1pPr>
              <a:defRPr/>
            </a:lvl1pPr>
          </a:lstStyle>
          <a:p>
            <a:endParaRPr lang="en-US" altLang="zh-CN"/>
          </a:p>
        </p:txBody>
      </p:sp>
      <p:sp>
        <p:nvSpPr>
          <p:cNvPr id="4" name="Slide Number Placeholder 3"/>
          <p:cNvSpPr>
            <a:spLocks noGrp="1"/>
          </p:cNvSpPr>
          <p:nvPr>
            <p:ph type="sldNum" sz="quarter" idx="12"/>
          </p:nvPr>
        </p:nvSpPr>
        <p:spPr/>
        <p:txBody>
          <a:bodyPr/>
          <a:lstStyle>
            <a:lvl1pPr>
              <a:defRPr/>
            </a:lvl1pPr>
          </a:lstStyle>
          <a:p>
            <a:fld id="{268B8A13-3268-4D77-B402-71E63A5E263D}" type="slidenum">
              <a:rPr lang="en-US" altLang="zh-CN"/>
              <a:pPr/>
              <a:t>‹#›</a:t>
            </a:fld>
            <a:endParaRPr lang="en-US" altLang="zh-CN"/>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90720677-86A3-4686-A34B-6AB0F36DEB3C}" type="slidenum">
              <a:rPr lang="en-US" altLang="zh-CN"/>
              <a:pPr/>
              <a:t>‹#›</a:t>
            </a:fld>
            <a:endParaRPr lang="en-US" altLang="zh-CN"/>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358FDF60-7705-4400-A831-843C9843429A}" type="slidenum">
              <a:rPr lang="en-US" altLang="zh-CN"/>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7DEEEF1A-C099-4BA0-8ED8-69D624EFFDE0}" type="slidenum">
              <a:rPr lang="en-US" altLang="zh-CN"/>
              <a:pPr/>
              <a:t>‹#›</a:t>
            </a:fld>
            <a:endParaRPr lang="en-US" altLang="zh-CN"/>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1950CCEB-9753-4A83-B7C4-868353026DD5}" type="slidenum">
              <a:rPr lang="en-US" altLang="zh-CN"/>
              <a:pPr/>
              <a:t>‹#›</a:t>
            </a:fld>
            <a:endParaRPr lang="en-US" altLang="zh-CN"/>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157DC51F-0501-49A9-87DF-4D8A924143A5}" type="slidenum">
              <a:rPr lang="en-US" altLang="zh-CN"/>
              <a:pPr/>
              <a:t>‹#›</a:t>
            </a:fld>
            <a:endParaRPr lang="en-US" altLang="zh-CN"/>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266C6496-7187-4F70-8132-18D62347B6AF}" type="slidenum">
              <a:rPr lang="en-US" altLang="zh-CN"/>
              <a:pPr/>
              <a:t>‹#›</a:t>
            </a:fld>
            <a:endParaRPr lang="en-US" altLang="zh-CN"/>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F7632DC0-D8AC-45FD-BA6A-58B62141EC0B}" type="slidenum">
              <a:rPr lang="en-US" altLang="zh-CN"/>
              <a:pPr/>
              <a:t>‹#›</a:t>
            </a:fld>
            <a:endParaRPr lang="en-US" altLang="zh-CN"/>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0BF63FF1-ADB1-4505-A7D5-29275DFE5386}" type="slidenum">
              <a:rPr lang="en-US" altLang="zh-CN"/>
              <a:pPr/>
              <a:t>‹#›</a:t>
            </a:fld>
            <a:endParaRPr lang="en-US" altLang="zh-CN"/>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zh-CN"/>
          </a:p>
        </p:txBody>
      </p:sp>
      <p:sp>
        <p:nvSpPr>
          <p:cNvPr id="8" name="Footer Placeholder 7"/>
          <p:cNvSpPr>
            <a:spLocks noGrp="1"/>
          </p:cNvSpPr>
          <p:nvPr>
            <p:ph type="ftr" sz="quarter" idx="11"/>
          </p:nvPr>
        </p:nvSpPr>
        <p:spPr/>
        <p:txBody>
          <a:bodyPr/>
          <a:lstStyle>
            <a:lvl1pPr>
              <a:defRPr/>
            </a:lvl1pPr>
          </a:lstStyle>
          <a:p>
            <a:endParaRPr lang="en-US" altLang="zh-CN"/>
          </a:p>
        </p:txBody>
      </p:sp>
      <p:sp>
        <p:nvSpPr>
          <p:cNvPr id="9" name="Slide Number Placeholder 8"/>
          <p:cNvSpPr>
            <a:spLocks noGrp="1"/>
          </p:cNvSpPr>
          <p:nvPr>
            <p:ph type="sldNum" sz="quarter" idx="12"/>
          </p:nvPr>
        </p:nvSpPr>
        <p:spPr/>
        <p:txBody>
          <a:bodyPr/>
          <a:lstStyle>
            <a:lvl1pPr>
              <a:defRPr/>
            </a:lvl1pPr>
          </a:lstStyle>
          <a:p>
            <a:fld id="{BEDF03A5-DFD5-4637-857B-70F046F0E80E}" type="slidenum">
              <a:rPr lang="en-US" altLang="zh-CN"/>
              <a:pPr/>
              <a:t>‹#›</a:t>
            </a:fld>
            <a:endParaRPr lang="en-US" altLang="zh-CN"/>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zh-CN"/>
          </a:p>
        </p:txBody>
      </p:sp>
      <p:sp>
        <p:nvSpPr>
          <p:cNvPr id="4" name="Footer Placeholder 3"/>
          <p:cNvSpPr>
            <a:spLocks noGrp="1"/>
          </p:cNvSpPr>
          <p:nvPr>
            <p:ph type="ftr" sz="quarter" idx="11"/>
          </p:nvPr>
        </p:nvSpPr>
        <p:spPr/>
        <p:txBody>
          <a:bodyPr/>
          <a:lstStyle>
            <a:lvl1pPr>
              <a:defRPr/>
            </a:lvl1pPr>
          </a:lstStyle>
          <a:p>
            <a:endParaRPr lang="en-US" altLang="zh-CN"/>
          </a:p>
        </p:txBody>
      </p:sp>
      <p:sp>
        <p:nvSpPr>
          <p:cNvPr id="5" name="Slide Number Placeholder 4"/>
          <p:cNvSpPr>
            <a:spLocks noGrp="1"/>
          </p:cNvSpPr>
          <p:nvPr>
            <p:ph type="sldNum" sz="quarter" idx="12"/>
          </p:nvPr>
        </p:nvSpPr>
        <p:spPr/>
        <p:txBody>
          <a:bodyPr/>
          <a:lstStyle>
            <a:lvl1pPr>
              <a:defRPr/>
            </a:lvl1pPr>
          </a:lstStyle>
          <a:p>
            <a:fld id="{4B4743FC-2A9C-4CD7-A848-C5FBA382D38D}" type="slidenum">
              <a:rPr lang="en-US" altLang="zh-CN"/>
              <a:pPr/>
              <a:t>‹#›</a:t>
            </a:fld>
            <a:endParaRPr lang="en-US" altLang="zh-CN"/>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CN"/>
          </a:p>
        </p:txBody>
      </p:sp>
      <p:sp>
        <p:nvSpPr>
          <p:cNvPr id="3" name="Footer Placeholder 2"/>
          <p:cNvSpPr>
            <a:spLocks noGrp="1"/>
          </p:cNvSpPr>
          <p:nvPr>
            <p:ph type="ftr" sz="quarter" idx="11"/>
          </p:nvPr>
        </p:nvSpPr>
        <p:spPr/>
        <p:txBody>
          <a:bodyPr/>
          <a:lstStyle>
            <a:lvl1pPr>
              <a:defRPr/>
            </a:lvl1pPr>
          </a:lstStyle>
          <a:p>
            <a:endParaRPr lang="en-US" altLang="zh-CN"/>
          </a:p>
        </p:txBody>
      </p:sp>
      <p:sp>
        <p:nvSpPr>
          <p:cNvPr id="4" name="Slide Number Placeholder 3"/>
          <p:cNvSpPr>
            <a:spLocks noGrp="1"/>
          </p:cNvSpPr>
          <p:nvPr>
            <p:ph type="sldNum" sz="quarter" idx="12"/>
          </p:nvPr>
        </p:nvSpPr>
        <p:spPr/>
        <p:txBody>
          <a:bodyPr/>
          <a:lstStyle>
            <a:lvl1pPr>
              <a:defRPr/>
            </a:lvl1pPr>
          </a:lstStyle>
          <a:p>
            <a:fld id="{8D0A3B82-619A-4981-8ABD-9C90AF3207D3}" type="slidenum">
              <a:rPr lang="en-US" altLang="zh-CN"/>
              <a:pPr/>
              <a:t>‹#›</a:t>
            </a:fld>
            <a:endParaRPr lang="en-US" altLang="zh-CN"/>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069C7C00-1AFB-424F-BF78-1C376D0C8598}" type="slidenum">
              <a:rPr lang="en-US" altLang="zh-CN"/>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002E22B6-5A22-4559-A105-69E50B6B8E20}" type="slidenum">
              <a:rPr lang="en-US" altLang="zh-CN"/>
              <a:pPr/>
              <a:t>‹#›</a:t>
            </a:fld>
            <a:endParaRPr lang="en-US" altLang="zh-CN"/>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A74C9551-DC0C-4148-BC70-F28A7451B135}" type="slidenum">
              <a:rPr lang="en-US" altLang="zh-CN"/>
              <a:pPr/>
              <a:t>‹#›</a:t>
            </a:fld>
            <a:endParaRPr lang="en-US" altLang="zh-CN"/>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07A79792-8B84-4A91-9ECF-4E07A016429B}" type="slidenum">
              <a:rPr lang="en-US" altLang="zh-CN"/>
              <a:pPr/>
              <a:t>‹#›</a:t>
            </a:fld>
            <a:endParaRPr lang="en-US" altLang="zh-CN"/>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5508DC5A-82B2-4735-B681-5E898FF2E96C}" type="slidenum">
              <a:rPr lang="en-US" altLang="zh-CN"/>
              <a:pPr/>
              <a:t>‹#›</a:t>
            </a:fld>
            <a:endParaRPr lang="en-US" altLang="zh-CN"/>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2672F6D4-0C92-4D90-AD87-681C0EACB19D}" type="slidenum">
              <a:rPr lang="en-US" altLang="zh-CN"/>
              <a:pPr/>
              <a:t>‹#›</a:t>
            </a:fld>
            <a:endParaRPr lang="en-US" altLang="zh-CN"/>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764E01B7-C939-4870-9010-61D34DD031F6}" type="slidenum">
              <a:rPr lang="en-US" altLang="zh-CN"/>
              <a:pPr/>
              <a:t>‹#›</a:t>
            </a:fld>
            <a:endParaRPr lang="en-US" altLang="zh-CN"/>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86EB5CEE-324E-4089-B00B-1D172197FF82}" type="slidenum">
              <a:rPr lang="en-US" altLang="zh-CN"/>
              <a:pPr/>
              <a:t>‹#›</a:t>
            </a:fld>
            <a:endParaRPr lang="en-US" altLang="zh-CN"/>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08719D7A-55F1-4149-9FA2-8A719132F270}" type="slidenum">
              <a:rPr lang="en-US" altLang="zh-CN"/>
              <a:pPr/>
              <a:t>‹#›</a:t>
            </a:fld>
            <a:endParaRPr lang="en-US" altLang="zh-CN"/>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zh-CN"/>
          </a:p>
        </p:txBody>
      </p:sp>
      <p:sp>
        <p:nvSpPr>
          <p:cNvPr id="8" name="Footer Placeholder 7"/>
          <p:cNvSpPr>
            <a:spLocks noGrp="1"/>
          </p:cNvSpPr>
          <p:nvPr>
            <p:ph type="ftr" sz="quarter" idx="11"/>
          </p:nvPr>
        </p:nvSpPr>
        <p:spPr/>
        <p:txBody>
          <a:bodyPr/>
          <a:lstStyle>
            <a:lvl1pPr>
              <a:defRPr/>
            </a:lvl1pPr>
          </a:lstStyle>
          <a:p>
            <a:endParaRPr lang="en-US" altLang="zh-CN"/>
          </a:p>
        </p:txBody>
      </p:sp>
      <p:sp>
        <p:nvSpPr>
          <p:cNvPr id="9" name="Slide Number Placeholder 8"/>
          <p:cNvSpPr>
            <a:spLocks noGrp="1"/>
          </p:cNvSpPr>
          <p:nvPr>
            <p:ph type="sldNum" sz="quarter" idx="12"/>
          </p:nvPr>
        </p:nvSpPr>
        <p:spPr/>
        <p:txBody>
          <a:bodyPr/>
          <a:lstStyle>
            <a:lvl1pPr>
              <a:defRPr/>
            </a:lvl1pPr>
          </a:lstStyle>
          <a:p>
            <a:fld id="{05E908D3-F352-4796-BBE1-19EBB3A85BCE}" type="slidenum">
              <a:rPr lang="en-US" altLang="zh-CN"/>
              <a:pPr/>
              <a:t>‹#›</a:t>
            </a:fld>
            <a:endParaRPr lang="en-US" altLang="zh-CN"/>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zh-CN"/>
          </a:p>
        </p:txBody>
      </p:sp>
      <p:sp>
        <p:nvSpPr>
          <p:cNvPr id="4" name="Footer Placeholder 3"/>
          <p:cNvSpPr>
            <a:spLocks noGrp="1"/>
          </p:cNvSpPr>
          <p:nvPr>
            <p:ph type="ftr" sz="quarter" idx="11"/>
          </p:nvPr>
        </p:nvSpPr>
        <p:spPr/>
        <p:txBody>
          <a:bodyPr/>
          <a:lstStyle>
            <a:lvl1pPr>
              <a:defRPr/>
            </a:lvl1pPr>
          </a:lstStyle>
          <a:p>
            <a:endParaRPr lang="en-US" altLang="zh-CN"/>
          </a:p>
        </p:txBody>
      </p:sp>
      <p:sp>
        <p:nvSpPr>
          <p:cNvPr id="5" name="Slide Number Placeholder 4"/>
          <p:cNvSpPr>
            <a:spLocks noGrp="1"/>
          </p:cNvSpPr>
          <p:nvPr>
            <p:ph type="sldNum" sz="quarter" idx="12"/>
          </p:nvPr>
        </p:nvSpPr>
        <p:spPr/>
        <p:txBody>
          <a:bodyPr/>
          <a:lstStyle>
            <a:lvl1pPr>
              <a:defRPr/>
            </a:lvl1pPr>
          </a:lstStyle>
          <a:p>
            <a:fld id="{E5738BA1-5E0E-42F7-9A62-3357961519CF}" type="slidenum">
              <a:rPr lang="en-US" altLang="zh-CN"/>
              <a:pPr/>
              <a:t>‹#›</a:t>
            </a:fld>
            <a:endParaRPr lang="en-US" altLang="zh-CN"/>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CN"/>
          </a:p>
        </p:txBody>
      </p:sp>
      <p:sp>
        <p:nvSpPr>
          <p:cNvPr id="3" name="Footer Placeholder 2"/>
          <p:cNvSpPr>
            <a:spLocks noGrp="1"/>
          </p:cNvSpPr>
          <p:nvPr>
            <p:ph type="ftr" sz="quarter" idx="11"/>
          </p:nvPr>
        </p:nvSpPr>
        <p:spPr/>
        <p:txBody>
          <a:bodyPr/>
          <a:lstStyle>
            <a:lvl1pPr>
              <a:defRPr/>
            </a:lvl1pPr>
          </a:lstStyle>
          <a:p>
            <a:endParaRPr lang="en-US" altLang="zh-CN"/>
          </a:p>
        </p:txBody>
      </p:sp>
      <p:sp>
        <p:nvSpPr>
          <p:cNvPr id="4" name="Slide Number Placeholder 3"/>
          <p:cNvSpPr>
            <a:spLocks noGrp="1"/>
          </p:cNvSpPr>
          <p:nvPr>
            <p:ph type="sldNum" sz="quarter" idx="12"/>
          </p:nvPr>
        </p:nvSpPr>
        <p:spPr/>
        <p:txBody>
          <a:bodyPr/>
          <a:lstStyle>
            <a:lvl1pPr>
              <a:defRPr/>
            </a:lvl1pPr>
          </a:lstStyle>
          <a:p>
            <a:fld id="{3C59F08F-A316-4900-8506-47131AB18E1A}" type="slidenum">
              <a:rPr lang="en-US" altLang="zh-CN"/>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BBECA00-E2E3-4142-B4BB-FFE7BE9A19BB}" type="slidenum">
              <a:rPr lang="en-US" altLang="zh-CN"/>
              <a:pPr/>
              <a:t>‹#›</a:t>
            </a:fld>
            <a:endParaRPr lang="en-US" altLang="zh-CN"/>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11875CA3-52DC-41BF-B61B-983A49624775}" type="slidenum">
              <a:rPr lang="en-US" altLang="zh-CN"/>
              <a:pPr/>
              <a:t>‹#›</a:t>
            </a:fld>
            <a:endParaRPr lang="en-US" altLang="zh-CN"/>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A4D13C23-C8D7-4DC3-A99B-1468301CB95D}" type="slidenum">
              <a:rPr lang="en-US" altLang="zh-CN"/>
              <a:pPr/>
              <a:t>‹#›</a:t>
            </a:fld>
            <a:endParaRPr lang="en-US" altLang="zh-CN"/>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23F6FDC8-8735-4914-BCBB-EFFAE911321D}" type="slidenum">
              <a:rPr lang="en-US" altLang="zh-CN"/>
              <a:pPr/>
              <a:t>‹#›</a:t>
            </a:fld>
            <a:endParaRPr lang="en-US" altLang="zh-CN"/>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DF5BB3B4-F381-4E7B-996D-0FD9CF32F058}" type="slidenum">
              <a:rPr lang="en-US" altLang="zh-CN"/>
              <a:pPr/>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CC1B86C5-A18F-4E96-9D84-2F75FD7E1E1C}" type="slidenum">
              <a:rPr lang="en-US" altLang="zh-CN"/>
              <a:pPr/>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5232819-0856-4FE0-80F7-40E5FCF65D25}" type="slidenum">
              <a:rPr lang="en-US" altLang="zh-CN"/>
              <a:pPr/>
              <a:t>‹#›</a:t>
            </a:fld>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22DDCC51-235E-481C-B75F-782EE0392BAE}" type="slidenum">
              <a:rPr lang="en-US" altLang="zh-CN"/>
              <a:pPr/>
              <a:t>‹#›</a:t>
            </a:fld>
            <a:endParaRPr lang="en-US" alt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027B87BE-5787-41C6-8830-9160B6916970}" type="slidenum">
              <a:rPr lang="en-US" altLang="zh-CN"/>
              <a:pPr/>
              <a:t>‹#›</a:t>
            </a:fld>
            <a:endParaRPr lang="en-US" altLang="zh-C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1028864-4C61-439F-BE48-5C3F02D45949}" type="slidenum">
              <a:rPr lang="en-US" altLang="zh-CN"/>
              <a:pPr/>
              <a:t>‹#›</a:t>
            </a:fld>
            <a:endParaRPr lang="en-US" altLang="zh-C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36B48FA-CD72-4482-A63B-A9B1B9E40D48}" type="slidenum">
              <a:rPr lang="en-US" altLang="zh-CN"/>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62F0007-BB5A-4402-AF2B-16C65FC88541}" type="slidenum">
              <a:rPr lang="en-US" altLang="zh-CN"/>
              <a:pPr/>
              <a:t>‹#›</a:t>
            </a:fld>
            <a:endParaRPr lang="en-US" altLang="zh-C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3CCD078-0EFE-4FAB-B727-035430B78C1B}" type="slidenum">
              <a:rPr lang="en-US" altLang="zh-CN"/>
              <a:pPr/>
              <a:t>‹#›</a:t>
            </a:fld>
            <a:endParaRPr lang="en-US" altLang="zh-C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CDB4E46-75BF-4BC0-81FB-16C05176C8E9}" type="slidenum">
              <a:rPr lang="en-US" altLang="zh-CN"/>
              <a:pPr/>
              <a:t>‹#›</a:t>
            </a:fld>
            <a:endParaRPr lang="en-US" altLang="zh-C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E3959F48-7B6F-4AB6-A9A1-56039CCAB9CC}" type="slidenum">
              <a:rPr lang="en-US" altLang="zh-CN"/>
              <a:pPr/>
              <a:t>‹#›</a:t>
            </a:fld>
            <a:endParaRPr lang="en-US" altLang="zh-C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9CB5389A-1711-45FC-BAEC-D67A6DEAC3B5}" type="slidenum">
              <a:rPr lang="en-US" altLang="zh-CN"/>
              <a:pPr/>
              <a:t>‹#›</a:t>
            </a:fld>
            <a:endParaRPr lang="en-US" altLang="zh-C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6B6119E9-DE57-472D-B244-C6ACA319EB22}" type="slidenum">
              <a:rPr lang="en-US" altLang="zh-CN"/>
              <a:pPr/>
              <a:t>‹#›</a:t>
            </a:fld>
            <a:endParaRPr lang="en-US" altLang="zh-C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ED7E3EE2-2D1E-4BC5-AE00-ED1B64EBE5B3}" type="slidenum">
              <a:rPr lang="en-US" altLang="zh-CN"/>
              <a:pPr/>
              <a:t>‹#›</a:t>
            </a:fld>
            <a:endParaRPr lang="en-US" altLang="zh-C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zh-CN"/>
          </a:p>
        </p:txBody>
      </p:sp>
      <p:sp>
        <p:nvSpPr>
          <p:cNvPr id="8" name="Footer Placeholder 7"/>
          <p:cNvSpPr>
            <a:spLocks noGrp="1"/>
          </p:cNvSpPr>
          <p:nvPr>
            <p:ph type="ftr" sz="quarter" idx="11"/>
          </p:nvPr>
        </p:nvSpPr>
        <p:spPr/>
        <p:txBody>
          <a:bodyPr/>
          <a:lstStyle>
            <a:lvl1pPr>
              <a:defRPr/>
            </a:lvl1pPr>
          </a:lstStyle>
          <a:p>
            <a:endParaRPr lang="en-US" altLang="zh-CN"/>
          </a:p>
        </p:txBody>
      </p:sp>
      <p:sp>
        <p:nvSpPr>
          <p:cNvPr id="9" name="Slide Number Placeholder 8"/>
          <p:cNvSpPr>
            <a:spLocks noGrp="1"/>
          </p:cNvSpPr>
          <p:nvPr>
            <p:ph type="sldNum" sz="quarter" idx="12"/>
          </p:nvPr>
        </p:nvSpPr>
        <p:spPr/>
        <p:txBody>
          <a:bodyPr/>
          <a:lstStyle>
            <a:lvl1pPr>
              <a:defRPr/>
            </a:lvl1pPr>
          </a:lstStyle>
          <a:p>
            <a:fld id="{C33C0D98-51A2-4B21-9988-4856B445ECC6}" type="slidenum">
              <a:rPr lang="en-US" altLang="zh-CN"/>
              <a:pPr/>
              <a:t>‹#›</a:t>
            </a:fld>
            <a:endParaRPr lang="en-US" altLang="zh-C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zh-CN"/>
          </a:p>
        </p:txBody>
      </p:sp>
      <p:sp>
        <p:nvSpPr>
          <p:cNvPr id="4" name="Footer Placeholder 3"/>
          <p:cNvSpPr>
            <a:spLocks noGrp="1"/>
          </p:cNvSpPr>
          <p:nvPr>
            <p:ph type="ftr" sz="quarter" idx="11"/>
          </p:nvPr>
        </p:nvSpPr>
        <p:spPr/>
        <p:txBody>
          <a:bodyPr/>
          <a:lstStyle>
            <a:lvl1pPr>
              <a:defRPr/>
            </a:lvl1pPr>
          </a:lstStyle>
          <a:p>
            <a:endParaRPr lang="en-US" altLang="zh-CN"/>
          </a:p>
        </p:txBody>
      </p:sp>
      <p:sp>
        <p:nvSpPr>
          <p:cNvPr id="5" name="Slide Number Placeholder 4"/>
          <p:cNvSpPr>
            <a:spLocks noGrp="1"/>
          </p:cNvSpPr>
          <p:nvPr>
            <p:ph type="sldNum" sz="quarter" idx="12"/>
          </p:nvPr>
        </p:nvSpPr>
        <p:spPr/>
        <p:txBody>
          <a:bodyPr/>
          <a:lstStyle>
            <a:lvl1pPr>
              <a:defRPr/>
            </a:lvl1pPr>
          </a:lstStyle>
          <a:p>
            <a:fld id="{8F53F2CD-EDD5-40F2-9F9E-AF7E8F696785}" type="slidenum">
              <a:rPr lang="en-US" altLang="zh-CN"/>
              <a:pPr/>
              <a:t>‹#›</a:t>
            </a:fld>
            <a:endParaRPr lang="en-US" altLang="zh-C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CN"/>
          </a:p>
        </p:txBody>
      </p:sp>
      <p:sp>
        <p:nvSpPr>
          <p:cNvPr id="3" name="Footer Placeholder 2"/>
          <p:cNvSpPr>
            <a:spLocks noGrp="1"/>
          </p:cNvSpPr>
          <p:nvPr>
            <p:ph type="ftr" sz="quarter" idx="11"/>
          </p:nvPr>
        </p:nvSpPr>
        <p:spPr/>
        <p:txBody>
          <a:bodyPr/>
          <a:lstStyle>
            <a:lvl1pPr>
              <a:defRPr/>
            </a:lvl1pPr>
          </a:lstStyle>
          <a:p>
            <a:endParaRPr lang="en-US" altLang="zh-CN"/>
          </a:p>
        </p:txBody>
      </p:sp>
      <p:sp>
        <p:nvSpPr>
          <p:cNvPr id="4" name="Slide Number Placeholder 3"/>
          <p:cNvSpPr>
            <a:spLocks noGrp="1"/>
          </p:cNvSpPr>
          <p:nvPr>
            <p:ph type="sldNum" sz="quarter" idx="12"/>
          </p:nvPr>
        </p:nvSpPr>
        <p:spPr/>
        <p:txBody>
          <a:bodyPr/>
          <a:lstStyle>
            <a:lvl1pPr>
              <a:defRPr/>
            </a:lvl1pPr>
          </a:lstStyle>
          <a:p>
            <a:fld id="{CB3A64FC-EFA9-4F80-A923-BAF87AAC86B7}" type="slidenum">
              <a:rPr lang="en-US" altLang="zh-CN"/>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D0FC0AA3-362C-4E7B-8CB2-DF8E91C2E396}" type="slidenum">
              <a:rPr lang="en-US" altLang="zh-CN"/>
              <a:pPr/>
              <a:t>‹#›</a:t>
            </a:fld>
            <a:endParaRPr lang="en-US" altLang="zh-C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9DDA6A5D-A7D5-422A-8C66-A252EEF9C84B}" type="slidenum">
              <a:rPr lang="en-US" altLang="zh-CN"/>
              <a:pPr/>
              <a:t>‹#›</a:t>
            </a:fld>
            <a:endParaRPr lang="en-US" altLang="zh-C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12D4E80E-F771-48B5-B625-E726DFE0090F}" type="slidenum">
              <a:rPr lang="en-US" altLang="zh-CN"/>
              <a:pPr/>
              <a:t>‹#›</a:t>
            </a:fld>
            <a:endParaRPr lang="en-US" altLang="zh-C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B13A4C92-3C18-4BF1-8835-44803F498448}" type="slidenum">
              <a:rPr lang="en-US" altLang="zh-CN"/>
              <a:pPr/>
              <a:t>‹#›</a:t>
            </a:fld>
            <a:endParaRPr lang="en-US" altLang="zh-C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09663" y="493713"/>
            <a:ext cx="7793037" cy="54133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066800" y="1524000"/>
            <a:ext cx="7772400" cy="4114800"/>
          </a:xfrm>
        </p:spPr>
        <p:txBody>
          <a:bodyPr/>
          <a:lstStyle/>
          <a:p>
            <a:endParaRPr lang="en-US"/>
          </a:p>
        </p:txBody>
      </p:sp>
      <p:sp>
        <p:nvSpPr>
          <p:cNvPr id="4" name="Date Placeholder 3"/>
          <p:cNvSpPr>
            <a:spLocks noGrp="1"/>
          </p:cNvSpPr>
          <p:nvPr>
            <p:ph type="dt" sz="half" idx="10"/>
          </p:nvPr>
        </p:nvSpPr>
        <p:spPr>
          <a:xfrm>
            <a:off x="914400" y="6324600"/>
            <a:ext cx="1905000" cy="457200"/>
          </a:xfrm>
        </p:spPr>
        <p:txBody>
          <a:bodyPr/>
          <a:lstStyle>
            <a:lvl1pPr>
              <a:defRPr/>
            </a:lvl1pPr>
          </a:lstStyle>
          <a:p>
            <a:endParaRPr lang="en-US" altLang="zh-CN"/>
          </a:p>
        </p:txBody>
      </p:sp>
      <p:sp>
        <p:nvSpPr>
          <p:cNvPr id="5" name="Footer Placeholder 4"/>
          <p:cNvSpPr>
            <a:spLocks noGrp="1"/>
          </p:cNvSpPr>
          <p:nvPr>
            <p:ph type="ftr" sz="quarter" idx="11"/>
          </p:nvPr>
        </p:nvSpPr>
        <p:spPr>
          <a:xfrm>
            <a:off x="3352800" y="6324600"/>
            <a:ext cx="2895600" cy="457200"/>
          </a:xfrm>
        </p:spPr>
        <p:txBody>
          <a:bodyPr/>
          <a:lstStyle>
            <a:lvl1pPr>
              <a:defRPr/>
            </a:lvl1pPr>
          </a:lstStyle>
          <a:p>
            <a:endParaRPr lang="en-US" altLang="zh-CN"/>
          </a:p>
        </p:txBody>
      </p:sp>
      <p:sp>
        <p:nvSpPr>
          <p:cNvPr id="6" name="Slide Number Placeholder 5"/>
          <p:cNvSpPr>
            <a:spLocks noGrp="1"/>
          </p:cNvSpPr>
          <p:nvPr>
            <p:ph type="sldNum" sz="quarter" idx="12"/>
          </p:nvPr>
        </p:nvSpPr>
        <p:spPr>
          <a:xfrm>
            <a:off x="6781800" y="6324600"/>
            <a:ext cx="1905000" cy="457200"/>
          </a:xfrm>
        </p:spPr>
        <p:txBody>
          <a:bodyPr/>
          <a:lstStyle>
            <a:lvl1pPr>
              <a:defRPr/>
            </a:lvl1pPr>
          </a:lstStyle>
          <a:p>
            <a:fld id="{BBFACA28-F829-44D8-A476-FB66202EFC74}" type="slidenum">
              <a:rPr lang="en-US" altLang="zh-CN"/>
              <a:pPr/>
              <a:t>‹#›</a:t>
            </a:fld>
            <a:endParaRPr lang="en-US" altLang="zh-C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9D767AF7-8535-4B4D-8E48-50C419825698}" type="slidenum">
              <a:rPr lang="en-US" altLang="zh-CN"/>
              <a:pPr/>
              <a:t>‹#›</a:t>
            </a:fld>
            <a:endParaRPr lang="en-US" altLang="zh-C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3449EC1A-39BE-4AD2-9C4D-8F1877373B5B}" type="slidenum">
              <a:rPr lang="en-US" altLang="zh-CN"/>
              <a:pPr/>
              <a:t>‹#›</a:t>
            </a:fld>
            <a:endParaRPr lang="en-US" altLang="zh-C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63AD16B4-E1A8-4B13-99F5-719A889F7E4A}" type="slidenum">
              <a:rPr lang="en-US" altLang="zh-CN"/>
              <a:pPr/>
              <a:t>‹#›</a:t>
            </a:fld>
            <a:endParaRPr lang="en-US" altLang="zh-C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F969F995-59B7-4F0D-B173-5E41CAFACA49}" type="slidenum">
              <a:rPr lang="en-US" altLang="zh-CN"/>
              <a:pPr/>
              <a:t>‹#›</a:t>
            </a:fld>
            <a:endParaRPr lang="en-US" altLang="zh-C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zh-CN"/>
          </a:p>
        </p:txBody>
      </p:sp>
      <p:sp>
        <p:nvSpPr>
          <p:cNvPr id="8" name="Footer Placeholder 7"/>
          <p:cNvSpPr>
            <a:spLocks noGrp="1"/>
          </p:cNvSpPr>
          <p:nvPr>
            <p:ph type="ftr" sz="quarter" idx="11"/>
          </p:nvPr>
        </p:nvSpPr>
        <p:spPr/>
        <p:txBody>
          <a:bodyPr/>
          <a:lstStyle>
            <a:lvl1pPr>
              <a:defRPr/>
            </a:lvl1pPr>
          </a:lstStyle>
          <a:p>
            <a:endParaRPr lang="en-US" altLang="zh-CN"/>
          </a:p>
        </p:txBody>
      </p:sp>
      <p:sp>
        <p:nvSpPr>
          <p:cNvPr id="9" name="Slide Number Placeholder 8"/>
          <p:cNvSpPr>
            <a:spLocks noGrp="1"/>
          </p:cNvSpPr>
          <p:nvPr>
            <p:ph type="sldNum" sz="quarter" idx="12"/>
          </p:nvPr>
        </p:nvSpPr>
        <p:spPr/>
        <p:txBody>
          <a:bodyPr/>
          <a:lstStyle>
            <a:lvl1pPr>
              <a:defRPr/>
            </a:lvl1pPr>
          </a:lstStyle>
          <a:p>
            <a:fld id="{FE81EAFA-32BB-4910-B369-5556BAEE96D2}" type="slidenum">
              <a:rPr lang="en-US" altLang="zh-CN"/>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zh-CN"/>
          </a:p>
        </p:txBody>
      </p:sp>
      <p:sp>
        <p:nvSpPr>
          <p:cNvPr id="4" name="Footer Placeholder 3"/>
          <p:cNvSpPr>
            <a:spLocks noGrp="1"/>
          </p:cNvSpPr>
          <p:nvPr>
            <p:ph type="ftr" sz="quarter" idx="11"/>
          </p:nvPr>
        </p:nvSpPr>
        <p:spPr/>
        <p:txBody>
          <a:bodyPr/>
          <a:lstStyle>
            <a:lvl1pPr>
              <a:defRPr/>
            </a:lvl1pPr>
          </a:lstStyle>
          <a:p>
            <a:endParaRPr lang="en-US" altLang="zh-CN"/>
          </a:p>
        </p:txBody>
      </p:sp>
      <p:sp>
        <p:nvSpPr>
          <p:cNvPr id="5" name="Slide Number Placeholder 4"/>
          <p:cNvSpPr>
            <a:spLocks noGrp="1"/>
          </p:cNvSpPr>
          <p:nvPr>
            <p:ph type="sldNum" sz="quarter" idx="12"/>
          </p:nvPr>
        </p:nvSpPr>
        <p:spPr/>
        <p:txBody>
          <a:bodyPr/>
          <a:lstStyle>
            <a:lvl1pPr>
              <a:defRPr/>
            </a:lvl1pPr>
          </a:lstStyle>
          <a:p>
            <a:fld id="{8BD3D0BE-12DF-4B85-BD74-9B78A557CD98}" type="slidenum">
              <a:rPr lang="en-US" altLang="zh-CN"/>
              <a:pPr/>
              <a:t>‹#›</a:t>
            </a:fld>
            <a:endParaRPr lang="en-US" altLang="zh-C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CN"/>
          </a:p>
        </p:txBody>
      </p:sp>
      <p:sp>
        <p:nvSpPr>
          <p:cNvPr id="3" name="Footer Placeholder 2"/>
          <p:cNvSpPr>
            <a:spLocks noGrp="1"/>
          </p:cNvSpPr>
          <p:nvPr>
            <p:ph type="ftr" sz="quarter" idx="11"/>
          </p:nvPr>
        </p:nvSpPr>
        <p:spPr/>
        <p:txBody>
          <a:bodyPr/>
          <a:lstStyle>
            <a:lvl1pPr>
              <a:defRPr/>
            </a:lvl1pPr>
          </a:lstStyle>
          <a:p>
            <a:endParaRPr lang="en-US" altLang="zh-CN"/>
          </a:p>
        </p:txBody>
      </p:sp>
      <p:sp>
        <p:nvSpPr>
          <p:cNvPr id="4" name="Slide Number Placeholder 3"/>
          <p:cNvSpPr>
            <a:spLocks noGrp="1"/>
          </p:cNvSpPr>
          <p:nvPr>
            <p:ph type="sldNum" sz="quarter" idx="12"/>
          </p:nvPr>
        </p:nvSpPr>
        <p:spPr/>
        <p:txBody>
          <a:bodyPr/>
          <a:lstStyle>
            <a:lvl1pPr>
              <a:defRPr/>
            </a:lvl1pPr>
          </a:lstStyle>
          <a:p>
            <a:fld id="{2FC7502F-28FB-47E3-8BD6-06B446BFDFF7}" type="slidenum">
              <a:rPr lang="en-US" altLang="zh-CN"/>
              <a:pPr/>
              <a:t>‹#›</a:t>
            </a:fld>
            <a:endParaRPr lang="en-US" altLang="zh-C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FE40096E-80C6-4FBD-B8B1-3F1A898C7059}" type="slidenum">
              <a:rPr lang="en-US" altLang="zh-CN"/>
              <a:pPr/>
              <a:t>‹#›</a:t>
            </a:fld>
            <a:endParaRPr lang="en-US" altLang="zh-C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B111013E-819F-4E55-B1DE-AEB12E011AE3}" type="slidenum">
              <a:rPr lang="en-US" altLang="zh-CN"/>
              <a:pPr/>
              <a:t>‹#›</a:t>
            </a:fld>
            <a:endParaRPr lang="en-US" altLang="zh-C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C73F0518-B35E-4665-908E-B9F4E85B04AC}" type="slidenum">
              <a:rPr lang="en-US" altLang="zh-CN"/>
              <a:pPr/>
              <a:t>‹#›</a:t>
            </a:fld>
            <a:endParaRPr lang="en-US" altLang="zh-C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FEC1E2F0-F207-4D04-9ED1-CA3519C93A4A}" type="slidenum">
              <a:rPr lang="en-US" altLang="zh-CN"/>
              <a:pPr/>
              <a:t>‹#›</a:t>
            </a:fld>
            <a:endParaRPr lang="en-US" altLang="zh-C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0D943DEB-4C1B-4DDC-A40C-27CE444BFA2A}" type="slidenum">
              <a:rPr lang="en-US" altLang="zh-CN"/>
              <a:pPr/>
              <a:t>‹#›</a:t>
            </a:fld>
            <a:endParaRPr lang="en-US" altLang="zh-C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1BA036AE-FDC3-4751-A8BD-11504A2E263E}" type="slidenum">
              <a:rPr lang="en-US" altLang="zh-CN"/>
              <a:pPr/>
              <a:t>‹#›</a:t>
            </a:fld>
            <a:endParaRPr lang="en-US" altLang="zh-C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CEF60408-7DB8-47BE-A5FA-024630EC1863}" type="slidenum">
              <a:rPr lang="en-US" altLang="zh-CN"/>
              <a:pPr/>
              <a:t>‹#›</a:t>
            </a:fld>
            <a:endParaRPr lang="en-US" altLang="zh-C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D17C1646-83B0-4FB8-93F3-70B1E0739B26}" type="slidenum">
              <a:rPr lang="en-US" altLang="zh-CN"/>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zh-CN"/>
          </a:p>
        </p:txBody>
      </p:sp>
      <p:sp>
        <p:nvSpPr>
          <p:cNvPr id="8" name="Footer Placeholder 7"/>
          <p:cNvSpPr>
            <a:spLocks noGrp="1"/>
          </p:cNvSpPr>
          <p:nvPr>
            <p:ph type="ftr" sz="quarter" idx="11"/>
          </p:nvPr>
        </p:nvSpPr>
        <p:spPr/>
        <p:txBody>
          <a:bodyPr/>
          <a:lstStyle>
            <a:lvl1pPr>
              <a:defRPr/>
            </a:lvl1pPr>
          </a:lstStyle>
          <a:p>
            <a:endParaRPr lang="en-US" altLang="zh-CN"/>
          </a:p>
        </p:txBody>
      </p:sp>
      <p:sp>
        <p:nvSpPr>
          <p:cNvPr id="9" name="Slide Number Placeholder 8"/>
          <p:cNvSpPr>
            <a:spLocks noGrp="1"/>
          </p:cNvSpPr>
          <p:nvPr>
            <p:ph type="sldNum" sz="quarter" idx="12"/>
          </p:nvPr>
        </p:nvSpPr>
        <p:spPr/>
        <p:txBody>
          <a:bodyPr/>
          <a:lstStyle>
            <a:lvl1pPr>
              <a:defRPr/>
            </a:lvl1pPr>
          </a:lstStyle>
          <a:p>
            <a:fld id="{B74820FF-CD97-44D5-9F81-4CBBA37C698E}" type="slidenum">
              <a:rPr lang="en-US" altLang="zh-CN"/>
              <a:pPr/>
              <a:t>‹#›</a:t>
            </a:fld>
            <a:endParaRPr lang="en-US" altLang="zh-C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zh-CN"/>
          </a:p>
        </p:txBody>
      </p:sp>
      <p:sp>
        <p:nvSpPr>
          <p:cNvPr id="4" name="Footer Placeholder 3"/>
          <p:cNvSpPr>
            <a:spLocks noGrp="1"/>
          </p:cNvSpPr>
          <p:nvPr>
            <p:ph type="ftr" sz="quarter" idx="11"/>
          </p:nvPr>
        </p:nvSpPr>
        <p:spPr/>
        <p:txBody>
          <a:bodyPr/>
          <a:lstStyle>
            <a:lvl1pPr>
              <a:defRPr/>
            </a:lvl1pPr>
          </a:lstStyle>
          <a:p>
            <a:endParaRPr lang="en-US" altLang="zh-CN"/>
          </a:p>
        </p:txBody>
      </p:sp>
      <p:sp>
        <p:nvSpPr>
          <p:cNvPr id="5" name="Slide Number Placeholder 4"/>
          <p:cNvSpPr>
            <a:spLocks noGrp="1"/>
          </p:cNvSpPr>
          <p:nvPr>
            <p:ph type="sldNum" sz="quarter" idx="12"/>
          </p:nvPr>
        </p:nvSpPr>
        <p:spPr/>
        <p:txBody>
          <a:bodyPr/>
          <a:lstStyle>
            <a:lvl1pPr>
              <a:defRPr/>
            </a:lvl1pPr>
          </a:lstStyle>
          <a:p>
            <a:fld id="{11FCD578-BCF2-4BE7-9F3C-7A4E3F115C26}" type="slidenum">
              <a:rPr lang="en-US" altLang="zh-CN"/>
              <a:pPr/>
              <a:t>‹#›</a:t>
            </a:fld>
            <a:endParaRPr lang="en-US" altLang="zh-C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CN"/>
          </a:p>
        </p:txBody>
      </p:sp>
      <p:sp>
        <p:nvSpPr>
          <p:cNvPr id="3" name="Footer Placeholder 2"/>
          <p:cNvSpPr>
            <a:spLocks noGrp="1"/>
          </p:cNvSpPr>
          <p:nvPr>
            <p:ph type="ftr" sz="quarter" idx="11"/>
          </p:nvPr>
        </p:nvSpPr>
        <p:spPr/>
        <p:txBody>
          <a:bodyPr/>
          <a:lstStyle>
            <a:lvl1pPr>
              <a:defRPr/>
            </a:lvl1pPr>
          </a:lstStyle>
          <a:p>
            <a:endParaRPr lang="en-US" altLang="zh-CN"/>
          </a:p>
        </p:txBody>
      </p:sp>
      <p:sp>
        <p:nvSpPr>
          <p:cNvPr id="4" name="Slide Number Placeholder 3"/>
          <p:cNvSpPr>
            <a:spLocks noGrp="1"/>
          </p:cNvSpPr>
          <p:nvPr>
            <p:ph type="sldNum" sz="quarter" idx="12"/>
          </p:nvPr>
        </p:nvSpPr>
        <p:spPr/>
        <p:txBody>
          <a:bodyPr/>
          <a:lstStyle>
            <a:lvl1pPr>
              <a:defRPr/>
            </a:lvl1pPr>
          </a:lstStyle>
          <a:p>
            <a:fld id="{3240C0F2-E300-47BF-9ADB-9AA6DFA2BE1D}" type="slidenum">
              <a:rPr lang="en-US" altLang="zh-CN"/>
              <a:pPr/>
              <a:t>‹#›</a:t>
            </a:fld>
            <a:endParaRPr lang="en-US" altLang="zh-C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32DEFD42-024E-4656-9EFA-F17360985670}" type="slidenum">
              <a:rPr lang="en-US" altLang="zh-CN"/>
              <a:pPr/>
              <a:t>‹#›</a:t>
            </a:fld>
            <a:endParaRPr lang="en-US" altLang="zh-C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74B8923D-DC10-4608-AAC6-E7EDBE99EE31}" type="slidenum">
              <a:rPr lang="en-US" altLang="zh-CN"/>
              <a:pPr/>
              <a:t>‹#›</a:t>
            </a:fld>
            <a:endParaRPr lang="en-US" altLang="zh-CN"/>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8A544743-B284-4390-B60D-E03E00DAEA19}" type="slidenum">
              <a:rPr lang="en-US" altLang="zh-CN"/>
              <a:pPr/>
              <a:t>‹#›</a:t>
            </a:fld>
            <a:endParaRPr lang="en-US" altLang="zh-CN"/>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B76141AA-C650-4D0B-B0F1-C41D6E0719C8}" type="slidenum">
              <a:rPr lang="en-US" altLang="zh-CN"/>
              <a:pPr/>
              <a:t>‹#›</a:t>
            </a:fld>
            <a:endParaRPr lang="en-US" altLang="zh-CN"/>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C5C01237-4E95-4BAA-B056-271AC69EF0E1}" type="slidenum">
              <a:rPr lang="en-US" altLang="zh-CN"/>
              <a:pPr/>
              <a:t>‹#›</a:t>
            </a:fld>
            <a:endParaRPr lang="en-US" altLang="zh-CN"/>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6470419A-C26C-4B31-8107-4386BF8DB944}" type="slidenum">
              <a:rPr lang="en-US" altLang="zh-CN"/>
              <a:pPr/>
              <a:t>‹#›</a:t>
            </a:fld>
            <a:endParaRPr lang="en-US" altLang="zh-CN"/>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E8007AF0-C1A6-4C81-BB2A-35F2790771BA}" type="slidenum">
              <a:rPr lang="en-US" altLang="zh-CN"/>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3DADEF9E-075C-403B-BB3D-4FA0E1A85552}" type="slidenum">
              <a:rPr lang="en-US" altLang="zh-CN"/>
              <a:pPr/>
              <a:t>‹#›</a:t>
            </a:fld>
            <a:endParaRPr lang="en-US" altLang="zh-CN"/>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zh-CN"/>
          </a:p>
        </p:txBody>
      </p:sp>
      <p:sp>
        <p:nvSpPr>
          <p:cNvPr id="8" name="Footer Placeholder 7"/>
          <p:cNvSpPr>
            <a:spLocks noGrp="1"/>
          </p:cNvSpPr>
          <p:nvPr>
            <p:ph type="ftr" sz="quarter" idx="11"/>
          </p:nvPr>
        </p:nvSpPr>
        <p:spPr/>
        <p:txBody>
          <a:bodyPr/>
          <a:lstStyle>
            <a:lvl1pPr>
              <a:defRPr/>
            </a:lvl1pPr>
          </a:lstStyle>
          <a:p>
            <a:endParaRPr lang="en-US" altLang="zh-CN"/>
          </a:p>
        </p:txBody>
      </p:sp>
      <p:sp>
        <p:nvSpPr>
          <p:cNvPr id="9" name="Slide Number Placeholder 8"/>
          <p:cNvSpPr>
            <a:spLocks noGrp="1"/>
          </p:cNvSpPr>
          <p:nvPr>
            <p:ph type="sldNum" sz="quarter" idx="12"/>
          </p:nvPr>
        </p:nvSpPr>
        <p:spPr/>
        <p:txBody>
          <a:bodyPr/>
          <a:lstStyle>
            <a:lvl1pPr>
              <a:defRPr/>
            </a:lvl1pPr>
          </a:lstStyle>
          <a:p>
            <a:fld id="{8F5D510D-E206-496C-BB04-62962A9C99C4}" type="slidenum">
              <a:rPr lang="en-US" altLang="zh-CN"/>
              <a:pPr/>
              <a:t>‹#›</a:t>
            </a:fld>
            <a:endParaRPr lang="en-US" altLang="zh-CN"/>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zh-CN"/>
          </a:p>
        </p:txBody>
      </p:sp>
      <p:sp>
        <p:nvSpPr>
          <p:cNvPr id="4" name="Footer Placeholder 3"/>
          <p:cNvSpPr>
            <a:spLocks noGrp="1"/>
          </p:cNvSpPr>
          <p:nvPr>
            <p:ph type="ftr" sz="quarter" idx="11"/>
          </p:nvPr>
        </p:nvSpPr>
        <p:spPr/>
        <p:txBody>
          <a:bodyPr/>
          <a:lstStyle>
            <a:lvl1pPr>
              <a:defRPr/>
            </a:lvl1pPr>
          </a:lstStyle>
          <a:p>
            <a:endParaRPr lang="en-US" altLang="zh-CN"/>
          </a:p>
        </p:txBody>
      </p:sp>
      <p:sp>
        <p:nvSpPr>
          <p:cNvPr id="5" name="Slide Number Placeholder 4"/>
          <p:cNvSpPr>
            <a:spLocks noGrp="1"/>
          </p:cNvSpPr>
          <p:nvPr>
            <p:ph type="sldNum" sz="quarter" idx="12"/>
          </p:nvPr>
        </p:nvSpPr>
        <p:spPr/>
        <p:txBody>
          <a:bodyPr/>
          <a:lstStyle>
            <a:lvl1pPr>
              <a:defRPr/>
            </a:lvl1pPr>
          </a:lstStyle>
          <a:p>
            <a:fld id="{1F4D1122-B542-420F-9C7C-B806A295F76D}" type="slidenum">
              <a:rPr lang="en-US" altLang="zh-CN"/>
              <a:pPr/>
              <a:t>‹#›</a:t>
            </a:fld>
            <a:endParaRPr lang="en-US" altLang="zh-CN"/>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CN"/>
          </a:p>
        </p:txBody>
      </p:sp>
      <p:sp>
        <p:nvSpPr>
          <p:cNvPr id="3" name="Footer Placeholder 2"/>
          <p:cNvSpPr>
            <a:spLocks noGrp="1"/>
          </p:cNvSpPr>
          <p:nvPr>
            <p:ph type="ftr" sz="quarter" idx="11"/>
          </p:nvPr>
        </p:nvSpPr>
        <p:spPr/>
        <p:txBody>
          <a:bodyPr/>
          <a:lstStyle>
            <a:lvl1pPr>
              <a:defRPr/>
            </a:lvl1pPr>
          </a:lstStyle>
          <a:p>
            <a:endParaRPr lang="en-US" altLang="zh-CN"/>
          </a:p>
        </p:txBody>
      </p:sp>
      <p:sp>
        <p:nvSpPr>
          <p:cNvPr id="4" name="Slide Number Placeholder 3"/>
          <p:cNvSpPr>
            <a:spLocks noGrp="1"/>
          </p:cNvSpPr>
          <p:nvPr>
            <p:ph type="sldNum" sz="quarter" idx="12"/>
          </p:nvPr>
        </p:nvSpPr>
        <p:spPr/>
        <p:txBody>
          <a:bodyPr/>
          <a:lstStyle>
            <a:lvl1pPr>
              <a:defRPr/>
            </a:lvl1pPr>
          </a:lstStyle>
          <a:p>
            <a:fld id="{57C8B6DB-CB04-4BA2-99EB-526C0E94ACC9}" type="slidenum">
              <a:rPr lang="en-US" altLang="zh-CN"/>
              <a:pPr/>
              <a:t>‹#›</a:t>
            </a:fld>
            <a:endParaRPr lang="en-US" altLang="zh-CN"/>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8F361F8E-D1F0-42AD-8168-7F186FED38CE}" type="slidenum">
              <a:rPr lang="en-US" altLang="zh-CN"/>
              <a:pPr/>
              <a:t>‹#›</a:t>
            </a:fld>
            <a:endParaRPr lang="en-US" altLang="zh-CN"/>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5D9013D7-072D-4C5E-9964-7E99E1BCD160}" type="slidenum">
              <a:rPr lang="en-US" altLang="zh-CN"/>
              <a:pPr/>
              <a:t>‹#›</a:t>
            </a:fld>
            <a:endParaRPr lang="en-US" altLang="zh-CN"/>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58532B11-218E-449C-927E-0934FD3D0325}" type="slidenum">
              <a:rPr lang="en-US" altLang="zh-CN"/>
              <a:pPr/>
              <a:t>‹#›</a:t>
            </a:fld>
            <a:endParaRPr lang="en-US" altLang="zh-CN"/>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1EC1F7AE-4368-4794-8A9D-C334FA037187}" type="slidenum">
              <a:rPr lang="en-US" altLang="zh-CN"/>
              <a:pPr/>
              <a:t>‹#›</a:t>
            </a:fld>
            <a:endParaRPr lang="en-US" altLang="zh-CN"/>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1A75E747-6BE9-452A-A0AB-B1234ECE2CF5}" type="slidenum">
              <a:rPr lang="en-US" altLang="zh-CN"/>
              <a:pPr/>
              <a:t>‹#›</a:t>
            </a:fld>
            <a:endParaRPr lang="en-US" altLang="zh-CN"/>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E30583EE-814B-45DA-9BBC-2E00E34E2722}" type="slidenum">
              <a:rPr lang="en-US" altLang="zh-CN"/>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A57E80C2-B77B-484E-83FD-3D727021412B}" type="slidenum">
              <a:rPr lang="en-US" altLang="zh-CN"/>
              <a:pPr/>
              <a:t>‹#›</a:t>
            </a:fld>
            <a:endParaRPr lang="en-US" altLang="zh-CN"/>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C3698DF5-5837-419A-9FAC-5BC2347571E4}" type="slidenum">
              <a:rPr lang="en-US" altLang="zh-CN"/>
              <a:pPr/>
              <a:t>‹#›</a:t>
            </a:fld>
            <a:endParaRPr lang="en-US" altLang="zh-CN"/>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zh-CN"/>
          </a:p>
        </p:txBody>
      </p:sp>
      <p:sp>
        <p:nvSpPr>
          <p:cNvPr id="8" name="Footer Placeholder 7"/>
          <p:cNvSpPr>
            <a:spLocks noGrp="1"/>
          </p:cNvSpPr>
          <p:nvPr>
            <p:ph type="ftr" sz="quarter" idx="11"/>
          </p:nvPr>
        </p:nvSpPr>
        <p:spPr/>
        <p:txBody>
          <a:bodyPr/>
          <a:lstStyle>
            <a:lvl1pPr>
              <a:defRPr/>
            </a:lvl1pPr>
          </a:lstStyle>
          <a:p>
            <a:endParaRPr lang="en-US" altLang="zh-CN"/>
          </a:p>
        </p:txBody>
      </p:sp>
      <p:sp>
        <p:nvSpPr>
          <p:cNvPr id="9" name="Slide Number Placeholder 8"/>
          <p:cNvSpPr>
            <a:spLocks noGrp="1"/>
          </p:cNvSpPr>
          <p:nvPr>
            <p:ph type="sldNum" sz="quarter" idx="12"/>
          </p:nvPr>
        </p:nvSpPr>
        <p:spPr/>
        <p:txBody>
          <a:bodyPr/>
          <a:lstStyle>
            <a:lvl1pPr>
              <a:defRPr/>
            </a:lvl1pPr>
          </a:lstStyle>
          <a:p>
            <a:fld id="{1B77779A-0925-4382-A0E9-8420242C7D64}" type="slidenum">
              <a:rPr lang="en-US" altLang="zh-CN"/>
              <a:pPr/>
              <a:t>‹#›</a:t>
            </a:fld>
            <a:endParaRPr lang="en-US" altLang="zh-CN"/>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zh-CN"/>
          </a:p>
        </p:txBody>
      </p:sp>
      <p:sp>
        <p:nvSpPr>
          <p:cNvPr id="4" name="Footer Placeholder 3"/>
          <p:cNvSpPr>
            <a:spLocks noGrp="1"/>
          </p:cNvSpPr>
          <p:nvPr>
            <p:ph type="ftr" sz="quarter" idx="11"/>
          </p:nvPr>
        </p:nvSpPr>
        <p:spPr/>
        <p:txBody>
          <a:bodyPr/>
          <a:lstStyle>
            <a:lvl1pPr>
              <a:defRPr/>
            </a:lvl1pPr>
          </a:lstStyle>
          <a:p>
            <a:endParaRPr lang="en-US" altLang="zh-CN"/>
          </a:p>
        </p:txBody>
      </p:sp>
      <p:sp>
        <p:nvSpPr>
          <p:cNvPr id="5" name="Slide Number Placeholder 4"/>
          <p:cNvSpPr>
            <a:spLocks noGrp="1"/>
          </p:cNvSpPr>
          <p:nvPr>
            <p:ph type="sldNum" sz="quarter" idx="12"/>
          </p:nvPr>
        </p:nvSpPr>
        <p:spPr/>
        <p:txBody>
          <a:bodyPr/>
          <a:lstStyle>
            <a:lvl1pPr>
              <a:defRPr/>
            </a:lvl1pPr>
          </a:lstStyle>
          <a:p>
            <a:fld id="{0BE7B695-7978-41E2-8011-B235FEFE4BF0}" type="slidenum">
              <a:rPr lang="en-US" altLang="zh-CN"/>
              <a:pPr/>
              <a:t>‹#›</a:t>
            </a:fld>
            <a:endParaRPr lang="en-US" altLang="zh-CN"/>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CN"/>
          </a:p>
        </p:txBody>
      </p:sp>
      <p:sp>
        <p:nvSpPr>
          <p:cNvPr id="3" name="Footer Placeholder 2"/>
          <p:cNvSpPr>
            <a:spLocks noGrp="1"/>
          </p:cNvSpPr>
          <p:nvPr>
            <p:ph type="ftr" sz="quarter" idx="11"/>
          </p:nvPr>
        </p:nvSpPr>
        <p:spPr/>
        <p:txBody>
          <a:bodyPr/>
          <a:lstStyle>
            <a:lvl1pPr>
              <a:defRPr/>
            </a:lvl1pPr>
          </a:lstStyle>
          <a:p>
            <a:endParaRPr lang="en-US" altLang="zh-CN"/>
          </a:p>
        </p:txBody>
      </p:sp>
      <p:sp>
        <p:nvSpPr>
          <p:cNvPr id="4" name="Slide Number Placeholder 3"/>
          <p:cNvSpPr>
            <a:spLocks noGrp="1"/>
          </p:cNvSpPr>
          <p:nvPr>
            <p:ph type="sldNum" sz="quarter" idx="12"/>
          </p:nvPr>
        </p:nvSpPr>
        <p:spPr/>
        <p:txBody>
          <a:bodyPr/>
          <a:lstStyle>
            <a:lvl1pPr>
              <a:defRPr/>
            </a:lvl1pPr>
          </a:lstStyle>
          <a:p>
            <a:fld id="{D5E0BFF6-5B9F-48E4-A94A-F19F48D48DC8}" type="slidenum">
              <a:rPr lang="en-US" altLang="zh-CN"/>
              <a:pPr/>
              <a:t>‹#›</a:t>
            </a:fld>
            <a:endParaRPr lang="en-US" altLang="zh-CN"/>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F437998F-886A-45B7-8EE5-0950D006F85F}" type="slidenum">
              <a:rPr lang="en-US" altLang="zh-CN"/>
              <a:pPr/>
              <a:t>‹#›</a:t>
            </a:fld>
            <a:endParaRPr lang="en-US" altLang="zh-CN"/>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74B585C3-E230-48BD-B7EA-54AEBA01E79E}" type="slidenum">
              <a:rPr lang="en-US" altLang="zh-CN"/>
              <a:pPr/>
              <a:t>‹#›</a:t>
            </a:fld>
            <a:endParaRPr lang="en-US" altLang="zh-CN"/>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3BB9F3AA-2965-4E33-9A05-157630490AFD}" type="slidenum">
              <a:rPr lang="en-US" altLang="zh-CN"/>
              <a:pPr/>
              <a:t>‹#›</a:t>
            </a:fld>
            <a:endParaRPr lang="en-US" altLang="zh-CN"/>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06B56704-AB99-4C3E-BFC0-5F148F8AF177}" type="slidenum">
              <a:rPr lang="en-US" altLang="zh-CN"/>
              <a:pPr/>
              <a:t>‹#›</a:t>
            </a:fld>
            <a:endParaRPr lang="en-US" altLang="zh-CN"/>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07BFC1DC-481E-48C8-92E0-9D1C894DAFB6}" type="slidenum">
              <a:rPr lang="en-US" altLang="zh-CN"/>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0982F512-9907-4E69-8CCB-D6F0D7C4C257}" type="slidenum">
              <a:rPr lang="en-US" altLang="zh-CN"/>
              <a:pPr/>
              <a:t>‹#›</a:t>
            </a:fld>
            <a:endParaRPr lang="en-US" altLang="zh-CN"/>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CF1CCEBF-7D30-4F58-B06A-0C5B11219B15}" type="slidenum">
              <a:rPr lang="en-US" altLang="zh-CN"/>
              <a:pPr/>
              <a:t>‹#›</a:t>
            </a:fld>
            <a:endParaRPr lang="en-US" altLang="zh-CN"/>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92AF956C-6023-4DAA-91FE-3C850BF44BB3}" type="slidenum">
              <a:rPr lang="en-US" altLang="zh-CN"/>
              <a:pPr/>
              <a:t>‹#›</a:t>
            </a:fld>
            <a:endParaRPr lang="en-US" altLang="zh-CN"/>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zh-CN"/>
          </a:p>
        </p:txBody>
      </p:sp>
      <p:sp>
        <p:nvSpPr>
          <p:cNvPr id="8" name="Footer Placeholder 7"/>
          <p:cNvSpPr>
            <a:spLocks noGrp="1"/>
          </p:cNvSpPr>
          <p:nvPr>
            <p:ph type="ftr" sz="quarter" idx="11"/>
          </p:nvPr>
        </p:nvSpPr>
        <p:spPr/>
        <p:txBody>
          <a:bodyPr/>
          <a:lstStyle>
            <a:lvl1pPr>
              <a:defRPr/>
            </a:lvl1pPr>
          </a:lstStyle>
          <a:p>
            <a:endParaRPr lang="en-US" altLang="zh-CN"/>
          </a:p>
        </p:txBody>
      </p:sp>
      <p:sp>
        <p:nvSpPr>
          <p:cNvPr id="9" name="Slide Number Placeholder 8"/>
          <p:cNvSpPr>
            <a:spLocks noGrp="1"/>
          </p:cNvSpPr>
          <p:nvPr>
            <p:ph type="sldNum" sz="quarter" idx="12"/>
          </p:nvPr>
        </p:nvSpPr>
        <p:spPr/>
        <p:txBody>
          <a:bodyPr/>
          <a:lstStyle>
            <a:lvl1pPr>
              <a:defRPr/>
            </a:lvl1pPr>
          </a:lstStyle>
          <a:p>
            <a:fld id="{93B83744-AA47-4D4F-B85A-CBD4FEC7FB64}" type="slidenum">
              <a:rPr lang="en-US" altLang="zh-CN"/>
              <a:pPr/>
              <a:t>‹#›</a:t>
            </a:fld>
            <a:endParaRPr lang="en-US" altLang="zh-CN"/>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zh-CN"/>
          </a:p>
        </p:txBody>
      </p:sp>
      <p:sp>
        <p:nvSpPr>
          <p:cNvPr id="4" name="Footer Placeholder 3"/>
          <p:cNvSpPr>
            <a:spLocks noGrp="1"/>
          </p:cNvSpPr>
          <p:nvPr>
            <p:ph type="ftr" sz="quarter" idx="11"/>
          </p:nvPr>
        </p:nvSpPr>
        <p:spPr/>
        <p:txBody>
          <a:bodyPr/>
          <a:lstStyle>
            <a:lvl1pPr>
              <a:defRPr/>
            </a:lvl1pPr>
          </a:lstStyle>
          <a:p>
            <a:endParaRPr lang="en-US" altLang="zh-CN"/>
          </a:p>
        </p:txBody>
      </p:sp>
      <p:sp>
        <p:nvSpPr>
          <p:cNvPr id="5" name="Slide Number Placeholder 4"/>
          <p:cNvSpPr>
            <a:spLocks noGrp="1"/>
          </p:cNvSpPr>
          <p:nvPr>
            <p:ph type="sldNum" sz="quarter" idx="12"/>
          </p:nvPr>
        </p:nvSpPr>
        <p:spPr/>
        <p:txBody>
          <a:bodyPr/>
          <a:lstStyle>
            <a:lvl1pPr>
              <a:defRPr/>
            </a:lvl1pPr>
          </a:lstStyle>
          <a:p>
            <a:fld id="{8DD4CC26-7674-4864-BD63-D93845AE1A72}" type="slidenum">
              <a:rPr lang="en-US" altLang="zh-CN"/>
              <a:pPr/>
              <a:t>‹#›</a:t>
            </a:fld>
            <a:endParaRPr lang="en-US" altLang="zh-CN"/>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CN"/>
          </a:p>
        </p:txBody>
      </p:sp>
      <p:sp>
        <p:nvSpPr>
          <p:cNvPr id="3" name="Footer Placeholder 2"/>
          <p:cNvSpPr>
            <a:spLocks noGrp="1"/>
          </p:cNvSpPr>
          <p:nvPr>
            <p:ph type="ftr" sz="quarter" idx="11"/>
          </p:nvPr>
        </p:nvSpPr>
        <p:spPr/>
        <p:txBody>
          <a:bodyPr/>
          <a:lstStyle>
            <a:lvl1pPr>
              <a:defRPr/>
            </a:lvl1pPr>
          </a:lstStyle>
          <a:p>
            <a:endParaRPr lang="en-US" altLang="zh-CN"/>
          </a:p>
        </p:txBody>
      </p:sp>
      <p:sp>
        <p:nvSpPr>
          <p:cNvPr id="4" name="Slide Number Placeholder 3"/>
          <p:cNvSpPr>
            <a:spLocks noGrp="1"/>
          </p:cNvSpPr>
          <p:nvPr>
            <p:ph type="sldNum" sz="quarter" idx="12"/>
          </p:nvPr>
        </p:nvSpPr>
        <p:spPr/>
        <p:txBody>
          <a:bodyPr/>
          <a:lstStyle>
            <a:lvl1pPr>
              <a:defRPr/>
            </a:lvl1pPr>
          </a:lstStyle>
          <a:p>
            <a:fld id="{7C4A3575-DF52-4655-B7B6-B82563300695}" type="slidenum">
              <a:rPr lang="en-US" altLang="zh-CN"/>
              <a:pPr/>
              <a:t>‹#›</a:t>
            </a:fld>
            <a:endParaRPr lang="en-US" altLang="zh-CN"/>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51729E6D-695D-4B32-A06E-F7F2A85A78AE}" type="slidenum">
              <a:rPr lang="en-US" altLang="zh-CN"/>
              <a:pPr/>
              <a:t>‹#›</a:t>
            </a:fld>
            <a:endParaRPr lang="en-US" altLang="zh-CN"/>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AC2A9480-14C1-4649-A4A0-6E8BF3B7B836}" type="slidenum">
              <a:rPr lang="en-US" altLang="zh-CN"/>
              <a:pPr/>
              <a:t>‹#›</a:t>
            </a:fld>
            <a:endParaRPr lang="en-US" altLang="zh-CN"/>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F09098B8-013B-473F-A24C-5E695200EDE8}" type="slidenum">
              <a:rPr lang="en-US" altLang="zh-CN"/>
              <a:pPr/>
              <a:t>‹#›</a:t>
            </a:fld>
            <a:endParaRPr lang="en-US" altLang="zh-CN"/>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6286C809-F291-480F-A53F-EF6B895B0351}" type="slidenum">
              <a:rPr lang="en-US" altLang="zh-CN"/>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72C46558-B814-472A-8B22-90918BF1294C}" type="slidenum">
              <a:rPr lang="en-US" altLang="zh-CN"/>
              <a:pPr/>
              <a:t>‹#›</a:t>
            </a:fld>
            <a:endParaRPr lang="en-US" altLang="zh-CN"/>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76C2F726-53AF-4847-9AD4-A0AB63832169}" type="slidenum">
              <a:rPr lang="en-US" altLang="zh-CN"/>
              <a:pPr/>
              <a:t>‹#›</a:t>
            </a:fld>
            <a:endParaRPr lang="en-US" altLang="zh-CN"/>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1F56A3FA-9146-43C8-A98C-51722BA6D9E1}" type="slidenum">
              <a:rPr lang="en-US" altLang="zh-CN"/>
              <a:pPr/>
              <a:t>‹#›</a:t>
            </a:fld>
            <a:endParaRPr lang="en-US" altLang="zh-CN"/>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F9E842B4-2D41-4EE4-91AB-D09460E1F53A}" type="slidenum">
              <a:rPr lang="en-US" altLang="zh-CN"/>
              <a:pPr/>
              <a:t>‹#›</a:t>
            </a:fld>
            <a:endParaRPr lang="en-US" altLang="zh-CN"/>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zh-CN"/>
          </a:p>
        </p:txBody>
      </p:sp>
      <p:sp>
        <p:nvSpPr>
          <p:cNvPr id="8" name="Footer Placeholder 7"/>
          <p:cNvSpPr>
            <a:spLocks noGrp="1"/>
          </p:cNvSpPr>
          <p:nvPr>
            <p:ph type="ftr" sz="quarter" idx="11"/>
          </p:nvPr>
        </p:nvSpPr>
        <p:spPr/>
        <p:txBody>
          <a:bodyPr/>
          <a:lstStyle>
            <a:lvl1pPr>
              <a:defRPr/>
            </a:lvl1pPr>
          </a:lstStyle>
          <a:p>
            <a:endParaRPr lang="en-US" altLang="zh-CN"/>
          </a:p>
        </p:txBody>
      </p:sp>
      <p:sp>
        <p:nvSpPr>
          <p:cNvPr id="9" name="Slide Number Placeholder 8"/>
          <p:cNvSpPr>
            <a:spLocks noGrp="1"/>
          </p:cNvSpPr>
          <p:nvPr>
            <p:ph type="sldNum" sz="quarter" idx="12"/>
          </p:nvPr>
        </p:nvSpPr>
        <p:spPr/>
        <p:txBody>
          <a:bodyPr/>
          <a:lstStyle>
            <a:lvl1pPr>
              <a:defRPr/>
            </a:lvl1pPr>
          </a:lstStyle>
          <a:p>
            <a:fld id="{495B67AE-ED24-4DB3-93C0-A8F7B070051F}" type="slidenum">
              <a:rPr lang="en-US" altLang="zh-CN"/>
              <a:pPr/>
              <a:t>‹#›</a:t>
            </a:fld>
            <a:endParaRPr lang="en-US" altLang="zh-CN"/>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zh-CN"/>
          </a:p>
        </p:txBody>
      </p:sp>
      <p:sp>
        <p:nvSpPr>
          <p:cNvPr id="4" name="Footer Placeholder 3"/>
          <p:cNvSpPr>
            <a:spLocks noGrp="1"/>
          </p:cNvSpPr>
          <p:nvPr>
            <p:ph type="ftr" sz="quarter" idx="11"/>
          </p:nvPr>
        </p:nvSpPr>
        <p:spPr/>
        <p:txBody>
          <a:bodyPr/>
          <a:lstStyle>
            <a:lvl1pPr>
              <a:defRPr/>
            </a:lvl1pPr>
          </a:lstStyle>
          <a:p>
            <a:endParaRPr lang="en-US" altLang="zh-CN"/>
          </a:p>
        </p:txBody>
      </p:sp>
      <p:sp>
        <p:nvSpPr>
          <p:cNvPr id="5" name="Slide Number Placeholder 4"/>
          <p:cNvSpPr>
            <a:spLocks noGrp="1"/>
          </p:cNvSpPr>
          <p:nvPr>
            <p:ph type="sldNum" sz="quarter" idx="12"/>
          </p:nvPr>
        </p:nvSpPr>
        <p:spPr/>
        <p:txBody>
          <a:bodyPr/>
          <a:lstStyle>
            <a:lvl1pPr>
              <a:defRPr/>
            </a:lvl1pPr>
          </a:lstStyle>
          <a:p>
            <a:fld id="{459C924C-C277-487A-B296-01E16006293D}" type="slidenum">
              <a:rPr lang="en-US" altLang="zh-CN"/>
              <a:pPr/>
              <a:t>‹#›</a:t>
            </a:fld>
            <a:endParaRPr lang="en-US" altLang="zh-CN"/>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CN"/>
          </a:p>
        </p:txBody>
      </p:sp>
      <p:sp>
        <p:nvSpPr>
          <p:cNvPr id="3" name="Footer Placeholder 2"/>
          <p:cNvSpPr>
            <a:spLocks noGrp="1"/>
          </p:cNvSpPr>
          <p:nvPr>
            <p:ph type="ftr" sz="quarter" idx="11"/>
          </p:nvPr>
        </p:nvSpPr>
        <p:spPr/>
        <p:txBody>
          <a:bodyPr/>
          <a:lstStyle>
            <a:lvl1pPr>
              <a:defRPr/>
            </a:lvl1pPr>
          </a:lstStyle>
          <a:p>
            <a:endParaRPr lang="en-US" altLang="zh-CN"/>
          </a:p>
        </p:txBody>
      </p:sp>
      <p:sp>
        <p:nvSpPr>
          <p:cNvPr id="4" name="Slide Number Placeholder 3"/>
          <p:cNvSpPr>
            <a:spLocks noGrp="1"/>
          </p:cNvSpPr>
          <p:nvPr>
            <p:ph type="sldNum" sz="quarter" idx="12"/>
          </p:nvPr>
        </p:nvSpPr>
        <p:spPr/>
        <p:txBody>
          <a:bodyPr/>
          <a:lstStyle>
            <a:lvl1pPr>
              <a:defRPr/>
            </a:lvl1pPr>
          </a:lstStyle>
          <a:p>
            <a:fld id="{B5216980-7A8C-4155-9C26-34924C51C2A1}" type="slidenum">
              <a:rPr lang="en-US" altLang="zh-CN"/>
              <a:pPr/>
              <a:t>‹#›</a:t>
            </a:fld>
            <a:endParaRPr lang="en-US" altLang="zh-CN"/>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6198E7C5-59D0-424F-BBC8-BD9B2C663D5E}" type="slidenum">
              <a:rPr lang="en-US" altLang="zh-CN"/>
              <a:pPr/>
              <a:t>‹#›</a:t>
            </a:fld>
            <a:endParaRPr lang="en-US" altLang="zh-CN"/>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D452923B-C667-43B0-9B0B-259DEAED034D}" type="slidenum">
              <a:rPr lang="en-US" altLang="zh-CN"/>
              <a:pPr/>
              <a:t>‹#›</a:t>
            </a:fld>
            <a:endParaRPr lang="en-US" altLang="zh-CN"/>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51C703D3-A2A2-4BDD-9DCA-6A218FED384E}" type="slidenum">
              <a:rPr lang="en-US" altLang="zh-CN"/>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5.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1618" name="Picture 4" descr="title header_green_378.jpg"/>
          <p:cNvPicPr>
            <a:picLocks noChangeAspect="1"/>
          </p:cNvPicPr>
          <p:nvPr/>
        </p:nvPicPr>
        <p:blipFill>
          <a:blip r:embed="rId13" cstate="print"/>
          <a:srcRect/>
          <a:stretch>
            <a:fillRect/>
          </a:stretch>
        </p:blipFill>
        <p:spPr bwMode="auto">
          <a:xfrm>
            <a:off x="0" y="0"/>
            <a:ext cx="9144000" cy="1096963"/>
          </a:xfrm>
          <a:prstGeom prst="rect">
            <a:avLst/>
          </a:prstGeom>
          <a:noFill/>
          <a:ln w="9525">
            <a:noFill/>
            <a:miter lim="800000"/>
            <a:headEnd/>
            <a:tailEnd/>
          </a:ln>
        </p:spPr>
      </p:pic>
      <p:pic>
        <p:nvPicPr>
          <p:cNvPr id="111619" name="Picture 6" descr="title footer_green_378.jpg"/>
          <p:cNvPicPr>
            <a:picLocks noChangeAspect="1"/>
          </p:cNvPicPr>
          <p:nvPr/>
        </p:nvPicPr>
        <p:blipFill>
          <a:blip r:embed="rId14" cstate="print"/>
          <a:srcRect/>
          <a:stretch>
            <a:fillRect/>
          </a:stretch>
        </p:blipFill>
        <p:spPr bwMode="auto">
          <a:xfrm>
            <a:off x="0" y="6794500"/>
            <a:ext cx="9144000" cy="63500"/>
          </a:xfrm>
          <a:prstGeom prst="rect">
            <a:avLst/>
          </a:prstGeom>
          <a:noFill/>
          <a:ln w="9525">
            <a:noFill/>
            <a:miter lim="800000"/>
            <a:headEnd/>
            <a:tailEnd/>
          </a:ln>
        </p:spPr>
      </p:pic>
      <p:pic>
        <p:nvPicPr>
          <p:cNvPr id="111620" name="Picture 7" descr="doe_black.jpg"/>
          <p:cNvPicPr>
            <a:picLocks noChangeAspect="1"/>
          </p:cNvPicPr>
          <p:nvPr/>
        </p:nvPicPr>
        <p:blipFill>
          <a:blip r:embed="rId15" cstate="print"/>
          <a:srcRect/>
          <a:stretch>
            <a:fillRect/>
          </a:stretch>
        </p:blipFill>
        <p:spPr bwMode="auto">
          <a:xfrm>
            <a:off x="7954963" y="6456363"/>
            <a:ext cx="960437" cy="231775"/>
          </a:xfrm>
          <a:prstGeom prst="rect">
            <a:avLst/>
          </a:prstGeom>
          <a:noFill/>
          <a:ln w="9525">
            <a:noFill/>
            <a:miter lim="800000"/>
            <a:headEnd/>
            <a:tailEnd/>
          </a:ln>
        </p:spPr>
      </p:pic>
      <p:sp>
        <p:nvSpPr>
          <p:cNvPr id="11162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11162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457200" rtl="0" eaLnBrk="0" fontAlgn="base" hangingPunct="0">
        <a:spcBef>
          <a:spcPct val="0"/>
        </a:spcBef>
        <a:spcAft>
          <a:spcPct val="0"/>
        </a:spcAft>
        <a:defRPr sz="2600" b="1">
          <a:solidFill>
            <a:srgbClr val="4B5C29"/>
          </a:solidFill>
          <a:latin typeface="+mj-lt"/>
          <a:ea typeface="+mj-ea"/>
          <a:cs typeface="+mj-cs"/>
        </a:defRPr>
      </a:lvl1pPr>
      <a:lvl2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2pPr>
      <a:lvl3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3pPr>
      <a:lvl4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4pPr>
      <a:lvl5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5pPr>
      <a:lvl6pPr marL="4572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6pPr>
      <a:lvl7pPr marL="9144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7pPr>
      <a:lvl8pPr marL="13716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8pPr>
      <a:lvl9pPr marL="18288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9pPr>
    </p:titleStyle>
    <p:bodyStyle>
      <a:lvl1pPr marL="342900" indent="-342900" algn="l" defTabSz="457200" rtl="0" eaLnBrk="0" fontAlgn="base" hangingPunct="0">
        <a:spcBef>
          <a:spcPct val="20000"/>
        </a:spcBef>
        <a:spcAft>
          <a:spcPct val="0"/>
        </a:spcAft>
        <a:buClr>
          <a:srgbClr val="4B5C29"/>
        </a:buClr>
        <a:buFont typeface="Arial" pitchFamily="34" charset="0"/>
        <a:buChar char="•"/>
        <a:defRPr>
          <a:solidFill>
            <a:srgbClr val="7F7F7F"/>
          </a:solidFill>
          <a:latin typeface="+mn-lt"/>
          <a:ea typeface="+mn-ea"/>
          <a:cs typeface="+mn-cs"/>
        </a:defRPr>
      </a:lvl1pPr>
      <a:lvl2pPr marL="742950" indent="-285750" algn="l" defTabSz="457200" rtl="0" eaLnBrk="0" fontAlgn="base" hangingPunct="0">
        <a:spcBef>
          <a:spcPct val="20000"/>
        </a:spcBef>
        <a:spcAft>
          <a:spcPct val="0"/>
        </a:spcAft>
        <a:buClr>
          <a:srgbClr val="4B5C29"/>
        </a:buClr>
        <a:buFont typeface="Arial" pitchFamily="34" charset="0"/>
        <a:buChar char="–"/>
        <a:defRPr sz="1600">
          <a:solidFill>
            <a:srgbClr val="7F7F7F"/>
          </a:solidFill>
          <a:latin typeface="+mn-lt"/>
          <a:ea typeface="+mn-ea"/>
        </a:defRPr>
      </a:lvl2pPr>
      <a:lvl3pPr marL="1143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3pPr>
      <a:lvl4pPr marL="1600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4pPr>
      <a:lvl5pPr marL="20574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5pPr>
      <a:lvl6pPr marL="25146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6pPr>
      <a:lvl7pPr marL="29718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7pPr>
      <a:lvl8pPr marL="3429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8pPr>
      <a:lvl9pPr marL="3886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18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12185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5" name="Date Placeholder 4"/>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mn-lt"/>
              </a:defRPr>
            </a:lvl1pPr>
          </a:lstStyle>
          <a:p>
            <a:endParaRPr lang="en-US" altLang="zh-CN"/>
          </a:p>
        </p:txBody>
      </p:sp>
      <p:sp>
        <p:nvSpPr>
          <p:cNvPr id="7" name="Footer Placeholder 5"/>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mn-lt"/>
              </a:defRPr>
            </a:lvl1pPr>
          </a:lstStyle>
          <a:p>
            <a:endParaRPr lang="en-US" altLang="zh-CN"/>
          </a:p>
        </p:txBody>
      </p:sp>
      <p:sp>
        <p:nvSpPr>
          <p:cNvPr id="8" name="Slide Number Placeholder 6"/>
          <p:cNvSpPr>
            <a:spLocks noGrp="1"/>
          </p:cNvSpPr>
          <p:nvPr>
            <p:ph type="sldNum" sz="quarter" idx="4"/>
          </p:nvPr>
        </p:nvSpPr>
        <p:spPr>
          <a:xfrm>
            <a:off x="68580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BFBFBF"/>
                </a:solidFill>
                <a:latin typeface="+mn-lt"/>
              </a:defRPr>
            </a:lvl1pPr>
          </a:lstStyle>
          <a:p>
            <a:fld id="{CA502413-3CFB-4C30-91C6-4FCD32C2E47B}"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hdr="0" ftr="0" dt="0"/>
  <p:txStyles>
    <p:titleStyle>
      <a:lvl1pPr algn="l" defTabSz="457200" rtl="0" eaLnBrk="0" fontAlgn="base" hangingPunct="0">
        <a:spcBef>
          <a:spcPct val="0"/>
        </a:spcBef>
        <a:spcAft>
          <a:spcPct val="0"/>
        </a:spcAft>
        <a:defRPr sz="2600" b="1">
          <a:solidFill>
            <a:srgbClr val="4B5C29"/>
          </a:solidFill>
          <a:latin typeface="+mj-lt"/>
          <a:ea typeface="+mj-ea"/>
          <a:cs typeface="+mj-cs"/>
        </a:defRPr>
      </a:lvl1pPr>
      <a:lvl2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2pPr>
      <a:lvl3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3pPr>
      <a:lvl4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4pPr>
      <a:lvl5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5pPr>
      <a:lvl6pPr marL="4572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6pPr>
      <a:lvl7pPr marL="9144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7pPr>
      <a:lvl8pPr marL="13716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8pPr>
      <a:lvl9pPr marL="18288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9pPr>
    </p:titleStyle>
    <p:bodyStyle>
      <a:lvl1pPr marL="342900" indent="-342900" algn="l" defTabSz="457200" rtl="0" eaLnBrk="0" fontAlgn="base" hangingPunct="0">
        <a:spcBef>
          <a:spcPct val="20000"/>
        </a:spcBef>
        <a:spcAft>
          <a:spcPct val="0"/>
        </a:spcAft>
        <a:buClr>
          <a:srgbClr val="4B5C29"/>
        </a:buClr>
        <a:buFont typeface="Arial" pitchFamily="34" charset="0"/>
        <a:buChar char="•"/>
        <a:defRPr>
          <a:solidFill>
            <a:srgbClr val="7F7F7F"/>
          </a:solidFill>
          <a:latin typeface="+mn-lt"/>
          <a:ea typeface="+mn-ea"/>
          <a:cs typeface="+mn-cs"/>
        </a:defRPr>
      </a:lvl1pPr>
      <a:lvl2pPr marL="742950" indent="-285750" algn="l" defTabSz="457200" rtl="0" eaLnBrk="0" fontAlgn="base" hangingPunct="0">
        <a:spcBef>
          <a:spcPct val="20000"/>
        </a:spcBef>
        <a:spcAft>
          <a:spcPct val="0"/>
        </a:spcAft>
        <a:buClr>
          <a:srgbClr val="4B5C29"/>
        </a:buClr>
        <a:buFont typeface="Arial" pitchFamily="34" charset="0"/>
        <a:buChar char="–"/>
        <a:defRPr sz="1600">
          <a:solidFill>
            <a:srgbClr val="7F7F7F"/>
          </a:solidFill>
          <a:latin typeface="+mn-lt"/>
          <a:ea typeface="+mn-ea"/>
        </a:defRPr>
      </a:lvl2pPr>
      <a:lvl3pPr marL="1143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3pPr>
      <a:lvl4pPr marL="1600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4pPr>
      <a:lvl5pPr marL="20574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5pPr>
      <a:lvl6pPr marL="25146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6pPr>
      <a:lvl7pPr marL="29718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7pPr>
      <a:lvl8pPr marL="3429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8pPr>
      <a:lvl9pPr marL="3886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88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12288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5"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mn-lt"/>
              </a:defRPr>
            </a:lvl1pPr>
          </a:lstStyle>
          <a:p>
            <a:endParaRPr lang="en-US" altLang="zh-CN"/>
          </a:p>
        </p:txBody>
      </p:sp>
      <p:sp>
        <p:nvSpPr>
          <p:cNvPr id="7"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mn-lt"/>
              </a:defRPr>
            </a:lvl1pPr>
          </a:lstStyle>
          <a:p>
            <a:endParaRPr lang="en-US" altLang="zh-CN"/>
          </a:p>
        </p:txBody>
      </p:sp>
      <p:sp>
        <p:nvSpPr>
          <p:cNvPr id="8" name="Slide Number Placeholder 5"/>
          <p:cNvSpPr>
            <a:spLocks noGrp="1"/>
          </p:cNvSpPr>
          <p:nvPr>
            <p:ph type="sldNum" sz="quarter" idx="4"/>
          </p:nvPr>
        </p:nvSpPr>
        <p:spPr>
          <a:xfrm>
            <a:off x="68580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BFBFBF"/>
                </a:solidFill>
                <a:latin typeface="+mn-lt"/>
              </a:defRPr>
            </a:lvl1pPr>
          </a:lstStyle>
          <a:p>
            <a:fld id="{268B7EDF-6DB2-483E-9A06-77F1BDBD8DDE}"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hf hdr="0" ftr="0" dt="0"/>
  <p:txStyles>
    <p:titleStyle>
      <a:lvl1pPr algn="l" defTabSz="457200" rtl="0" eaLnBrk="0" fontAlgn="base" hangingPunct="0">
        <a:spcBef>
          <a:spcPct val="0"/>
        </a:spcBef>
        <a:spcAft>
          <a:spcPct val="0"/>
        </a:spcAft>
        <a:defRPr sz="2600" b="1">
          <a:solidFill>
            <a:srgbClr val="4B5C29"/>
          </a:solidFill>
          <a:latin typeface="+mj-lt"/>
          <a:ea typeface="+mj-ea"/>
          <a:cs typeface="+mj-cs"/>
        </a:defRPr>
      </a:lvl1pPr>
      <a:lvl2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2pPr>
      <a:lvl3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3pPr>
      <a:lvl4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4pPr>
      <a:lvl5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5pPr>
      <a:lvl6pPr marL="4572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6pPr>
      <a:lvl7pPr marL="9144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7pPr>
      <a:lvl8pPr marL="13716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8pPr>
      <a:lvl9pPr marL="18288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9pPr>
    </p:titleStyle>
    <p:bodyStyle>
      <a:lvl1pPr marL="342900" indent="-342900" algn="l" defTabSz="457200" rtl="0" eaLnBrk="0" fontAlgn="base" hangingPunct="0">
        <a:spcBef>
          <a:spcPct val="20000"/>
        </a:spcBef>
        <a:spcAft>
          <a:spcPct val="0"/>
        </a:spcAft>
        <a:buClr>
          <a:srgbClr val="4B5C29"/>
        </a:buClr>
        <a:buFont typeface="Arial" pitchFamily="34" charset="0"/>
        <a:buChar char="•"/>
        <a:defRPr>
          <a:solidFill>
            <a:srgbClr val="7F7F7F"/>
          </a:solidFill>
          <a:latin typeface="+mn-lt"/>
          <a:ea typeface="+mn-ea"/>
          <a:cs typeface="+mn-cs"/>
        </a:defRPr>
      </a:lvl1pPr>
      <a:lvl2pPr marL="742950" indent="-285750" algn="l" defTabSz="457200" rtl="0" eaLnBrk="0" fontAlgn="base" hangingPunct="0">
        <a:spcBef>
          <a:spcPct val="20000"/>
        </a:spcBef>
        <a:spcAft>
          <a:spcPct val="0"/>
        </a:spcAft>
        <a:buClr>
          <a:srgbClr val="4B5C29"/>
        </a:buClr>
        <a:buFont typeface="Arial" pitchFamily="34" charset="0"/>
        <a:buChar char="–"/>
        <a:defRPr sz="1600">
          <a:solidFill>
            <a:srgbClr val="7F7F7F"/>
          </a:solidFill>
          <a:latin typeface="+mn-lt"/>
          <a:ea typeface="+mn-ea"/>
        </a:defRPr>
      </a:lvl2pPr>
      <a:lvl3pPr marL="1143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3pPr>
      <a:lvl4pPr marL="1600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4pPr>
      <a:lvl5pPr marL="20574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5pPr>
      <a:lvl6pPr marL="25146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6pPr>
      <a:lvl7pPr marL="29718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7pPr>
      <a:lvl8pPr marL="3429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8pPr>
      <a:lvl9pPr marL="3886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390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12390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5"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mn-lt"/>
              </a:defRPr>
            </a:lvl1pPr>
          </a:lstStyle>
          <a:p>
            <a:endParaRPr lang="en-US" altLang="zh-CN"/>
          </a:p>
        </p:txBody>
      </p:sp>
      <p:sp>
        <p:nvSpPr>
          <p:cNvPr id="7"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mn-lt"/>
              </a:defRPr>
            </a:lvl1pPr>
          </a:lstStyle>
          <a:p>
            <a:endParaRPr lang="en-US" altLang="zh-CN"/>
          </a:p>
        </p:txBody>
      </p:sp>
      <p:sp>
        <p:nvSpPr>
          <p:cNvPr id="8" name="Slide Number Placeholder 5"/>
          <p:cNvSpPr>
            <a:spLocks noGrp="1"/>
          </p:cNvSpPr>
          <p:nvPr>
            <p:ph type="sldNum" sz="quarter" idx="4"/>
          </p:nvPr>
        </p:nvSpPr>
        <p:spPr>
          <a:xfrm>
            <a:off x="68580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BFBFBF"/>
                </a:solidFill>
                <a:latin typeface="+mn-lt"/>
              </a:defRPr>
            </a:lvl1pPr>
          </a:lstStyle>
          <a:p>
            <a:fld id="{7E077F9B-28ED-48FC-84C1-ED0D2A8780FE}"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hdr="0" ftr="0" dt="0"/>
  <p:txStyles>
    <p:titleStyle>
      <a:lvl1pPr algn="l" defTabSz="457200" rtl="0" eaLnBrk="0" fontAlgn="base" hangingPunct="0">
        <a:spcBef>
          <a:spcPct val="0"/>
        </a:spcBef>
        <a:spcAft>
          <a:spcPct val="0"/>
        </a:spcAft>
        <a:defRPr sz="2600" b="1">
          <a:solidFill>
            <a:srgbClr val="4B5C29"/>
          </a:solidFill>
          <a:latin typeface="+mj-lt"/>
          <a:ea typeface="+mj-ea"/>
          <a:cs typeface="+mj-cs"/>
        </a:defRPr>
      </a:lvl1pPr>
      <a:lvl2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2pPr>
      <a:lvl3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3pPr>
      <a:lvl4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4pPr>
      <a:lvl5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5pPr>
      <a:lvl6pPr marL="4572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6pPr>
      <a:lvl7pPr marL="9144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7pPr>
      <a:lvl8pPr marL="13716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8pPr>
      <a:lvl9pPr marL="18288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9pPr>
    </p:titleStyle>
    <p:bodyStyle>
      <a:lvl1pPr marL="342900" indent="-342900" algn="l" defTabSz="457200" rtl="0" eaLnBrk="0" fontAlgn="base" hangingPunct="0">
        <a:spcBef>
          <a:spcPct val="20000"/>
        </a:spcBef>
        <a:spcAft>
          <a:spcPct val="0"/>
        </a:spcAft>
        <a:buClr>
          <a:srgbClr val="4B5C29"/>
        </a:buClr>
        <a:buFont typeface="Arial" pitchFamily="34" charset="0"/>
        <a:buChar char="•"/>
        <a:defRPr>
          <a:solidFill>
            <a:srgbClr val="7F7F7F"/>
          </a:solidFill>
          <a:latin typeface="+mn-lt"/>
          <a:ea typeface="+mn-ea"/>
          <a:cs typeface="+mn-cs"/>
        </a:defRPr>
      </a:lvl1pPr>
      <a:lvl2pPr marL="742950" indent="-285750" algn="l" defTabSz="457200" rtl="0" eaLnBrk="0" fontAlgn="base" hangingPunct="0">
        <a:spcBef>
          <a:spcPct val="20000"/>
        </a:spcBef>
        <a:spcAft>
          <a:spcPct val="0"/>
        </a:spcAft>
        <a:buClr>
          <a:srgbClr val="4B5C29"/>
        </a:buClr>
        <a:buFont typeface="Arial" pitchFamily="34" charset="0"/>
        <a:buChar char="–"/>
        <a:defRPr sz="1600">
          <a:solidFill>
            <a:srgbClr val="7F7F7F"/>
          </a:solidFill>
          <a:latin typeface="+mn-lt"/>
          <a:ea typeface="+mn-ea"/>
        </a:defRPr>
      </a:lvl2pPr>
      <a:lvl3pPr marL="1143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3pPr>
      <a:lvl4pPr marL="1600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4pPr>
      <a:lvl5pPr marL="20574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5pPr>
      <a:lvl6pPr marL="25146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6pPr>
      <a:lvl7pPr marL="29718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7pPr>
      <a:lvl8pPr marL="3429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8pPr>
      <a:lvl9pPr marL="3886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36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1136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6" name="Slide Number Placeholder 5"/>
          <p:cNvSpPr>
            <a:spLocks noGrp="1"/>
          </p:cNvSpPr>
          <p:nvPr>
            <p:ph type="sldNum" sz="quarter" idx="4"/>
          </p:nvPr>
        </p:nvSpPr>
        <p:spPr>
          <a:xfrm>
            <a:off x="68580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BFBFBF"/>
                </a:solidFill>
                <a:latin typeface="+mn-lt"/>
              </a:defRPr>
            </a:lvl1pPr>
          </a:lstStyle>
          <a:p>
            <a:fld id="{2CF0FCC6-1BFF-41C5-A0F4-140F644A5A26}"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l" defTabSz="457200" rtl="0" eaLnBrk="0" fontAlgn="base" hangingPunct="0">
        <a:spcBef>
          <a:spcPct val="0"/>
        </a:spcBef>
        <a:spcAft>
          <a:spcPct val="0"/>
        </a:spcAft>
        <a:defRPr sz="2600" b="1">
          <a:solidFill>
            <a:srgbClr val="4B5C29"/>
          </a:solidFill>
          <a:latin typeface="+mj-lt"/>
          <a:ea typeface="+mj-ea"/>
          <a:cs typeface="+mj-cs"/>
        </a:defRPr>
      </a:lvl1pPr>
      <a:lvl2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2pPr>
      <a:lvl3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3pPr>
      <a:lvl4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4pPr>
      <a:lvl5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5pPr>
      <a:lvl6pPr marL="4572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6pPr>
      <a:lvl7pPr marL="9144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7pPr>
      <a:lvl8pPr marL="13716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8pPr>
      <a:lvl9pPr marL="18288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9pPr>
    </p:titleStyle>
    <p:bodyStyle>
      <a:lvl1pPr marL="342900" indent="-342900" algn="l" defTabSz="457200" rtl="0" eaLnBrk="0" fontAlgn="base" hangingPunct="0">
        <a:spcBef>
          <a:spcPct val="20000"/>
        </a:spcBef>
        <a:spcAft>
          <a:spcPct val="0"/>
        </a:spcAft>
        <a:buClr>
          <a:srgbClr val="4B5C29"/>
        </a:buClr>
        <a:buFont typeface="Arial" pitchFamily="34" charset="0"/>
        <a:buChar char="•"/>
        <a:defRPr>
          <a:solidFill>
            <a:srgbClr val="7F7F7F"/>
          </a:solidFill>
          <a:latin typeface="+mn-lt"/>
          <a:ea typeface="+mn-ea"/>
          <a:cs typeface="+mn-cs"/>
        </a:defRPr>
      </a:lvl1pPr>
      <a:lvl2pPr marL="742950" indent="-285750" algn="l" defTabSz="457200" rtl="0" eaLnBrk="0" fontAlgn="base" hangingPunct="0">
        <a:spcBef>
          <a:spcPct val="20000"/>
        </a:spcBef>
        <a:spcAft>
          <a:spcPct val="0"/>
        </a:spcAft>
        <a:buClr>
          <a:srgbClr val="4B5C29"/>
        </a:buClr>
        <a:buFont typeface="Arial" pitchFamily="34" charset="0"/>
        <a:buChar char="–"/>
        <a:defRPr sz="1600">
          <a:solidFill>
            <a:srgbClr val="7F7F7F"/>
          </a:solidFill>
          <a:latin typeface="+mn-lt"/>
          <a:ea typeface="+mn-ea"/>
        </a:defRPr>
      </a:lvl2pPr>
      <a:lvl3pPr marL="1143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3pPr>
      <a:lvl4pPr marL="1600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4pPr>
      <a:lvl5pPr marL="20574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5pPr>
      <a:lvl6pPr marL="25146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6pPr>
      <a:lvl7pPr marL="29718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7pPr>
      <a:lvl8pPr marL="3429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8pPr>
      <a:lvl9pPr marL="3886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4690" name="Picture 4" descr="slide header_green_378.jpg"/>
          <p:cNvPicPr>
            <a:picLocks noChangeAspect="1"/>
          </p:cNvPicPr>
          <p:nvPr/>
        </p:nvPicPr>
        <p:blipFill>
          <a:blip r:embed="rId14" cstate="print"/>
          <a:srcRect/>
          <a:stretch>
            <a:fillRect/>
          </a:stretch>
        </p:blipFill>
        <p:spPr bwMode="auto">
          <a:xfrm>
            <a:off x="0" y="0"/>
            <a:ext cx="9144000" cy="146050"/>
          </a:xfrm>
          <a:prstGeom prst="rect">
            <a:avLst/>
          </a:prstGeom>
          <a:noFill/>
          <a:ln w="9525">
            <a:noFill/>
            <a:miter lim="800000"/>
            <a:headEnd/>
            <a:tailEnd/>
          </a:ln>
        </p:spPr>
      </p:pic>
      <p:pic>
        <p:nvPicPr>
          <p:cNvPr id="114691" name="Picture 6" descr="slide footer_green_378.jpg"/>
          <p:cNvPicPr>
            <a:picLocks noChangeAspect="1"/>
          </p:cNvPicPr>
          <p:nvPr/>
        </p:nvPicPr>
        <p:blipFill>
          <a:blip r:embed="rId15" cstate="print"/>
          <a:srcRect/>
          <a:stretch>
            <a:fillRect/>
          </a:stretch>
        </p:blipFill>
        <p:spPr bwMode="auto">
          <a:xfrm>
            <a:off x="0" y="6327775"/>
            <a:ext cx="9144000" cy="530225"/>
          </a:xfrm>
          <a:prstGeom prst="rect">
            <a:avLst/>
          </a:prstGeom>
          <a:noFill/>
          <a:ln w="9525">
            <a:noFill/>
            <a:miter lim="800000"/>
            <a:headEnd/>
            <a:tailEnd/>
          </a:ln>
        </p:spPr>
      </p:pic>
      <p:sp>
        <p:nvSpPr>
          <p:cNvPr id="11469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11469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8"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mn-lt"/>
              </a:defRPr>
            </a:lvl1pPr>
          </a:lstStyle>
          <a:p>
            <a:endParaRPr lang="en-US" altLang="zh-CN"/>
          </a:p>
        </p:txBody>
      </p:sp>
      <p:sp>
        <p:nvSpPr>
          <p:cNvPr id="9"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mn-lt"/>
              </a:defRPr>
            </a:lvl1pPr>
          </a:lstStyle>
          <a:p>
            <a:endParaRPr lang="en-US" altLang="zh-CN"/>
          </a:p>
        </p:txBody>
      </p:sp>
      <p:sp>
        <p:nvSpPr>
          <p:cNvPr id="10" name="Slide Number Placeholder 5"/>
          <p:cNvSpPr>
            <a:spLocks noGrp="1"/>
          </p:cNvSpPr>
          <p:nvPr>
            <p:ph type="sldNum" sz="quarter" idx="4"/>
          </p:nvPr>
        </p:nvSpPr>
        <p:spPr>
          <a:xfrm>
            <a:off x="68580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BFBFBF"/>
                </a:solidFill>
                <a:latin typeface="+mn-lt"/>
              </a:defRPr>
            </a:lvl1pPr>
          </a:lstStyle>
          <a:p>
            <a:fld id="{D6ED0F0D-F1D0-4C75-B1CB-372402836BBB}"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793" r:id="rId12"/>
  </p:sldLayoutIdLst>
  <p:hf hdr="0" ftr="0" dt="0"/>
  <p:txStyles>
    <p:titleStyle>
      <a:lvl1pPr algn="l" defTabSz="457200" rtl="0" eaLnBrk="0" fontAlgn="base" hangingPunct="0">
        <a:spcBef>
          <a:spcPct val="0"/>
        </a:spcBef>
        <a:spcAft>
          <a:spcPct val="0"/>
        </a:spcAft>
        <a:defRPr sz="2600" b="1">
          <a:solidFill>
            <a:srgbClr val="4B5C29"/>
          </a:solidFill>
          <a:latin typeface="+mj-lt"/>
          <a:ea typeface="+mj-ea"/>
          <a:cs typeface="+mj-cs"/>
        </a:defRPr>
      </a:lvl1pPr>
      <a:lvl2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2pPr>
      <a:lvl3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3pPr>
      <a:lvl4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4pPr>
      <a:lvl5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5pPr>
      <a:lvl6pPr marL="4572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6pPr>
      <a:lvl7pPr marL="9144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7pPr>
      <a:lvl8pPr marL="13716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8pPr>
      <a:lvl9pPr marL="18288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9pPr>
    </p:titleStyle>
    <p:bodyStyle>
      <a:lvl1pPr marL="342900" indent="-342900" algn="l" defTabSz="457200" rtl="0" eaLnBrk="0" fontAlgn="base" hangingPunct="0">
        <a:spcBef>
          <a:spcPct val="20000"/>
        </a:spcBef>
        <a:spcAft>
          <a:spcPct val="0"/>
        </a:spcAft>
        <a:buClr>
          <a:srgbClr val="4B5C29"/>
        </a:buClr>
        <a:buFont typeface="Arial" pitchFamily="34" charset="0"/>
        <a:buChar char="•"/>
        <a:defRPr>
          <a:solidFill>
            <a:srgbClr val="7F7F7F"/>
          </a:solidFill>
          <a:latin typeface="+mn-lt"/>
          <a:ea typeface="+mn-ea"/>
          <a:cs typeface="+mn-cs"/>
        </a:defRPr>
      </a:lvl1pPr>
      <a:lvl2pPr marL="742950" indent="-285750" algn="l" defTabSz="457200" rtl="0" eaLnBrk="0" fontAlgn="base" hangingPunct="0">
        <a:spcBef>
          <a:spcPct val="20000"/>
        </a:spcBef>
        <a:spcAft>
          <a:spcPct val="0"/>
        </a:spcAft>
        <a:buClr>
          <a:srgbClr val="4B5C29"/>
        </a:buClr>
        <a:buFont typeface="Arial" pitchFamily="34" charset="0"/>
        <a:buChar char="–"/>
        <a:defRPr sz="1600">
          <a:solidFill>
            <a:srgbClr val="7F7F7F"/>
          </a:solidFill>
          <a:latin typeface="+mn-lt"/>
          <a:ea typeface="+mn-ea"/>
        </a:defRPr>
      </a:lvl2pPr>
      <a:lvl3pPr marL="1143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3pPr>
      <a:lvl4pPr marL="1600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4pPr>
      <a:lvl5pPr marL="20574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5pPr>
      <a:lvl6pPr marL="25146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6pPr>
      <a:lvl7pPr marL="29718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7pPr>
      <a:lvl8pPr marL="3429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8pPr>
      <a:lvl9pPr marL="3886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57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1157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5"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mn-lt"/>
              </a:defRPr>
            </a:lvl1pPr>
          </a:lstStyle>
          <a:p>
            <a:endParaRPr lang="en-US" altLang="zh-CN"/>
          </a:p>
        </p:txBody>
      </p:sp>
      <p:sp>
        <p:nvSpPr>
          <p:cNvPr id="7"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mn-lt"/>
              </a:defRPr>
            </a:lvl1pPr>
          </a:lstStyle>
          <a:p>
            <a:endParaRPr lang="en-US" altLang="zh-CN"/>
          </a:p>
        </p:txBody>
      </p:sp>
      <p:sp>
        <p:nvSpPr>
          <p:cNvPr id="8" name="Slide Number Placeholder 5"/>
          <p:cNvSpPr>
            <a:spLocks noGrp="1"/>
          </p:cNvSpPr>
          <p:nvPr>
            <p:ph type="sldNum" sz="quarter" idx="4"/>
          </p:nvPr>
        </p:nvSpPr>
        <p:spPr>
          <a:xfrm>
            <a:off x="68580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BFBFBF"/>
                </a:solidFill>
                <a:latin typeface="+mn-lt"/>
              </a:defRPr>
            </a:lvl1pPr>
          </a:lstStyle>
          <a:p>
            <a:fld id="{7A62A479-7C9B-490E-8F8D-5D310B9FE27A}"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hdr="0" ftr="0" dt="0"/>
  <p:txStyles>
    <p:titleStyle>
      <a:lvl1pPr algn="l" defTabSz="457200" rtl="0" eaLnBrk="0" fontAlgn="base" hangingPunct="0">
        <a:spcBef>
          <a:spcPct val="0"/>
        </a:spcBef>
        <a:spcAft>
          <a:spcPct val="0"/>
        </a:spcAft>
        <a:defRPr sz="2600" b="1">
          <a:solidFill>
            <a:srgbClr val="4B5C29"/>
          </a:solidFill>
          <a:latin typeface="+mj-lt"/>
          <a:ea typeface="+mj-ea"/>
          <a:cs typeface="+mj-cs"/>
        </a:defRPr>
      </a:lvl1pPr>
      <a:lvl2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2pPr>
      <a:lvl3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3pPr>
      <a:lvl4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4pPr>
      <a:lvl5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5pPr>
      <a:lvl6pPr marL="4572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6pPr>
      <a:lvl7pPr marL="9144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7pPr>
      <a:lvl8pPr marL="13716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8pPr>
      <a:lvl9pPr marL="18288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9pPr>
    </p:titleStyle>
    <p:bodyStyle>
      <a:lvl1pPr marL="342900" indent="-342900" algn="l" defTabSz="457200" rtl="0" eaLnBrk="0" fontAlgn="base" hangingPunct="0">
        <a:spcBef>
          <a:spcPct val="20000"/>
        </a:spcBef>
        <a:spcAft>
          <a:spcPct val="0"/>
        </a:spcAft>
        <a:buClr>
          <a:srgbClr val="4B5C29"/>
        </a:buClr>
        <a:buFont typeface="Arial" pitchFamily="34" charset="0"/>
        <a:buChar char="•"/>
        <a:defRPr>
          <a:solidFill>
            <a:srgbClr val="7F7F7F"/>
          </a:solidFill>
          <a:latin typeface="+mn-lt"/>
          <a:ea typeface="+mn-ea"/>
          <a:cs typeface="+mn-cs"/>
        </a:defRPr>
      </a:lvl1pPr>
      <a:lvl2pPr marL="742950" indent="-285750" algn="l" defTabSz="457200" rtl="0" eaLnBrk="0" fontAlgn="base" hangingPunct="0">
        <a:spcBef>
          <a:spcPct val="20000"/>
        </a:spcBef>
        <a:spcAft>
          <a:spcPct val="0"/>
        </a:spcAft>
        <a:buClr>
          <a:srgbClr val="4B5C29"/>
        </a:buClr>
        <a:buFont typeface="Arial" pitchFamily="34" charset="0"/>
        <a:buChar char="–"/>
        <a:defRPr sz="1600">
          <a:solidFill>
            <a:srgbClr val="7F7F7F"/>
          </a:solidFill>
          <a:latin typeface="+mn-lt"/>
          <a:ea typeface="+mn-ea"/>
        </a:defRPr>
      </a:lvl2pPr>
      <a:lvl3pPr marL="1143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3pPr>
      <a:lvl4pPr marL="1600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4pPr>
      <a:lvl5pPr marL="20574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5pPr>
      <a:lvl6pPr marL="25146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6pPr>
      <a:lvl7pPr marL="29718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7pPr>
      <a:lvl8pPr marL="3429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8pPr>
      <a:lvl9pPr marL="3886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67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1167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5" name="Date Placeholder 4"/>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mn-lt"/>
              </a:defRPr>
            </a:lvl1pPr>
          </a:lstStyle>
          <a:p>
            <a:endParaRPr lang="en-US" altLang="zh-CN"/>
          </a:p>
        </p:txBody>
      </p:sp>
      <p:sp>
        <p:nvSpPr>
          <p:cNvPr id="7" name="Footer Placeholder 5"/>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mn-lt"/>
              </a:defRPr>
            </a:lvl1pPr>
          </a:lstStyle>
          <a:p>
            <a:endParaRPr lang="en-US" altLang="zh-CN"/>
          </a:p>
        </p:txBody>
      </p:sp>
      <p:sp>
        <p:nvSpPr>
          <p:cNvPr id="8" name="Slide Number Placeholder 6"/>
          <p:cNvSpPr>
            <a:spLocks noGrp="1"/>
          </p:cNvSpPr>
          <p:nvPr>
            <p:ph type="sldNum" sz="quarter" idx="4"/>
          </p:nvPr>
        </p:nvSpPr>
        <p:spPr>
          <a:xfrm>
            <a:off x="68580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BFBFBF"/>
                </a:solidFill>
                <a:latin typeface="+mn-lt"/>
              </a:defRPr>
            </a:lvl1pPr>
          </a:lstStyle>
          <a:p>
            <a:fld id="{FA0B49E5-1AE3-499F-876C-D253CDFE9B71}"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ftr="0" dt="0"/>
  <p:txStyles>
    <p:titleStyle>
      <a:lvl1pPr algn="l" defTabSz="457200" rtl="0" eaLnBrk="0" fontAlgn="base" hangingPunct="0">
        <a:spcBef>
          <a:spcPct val="0"/>
        </a:spcBef>
        <a:spcAft>
          <a:spcPct val="0"/>
        </a:spcAft>
        <a:defRPr sz="2600" b="1">
          <a:solidFill>
            <a:srgbClr val="4B5C29"/>
          </a:solidFill>
          <a:latin typeface="+mj-lt"/>
          <a:ea typeface="+mj-ea"/>
          <a:cs typeface="+mj-cs"/>
        </a:defRPr>
      </a:lvl1pPr>
      <a:lvl2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2pPr>
      <a:lvl3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3pPr>
      <a:lvl4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4pPr>
      <a:lvl5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5pPr>
      <a:lvl6pPr marL="4572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6pPr>
      <a:lvl7pPr marL="9144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7pPr>
      <a:lvl8pPr marL="13716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8pPr>
      <a:lvl9pPr marL="18288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9pPr>
    </p:titleStyle>
    <p:bodyStyle>
      <a:lvl1pPr marL="342900" indent="-342900" algn="l" defTabSz="457200" rtl="0" eaLnBrk="0" fontAlgn="base" hangingPunct="0">
        <a:spcBef>
          <a:spcPct val="20000"/>
        </a:spcBef>
        <a:spcAft>
          <a:spcPct val="0"/>
        </a:spcAft>
        <a:buClr>
          <a:srgbClr val="4B5C29"/>
        </a:buClr>
        <a:buFont typeface="Arial" pitchFamily="34" charset="0"/>
        <a:buChar char="•"/>
        <a:defRPr>
          <a:solidFill>
            <a:srgbClr val="7F7F7F"/>
          </a:solidFill>
          <a:latin typeface="+mn-lt"/>
          <a:ea typeface="+mn-ea"/>
          <a:cs typeface="+mn-cs"/>
        </a:defRPr>
      </a:lvl1pPr>
      <a:lvl2pPr marL="742950" indent="-285750" algn="l" defTabSz="457200" rtl="0" eaLnBrk="0" fontAlgn="base" hangingPunct="0">
        <a:spcBef>
          <a:spcPct val="20000"/>
        </a:spcBef>
        <a:spcAft>
          <a:spcPct val="0"/>
        </a:spcAft>
        <a:buClr>
          <a:srgbClr val="4B5C29"/>
        </a:buClr>
        <a:buFont typeface="Arial" pitchFamily="34" charset="0"/>
        <a:buChar char="–"/>
        <a:defRPr sz="1600">
          <a:solidFill>
            <a:srgbClr val="7F7F7F"/>
          </a:solidFill>
          <a:latin typeface="+mn-lt"/>
          <a:ea typeface="+mn-ea"/>
        </a:defRPr>
      </a:lvl2pPr>
      <a:lvl3pPr marL="1143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3pPr>
      <a:lvl4pPr marL="1600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4pPr>
      <a:lvl5pPr marL="20574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5pPr>
      <a:lvl6pPr marL="25146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6pPr>
      <a:lvl7pPr marL="29718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7pPr>
      <a:lvl8pPr marL="3429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8pPr>
      <a:lvl9pPr marL="3886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776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11776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5" name="Date Placeholder 6"/>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mn-lt"/>
              </a:defRPr>
            </a:lvl1pPr>
          </a:lstStyle>
          <a:p>
            <a:endParaRPr lang="en-US" altLang="zh-CN"/>
          </a:p>
        </p:txBody>
      </p:sp>
      <p:sp>
        <p:nvSpPr>
          <p:cNvPr id="7" name="Footer Placeholder 7"/>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mn-lt"/>
              </a:defRPr>
            </a:lvl1pPr>
          </a:lstStyle>
          <a:p>
            <a:endParaRPr lang="en-US" altLang="zh-CN"/>
          </a:p>
        </p:txBody>
      </p:sp>
      <p:sp>
        <p:nvSpPr>
          <p:cNvPr id="8" name="Slide Number Placeholder 8"/>
          <p:cNvSpPr>
            <a:spLocks noGrp="1"/>
          </p:cNvSpPr>
          <p:nvPr>
            <p:ph type="sldNum" sz="quarter" idx="4"/>
          </p:nvPr>
        </p:nvSpPr>
        <p:spPr>
          <a:xfrm>
            <a:off x="68580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BFBFBF"/>
                </a:solidFill>
                <a:latin typeface="+mn-lt"/>
              </a:defRPr>
            </a:lvl1pPr>
          </a:lstStyle>
          <a:p>
            <a:fld id="{8E14FC9F-07A4-4852-AD79-D84381EC7BCE}"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hdr="0" ftr="0" dt="0"/>
  <p:txStyles>
    <p:titleStyle>
      <a:lvl1pPr algn="l" defTabSz="457200" rtl="0" eaLnBrk="0" fontAlgn="base" hangingPunct="0">
        <a:spcBef>
          <a:spcPct val="0"/>
        </a:spcBef>
        <a:spcAft>
          <a:spcPct val="0"/>
        </a:spcAft>
        <a:defRPr sz="2600" b="1">
          <a:solidFill>
            <a:srgbClr val="4B5C29"/>
          </a:solidFill>
          <a:latin typeface="+mj-lt"/>
          <a:ea typeface="+mj-ea"/>
          <a:cs typeface="+mj-cs"/>
        </a:defRPr>
      </a:lvl1pPr>
      <a:lvl2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2pPr>
      <a:lvl3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3pPr>
      <a:lvl4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4pPr>
      <a:lvl5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5pPr>
      <a:lvl6pPr marL="4572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6pPr>
      <a:lvl7pPr marL="9144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7pPr>
      <a:lvl8pPr marL="13716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8pPr>
      <a:lvl9pPr marL="18288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9pPr>
    </p:titleStyle>
    <p:bodyStyle>
      <a:lvl1pPr marL="342900" indent="-342900" algn="l" defTabSz="457200" rtl="0" eaLnBrk="0" fontAlgn="base" hangingPunct="0">
        <a:spcBef>
          <a:spcPct val="20000"/>
        </a:spcBef>
        <a:spcAft>
          <a:spcPct val="0"/>
        </a:spcAft>
        <a:buClr>
          <a:srgbClr val="4B5C29"/>
        </a:buClr>
        <a:buFont typeface="Arial" pitchFamily="34" charset="0"/>
        <a:buChar char="•"/>
        <a:defRPr>
          <a:solidFill>
            <a:srgbClr val="7F7F7F"/>
          </a:solidFill>
          <a:latin typeface="+mn-lt"/>
          <a:ea typeface="+mn-ea"/>
          <a:cs typeface="+mn-cs"/>
        </a:defRPr>
      </a:lvl1pPr>
      <a:lvl2pPr marL="742950" indent="-285750" algn="l" defTabSz="457200" rtl="0" eaLnBrk="0" fontAlgn="base" hangingPunct="0">
        <a:spcBef>
          <a:spcPct val="20000"/>
        </a:spcBef>
        <a:spcAft>
          <a:spcPct val="0"/>
        </a:spcAft>
        <a:buClr>
          <a:srgbClr val="4B5C29"/>
        </a:buClr>
        <a:buFont typeface="Arial" pitchFamily="34" charset="0"/>
        <a:buChar char="–"/>
        <a:defRPr sz="1600">
          <a:solidFill>
            <a:srgbClr val="7F7F7F"/>
          </a:solidFill>
          <a:latin typeface="+mn-lt"/>
          <a:ea typeface="+mn-ea"/>
        </a:defRPr>
      </a:lvl2pPr>
      <a:lvl3pPr marL="1143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3pPr>
      <a:lvl4pPr marL="1600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4pPr>
      <a:lvl5pPr marL="20574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5pPr>
      <a:lvl6pPr marL="25146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6pPr>
      <a:lvl7pPr marL="29718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7pPr>
      <a:lvl8pPr marL="3429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8pPr>
      <a:lvl9pPr marL="3886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878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11878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5" name="Date Placeholder 2"/>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mn-lt"/>
              </a:defRPr>
            </a:lvl1pPr>
          </a:lstStyle>
          <a:p>
            <a:endParaRPr lang="en-US" altLang="zh-CN"/>
          </a:p>
        </p:txBody>
      </p:sp>
      <p:sp>
        <p:nvSpPr>
          <p:cNvPr id="7" name="Footer Placeholder 3"/>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mn-lt"/>
              </a:defRPr>
            </a:lvl1pPr>
          </a:lstStyle>
          <a:p>
            <a:endParaRPr lang="en-US" altLang="zh-CN"/>
          </a:p>
        </p:txBody>
      </p:sp>
      <p:sp>
        <p:nvSpPr>
          <p:cNvPr id="8" name="Slide Number Placeholder 4"/>
          <p:cNvSpPr>
            <a:spLocks noGrp="1"/>
          </p:cNvSpPr>
          <p:nvPr>
            <p:ph type="sldNum" sz="quarter" idx="4"/>
          </p:nvPr>
        </p:nvSpPr>
        <p:spPr>
          <a:xfrm>
            <a:off x="68580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BFBFBF"/>
                </a:solidFill>
                <a:latin typeface="+mn-lt"/>
              </a:defRPr>
            </a:lvl1pPr>
          </a:lstStyle>
          <a:p>
            <a:fld id="{B293728D-0FCE-464C-BC55-7C75893216F3}"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ftr="0" dt="0"/>
  <p:txStyles>
    <p:titleStyle>
      <a:lvl1pPr algn="l" defTabSz="457200" rtl="0" eaLnBrk="0" fontAlgn="base" hangingPunct="0">
        <a:spcBef>
          <a:spcPct val="0"/>
        </a:spcBef>
        <a:spcAft>
          <a:spcPct val="0"/>
        </a:spcAft>
        <a:defRPr sz="2600" b="1">
          <a:solidFill>
            <a:srgbClr val="4B5C29"/>
          </a:solidFill>
          <a:latin typeface="+mj-lt"/>
          <a:ea typeface="+mj-ea"/>
          <a:cs typeface="+mj-cs"/>
        </a:defRPr>
      </a:lvl1pPr>
      <a:lvl2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2pPr>
      <a:lvl3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3pPr>
      <a:lvl4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4pPr>
      <a:lvl5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5pPr>
      <a:lvl6pPr marL="4572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6pPr>
      <a:lvl7pPr marL="9144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7pPr>
      <a:lvl8pPr marL="13716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8pPr>
      <a:lvl9pPr marL="18288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9pPr>
    </p:titleStyle>
    <p:bodyStyle>
      <a:lvl1pPr marL="342900" indent="-342900" algn="l" defTabSz="457200" rtl="0" eaLnBrk="0" fontAlgn="base" hangingPunct="0">
        <a:spcBef>
          <a:spcPct val="20000"/>
        </a:spcBef>
        <a:spcAft>
          <a:spcPct val="0"/>
        </a:spcAft>
        <a:buClr>
          <a:srgbClr val="4B5C29"/>
        </a:buClr>
        <a:buFont typeface="Arial" pitchFamily="34" charset="0"/>
        <a:buChar char="•"/>
        <a:defRPr>
          <a:solidFill>
            <a:srgbClr val="7F7F7F"/>
          </a:solidFill>
          <a:latin typeface="+mn-lt"/>
          <a:ea typeface="+mn-ea"/>
          <a:cs typeface="+mn-cs"/>
        </a:defRPr>
      </a:lvl1pPr>
      <a:lvl2pPr marL="742950" indent="-285750" algn="l" defTabSz="457200" rtl="0" eaLnBrk="0" fontAlgn="base" hangingPunct="0">
        <a:spcBef>
          <a:spcPct val="20000"/>
        </a:spcBef>
        <a:spcAft>
          <a:spcPct val="0"/>
        </a:spcAft>
        <a:buClr>
          <a:srgbClr val="4B5C29"/>
        </a:buClr>
        <a:buFont typeface="Arial" pitchFamily="34" charset="0"/>
        <a:buChar char="–"/>
        <a:defRPr sz="1600">
          <a:solidFill>
            <a:srgbClr val="7F7F7F"/>
          </a:solidFill>
          <a:latin typeface="+mn-lt"/>
          <a:ea typeface="+mn-ea"/>
        </a:defRPr>
      </a:lvl2pPr>
      <a:lvl3pPr marL="1143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3pPr>
      <a:lvl4pPr marL="1600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4pPr>
      <a:lvl5pPr marL="20574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5pPr>
      <a:lvl6pPr marL="25146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6pPr>
      <a:lvl7pPr marL="29718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7pPr>
      <a:lvl8pPr marL="3429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8pPr>
      <a:lvl9pPr marL="3886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11981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5" name="Date Placeholder 1"/>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mn-lt"/>
              </a:defRPr>
            </a:lvl1pPr>
          </a:lstStyle>
          <a:p>
            <a:endParaRPr lang="en-US" altLang="zh-CN"/>
          </a:p>
        </p:txBody>
      </p:sp>
      <p:sp>
        <p:nvSpPr>
          <p:cNvPr id="7" name="Footer Placeholder 2"/>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mn-lt"/>
              </a:defRPr>
            </a:lvl1pPr>
          </a:lstStyle>
          <a:p>
            <a:endParaRPr lang="en-US" altLang="zh-CN"/>
          </a:p>
        </p:txBody>
      </p:sp>
      <p:sp>
        <p:nvSpPr>
          <p:cNvPr id="8" name="Slide Number Placeholder 3"/>
          <p:cNvSpPr>
            <a:spLocks noGrp="1"/>
          </p:cNvSpPr>
          <p:nvPr>
            <p:ph type="sldNum" sz="quarter" idx="4"/>
          </p:nvPr>
        </p:nvSpPr>
        <p:spPr>
          <a:xfrm>
            <a:off x="68580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BFBFBF"/>
                </a:solidFill>
                <a:latin typeface="+mn-lt"/>
              </a:defRPr>
            </a:lvl1pPr>
          </a:lstStyle>
          <a:p>
            <a:fld id="{D043CBFE-28D3-442E-B8CC-6780434F2997}"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hdr="0" ftr="0" dt="0"/>
  <p:txStyles>
    <p:titleStyle>
      <a:lvl1pPr algn="l" defTabSz="457200" rtl="0" eaLnBrk="0" fontAlgn="base" hangingPunct="0">
        <a:spcBef>
          <a:spcPct val="0"/>
        </a:spcBef>
        <a:spcAft>
          <a:spcPct val="0"/>
        </a:spcAft>
        <a:defRPr sz="2600" b="1">
          <a:solidFill>
            <a:srgbClr val="4B5C29"/>
          </a:solidFill>
          <a:latin typeface="+mj-lt"/>
          <a:ea typeface="+mj-ea"/>
          <a:cs typeface="+mj-cs"/>
        </a:defRPr>
      </a:lvl1pPr>
      <a:lvl2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2pPr>
      <a:lvl3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3pPr>
      <a:lvl4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4pPr>
      <a:lvl5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5pPr>
      <a:lvl6pPr marL="4572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6pPr>
      <a:lvl7pPr marL="9144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7pPr>
      <a:lvl8pPr marL="13716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8pPr>
      <a:lvl9pPr marL="18288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9pPr>
    </p:titleStyle>
    <p:bodyStyle>
      <a:lvl1pPr marL="342900" indent="-342900" algn="l" defTabSz="457200" rtl="0" eaLnBrk="0" fontAlgn="base" hangingPunct="0">
        <a:spcBef>
          <a:spcPct val="20000"/>
        </a:spcBef>
        <a:spcAft>
          <a:spcPct val="0"/>
        </a:spcAft>
        <a:buClr>
          <a:srgbClr val="4B5C29"/>
        </a:buClr>
        <a:buFont typeface="Arial" pitchFamily="34" charset="0"/>
        <a:buChar char="•"/>
        <a:defRPr>
          <a:solidFill>
            <a:srgbClr val="7F7F7F"/>
          </a:solidFill>
          <a:latin typeface="+mn-lt"/>
          <a:ea typeface="+mn-ea"/>
          <a:cs typeface="+mn-cs"/>
        </a:defRPr>
      </a:lvl1pPr>
      <a:lvl2pPr marL="742950" indent="-285750" algn="l" defTabSz="457200" rtl="0" eaLnBrk="0" fontAlgn="base" hangingPunct="0">
        <a:spcBef>
          <a:spcPct val="20000"/>
        </a:spcBef>
        <a:spcAft>
          <a:spcPct val="0"/>
        </a:spcAft>
        <a:buClr>
          <a:srgbClr val="4B5C29"/>
        </a:buClr>
        <a:buFont typeface="Arial" pitchFamily="34" charset="0"/>
        <a:buChar char="–"/>
        <a:defRPr sz="1600">
          <a:solidFill>
            <a:srgbClr val="7F7F7F"/>
          </a:solidFill>
          <a:latin typeface="+mn-lt"/>
          <a:ea typeface="+mn-ea"/>
        </a:defRPr>
      </a:lvl2pPr>
      <a:lvl3pPr marL="1143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3pPr>
      <a:lvl4pPr marL="1600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4pPr>
      <a:lvl5pPr marL="20574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5pPr>
      <a:lvl6pPr marL="25146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6pPr>
      <a:lvl7pPr marL="29718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7pPr>
      <a:lvl8pPr marL="3429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8pPr>
      <a:lvl9pPr marL="3886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083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12083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5" name="Date Placeholder 4"/>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mn-lt"/>
              </a:defRPr>
            </a:lvl1pPr>
          </a:lstStyle>
          <a:p>
            <a:endParaRPr lang="en-US" altLang="zh-CN"/>
          </a:p>
        </p:txBody>
      </p:sp>
      <p:sp>
        <p:nvSpPr>
          <p:cNvPr id="7" name="Footer Placeholder 5"/>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mn-lt"/>
              </a:defRPr>
            </a:lvl1pPr>
          </a:lstStyle>
          <a:p>
            <a:endParaRPr lang="en-US" altLang="zh-CN"/>
          </a:p>
        </p:txBody>
      </p:sp>
      <p:sp>
        <p:nvSpPr>
          <p:cNvPr id="8" name="Slide Number Placeholder 6"/>
          <p:cNvSpPr>
            <a:spLocks noGrp="1"/>
          </p:cNvSpPr>
          <p:nvPr>
            <p:ph type="sldNum" sz="quarter" idx="4"/>
          </p:nvPr>
        </p:nvSpPr>
        <p:spPr>
          <a:xfrm>
            <a:off x="68580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BFBFBF"/>
                </a:solidFill>
                <a:latin typeface="+mn-lt"/>
              </a:defRPr>
            </a:lvl1pPr>
          </a:lstStyle>
          <a:p>
            <a:fld id="{E3FD9662-B753-43CE-98E8-41CCD3E889FA}"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hf hdr="0" ftr="0" dt="0"/>
  <p:txStyles>
    <p:titleStyle>
      <a:lvl1pPr algn="l" defTabSz="457200" rtl="0" eaLnBrk="0" fontAlgn="base" hangingPunct="0">
        <a:spcBef>
          <a:spcPct val="0"/>
        </a:spcBef>
        <a:spcAft>
          <a:spcPct val="0"/>
        </a:spcAft>
        <a:defRPr sz="2600" b="1">
          <a:solidFill>
            <a:srgbClr val="4B5C29"/>
          </a:solidFill>
          <a:latin typeface="+mj-lt"/>
          <a:ea typeface="+mj-ea"/>
          <a:cs typeface="+mj-cs"/>
        </a:defRPr>
      </a:lvl1pPr>
      <a:lvl2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2pPr>
      <a:lvl3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3pPr>
      <a:lvl4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4pPr>
      <a:lvl5pPr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5pPr>
      <a:lvl6pPr marL="4572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6pPr>
      <a:lvl7pPr marL="9144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7pPr>
      <a:lvl8pPr marL="13716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8pPr>
      <a:lvl9pPr marL="1828800" algn="l" defTabSz="457200" rtl="0" eaLnBrk="0" fontAlgn="base" hangingPunct="0">
        <a:spcBef>
          <a:spcPct val="0"/>
        </a:spcBef>
        <a:spcAft>
          <a:spcPct val="0"/>
        </a:spcAft>
        <a:defRPr sz="2600" b="1">
          <a:solidFill>
            <a:srgbClr val="4B5C29"/>
          </a:solidFill>
          <a:latin typeface="Trebuchet MS" pitchFamily="34" charset="0"/>
          <a:ea typeface="ＭＳ Ｐゴシック" pitchFamily="34" charset="-128"/>
        </a:defRPr>
      </a:lvl9pPr>
    </p:titleStyle>
    <p:bodyStyle>
      <a:lvl1pPr marL="342900" indent="-342900" algn="l" defTabSz="457200" rtl="0" eaLnBrk="0" fontAlgn="base" hangingPunct="0">
        <a:spcBef>
          <a:spcPct val="20000"/>
        </a:spcBef>
        <a:spcAft>
          <a:spcPct val="0"/>
        </a:spcAft>
        <a:buClr>
          <a:srgbClr val="4B5C29"/>
        </a:buClr>
        <a:buFont typeface="Arial" pitchFamily="34" charset="0"/>
        <a:buChar char="•"/>
        <a:defRPr>
          <a:solidFill>
            <a:srgbClr val="7F7F7F"/>
          </a:solidFill>
          <a:latin typeface="+mn-lt"/>
          <a:ea typeface="+mn-ea"/>
          <a:cs typeface="+mn-cs"/>
        </a:defRPr>
      </a:lvl1pPr>
      <a:lvl2pPr marL="742950" indent="-285750" algn="l" defTabSz="457200" rtl="0" eaLnBrk="0" fontAlgn="base" hangingPunct="0">
        <a:spcBef>
          <a:spcPct val="20000"/>
        </a:spcBef>
        <a:spcAft>
          <a:spcPct val="0"/>
        </a:spcAft>
        <a:buClr>
          <a:srgbClr val="4B5C29"/>
        </a:buClr>
        <a:buFont typeface="Arial" pitchFamily="34" charset="0"/>
        <a:buChar char="–"/>
        <a:defRPr sz="1600">
          <a:solidFill>
            <a:srgbClr val="7F7F7F"/>
          </a:solidFill>
          <a:latin typeface="+mn-lt"/>
          <a:ea typeface="+mn-ea"/>
        </a:defRPr>
      </a:lvl2pPr>
      <a:lvl3pPr marL="1143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3pPr>
      <a:lvl4pPr marL="1600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4pPr>
      <a:lvl5pPr marL="20574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5pPr>
      <a:lvl6pPr marL="25146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6pPr>
      <a:lvl7pPr marL="29718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7pPr>
      <a:lvl8pPr marL="34290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8pPr>
      <a:lvl9pPr marL="3886200" indent="-228600" algn="l" defTabSz="457200" rtl="0" eaLnBrk="0" fontAlgn="base" hangingPunct="0">
        <a:spcBef>
          <a:spcPct val="20000"/>
        </a:spcBef>
        <a:spcAft>
          <a:spcPct val="0"/>
        </a:spcAft>
        <a:buClr>
          <a:srgbClr val="4B5C29"/>
        </a:buClr>
        <a:buFont typeface="Arial" pitchFamily="34" charset="0"/>
        <a:buChar char="»"/>
        <a:defRPr sz="1400">
          <a:solidFill>
            <a:srgbClr val="7F7F7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9.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9.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4.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4.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4.xml"/><Relationship Id="rId6" Type="http://schemas.openxmlformats.org/officeDocument/2006/relationships/image" Target="../media/image55.tiff"/><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9.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p:cNvSpPr>
          <p:nvPr>
            <p:ph type="ctrTitle"/>
          </p:nvPr>
        </p:nvSpPr>
        <p:spPr>
          <a:xfrm>
            <a:off x="2092075" y="2105893"/>
            <a:ext cx="5541811" cy="1549977"/>
          </a:xfrm>
        </p:spPr>
        <p:txBody>
          <a:bodyPr/>
          <a:lstStyle/>
          <a:p>
            <a:r>
              <a:rPr lang="en-US" altLang="zh-CN" sz="4400" dirty="0" smtClean="0"/>
              <a:t>AWA Experiments</a:t>
            </a:r>
            <a:r>
              <a:rPr lang="en-US" altLang="zh-CN" sz="4400" dirty="0"/>
              <a:t/>
            </a:r>
            <a:br>
              <a:rPr lang="en-US" altLang="zh-CN" sz="4400" dirty="0"/>
            </a:br>
            <a:endParaRPr lang="en-US" altLang="zh-CN" sz="4400" dirty="0"/>
          </a:p>
        </p:txBody>
      </p:sp>
      <p:sp>
        <p:nvSpPr>
          <p:cNvPr id="4105" name="Text Box 9"/>
          <p:cNvSpPr txBox="1">
            <a:spLocks noChangeArrowheads="1"/>
          </p:cNvSpPr>
          <p:nvPr/>
        </p:nvSpPr>
        <p:spPr bwMode="auto">
          <a:xfrm>
            <a:off x="1482437" y="4119563"/>
            <a:ext cx="7135090" cy="461665"/>
          </a:xfrm>
          <a:prstGeom prst="rect">
            <a:avLst/>
          </a:prstGeom>
          <a:noFill/>
          <a:ln w="9525">
            <a:noFill/>
            <a:miter lim="800000"/>
            <a:headEnd/>
            <a:tailEnd/>
          </a:ln>
          <a:effectLst/>
        </p:spPr>
        <p:txBody>
          <a:bodyPr wrap="square">
            <a:spAutoFit/>
          </a:bodyPr>
          <a:lstStyle/>
          <a:p>
            <a:pPr>
              <a:spcBef>
                <a:spcPct val="50000"/>
              </a:spcBef>
            </a:pPr>
            <a:r>
              <a:rPr lang="en-US" altLang="zh-CN" sz="2400" dirty="0" err="1" smtClean="0">
                <a:solidFill>
                  <a:schemeClr val="hlink"/>
                </a:solidFill>
              </a:rPr>
              <a:t>Chunguang</a:t>
            </a:r>
            <a:r>
              <a:rPr lang="en-US" altLang="zh-CN" sz="2400" dirty="0" smtClean="0">
                <a:solidFill>
                  <a:schemeClr val="hlink"/>
                </a:solidFill>
              </a:rPr>
              <a:t> </a:t>
            </a:r>
            <a:r>
              <a:rPr lang="en-US" altLang="zh-CN" sz="2400" dirty="0" smtClean="0">
                <a:solidFill>
                  <a:schemeClr val="hlink"/>
                </a:solidFill>
              </a:rPr>
              <a:t>Jing (Euclid </a:t>
            </a:r>
            <a:r>
              <a:rPr lang="en-US" altLang="zh-CN" sz="2400" dirty="0" err="1" smtClean="0">
                <a:solidFill>
                  <a:schemeClr val="hlink"/>
                </a:solidFill>
              </a:rPr>
              <a:t>Techlabs</a:t>
            </a:r>
            <a:r>
              <a:rPr lang="en-US" altLang="zh-CN" sz="2400" dirty="0" smtClean="0">
                <a:solidFill>
                  <a:schemeClr val="hlink"/>
                </a:solidFill>
              </a:rPr>
              <a:t> </a:t>
            </a:r>
            <a:r>
              <a:rPr lang="en-US" altLang="zh-CN" sz="2400" dirty="0" smtClean="0">
                <a:solidFill>
                  <a:schemeClr val="hlink"/>
                </a:solidFill>
              </a:rPr>
              <a:t>&amp; AWA)</a:t>
            </a:r>
            <a:r>
              <a:rPr lang="en-US" altLang="zh-CN" sz="2400" dirty="0" smtClean="0">
                <a:solidFill>
                  <a:schemeClr val="hlink"/>
                </a:solidFill>
              </a:rPr>
              <a:t> </a:t>
            </a:r>
            <a:endParaRPr lang="en-US" altLang="zh-CN" sz="2400" dirty="0">
              <a:solidFill>
                <a:schemeClr val="hlink"/>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3379929" y="544473"/>
            <a:ext cx="5659515" cy="3271701"/>
          </a:xfrm>
          <a:prstGeom prst="rect">
            <a:avLst/>
          </a:prstGeom>
          <a:noFill/>
          <a:ln w="9525">
            <a:noFill/>
            <a:miter lim="800000"/>
            <a:headEnd/>
            <a:tailEnd/>
          </a:ln>
          <a:effectLst/>
        </p:spPr>
      </p:pic>
      <p:sp>
        <p:nvSpPr>
          <p:cNvPr id="4" name="Rectangle 3"/>
          <p:cNvSpPr txBox="1">
            <a:spLocks noChangeArrowheads="1"/>
          </p:cNvSpPr>
          <p:nvPr/>
        </p:nvSpPr>
        <p:spPr bwMode="auto">
          <a:xfrm>
            <a:off x="0" y="241269"/>
            <a:ext cx="2646218" cy="5953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i="0" u="none" strike="noStrike" kern="0" cap="none" spc="0" normalizeH="0" baseline="0" noProof="0" dirty="0" smtClean="0">
                <a:ln>
                  <a:noFill/>
                </a:ln>
                <a:solidFill>
                  <a:schemeClr val="tx2"/>
                </a:solidFill>
                <a:effectLst/>
                <a:uLnTx/>
                <a:uFillTx/>
                <a:ea typeface="+mj-ea"/>
                <a:cs typeface="Arial" pitchFamily="34" charset="0"/>
              </a:rPr>
              <a:t>Construction</a:t>
            </a:r>
            <a:endParaRPr kumimoji="0" lang="en-US" sz="2400" i="0" u="none" strike="noStrike" kern="0" cap="none" spc="0" normalizeH="0" baseline="0" noProof="0" dirty="0">
              <a:ln>
                <a:noFill/>
              </a:ln>
              <a:solidFill>
                <a:schemeClr val="tx2"/>
              </a:solidFill>
              <a:effectLst/>
              <a:uLnTx/>
              <a:uFillTx/>
              <a:ea typeface="+mj-ea"/>
              <a:cs typeface="Arial" pitchFamily="34" charset="0"/>
            </a:endParaRPr>
          </a:p>
        </p:txBody>
      </p:sp>
      <p:sp>
        <p:nvSpPr>
          <p:cNvPr id="5" name="TextBox 2"/>
          <p:cNvSpPr txBox="1">
            <a:spLocks noChangeArrowheads="1"/>
          </p:cNvSpPr>
          <p:nvPr/>
        </p:nvSpPr>
        <p:spPr bwMode="auto">
          <a:xfrm>
            <a:off x="4803936" y="398421"/>
            <a:ext cx="1643085" cy="707886"/>
          </a:xfrm>
          <a:prstGeom prst="rect">
            <a:avLst/>
          </a:prstGeom>
          <a:noFill/>
          <a:ln w="9525">
            <a:noFill/>
            <a:miter lim="800000"/>
            <a:headEnd/>
            <a:tailEnd/>
          </a:ln>
        </p:spPr>
        <p:txBody>
          <a:bodyPr wrap="square">
            <a:spAutoFit/>
          </a:bodyPr>
          <a:lstStyle/>
          <a:p>
            <a:r>
              <a:rPr lang="en-US" sz="2000" dirty="0">
                <a:solidFill>
                  <a:srgbClr val="0070C0"/>
                </a:solidFill>
              </a:rPr>
              <a:t>RF output coupler</a:t>
            </a:r>
          </a:p>
        </p:txBody>
      </p:sp>
      <p:sp>
        <p:nvSpPr>
          <p:cNvPr id="6" name="TextBox 3"/>
          <p:cNvSpPr txBox="1">
            <a:spLocks noChangeArrowheads="1"/>
          </p:cNvSpPr>
          <p:nvPr/>
        </p:nvSpPr>
        <p:spPr bwMode="auto">
          <a:xfrm>
            <a:off x="5753304" y="909603"/>
            <a:ext cx="2190750" cy="708025"/>
          </a:xfrm>
          <a:prstGeom prst="rect">
            <a:avLst/>
          </a:prstGeom>
          <a:noFill/>
          <a:ln w="9525">
            <a:noFill/>
            <a:miter lim="800000"/>
            <a:headEnd/>
            <a:tailEnd/>
          </a:ln>
        </p:spPr>
        <p:txBody>
          <a:bodyPr>
            <a:spAutoFit/>
          </a:bodyPr>
          <a:lstStyle/>
          <a:p>
            <a:r>
              <a:rPr lang="en-US" sz="2000" dirty="0">
                <a:solidFill>
                  <a:srgbClr val="0070C0"/>
                </a:solidFill>
              </a:rPr>
              <a:t>Impedance matching section</a:t>
            </a:r>
          </a:p>
        </p:txBody>
      </p:sp>
      <p:cxnSp>
        <p:nvCxnSpPr>
          <p:cNvPr id="7" name="Straight Arrow Connector 6"/>
          <p:cNvCxnSpPr>
            <a:cxnSpLocks noChangeShapeType="1"/>
          </p:cNvCxnSpPr>
          <p:nvPr/>
        </p:nvCxnSpPr>
        <p:spPr bwMode="auto">
          <a:xfrm rot="5400000" flipH="1" flipV="1">
            <a:off x="5333375" y="1548581"/>
            <a:ext cx="730261" cy="620723"/>
          </a:xfrm>
          <a:prstGeom prst="straightConnector1">
            <a:avLst/>
          </a:prstGeom>
          <a:noFill/>
          <a:ln w="111125" algn="ctr">
            <a:solidFill>
              <a:srgbClr val="FF0000"/>
            </a:solidFill>
            <a:round/>
            <a:headEnd/>
            <a:tailEnd type="arrow" w="med" len="med"/>
          </a:ln>
        </p:spPr>
      </p:cxnSp>
      <p:cxnSp>
        <p:nvCxnSpPr>
          <p:cNvPr id="8" name="Straight Arrow Connector 8"/>
          <p:cNvCxnSpPr>
            <a:cxnSpLocks noChangeShapeType="1"/>
          </p:cNvCxnSpPr>
          <p:nvPr/>
        </p:nvCxnSpPr>
        <p:spPr bwMode="auto">
          <a:xfrm flipV="1">
            <a:off x="4475319" y="1019142"/>
            <a:ext cx="620728" cy="584208"/>
          </a:xfrm>
          <a:prstGeom prst="straightConnector1">
            <a:avLst/>
          </a:prstGeom>
          <a:noFill/>
          <a:ln w="111125" algn="ctr">
            <a:solidFill>
              <a:srgbClr val="FF0000"/>
            </a:solidFill>
            <a:round/>
            <a:headEnd/>
            <a:tailEnd type="arrow" w="med" len="med"/>
          </a:ln>
        </p:spPr>
      </p:cxnSp>
      <p:sp>
        <p:nvSpPr>
          <p:cNvPr id="9" name="TextBox 10"/>
          <p:cNvSpPr txBox="1">
            <a:spLocks noChangeArrowheads="1"/>
          </p:cNvSpPr>
          <p:nvPr/>
        </p:nvSpPr>
        <p:spPr bwMode="auto">
          <a:xfrm>
            <a:off x="6989733" y="254825"/>
            <a:ext cx="2154267" cy="707886"/>
          </a:xfrm>
          <a:prstGeom prst="rect">
            <a:avLst/>
          </a:prstGeom>
          <a:noFill/>
          <a:ln w="9525">
            <a:noFill/>
            <a:miter lim="800000"/>
            <a:headEnd/>
            <a:tailEnd/>
          </a:ln>
        </p:spPr>
        <p:txBody>
          <a:bodyPr wrap="square">
            <a:spAutoFit/>
          </a:bodyPr>
          <a:lstStyle/>
          <a:p>
            <a:r>
              <a:rPr lang="en-US" sz="2000" dirty="0">
                <a:solidFill>
                  <a:srgbClr val="0070C0"/>
                </a:solidFill>
              </a:rPr>
              <a:t>Dielectric loaded waveguide</a:t>
            </a:r>
          </a:p>
        </p:txBody>
      </p:sp>
      <p:cxnSp>
        <p:nvCxnSpPr>
          <p:cNvPr id="10" name="Straight Arrow Connector 11"/>
          <p:cNvCxnSpPr>
            <a:cxnSpLocks noChangeShapeType="1"/>
          </p:cNvCxnSpPr>
          <p:nvPr/>
        </p:nvCxnSpPr>
        <p:spPr bwMode="auto">
          <a:xfrm rot="5400000" flipH="1" flipV="1">
            <a:off x="7058245" y="1110822"/>
            <a:ext cx="1336841" cy="1040621"/>
          </a:xfrm>
          <a:prstGeom prst="straightConnector1">
            <a:avLst/>
          </a:prstGeom>
          <a:noFill/>
          <a:ln w="111125" algn="ctr">
            <a:solidFill>
              <a:srgbClr val="FF0000"/>
            </a:solidFill>
            <a:round/>
            <a:headEnd/>
            <a:tailEnd type="arrow" w="med" len="med"/>
          </a:ln>
        </p:spPr>
      </p:cxnSp>
      <p:pic>
        <p:nvPicPr>
          <p:cNvPr id="17" name="Picture 4"/>
          <p:cNvPicPr>
            <a:picLocks noChangeAspect="1" noChangeArrowheads="1"/>
          </p:cNvPicPr>
          <p:nvPr/>
        </p:nvPicPr>
        <p:blipFill>
          <a:blip r:embed="rId3" cstate="print"/>
          <a:srcRect l="23346" t="8055" r="23897" b="8638"/>
          <a:stretch>
            <a:fillRect/>
          </a:stretch>
        </p:blipFill>
        <p:spPr bwMode="auto">
          <a:xfrm>
            <a:off x="73027" y="1942543"/>
            <a:ext cx="3127374" cy="2337713"/>
          </a:xfrm>
          <a:prstGeom prst="rect">
            <a:avLst/>
          </a:prstGeom>
          <a:noFill/>
          <a:ln w="9525">
            <a:noFill/>
            <a:miter lim="800000"/>
            <a:headEnd/>
            <a:tailEnd/>
          </a:ln>
        </p:spPr>
      </p:pic>
      <p:sp>
        <p:nvSpPr>
          <p:cNvPr id="21" name="Rectangle 20"/>
          <p:cNvSpPr/>
          <p:nvPr/>
        </p:nvSpPr>
        <p:spPr bwMode="auto">
          <a:xfrm rot="381955">
            <a:off x="6264456" y="2297096"/>
            <a:ext cx="949338" cy="730261"/>
          </a:xfrm>
          <a:prstGeom prst="rect">
            <a:avLst/>
          </a:prstGeom>
          <a:noFill/>
          <a:ln w="38100">
            <a:solidFill>
              <a:srgbClr val="FFC000"/>
            </a:solidFill>
            <a:prstDash val="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cxnSp>
        <p:nvCxnSpPr>
          <p:cNvPr id="23" name="Straight Arrow Connector 22"/>
          <p:cNvCxnSpPr/>
          <p:nvPr/>
        </p:nvCxnSpPr>
        <p:spPr bwMode="auto">
          <a:xfrm rot="10800000" flipV="1">
            <a:off x="3228110" y="2646217"/>
            <a:ext cx="2964873" cy="332511"/>
          </a:xfrm>
          <a:prstGeom prst="straightConnector1">
            <a:avLst/>
          </a:prstGeom>
          <a:noFill/>
          <a:ln w="38100">
            <a:solidFill>
              <a:srgbClr val="FF0000"/>
            </a:solidFill>
            <a:tailEnd type="arrow"/>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cxnSp>
      <p:sp>
        <p:nvSpPr>
          <p:cNvPr id="24" name="TextBox 23"/>
          <p:cNvSpPr txBox="1"/>
          <p:nvPr/>
        </p:nvSpPr>
        <p:spPr>
          <a:xfrm>
            <a:off x="0" y="1497318"/>
            <a:ext cx="3687813" cy="400110"/>
          </a:xfrm>
          <a:prstGeom prst="rect">
            <a:avLst/>
          </a:prstGeom>
          <a:noFill/>
        </p:spPr>
        <p:txBody>
          <a:bodyPr wrap="square" rtlCol="0">
            <a:spAutoFit/>
          </a:bodyPr>
          <a:lstStyle/>
          <a:p>
            <a:r>
              <a:rPr lang="en-US" sz="2000" dirty="0" smtClean="0">
                <a:solidFill>
                  <a:schemeClr val="bg2">
                    <a:lumMod val="25000"/>
                  </a:schemeClr>
                </a:solidFill>
              </a:rPr>
              <a:t>Transverse mode damping</a:t>
            </a:r>
            <a:endParaRPr lang="en-US" sz="2000" dirty="0">
              <a:solidFill>
                <a:schemeClr val="bg2">
                  <a:lumMod val="25000"/>
                </a:schemeClr>
              </a:solidFill>
            </a:endParaRPr>
          </a:p>
        </p:txBody>
      </p:sp>
      <p:sp>
        <p:nvSpPr>
          <p:cNvPr id="25" name="Text Box 5"/>
          <p:cNvSpPr txBox="1">
            <a:spLocks noChangeArrowheads="1"/>
          </p:cNvSpPr>
          <p:nvPr/>
        </p:nvSpPr>
        <p:spPr bwMode="auto">
          <a:xfrm>
            <a:off x="0" y="1921171"/>
            <a:ext cx="2016125" cy="396875"/>
          </a:xfrm>
          <a:prstGeom prst="rect">
            <a:avLst/>
          </a:prstGeom>
          <a:noFill/>
          <a:ln w="9525">
            <a:noFill/>
            <a:miter lim="800000"/>
            <a:headEnd/>
            <a:tailEnd/>
          </a:ln>
        </p:spPr>
        <p:txBody>
          <a:bodyPr>
            <a:spAutoFit/>
          </a:bodyPr>
          <a:lstStyle/>
          <a:p>
            <a:pPr>
              <a:spcBef>
                <a:spcPct val="50000"/>
              </a:spcBef>
            </a:pPr>
            <a:r>
              <a:rPr lang="en-US" altLang="zh-CN" sz="2000" dirty="0">
                <a:solidFill>
                  <a:srgbClr val="0000FF"/>
                </a:solidFill>
                <a:ea typeface="宋体" charset="-122"/>
              </a:rPr>
              <a:t>Quartz tube</a:t>
            </a:r>
          </a:p>
        </p:txBody>
      </p:sp>
      <p:sp>
        <p:nvSpPr>
          <p:cNvPr id="26" name="Line 6"/>
          <p:cNvSpPr>
            <a:spLocks noChangeShapeType="1"/>
          </p:cNvSpPr>
          <p:nvPr/>
        </p:nvSpPr>
        <p:spPr bwMode="auto">
          <a:xfrm>
            <a:off x="239140" y="2358029"/>
            <a:ext cx="388931" cy="474669"/>
          </a:xfrm>
          <a:prstGeom prst="line">
            <a:avLst/>
          </a:prstGeom>
          <a:noFill/>
          <a:ln w="38100">
            <a:solidFill>
              <a:srgbClr val="FFFF00"/>
            </a:solidFill>
            <a:round/>
            <a:headEnd/>
            <a:tailEnd type="triangle" w="med" len="med"/>
          </a:ln>
        </p:spPr>
        <p:txBody>
          <a:bodyPr/>
          <a:lstStyle/>
          <a:p>
            <a:endParaRPr lang="en-US"/>
          </a:p>
        </p:txBody>
      </p:sp>
      <p:sp>
        <p:nvSpPr>
          <p:cNvPr id="27" name="Text Box 7"/>
          <p:cNvSpPr txBox="1">
            <a:spLocks noChangeArrowheads="1"/>
          </p:cNvSpPr>
          <p:nvPr/>
        </p:nvSpPr>
        <p:spPr bwMode="auto">
          <a:xfrm>
            <a:off x="1651750" y="3202880"/>
            <a:ext cx="2016125" cy="396875"/>
          </a:xfrm>
          <a:prstGeom prst="rect">
            <a:avLst/>
          </a:prstGeom>
          <a:noFill/>
          <a:ln w="9525">
            <a:noFill/>
            <a:miter lim="800000"/>
            <a:headEnd/>
            <a:tailEnd/>
          </a:ln>
        </p:spPr>
        <p:txBody>
          <a:bodyPr>
            <a:spAutoFit/>
          </a:bodyPr>
          <a:lstStyle/>
          <a:p>
            <a:pPr>
              <a:spcBef>
                <a:spcPct val="50000"/>
              </a:spcBef>
            </a:pPr>
            <a:r>
              <a:rPr lang="en-US" altLang="zh-CN" sz="2000" dirty="0" err="1" smtClean="0">
                <a:solidFill>
                  <a:srgbClr val="FFFF00"/>
                </a:solidFill>
                <a:ea typeface="宋体" charset="-122"/>
              </a:rPr>
              <a:t>metalization</a:t>
            </a:r>
            <a:endParaRPr lang="en-US" altLang="zh-CN" sz="2000" dirty="0">
              <a:solidFill>
                <a:srgbClr val="FFFF00"/>
              </a:solidFill>
              <a:ea typeface="宋体" charset="-122"/>
            </a:endParaRPr>
          </a:p>
        </p:txBody>
      </p:sp>
      <p:sp>
        <p:nvSpPr>
          <p:cNvPr id="28" name="Line 8"/>
          <p:cNvSpPr>
            <a:spLocks noChangeShapeType="1"/>
          </p:cNvSpPr>
          <p:nvPr/>
        </p:nvSpPr>
        <p:spPr bwMode="auto">
          <a:xfrm flipH="1" flipV="1">
            <a:off x="1284009" y="2992605"/>
            <a:ext cx="962050" cy="292104"/>
          </a:xfrm>
          <a:prstGeom prst="line">
            <a:avLst/>
          </a:prstGeom>
          <a:noFill/>
          <a:ln w="38100">
            <a:solidFill>
              <a:srgbClr val="FFFF00"/>
            </a:solidFill>
            <a:round/>
            <a:headEnd/>
            <a:tailEnd type="triangle" w="med" len="med"/>
          </a:ln>
        </p:spPr>
        <p:txBody>
          <a:bodyPr/>
          <a:lstStyle/>
          <a:p>
            <a:endParaRPr lang="en-US"/>
          </a:p>
        </p:txBody>
      </p:sp>
      <p:sp>
        <p:nvSpPr>
          <p:cNvPr id="29" name="Text Box 9"/>
          <p:cNvSpPr txBox="1">
            <a:spLocks noChangeArrowheads="1"/>
          </p:cNvSpPr>
          <p:nvPr/>
        </p:nvSpPr>
        <p:spPr bwMode="auto">
          <a:xfrm>
            <a:off x="1590007" y="2311554"/>
            <a:ext cx="2016125" cy="396875"/>
          </a:xfrm>
          <a:prstGeom prst="rect">
            <a:avLst/>
          </a:prstGeom>
          <a:noFill/>
          <a:ln w="9525">
            <a:noFill/>
            <a:miter lim="800000"/>
            <a:headEnd/>
            <a:tailEnd/>
          </a:ln>
        </p:spPr>
        <p:txBody>
          <a:bodyPr>
            <a:spAutoFit/>
          </a:bodyPr>
          <a:lstStyle/>
          <a:p>
            <a:pPr>
              <a:spcBef>
                <a:spcPct val="50000"/>
              </a:spcBef>
            </a:pPr>
            <a:r>
              <a:rPr lang="en-US" altLang="zh-CN" sz="2000" dirty="0" err="1">
                <a:solidFill>
                  <a:srgbClr val="FFFF00"/>
                </a:solidFill>
                <a:ea typeface="宋体" charset="-122"/>
              </a:rPr>
              <a:t>SiC</a:t>
            </a:r>
            <a:r>
              <a:rPr lang="en-US" altLang="zh-CN" sz="2000" dirty="0">
                <a:solidFill>
                  <a:srgbClr val="FFFF00"/>
                </a:solidFill>
                <a:ea typeface="宋体" charset="-122"/>
              </a:rPr>
              <a:t> tube</a:t>
            </a:r>
          </a:p>
        </p:txBody>
      </p:sp>
      <p:pic>
        <p:nvPicPr>
          <p:cNvPr id="31" name="Picture 2"/>
          <p:cNvPicPr>
            <a:picLocks noChangeAspect="1" noChangeArrowheads="1"/>
          </p:cNvPicPr>
          <p:nvPr/>
        </p:nvPicPr>
        <p:blipFill>
          <a:blip r:embed="rId4" cstate="print"/>
          <a:srcRect l="27104" b="1389"/>
          <a:stretch>
            <a:fillRect/>
          </a:stretch>
        </p:blipFill>
        <p:spPr bwMode="auto">
          <a:xfrm>
            <a:off x="0" y="4252646"/>
            <a:ext cx="2883119" cy="2592423"/>
          </a:xfrm>
          <a:prstGeom prst="rect">
            <a:avLst/>
          </a:prstGeom>
          <a:noFill/>
          <a:ln w="9525">
            <a:noFill/>
            <a:miter lim="800000"/>
            <a:headEnd/>
            <a:tailEnd/>
          </a:ln>
          <a:effectLst/>
        </p:spPr>
      </p:pic>
      <p:pic>
        <p:nvPicPr>
          <p:cNvPr id="32" name="Picture 3"/>
          <p:cNvPicPr>
            <a:picLocks noChangeAspect="1" noChangeArrowheads="1"/>
          </p:cNvPicPr>
          <p:nvPr/>
        </p:nvPicPr>
        <p:blipFill>
          <a:blip r:embed="rId5" cstate="print"/>
          <a:srcRect l="20635" t="2587"/>
          <a:stretch>
            <a:fillRect/>
          </a:stretch>
        </p:blipFill>
        <p:spPr bwMode="auto">
          <a:xfrm>
            <a:off x="2965427" y="4252646"/>
            <a:ext cx="3176631" cy="2592423"/>
          </a:xfrm>
          <a:prstGeom prst="rect">
            <a:avLst/>
          </a:prstGeom>
          <a:noFill/>
          <a:ln w="9525">
            <a:noFill/>
            <a:miter lim="800000"/>
            <a:headEnd/>
            <a:tailEnd/>
          </a:ln>
          <a:effectLst/>
        </p:spPr>
      </p:pic>
      <p:pic>
        <p:nvPicPr>
          <p:cNvPr id="33" name="Picture 4"/>
          <p:cNvPicPr>
            <a:picLocks noChangeAspect="1" noChangeArrowheads="1"/>
          </p:cNvPicPr>
          <p:nvPr/>
        </p:nvPicPr>
        <p:blipFill>
          <a:blip r:embed="rId6" cstate="print"/>
          <a:srcRect l="36400" t="10875" r="16851" b="14492"/>
          <a:stretch>
            <a:fillRect/>
          </a:stretch>
        </p:blipFill>
        <p:spPr bwMode="auto">
          <a:xfrm>
            <a:off x="6288111" y="3851003"/>
            <a:ext cx="2819376" cy="2994066"/>
          </a:xfrm>
          <a:prstGeom prst="rect">
            <a:avLst/>
          </a:prstGeom>
          <a:noFill/>
          <a:ln w="9525">
            <a:noFill/>
            <a:miter lim="800000"/>
            <a:headEnd/>
            <a:tailEnd/>
          </a:ln>
          <a:effectLst/>
        </p:spPr>
      </p:pic>
      <p:sp>
        <p:nvSpPr>
          <p:cNvPr id="35" name="Text Box 5"/>
          <p:cNvSpPr txBox="1">
            <a:spLocks noChangeArrowheads="1"/>
          </p:cNvSpPr>
          <p:nvPr/>
        </p:nvSpPr>
        <p:spPr bwMode="auto">
          <a:xfrm>
            <a:off x="3001941" y="5749679"/>
            <a:ext cx="1533546" cy="707886"/>
          </a:xfrm>
          <a:prstGeom prst="rect">
            <a:avLst/>
          </a:prstGeom>
          <a:noFill/>
          <a:ln w="9525">
            <a:noFill/>
            <a:miter lim="800000"/>
            <a:headEnd/>
            <a:tailEnd/>
          </a:ln>
        </p:spPr>
        <p:txBody>
          <a:bodyPr wrap="square">
            <a:spAutoFit/>
          </a:bodyPr>
          <a:lstStyle/>
          <a:p>
            <a:pPr>
              <a:spcBef>
                <a:spcPct val="50000"/>
              </a:spcBef>
            </a:pPr>
            <a:r>
              <a:rPr lang="en-US" altLang="zh-CN" sz="2000" dirty="0" smtClean="0">
                <a:solidFill>
                  <a:srgbClr val="FFFF00"/>
                </a:solidFill>
                <a:ea typeface="宋体" charset="-122"/>
              </a:rPr>
              <a:t>Brazed copper ring</a:t>
            </a:r>
            <a:endParaRPr lang="en-US" altLang="zh-CN" sz="2000" dirty="0">
              <a:solidFill>
                <a:srgbClr val="FFFF00"/>
              </a:solidFill>
              <a:ea typeface="宋体" charset="-122"/>
            </a:endParaRPr>
          </a:p>
        </p:txBody>
      </p:sp>
      <p:sp>
        <p:nvSpPr>
          <p:cNvPr id="36" name="Line 8"/>
          <p:cNvSpPr>
            <a:spLocks noChangeShapeType="1"/>
          </p:cNvSpPr>
          <p:nvPr/>
        </p:nvSpPr>
        <p:spPr bwMode="auto">
          <a:xfrm flipV="1">
            <a:off x="3221019" y="5421061"/>
            <a:ext cx="146052" cy="401643"/>
          </a:xfrm>
          <a:prstGeom prst="line">
            <a:avLst/>
          </a:prstGeom>
          <a:noFill/>
          <a:ln w="38100">
            <a:solidFill>
              <a:srgbClr val="FFFF00"/>
            </a:solidFill>
            <a:round/>
            <a:headEnd/>
            <a:tailEnd type="triangle" w="med" len="med"/>
          </a:ln>
        </p:spPr>
        <p:txBody>
          <a:bodyPr/>
          <a:lstStyle/>
          <a:p>
            <a:endParaRPr lang="en-US"/>
          </a:p>
        </p:txBody>
      </p:sp>
      <p:sp>
        <p:nvSpPr>
          <p:cNvPr id="37" name="Text Box 5"/>
          <p:cNvSpPr txBox="1">
            <a:spLocks noChangeArrowheads="1"/>
          </p:cNvSpPr>
          <p:nvPr/>
        </p:nvSpPr>
        <p:spPr bwMode="auto">
          <a:xfrm>
            <a:off x="6259473" y="4459430"/>
            <a:ext cx="2884527" cy="400110"/>
          </a:xfrm>
          <a:prstGeom prst="rect">
            <a:avLst/>
          </a:prstGeom>
          <a:noFill/>
          <a:ln w="9525">
            <a:noFill/>
            <a:miter lim="800000"/>
            <a:headEnd/>
            <a:tailEnd/>
          </a:ln>
        </p:spPr>
        <p:txBody>
          <a:bodyPr wrap="square">
            <a:spAutoFit/>
          </a:bodyPr>
          <a:lstStyle/>
          <a:p>
            <a:pPr>
              <a:spcBef>
                <a:spcPct val="50000"/>
              </a:spcBef>
            </a:pPr>
            <a:r>
              <a:rPr lang="en-US" altLang="zh-CN" sz="2000" dirty="0" smtClean="0">
                <a:solidFill>
                  <a:srgbClr val="FFFF00"/>
                </a:solidFill>
                <a:ea typeface="宋体" charset="-122"/>
              </a:rPr>
              <a:t>3 section of damper</a:t>
            </a:r>
            <a:endParaRPr lang="en-US" altLang="zh-CN" sz="2000" dirty="0">
              <a:solidFill>
                <a:srgbClr val="FFFF00"/>
              </a:solidFill>
              <a:ea typeface="宋体" charset="-122"/>
            </a:endParaRPr>
          </a:p>
        </p:txBody>
      </p:sp>
      <p:sp>
        <p:nvSpPr>
          <p:cNvPr id="38" name="Text Box 5"/>
          <p:cNvSpPr txBox="1">
            <a:spLocks noChangeArrowheads="1"/>
          </p:cNvSpPr>
          <p:nvPr/>
        </p:nvSpPr>
        <p:spPr bwMode="auto">
          <a:xfrm>
            <a:off x="429491" y="6063680"/>
            <a:ext cx="2016125" cy="396875"/>
          </a:xfrm>
          <a:prstGeom prst="rect">
            <a:avLst/>
          </a:prstGeom>
          <a:noFill/>
          <a:ln w="9525">
            <a:noFill/>
            <a:miter lim="800000"/>
            <a:headEnd/>
            <a:tailEnd/>
          </a:ln>
        </p:spPr>
        <p:txBody>
          <a:bodyPr>
            <a:spAutoFit/>
          </a:bodyPr>
          <a:lstStyle/>
          <a:p>
            <a:pPr>
              <a:spcBef>
                <a:spcPct val="50000"/>
              </a:spcBef>
            </a:pPr>
            <a:r>
              <a:rPr lang="en-US" altLang="zh-CN" sz="2000" dirty="0">
                <a:solidFill>
                  <a:srgbClr val="FFFF00"/>
                </a:solidFill>
                <a:ea typeface="宋体" charset="-122"/>
              </a:rPr>
              <a:t>Quartz tube</a:t>
            </a:r>
          </a:p>
        </p:txBody>
      </p:sp>
      <p:sp>
        <p:nvSpPr>
          <p:cNvPr id="39" name="Slide Number Placeholder 38"/>
          <p:cNvSpPr>
            <a:spLocks noGrp="1"/>
          </p:cNvSpPr>
          <p:nvPr>
            <p:ph type="sldNum" sz="quarter" idx="12"/>
          </p:nvPr>
        </p:nvSpPr>
        <p:spPr/>
        <p:txBody>
          <a:bodyPr/>
          <a:lstStyle/>
          <a:p>
            <a:fld id="{CB3A64FC-EFA9-4F80-A923-BAF87AAC86B7}" type="slidenum">
              <a:rPr lang="en-US" altLang="zh-CN" smtClean="0"/>
              <a:pPr/>
              <a:t>10</a:t>
            </a:fld>
            <a:endParaRPr lang="en-US" altLang="zh-C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4E5B13-D290-4BB3-9A38-3EBB67D60CB0}" type="slidenum">
              <a:rPr lang="en-US" altLang="zh-CN" smtClean="0"/>
              <a:pPr/>
              <a:t>11</a:t>
            </a:fld>
            <a:endParaRPr lang="en-US" altLang="zh-CN"/>
          </a:p>
        </p:txBody>
      </p:sp>
      <p:sp>
        <p:nvSpPr>
          <p:cNvPr id="3" name="Rectangle 3"/>
          <p:cNvSpPr txBox="1">
            <a:spLocks noChangeArrowheads="1"/>
          </p:cNvSpPr>
          <p:nvPr/>
        </p:nvSpPr>
        <p:spPr bwMode="auto">
          <a:xfrm>
            <a:off x="0" y="241269"/>
            <a:ext cx="9144000" cy="5953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400" kern="0" dirty="0" smtClean="0">
                <a:solidFill>
                  <a:schemeClr val="tx2"/>
                </a:solidFill>
                <a:ea typeface="+mj-ea"/>
                <a:cs typeface="Arial" pitchFamily="34" charset="0"/>
              </a:rPr>
              <a:t>11.4GHz version Dielectric PETS under high power </a:t>
            </a:r>
            <a:r>
              <a:rPr lang="en-US" sz="2400" kern="0" dirty="0" err="1" smtClean="0">
                <a:solidFill>
                  <a:schemeClr val="tx2"/>
                </a:solidFill>
                <a:ea typeface="+mj-ea"/>
                <a:cs typeface="Arial" pitchFamily="34" charset="0"/>
              </a:rPr>
              <a:t>rf</a:t>
            </a:r>
            <a:r>
              <a:rPr lang="en-US" sz="2400" kern="0" dirty="0" smtClean="0">
                <a:solidFill>
                  <a:schemeClr val="tx2"/>
                </a:solidFill>
                <a:ea typeface="+mj-ea"/>
                <a:cs typeface="Arial" pitchFamily="34" charset="0"/>
              </a:rPr>
              <a:t> test @ SLAC</a:t>
            </a:r>
            <a:endParaRPr kumimoji="0" lang="en-US" sz="2400" i="0" u="none" strike="noStrike" kern="0" cap="none" spc="0" normalizeH="0" baseline="0" noProof="0" dirty="0">
              <a:ln>
                <a:noFill/>
              </a:ln>
              <a:solidFill>
                <a:schemeClr val="tx2"/>
              </a:solidFill>
              <a:effectLst/>
              <a:uLnTx/>
              <a:uFillTx/>
              <a:ea typeface="+mj-ea"/>
              <a:cs typeface="Arial" pitchFamily="34" charset="0"/>
            </a:endParaRPr>
          </a:p>
        </p:txBody>
      </p:sp>
      <p:sp>
        <p:nvSpPr>
          <p:cNvPr id="4" name="Slide Number Placeholder 3"/>
          <p:cNvSpPr txBox="1">
            <a:spLocks/>
          </p:cNvSpPr>
          <p:nvPr/>
        </p:nvSpPr>
        <p:spPr bwMode="auto">
          <a:xfrm>
            <a:off x="6781800" y="63246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CDE83E-0940-42A5-95F0-61A7C10E6401}" type="slidenum">
              <a:rPr kumimoji="0" lang="en-US" altLang="zh-CN" sz="900" b="0" i="0" u="none" strike="noStrike" kern="1200" cap="none" spc="0" normalizeH="0" baseline="0" noProof="0" smtClean="0">
                <a:ln>
                  <a:noFill/>
                </a:ln>
                <a:solidFill>
                  <a:schemeClr val="tx1"/>
                </a:solidFill>
                <a:effectLst/>
                <a:uLnTx/>
                <a:uFillTx/>
                <a:latin typeface="Calibri"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zh-CN" sz="900" b="0" i="0" u="none" strike="noStrike" kern="1200" cap="none" spc="0" normalizeH="0" baseline="0" noProof="0">
              <a:ln>
                <a:noFill/>
              </a:ln>
              <a:solidFill>
                <a:schemeClr val="tx1"/>
              </a:solidFill>
              <a:effectLst/>
              <a:uLnTx/>
              <a:uFillTx/>
              <a:latin typeface="Calibri" pitchFamily="34" charset="0"/>
              <a:ea typeface="宋体" pitchFamily="2" charset="-122"/>
              <a:cs typeface="+mn-cs"/>
            </a:endParaRPr>
          </a:p>
        </p:txBody>
      </p:sp>
      <p:pic>
        <p:nvPicPr>
          <p:cNvPr id="5" name="Picture 3"/>
          <p:cNvPicPr>
            <a:picLocks noChangeAspect="1" noChangeArrowheads="1"/>
          </p:cNvPicPr>
          <p:nvPr/>
        </p:nvPicPr>
        <p:blipFill>
          <a:blip r:embed="rId2" cstate="print"/>
          <a:srcRect l="21039" t="28918" r="27682" b="20279"/>
          <a:stretch>
            <a:fillRect/>
          </a:stretch>
        </p:blipFill>
        <p:spPr bwMode="auto">
          <a:xfrm>
            <a:off x="5813442" y="1712889"/>
            <a:ext cx="2979425" cy="1417699"/>
          </a:xfrm>
          <a:prstGeom prst="rect">
            <a:avLst/>
          </a:prstGeom>
          <a:noFill/>
          <a:ln w="9525">
            <a:noFill/>
            <a:miter lim="800000"/>
            <a:headEnd/>
            <a:tailEnd/>
          </a:ln>
          <a:effectLst/>
        </p:spPr>
      </p:pic>
      <p:pic>
        <p:nvPicPr>
          <p:cNvPr id="8" name="Picture 5"/>
          <p:cNvPicPr>
            <a:picLocks noChangeAspect="1" noChangeArrowheads="1"/>
          </p:cNvPicPr>
          <p:nvPr/>
        </p:nvPicPr>
        <p:blipFill>
          <a:blip r:embed="rId3" cstate="print"/>
          <a:srcRect t="15481" b="13819"/>
          <a:stretch>
            <a:fillRect/>
          </a:stretch>
        </p:blipFill>
        <p:spPr bwMode="auto">
          <a:xfrm>
            <a:off x="5852160" y="5310554"/>
            <a:ext cx="3291840" cy="1547446"/>
          </a:xfrm>
          <a:prstGeom prst="rect">
            <a:avLst/>
          </a:prstGeom>
          <a:noFill/>
          <a:ln w="9525">
            <a:noFill/>
            <a:miter lim="800000"/>
            <a:headEnd/>
            <a:tailEnd/>
          </a:ln>
          <a:effectLst/>
        </p:spPr>
      </p:pic>
      <p:pic>
        <p:nvPicPr>
          <p:cNvPr id="9" name="Picture 2"/>
          <p:cNvPicPr>
            <a:picLocks noChangeAspect="1" noChangeArrowheads="1"/>
          </p:cNvPicPr>
          <p:nvPr/>
        </p:nvPicPr>
        <p:blipFill>
          <a:blip r:embed="rId4" cstate="print"/>
          <a:srcRect/>
          <a:stretch>
            <a:fillRect/>
          </a:stretch>
        </p:blipFill>
        <p:spPr bwMode="auto">
          <a:xfrm>
            <a:off x="5767755" y="3234329"/>
            <a:ext cx="3376246" cy="1999636"/>
          </a:xfrm>
          <a:prstGeom prst="rect">
            <a:avLst/>
          </a:prstGeom>
          <a:noFill/>
          <a:ln w="9525">
            <a:noFill/>
            <a:miter lim="800000"/>
            <a:headEnd/>
            <a:tailEnd/>
          </a:ln>
        </p:spPr>
      </p:pic>
      <p:pic>
        <p:nvPicPr>
          <p:cNvPr id="84994" name="Picture 2"/>
          <p:cNvPicPr>
            <a:picLocks noChangeAspect="1" noChangeArrowheads="1"/>
          </p:cNvPicPr>
          <p:nvPr/>
        </p:nvPicPr>
        <p:blipFill>
          <a:blip r:embed="rId5" cstate="print"/>
          <a:srcRect/>
          <a:stretch>
            <a:fillRect/>
          </a:stretch>
        </p:blipFill>
        <p:spPr bwMode="auto">
          <a:xfrm>
            <a:off x="0" y="2187558"/>
            <a:ext cx="5619756" cy="4214817"/>
          </a:xfrm>
          <a:prstGeom prst="rect">
            <a:avLst/>
          </a:prstGeom>
          <a:noFill/>
          <a:ln w="9525">
            <a:noFill/>
            <a:miter lim="800000"/>
            <a:headEnd/>
            <a:tailEnd/>
          </a:ln>
          <a:effectLst/>
        </p:spPr>
      </p:pic>
      <p:sp>
        <p:nvSpPr>
          <p:cNvPr id="11" name="TextBox 10"/>
          <p:cNvSpPr txBox="1"/>
          <p:nvPr/>
        </p:nvSpPr>
        <p:spPr>
          <a:xfrm>
            <a:off x="0" y="1639863"/>
            <a:ext cx="4498974" cy="461665"/>
          </a:xfrm>
          <a:prstGeom prst="rect">
            <a:avLst/>
          </a:prstGeom>
          <a:noFill/>
        </p:spPr>
        <p:txBody>
          <a:bodyPr wrap="square" rtlCol="0">
            <a:spAutoFit/>
          </a:bodyPr>
          <a:lstStyle/>
          <a:p>
            <a:r>
              <a:rPr lang="en-US" sz="2400" dirty="0" smtClean="0"/>
              <a:t>Setup at SLAC ASTA facility</a:t>
            </a:r>
            <a:endParaRPr lang="en-US"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4E5B13-D290-4BB3-9A38-3EBB67D60CB0}" type="slidenum">
              <a:rPr lang="en-US" altLang="zh-CN" smtClean="0"/>
              <a:pPr/>
              <a:t>12</a:t>
            </a:fld>
            <a:endParaRPr lang="en-US" altLang="zh-CN"/>
          </a:p>
        </p:txBody>
      </p:sp>
      <p:pic>
        <p:nvPicPr>
          <p:cNvPr id="3" name="Picture 3"/>
          <p:cNvPicPr>
            <a:picLocks noChangeAspect="1" noChangeArrowheads="1"/>
          </p:cNvPicPr>
          <p:nvPr/>
        </p:nvPicPr>
        <p:blipFill>
          <a:blip r:embed="rId2" cstate="print"/>
          <a:srcRect/>
          <a:stretch>
            <a:fillRect/>
          </a:stretch>
        </p:blipFill>
        <p:spPr bwMode="auto">
          <a:xfrm>
            <a:off x="627090" y="1092168"/>
            <a:ext cx="5953125" cy="5343525"/>
          </a:xfrm>
          <a:prstGeom prst="rect">
            <a:avLst/>
          </a:prstGeom>
          <a:noFill/>
          <a:ln w="9525">
            <a:noFill/>
            <a:miter lim="800000"/>
            <a:headEnd/>
            <a:tailEnd/>
          </a:ln>
          <a:effectLst/>
        </p:spPr>
      </p:pic>
      <p:sp>
        <p:nvSpPr>
          <p:cNvPr id="4" name="Rectangle 3"/>
          <p:cNvSpPr txBox="1">
            <a:spLocks noChangeArrowheads="1"/>
          </p:cNvSpPr>
          <p:nvPr/>
        </p:nvSpPr>
        <p:spPr bwMode="auto">
          <a:xfrm>
            <a:off x="0" y="241269"/>
            <a:ext cx="8807508" cy="5953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i="0" u="none" strike="noStrike" kern="0" cap="none" spc="0" normalizeH="0" baseline="0" noProof="0" dirty="0" smtClean="0">
                <a:ln>
                  <a:noFill/>
                </a:ln>
                <a:solidFill>
                  <a:schemeClr val="tx2"/>
                </a:solidFill>
                <a:effectLst/>
                <a:uLnTx/>
                <a:uFillTx/>
                <a:ea typeface="+mj-ea"/>
                <a:cs typeface="Arial" pitchFamily="34" charset="0"/>
              </a:rPr>
              <a:t>Testing</a:t>
            </a:r>
            <a:r>
              <a:rPr kumimoji="0" lang="en-US" sz="2400" i="0" u="none" strike="noStrike" kern="0" cap="none" spc="0" normalizeH="0" noProof="0" dirty="0" smtClean="0">
                <a:ln>
                  <a:noFill/>
                </a:ln>
                <a:solidFill>
                  <a:schemeClr val="tx2"/>
                </a:solidFill>
                <a:effectLst/>
                <a:uLnTx/>
                <a:uFillTx/>
                <a:ea typeface="+mj-ea"/>
                <a:cs typeface="Arial" pitchFamily="34" charset="0"/>
              </a:rPr>
              <a:t> data on 2/1/2013 (100ns flat pulse)</a:t>
            </a:r>
            <a:endParaRPr kumimoji="0" lang="en-US" sz="2400" i="0" u="none" strike="noStrike" kern="0" cap="none" spc="0" normalizeH="0" baseline="0" noProof="0" dirty="0">
              <a:ln>
                <a:noFill/>
              </a:ln>
              <a:solidFill>
                <a:schemeClr val="tx2"/>
              </a:solidFill>
              <a:effectLst/>
              <a:uLnTx/>
              <a:uFillTx/>
              <a:ea typeface="+mj-ea"/>
              <a:cs typeface="Arial" pitchFamily="34" charset="0"/>
            </a:endParaRPr>
          </a:p>
        </p:txBody>
      </p:sp>
      <p:cxnSp>
        <p:nvCxnSpPr>
          <p:cNvPr id="5" name="Straight Arrow Connector 4"/>
          <p:cNvCxnSpPr/>
          <p:nvPr/>
        </p:nvCxnSpPr>
        <p:spPr bwMode="auto">
          <a:xfrm rot="10800000" flipV="1">
            <a:off x="3951280" y="2039970"/>
            <a:ext cx="985854" cy="1"/>
          </a:xfrm>
          <a:prstGeom prst="straightConnector1">
            <a:avLst/>
          </a:prstGeom>
          <a:ln w="76200">
            <a:solidFill>
              <a:srgbClr val="FFFF00"/>
            </a:solidFill>
            <a:tailEnd type="arrow"/>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style>
          <a:lnRef idx="3">
            <a:schemeClr val="accent2"/>
          </a:lnRef>
          <a:fillRef idx="0">
            <a:schemeClr val="accent2"/>
          </a:fillRef>
          <a:effectRef idx="2">
            <a:schemeClr val="accent2"/>
          </a:effectRef>
          <a:fontRef idx="minor">
            <a:schemeClr val="tx1"/>
          </a:fontRef>
        </p:style>
      </p:cxnSp>
      <p:sp>
        <p:nvSpPr>
          <p:cNvPr id="6" name="TextBox 5"/>
          <p:cNvSpPr txBox="1"/>
          <p:nvPr/>
        </p:nvSpPr>
        <p:spPr>
          <a:xfrm>
            <a:off x="1870038" y="1895454"/>
            <a:ext cx="2300319" cy="400110"/>
          </a:xfrm>
          <a:prstGeom prst="rect">
            <a:avLst/>
          </a:prstGeom>
          <a:noFill/>
        </p:spPr>
        <p:txBody>
          <a:bodyPr wrap="square" rtlCol="0">
            <a:spAutoFit/>
          </a:bodyPr>
          <a:lstStyle/>
          <a:p>
            <a:r>
              <a:rPr lang="en-US" sz="2000" dirty="0" smtClean="0">
                <a:solidFill>
                  <a:srgbClr val="FFFF00"/>
                </a:solidFill>
              </a:rPr>
              <a:t>Input Power: 39MW</a:t>
            </a:r>
            <a:endParaRPr lang="en-US" sz="2000" dirty="0">
              <a:solidFill>
                <a:srgbClr val="FFFF00"/>
              </a:solidFill>
            </a:endParaRPr>
          </a:p>
        </p:txBody>
      </p:sp>
      <p:cxnSp>
        <p:nvCxnSpPr>
          <p:cNvPr id="7" name="Straight Arrow Connector 6"/>
          <p:cNvCxnSpPr/>
          <p:nvPr/>
        </p:nvCxnSpPr>
        <p:spPr bwMode="auto">
          <a:xfrm>
            <a:off x="5156208" y="5437215"/>
            <a:ext cx="1679598" cy="1588"/>
          </a:xfrm>
          <a:prstGeom prst="straightConnector1">
            <a:avLst/>
          </a:prstGeom>
          <a:ln w="76200">
            <a:solidFill>
              <a:srgbClr val="FFFF00"/>
            </a:solidFill>
            <a:tailEnd type="arrow"/>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6762780" y="5181624"/>
            <a:ext cx="2117754" cy="707886"/>
          </a:xfrm>
          <a:prstGeom prst="rect">
            <a:avLst/>
          </a:prstGeom>
          <a:noFill/>
        </p:spPr>
        <p:txBody>
          <a:bodyPr wrap="square" rtlCol="0">
            <a:spAutoFit/>
          </a:bodyPr>
          <a:lstStyle/>
          <a:p>
            <a:r>
              <a:rPr lang="en-US" sz="2000" dirty="0" smtClean="0">
                <a:solidFill>
                  <a:srgbClr val="FF0000"/>
                </a:solidFill>
              </a:rPr>
              <a:t>Vacuum stay below 1e-8 </a:t>
            </a:r>
            <a:r>
              <a:rPr lang="en-US" sz="2000" dirty="0" err="1" smtClean="0">
                <a:solidFill>
                  <a:srgbClr val="FF0000"/>
                </a:solidFill>
              </a:rPr>
              <a:t>torr</a:t>
            </a:r>
            <a:r>
              <a:rPr lang="en-US" sz="2000" dirty="0" smtClean="0">
                <a:solidFill>
                  <a:srgbClr val="FF0000"/>
                </a:solidFill>
              </a:rPr>
              <a:t>.</a:t>
            </a:r>
            <a:endParaRPr lang="en-US" sz="2000" dirty="0">
              <a:solidFill>
                <a:srgbClr val="FF0000"/>
              </a:solidFill>
            </a:endParaRPr>
          </a:p>
        </p:txBody>
      </p:sp>
      <p:sp>
        <p:nvSpPr>
          <p:cNvPr id="9" name="TextBox 8"/>
          <p:cNvSpPr txBox="1"/>
          <p:nvPr/>
        </p:nvSpPr>
        <p:spPr>
          <a:xfrm>
            <a:off x="5922981" y="3757617"/>
            <a:ext cx="657234" cy="369332"/>
          </a:xfrm>
          <a:prstGeom prst="rect">
            <a:avLst/>
          </a:prstGeom>
          <a:noFill/>
        </p:spPr>
        <p:txBody>
          <a:bodyPr wrap="square" rtlCol="0">
            <a:spAutoFit/>
          </a:bodyPr>
          <a:lstStyle/>
          <a:p>
            <a:r>
              <a:rPr lang="en-US" b="1" dirty="0" err="1" smtClean="0">
                <a:solidFill>
                  <a:srgbClr val="000000"/>
                </a:solidFill>
              </a:rPr>
              <a:t>Torr</a:t>
            </a:r>
            <a:endParaRPr lang="en-US" b="1" dirty="0">
              <a:solidFill>
                <a:srgbClr val="000000"/>
              </a:solidFill>
            </a:endParaRPr>
          </a:p>
        </p:txBody>
      </p:sp>
      <p:sp>
        <p:nvSpPr>
          <p:cNvPr id="10" name="TextBox 9"/>
          <p:cNvSpPr txBox="1"/>
          <p:nvPr/>
        </p:nvSpPr>
        <p:spPr>
          <a:xfrm>
            <a:off x="6658291" y="824158"/>
            <a:ext cx="2485709" cy="954107"/>
          </a:xfrm>
          <a:prstGeom prst="rect">
            <a:avLst/>
          </a:prstGeom>
          <a:noFill/>
        </p:spPr>
        <p:txBody>
          <a:bodyPr wrap="square" rtlCol="0">
            <a:spAutoFit/>
          </a:bodyPr>
          <a:lstStyle/>
          <a:p>
            <a:r>
              <a:rPr lang="en-US" sz="2800" dirty="0" smtClean="0">
                <a:solidFill>
                  <a:schemeClr val="accent1">
                    <a:lumMod val="50000"/>
                    <a:lumOff val="50000"/>
                  </a:schemeClr>
                </a:solidFill>
              </a:rPr>
              <a:t>Test continues at </a:t>
            </a:r>
            <a:r>
              <a:rPr lang="en-US" sz="2800" dirty="0" smtClean="0">
                <a:solidFill>
                  <a:schemeClr val="accent1">
                    <a:lumMod val="50000"/>
                    <a:lumOff val="50000"/>
                  </a:schemeClr>
                </a:solidFill>
              </a:rPr>
              <a:t>SLAC.</a:t>
            </a:r>
            <a:endParaRPr lang="en-US" sz="2800" dirty="0">
              <a:solidFill>
                <a:schemeClr val="accent1">
                  <a:lumMod val="50000"/>
                  <a:lumOff val="50000"/>
                </a:schemeClr>
              </a:solidFill>
            </a:endParaRPr>
          </a:p>
        </p:txBody>
      </p:sp>
      <p:sp>
        <p:nvSpPr>
          <p:cNvPr id="11" name="Oval 10"/>
          <p:cNvSpPr/>
          <p:nvPr/>
        </p:nvSpPr>
        <p:spPr bwMode="auto">
          <a:xfrm>
            <a:off x="4791078" y="5181624"/>
            <a:ext cx="474669" cy="985851"/>
          </a:xfrm>
          <a:prstGeom prst="ellipse">
            <a:avLst/>
          </a:prstGeom>
          <a:noFill/>
          <a:ln w="38100">
            <a:solidFill>
              <a:srgbClr val="FFFF00"/>
            </a:solidFill>
            <a:prstDash val="sys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12" name="TextBox 11"/>
          <p:cNvSpPr txBox="1"/>
          <p:nvPr/>
        </p:nvSpPr>
        <p:spPr>
          <a:xfrm>
            <a:off x="4462461" y="4195773"/>
            <a:ext cx="1606572" cy="923330"/>
          </a:xfrm>
          <a:prstGeom prst="rect">
            <a:avLst/>
          </a:prstGeom>
          <a:noFill/>
        </p:spPr>
        <p:txBody>
          <a:bodyPr wrap="square" rtlCol="0">
            <a:spAutoFit/>
          </a:bodyPr>
          <a:lstStyle/>
          <a:p>
            <a:r>
              <a:rPr lang="en-US" dirty="0" smtClean="0">
                <a:solidFill>
                  <a:srgbClr val="FFFF00"/>
                </a:solidFill>
              </a:rPr>
              <a:t>3 ion pumps attached to the structure.</a:t>
            </a:r>
            <a:endParaRPr lang="en-US" dirty="0">
              <a:solidFill>
                <a:srgbClr val="FFFF00"/>
              </a:solidFill>
            </a:endParaRPr>
          </a:p>
        </p:txBody>
      </p:sp>
      <p:cxnSp>
        <p:nvCxnSpPr>
          <p:cNvPr id="14" name="Straight Arrow Connector 13"/>
          <p:cNvCxnSpPr>
            <a:endCxn id="11" idx="0"/>
          </p:cNvCxnSpPr>
          <p:nvPr/>
        </p:nvCxnSpPr>
        <p:spPr bwMode="auto">
          <a:xfrm rot="5400000">
            <a:off x="5019285" y="5044701"/>
            <a:ext cx="146052" cy="127795"/>
          </a:xfrm>
          <a:prstGeom prst="straightConnector1">
            <a:avLst/>
          </a:prstGeom>
          <a:noFill/>
          <a:ln>
            <a:solidFill>
              <a:srgbClr val="FFFF00"/>
            </a:solidFill>
            <a:tailEnd type="arrow"/>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cxnSp>
      <p:sp>
        <p:nvSpPr>
          <p:cNvPr id="15" name="TextBox 14"/>
          <p:cNvSpPr txBox="1"/>
          <p:nvPr/>
        </p:nvSpPr>
        <p:spPr>
          <a:xfrm>
            <a:off x="6747162" y="2313709"/>
            <a:ext cx="2355273" cy="1384995"/>
          </a:xfrm>
          <a:prstGeom prst="rect">
            <a:avLst/>
          </a:prstGeom>
          <a:noFill/>
          <a:ln w="28575">
            <a:solidFill>
              <a:schemeClr val="accent1">
                <a:lumMod val="75000"/>
                <a:lumOff val="25000"/>
              </a:schemeClr>
            </a:solidFill>
          </a:ln>
        </p:spPr>
        <p:txBody>
          <a:bodyPr wrap="square" rtlCol="0">
            <a:spAutoFit/>
          </a:bodyPr>
          <a:lstStyle/>
          <a:p>
            <a:r>
              <a:rPr lang="en-US" sz="2800" dirty="0" smtClean="0">
                <a:solidFill>
                  <a:srgbClr val="FF0000"/>
                </a:solidFill>
              </a:rPr>
              <a:t>May cut  the cost of CLIC PETS by 2/3!</a:t>
            </a:r>
            <a:endParaRPr lang="en-US" sz="2800" dirty="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471071" y="2407517"/>
            <a:ext cx="8146473" cy="1470025"/>
          </a:xfrm>
          <a:prstGeom prst="rect">
            <a:avLst/>
          </a:prstGeom>
          <a:noFill/>
          <a:ln w="9525" algn="ctr">
            <a:noFill/>
            <a:miter lim="800000"/>
            <a:headEnd/>
            <a:tailEnd/>
          </a:ln>
          <a:effectLst/>
        </p:spPr>
        <p:txBody>
          <a:bodyPr anchor="ctr"/>
          <a:lstStyle/>
          <a:p>
            <a:pPr defTabSz="457200" eaLnBrk="0" hangingPunct="0"/>
            <a:r>
              <a:rPr lang="en-US" altLang="zh-CN" sz="3600" b="1" dirty="0" smtClean="0">
                <a:solidFill>
                  <a:schemeClr val="hlink"/>
                </a:solidFill>
                <a:latin typeface="Trebuchet MS" pitchFamily="34" charset="0"/>
              </a:rPr>
              <a:t>Short </a:t>
            </a:r>
            <a:r>
              <a:rPr lang="en-US" altLang="zh-CN" sz="3600" b="1" dirty="0" err="1" smtClean="0">
                <a:solidFill>
                  <a:schemeClr val="hlink"/>
                </a:solidFill>
                <a:latin typeface="Trebuchet MS" pitchFamily="34" charset="0"/>
              </a:rPr>
              <a:t>rf</a:t>
            </a:r>
            <a:r>
              <a:rPr lang="en-US" altLang="zh-CN" sz="3600" b="1" dirty="0" smtClean="0">
                <a:solidFill>
                  <a:schemeClr val="hlink"/>
                </a:solidFill>
                <a:latin typeface="Trebuchet MS" pitchFamily="34" charset="0"/>
              </a:rPr>
              <a:t> Pulse Dielectric Accelerator @AWA</a:t>
            </a:r>
            <a:endParaRPr lang="en-US" altLang="zh-CN" sz="3600" b="1" dirty="0">
              <a:solidFill>
                <a:schemeClr val="hlink"/>
              </a:solidFill>
              <a:latin typeface="Trebuchet MS" pitchFamily="34" charset="0"/>
            </a:endParaRPr>
          </a:p>
        </p:txBody>
      </p:sp>
      <p:sp>
        <p:nvSpPr>
          <p:cNvPr id="6" name="Slide Number Placeholder 5"/>
          <p:cNvSpPr>
            <a:spLocks noGrp="1"/>
          </p:cNvSpPr>
          <p:nvPr>
            <p:ph type="sldNum" sz="quarter" idx="12"/>
          </p:nvPr>
        </p:nvSpPr>
        <p:spPr/>
        <p:txBody>
          <a:bodyPr/>
          <a:lstStyle/>
          <a:p>
            <a:fld id="{CB3A64FC-EFA9-4F80-A923-BAF87AAC86B7}" type="slidenum">
              <a:rPr lang="en-US" altLang="zh-CN" smtClean="0"/>
              <a:pPr/>
              <a:t>13</a:t>
            </a:fld>
            <a:endParaRPr lang="en-US" altLang="zh-CN"/>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3A64FC-EFA9-4F80-A923-BAF87AAC86B7}" type="slidenum">
              <a:rPr lang="en-US" altLang="zh-CN" smtClean="0"/>
              <a:pPr/>
              <a:t>14</a:t>
            </a:fld>
            <a:endParaRPr lang="en-US" altLang="zh-CN"/>
          </a:p>
        </p:txBody>
      </p:sp>
      <p:sp>
        <p:nvSpPr>
          <p:cNvPr id="3" name="Text Box 7"/>
          <p:cNvSpPr txBox="1">
            <a:spLocks noChangeArrowheads="1"/>
          </p:cNvSpPr>
          <p:nvPr/>
        </p:nvSpPr>
        <p:spPr bwMode="auto">
          <a:xfrm>
            <a:off x="0" y="310140"/>
            <a:ext cx="9144000" cy="461665"/>
          </a:xfrm>
          <a:prstGeom prst="rect">
            <a:avLst/>
          </a:prstGeom>
          <a:noFill/>
          <a:ln w="9525">
            <a:noFill/>
            <a:miter lim="800000"/>
            <a:headEnd/>
            <a:tailEnd/>
          </a:ln>
          <a:effectLst/>
        </p:spPr>
        <p:txBody>
          <a:bodyPr wrap="square">
            <a:spAutoFit/>
          </a:bodyPr>
          <a:lstStyle/>
          <a:p>
            <a:pPr defTabSz="457200" eaLnBrk="0" hangingPunct="0"/>
            <a:r>
              <a:rPr lang="en-US" altLang="zh-CN" sz="2400" b="1" dirty="0" smtClean="0">
                <a:solidFill>
                  <a:schemeClr val="hlink"/>
                </a:solidFill>
                <a:latin typeface="Trebuchet MS" pitchFamily="34" charset="0"/>
              </a:rPr>
              <a:t>Fabricated 26GHz </a:t>
            </a:r>
            <a:r>
              <a:rPr lang="en-US" altLang="zh-CN" sz="2400" b="1" dirty="0" smtClean="0">
                <a:solidFill>
                  <a:schemeClr val="hlink"/>
                </a:solidFill>
                <a:latin typeface="Trebuchet MS" pitchFamily="34" charset="0"/>
              </a:rPr>
              <a:t>short pulse </a:t>
            </a:r>
            <a:r>
              <a:rPr lang="en-US" altLang="zh-CN" sz="2400" b="1" dirty="0" smtClean="0">
                <a:solidFill>
                  <a:schemeClr val="hlink"/>
                </a:solidFill>
                <a:latin typeface="Trebuchet MS" pitchFamily="34" charset="0"/>
              </a:rPr>
              <a:t>DLA Structure</a:t>
            </a:r>
            <a:endParaRPr lang="en-US" altLang="zh-CN" sz="2400" b="1" dirty="0">
              <a:solidFill>
                <a:schemeClr val="hlink"/>
              </a:solidFill>
              <a:latin typeface="Trebuchet MS" pitchFamily="34" charset="0"/>
            </a:endParaRPr>
          </a:p>
        </p:txBody>
      </p:sp>
      <p:pic>
        <p:nvPicPr>
          <p:cNvPr id="4" name="Picture 119" descr="26GHz DLA whole structure"/>
          <p:cNvPicPr>
            <a:picLocks noChangeAspect="1" noChangeArrowheads="1"/>
          </p:cNvPicPr>
          <p:nvPr/>
        </p:nvPicPr>
        <p:blipFill>
          <a:blip r:embed="rId2" cstate="print"/>
          <a:srcRect l="26657" t="4572" r="21922" b="10857"/>
          <a:stretch>
            <a:fillRect/>
          </a:stretch>
        </p:blipFill>
        <p:spPr bwMode="auto">
          <a:xfrm>
            <a:off x="0" y="1025670"/>
            <a:ext cx="3172691" cy="2484993"/>
          </a:xfrm>
          <a:prstGeom prst="rect">
            <a:avLst/>
          </a:prstGeom>
          <a:noFill/>
          <a:ln w="9525">
            <a:noFill/>
            <a:miter lim="800000"/>
            <a:headEnd/>
            <a:tailEnd/>
          </a:ln>
        </p:spPr>
      </p:pic>
      <p:graphicFrame>
        <p:nvGraphicFramePr>
          <p:cNvPr id="5" name="Group 2"/>
          <p:cNvGraphicFramePr>
            <a:graphicFrameLocks noGrp="1"/>
          </p:cNvGraphicFramePr>
          <p:nvPr/>
        </p:nvGraphicFramePr>
        <p:xfrm>
          <a:off x="3276601" y="661038"/>
          <a:ext cx="5618018" cy="3097530"/>
        </p:xfrm>
        <a:graphic>
          <a:graphicData uri="http://schemas.openxmlformats.org/drawingml/2006/table">
            <a:tbl>
              <a:tblPr/>
              <a:tblGrid>
                <a:gridCol w="3745345"/>
                <a:gridCol w="1872673"/>
              </a:tblGrid>
              <a:tr h="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600" b="0" i="0" u="none" strike="noStrike" cap="none" normalizeH="0" baseline="0" dirty="0" smtClean="0">
                        <a:ln>
                          <a:noFill/>
                        </a:ln>
                        <a:solidFill>
                          <a:srgbClr val="FF9900"/>
                        </a:solidFill>
                        <a:effectLst/>
                        <a:latin typeface="Comic Sans MS" pitchFamily="66" charset="0"/>
                        <a:ea typeface="宋体" pitchFamily="2" charset="-122"/>
                      </a:endParaRPr>
                    </a:p>
                  </a:txBody>
                  <a:tcPr horzOverflow="overflow">
                    <a:lnL cap="flat">
                      <a:noFill/>
                    </a:lnL>
                    <a:lnR cap="flat">
                      <a:noFill/>
                    </a:lnR>
                    <a:lnT cap="flat">
                      <a:noFill/>
                    </a:lnT>
                    <a:lnB w="381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6600"/>
                          </a:solidFill>
                          <a:effectLst/>
                          <a:latin typeface="Arial" charset="0"/>
                          <a:ea typeface="宋体" pitchFamily="2" charset="-122"/>
                        </a:rPr>
                        <a:t>parameters</a:t>
                      </a:r>
                      <a:endParaRPr kumimoji="0" lang="en-US" altLang="zh-CN" sz="1400" b="0" i="0" u="none" strike="noStrike" cap="none" normalizeH="0" baseline="0" dirty="0" smtClean="0">
                        <a:ln>
                          <a:noFill/>
                        </a:ln>
                        <a:solidFill>
                          <a:srgbClr val="006600"/>
                        </a:solidFill>
                        <a:effectLst/>
                        <a:latin typeface="Arial" charset="0"/>
                        <a:ea typeface="宋体" pitchFamily="2" charset="-122"/>
                      </a:endParaRPr>
                    </a:p>
                  </a:txBody>
                  <a:tcPr horzOverflow="overflow">
                    <a:lnL cap="flat">
                      <a:noFill/>
                    </a:lnL>
                    <a:lnR>
                      <a:noFill/>
                    </a:lnR>
                    <a:lnT w="381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rgbClr val="006600"/>
                          </a:solidFill>
                          <a:effectLst/>
                          <a:latin typeface="Arial" charset="0"/>
                          <a:ea typeface="宋体" pitchFamily="2" charset="-122"/>
                        </a:rPr>
                        <a:t>value</a:t>
                      </a:r>
                      <a:endParaRPr kumimoji="0" lang="en-US" altLang="zh-CN" sz="1400" b="0" i="0" u="none" strike="noStrike" cap="none" normalizeH="0" baseline="0" smtClean="0">
                        <a:ln>
                          <a:noFill/>
                        </a:ln>
                        <a:solidFill>
                          <a:srgbClr val="006600"/>
                        </a:solidFill>
                        <a:effectLst/>
                        <a:latin typeface="Arial" charset="0"/>
                        <a:ea typeface="宋体" pitchFamily="2" charset="-122"/>
                      </a:endParaRPr>
                    </a:p>
                  </a:txBody>
                  <a:tcPr horzOverflow="overflow">
                    <a:lnL>
                      <a:noFill/>
                    </a:lnL>
                    <a:lnR cap="flat">
                      <a:noFill/>
                    </a:lnR>
                    <a:lnT w="381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6600"/>
                          </a:solidFill>
                          <a:effectLst/>
                          <a:latin typeface="Arial" charset="0"/>
                          <a:ea typeface="宋体" pitchFamily="2" charset="-122"/>
                        </a:rPr>
                        <a:t>ID / OD of dielectric tube</a:t>
                      </a:r>
                    </a:p>
                  </a:txBody>
                  <a:tcPr horzOverflow="overflow">
                    <a:lnL cap="flat">
                      <a:noFill/>
                    </a:lnL>
                    <a:lnR>
                      <a:noFill/>
                    </a:lnR>
                    <a:lnT w="12700" cap="flat" cmpd="sng" algn="ctr">
                      <a:solidFill>
                        <a:srgbClr val="CC33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6600"/>
                          </a:solidFill>
                          <a:effectLst/>
                          <a:latin typeface="Arial" charset="0"/>
                          <a:ea typeface="宋体" pitchFamily="2" charset="-122"/>
                        </a:rPr>
                        <a:t>3 mm /5.025 mm</a:t>
                      </a:r>
                    </a:p>
                  </a:txBody>
                  <a:tcPr horzOverflow="overflow">
                    <a:lnL>
                      <a:noFill/>
                    </a:lnL>
                    <a:lnR cap="flat">
                      <a:noFill/>
                    </a:lnR>
                    <a:lnT w="12700" cap="flat" cmpd="sng" algn="ctr">
                      <a:solidFill>
                        <a:srgbClr val="CC3300"/>
                      </a:solidFill>
                      <a:prstDash val="solid"/>
                      <a:round/>
                      <a:headEnd type="none" w="med" len="med"/>
                      <a:tailEnd type="none" w="med" len="med"/>
                    </a:lnT>
                    <a:lnB>
                      <a:noFill/>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6600"/>
                          </a:solidFill>
                          <a:effectLst/>
                          <a:latin typeface="Arial" charset="0"/>
                          <a:ea typeface="宋体" pitchFamily="2" charset="-122"/>
                        </a:rPr>
                        <a:t>Dielectric constant</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6600"/>
                          </a:solidFill>
                          <a:effectLst/>
                          <a:latin typeface="Arial" charset="0"/>
                          <a:ea typeface="宋体" pitchFamily="2" charset="-122"/>
                        </a:rPr>
                        <a:t>9.7</a:t>
                      </a:r>
                    </a:p>
                  </a:txBody>
                  <a:tcPr horzOverflow="overflow">
                    <a:lnL>
                      <a:noFill/>
                    </a:lnL>
                    <a:lnR cap="flat">
                      <a:noFill/>
                    </a:lnR>
                    <a:lnT>
                      <a:noFill/>
                    </a:lnT>
                    <a:lnB>
                      <a:noFill/>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6600"/>
                          </a:solidFill>
                          <a:effectLst/>
                          <a:latin typeface="Arial" charset="0"/>
                          <a:ea typeface="宋体" pitchFamily="2" charset="-122"/>
                        </a:rPr>
                        <a:t>Length of dielectric tubes</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6600"/>
                          </a:solidFill>
                          <a:effectLst/>
                          <a:latin typeface="Arial" charset="0"/>
                          <a:ea typeface="宋体" pitchFamily="2" charset="-122"/>
                        </a:rPr>
                        <a:t>105 mm</a:t>
                      </a:r>
                    </a:p>
                  </a:txBody>
                  <a:tcPr horzOverflow="overflow">
                    <a:lnL>
                      <a:noFill/>
                    </a:lnL>
                    <a:lnR cap="flat">
                      <a:noFill/>
                    </a:lnR>
                    <a:lnT>
                      <a:noFill/>
                    </a:lnT>
                    <a:lnB>
                      <a:noFill/>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6600"/>
                          </a:solidFill>
                          <a:effectLst/>
                          <a:latin typeface="Arial" charset="0"/>
                          <a:ea typeface="宋体" pitchFamily="2" charset="-122"/>
                        </a:rPr>
                        <a:t>Vg</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6600"/>
                          </a:solidFill>
                          <a:effectLst/>
                          <a:latin typeface="Arial" charset="0"/>
                          <a:ea typeface="宋体" pitchFamily="2" charset="-122"/>
                          <a:sym typeface="Symbol" pitchFamily="18" charset="2"/>
                        </a:rPr>
                        <a:t>11.13%c</a:t>
                      </a:r>
                    </a:p>
                  </a:txBody>
                  <a:tcPr horzOverflow="overflow">
                    <a:lnL>
                      <a:noFill/>
                    </a:lnL>
                    <a:lnR cap="flat">
                      <a:noFill/>
                    </a:lnR>
                    <a:lnT>
                      <a:noFill/>
                    </a:lnT>
                    <a:lnB>
                      <a:noFill/>
                    </a:lnB>
                    <a:lnTlToBr>
                      <a:noFill/>
                    </a:lnTlToBr>
                    <a:lnBlToTr>
                      <a:noFill/>
                    </a:lnBlToTr>
                    <a:noFill/>
                  </a:tcPr>
                </a:tc>
              </a:tr>
              <a:tr h="314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6600"/>
                          </a:solidFill>
                          <a:effectLst/>
                          <a:latin typeface="Arial" charset="0"/>
                          <a:ea typeface="宋体" pitchFamily="2" charset="-122"/>
                        </a:rPr>
                        <a:t>R/Q</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6600"/>
                          </a:solidFill>
                          <a:effectLst/>
                          <a:latin typeface="Arial" charset="0"/>
                          <a:ea typeface="宋体" pitchFamily="2" charset="-122"/>
                        </a:rPr>
                        <a:t>21.98 k</a:t>
                      </a:r>
                      <a:r>
                        <a:rPr kumimoji="0" lang="en-US" altLang="zh-CN" sz="1400" b="0" i="0" u="none" strike="noStrike" cap="none" normalizeH="0" baseline="0" smtClean="0">
                          <a:ln>
                            <a:noFill/>
                          </a:ln>
                          <a:solidFill>
                            <a:srgbClr val="006600"/>
                          </a:solidFill>
                          <a:effectLst/>
                          <a:latin typeface="Arial" charset="0"/>
                          <a:ea typeface="宋体" pitchFamily="2" charset="-122"/>
                          <a:sym typeface="Symbol" pitchFamily="18" charset="2"/>
                        </a:rPr>
                        <a:t>/m</a:t>
                      </a:r>
                    </a:p>
                  </a:txBody>
                  <a:tcPr horzOverflow="overflow">
                    <a:lnL>
                      <a:noFill/>
                    </a:lnL>
                    <a:lnR cap="flat">
                      <a:noFill/>
                    </a:lnR>
                    <a:lnT>
                      <a:noFill/>
                    </a:lnT>
                    <a:lnB>
                      <a:noFill/>
                    </a:lnB>
                    <a:lnTlToBr>
                      <a:noFill/>
                    </a:lnTlToBr>
                    <a:lnBlToTr>
                      <a:noFill/>
                    </a:lnBlToTr>
                    <a:noFill/>
                  </a:tcPr>
                </a:tc>
              </a:tr>
              <a:tr h="314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6600"/>
                          </a:solidFill>
                          <a:effectLst/>
                          <a:latin typeface="Arial" charset="0"/>
                          <a:ea typeface="宋体" pitchFamily="2" charset="-122"/>
                        </a:rPr>
                        <a:t>Q (loss tan=10^-4)</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6600"/>
                          </a:solidFill>
                          <a:effectLst/>
                          <a:latin typeface="Arial" charset="0"/>
                          <a:ea typeface="宋体" pitchFamily="2" charset="-122"/>
                        </a:rPr>
                        <a:t>2295</a:t>
                      </a:r>
                    </a:p>
                  </a:txBody>
                  <a:tcPr horzOverflow="overflow">
                    <a:lnL>
                      <a:noFill/>
                    </a:lnL>
                    <a:lnR cap="flat">
                      <a:noFill/>
                    </a:lnR>
                    <a:lnT>
                      <a:noFill/>
                    </a:lnT>
                    <a:lnB>
                      <a:noFill/>
                    </a:lnB>
                    <a:lnTlToBr>
                      <a:noFill/>
                    </a:lnTlToBr>
                    <a:lnBlToTr>
                      <a:noFill/>
                    </a:lnBlToTr>
                    <a:noFill/>
                  </a:tcPr>
                </a:tc>
              </a:tr>
              <a:tr h="196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6600"/>
                          </a:solidFill>
                          <a:effectLst/>
                          <a:latin typeface="Arial" charset="0"/>
                          <a:ea typeface="宋体" pitchFamily="2" charset="-122"/>
                        </a:rPr>
                        <a:t>Shunt impedance</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6600"/>
                          </a:solidFill>
                          <a:effectLst/>
                          <a:latin typeface="Arial" charset="0"/>
                          <a:ea typeface="宋体" pitchFamily="2" charset="-122"/>
                        </a:rPr>
                        <a:t>50.44 M</a:t>
                      </a:r>
                      <a:r>
                        <a:rPr kumimoji="0" lang="en-US" altLang="zh-CN" sz="1400" b="0" i="0" u="none" strike="noStrike" cap="none" normalizeH="0" baseline="0" smtClean="0">
                          <a:ln>
                            <a:noFill/>
                          </a:ln>
                          <a:solidFill>
                            <a:srgbClr val="006600"/>
                          </a:solidFill>
                          <a:effectLst/>
                          <a:latin typeface="Arial" charset="0"/>
                          <a:ea typeface="宋体" pitchFamily="2" charset="-122"/>
                          <a:sym typeface="Symbol" pitchFamily="18" charset="2"/>
                        </a:rPr>
                        <a:t>/m</a:t>
                      </a:r>
                    </a:p>
                  </a:txBody>
                  <a:tcPr horzOverflow="overflow">
                    <a:lnL>
                      <a:noFill/>
                    </a:lnL>
                    <a:lnR cap="flat">
                      <a:noFill/>
                    </a:lnR>
                    <a:lnT>
                      <a:noFill/>
                    </a:lnT>
                    <a:lnB>
                      <a:noFill/>
                    </a:lnB>
                    <a:lnTlToBr>
                      <a:noFill/>
                    </a:lnTlToBr>
                    <a:lnBlToTr>
                      <a:noFill/>
                    </a:lnBlToTr>
                    <a:noFill/>
                  </a:tcPr>
                </a:tc>
              </a:tr>
              <a:tr h="196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err="1" smtClean="0">
                          <a:ln>
                            <a:noFill/>
                          </a:ln>
                          <a:solidFill>
                            <a:srgbClr val="FF3300"/>
                          </a:solidFill>
                          <a:effectLst/>
                          <a:latin typeface="Arial" charset="0"/>
                          <a:ea typeface="宋体" pitchFamily="2" charset="-122"/>
                        </a:rPr>
                        <a:t>E</a:t>
                      </a:r>
                      <a:r>
                        <a:rPr kumimoji="0" lang="en-US" altLang="zh-CN" sz="1400" b="0" i="0" u="none" strike="noStrike" cap="none" normalizeH="0" baseline="-25000" dirty="0" err="1" smtClean="0">
                          <a:ln>
                            <a:noFill/>
                          </a:ln>
                          <a:solidFill>
                            <a:srgbClr val="FF3300"/>
                          </a:solidFill>
                          <a:effectLst/>
                          <a:latin typeface="Arial" charset="0"/>
                          <a:ea typeface="宋体" pitchFamily="2" charset="-122"/>
                        </a:rPr>
                        <a:t>acc</a:t>
                      </a:r>
                      <a:r>
                        <a:rPr kumimoji="0" lang="en-US" altLang="zh-CN" sz="1400" b="0" i="0" u="none" strike="noStrike" cap="none" normalizeH="0" baseline="-25000" dirty="0" smtClean="0">
                          <a:ln>
                            <a:noFill/>
                          </a:ln>
                          <a:solidFill>
                            <a:srgbClr val="FF3300"/>
                          </a:solidFill>
                          <a:effectLst/>
                          <a:latin typeface="Arial" charset="0"/>
                          <a:ea typeface="宋体" pitchFamily="2" charset="-122"/>
                        </a:rPr>
                        <a:t> </a:t>
                      </a:r>
                      <a:r>
                        <a:rPr kumimoji="0" lang="en-US" altLang="zh-CN" sz="1400" b="0" i="0" u="none" strike="noStrike" cap="none" normalizeH="0" baseline="0" dirty="0" smtClean="0">
                          <a:ln>
                            <a:noFill/>
                          </a:ln>
                          <a:solidFill>
                            <a:srgbClr val="FF3300"/>
                          </a:solidFill>
                          <a:effectLst/>
                          <a:latin typeface="Arial" charset="0"/>
                          <a:ea typeface="宋体" pitchFamily="2" charset="-122"/>
                        </a:rPr>
                        <a:t>for 316MW input</a:t>
                      </a:r>
                      <a:endParaRPr kumimoji="0" lang="en-US" altLang="zh-CN" sz="1400" b="0" i="0" u="none" strike="noStrike" cap="none" normalizeH="0" baseline="-25000" dirty="0" smtClean="0">
                        <a:ln>
                          <a:noFill/>
                        </a:ln>
                        <a:solidFill>
                          <a:srgbClr val="FF3300"/>
                        </a:solidFill>
                        <a:effectLst/>
                        <a:latin typeface="Arial" charset="0"/>
                        <a:ea typeface="宋体" pitchFamily="2" charset="-122"/>
                      </a:endParaRPr>
                    </a:p>
                  </a:txBody>
                  <a:tcPr horzOverflow="overflow">
                    <a:lnL cap="flat">
                      <a:noFill/>
                    </a:lnL>
                    <a:lnR>
                      <a:noFill/>
                    </a:lnR>
                    <a:lnT>
                      <a:noFill/>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FF3300"/>
                          </a:solidFill>
                          <a:effectLst/>
                          <a:latin typeface="Arial" charset="0"/>
                          <a:ea typeface="宋体" pitchFamily="2" charset="-122"/>
                        </a:rPr>
                        <a:t> 158 MV/m</a:t>
                      </a:r>
                    </a:p>
                  </a:txBody>
                  <a:tcPr horzOverflow="overflow">
                    <a:lnL>
                      <a:noFill/>
                    </a:lnL>
                    <a:lnR cap="flat">
                      <a:noFill/>
                    </a:lnR>
                    <a:lnT>
                      <a:noFill/>
                    </a:lnT>
                    <a:lnB w="12700" cap="flat" cmpd="sng" algn="ctr">
                      <a:solidFill>
                        <a:srgbClr val="CC3300"/>
                      </a:solidFill>
                      <a:prstDash val="solid"/>
                      <a:round/>
                      <a:headEnd type="none" w="med" len="med"/>
                      <a:tailEnd type="none" w="med" len="med"/>
                    </a:lnB>
                    <a:lnTlToBr>
                      <a:noFill/>
                    </a:lnTlToBr>
                    <a:lnBlToTr>
                      <a:noFill/>
                    </a:lnBlToTr>
                    <a:noFill/>
                  </a:tcPr>
                </a:tc>
              </a:tr>
            </a:tbl>
          </a:graphicData>
        </a:graphic>
      </p:graphicFrame>
      <p:pic>
        <p:nvPicPr>
          <p:cNvPr id="6" name="Picture 4"/>
          <p:cNvPicPr>
            <a:picLocks noChangeAspect="1" noChangeArrowheads="1"/>
          </p:cNvPicPr>
          <p:nvPr/>
        </p:nvPicPr>
        <p:blipFill>
          <a:blip r:embed="rId3" cstate="print"/>
          <a:srcRect l="14894" t="23199" r="20213" b="11200"/>
          <a:stretch>
            <a:fillRect/>
          </a:stretch>
        </p:blipFill>
        <p:spPr bwMode="auto">
          <a:xfrm>
            <a:off x="387940" y="3830838"/>
            <a:ext cx="1468582" cy="987080"/>
          </a:xfrm>
          <a:prstGeom prst="rect">
            <a:avLst/>
          </a:prstGeom>
          <a:noFill/>
          <a:ln w="9525">
            <a:noFill/>
            <a:miter lim="800000"/>
            <a:headEnd/>
            <a:tailEnd/>
          </a:ln>
          <a:effectLst/>
        </p:spPr>
      </p:pic>
      <p:pic>
        <p:nvPicPr>
          <p:cNvPr id="7" name="Picture 6"/>
          <p:cNvPicPr>
            <a:picLocks noChangeAspect="1" noChangeArrowheads="1"/>
          </p:cNvPicPr>
          <p:nvPr/>
        </p:nvPicPr>
        <p:blipFill>
          <a:blip r:embed="rId4" cstate="print"/>
          <a:srcRect l="44678" t="7333" r="13637" b="38000"/>
          <a:stretch>
            <a:fillRect/>
          </a:stretch>
        </p:blipFill>
        <p:spPr bwMode="auto">
          <a:xfrm>
            <a:off x="1820364" y="3823855"/>
            <a:ext cx="1151448" cy="1004454"/>
          </a:xfrm>
          <a:prstGeom prst="rect">
            <a:avLst/>
          </a:prstGeom>
          <a:noFill/>
          <a:ln w="9525">
            <a:noFill/>
            <a:miter lim="800000"/>
            <a:headEnd/>
            <a:tailEnd/>
          </a:ln>
          <a:effectLst/>
        </p:spPr>
      </p:pic>
      <p:pic>
        <p:nvPicPr>
          <p:cNvPr id="8" name="Picture 10"/>
          <p:cNvPicPr>
            <a:picLocks noChangeAspect="1" noChangeArrowheads="1"/>
          </p:cNvPicPr>
          <p:nvPr/>
        </p:nvPicPr>
        <p:blipFill>
          <a:blip r:embed="rId5" cstate="print"/>
          <a:srcRect r="10357"/>
          <a:stretch>
            <a:fillRect/>
          </a:stretch>
        </p:blipFill>
        <p:spPr bwMode="auto">
          <a:xfrm>
            <a:off x="1705721" y="4806992"/>
            <a:ext cx="1259164" cy="1053481"/>
          </a:xfrm>
          <a:prstGeom prst="rect">
            <a:avLst/>
          </a:prstGeom>
          <a:noFill/>
          <a:ln w="9525">
            <a:noFill/>
            <a:miter lim="800000"/>
            <a:headEnd/>
            <a:tailEnd/>
          </a:ln>
          <a:effectLst/>
        </p:spPr>
      </p:pic>
      <p:pic>
        <p:nvPicPr>
          <p:cNvPr id="9" name="Picture 2"/>
          <p:cNvPicPr>
            <a:picLocks noChangeAspect="1" noChangeArrowheads="1"/>
          </p:cNvPicPr>
          <p:nvPr/>
        </p:nvPicPr>
        <p:blipFill>
          <a:blip r:embed="rId6" cstate="print"/>
          <a:srcRect/>
          <a:stretch>
            <a:fillRect/>
          </a:stretch>
        </p:blipFill>
        <p:spPr bwMode="auto">
          <a:xfrm>
            <a:off x="387940" y="4820179"/>
            <a:ext cx="1383856" cy="1037469"/>
          </a:xfrm>
          <a:prstGeom prst="rect">
            <a:avLst/>
          </a:prstGeom>
          <a:noFill/>
          <a:ln w="9525">
            <a:noFill/>
            <a:miter lim="800000"/>
            <a:headEnd/>
            <a:tailEnd/>
          </a:ln>
          <a:effectLst/>
        </p:spPr>
      </p:pic>
      <p:pic>
        <p:nvPicPr>
          <p:cNvPr id="10" name="Picture 2"/>
          <p:cNvPicPr>
            <a:picLocks noChangeAspect="1" noChangeArrowheads="1"/>
          </p:cNvPicPr>
          <p:nvPr/>
        </p:nvPicPr>
        <p:blipFill>
          <a:blip r:embed="rId7" cstate="print"/>
          <a:srcRect t="12273" b="29091"/>
          <a:stretch>
            <a:fillRect/>
          </a:stretch>
        </p:blipFill>
        <p:spPr bwMode="auto">
          <a:xfrm>
            <a:off x="387940" y="5837123"/>
            <a:ext cx="2618509" cy="1020877"/>
          </a:xfrm>
          <a:prstGeom prst="rect">
            <a:avLst/>
          </a:prstGeom>
          <a:noFill/>
          <a:ln w="9525">
            <a:noFill/>
            <a:miter lim="800000"/>
            <a:headEnd/>
            <a:tailEnd/>
          </a:ln>
          <a:effectLst/>
        </p:spPr>
      </p:pic>
      <p:pic>
        <p:nvPicPr>
          <p:cNvPr id="11" name="Picture 3"/>
          <p:cNvPicPr>
            <a:picLocks noChangeAspect="1" noChangeArrowheads="1"/>
          </p:cNvPicPr>
          <p:nvPr/>
        </p:nvPicPr>
        <p:blipFill>
          <a:blip r:embed="rId8" cstate="print"/>
          <a:srcRect/>
          <a:stretch>
            <a:fillRect/>
          </a:stretch>
        </p:blipFill>
        <p:spPr bwMode="auto">
          <a:xfrm>
            <a:off x="4045527" y="3890840"/>
            <a:ext cx="3948546" cy="2967160"/>
          </a:xfrm>
          <a:prstGeom prst="rect">
            <a:avLst/>
          </a:prstGeom>
          <a:noFill/>
          <a:ln w="9525">
            <a:noFill/>
            <a:miter lim="800000"/>
            <a:headEnd/>
            <a:tailEnd/>
          </a:ln>
          <a:effectLst/>
        </p:spPr>
      </p:pic>
      <p:sp>
        <p:nvSpPr>
          <p:cNvPr id="12" name="TextBox 11"/>
          <p:cNvSpPr txBox="1"/>
          <p:nvPr/>
        </p:nvSpPr>
        <p:spPr>
          <a:xfrm>
            <a:off x="4724393" y="4197922"/>
            <a:ext cx="2466116" cy="584775"/>
          </a:xfrm>
          <a:prstGeom prst="rect">
            <a:avLst/>
          </a:prstGeom>
          <a:noFill/>
        </p:spPr>
        <p:txBody>
          <a:bodyPr wrap="square" rtlCol="0">
            <a:spAutoFit/>
          </a:bodyPr>
          <a:lstStyle/>
          <a:p>
            <a:r>
              <a:rPr lang="en-US" sz="1600" dirty="0" smtClean="0">
                <a:solidFill>
                  <a:srgbClr val="002060"/>
                </a:solidFill>
              </a:rPr>
              <a:t>S21=-2.1dB            S11=-18.9dB@26GHz</a:t>
            </a:r>
            <a:endParaRPr lang="en-US" sz="1600" dirty="0">
              <a:solidFill>
                <a:srgbClr val="002060"/>
              </a:solidFill>
            </a:endParaRPr>
          </a:p>
        </p:txBody>
      </p:sp>
      <p:cxnSp>
        <p:nvCxnSpPr>
          <p:cNvPr id="14" name="Straight Arrow Connector 13"/>
          <p:cNvCxnSpPr/>
          <p:nvPr/>
        </p:nvCxnSpPr>
        <p:spPr>
          <a:xfrm>
            <a:off x="5417127" y="4696691"/>
            <a:ext cx="387928" cy="2909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3A64FC-EFA9-4F80-A923-BAF87AAC86B7}" type="slidenum">
              <a:rPr lang="en-US" altLang="zh-CN" smtClean="0"/>
              <a:pPr/>
              <a:t>15</a:t>
            </a:fld>
            <a:endParaRPr lang="en-US" altLang="zh-CN"/>
          </a:p>
        </p:txBody>
      </p:sp>
      <p:sp>
        <p:nvSpPr>
          <p:cNvPr id="3" name="Slide Number Placeholder 4"/>
          <p:cNvSpPr txBox="1">
            <a:spLocks/>
          </p:cNvSpPr>
          <p:nvPr/>
        </p:nvSpPr>
        <p:spPr>
          <a:xfrm>
            <a:off x="8610600" y="6489700"/>
            <a:ext cx="384175"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E5F379-D7EC-494D-AE41-049057B2C97F}" type="slidenum">
              <a:rPr kumimoji="0" lang="en-US" sz="1000" b="0" i="0" u="none" strike="noStrike" kern="1200" cap="none" spc="0" normalizeH="0" baseline="0" noProof="0" smtClean="0">
                <a:ln>
                  <a:noFill/>
                </a:ln>
                <a:solidFill>
                  <a:srgbClr val="BFBFBF"/>
                </a:solidFill>
                <a:effectLst/>
                <a:uLnTx/>
                <a:uFillTx/>
                <a:latin typeface="+mn-lt"/>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000" b="0" i="0" u="none" strike="noStrike" kern="1200" cap="none" spc="0" normalizeH="0" baseline="0" noProof="0">
              <a:ln>
                <a:noFill/>
              </a:ln>
              <a:solidFill>
                <a:srgbClr val="BFBFBF"/>
              </a:solidFill>
              <a:effectLst/>
              <a:uLnTx/>
              <a:uFillTx/>
              <a:latin typeface="+mn-lt"/>
              <a:ea typeface="ＭＳ Ｐゴシック" pitchFamily="34" charset="-128"/>
              <a:cs typeface="+mn-cs"/>
            </a:endParaRPr>
          </a:p>
        </p:txBody>
      </p:sp>
      <p:sp>
        <p:nvSpPr>
          <p:cNvPr id="4" name="Line 87"/>
          <p:cNvSpPr>
            <a:spLocks noChangeShapeType="1"/>
          </p:cNvSpPr>
          <p:nvPr/>
        </p:nvSpPr>
        <p:spPr bwMode="auto">
          <a:xfrm>
            <a:off x="685800" y="2286000"/>
            <a:ext cx="8077200" cy="0"/>
          </a:xfrm>
          <a:prstGeom prst="line">
            <a:avLst/>
          </a:prstGeom>
          <a:noFill/>
          <a:ln w="28575">
            <a:solidFill>
              <a:srgbClr val="FF0000"/>
            </a:solidFill>
            <a:round/>
            <a:headEnd/>
            <a:tailEnd type="triangle" w="med" len="med"/>
          </a:ln>
          <a:effectLst/>
        </p:spPr>
        <p:txBody>
          <a:bodyPr/>
          <a:lstStyle/>
          <a:p>
            <a:endParaRPr lang="en-US"/>
          </a:p>
        </p:txBody>
      </p:sp>
      <p:sp>
        <p:nvSpPr>
          <p:cNvPr id="5" name="Line 86"/>
          <p:cNvSpPr>
            <a:spLocks noChangeShapeType="1"/>
          </p:cNvSpPr>
          <p:nvPr/>
        </p:nvSpPr>
        <p:spPr bwMode="auto">
          <a:xfrm>
            <a:off x="685800" y="5562600"/>
            <a:ext cx="8077200" cy="0"/>
          </a:xfrm>
          <a:prstGeom prst="line">
            <a:avLst/>
          </a:prstGeom>
          <a:noFill/>
          <a:ln w="28575">
            <a:solidFill>
              <a:srgbClr val="0000FF"/>
            </a:solidFill>
            <a:round/>
            <a:headEnd/>
            <a:tailEnd type="triangle" w="med" len="med"/>
          </a:ln>
          <a:effectLst/>
        </p:spPr>
        <p:txBody>
          <a:bodyPr/>
          <a:lstStyle/>
          <a:p>
            <a:endParaRPr lang="en-US"/>
          </a:p>
        </p:txBody>
      </p:sp>
      <p:sp>
        <p:nvSpPr>
          <p:cNvPr id="6" name="Rectangle 2"/>
          <p:cNvSpPr txBox="1">
            <a:spLocks noChangeArrowheads="1"/>
          </p:cNvSpPr>
          <p:nvPr/>
        </p:nvSpPr>
        <p:spPr>
          <a:xfrm>
            <a:off x="76200" y="76200"/>
            <a:ext cx="8305800" cy="60960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600" i="0" u="none" strike="noStrike" kern="0" cap="none" spc="0" normalizeH="0" baseline="0" noProof="0" dirty="0" smtClean="0">
                <a:ln>
                  <a:noFill/>
                </a:ln>
                <a:solidFill>
                  <a:srgbClr val="002060"/>
                </a:solidFill>
                <a:effectLst/>
                <a:uLnTx/>
                <a:uFillTx/>
                <a:ea typeface="+mj-ea"/>
                <a:cs typeface="Arial" pitchFamily="34" charset="0"/>
              </a:rPr>
              <a:t> Planned Two beam acceleration </a:t>
            </a:r>
            <a:r>
              <a:rPr lang="en-US" sz="2600" kern="0" dirty="0" smtClean="0">
                <a:solidFill>
                  <a:srgbClr val="002060"/>
                </a:solidFill>
                <a:ea typeface="+mj-ea"/>
                <a:cs typeface="Arial" pitchFamily="34" charset="0"/>
              </a:rPr>
              <a:t>experiment @AWA</a:t>
            </a:r>
            <a:endParaRPr kumimoji="0" lang="en-US" sz="2600" i="0" u="none" strike="noStrike" kern="0" cap="none" spc="0" normalizeH="0" baseline="0" noProof="0" dirty="0" smtClean="0">
              <a:ln>
                <a:noFill/>
              </a:ln>
              <a:solidFill>
                <a:srgbClr val="002060"/>
              </a:solidFill>
              <a:effectLst/>
              <a:uLnTx/>
              <a:uFillTx/>
              <a:ea typeface="+mj-ea"/>
              <a:cs typeface="Arial" pitchFamily="34" charset="0"/>
            </a:endParaRPr>
          </a:p>
        </p:txBody>
      </p:sp>
      <p:sp>
        <p:nvSpPr>
          <p:cNvPr id="7" name="Text Box 41"/>
          <p:cNvSpPr txBox="1">
            <a:spLocks noChangeArrowheads="1"/>
          </p:cNvSpPr>
          <p:nvPr/>
        </p:nvSpPr>
        <p:spPr bwMode="auto">
          <a:xfrm>
            <a:off x="152400" y="1143000"/>
            <a:ext cx="3352800" cy="901700"/>
          </a:xfrm>
          <a:prstGeom prst="rect">
            <a:avLst/>
          </a:prstGeom>
          <a:noFill/>
          <a:ln w="9525">
            <a:noFill/>
            <a:miter lim="800000"/>
            <a:headEnd/>
            <a:tailEnd/>
          </a:ln>
          <a:effectLst/>
        </p:spPr>
        <p:txBody>
          <a:bodyPr>
            <a:spAutoFit/>
          </a:bodyPr>
          <a:lstStyle/>
          <a:p>
            <a:pPr eaLnBrk="0" hangingPunct="0">
              <a:lnSpc>
                <a:spcPct val="65000"/>
              </a:lnSpc>
              <a:spcBef>
                <a:spcPct val="50000"/>
              </a:spcBef>
            </a:pPr>
            <a:r>
              <a:rPr lang="en-US" altLang="zh-CN">
                <a:solidFill>
                  <a:srgbClr val="FF0000"/>
                </a:solidFill>
                <a:ea typeface="ＭＳ Ｐゴシック" pitchFamily="34" charset="-128"/>
              </a:rPr>
              <a:t>75MeV drive beam</a:t>
            </a:r>
          </a:p>
          <a:p>
            <a:pPr eaLnBrk="0" hangingPunct="0">
              <a:lnSpc>
                <a:spcPct val="65000"/>
              </a:lnSpc>
              <a:spcBef>
                <a:spcPct val="50000"/>
              </a:spcBef>
              <a:buFontTx/>
              <a:buChar char="•"/>
            </a:pPr>
            <a:r>
              <a:rPr lang="en-US" altLang="zh-CN" b="0">
                <a:solidFill>
                  <a:srgbClr val="FF0000"/>
                </a:solidFill>
                <a:ea typeface="ＭＳ Ｐゴシック" pitchFamily="34" charset="-128"/>
              </a:rPr>
              <a:t>16 bunches x 60nC/per bunch</a:t>
            </a:r>
          </a:p>
          <a:p>
            <a:pPr eaLnBrk="0" hangingPunct="0">
              <a:lnSpc>
                <a:spcPct val="65000"/>
              </a:lnSpc>
              <a:spcBef>
                <a:spcPct val="50000"/>
              </a:spcBef>
              <a:buFontTx/>
              <a:buChar char="•"/>
            </a:pPr>
            <a:r>
              <a:rPr lang="el-GR" b="0">
                <a:solidFill>
                  <a:srgbClr val="FF0000"/>
                </a:solidFill>
                <a:ea typeface="ＭＳ Ｐゴシック" pitchFamily="34" charset="-128"/>
                <a:cs typeface="Arial" charset="0"/>
                <a:sym typeface="Symbol" pitchFamily="18" charset="2"/>
              </a:rPr>
              <a:t></a:t>
            </a:r>
            <a:r>
              <a:rPr lang="el-GR" b="0">
                <a:solidFill>
                  <a:srgbClr val="FF0000"/>
                </a:solidFill>
                <a:ea typeface="ＭＳ Ｐゴシック" pitchFamily="34" charset="-128"/>
                <a:cs typeface="Arial" charset="0"/>
              </a:rPr>
              <a:t>z</a:t>
            </a:r>
            <a:r>
              <a:rPr lang="en-US" altLang="zh-CN" b="0">
                <a:solidFill>
                  <a:srgbClr val="FF0000"/>
                </a:solidFill>
                <a:ea typeface="ＭＳ Ｐゴシック" pitchFamily="34" charset="-128"/>
                <a:cs typeface="Arial" charset="0"/>
              </a:rPr>
              <a:t>=2mm</a:t>
            </a:r>
            <a:endParaRPr lang="el-GR" b="0">
              <a:solidFill>
                <a:srgbClr val="FF0000"/>
              </a:solidFill>
              <a:ea typeface="ＭＳ Ｐゴシック" pitchFamily="34" charset="-128"/>
              <a:cs typeface="Arial" charset="0"/>
            </a:endParaRPr>
          </a:p>
        </p:txBody>
      </p:sp>
      <p:sp>
        <p:nvSpPr>
          <p:cNvPr id="8" name="AutoShape 44"/>
          <p:cNvSpPr>
            <a:spLocks noChangeArrowheads="1"/>
          </p:cNvSpPr>
          <p:nvPr/>
        </p:nvSpPr>
        <p:spPr bwMode="auto">
          <a:xfrm>
            <a:off x="3200400" y="762000"/>
            <a:ext cx="2667000" cy="1905000"/>
          </a:xfrm>
          <a:prstGeom prst="roundRect">
            <a:avLst>
              <a:gd name="adj" fmla="val 16667"/>
            </a:avLst>
          </a:prstGeom>
          <a:noFill/>
          <a:ln w="38100">
            <a:solidFill>
              <a:srgbClr val="006F45"/>
            </a:solidFill>
            <a:round/>
            <a:headEnd/>
            <a:tailEnd/>
          </a:ln>
          <a:effectLst/>
        </p:spPr>
        <p:txBody>
          <a:bodyPr wrap="none" anchor="ctr"/>
          <a:lstStyle/>
          <a:p>
            <a:endParaRPr lang="en-US"/>
          </a:p>
        </p:txBody>
      </p:sp>
      <p:sp>
        <p:nvSpPr>
          <p:cNvPr id="9" name="AutoShape 51"/>
          <p:cNvSpPr>
            <a:spLocks noChangeArrowheads="1"/>
          </p:cNvSpPr>
          <p:nvPr/>
        </p:nvSpPr>
        <p:spPr bwMode="auto">
          <a:xfrm>
            <a:off x="3276600" y="4343400"/>
            <a:ext cx="2819400" cy="2133600"/>
          </a:xfrm>
          <a:prstGeom prst="roundRect">
            <a:avLst>
              <a:gd name="adj" fmla="val 16667"/>
            </a:avLst>
          </a:prstGeom>
          <a:noFill/>
          <a:ln w="38100">
            <a:solidFill>
              <a:srgbClr val="006F45"/>
            </a:solidFill>
            <a:round/>
            <a:headEnd/>
            <a:tailEnd/>
          </a:ln>
          <a:effectLst/>
        </p:spPr>
        <p:txBody>
          <a:bodyPr wrap="none" anchor="ctr"/>
          <a:lstStyle/>
          <a:p>
            <a:endParaRPr lang="en-US"/>
          </a:p>
        </p:txBody>
      </p:sp>
      <p:pic>
        <p:nvPicPr>
          <p:cNvPr id="10" name="Picture 59"/>
          <p:cNvPicPr>
            <a:picLocks noChangeAspect="1" noChangeArrowheads="1"/>
          </p:cNvPicPr>
          <p:nvPr/>
        </p:nvPicPr>
        <p:blipFill>
          <a:blip r:embed="rId2" cstate="print"/>
          <a:srcRect t="25061" b="8591"/>
          <a:stretch>
            <a:fillRect/>
          </a:stretch>
        </p:blipFill>
        <p:spPr bwMode="auto">
          <a:xfrm>
            <a:off x="3657600" y="1844675"/>
            <a:ext cx="1992313" cy="746125"/>
          </a:xfrm>
          <a:prstGeom prst="rect">
            <a:avLst/>
          </a:prstGeom>
          <a:noFill/>
          <a:ln w="9525" algn="ctr">
            <a:noFill/>
            <a:miter lim="800000"/>
            <a:headEnd/>
            <a:tailEnd/>
          </a:ln>
          <a:effectLst/>
        </p:spPr>
      </p:pic>
      <p:sp>
        <p:nvSpPr>
          <p:cNvPr id="12" name="Text Box 64"/>
          <p:cNvSpPr txBox="1">
            <a:spLocks noChangeArrowheads="1"/>
          </p:cNvSpPr>
          <p:nvPr/>
        </p:nvSpPr>
        <p:spPr bwMode="auto">
          <a:xfrm>
            <a:off x="3200400" y="762000"/>
            <a:ext cx="2819400" cy="954107"/>
          </a:xfrm>
          <a:prstGeom prst="rect">
            <a:avLst/>
          </a:prstGeom>
          <a:noFill/>
          <a:ln w="9525" algn="ctr">
            <a:noFill/>
            <a:miter lim="800000"/>
            <a:headEnd/>
            <a:tailEnd/>
          </a:ln>
          <a:effectLst/>
        </p:spPr>
        <p:txBody>
          <a:bodyPr>
            <a:spAutoFit/>
          </a:bodyPr>
          <a:lstStyle/>
          <a:p>
            <a:pPr algn="ctr"/>
            <a:r>
              <a:rPr lang="en-US" altLang="zh-CN" sz="2000" dirty="0">
                <a:solidFill>
                  <a:srgbClr val="FF0000"/>
                </a:solidFill>
                <a:ea typeface="宋体" pitchFamily="2" charset="-122"/>
              </a:rPr>
              <a:t>26GHz Stage I </a:t>
            </a:r>
            <a:r>
              <a:rPr lang="en-US" altLang="zh-CN" sz="2000" dirty="0" smtClean="0">
                <a:solidFill>
                  <a:srgbClr val="FF0000"/>
                </a:solidFill>
                <a:ea typeface="宋体" pitchFamily="2" charset="-122"/>
              </a:rPr>
              <a:t>DWPE</a:t>
            </a:r>
            <a:r>
              <a:rPr lang="en-US" altLang="zh-CN" sz="2400" b="0" dirty="0" smtClean="0">
                <a:solidFill>
                  <a:srgbClr val="FF0000"/>
                </a:solidFill>
                <a:ea typeface="宋体" pitchFamily="2" charset="-122"/>
              </a:rPr>
              <a:t> </a:t>
            </a:r>
            <a:endParaRPr lang="en-US" altLang="zh-CN" sz="2400" b="0" dirty="0">
              <a:solidFill>
                <a:srgbClr val="FF0000"/>
              </a:solidFill>
              <a:ea typeface="宋体" pitchFamily="2" charset="-122"/>
            </a:endParaRPr>
          </a:p>
          <a:p>
            <a:pPr algn="ctr"/>
            <a:r>
              <a:rPr lang="en-US" altLang="zh-CN" sz="1600" b="0" dirty="0">
                <a:solidFill>
                  <a:srgbClr val="FF0000"/>
                </a:solidFill>
                <a:ea typeface="宋体" pitchFamily="2" charset="-122"/>
              </a:rPr>
              <a:t>a=3.5mm; b=4.53mm;</a:t>
            </a:r>
          </a:p>
          <a:p>
            <a:pPr algn="ctr"/>
            <a:r>
              <a:rPr lang="en-US" altLang="zh-CN" sz="1600" b="0" dirty="0" err="1">
                <a:solidFill>
                  <a:srgbClr val="FF0000"/>
                </a:solidFill>
                <a:ea typeface="宋体" pitchFamily="2" charset="-122"/>
              </a:rPr>
              <a:t>eps</a:t>
            </a:r>
            <a:r>
              <a:rPr lang="en-US" altLang="zh-CN" sz="1600" b="0" dirty="0">
                <a:solidFill>
                  <a:srgbClr val="FF0000"/>
                </a:solidFill>
                <a:ea typeface="宋体" pitchFamily="2" charset="-122"/>
              </a:rPr>
              <a:t>=6.64; L=30cm</a:t>
            </a:r>
            <a:endParaRPr lang="en-US" sz="1600" b="0" dirty="0">
              <a:solidFill>
                <a:srgbClr val="FF0000"/>
              </a:solidFill>
            </a:endParaRPr>
          </a:p>
        </p:txBody>
      </p:sp>
      <p:sp>
        <p:nvSpPr>
          <p:cNvPr id="13" name="Text Box 65"/>
          <p:cNvSpPr txBox="1">
            <a:spLocks noChangeArrowheads="1"/>
          </p:cNvSpPr>
          <p:nvPr/>
        </p:nvSpPr>
        <p:spPr bwMode="auto">
          <a:xfrm>
            <a:off x="3352800" y="4349750"/>
            <a:ext cx="2755050" cy="892552"/>
          </a:xfrm>
          <a:prstGeom prst="rect">
            <a:avLst/>
          </a:prstGeom>
          <a:noFill/>
          <a:ln w="9525" algn="ctr">
            <a:noFill/>
            <a:miter lim="800000"/>
            <a:headEnd/>
            <a:tailEnd/>
          </a:ln>
          <a:effectLst/>
        </p:spPr>
        <p:txBody>
          <a:bodyPr wrap="none">
            <a:spAutoFit/>
          </a:bodyPr>
          <a:lstStyle/>
          <a:p>
            <a:pPr algn="ctr"/>
            <a:r>
              <a:rPr lang="en-US" altLang="zh-CN" sz="2000" dirty="0">
                <a:solidFill>
                  <a:srgbClr val="2E3192"/>
                </a:solidFill>
                <a:ea typeface="宋体" pitchFamily="2" charset="-122"/>
              </a:rPr>
              <a:t>26GHz Stage II DLA</a:t>
            </a:r>
            <a:endParaRPr lang="en-US" altLang="zh-CN" sz="2000" b="0" dirty="0">
              <a:solidFill>
                <a:srgbClr val="2E3192"/>
              </a:solidFill>
              <a:ea typeface="宋体" pitchFamily="2" charset="-122"/>
            </a:endParaRPr>
          </a:p>
          <a:p>
            <a:pPr algn="ctr"/>
            <a:r>
              <a:rPr lang="en-US" altLang="zh-CN" sz="1600" b="0" dirty="0">
                <a:solidFill>
                  <a:srgbClr val="2E3192"/>
                </a:solidFill>
                <a:ea typeface="宋体" pitchFamily="2" charset="-122"/>
              </a:rPr>
              <a:t>a=3mm; b=5.03mm;</a:t>
            </a:r>
          </a:p>
          <a:p>
            <a:pPr algn="ctr"/>
            <a:r>
              <a:rPr lang="en-US" altLang="zh-CN" sz="1600" b="0" dirty="0" err="1">
                <a:solidFill>
                  <a:srgbClr val="2E3192"/>
                </a:solidFill>
                <a:ea typeface="宋体" pitchFamily="2" charset="-122"/>
              </a:rPr>
              <a:t>eps</a:t>
            </a:r>
            <a:r>
              <a:rPr lang="en-US" altLang="zh-CN" sz="1600" b="0" dirty="0">
                <a:solidFill>
                  <a:srgbClr val="2E3192"/>
                </a:solidFill>
                <a:ea typeface="宋体" pitchFamily="2" charset="-122"/>
              </a:rPr>
              <a:t>=9.7; Vg=11%c; L=30cm</a:t>
            </a:r>
            <a:endParaRPr lang="en-US" sz="1600" b="0" dirty="0">
              <a:solidFill>
                <a:srgbClr val="2E3192"/>
              </a:solidFill>
            </a:endParaRPr>
          </a:p>
        </p:txBody>
      </p:sp>
      <p:sp>
        <p:nvSpPr>
          <p:cNvPr id="14" name="Rectangle 67"/>
          <p:cNvSpPr>
            <a:spLocks noChangeArrowheads="1"/>
          </p:cNvSpPr>
          <p:nvPr/>
        </p:nvSpPr>
        <p:spPr bwMode="auto">
          <a:xfrm>
            <a:off x="6324600" y="1447800"/>
            <a:ext cx="1985963" cy="641350"/>
          </a:xfrm>
          <a:prstGeom prst="rect">
            <a:avLst/>
          </a:prstGeom>
          <a:noFill/>
          <a:ln w="9525" algn="ctr">
            <a:noFill/>
            <a:miter lim="800000"/>
            <a:headEnd/>
            <a:tailEnd/>
          </a:ln>
          <a:effectLst/>
        </p:spPr>
        <p:txBody>
          <a:bodyPr wrap="none">
            <a:spAutoFit/>
          </a:bodyPr>
          <a:lstStyle/>
          <a:p>
            <a:r>
              <a:rPr lang="en-US" altLang="zh-CN">
                <a:solidFill>
                  <a:srgbClr val="FF0000"/>
                </a:solidFill>
                <a:ea typeface="宋体" pitchFamily="2" charset="-122"/>
              </a:rPr>
              <a:t>65MeV drive beam</a:t>
            </a:r>
            <a:endParaRPr lang="en-US" altLang="zh-CN" b="0">
              <a:solidFill>
                <a:srgbClr val="FF0000"/>
              </a:solidFill>
              <a:ea typeface="宋体" pitchFamily="2" charset="-122"/>
            </a:endParaRPr>
          </a:p>
          <a:p>
            <a:r>
              <a:rPr lang="en-US" altLang="zh-CN" b="0">
                <a:solidFill>
                  <a:srgbClr val="FF0000"/>
                </a:solidFill>
                <a:ea typeface="宋体" pitchFamily="2" charset="-122"/>
              </a:rPr>
              <a:t>(10MeV loss)</a:t>
            </a:r>
            <a:endParaRPr lang="en-US" b="0">
              <a:solidFill>
                <a:srgbClr val="FF0000"/>
              </a:solidFill>
            </a:endParaRPr>
          </a:p>
        </p:txBody>
      </p:sp>
      <p:sp>
        <p:nvSpPr>
          <p:cNvPr id="15" name="Text Box 69"/>
          <p:cNvSpPr txBox="1">
            <a:spLocks noChangeArrowheads="1"/>
          </p:cNvSpPr>
          <p:nvPr/>
        </p:nvSpPr>
        <p:spPr bwMode="auto">
          <a:xfrm>
            <a:off x="3533775" y="5943600"/>
            <a:ext cx="2324100" cy="457200"/>
          </a:xfrm>
          <a:prstGeom prst="rect">
            <a:avLst/>
          </a:prstGeom>
          <a:noFill/>
          <a:ln w="9525">
            <a:noFill/>
            <a:miter lim="800000"/>
            <a:headEnd/>
            <a:tailEnd/>
          </a:ln>
          <a:effectLst/>
        </p:spPr>
        <p:txBody>
          <a:bodyPr>
            <a:spAutoFit/>
          </a:bodyPr>
          <a:lstStyle/>
          <a:p>
            <a:pPr eaLnBrk="0" hangingPunct="0">
              <a:spcBef>
                <a:spcPct val="50000"/>
              </a:spcBef>
            </a:pPr>
            <a:r>
              <a:rPr lang="en-US" altLang="zh-CN" sz="2400" b="0">
                <a:solidFill>
                  <a:srgbClr val="EC008C"/>
                </a:solidFill>
                <a:latin typeface="Arial" charset="0"/>
                <a:ea typeface="ＭＳ Ｐゴシック" pitchFamily="34" charset="-128"/>
              </a:rPr>
              <a:t>Ez = 250MV/m</a:t>
            </a:r>
          </a:p>
        </p:txBody>
      </p:sp>
      <p:sp>
        <p:nvSpPr>
          <p:cNvPr id="16" name="Text Box 71"/>
          <p:cNvSpPr txBox="1">
            <a:spLocks noChangeArrowheads="1"/>
          </p:cNvSpPr>
          <p:nvPr/>
        </p:nvSpPr>
        <p:spPr bwMode="auto">
          <a:xfrm>
            <a:off x="4876800" y="3046413"/>
            <a:ext cx="2201863" cy="915987"/>
          </a:xfrm>
          <a:prstGeom prst="rect">
            <a:avLst/>
          </a:prstGeom>
          <a:noFill/>
          <a:ln w="9525" algn="ctr">
            <a:noFill/>
            <a:miter lim="800000"/>
            <a:headEnd/>
            <a:tailEnd/>
          </a:ln>
          <a:effectLst/>
        </p:spPr>
        <p:txBody>
          <a:bodyPr wrap="none">
            <a:spAutoFit/>
          </a:bodyPr>
          <a:lstStyle/>
          <a:p>
            <a:r>
              <a:rPr lang="en-US" altLang="zh-CN">
                <a:solidFill>
                  <a:srgbClr val="EC008C"/>
                </a:solidFill>
                <a:ea typeface="宋体" pitchFamily="2" charset="-122"/>
              </a:rPr>
              <a:t>RF Power Generation</a:t>
            </a:r>
          </a:p>
          <a:p>
            <a:pPr>
              <a:buFontTx/>
              <a:buChar char="•"/>
            </a:pPr>
            <a:r>
              <a:rPr lang="en-US" altLang="zh-CN" b="0">
                <a:solidFill>
                  <a:srgbClr val="EC008C"/>
                </a:solidFill>
                <a:ea typeface="宋体" pitchFamily="2" charset="-122"/>
              </a:rPr>
              <a:t>767MW x15ns</a:t>
            </a:r>
          </a:p>
          <a:p>
            <a:pPr>
              <a:buFontTx/>
              <a:buChar char="•"/>
            </a:pPr>
            <a:r>
              <a:rPr lang="en-US" altLang="zh-CN" b="0">
                <a:solidFill>
                  <a:srgbClr val="EC008C"/>
                </a:solidFill>
                <a:ea typeface="宋体" pitchFamily="2" charset="-122"/>
              </a:rPr>
              <a:t>26GHz rf</a:t>
            </a:r>
            <a:endParaRPr lang="en-US"/>
          </a:p>
        </p:txBody>
      </p:sp>
      <p:grpSp>
        <p:nvGrpSpPr>
          <p:cNvPr id="17" name="Group 84"/>
          <p:cNvGrpSpPr>
            <a:grpSpLocks/>
          </p:cNvGrpSpPr>
          <p:nvPr/>
        </p:nvGrpSpPr>
        <p:grpSpPr bwMode="auto">
          <a:xfrm>
            <a:off x="4495800" y="3209925"/>
            <a:ext cx="192088" cy="555625"/>
            <a:chOff x="2400" y="1776"/>
            <a:chExt cx="121" cy="768"/>
          </a:xfrm>
        </p:grpSpPr>
        <p:grpSp>
          <p:nvGrpSpPr>
            <p:cNvPr id="18" name="Group 74"/>
            <p:cNvGrpSpPr>
              <a:grpSpLocks/>
            </p:cNvGrpSpPr>
            <p:nvPr/>
          </p:nvGrpSpPr>
          <p:grpSpPr bwMode="auto">
            <a:xfrm>
              <a:off x="2400" y="2352"/>
              <a:ext cx="121" cy="192"/>
              <a:chOff x="-25" y="1584"/>
              <a:chExt cx="1177" cy="2304"/>
            </a:xfrm>
          </p:grpSpPr>
          <p:sp>
            <p:nvSpPr>
              <p:cNvPr id="28" name="Arc 72"/>
              <p:cNvSpPr>
                <a:spLocks/>
              </p:cNvSpPr>
              <p:nvPr/>
            </p:nvSpPr>
            <p:spPr bwMode="auto">
              <a:xfrm>
                <a:off x="551" y="1584"/>
                <a:ext cx="601" cy="1152"/>
              </a:xfrm>
              <a:custGeom>
                <a:avLst/>
                <a:gdLst>
                  <a:gd name="T0" fmla="*/ 0 w 22554"/>
                  <a:gd name="T1" fmla="*/ 0 h 43200"/>
                  <a:gd name="T2" fmla="*/ 0 w 22554"/>
                  <a:gd name="T3" fmla="*/ 0 h 43200"/>
                  <a:gd name="T4" fmla="*/ 0 w 22554"/>
                  <a:gd name="T5" fmla="*/ 0 h 43200"/>
                  <a:gd name="T6" fmla="*/ 0 60000 65536"/>
                  <a:gd name="T7" fmla="*/ 0 60000 65536"/>
                  <a:gd name="T8" fmla="*/ 0 60000 65536"/>
                </a:gdLst>
                <a:ahLst/>
                <a:cxnLst>
                  <a:cxn ang="T6">
                    <a:pos x="T0" y="T1"/>
                  </a:cxn>
                  <a:cxn ang="T7">
                    <a:pos x="T2" y="T3"/>
                  </a:cxn>
                  <a:cxn ang="T8">
                    <a:pos x="T4" y="T5"/>
                  </a:cxn>
                </a:cxnLst>
                <a:rect l="0" t="0" r="r" b="b"/>
                <a:pathLst>
                  <a:path w="22554" h="43200" fill="none" extrusionOk="0">
                    <a:moveTo>
                      <a:pt x="953" y="0"/>
                    </a:moveTo>
                    <a:cubicBezTo>
                      <a:pt x="12883" y="0"/>
                      <a:pt x="22554" y="9670"/>
                      <a:pt x="22554" y="21600"/>
                    </a:cubicBezTo>
                    <a:cubicBezTo>
                      <a:pt x="22554" y="33529"/>
                      <a:pt x="12883" y="43200"/>
                      <a:pt x="954" y="43200"/>
                    </a:cubicBezTo>
                    <a:cubicBezTo>
                      <a:pt x="635" y="43200"/>
                      <a:pt x="317" y="43192"/>
                      <a:pt x="0" y="43178"/>
                    </a:cubicBezTo>
                  </a:path>
                  <a:path w="22554" h="43200" stroke="0" extrusionOk="0">
                    <a:moveTo>
                      <a:pt x="953" y="0"/>
                    </a:moveTo>
                    <a:cubicBezTo>
                      <a:pt x="12883" y="0"/>
                      <a:pt x="22554" y="9670"/>
                      <a:pt x="22554" y="21600"/>
                    </a:cubicBezTo>
                    <a:cubicBezTo>
                      <a:pt x="22554" y="33529"/>
                      <a:pt x="12883" y="43200"/>
                      <a:pt x="954" y="43200"/>
                    </a:cubicBezTo>
                    <a:cubicBezTo>
                      <a:pt x="635" y="43200"/>
                      <a:pt x="317" y="43192"/>
                      <a:pt x="0" y="43178"/>
                    </a:cubicBezTo>
                    <a:lnTo>
                      <a:pt x="954" y="21600"/>
                    </a:lnTo>
                    <a:lnTo>
                      <a:pt x="953" y="0"/>
                    </a:lnTo>
                    <a:close/>
                  </a:path>
                </a:pathLst>
              </a:custGeom>
              <a:noFill/>
              <a:ln w="19050">
                <a:solidFill>
                  <a:srgbClr val="FF0000"/>
                </a:solidFill>
                <a:round/>
                <a:headEnd/>
                <a:tailEnd/>
              </a:ln>
              <a:effectLst/>
            </p:spPr>
            <p:txBody>
              <a:bodyPr wrap="none" anchor="ctr"/>
              <a:lstStyle/>
              <a:p>
                <a:endParaRPr lang="en-US"/>
              </a:p>
            </p:txBody>
          </p:sp>
          <p:sp>
            <p:nvSpPr>
              <p:cNvPr id="29" name="Arc 73"/>
              <p:cNvSpPr>
                <a:spLocks/>
              </p:cNvSpPr>
              <p:nvPr/>
            </p:nvSpPr>
            <p:spPr bwMode="auto">
              <a:xfrm rot="10800000">
                <a:off x="-25" y="2736"/>
                <a:ext cx="601" cy="1152"/>
              </a:xfrm>
              <a:custGeom>
                <a:avLst/>
                <a:gdLst>
                  <a:gd name="T0" fmla="*/ 0 w 22554"/>
                  <a:gd name="T1" fmla="*/ 0 h 43200"/>
                  <a:gd name="T2" fmla="*/ 0 w 22554"/>
                  <a:gd name="T3" fmla="*/ 0 h 43200"/>
                  <a:gd name="T4" fmla="*/ 0 w 22554"/>
                  <a:gd name="T5" fmla="*/ 0 h 43200"/>
                  <a:gd name="T6" fmla="*/ 0 60000 65536"/>
                  <a:gd name="T7" fmla="*/ 0 60000 65536"/>
                  <a:gd name="T8" fmla="*/ 0 60000 65536"/>
                </a:gdLst>
                <a:ahLst/>
                <a:cxnLst>
                  <a:cxn ang="T6">
                    <a:pos x="T0" y="T1"/>
                  </a:cxn>
                  <a:cxn ang="T7">
                    <a:pos x="T2" y="T3"/>
                  </a:cxn>
                  <a:cxn ang="T8">
                    <a:pos x="T4" y="T5"/>
                  </a:cxn>
                </a:cxnLst>
                <a:rect l="0" t="0" r="r" b="b"/>
                <a:pathLst>
                  <a:path w="22554" h="43200" fill="none" extrusionOk="0">
                    <a:moveTo>
                      <a:pt x="953" y="0"/>
                    </a:moveTo>
                    <a:cubicBezTo>
                      <a:pt x="12883" y="0"/>
                      <a:pt x="22554" y="9670"/>
                      <a:pt x="22554" y="21600"/>
                    </a:cubicBezTo>
                    <a:cubicBezTo>
                      <a:pt x="22554" y="33529"/>
                      <a:pt x="12883" y="43200"/>
                      <a:pt x="954" y="43200"/>
                    </a:cubicBezTo>
                    <a:cubicBezTo>
                      <a:pt x="635" y="43200"/>
                      <a:pt x="317" y="43192"/>
                      <a:pt x="0" y="43178"/>
                    </a:cubicBezTo>
                  </a:path>
                  <a:path w="22554" h="43200" stroke="0" extrusionOk="0">
                    <a:moveTo>
                      <a:pt x="953" y="0"/>
                    </a:moveTo>
                    <a:cubicBezTo>
                      <a:pt x="12883" y="0"/>
                      <a:pt x="22554" y="9670"/>
                      <a:pt x="22554" y="21600"/>
                    </a:cubicBezTo>
                    <a:cubicBezTo>
                      <a:pt x="22554" y="33529"/>
                      <a:pt x="12883" y="43200"/>
                      <a:pt x="954" y="43200"/>
                    </a:cubicBezTo>
                    <a:cubicBezTo>
                      <a:pt x="635" y="43200"/>
                      <a:pt x="317" y="43192"/>
                      <a:pt x="0" y="43178"/>
                    </a:cubicBezTo>
                    <a:lnTo>
                      <a:pt x="954" y="21600"/>
                    </a:lnTo>
                    <a:lnTo>
                      <a:pt x="953" y="0"/>
                    </a:lnTo>
                    <a:close/>
                  </a:path>
                </a:pathLst>
              </a:custGeom>
              <a:noFill/>
              <a:ln w="19050">
                <a:solidFill>
                  <a:srgbClr val="FF0000"/>
                </a:solidFill>
                <a:round/>
                <a:headEnd/>
                <a:tailEnd/>
              </a:ln>
              <a:effectLst/>
            </p:spPr>
            <p:txBody>
              <a:bodyPr wrap="none" anchor="ctr"/>
              <a:lstStyle/>
              <a:p>
                <a:endParaRPr lang="en-US"/>
              </a:p>
            </p:txBody>
          </p:sp>
        </p:grpSp>
        <p:grpSp>
          <p:nvGrpSpPr>
            <p:cNvPr id="19" name="Group 75"/>
            <p:cNvGrpSpPr>
              <a:grpSpLocks/>
            </p:cNvGrpSpPr>
            <p:nvPr/>
          </p:nvGrpSpPr>
          <p:grpSpPr bwMode="auto">
            <a:xfrm>
              <a:off x="2400" y="2160"/>
              <a:ext cx="121" cy="192"/>
              <a:chOff x="-25" y="1584"/>
              <a:chExt cx="1177" cy="2304"/>
            </a:xfrm>
          </p:grpSpPr>
          <p:sp>
            <p:nvSpPr>
              <p:cNvPr id="26" name="Arc 76"/>
              <p:cNvSpPr>
                <a:spLocks/>
              </p:cNvSpPr>
              <p:nvPr/>
            </p:nvSpPr>
            <p:spPr bwMode="auto">
              <a:xfrm>
                <a:off x="551" y="1584"/>
                <a:ext cx="601" cy="1152"/>
              </a:xfrm>
              <a:custGeom>
                <a:avLst/>
                <a:gdLst>
                  <a:gd name="T0" fmla="*/ 0 w 22554"/>
                  <a:gd name="T1" fmla="*/ 0 h 43200"/>
                  <a:gd name="T2" fmla="*/ 0 w 22554"/>
                  <a:gd name="T3" fmla="*/ 0 h 43200"/>
                  <a:gd name="T4" fmla="*/ 0 w 22554"/>
                  <a:gd name="T5" fmla="*/ 0 h 43200"/>
                  <a:gd name="T6" fmla="*/ 0 60000 65536"/>
                  <a:gd name="T7" fmla="*/ 0 60000 65536"/>
                  <a:gd name="T8" fmla="*/ 0 60000 65536"/>
                </a:gdLst>
                <a:ahLst/>
                <a:cxnLst>
                  <a:cxn ang="T6">
                    <a:pos x="T0" y="T1"/>
                  </a:cxn>
                  <a:cxn ang="T7">
                    <a:pos x="T2" y="T3"/>
                  </a:cxn>
                  <a:cxn ang="T8">
                    <a:pos x="T4" y="T5"/>
                  </a:cxn>
                </a:cxnLst>
                <a:rect l="0" t="0" r="r" b="b"/>
                <a:pathLst>
                  <a:path w="22554" h="43200" fill="none" extrusionOk="0">
                    <a:moveTo>
                      <a:pt x="953" y="0"/>
                    </a:moveTo>
                    <a:cubicBezTo>
                      <a:pt x="12883" y="0"/>
                      <a:pt x="22554" y="9670"/>
                      <a:pt x="22554" y="21600"/>
                    </a:cubicBezTo>
                    <a:cubicBezTo>
                      <a:pt x="22554" y="33529"/>
                      <a:pt x="12883" y="43200"/>
                      <a:pt x="954" y="43200"/>
                    </a:cubicBezTo>
                    <a:cubicBezTo>
                      <a:pt x="635" y="43200"/>
                      <a:pt x="317" y="43192"/>
                      <a:pt x="0" y="43178"/>
                    </a:cubicBezTo>
                  </a:path>
                  <a:path w="22554" h="43200" stroke="0" extrusionOk="0">
                    <a:moveTo>
                      <a:pt x="953" y="0"/>
                    </a:moveTo>
                    <a:cubicBezTo>
                      <a:pt x="12883" y="0"/>
                      <a:pt x="22554" y="9670"/>
                      <a:pt x="22554" y="21600"/>
                    </a:cubicBezTo>
                    <a:cubicBezTo>
                      <a:pt x="22554" y="33529"/>
                      <a:pt x="12883" y="43200"/>
                      <a:pt x="954" y="43200"/>
                    </a:cubicBezTo>
                    <a:cubicBezTo>
                      <a:pt x="635" y="43200"/>
                      <a:pt x="317" y="43192"/>
                      <a:pt x="0" y="43178"/>
                    </a:cubicBezTo>
                    <a:lnTo>
                      <a:pt x="954" y="21600"/>
                    </a:lnTo>
                    <a:lnTo>
                      <a:pt x="953" y="0"/>
                    </a:lnTo>
                    <a:close/>
                  </a:path>
                </a:pathLst>
              </a:custGeom>
              <a:noFill/>
              <a:ln w="19050">
                <a:solidFill>
                  <a:srgbClr val="FF0000"/>
                </a:solidFill>
                <a:round/>
                <a:headEnd/>
                <a:tailEnd/>
              </a:ln>
              <a:effectLst/>
            </p:spPr>
            <p:txBody>
              <a:bodyPr wrap="none" anchor="ctr"/>
              <a:lstStyle/>
              <a:p>
                <a:endParaRPr lang="en-US"/>
              </a:p>
            </p:txBody>
          </p:sp>
          <p:sp>
            <p:nvSpPr>
              <p:cNvPr id="27" name="Arc 77"/>
              <p:cNvSpPr>
                <a:spLocks/>
              </p:cNvSpPr>
              <p:nvPr/>
            </p:nvSpPr>
            <p:spPr bwMode="auto">
              <a:xfrm rot="10800000">
                <a:off x="-25" y="2736"/>
                <a:ext cx="601" cy="1152"/>
              </a:xfrm>
              <a:custGeom>
                <a:avLst/>
                <a:gdLst>
                  <a:gd name="T0" fmla="*/ 0 w 22554"/>
                  <a:gd name="T1" fmla="*/ 0 h 43200"/>
                  <a:gd name="T2" fmla="*/ 0 w 22554"/>
                  <a:gd name="T3" fmla="*/ 0 h 43200"/>
                  <a:gd name="T4" fmla="*/ 0 w 22554"/>
                  <a:gd name="T5" fmla="*/ 0 h 43200"/>
                  <a:gd name="T6" fmla="*/ 0 60000 65536"/>
                  <a:gd name="T7" fmla="*/ 0 60000 65536"/>
                  <a:gd name="T8" fmla="*/ 0 60000 65536"/>
                </a:gdLst>
                <a:ahLst/>
                <a:cxnLst>
                  <a:cxn ang="T6">
                    <a:pos x="T0" y="T1"/>
                  </a:cxn>
                  <a:cxn ang="T7">
                    <a:pos x="T2" y="T3"/>
                  </a:cxn>
                  <a:cxn ang="T8">
                    <a:pos x="T4" y="T5"/>
                  </a:cxn>
                </a:cxnLst>
                <a:rect l="0" t="0" r="r" b="b"/>
                <a:pathLst>
                  <a:path w="22554" h="43200" fill="none" extrusionOk="0">
                    <a:moveTo>
                      <a:pt x="953" y="0"/>
                    </a:moveTo>
                    <a:cubicBezTo>
                      <a:pt x="12883" y="0"/>
                      <a:pt x="22554" y="9670"/>
                      <a:pt x="22554" y="21600"/>
                    </a:cubicBezTo>
                    <a:cubicBezTo>
                      <a:pt x="22554" y="33529"/>
                      <a:pt x="12883" y="43200"/>
                      <a:pt x="954" y="43200"/>
                    </a:cubicBezTo>
                    <a:cubicBezTo>
                      <a:pt x="635" y="43200"/>
                      <a:pt x="317" y="43192"/>
                      <a:pt x="0" y="43178"/>
                    </a:cubicBezTo>
                  </a:path>
                  <a:path w="22554" h="43200" stroke="0" extrusionOk="0">
                    <a:moveTo>
                      <a:pt x="953" y="0"/>
                    </a:moveTo>
                    <a:cubicBezTo>
                      <a:pt x="12883" y="0"/>
                      <a:pt x="22554" y="9670"/>
                      <a:pt x="22554" y="21600"/>
                    </a:cubicBezTo>
                    <a:cubicBezTo>
                      <a:pt x="22554" y="33529"/>
                      <a:pt x="12883" y="43200"/>
                      <a:pt x="954" y="43200"/>
                    </a:cubicBezTo>
                    <a:cubicBezTo>
                      <a:pt x="635" y="43200"/>
                      <a:pt x="317" y="43192"/>
                      <a:pt x="0" y="43178"/>
                    </a:cubicBezTo>
                    <a:lnTo>
                      <a:pt x="954" y="21600"/>
                    </a:lnTo>
                    <a:lnTo>
                      <a:pt x="953" y="0"/>
                    </a:lnTo>
                    <a:close/>
                  </a:path>
                </a:pathLst>
              </a:custGeom>
              <a:noFill/>
              <a:ln w="19050">
                <a:solidFill>
                  <a:srgbClr val="FF0000"/>
                </a:solidFill>
                <a:round/>
                <a:headEnd/>
                <a:tailEnd/>
              </a:ln>
              <a:effectLst/>
            </p:spPr>
            <p:txBody>
              <a:bodyPr wrap="none" anchor="ctr"/>
              <a:lstStyle/>
              <a:p>
                <a:endParaRPr lang="en-US"/>
              </a:p>
            </p:txBody>
          </p:sp>
        </p:grpSp>
        <p:grpSp>
          <p:nvGrpSpPr>
            <p:cNvPr id="20" name="Group 78"/>
            <p:cNvGrpSpPr>
              <a:grpSpLocks/>
            </p:cNvGrpSpPr>
            <p:nvPr/>
          </p:nvGrpSpPr>
          <p:grpSpPr bwMode="auto">
            <a:xfrm>
              <a:off x="2400" y="1968"/>
              <a:ext cx="121" cy="192"/>
              <a:chOff x="-25" y="1584"/>
              <a:chExt cx="1177" cy="2304"/>
            </a:xfrm>
          </p:grpSpPr>
          <p:sp>
            <p:nvSpPr>
              <p:cNvPr id="24" name="Arc 79"/>
              <p:cNvSpPr>
                <a:spLocks/>
              </p:cNvSpPr>
              <p:nvPr/>
            </p:nvSpPr>
            <p:spPr bwMode="auto">
              <a:xfrm>
                <a:off x="551" y="1584"/>
                <a:ext cx="601" cy="1152"/>
              </a:xfrm>
              <a:custGeom>
                <a:avLst/>
                <a:gdLst>
                  <a:gd name="T0" fmla="*/ 0 w 22554"/>
                  <a:gd name="T1" fmla="*/ 0 h 43200"/>
                  <a:gd name="T2" fmla="*/ 0 w 22554"/>
                  <a:gd name="T3" fmla="*/ 0 h 43200"/>
                  <a:gd name="T4" fmla="*/ 0 w 22554"/>
                  <a:gd name="T5" fmla="*/ 0 h 43200"/>
                  <a:gd name="T6" fmla="*/ 0 60000 65536"/>
                  <a:gd name="T7" fmla="*/ 0 60000 65536"/>
                  <a:gd name="T8" fmla="*/ 0 60000 65536"/>
                </a:gdLst>
                <a:ahLst/>
                <a:cxnLst>
                  <a:cxn ang="T6">
                    <a:pos x="T0" y="T1"/>
                  </a:cxn>
                  <a:cxn ang="T7">
                    <a:pos x="T2" y="T3"/>
                  </a:cxn>
                  <a:cxn ang="T8">
                    <a:pos x="T4" y="T5"/>
                  </a:cxn>
                </a:cxnLst>
                <a:rect l="0" t="0" r="r" b="b"/>
                <a:pathLst>
                  <a:path w="22554" h="43200" fill="none" extrusionOk="0">
                    <a:moveTo>
                      <a:pt x="953" y="0"/>
                    </a:moveTo>
                    <a:cubicBezTo>
                      <a:pt x="12883" y="0"/>
                      <a:pt x="22554" y="9670"/>
                      <a:pt x="22554" y="21600"/>
                    </a:cubicBezTo>
                    <a:cubicBezTo>
                      <a:pt x="22554" y="33529"/>
                      <a:pt x="12883" y="43200"/>
                      <a:pt x="954" y="43200"/>
                    </a:cubicBezTo>
                    <a:cubicBezTo>
                      <a:pt x="635" y="43200"/>
                      <a:pt x="317" y="43192"/>
                      <a:pt x="0" y="43178"/>
                    </a:cubicBezTo>
                  </a:path>
                  <a:path w="22554" h="43200" stroke="0" extrusionOk="0">
                    <a:moveTo>
                      <a:pt x="953" y="0"/>
                    </a:moveTo>
                    <a:cubicBezTo>
                      <a:pt x="12883" y="0"/>
                      <a:pt x="22554" y="9670"/>
                      <a:pt x="22554" y="21600"/>
                    </a:cubicBezTo>
                    <a:cubicBezTo>
                      <a:pt x="22554" y="33529"/>
                      <a:pt x="12883" y="43200"/>
                      <a:pt x="954" y="43200"/>
                    </a:cubicBezTo>
                    <a:cubicBezTo>
                      <a:pt x="635" y="43200"/>
                      <a:pt x="317" y="43192"/>
                      <a:pt x="0" y="43178"/>
                    </a:cubicBezTo>
                    <a:lnTo>
                      <a:pt x="954" y="21600"/>
                    </a:lnTo>
                    <a:lnTo>
                      <a:pt x="953" y="0"/>
                    </a:lnTo>
                    <a:close/>
                  </a:path>
                </a:pathLst>
              </a:custGeom>
              <a:noFill/>
              <a:ln w="19050">
                <a:solidFill>
                  <a:srgbClr val="FF0000"/>
                </a:solidFill>
                <a:round/>
                <a:headEnd/>
                <a:tailEnd/>
              </a:ln>
              <a:effectLst/>
            </p:spPr>
            <p:txBody>
              <a:bodyPr wrap="none" anchor="ctr"/>
              <a:lstStyle/>
              <a:p>
                <a:endParaRPr lang="en-US"/>
              </a:p>
            </p:txBody>
          </p:sp>
          <p:sp>
            <p:nvSpPr>
              <p:cNvPr id="25" name="Arc 80"/>
              <p:cNvSpPr>
                <a:spLocks/>
              </p:cNvSpPr>
              <p:nvPr/>
            </p:nvSpPr>
            <p:spPr bwMode="auto">
              <a:xfrm rot="10800000">
                <a:off x="-25" y="2736"/>
                <a:ext cx="601" cy="1152"/>
              </a:xfrm>
              <a:custGeom>
                <a:avLst/>
                <a:gdLst>
                  <a:gd name="T0" fmla="*/ 0 w 22554"/>
                  <a:gd name="T1" fmla="*/ 0 h 43200"/>
                  <a:gd name="T2" fmla="*/ 0 w 22554"/>
                  <a:gd name="T3" fmla="*/ 0 h 43200"/>
                  <a:gd name="T4" fmla="*/ 0 w 22554"/>
                  <a:gd name="T5" fmla="*/ 0 h 43200"/>
                  <a:gd name="T6" fmla="*/ 0 60000 65536"/>
                  <a:gd name="T7" fmla="*/ 0 60000 65536"/>
                  <a:gd name="T8" fmla="*/ 0 60000 65536"/>
                </a:gdLst>
                <a:ahLst/>
                <a:cxnLst>
                  <a:cxn ang="T6">
                    <a:pos x="T0" y="T1"/>
                  </a:cxn>
                  <a:cxn ang="T7">
                    <a:pos x="T2" y="T3"/>
                  </a:cxn>
                  <a:cxn ang="T8">
                    <a:pos x="T4" y="T5"/>
                  </a:cxn>
                </a:cxnLst>
                <a:rect l="0" t="0" r="r" b="b"/>
                <a:pathLst>
                  <a:path w="22554" h="43200" fill="none" extrusionOk="0">
                    <a:moveTo>
                      <a:pt x="953" y="0"/>
                    </a:moveTo>
                    <a:cubicBezTo>
                      <a:pt x="12883" y="0"/>
                      <a:pt x="22554" y="9670"/>
                      <a:pt x="22554" y="21600"/>
                    </a:cubicBezTo>
                    <a:cubicBezTo>
                      <a:pt x="22554" y="33529"/>
                      <a:pt x="12883" y="43200"/>
                      <a:pt x="954" y="43200"/>
                    </a:cubicBezTo>
                    <a:cubicBezTo>
                      <a:pt x="635" y="43200"/>
                      <a:pt x="317" y="43192"/>
                      <a:pt x="0" y="43178"/>
                    </a:cubicBezTo>
                  </a:path>
                  <a:path w="22554" h="43200" stroke="0" extrusionOk="0">
                    <a:moveTo>
                      <a:pt x="953" y="0"/>
                    </a:moveTo>
                    <a:cubicBezTo>
                      <a:pt x="12883" y="0"/>
                      <a:pt x="22554" y="9670"/>
                      <a:pt x="22554" y="21600"/>
                    </a:cubicBezTo>
                    <a:cubicBezTo>
                      <a:pt x="22554" y="33529"/>
                      <a:pt x="12883" y="43200"/>
                      <a:pt x="954" y="43200"/>
                    </a:cubicBezTo>
                    <a:cubicBezTo>
                      <a:pt x="635" y="43200"/>
                      <a:pt x="317" y="43192"/>
                      <a:pt x="0" y="43178"/>
                    </a:cubicBezTo>
                    <a:lnTo>
                      <a:pt x="954" y="21600"/>
                    </a:lnTo>
                    <a:lnTo>
                      <a:pt x="953" y="0"/>
                    </a:lnTo>
                    <a:close/>
                  </a:path>
                </a:pathLst>
              </a:custGeom>
              <a:noFill/>
              <a:ln w="19050">
                <a:solidFill>
                  <a:srgbClr val="FF0000"/>
                </a:solidFill>
                <a:round/>
                <a:headEnd/>
                <a:tailEnd/>
              </a:ln>
              <a:effectLst/>
            </p:spPr>
            <p:txBody>
              <a:bodyPr wrap="none" anchor="ctr"/>
              <a:lstStyle/>
              <a:p>
                <a:endParaRPr lang="en-US"/>
              </a:p>
            </p:txBody>
          </p:sp>
        </p:grpSp>
        <p:grpSp>
          <p:nvGrpSpPr>
            <p:cNvPr id="21" name="Group 81"/>
            <p:cNvGrpSpPr>
              <a:grpSpLocks/>
            </p:cNvGrpSpPr>
            <p:nvPr/>
          </p:nvGrpSpPr>
          <p:grpSpPr bwMode="auto">
            <a:xfrm>
              <a:off x="2400" y="1776"/>
              <a:ext cx="121" cy="192"/>
              <a:chOff x="-25" y="1584"/>
              <a:chExt cx="1177" cy="2304"/>
            </a:xfrm>
          </p:grpSpPr>
          <p:sp>
            <p:nvSpPr>
              <p:cNvPr id="22" name="Arc 82"/>
              <p:cNvSpPr>
                <a:spLocks/>
              </p:cNvSpPr>
              <p:nvPr/>
            </p:nvSpPr>
            <p:spPr bwMode="auto">
              <a:xfrm>
                <a:off x="551" y="1584"/>
                <a:ext cx="601" cy="1152"/>
              </a:xfrm>
              <a:custGeom>
                <a:avLst/>
                <a:gdLst>
                  <a:gd name="T0" fmla="*/ 0 w 22554"/>
                  <a:gd name="T1" fmla="*/ 0 h 43200"/>
                  <a:gd name="T2" fmla="*/ 0 w 22554"/>
                  <a:gd name="T3" fmla="*/ 0 h 43200"/>
                  <a:gd name="T4" fmla="*/ 0 w 22554"/>
                  <a:gd name="T5" fmla="*/ 0 h 43200"/>
                  <a:gd name="T6" fmla="*/ 0 60000 65536"/>
                  <a:gd name="T7" fmla="*/ 0 60000 65536"/>
                  <a:gd name="T8" fmla="*/ 0 60000 65536"/>
                </a:gdLst>
                <a:ahLst/>
                <a:cxnLst>
                  <a:cxn ang="T6">
                    <a:pos x="T0" y="T1"/>
                  </a:cxn>
                  <a:cxn ang="T7">
                    <a:pos x="T2" y="T3"/>
                  </a:cxn>
                  <a:cxn ang="T8">
                    <a:pos x="T4" y="T5"/>
                  </a:cxn>
                </a:cxnLst>
                <a:rect l="0" t="0" r="r" b="b"/>
                <a:pathLst>
                  <a:path w="22554" h="43200" fill="none" extrusionOk="0">
                    <a:moveTo>
                      <a:pt x="953" y="0"/>
                    </a:moveTo>
                    <a:cubicBezTo>
                      <a:pt x="12883" y="0"/>
                      <a:pt x="22554" y="9670"/>
                      <a:pt x="22554" y="21600"/>
                    </a:cubicBezTo>
                    <a:cubicBezTo>
                      <a:pt x="22554" y="33529"/>
                      <a:pt x="12883" y="43200"/>
                      <a:pt x="954" y="43200"/>
                    </a:cubicBezTo>
                    <a:cubicBezTo>
                      <a:pt x="635" y="43200"/>
                      <a:pt x="317" y="43192"/>
                      <a:pt x="0" y="43178"/>
                    </a:cubicBezTo>
                  </a:path>
                  <a:path w="22554" h="43200" stroke="0" extrusionOk="0">
                    <a:moveTo>
                      <a:pt x="953" y="0"/>
                    </a:moveTo>
                    <a:cubicBezTo>
                      <a:pt x="12883" y="0"/>
                      <a:pt x="22554" y="9670"/>
                      <a:pt x="22554" y="21600"/>
                    </a:cubicBezTo>
                    <a:cubicBezTo>
                      <a:pt x="22554" y="33529"/>
                      <a:pt x="12883" y="43200"/>
                      <a:pt x="954" y="43200"/>
                    </a:cubicBezTo>
                    <a:cubicBezTo>
                      <a:pt x="635" y="43200"/>
                      <a:pt x="317" y="43192"/>
                      <a:pt x="0" y="43178"/>
                    </a:cubicBezTo>
                    <a:lnTo>
                      <a:pt x="954" y="21600"/>
                    </a:lnTo>
                    <a:lnTo>
                      <a:pt x="953" y="0"/>
                    </a:lnTo>
                    <a:close/>
                  </a:path>
                </a:pathLst>
              </a:custGeom>
              <a:noFill/>
              <a:ln w="19050">
                <a:solidFill>
                  <a:srgbClr val="FF0000"/>
                </a:solidFill>
                <a:round/>
                <a:headEnd/>
                <a:tailEnd/>
              </a:ln>
              <a:effectLst/>
            </p:spPr>
            <p:txBody>
              <a:bodyPr wrap="none" anchor="ctr"/>
              <a:lstStyle/>
              <a:p>
                <a:endParaRPr lang="en-US"/>
              </a:p>
            </p:txBody>
          </p:sp>
          <p:sp>
            <p:nvSpPr>
              <p:cNvPr id="23" name="Arc 83"/>
              <p:cNvSpPr>
                <a:spLocks/>
              </p:cNvSpPr>
              <p:nvPr/>
            </p:nvSpPr>
            <p:spPr bwMode="auto">
              <a:xfrm rot="10800000">
                <a:off x="-25" y="2736"/>
                <a:ext cx="601" cy="1152"/>
              </a:xfrm>
              <a:custGeom>
                <a:avLst/>
                <a:gdLst>
                  <a:gd name="T0" fmla="*/ 0 w 22554"/>
                  <a:gd name="T1" fmla="*/ 0 h 43200"/>
                  <a:gd name="T2" fmla="*/ 0 w 22554"/>
                  <a:gd name="T3" fmla="*/ 0 h 43200"/>
                  <a:gd name="T4" fmla="*/ 0 w 22554"/>
                  <a:gd name="T5" fmla="*/ 0 h 43200"/>
                  <a:gd name="T6" fmla="*/ 0 60000 65536"/>
                  <a:gd name="T7" fmla="*/ 0 60000 65536"/>
                  <a:gd name="T8" fmla="*/ 0 60000 65536"/>
                </a:gdLst>
                <a:ahLst/>
                <a:cxnLst>
                  <a:cxn ang="T6">
                    <a:pos x="T0" y="T1"/>
                  </a:cxn>
                  <a:cxn ang="T7">
                    <a:pos x="T2" y="T3"/>
                  </a:cxn>
                  <a:cxn ang="T8">
                    <a:pos x="T4" y="T5"/>
                  </a:cxn>
                </a:cxnLst>
                <a:rect l="0" t="0" r="r" b="b"/>
                <a:pathLst>
                  <a:path w="22554" h="43200" fill="none" extrusionOk="0">
                    <a:moveTo>
                      <a:pt x="953" y="0"/>
                    </a:moveTo>
                    <a:cubicBezTo>
                      <a:pt x="12883" y="0"/>
                      <a:pt x="22554" y="9670"/>
                      <a:pt x="22554" y="21600"/>
                    </a:cubicBezTo>
                    <a:cubicBezTo>
                      <a:pt x="22554" y="33529"/>
                      <a:pt x="12883" y="43200"/>
                      <a:pt x="954" y="43200"/>
                    </a:cubicBezTo>
                    <a:cubicBezTo>
                      <a:pt x="635" y="43200"/>
                      <a:pt x="317" y="43192"/>
                      <a:pt x="0" y="43178"/>
                    </a:cubicBezTo>
                  </a:path>
                  <a:path w="22554" h="43200" stroke="0" extrusionOk="0">
                    <a:moveTo>
                      <a:pt x="953" y="0"/>
                    </a:moveTo>
                    <a:cubicBezTo>
                      <a:pt x="12883" y="0"/>
                      <a:pt x="22554" y="9670"/>
                      <a:pt x="22554" y="21600"/>
                    </a:cubicBezTo>
                    <a:cubicBezTo>
                      <a:pt x="22554" y="33529"/>
                      <a:pt x="12883" y="43200"/>
                      <a:pt x="954" y="43200"/>
                    </a:cubicBezTo>
                    <a:cubicBezTo>
                      <a:pt x="635" y="43200"/>
                      <a:pt x="317" y="43192"/>
                      <a:pt x="0" y="43178"/>
                    </a:cubicBezTo>
                    <a:lnTo>
                      <a:pt x="954" y="21600"/>
                    </a:lnTo>
                    <a:lnTo>
                      <a:pt x="953" y="0"/>
                    </a:lnTo>
                    <a:close/>
                  </a:path>
                </a:pathLst>
              </a:custGeom>
              <a:noFill/>
              <a:ln w="19050">
                <a:solidFill>
                  <a:srgbClr val="FF0000"/>
                </a:solidFill>
                <a:round/>
                <a:headEnd/>
                <a:tailEnd/>
              </a:ln>
              <a:effectLst/>
            </p:spPr>
            <p:txBody>
              <a:bodyPr wrap="none" anchor="ctr"/>
              <a:lstStyle/>
              <a:p>
                <a:endParaRPr lang="en-US"/>
              </a:p>
            </p:txBody>
          </p:sp>
        </p:grpSp>
      </p:grpSp>
      <p:sp>
        <p:nvSpPr>
          <p:cNvPr id="30" name="Line 85"/>
          <p:cNvSpPr>
            <a:spLocks noChangeShapeType="1"/>
          </p:cNvSpPr>
          <p:nvPr/>
        </p:nvSpPr>
        <p:spPr bwMode="auto">
          <a:xfrm>
            <a:off x="4572000" y="3765550"/>
            <a:ext cx="0" cy="152400"/>
          </a:xfrm>
          <a:prstGeom prst="line">
            <a:avLst/>
          </a:prstGeom>
          <a:noFill/>
          <a:ln w="19050">
            <a:solidFill>
              <a:srgbClr val="FF0000"/>
            </a:solidFill>
            <a:round/>
            <a:headEnd/>
            <a:tailEnd type="triangle" w="med" len="med"/>
          </a:ln>
          <a:effectLst/>
        </p:spPr>
        <p:txBody>
          <a:bodyPr/>
          <a:lstStyle/>
          <a:p>
            <a:endParaRPr lang="en-US"/>
          </a:p>
        </p:txBody>
      </p:sp>
      <p:sp>
        <p:nvSpPr>
          <p:cNvPr id="31" name="Freeform 103"/>
          <p:cNvSpPr>
            <a:spLocks/>
          </p:cNvSpPr>
          <p:nvPr/>
        </p:nvSpPr>
        <p:spPr bwMode="auto">
          <a:xfrm>
            <a:off x="4454525" y="2803525"/>
            <a:ext cx="250825" cy="1346200"/>
          </a:xfrm>
          <a:custGeom>
            <a:avLst/>
            <a:gdLst>
              <a:gd name="T0" fmla="*/ 2147483647 w 96"/>
              <a:gd name="T1" fmla="*/ 0 h 848"/>
              <a:gd name="T2" fmla="*/ 2147483647 w 96"/>
              <a:gd name="T3" fmla="*/ 2147483647 h 848"/>
              <a:gd name="T4" fmla="*/ 0 w 96"/>
              <a:gd name="T5" fmla="*/ 2147483647 h 848"/>
              <a:gd name="T6" fmla="*/ 0 w 96"/>
              <a:gd name="T7" fmla="*/ 2147483647 h 848"/>
              <a:gd name="T8" fmla="*/ 2147483647 w 96"/>
              <a:gd name="T9" fmla="*/ 2147483647 h 848"/>
              <a:gd name="T10" fmla="*/ 2147483647 w 96"/>
              <a:gd name="T11" fmla="*/ 2147483647 h 8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848">
                <a:moveTo>
                  <a:pt x="96" y="0"/>
                </a:moveTo>
                <a:lnTo>
                  <a:pt x="96" y="252"/>
                </a:lnTo>
                <a:lnTo>
                  <a:pt x="0" y="252"/>
                </a:lnTo>
                <a:lnTo>
                  <a:pt x="0" y="620"/>
                </a:lnTo>
                <a:lnTo>
                  <a:pt x="80" y="620"/>
                </a:lnTo>
                <a:lnTo>
                  <a:pt x="80" y="848"/>
                </a:lnTo>
              </a:path>
            </a:pathLst>
          </a:custGeom>
          <a:noFill/>
          <a:ln w="9525" cap="flat" cmpd="sng">
            <a:solidFill>
              <a:schemeClr val="tx1"/>
            </a:solidFill>
            <a:prstDash val="solid"/>
            <a:round/>
            <a:headEnd/>
            <a:tailEnd/>
          </a:ln>
          <a:effectLst/>
        </p:spPr>
        <p:txBody>
          <a:bodyPr/>
          <a:lstStyle/>
          <a:p>
            <a:endParaRPr lang="en-US"/>
          </a:p>
        </p:txBody>
      </p:sp>
      <p:sp>
        <p:nvSpPr>
          <p:cNvPr id="32" name="Text Box 104"/>
          <p:cNvSpPr txBox="1">
            <a:spLocks noChangeArrowheads="1"/>
          </p:cNvSpPr>
          <p:nvPr/>
        </p:nvSpPr>
        <p:spPr bwMode="auto">
          <a:xfrm>
            <a:off x="196850" y="4768850"/>
            <a:ext cx="3086101" cy="677108"/>
          </a:xfrm>
          <a:prstGeom prst="rect">
            <a:avLst/>
          </a:prstGeom>
          <a:noFill/>
          <a:ln w="9525" algn="ctr">
            <a:noFill/>
            <a:miter lim="800000"/>
            <a:headEnd/>
            <a:tailEnd/>
          </a:ln>
          <a:effectLst/>
        </p:spPr>
        <p:txBody>
          <a:bodyPr wrap="none">
            <a:spAutoFit/>
          </a:bodyPr>
          <a:lstStyle/>
          <a:p>
            <a:pPr algn="ctr"/>
            <a:r>
              <a:rPr lang="en-US" altLang="zh-CN" sz="2000" dirty="0">
                <a:solidFill>
                  <a:srgbClr val="0000FF"/>
                </a:solidFill>
                <a:ea typeface="宋体" pitchFamily="2" charset="-122"/>
              </a:rPr>
              <a:t>witness</a:t>
            </a:r>
            <a:r>
              <a:rPr lang="en-US" altLang="zh-CN" sz="2000" b="0" dirty="0">
                <a:solidFill>
                  <a:srgbClr val="0000FF"/>
                </a:solidFill>
                <a:ea typeface="宋体" pitchFamily="2" charset="-122"/>
              </a:rPr>
              <a:t> (10 </a:t>
            </a:r>
            <a:r>
              <a:rPr lang="en-US" altLang="zh-CN" sz="2000" b="0" dirty="0" err="1">
                <a:solidFill>
                  <a:srgbClr val="0000FF"/>
                </a:solidFill>
                <a:ea typeface="宋体" pitchFamily="2" charset="-122"/>
              </a:rPr>
              <a:t>MeV</a:t>
            </a:r>
            <a:r>
              <a:rPr lang="en-US" altLang="zh-CN" sz="2000" b="0" dirty="0">
                <a:solidFill>
                  <a:srgbClr val="0000FF"/>
                </a:solidFill>
                <a:ea typeface="宋体" pitchFamily="2" charset="-122"/>
              </a:rPr>
              <a:t>)</a:t>
            </a:r>
          </a:p>
          <a:p>
            <a:pPr algn="ctr"/>
            <a:r>
              <a:rPr lang="en-US" altLang="zh-CN" b="0" dirty="0">
                <a:solidFill>
                  <a:srgbClr val="0000FF"/>
                </a:solidFill>
                <a:ea typeface="宋体" pitchFamily="2" charset="-122"/>
              </a:rPr>
              <a:t>Q=1nC, </a:t>
            </a:r>
            <a:r>
              <a:rPr lang="el-GR" b="0" dirty="0">
                <a:solidFill>
                  <a:srgbClr val="0000FF"/>
                </a:solidFill>
                <a:sym typeface="Symbol" pitchFamily="18" charset="2"/>
              </a:rPr>
              <a:t></a:t>
            </a:r>
            <a:r>
              <a:rPr lang="el-GR" b="0" dirty="0">
                <a:solidFill>
                  <a:srgbClr val="0000FF"/>
                </a:solidFill>
              </a:rPr>
              <a:t>z</a:t>
            </a:r>
            <a:r>
              <a:rPr lang="en-US" altLang="zh-CN" b="0" dirty="0">
                <a:solidFill>
                  <a:srgbClr val="0000FF"/>
                </a:solidFill>
                <a:ea typeface="宋体" pitchFamily="2" charset="-122"/>
              </a:rPr>
              <a:t>=1mm, </a:t>
            </a:r>
            <a:r>
              <a:rPr lang="en-US" altLang="zh-CN" b="0" dirty="0">
                <a:solidFill>
                  <a:srgbClr val="0000FF"/>
                </a:solidFill>
                <a:latin typeface="Symbol" pitchFamily="18" charset="2"/>
                <a:ea typeface="宋体" pitchFamily="2" charset="-122"/>
              </a:rPr>
              <a:t>e</a:t>
            </a:r>
            <a:r>
              <a:rPr lang="en-US" altLang="zh-CN" b="0" dirty="0">
                <a:solidFill>
                  <a:srgbClr val="0000FF"/>
                </a:solidFill>
                <a:ea typeface="宋体" pitchFamily="2" charset="-122"/>
              </a:rPr>
              <a:t>=1.5 um </a:t>
            </a:r>
            <a:endParaRPr lang="en-US" b="0" dirty="0">
              <a:solidFill>
                <a:srgbClr val="0000FF"/>
              </a:solidFill>
            </a:endParaRPr>
          </a:p>
        </p:txBody>
      </p:sp>
      <p:sp>
        <p:nvSpPr>
          <p:cNvPr id="33" name="Text Box 105"/>
          <p:cNvSpPr txBox="1">
            <a:spLocks noChangeArrowheads="1"/>
          </p:cNvSpPr>
          <p:nvPr/>
        </p:nvSpPr>
        <p:spPr bwMode="auto">
          <a:xfrm>
            <a:off x="6423513" y="4876800"/>
            <a:ext cx="2164375" cy="400110"/>
          </a:xfrm>
          <a:prstGeom prst="rect">
            <a:avLst/>
          </a:prstGeom>
          <a:noFill/>
          <a:ln w="9525" algn="ctr">
            <a:noFill/>
            <a:miter lim="800000"/>
            <a:headEnd/>
            <a:tailEnd/>
          </a:ln>
          <a:effectLst/>
        </p:spPr>
        <p:txBody>
          <a:bodyPr wrap="none">
            <a:spAutoFit/>
          </a:bodyPr>
          <a:lstStyle/>
          <a:p>
            <a:pPr algn="ctr"/>
            <a:r>
              <a:rPr lang="en-US" altLang="zh-CN" sz="2000" dirty="0">
                <a:solidFill>
                  <a:srgbClr val="0000FF"/>
                </a:solidFill>
                <a:ea typeface="宋体" pitchFamily="2" charset="-122"/>
              </a:rPr>
              <a:t>witness</a:t>
            </a:r>
            <a:r>
              <a:rPr lang="en-US" altLang="zh-CN" sz="2000" b="0" dirty="0">
                <a:solidFill>
                  <a:srgbClr val="0000FF"/>
                </a:solidFill>
                <a:ea typeface="宋体" pitchFamily="2" charset="-122"/>
              </a:rPr>
              <a:t> (85 </a:t>
            </a:r>
            <a:r>
              <a:rPr lang="en-US" altLang="zh-CN" sz="2000" b="0" dirty="0" err="1">
                <a:solidFill>
                  <a:srgbClr val="0000FF"/>
                </a:solidFill>
                <a:ea typeface="宋体" pitchFamily="2" charset="-122"/>
              </a:rPr>
              <a:t>MeV</a:t>
            </a:r>
            <a:r>
              <a:rPr lang="en-US" altLang="zh-CN" sz="2000" b="0" dirty="0">
                <a:solidFill>
                  <a:srgbClr val="0000FF"/>
                </a:solidFill>
                <a:ea typeface="宋体" pitchFamily="2" charset="-122"/>
              </a:rPr>
              <a:t>)</a:t>
            </a:r>
          </a:p>
        </p:txBody>
      </p:sp>
      <p:pic>
        <p:nvPicPr>
          <p:cNvPr id="34" name="Picture 47"/>
          <p:cNvPicPr>
            <a:picLocks noChangeAspect="1" noChangeArrowheads="1"/>
          </p:cNvPicPr>
          <p:nvPr/>
        </p:nvPicPr>
        <p:blipFill>
          <a:blip r:embed="rId3" cstate="print"/>
          <a:srcRect b="23506"/>
          <a:stretch>
            <a:fillRect/>
          </a:stretch>
        </p:blipFill>
        <p:spPr bwMode="auto">
          <a:xfrm>
            <a:off x="4059382" y="5242536"/>
            <a:ext cx="1370602" cy="697094"/>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bwMode="auto">
          <a:xfrm>
            <a:off x="4506686" y="3810000"/>
            <a:ext cx="685800" cy="990600"/>
          </a:xfrm>
          <a:prstGeom prst="ellipse">
            <a:avLst/>
          </a:prstGeom>
          <a:solidFill>
            <a:srgbClr val="B8C2E0"/>
          </a:solidFill>
          <a:ln>
            <a:solidFill>
              <a:srgbClr val="1F497D"/>
            </a:solid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27" name="Oval 26"/>
          <p:cNvSpPr/>
          <p:nvPr/>
        </p:nvSpPr>
        <p:spPr bwMode="auto">
          <a:xfrm>
            <a:off x="5230586" y="3810000"/>
            <a:ext cx="1524000" cy="990600"/>
          </a:xfrm>
          <a:prstGeom prst="ellipse">
            <a:avLst/>
          </a:prstGeom>
          <a:solidFill>
            <a:schemeClr val="accent6">
              <a:lumMod val="40000"/>
              <a:lumOff val="60000"/>
            </a:schemeClr>
          </a:solidFill>
          <a:ln>
            <a:solidFill>
              <a:schemeClr val="accent6">
                <a:lumMod val="60000"/>
                <a:lumOff val="40000"/>
              </a:schemeClr>
            </a:solid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14" name="Title 13"/>
          <p:cNvSpPr>
            <a:spLocks noGrp="1"/>
          </p:cNvSpPr>
          <p:nvPr>
            <p:ph type="title"/>
          </p:nvPr>
        </p:nvSpPr>
        <p:spPr>
          <a:xfrm>
            <a:off x="457200" y="274638"/>
            <a:ext cx="8229600" cy="601662"/>
          </a:xfrm>
        </p:spPr>
        <p:txBody>
          <a:bodyPr/>
          <a:lstStyle/>
          <a:p>
            <a:r>
              <a:rPr lang="en-US" dirty="0" smtClean="0"/>
              <a:t>Dielectric Collinear Wakefield Acceleration</a:t>
            </a:r>
            <a:endParaRPr lang="en-US" dirty="0"/>
          </a:p>
        </p:txBody>
      </p:sp>
      <p:pic>
        <p:nvPicPr>
          <p:cNvPr id="15" name="Picture 2"/>
          <p:cNvPicPr>
            <a:picLocks noChangeAspect="1" noChangeArrowheads="1"/>
          </p:cNvPicPr>
          <p:nvPr/>
        </p:nvPicPr>
        <p:blipFill>
          <a:blip r:embed="rId3" cstate="print"/>
          <a:srcRect l="38327"/>
          <a:stretch>
            <a:fillRect/>
          </a:stretch>
        </p:blipFill>
        <p:spPr bwMode="auto">
          <a:xfrm>
            <a:off x="220663" y="1181100"/>
            <a:ext cx="5057775" cy="2390775"/>
          </a:xfrm>
          <a:prstGeom prst="rect">
            <a:avLst/>
          </a:prstGeom>
          <a:noFill/>
          <a:ln w="9525">
            <a:noFill/>
            <a:miter lim="800000"/>
            <a:headEnd/>
            <a:tailEnd/>
          </a:ln>
          <a:effectLst/>
        </p:spPr>
      </p:pic>
      <p:sp>
        <p:nvSpPr>
          <p:cNvPr id="17" name="Oval 9"/>
          <p:cNvSpPr>
            <a:spLocks noChangeArrowheads="1"/>
          </p:cNvSpPr>
          <p:nvPr/>
        </p:nvSpPr>
        <p:spPr bwMode="auto">
          <a:xfrm>
            <a:off x="4191001" y="2247900"/>
            <a:ext cx="419099" cy="13176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9" name="Line 10"/>
          <p:cNvSpPr>
            <a:spLocks noChangeShapeType="1"/>
          </p:cNvSpPr>
          <p:nvPr/>
        </p:nvSpPr>
        <p:spPr bwMode="auto">
          <a:xfrm flipH="1">
            <a:off x="4610100" y="2312988"/>
            <a:ext cx="268287" cy="0"/>
          </a:xfrm>
          <a:prstGeom prst="line">
            <a:avLst/>
          </a:prstGeom>
          <a:noFill/>
          <a:ln w="9525">
            <a:solidFill>
              <a:srgbClr val="003399"/>
            </a:solidFill>
            <a:round/>
            <a:headEnd type="triangle" w="med" len="med"/>
            <a:tailEnd/>
          </a:ln>
          <a:effectLst/>
        </p:spPr>
        <p:txBody>
          <a:bodyPr/>
          <a:lstStyle/>
          <a:p>
            <a:endParaRPr lang="en-US"/>
          </a:p>
        </p:txBody>
      </p:sp>
      <p:sp>
        <p:nvSpPr>
          <p:cNvPr id="20" name="Text Box 11"/>
          <p:cNvSpPr txBox="1">
            <a:spLocks noChangeArrowheads="1"/>
          </p:cNvSpPr>
          <p:nvPr/>
        </p:nvSpPr>
        <p:spPr bwMode="auto">
          <a:xfrm>
            <a:off x="4364038" y="1912938"/>
            <a:ext cx="1579562" cy="369332"/>
          </a:xfrm>
          <a:prstGeom prst="rect">
            <a:avLst/>
          </a:prstGeom>
          <a:noFill/>
          <a:ln w="9525">
            <a:noFill/>
            <a:miter lim="800000"/>
            <a:headEnd/>
            <a:tailEnd/>
          </a:ln>
          <a:effectLst/>
        </p:spPr>
        <p:txBody>
          <a:bodyPr wrap="square">
            <a:spAutoFit/>
          </a:bodyPr>
          <a:lstStyle/>
          <a:p>
            <a:pPr eaLnBrk="0" hangingPunct="0">
              <a:spcBef>
                <a:spcPct val="50000"/>
              </a:spcBef>
            </a:pPr>
            <a:r>
              <a:rPr lang="en-US" sz="1800" dirty="0" smtClean="0">
                <a:latin typeface="Arial" charset="0"/>
                <a:ea typeface="MS PGothic" pitchFamily="34" charset="-128"/>
              </a:rPr>
              <a:t>Q </a:t>
            </a:r>
            <a:r>
              <a:rPr lang="en-US" sz="1200" dirty="0" smtClean="0">
                <a:latin typeface="Arial" charset="0"/>
                <a:ea typeface="MS PGothic" pitchFamily="34" charset="-128"/>
              </a:rPr>
              <a:t>(lose energy)</a:t>
            </a:r>
            <a:endParaRPr lang="en-US" sz="1800" dirty="0">
              <a:latin typeface="Arial" charset="0"/>
              <a:ea typeface="MS PGothic" pitchFamily="34" charset="-128"/>
            </a:endParaRPr>
          </a:p>
        </p:txBody>
      </p:sp>
      <p:sp>
        <p:nvSpPr>
          <p:cNvPr id="23" name="Oval 14"/>
          <p:cNvSpPr>
            <a:spLocks noChangeArrowheads="1"/>
          </p:cNvSpPr>
          <p:nvPr/>
        </p:nvSpPr>
        <p:spPr bwMode="auto">
          <a:xfrm>
            <a:off x="3956050" y="1460500"/>
            <a:ext cx="63500" cy="57150"/>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4" name="Line 15"/>
          <p:cNvSpPr>
            <a:spLocks noChangeShapeType="1"/>
          </p:cNvSpPr>
          <p:nvPr/>
        </p:nvSpPr>
        <p:spPr bwMode="auto">
          <a:xfrm flipH="1">
            <a:off x="4041775" y="1485900"/>
            <a:ext cx="268288" cy="0"/>
          </a:xfrm>
          <a:prstGeom prst="line">
            <a:avLst/>
          </a:prstGeom>
          <a:noFill/>
          <a:ln w="9525">
            <a:solidFill>
              <a:schemeClr val="accent2"/>
            </a:solidFill>
            <a:round/>
            <a:headEnd type="triangle" w="med" len="med"/>
            <a:tailEnd/>
          </a:ln>
          <a:effectLst/>
        </p:spPr>
        <p:txBody>
          <a:bodyPr/>
          <a:lstStyle/>
          <a:p>
            <a:endParaRPr lang="en-US"/>
          </a:p>
        </p:txBody>
      </p:sp>
      <p:sp>
        <p:nvSpPr>
          <p:cNvPr id="25" name="Text Box 16"/>
          <p:cNvSpPr txBox="1">
            <a:spLocks noChangeArrowheads="1"/>
          </p:cNvSpPr>
          <p:nvPr/>
        </p:nvSpPr>
        <p:spPr bwMode="auto">
          <a:xfrm>
            <a:off x="3838575" y="1081088"/>
            <a:ext cx="1571625" cy="369332"/>
          </a:xfrm>
          <a:prstGeom prst="rect">
            <a:avLst/>
          </a:prstGeom>
          <a:noFill/>
          <a:ln w="9525">
            <a:noFill/>
            <a:miter lim="800000"/>
            <a:headEnd/>
            <a:tailEnd/>
          </a:ln>
          <a:effectLst/>
        </p:spPr>
        <p:txBody>
          <a:bodyPr wrap="square">
            <a:spAutoFit/>
          </a:bodyPr>
          <a:lstStyle/>
          <a:p>
            <a:pPr eaLnBrk="0" hangingPunct="0">
              <a:spcBef>
                <a:spcPct val="50000"/>
              </a:spcBef>
            </a:pPr>
            <a:r>
              <a:rPr lang="en-US" sz="1800" dirty="0" smtClean="0">
                <a:latin typeface="Arial" charset="0"/>
                <a:ea typeface="MS PGothic" pitchFamily="34" charset="-128"/>
              </a:rPr>
              <a:t>q </a:t>
            </a:r>
            <a:r>
              <a:rPr lang="en-US" sz="1200" dirty="0" smtClean="0">
                <a:latin typeface="Arial" charset="0"/>
                <a:ea typeface="MS PGothic" pitchFamily="34" charset="-128"/>
              </a:rPr>
              <a:t>(gain energy)</a:t>
            </a:r>
            <a:endParaRPr lang="en-US" sz="1800" dirty="0">
              <a:latin typeface="Arial" charset="0"/>
              <a:ea typeface="MS PGothic" pitchFamily="34" charset="-128"/>
            </a:endParaRPr>
          </a:p>
        </p:txBody>
      </p:sp>
      <p:pic>
        <p:nvPicPr>
          <p:cNvPr id="26" name="Picture 17"/>
          <p:cNvPicPr>
            <a:picLocks noChangeAspect="1" noChangeArrowheads="1"/>
          </p:cNvPicPr>
          <p:nvPr/>
        </p:nvPicPr>
        <p:blipFill>
          <a:blip r:embed="rId4" cstate="print"/>
          <a:srcRect b="12927"/>
          <a:stretch>
            <a:fillRect/>
          </a:stretch>
        </p:blipFill>
        <p:spPr bwMode="auto">
          <a:xfrm>
            <a:off x="5683250" y="1117600"/>
            <a:ext cx="3298825" cy="2432050"/>
          </a:xfrm>
          <a:prstGeom prst="rect">
            <a:avLst/>
          </a:prstGeom>
          <a:noFill/>
          <a:ln w="9525">
            <a:noFill/>
            <a:miter lim="800000"/>
            <a:headEnd/>
            <a:tailEnd/>
          </a:ln>
          <a:effectLst/>
        </p:spPr>
      </p:pic>
      <p:sp>
        <p:nvSpPr>
          <p:cNvPr id="471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7105" name="Object 1"/>
          <p:cNvGraphicFramePr>
            <a:graphicFrameLocks noChangeAspect="1"/>
          </p:cNvGraphicFramePr>
          <p:nvPr/>
        </p:nvGraphicFramePr>
        <p:xfrm>
          <a:off x="2639786" y="3619500"/>
          <a:ext cx="4599214" cy="1333500"/>
        </p:xfrm>
        <a:graphic>
          <a:graphicData uri="http://schemas.openxmlformats.org/presentationml/2006/ole">
            <p:oleObj spid="_x0000_s373762" name="Equation" r:id="rId5" imgW="1612900" imgH="469900" progId="Equation.3">
              <p:embed/>
            </p:oleObj>
          </a:graphicData>
        </a:graphic>
      </p:graphicFrame>
      <p:sp>
        <p:nvSpPr>
          <p:cNvPr id="30" name="TextBox 29"/>
          <p:cNvSpPr txBox="1"/>
          <p:nvPr/>
        </p:nvSpPr>
        <p:spPr>
          <a:xfrm>
            <a:off x="533399" y="4076700"/>
            <a:ext cx="3401291" cy="461665"/>
          </a:xfrm>
          <a:prstGeom prst="rect">
            <a:avLst/>
          </a:prstGeom>
          <a:noFill/>
        </p:spPr>
        <p:txBody>
          <a:bodyPr wrap="square" rtlCol="0">
            <a:spAutoFit/>
          </a:bodyPr>
          <a:lstStyle/>
          <a:p>
            <a:r>
              <a:rPr lang="en-US" sz="2400" dirty="0" err="1" smtClean="0"/>
              <a:t>Accel</a:t>
            </a:r>
            <a:r>
              <a:rPr lang="en-US" sz="2400" dirty="0" smtClean="0"/>
              <a:t>. Voltage:</a:t>
            </a:r>
            <a:endParaRPr lang="en-US" sz="2400" dirty="0"/>
          </a:p>
        </p:txBody>
      </p:sp>
      <p:sp>
        <p:nvSpPr>
          <p:cNvPr id="31" name="TextBox 30"/>
          <p:cNvSpPr txBox="1"/>
          <p:nvPr/>
        </p:nvSpPr>
        <p:spPr>
          <a:xfrm>
            <a:off x="6781800" y="4991100"/>
            <a:ext cx="2362200" cy="646331"/>
          </a:xfrm>
          <a:prstGeom prst="rect">
            <a:avLst/>
          </a:prstGeom>
          <a:noFill/>
        </p:spPr>
        <p:txBody>
          <a:bodyPr wrap="square" rtlCol="0">
            <a:spAutoFit/>
          </a:bodyPr>
          <a:lstStyle/>
          <a:p>
            <a:r>
              <a:rPr lang="en-US" dirty="0" smtClean="0">
                <a:solidFill>
                  <a:srgbClr val="7030A0"/>
                </a:solidFill>
              </a:rPr>
              <a:t>Wake function: structure related; </a:t>
            </a:r>
            <a:endParaRPr lang="en-US" dirty="0">
              <a:solidFill>
                <a:srgbClr val="7030A0"/>
              </a:solidFill>
            </a:endParaRPr>
          </a:p>
        </p:txBody>
      </p:sp>
      <p:cxnSp>
        <p:nvCxnSpPr>
          <p:cNvPr id="35" name="Shape 34"/>
          <p:cNvCxnSpPr/>
          <p:nvPr/>
        </p:nvCxnSpPr>
        <p:spPr bwMode="auto">
          <a:xfrm>
            <a:off x="6686550" y="4419600"/>
            <a:ext cx="1200150" cy="571500"/>
          </a:xfrm>
          <a:prstGeom prst="bentConnector2">
            <a:avLst/>
          </a:prstGeom>
          <a:ln>
            <a:tailEnd type="arrow"/>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style>
          <a:lnRef idx="3">
            <a:schemeClr val="accent2"/>
          </a:lnRef>
          <a:fillRef idx="0">
            <a:schemeClr val="accent2"/>
          </a:fillRef>
          <a:effectRef idx="2">
            <a:schemeClr val="accent2"/>
          </a:effectRef>
          <a:fontRef idx="minor">
            <a:schemeClr val="tx1"/>
          </a:fontRef>
        </p:style>
      </p:cxnSp>
      <p:sp>
        <p:nvSpPr>
          <p:cNvPr id="40" name="TextBox 39"/>
          <p:cNvSpPr txBox="1"/>
          <p:nvPr/>
        </p:nvSpPr>
        <p:spPr>
          <a:xfrm>
            <a:off x="4114800" y="5410200"/>
            <a:ext cx="2438400" cy="646331"/>
          </a:xfrm>
          <a:prstGeom prst="rect">
            <a:avLst/>
          </a:prstGeom>
          <a:noFill/>
        </p:spPr>
        <p:txBody>
          <a:bodyPr wrap="square" rtlCol="0">
            <a:spAutoFit/>
          </a:bodyPr>
          <a:lstStyle/>
          <a:p>
            <a:r>
              <a:rPr lang="en-US" dirty="0" smtClean="0">
                <a:solidFill>
                  <a:srgbClr val="0070C0"/>
                </a:solidFill>
              </a:rPr>
              <a:t>Drive bunch </a:t>
            </a:r>
            <a:r>
              <a:rPr lang="en-US" dirty="0" smtClean="0">
                <a:solidFill>
                  <a:srgbClr val="0070C0"/>
                </a:solidFill>
              </a:rPr>
              <a:t>current;</a:t>
            </a:r>
          </a:p>
          <a:p>
            <a:r>
              <a:rPr lang="en-US" dirty="0" smtClean="0">
                <a:solidFill>
                  <a:srgbClr val="0070C0"/>
                </a:solidFill>
              </a:rPr>
              <a:t>Bunch shaping</a:t>
            </a:r>
            <a:endParaRPr lang="en-US" dirty="0">
              <a:solidFill>
                <a:srgbClr val="0070C0"/>
              </a:solidFill>
            </a:endParaRPr>
          </a:p>
        </p:txBody>
      </p:sp>
      <p:cxnSp>
        <p:nvCxnSpPr>
          <p:cNvPr id="41" name="Shape 40"/>
          <p:cNvCxnSpPr/>
          <p:nvPr/>
        </p:nvCxnSpPr>
        <p:spPr bwMode="auto">
          <a:xfrm rot="16200000" flipH="1">
            <a:off x="4686300" y="5067300"/>
            <a:ext cx="609600" cy="152400"/>
          </a:xfrm>
          <a:prstGeom prst="bentConnector3">
            <a:avLst>
              <a:gd name="adj1" fmla="val 50000"/>
            </a:avLst>
          </a:prstGeom>
          <a:ln>
            <a:tailEnd type="arrow"/>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style>
          <a:lnRef idx="3">
            <a:schemeClr val="accent1"/>
          </a:lnRef>
          <a:fillRef idx="0">
            <a:schemeClr val="accent1"/>
          </a:fillRef>
          <a:effectRef idx="2">
            <a:schemeClr val="accent1"/>
          </a:effectRef>
          <a:fontRef idx="minor">
            <a:schemeClr val="tx1"/>
          </a:fontRef>
        </p:style>
      </p:cxnSp>
      <p:sp>
        <p:nvSpPr>
          <p:cNvPr id="21" name="Slide Number Placeholder 20"/>
          <p:cNvSpPr>
            <a:spLocks noGrp="1"/>
          </p:cNvSpPr>
          <p:nvPr>
            <p:ph type="sldNum" sz="quarter" idx="12"/>
          </p:nvPr>
        </p:nvSpPr>
        <p:spPr/>
        <p:txBody>
          <a:bodyPr/>
          <a:lstStyle/>
          <a:p>
            <a:fld id="{9CB5389A-1711-45FC-BAEC-D67A6DEAC3B5}" type="slidenum">
              <a:rPr lang="en-US" altLang="zh-CN" smtClean="0"/>
              <a:pPr/>
              <a:t>16</a:t>
            </a:fld>
            <a:endParaRPr lang="en-US" altLang="zh-CN"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7A5ADA6-5A98-4832-92B6-EE95002F5CBB}" type="slidenum">
              <a:rPr lang="en-US" altLang="zh-CN" smtClean="0"/>
              <a:pPr/>
              <a:t>17</a:t>
            </a:fld>
            <a:endParaRPr lang="en-US" altLang="zh-CN"/>
          </a:p>
        </p:txBody>
      </p:sp>
      <p:pic>
        <p:nvPicPr>
          <p:cNvPr id="83971" name="Picture 3"/>
          <p:cNvPicPr>
            <a:picLocks noChangeAspect="1" noChangeArrowheads="1"/>
          </p:cNvPicPr>
          <p:nvPr/>
        </p:nvPicPr>
        <p:blipFill>
          <a:blip r:embed="rId2" cstate="print"/>
          <a:srcRect t="-2778"/>
          <a:stretch>
            <a:fillRect/>
          </a:stretch>
        </p:blipFill>
        <p:spPr bwMode="auto">
          <a:xfrm>
            <a:off x="0" y="1634836"/>
            <a:ext cx="9144000" cy="5262899"/>
          </a:xfrm>
          <a:prstGeom prst="rect">
            <a:avLst/>
          </a:prstGeom>
          <a:noFill/>
          <a:ln w="9525">
            <a:noFill/>
            <a:miter lim="800000"/>
            <a:headEnd/>
            <a:tailEnd/>
          </a:ln>
          <a:effectLst/>
        </p:spPr>
      </p:pic>
      <p:sp>
        <p:nvSpPr>
          <p:cNvPr id="6" name="TextBox 5"/>
          <p:cNvSpPr txBox="1"/>
          <p:nvPr/>
        </p:nvSpPr>
        <p:spPr>
          <a:xfrm>
            <a:off x="-2" y="304800"/>
            <a:ext cx="9144001" cy="1200329"/>
          </a:xfrm>
          <a:prstGeom prst="rect">
            <a:avLst/>
          </a:prstGeom>
          <a:noFill/>
        </p:spPr>
        <p:txBody>
          <a:bodyPr wrap="square" rtlCol="0">
            <a:spAutoFit/>
          </a:bodyPr>
          <a:lstStyle/>
          <a:p>
            <a:r>
              <a:rPr lang="en-US" sz="2400" dirty="0" smtClean="0"/>
              <a:t>Technology for HEP machine also have great impact in other applications: e.g. </a:t>
            </a:r>
            <a:r>
              <a:rPr lang="en-US" sz="2400" u="sng" dirty="0" smtClean="0"/>
              <a:t>Dielectric </a:t>
            </a:r>
            <a:r>
              <a:rPr lang="en-US" sz="2400" u="sng" dirty="0" smtClean="0"/>
              <a:t>wakefield accelerator </a:t>
            </a:r>
            <a:r>
              <a:rPr lang="en-US" sz="2400" u="sng" dirty="0" smtClean="0"/>
              <a:t>to drive future FEL </a:t>
            </a:r>
            <a:r>
              <a:rPr lang="en-US" sz="2400" u="sng" dirty="0" smtClean="0"/>
              <a:t>(</a:t>
            </a:r>
            <a:r>
              <a:rPr lang="en-US" sz="2000" u="sng" dirty="0" smtClean="0"/>
              <a:t>100MeV/m, 100kHz Rep</a:t>
            </a:r>
            <a:r>
              <a:rPr lang="en-US" sz="2400" u="sng" dirty="0" smtClean="0"/>
              <a:t>.)</a:t>
            </a:r>
            <a:endParaRPr lang="en-US" sz="2400" u="sng"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Oval 83"/>
          <p:cNvSpPr/>
          <p:nvPr/>
        </p:nvSpPr>
        <p:spPr bwMode="auto">
          <a:xfrm>
            <a:off x="3257532" y="4451364"/>
            <a:ext cx="620721" cy="657234"/>
          </a:xfrm>
          <a:prstGeom prst="ellipse">
            <a:avLst/>
          </a:prstGeom>
          <a:solidFill>
            <a:srgbClr val="DBBDDA"/>
          </a:solidFill>
          <a:ln>
            <a:solidFill>
              <a:schemeClr val="tx2">
                <a:lumMod val="40000"/>
                <a:lumOff val="60000"/>
              </a:schemeClr>
            </a:solid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14" name="Title 13"/>
          <p:cNvSpPr>
            <a:spLocks noGrp="1"/>
          </p:cNvSpPr>
          <p:nvPr>
            <p:ph type="title"/>
          </p:nvPr>
        </p:nvSpPr>
        <p:spPr>
          <a:xfrm>
            <a:off x="457200" y="274638"/>
            <a:ext cx="8229600" cy="601662"/>
          </a:xfrm>
        </p:spPr>
        <p:txBody>
          <a:bodyPr/>
          <a:lstStyle/>
          <a:p>
            <a:r>
              <a:rPr lang="en-US" dirty="0" smtClean="0"/>
              <a:t>High Efficiency Wakefield Acceleration</a:t>
            </a:r>
            <a:endParaRPr lang="en-US" dirty="0"/>
          </a:p>
        </p:txBody>
      </p:sp>
      <p:sp>
        <p:nvSpPr>
          <p:cNvPr id="471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7110" name="Object 6"/>
          <p:cNvGraphicFramePr>
            <a:graphicFrameLocks noChangeAspect="1"/>
          </p:cNvGraphicFramePr>
          <p:nvPr/>
        </p:nvGraphicFramePr>
        <p:xfrm>
          <a:off x="3330558" y="4268799"/>
          <a:ext cx="1947863" cy="1058862"/>
        </p:xfrm>
        <a:graphic>
          <a:graphicData uri="http://schemas.openxmlformats.org/presentationml/2006/ole">
            <p:oleObj spid="_x0000_s374786" name="Equation" r:id="rId3" imgW="838080" imgH="457200" progId="Equation.3">
              <p:embed/>
            </p:oleObj>
          </a:graphicData>
        </a:graphic>
      </p:graphicFrame>
      <p:sp>
        <p:nvSpPr>
          <p:cNvPr id="81" name="TextBox 80"/>
          <p:cNvSpPr txBox="1"/>
          <p:nvPr/>
        </p:nvSpPr>
        <p:spPr>
          <a:xfrm>
            <a:off x="701622" y="4560903"/>
            <a:ext cx="2797158" cy="461665"/>
          </a:xfrm>
          <a:prstGeom prst="rect">
            <a:avLst/>
          </a:prstGeom>
          <a:noFill/>
        </p:spPr>
        <p:txBody>
          <a:bodyPr wrap="square" rtlCol="0">
            <a:spAutoFit/>
          </a:bodyPr>
          <a:lstStyle/>
          <a:p>
            <a:r>
              <a:rPr lang="en-US" sz="2400" dirty="0" smtClean="0"/>
              <a:t>Transformer Ratio:</a:t>
            </a:r>
            <a:endParaRPr lang="en-US" sz="2400" dirty="0"/>
          </a:p>
        </p:txBody>
      </p:sp>
      <p:sp>
        <p:nvSpPr>
          <p:cNvPr id="82" name="TextBox 81"/>
          <p:cNvSpPr txBox="1"/>
          <p:nvPr/>
        </p:nvSpPr>
        <p:spPr>
          <a:xfrm>
            <a:off x="5229234" y="4343358"/>
            <a:ext cx="2797158" cy="400110"/>
          </a:xfrm>
          <a:prstGeom prst="rect">
            <a:avLst/>
          </a:prstGeom>
          <a:noFill/>
        </p:spPr>
        <p:txBody>
          <a:bodyPr wrap="square" rtlCol="0">
            <a:spAutoFit/>
          </a:bodyPr>
          <a:lstStyle/>
          <a:p>
            <a:r>
              <a:rPr lang="en-US" sz="2000" dirty="0" smtClean="0"/>
              <a:t>(Trailing bunch)</a:t>
            </a:r>
            <a:endParaRPr lang="en-US" sz="2000" dirty="0"/>
          </a:p>
        </p:txBody>
      </p:sp>
      <p:sp>
        <p:nvSpPr>
          <p:cNvPr id="83" name="TextBox 82"/>
          <p:cNvSpPr txBox="1"/>
          <p:nvPr/>
        </p:nvSpPr>
        <p:spPr>
          <a:xfrm>
            <a:off x="5265747" y="4854540"/>
            <a:ext cx="2797158" cy="400110"/>
          </a:xfrm>
          <a:prstGeom prst="rect">
            <a:avLst/>
          </a:prstGeom>
          <a:noFill/>
        </p:spPr>
        <p:txBody>
          <a:bodyPr wrap="square" rtlCol="0">
            <a:spAutoFit/>
          </a:bodyPr>
          <a:lstStyle/>
          <a:p>
            <a:r>
              <a:rPr lang="en-US" sz="2000" dirty="0" smtClean="0"/>
              <a:t>(driving bunch)</a:t>
            </a:r>
            <a:endParaRPr lang="en-US" sz="2000" dirty="0"/>
          </a:p>
        </p:txBody>
      </p:sp>
      <p:sp>
        <p:nvSpPr>
          <p:cNvPr id="85" name="TextBox 84"/>
          <p:cNvSpPr txBox="1"/>
          <p:nvPr/>
        </p:nvSpPr>
        <p:spPr>
          <a:xfrm>
            <a:off x="4170357" y="5408204"/>
            <a:ext cx="4973644" cy="1200329"/>
          </a:xfrm>
          <a:prstGeom prst="rect">
            <a:avLst/>
          </a:prstGeom>
          <a:noFill/>
        </p:spPr>
        <p:txBody>
          <a:bodyPr wrap="square" rtlCol="0">
            <a:spAutoFit/>
          </a:bodyPr>
          <a:lstStyle/>
          <a:p>
            <a:pPr>
              <a:buFont typeface="Arial" pitchFamily="34" charset="0"/>
              <a:buChar char="•"/>
            </a:pPr>
            <a:r>
              <a:rPr lang="en-US" dirty="0" smtClean="0">
                <a:solidFill>
                  <a:srgbClr val="7030A0"/>
                </a:solidFill>
              </a:rPr>
              <a:t>Directly related to efficiency; </a:t>
            </a:r>
          </a:p>
          <a:p>
            <a:pPr>
              <a:buFont typeface="Arial" pitchFamily="34" charset="0"/>
              <a:buChar char="•"/>
            </a:pPr>
            <a:r>
              <a:rPr lang="en-US" dirty="0" smtClean="0">
                <a:solidFill>
                  <a:srgbClr val="7030A0"/>
                </a:solidFill>
              </a:rPr>
              <a:t>&gt;&gt;2 is preferred;</a:t>
            </a:r>
          </a:p>
          <a:p>
            <a:pPr>
              <a:buFont typeface="Arial" pitchFamily="34" charset="0"/>
              <a:buChar char="•"/>
            </a:pPr>
            <a:r>
              <a:rPr lang="en-US" dirty="0" smtClean="0">
                <a:solidFill>
                  <a:srgbClr val="7030A0"/>
                </a:solidFill>
              </a:rPr>
              <a:t>temporal shape of the bunch determined;</a:t>
            </a:r>
          </a:p>
          <a:p>
            <a:pPr>
              <a:buFont typeface="Arial" pitchFamily="34" charset="0"/>
              <a:buChar char="•"/>
            </a:pPr>
            <a:r>
              <a:rPr lang="en-US" dirty="0" smtClean="0">
                <a:solidFill>
                  <a:srgbClr val="7030A0"/>
                </a:solidFill>
              </a:rPr>
              <a:t>favors ramped charge profile and its variations;</a:t>
            </a:r>
            <a:endParaRPr lang="en-US" dirty="0">
              <a:solidFill>
                <a:srgbClr val="7030A0"/>
              </a:solidFill>
            </a:endParaRPr>
          </a:p>
        </p:txBody>
      </p:sp>
      <p:cxnSp>
        <p:nvCxnSpPr>
          <p:cNvPr id="86" name="Shape 40"/>
          <p:cNvCxnSpPr>
            <a:endCxn id="85" idx="1"/>
          </p:cNvCxnSpPr>
          <p:nvPr/>
        </p:nvCxnSpPr>
        <p:spPr bwMode="auto">
          <a:xfrm rot="16200000" flipH="1">
            <a:off x="3431321" y="5269333"/>
            <a:ext cx="840624" cy="637448"/>
          </a:xfrm>
          <a:prstGeom prst="bentConnector2">
            <a:avLst/>
          </a:prstGeom>
          <a:ln>
            <a:solidFill>
              <a:schemeClr val="accent2">
                <a:lumMod val="75000"/>
              </a:schemeClr>
            </a:solidFill>
            <a:tailEnd type="arrow"/>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style>
          <a:lnRef idx="3">
            <a:schemeClr val="accent1"/>
          </a:lnRef>
          <a:fillRef idx="0">
            <a:schemeClr val="accent1"/>
          </a:fillRef>
          <a:effectRef idx="2">
            <a:schemeClr val="accent1"/>
          </a:effectRef>
          <a:fontRef idx="minor">
            <a:schemeClr val="tx1"/>
          </a:fontRef>
        </p:style>
      </p:cxnSp>
      <p:sp>
        <p:nvSpPr>
          <p:cNvPr id="17" name="Rectangle 4"/>
          <p:cNvSpPr>
            <a:spLocks noChangeArrowheads="1"/>
          </p:cNvSpPr>
          <p:nvPr/>
        </p:nvSpPr>
        <p:spPr bwMode="auto">
          <a:xfrm>
            <a:off x="3475038" y="1302334"/>
            <a:ext cx="5343525" cy="1260764"/>
          </a:xfrm>
          <a:prstGeom prst="rect">
            <a:avLst/>
          </a:prstGeom>
          <a:solidFill>
            <a:srgbClr val="CCFFFF">
              <a:alpha val="50000"/>
            </a:srgbClr>
          </a:soli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CCFFFF"/>
            </a:extrusionClr>
          </a:sp3d>
        </p:spPr>
        <p:txBody>
          <a:bodyPr wrap="none" anchor="ctr">
            <a:flatTx/>
          </a:bodyPr>
          <a:lstStyle/>
          <a:p>
            <a:pPr algn="ctr" eaLnBrk="0" hangingPunct="0"/>
            <a:endParaRPr lang="zh-CN" altLang="en-US" sz="2400">
              <a:latin typeface="Times New Roman" pitchFamily="18" charset="0"/>
              <a:ea typeface="宋体" pitchFamily="2" charset="-122"/>
            </a:endParaRPr>
          </a:p>
        </p:txBody>
      </p:sp>
      <p:sp>
        <p:nvSpPr>
          <p:cNvPr id="18" name="Rectangle 5"/>
          <p:cNvSpPr>
            <a:spLocks noChangeArrowheads="1"/>
          </p:cNvSpPr>
          <p:nvPr/>
        </p:nvSpPr>
        <p:spPr bwMode="auto">
          <a:xfrm>
            <a:off x="3467100" y="2903605"/>
            <a:ext cx="5343525" cy="1183486"/>
          </a:xfrm>
          <a:prstGeom prst="rect">
            <a:avLst/>
          </a:prstGeom>
          <a:solidFill>
            <a:srgbClr val="CCFFFF">
              <a:alpha val="50000"/>
            </a:srgbClr>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CCFFFF"/>
            </a:extrusionClr>
          </a:sp3d>
        </p:spPr>
        <p:txBody>
          <a:bodyPr wrap="none" anchor="ctr">
            <a:flatTx/>
          </a:bodyPr>
          <a:lstStyle/>
          <a:p>
            <a:pPr algn="ctr" eaLnBrk="0" hangingPunct="0"/>
            <a:endParaRPr lang="zh-CN" altLang="en-US" sz="2400">
              <a:latin typeface="Times New Roman" pitchFamily="18" charset="0"/>
              <a:ea typeface="宋体" pitchFamily="2" charset="-122"/>
            </a:endParaRPr>
          </a:p>
        </p:txBody>
      </p:sp>
      <p:sp>
        <p:nvSpPr>
          <p:cNvPr id="19" name="Text Box 6"/>
          <p:cNvSpPr txBox="1">
            <a:spLocks noChangeArrowheads="1"/>
          </p:cNvSpPr>
          <p:nvPr/>
        </p:nvSpPr>
        <p:spPr bwMode="auto">
          <a:xfrm>
            <a:off x="77788" y="3176655"/>
            <a:ext cx="2690812" cy="457200"/>
          </a:xfrm>
          <a:prstGeom prst="rect">
            <a:avLst/>
          </a:prstGeom>
          <a:noFill/>
          <a:ln w="9525">
            <a:noFill/>
            <a:miter lim="800000"/>
            <a:headEnd/>
            <a:tailEnd/>
          </a:ln>
          <a:effectLst/>
        </p:spPr>
        <p:txBody>
          <a:bodyPr>
            <a:spAutoFit/>
          </a:bodyPr>
          <a:lstStyle/>
          <a:p>
            <a:pPr eaLnBrk="0" hangingPunct="0"/>
            <a:r>
              <a:rPr lang="en-US" altLang="zh-CN" sz="2400">
                <a:solidFill>
                  <a:srgbClr val="003399"/>
                </a:solidFill>
                <a:latin typeface="Times New Roman" pitchFamily="18" charset="0"/>
                <a:ea typeface="宋体" pitchFamily="2" charset="-122"/>
              </a:rPr>
              <a:t>Ramped Bunch</a:t>
            </a:r>
            <a:endParaRPr lang="en-US" altLang="zh-CN" sz="2000">
              <a:solidFill>
                <a:srgbClr val="003399"/>
              </a:solidFill>
              <a:latin typeface="Times New Roman" pitchFamily="18" charset="0"/>
              <a:ea typeface="宋体" pitchFamily="2" charset="-122"/>
            </a:endParaRPr>
          </a:p>
        </p:txBody>
      </p:sp>
      <p:sp>
        <p:nvSpPr>
          <p:cNvPr id="20" name="Rectangle 7"/>
          <p:cNvSpPr>
            <a:spLocks noChangeArrowheads="1"/>
          </p:cNvSpPr>
          <p:nvPr/>
        </p:nvSpPr>
        <p:spPr bwMode="auto">
          <a:xfrm>
            <a:off x="63500" y="1606618"/>
            <a:ext cx="3098800" cy="457200"/>
          </a:xfrm>
          <a:prstGeom prst="rect">
            <a:avLst/>
          </a:prstGeom>
          <a:noFill/>
          <a:ln w="9525" algn="ctr">
            <a:noFill/>
            <a:miter lim="800000"/>
            <a:headEnd/>
            <a:tailEnd/>
          </a:ln>
          <a:effectLst/>
        </p:spPr>
        <p:txBody>
          <a:bodyPr>
            <a:spAutoFit/>
          </a:bodyPr>
          <a:lstStyle/>
          <a:p>
            <a:pPr eaLnBrk="0" hangingPunct="0"/>
            <a:r>
              <a:rPr lang="en-US" altLang="zh-CN" sz="2400">
                <a:solidFill>
                  <a:srgbClr val="003399"/>
                </a:solidFill>
                <a:latin typeface="Times New Roman" pitchFamily="18" charset="0"/>
                <a:ea typeface="宋体" pitchFamily="2" charset="-122"/>
              </a:rPr>
              <a:t>Ramped Bunch Train</a:t>
            </a:r>
          </a:p>
        </p:txBody>
      </p:sp>
      <p:graphicFrame>
        <p:nvGraphicFramePr>
          <p:cNvPr id="23" name="Object 10"/>
          <p:cNvGraphicFramePr>
            <a:graphicFrameLocks noChangeAspect="1"/>
          </p:cNvGraphicFramePr>
          <p:nvPr/>
        </p:nvGraphicFramePr>
        <p:xfrm>
          <a:off x="4229100" y="2827405"/>
          <a:ext cx="3724275" cy="1208088"/>
        </p:xfrm>
        <a:graphic>
          <a:graphicData uri="http://schemas.openxmlformats.org/presentationml/2006/ole">
            <p:oleObj spid="_x0000_s374787" name="Designer Drawing" r:id="rId4" imgW="7044480" imgH="2338200" progId="">
              <p:embed/>
            </p:oleObj>
          </a:graphicData>
        </a:graphic>
      </p:graphicFrame>
      <p:grpSp>
        <p:nvGrpSpPr>
          <p:cNvPr id="24" name="Group 11"/>
          <p:cNvGrpSpPr>
            <a:grpSpLocks/>
          </p:cNvGrpSpPr>
          <p:nvPr/>
        </p:nvGrpSpPr>
        <p:grpSpPr bwMode="auto">
          <a:xfrm>
            <a:off x="4318010" y="1182022"/>
            <a:ext cx="3444881" cy="1214432"/>
            <a:chOff x="2680" y="2464"/>
            <a:chExt cx="2170" cy="765"/>
          </a:xfrm>
        </p:grpSpPr>
        <p:sp>
          <p:nvSpPr>
            <p:cNvPr id="25" name="AutoShape 12"/>
            <p:cNvSpPr>
              <a:spLocks noChangeAspect="1" noChangeArrowheads="1" noTextEdit="1"/>
            </p:cNvSpPr>
            <p:nvPr/>
          </p:nvSpPr>
          <p:spPr bwMode="auto">
            <a:xfrm>
              <a:off x="2680" y="2464"/>
              <a:ext cx="2160" cy="765"/>
            </a:xfrm>
            <a:prstGeom prst="rect">
              <a:avLst/>
            </a:prstGeom>
            <a:noFill/>
            <a:ln w="9525">
              <a:noFill/>
              <a:miter lim="800000"/>
              <a:headEnd/>
              <a:tailEnd/>
            </a:ln>
          </p:spPr>
          <p:txBody>
            <a:bodyPr/>
            <a:lstStyle/>
            <a:p>
              <a:endParaRPr lang="en-US"/>
            </a:p>
          </p:txBody>
        </p:sp>
        <p:sp>
          <p:nvSpPr>
            <p:cNvPr id="26" name="Line 13"/>
            <p:cNvSpPr>
              <a:spLocks noChangeShapeType="1"/>
            </p:cNvSpPr>
            <p:nvPr/>
          </p:nvSpPr>
          <p:spPr bwMode="auto">
            <a:xfrm>
              <a:off x="4730" y="2632"/>
              <a:ext cx="1" cy="377"/>
            </a:xfrm>
            <a:prstGeom prst="line">
              <a:avLst/>
            </a:prstGeom>
            <a:noFill/>
            <a:ln w="0">
              <a:solidFill>
                <a:srgbClr val="000000"/>
              </a:solidFill>
              <a:round/>
              <a:headEnd/>
              <a:tailEnd/>
            </a:ln>
          </p:spPr>
          <p:txBody>
            <a:bodyPr/>
            <a:lstStyle/>
            <a:p>
              <a:endParaRPr lang="en-US"/>
            </a:p>
          </p:txBody>
        </p:sp>
        <p:sp>
          <p:nvSpPr>
            <p:cNvPr id="27" name="Freeform 14"/>
            <p:cNvSpPr>
              <a:spLocks/>
            </p:cNvSpPr>
            <p:nvPr/>
          </p:nvSpPr>
          <p:spPr bwMode="auto">
            <a:xfrm>
              <a:off x="4710" y="2632"/>
              <a:ext cx="38" cy="39"/>
            </a:xfrm>
            <a:custGeom>
              <a:avLst/>
              <a:gdLst/>
              <a:ahLst/>
              <a:cxnLst>
                <a:cxn ang="0">
                  <a:pos x="76" y="77"/>
                </a:cxn>
                <a:cxn ang="0">
                  <a:pos x="38" y="0"/>
                </a:cxn>
                <a:cxn ang="0">
                  <a:pos x="0" y="77"/>
                </a:cxn>
                <a:cxn ang="0">
                  <a:pos x="76" y="77"/>
                </a:cxn>
              </a:cxnLst>
              <a:rect l="0" t="0" r="r" b="b"/>
              <a:pathLst>
                <a:path w="76" h="77">
                  <a:moveTo>
                    <a:pt x="76" y="77"/>
                  </a:moveTo>
                  <a:lnTo>
                    <a:pt x="38" y="0"/>
                  </a:lnTo>
                  <a:lnTo>
                    <a:pt x="0" y="77"/>
                  </a:lnTo>
                  <a:lnTo>
                    <a:pt x="76" y="77"/>
                  </a:lnTo>
                  <a:close/>
                </a:path>
              </a:pathLst>
            </a:custGeom>
            <a:solidFill>
              <a:srgbClr val="000000"/>
            </a:solidFill>
            <a:ln w="0">
              <a:solidFill>
                <a:srgbClr val="000000"/>
              </a:solidFill>
              <a:prstDash val="solid"/>
              <a:round/>
              <a:headEnd/>
              <a:tailEnd/>
            </a:ln>
          </p:spPr>
          <p:txBody>
            <a:bodyPr/>
            <a:lstStyle/>
            <a:p>
              <a:endParaRPr lang="en-US"/>
            </a:p>
          </p:txBody>
        </p:sp>
        <p:sp>
          <p:nvSpPr>
            <p:cNvPr id="28" name="Line 15"/>
            <p:cNvSpPr>
              <a:spLocks noChangeShapeType="1"/>
            </p:cNvSpPr>
            <p:nvPr/>
          </p:nvSpPr>
          <p:spPr bwMode="auto">
            <a:xfrm flipH="1">
              <a:off x="2682" y="2930"/>
              <a:ext cx="2072" cy="1"/>
            </a:xfrm>
            <a:prstGeom prst="line">
              <a:avLst/>
            </a:prstGeom>
            <a:noFill/>
            <a:ln w="0">
              <a:solidFill>
                <a:srgbClr val="000000"/>
              </a:solidFill>
              <a:round/>
              <a:headEnd/>
              <a:tailEnd/>
            </a:ln>
          </p:spPr>
          <p:txBody>
            <a:bodyPr/>
            <a:lstStyle/>
            <a:p>
              <a:endParaRPr lang="en-US"/>
            </a:p>
          </p:txBody>
        </p:sp>
        <p:sp>
          <p:nvSpPr>
            <p:cNvPr id="29" name="Freeform 16"/>
            <p:cNvSpPr>
              <a:spLocks/>
            </p:cNvSpPr>
            <p:nvPr/>
          </p:nvSpPr>
          <p:spPr bwMode="auto">
            <a:xfrm>
              <a:off x="2682" y="2911"/>
              <a:ext cx="38" cy="38"/>
            </a:xfrm>
            <a:custGeom>
              <a:avLst/>
              <a:gdLst/>
              <a:ahLst/>
              <a:cxnLst>
                <a:cxn ang="0">
                  <a:pos x="76" y="76"/>
                </a:cxn>
                <a:cxn ang="0">
                  <a:pos x="0" y="37"/>
                </a:cxn>
                <a:cxn ang="0">
                  <a:pos x="76" y="0"/>
                </a:cxn>
                <a:cxn ang="0">
                  <a:pos x="76" y="76"/>
                </a:cxn>
              </a:cxnLst>
              <a:rect l="0" t="0" r="r" b="b"/>
              <a:pathLst>
                <a:path w="76" h="76">
                  <a:moveTo>
                    <a:pt x="76" y="76"/>
                  </a:moveTo>
                  <a:lnTo>
                    <a:pt x="0" y="37"/>
                  </a:lnTo>
                  <a:lnTo>
                    <a:pt x="76" y="0"/>
                  </a:lnTo>
                  <a:lnTo>
                    <a:pt x="76" y="76"/>
                  </a:lnTo>
                  <a:close/>
                </a:path>
              </a:pathLst>
            </a:custGeom>
            <a:solidFill>
              <a:srgbClr val="000000"/>
            </a:solidFill>
            <a:ln w="0">
              <a:solidFill>
                <a:srgbClr val="000000"/>
              </a:solidFill>
              <a:prstDash val="solid"/>
              <a:round/>
              <a:headEnd/>
              <a:tailEnd/>
            </a:ln>
          </p:spPr>
          <p:txBody>
            <a:bodyPr/>
            <a:lstStyle/>
            <a:p>
              <a:endParaRPr lang="en-US"/>
            </a:p>
          </p:txBody>
        </p:sp>
        <p:sp>
          <p:nvSpPr>
            <p:cNvPr id="30" name="Rectangle 17"/>
            <p:cNvSpPr>
              <a:spLocks noChangeArrowheads="1"/>
            </p:cNvSpPr>
            <p:nvPr/>
          </p:nvSpPr>
          <p:spPr bwMode="auto">
            <a:xfrm>
              <a:off x="2680" y="2962"/>
              <a:ext cx="53" cy="144"/>
            </a:xfrm>
            <a:prstGeom prst="rect">
              <a:avLst/>
            </a:prstGeom>
            <a:noFill/>
            <a:ln w="9525">
              <a:noFill/>
              <a:miter lim="800000"/>
              <a:headEnd/>
              <a:tailEnd/>
            </a:ln>
          </p:spPr>
          <p:txBody>
            <a:bodyPr wrap="none" lIns="0" tIns="0" rIns="0" bIns="0">
              <a:spAutoFit/>
            </a:bodyPr>
            <a:lstStyle/>
            <a:p>
              <a:r>
                <a:rPr lang="en-US" altLang="zh-CN" sz="1500" b="1">
                  <a:solidFill>
                    <a:srgbClr val="000000"/>
                  </a:solidFill>
                  <a:latin typeface="Times New Roman" pitchFamily="18" charset="0"/>
                  <a:ea typeface="宋体" pitchFamily="2" charset="-122"/>
                </a:rPr>
                <a:t>z</a:t>
              </a:r>
              <a:endParaRPr lang="en-US" altLang="zh-CN">
                <a:ea typeface="宋体" pitchFamily="2" charset="-122"/>
              </a:endParaRPr>
            </a:p>
          </p:txBody>
        </p:sp>
        <p:sp>
          <p:nvSpPr>
            <p:cNvPr id="31" name="Line 18"/>
            <p:cNvSpPr>
              <a:spLocks noChangeShapeType="1"/>
            </p:cNvSpPr>
            <p:nvPr/>
          </p:nvSpPr>
          <p:spPr bwMode="auto">
            <a:xfrm>
              <a:off x="3676" y="2846"/>
              <a:ext cx="115" cy="1"/>
            </a:xfrm>
            <a:prstGeom prst="line">
              <a:avLst/>
            </a:prstGeom>
            <a:noFill/>
            <a:ln w="0">
              <a:solidFill>
                <a:srgbClr val="000000"/>
              </a:solidFill>
              <a:round/>
              <a:headEnd/>
              <a:tailEnd/>
            </a:ln>
          </p:spPr>
          <p:txBody>
            <a:bodyPr/>
            <a:lstStyle/>
            <a:p>
              <a:endParaRPr lang="en-US"/>
            </a:p>
          </p:txBody>
        </p:sp>
        <p:sp>
          <p:nvSpPr>
            <p:cNvPr id="32" name="Freeform 19"/>
            <p:cNvSpPr>
              <a:spLocks/>
            </p:cNvSpPr>
            <p:nvPr/>
          </p:nvSpPr>
          <p:spPr bwMode="auto">
            <a:xfrm>
              <a:off x="3676" y="2836"/>
              <a:ext cx="17" cy="20"/>
            </a:xfrm>
            <a:custGeom>
              <a:avLst/>
              <a:gdLst/>
              <a:ahLst/>
              <a:cxnLst>
                <a:cxn ang="0">
                  <a:pos x="35" y="39"/>
                </a:cxn>
                <a:cxn ang="0">
                  <a:pos x="0" y="19"/>
                </a:cxn>
                <a:cxn ang="0">
                  <a:pos x="35" y="0"/>
                </a:cxn>
                <a:cxn ang="0">
                  <a:pos x="17" y="19"/>
                </a:cxn>
                <a:cxn ang="0">
                  <a:pos x="35" y="39"/>
                </a:cxn>
              </a:cxnLst>
              <a:rect l="0" t="0" r="r" b="b"/>
              <a:pathLst>
                <a:path w="35" h="39">
                  <a:moveTo>
                    <a:pt x="35" y="39"/>
                  </a:moveTo>
                  <a:lnTo>
                    <a:pt x="0" y="19"/>
                  </a:lnTo>
                  <a:lnTo>
                    <a:pt x="35" y="0"/>
                  </a:lnTo>
                  <a:lnTo>
                    <a:pt x="17" y="19"/>
                  </a:lnTo>
                  <a:lnTo>
                    <a:pt x="35" y="39"/>
                  </a:lnTo>
                  <a:close/>
                </a:path>
              </a:pathLst>
            </a:custGeom>
            <a:solidFill>
              <a:srgbClr val="000000"/>
            </a:solidFill>
            <a:ln w="0">
              <a:solidFill>
                <a:srgbClr val="000000"/>
              </a:solidFill>
              <a:prstDash val="solid"/>
              <a:round/>
              <a:headEnd/>
              <a:tailEnd/>
            </a:ln>
          </p:spPr>
          <p:txBody>
            <a:bodyPr/>
            <a:lstStyle/>
            <a:p>
              <a:endParaRPr lang="en-US"/>
            </a:p>
          </p:txBody>
        </p:sp>
        <p:sp>
          <p:nvSpPr>
            <p:cNvPr id="33" name="Line 20"/>
            <p:cNvSpPr>
              <a:spLocks noChangeShapeType="1"/>
            </p:cNvSpPr>
            <p:nvPr/>
          </p:nvSpPr>
          <p:spPr bwMode="auto">
            <a:xfrm>
              <a:off x="3427" y="2863"/>
              <a:ext cx="116" cy="1"/>
            </a:xfrm>
            <a:prstGeom prst="line">
              <a:avLst/>
            </a:prstGeom>
            <a:noFill/>
            <a:ln w="0">
              <a:solidFill>
                <a:srgbClr val="000000"/>
              </a:solidFill>
              <a:round/>
              <a:headEnd/>
              <a:tailEnd/>
            </a:ln>
          </p:spPr>
          <p:txBody>
            <a:bodyPr/>
            <a:lstStyle/>
            <a:p>
              <a:endParaRPr lang="en-US"/>
            </a:p>
          </p:txBody>
        </p:sp>
        <p:sp>
          <p:nvSpPr>
            <p:cNvPr id="34" name="Freeform 21"/>
            <p:cNvSpPr>
              <a:spLocks/>
            </p:cNvSpPr>
            <p:nvPr/>
          </p:nvSpPr>
          <p:spPr bwMode="auto">
            <a:xfrm>
              <a:off x="3427" y="2853"/>
              <a:ext cx="17" cy="19"/>
            </a:xfrm>
            <a:custGeom>
              <a:avLst/>
              <a:gdLst/>
              <a:ahLst/>
              <a:cxnLst>
                <a:cxn ang="0">
                  <a:pos x="34" y="38"/>
                </a:cxn>
                <a:cxn ang="0">
                  <a:pos x="0" y="19"/>
                </a:cxn>
                <a:cxn ang="0">
                  <a:pos x="34" y="0"/>
                </a:cxn>
                <a:cxn ang="0">
                  <a:pos x="18" y="19"/>
                </a:cxn>
                <a:cxn ang="0">
                  <a:pos x="34" y="38"/>
                </a:cxn>
              </a:cxnLst>
              <a:rect l="0" t="0" r="r" b="b"/>
              <a:pathLst>
                <a:path w="34" h="38">
                  <a:moveTo>
                    <a:pt x="34" y="38"/>
                  </a:moveTo>
                  <a:lnTo>
                    <a:pt x="0" y="19"/>
                  </a:lnTo>
                  <a:lnTo>
                    <a:pt x="34" y="0"/>
                  </a:lnTo>
                  <a:lnTo>
                    <a:pt x="18" y="19"/>
                  </a:lnTo>
                  <a:lnTo>
                    <a:pt x="34" y="38"/>
                  </a:lnTo>
                  <a:close/>
                </a:path>
              </a:pathLst>
            </a:custGeom>
            <a:solidFill>
              <a:srgbClr val="000000"/>
            </a:solidFill>
            <a:ln w="0">
              <a:solidFill>
                <a:srgbClr val="000000"/>
              </a:solidFill>
              <a:prstDash val="solid"/>
              <a:round/>
              <a:headEnd/>
              <a:tailEnd/>
            </a:ln>
          </p:spPr>
          <p:txBody>
            <a:bodyPr/>
            <a:lstStyle/>
            <a:p>
              <a:endParaRPr lang="en-US"/>
            </a:p>
          </p:txBody>
        </p:sp>
        <p:sp>
          <p:nvSpPr>
            <p:cNvPr id="35" name="Line 22"/>
            <p:cNvSpPr>
              <a:spLocks noChangeShapeType="1"/>
            </p:cNvSpPr>
            <p:nvPr/>
          </p:nvSpPr>
          <p:spPr bwMode="auto">
            <a:xfrm>
              <a:off x="3161" y="2882"/>
              <a:ext cx="114" cy="1"/>
            </a:xfrm>
            <a:prstGeom prst="line">
              <a:avLst/>
            </a:prstGeom>
            <a:noFill/>
            <a:ln w="0">
              <a:solidFill>
                <a:srgbClr val="000000"/>
              </a:solidFill>
              <a:round/>
              <a:headEnd/>
              <a:tailEnd/>
            </a:ln>
          </p:spPr>
          <p:txBody>
            <a:bodyPr/>
            <a:lstStyle/>
            <a:p>
              <a:endParaRPr lang="en-US"/>
            </a:p>
          </p:txBody>
        </p:sp>
        <p:sp>
          <p:nvSpPr>
            <p:cNvPr id="36" name="Freeform 23"/>
            <p:cNvSpPr>
              <a:spLocks/>
            </p:cNvSpPr>
            <p:nvPr/>
          </p:nvSpPr>
          <p:spPr bwMode="auto">
            <a:xfrm>
              <a:off x="3161" y="2872"/>
              <a:ext cx="17" cy="20"/>
            </a:xfrm>
            <a:custGeom>
              <a:avLst/>
              <a:gdLst/>
              <a:ahLst/>
              <a:cxnLst>
                <a:cxn ang="0">
                  <a:pos x="34" y="39"/>
                </a:cxn>
                <a:cxn ang="0">
                  <a:pos x="0" y="20"/>
                </a:cxn>
                <a:cxn ang="0">
                  <a:pos x="34" y="0"/>
                </a:cxn>
                <a:cxn ang="0">
                  <a:pos x="17" y="20"/>
                </a:cxn>
                <a:cxn ang="0">
                  <a:pos x="34" y="39"/>
                </a:cxn>
              </a:cxnLst>
              <a:rect l="0" t="0" r="r" b="b"/>
              <a:pathLst>
                <a:path w="34" h="39">
                  <a:moveTo>
                    <a:pt x="34" y="39"/>
                  </a:moveTo>
                  <a:lnTo>
                    <a:pt x="0" y="20"/>
                  </a:lnTo>
                  <a:lnTo>
                    <a:pt x="34" y="0"/>
                  </a:lnTo>
                  <a:lnTo>
                    <a:pt x="17" y="20"/>
                  </a:lnTo>
                  <a:lnTo>
                    <a:pt x="34" y="39"/>
                  </a:lnTo>
                  <a:close/>
                </a:path>
              </a:pathLst>
            </a:custGeom>
            <a:solidFill>
              <a:srgbClr val="000000"/>
            </a:solidFill>
            <a:ln w="0">
              <a:solidFill>
                <a:srgbClr val="000000"/>
              </a:solidFill>
              <a:prstDash val="solid"/>
              <a:round/>
              <a:headEnd/>
              <a:tailEnd/>
            </a:ln>
          </p:spPr>
          <p:txBody>
            <a:bodyPr/>
            <a:lstStyle/>
            <a:p>
              <a:endParaRPr lang="en-US"/>
            </a:p>
          </p:txBody>
        </p:sp>
        <p:sp>
          <p:nvSpPr>
            <p:cNvPr id="37" name="Freeform 24"/>
            <p:cNvSpPr>
              <a:spLocks/>
            </p:cNvSpPr>
            <p:nvPr/>
          </p:nvSpPr>
          <p:spPr bwMode="auto">
            <a:xfrm>
              <a:off x="3498" y="2761"/>
              <a:ext cx="77" cy="169"/>
            </a:xfrm>
            <a:custGeom>
              <a:avLst/>
              <a:gdLst/>
              <a:ahLst/>
              <a:cxnLst>
                <a:cxn ang="0">
                  <a:pos x="72" y="0"/>
                </a:cxn>
                <a:cxn ang="0">
                  <a:pos x="85" y="0"/>
                </a:cxn>
                <a:cxn ang="0">
                  <a:pos x="91" y="8"/>
                </a:cxn>
                <a:cxn ang="0">
                  <a:pos x="100" y="35"/>
                </a:cxn>
                <a:cxn ang="0">
                  <a:pos x="105" y="69"/>
                </a:cxn>
                <a:cxn ang="0">
                  <a:pos x="109" y="164"/>
                </a:cxn>
                <a:cxn ang="0">
                  <a:pos x="118" y="267"/>
                </a:cxn>
                <a:cxn ang="0">
                  <a:pos x="127" y="316"/>
                </a:cxn>
                <a:cxn ang="0">
                  <a:pos x="154" y="336"/>
                </a:cxn>
                <a:cxn ang="0">
                  <a:pos x="154" y="337"/>
                </a:cxn>
                <a:cxn ang="0">
                  <a:pos x="2" y="337"/>
                </a:cxn>
                <a:cxn ang="0">
                  <a:pos x="0" y="336"/>
                </a:cxn>
                <a:cxn ang="0">
                  <a:pos x="27" y="316"/>
                </a:cxn>
                <a:cxn ang="0">
                  <a:pos x="36" y="267"/>
                </a:cxn>
                <a:cxn ang="0">
                  <a:pos x="45" y="164"/>
                </a:cxn>
                <a:cxn ang="0">
                  <a:pos x="49" y="69"/>
                </a:cxn>
                <a:cxn ang="0">
                  <a:pos x="54" y="35"/>
                </a:cxn>
                <a:cxn ang="0">
                  <a:pos x="63" y="8"/>
                </a:cxn>
                <a:cxn ang="0">
                  <a:pos x="69" y="0"/>
                </a:cxn>
                <a:cxn ang="0">
                  <a:pos x="82" y="0"/>
                </a:cxn>
                <a:cxn ang="0">
                  <a:pos x="72" y="0"/>
                </a:cxn>
              </a:cxnLst>
              <a:rect l="0" t="0" r="r" b="b"/>
              <a:pathLst>
                <a:path w="154" h="337">
                  <a:moveTo>
                    <a:pt x="72" y="0"/>
                  </a:moveTo>
                  <a:lnTo>
                    <a:pt x="85" y="0"/>
                  </a:lnTo>
                  <a:lnTo>
                    <a:pt x="91" y="8"/>
                  </a:lnTo>
                  <a:lnTo>
                    <a:pt x="100" y="35"/>
                  </a:lnTo>
                  <a:lnTo>
                    <a:pt x="105" y="69"/>
                  </a:lnTo>
                  <a:lnTo>
                    <a:pt x="109" y="164"/>
                  </a:lnTo>
                  <a:lnTo>
                    <a:pt x="118" y="267"/>
                  </a:lnTo>
                  <a:lnTo>
                    <a:pt x="127" y="316"/>
                  </a:lnTo>
                  <a:lnTo>
                    <a:pt x="154" y="336"/>
                  </a:lnTo>
                  <a:lnTo>
                    <a:pt x="154" y="337"/>
                  </a:lnTo>
                  <a:lnTo>
                    <a:pt x="2" y="337"/>
                  </a:lnTo>
                  <a:lnTo>
                    <a:pt x="0" y="336"/>
                  </a:lnTo>
                  <a:lnTo>
                    <a:pt x="27" y="316"/>
                  </a:lnTo>
                  <a:lnTo>
                    <a:pt x="36" y="267"/>
                  </a:lnTo>
                  <a:lnTo>
                    <a:pt x="45" y="164"/>
                  </a:lnTo>
                  <a:lnTo>
                    <a:pt x="49" y="69"/>
                  </a:lnTo>
                  <a:lnTo>
                    <a:pt x="54" y="35"/>
                  </a:lnTo>
                  <a:lnTo>
                    <a:pt x="63" y="8"/>
                  </a:lnTo>
                  <a:lnTo>
                    <a:pt x="69" y="0"/>
                  </a:lnTo>
                  <a:lnTo>
                    <a:pt x="82" y="0"/>
                  </a:lnTo>
                  <a:lnTo>
                    <a:pt x="72" y="0"/>
                  </a:lnTo>
                  <a:close/>
                </a:path>
              </a:pathLst>
            </a:custGeom>
            <a:solidFill>
              <a:srgbClr val="FF6600"/>
            </a:solidFill>
            <a:ln w="9525">
              <a:noFill/>
              <a:round/>
              <a:headEnd/>
              <a:tailEnd/>
            </a:ln>
          </p:spPr>
          <p:txBody>
            <a:bodyPr/>
            <a:lstStyle/>
            <a:p>
              <a:endParaRPr lang="en-US"/>
            </a:p>
          </p:txBody>
        </p:sp>
        <p:sp>
          <p:nvSpPr>
            <p:cNvPr id="38" name="Freeform 25"/>
            <p:cNvSpPr>
              <a:spLocks/>
            </p:cNvSpPr>
            <p:nvPr/>
          </p:nvSpPr>
          <p:spPr bwMode="auto">
            <a:xfrm>
              <a:off x="3497" y="2760"/>
              <a:ext cx="79" cy="171"/>
            </a:xfrm>
            <a:custGeom>
              <a:avLst/>
              <a:gdLst/>
              <a:ahLst/>
              <a:cxnLst>
                <a:cxn ang="0">
                  <a:pos x="75" y="6"/>
                </a:cxn>
                <a:cxn ang="0">
                  <a:pos x="85" y="5"/>
                </a:cxn>
                <a:cxn ang="0">
                  <a:pos x="100" y="39"/>
                </a:cxn>
                <a:cxn ang="0">
                  <a:pos x="105" y="72"/>
                </a:cxn>
                <a:cxn ang="0">
                  <a:pos x="118" y="270"/>
                </a:cxn>
                <a:cxn ang="0">
                  <a:pos x="127" y="321"/>
                </a:cxn>
                <a:cxn ang="0">
                  <a:pos x="155" y="342"/>
                </a:cxn>
                <a:cxn ang="0">
                  <a:pos x="154" y="340"/>
                </a:cxn>
                <a:cxn ang="0">
                  <a:pos x="5" y="337"/>
                </a:cxn>
                <a:cxn ang="0">
                  <a:pos x="5" y="337"/>
                </a:cxn>
                <a:cxn ang="0">
                  <a:pos x="32" y="322"/>
                </a:cxn>
                <a:cxn ang="0">
                  <a:pos x="33" y="319"/>
                </a:cxn>
                <a:cxn ang="0">
                  <a:pos x="51" y="167"/>
                </a:cxn>
                <a:cxn ang="0">
                  <a:pos x="60" y="38"/>
                </a:cxn>
                <a:cxn ang="0">
                  <a:pos x="69" y="12"/>
                </a:cxn>
                <a:cxn ang="0">
                  <a:pos x="72" y="6"/>
                </a:cxn>
                <a:cxn ang="0">
                  <a:pos x="85" y="0"/>
                </a:cxn>
                <a:cxn ang="0">
                  <a:pos x="75" y="6"/>
                </a:cxn>
                <a:cxn ang="0">
                  <a:pos x="87" y="6"/>
                </a:cxn>
                <a:cxn ang="0">
                  <a:pos x="88" y="5"/>
                </a:cxn>
                <a:cxn ang="0">
                  <a:pos x="88" y="2"/>
                </a:cxn>
                <a:cxn ang="0">
                  <a:pos x="87" y="0"/>
                </a:cxn>
                <a:cxn ang="0">
                  <a:pos x="72" y="0"/>
                </a:cxn>
                <a:cxn ang="0">
                  <a:pos x="69" y="2"/>
                </a:cxn>
                <a:cxn ang="0">
                  <a:pos x="54" y="36"/>
                </a:cxn>
                <a:cxn ang="0">
                  <a:pos x="49" y="72"/>
                </a:cxn>
                <a:cxn ang="0">
                  <a:pos x="36" y="270"/>
                </a:cxn>
                <a:cxn ang="0">
                  <a:pos x="29" y="316"/>
                </a:cxn>
                <a:cxn ang="0">
                  <a:pos x="2" y="337"/>
                </a:cxn>
                <a:cxn ang="0">
                  <a:pos x="0" y="339"/>
                </a:cxn>
                <a:cxn ang="0">
                  <a:pos x="2" y="340"/>
                </a:cxn>
                <a:cxn ang="0">
                  <a:pos x="3" y="343"/>
                </a:cxn>
                <a:cxn ang="0">
                  <a:pos x="157" y="343"/>
                </a:cxn>
                <a:cxn ang="0">
                  <a:pos x="158" y="342"/>
                </a:cxn>
                <a:cxn ang="0">
                  <a:pos x="160" y="340"/>
                </a:cxn>
                <a:cxn ang="0">
                  <a:pos x="160" y="337"/>
                </a:cxn>
                <a:cxn ang="0">
                  <a:pos x="131" y="316"/>
                </a:cxn>
                <a:cxn ang="0">
                  <a:pos x="124" y="270"/>
                </a:cxn>
                <a:cxn ang="0">
                  <a:pos x="110" y="72"/>
                </a:cxn>
                <a:cxn ang="0">
                  <a:pos x="106" y="36"/>
                </a:cxn>
                <a:cxn ang="0">
                  <a:pos x="91" y="2"/>
                </a:cxn>
                <a:cxn ang="0">
                  <a:pos x="90" y="0"/>
                </a:cxn>
                <a:cxn ang="0">
                  <a:pos x="75" y="0"/>
                </a:cxn>
                <a:cxn ang="0">
                  <a:pos x="73" y="2"/>
                </a:cxn>
                <a:cxn ang="0">
                  <a:pos x="72" y="3"/>
                </a:cxn>
                <a:cxn ang="0">
                  <a:pos x="73" y="5"/>
                </a:cxn>
                <a:cxn ang="0">
                  <a:pos x="75" y="6"/>
                </a:cxn>
              </a:cxnLst>
              <a:rect l="0" t="0" r="r" b="b"/>
              <a:pathLst>
                <a:path w="160" h="343">
                  <a:moveTo>
                    <a:pt x="75" y="0"/>
                  </a:moveTo>
                  <a:lnTo>
                    <a:pt x="75" y="6"/>
                  </a:lnTo>
                  <a:lnTo>
                    <a:pt x="88" y="6"/>
                  </a:lnTo>
                  <a:lnTo>
                    <a:pt x="85" y="5"/>
                  </a:lnTo>
                  <a:lnTo>
                    <a:pt x="91" y="12"/>
                  </a:lnTo>
                  <a:lnTo>
                    <a:pt x="100" y="39"/>
                  </a:lnTo>
                  <a:lnTo>
                    <a:pt x="100" y="38"/>
                  </a:lnTo>
                  <a:lnTo>
                    <a:pt x="105" y="72"/>
                  </a:lnTo>
                  <a:lnTo>
                    <a:pt x="109" y="167"/>
                  </a:lnTo>
                  <a:lnTo>
                    <a:pt x="118" y="270"/>
                  </a:lnTo>
                  <a:lnTo>
                    <a:pt x="127" y="319"/>
                  </a:lnTo>
                  <a:lnTo>
                    <a:pt x="127" y="321"/>
                  </a:lnTo>
                  <a:lnTo>
                    <a:pt x="128" y="322"/>
                  </a:lnTo>
                  <a:lnTo>
                    <a:pt x="155" y="342"/>
                  </a:lnTo>
                  <a:lnTo>
                    <a:pt x="154" y="339"/>
                  </a:lnTo>
                  <a:lnTo>
                    <a:pt x="154" y="340"/>
                  </a:lnTo>
                  <a:lnTo>
                    <a:pt x="157" y="337"/>
                  </a:lnTo>
                  <a:lnTo>
                    <a:pt x="5" y="337"/>
                  </a:lnTo>
                  <a:lnTo>
                    <a:pt x="6" y="339"/>
                  </a:lnTo>
                  <a:lnTo>
                    <a:pt x="5" y="337"/>
                  </a:lnTo>
                  <a:lnTo>
                    <a:pt x="5" y="342"/>
                  </a:lnTo>
                  <a:lnTo>
                    <a:pt x="32" y="322"/>
                  </a:lnTo>
                  <a:lnTo>
                    <a:pt x="33" y="321"/>
                  </a:lnTo>
                  <a:lnTo>
                    <a:pt x="33" y="319"/>
                  </a:lnTo>
                  <a:lnTo>
                    <a:pt x="42" y="270"/>
                  </a:lnTo>
                  <a:lnTo>
                    <a:pt x="51" y="167"/>
                  </a:lnTo>
                  <a:lnTo>
                    <a:pt x="55" y="72"/>
                  </a:lnTo>
                  <a:lnTo>
                    <a:pt x="60" y="38"/>
                  </a:lnTo>
                  <a:lnTo>
                    <a:pt x="60" y="39"/>
                  </a:lnTo>
                  <a:lnTo>
                    <a:pt x="69" y="12"/>
                  </a:lnTo>
                  <a:lnTo>
                    <a:pt x="75" y="5"/>
                  </a:lnTo>
                  <a:lnTo>
                    <a:pt x="72" y="6"/>
                  </a:lnTo>
                  <a:lnTo>
                    <a:pt x="85" y="6"/>
                  </a:lnTo>
                  <a:lnTo>
                    <a:pt x="85" y="0"/>
                  </a:lnTo>
                  <a:lnTo>
                    <a:pt x="75" y="0"/>
                  </a:lnTo>
                  <a:lnTo>
                    <a:pt x="75" y="6"/>
                  </a:lnTo>
                  <a:lnTo>
                    <a:pt x="85" y="6"/>
                  </a:lnTo>
                  <a:lnTo>
                    <a:pt x="87" y="6"/>
                  </a:lnTo>
                  <a:lnTo>
                    <a:pt x="87" y="5"/>
                  </a:lnTo>
                  <a:lnTo>
                    <a:pt x="88" y="5"/>
                  </a:lnTo>
                  <a:lnTo>
                    <a:pt x="88" y="3"/>
                  </a:lnTo>
                  <a:lnTo>
                    <a:pt x="88" y="2"/>
                  </a:lnTo>
                  <a:lnTo>
                    <a:pt x="87" y="2"/>
                  </a:lnTo>
                  <a:lnTo>
                    <a:pt x="87" y="0"/>
                  </a:lnTo>
                  <a:lnTo>
                    <a:pt x="85" y="0"/>
                  </a:lnTo>
                  <a:lnTo>
                    <a:pt x="72" y="0"/>
                  </a:lnTo>
                  <a:lnTo>
                    <a:pt x="70" y="0"/>
                  </a:lnTo>
                  <a:lnTo>
                    <a:pt x="69" y="2"/>
                  </a:lnTo>
                  <a:lnTo>
                    <a:pt x="63" y="9"/>
                  </a:lnTo>
                  <a:lnTo>
                    <a:pt x="54" y="36"/>
                  </a:lnTo>
                  <a:lnTo>
                    <a:pt x="54" y="38"/>
                  </a:lnTo>
                  <a:lnTo>
                    <a:pt x="49" y="72"/>
                  </a:lnTo>
                  <a:lnTo>
                    <a:pt x="45" y="167"/>
                  </a:lnTo>
                  <a:lnTo>
                    <a:pt x="36" y="270"/>
                  </a:lnTo>
                  <a:lnTo>
                    <a:pt x="27" y="319"/>
                  </a:lnTo>
                  <a:lnTo>
                    <a:pt x="29" y="316"/>
                  </a:lnTo>
                  <a:lnTo>
                    <a:pt x="2" y="336"/>
                  </a:lnTo>
                  <a:lnTo>
                    <a:pt x="2" y="337"/>
                  </a:lnTo>
                  <a:lnTo>
                    <a:pt x="0" y="337"/>
                  </a:lnTo>
                  <a:lnTo>
                    <a:pt x="0" y="339"/>
                  </a:lnTo>
                  <a:lnTo>
                    <a:pt x="0" y="340"/>
                  </a:lnTo>
                  <a:lnTo>
                    <a:pt x="2" y="340"/>
                  </a:lnTo>
                  <a:lnTo>
                    <a:pt x="3" y="342"/>
                  </a:lnTo>
                  <a:lnTo>
                    <a:pt x="3" y="343"/>
                  </a:lnTo>
                  <a:lnTo>
                    <a:pt x="5" y="343"/>
                  </a:lnTo>
                  <a:lnTo>
                    <a:pt x="157" y="343"/>
                  </a:lnTo>
                  <a:lnTo>
                    <a:pt x="158" y="343"/>
                  </a:lnTo>
                  <a:lnTo>
                    <a:pt x="158" y="342"/>
                  </a:lnTo>
                  <a:lnTo>
                    <a:pt x="160" y="342"/>
                  </a:lnTo>
                  <a:lnTo>
                    <a:pt x="160" y="340"/>
                  </a:lnTo>
                  <a:lnTo>
                    <a:pt x="160" y="339"/>
                  </a:lnTo>
                  <a:lnTo>
                    <a:pt x="160" y="337"/>
                  </a:lnTo>
                  <a:lnTo>
                    <a:pt x="158" y="336"/>
                  </a:lnTo>
                  <a:lnTo>
                    <a:pt x="131" y="316"/>
                  </a:lnTo>
                  <a:lnTo>
                    <a:pt x="133" y="319"/>
                  </a:lnTo>
                  <a:lnTo>
                    <a:pt x="124" y="270"/>
                  </a:lnTo>
                  <a:lnTo>
                    <a:pt x="115" y="167"/>
                  </a:lnTo>
                  <a:lnTo>
                    <a:pt x="110" y="72"/>
                  </a:lnTo>
                  <a:lnTo>
                    <a:pt x="106" y="38"/>
                  </a:lnTo>
                  <a:lnTo>
                    <a:pt x="106" y="36"/>
                  </a:lnTo>
                  <a:lnTo>
                    <a:pt x="97" y="9"/>
                  </a:lnTo>
                  <a:lnTo>
                    <a:pt x="91" y="2"/>
                  </a:lnTo>
                  <a:lnTo>
                    <a:pt x="90" y="2"/>
                  </a:lnTo>
                  <a:lnTo>
                    <a:pt x="90" y="0"/>
                  </a:lnTo>
                  <a:lnTo>
                    <a:pt x="88" y="0"/>
                  </a:lnTo>
                  <a:lnTo>
                    <a:pt x="75" y="0"/>
                  </a:lnTo>
                  <a:lnTo>
                    <a:pt x="73" y="0"/>
                  </a:lnTo>
                  <a:lnTo>
                    <a:pt x="73" y="2"/>
                  </a:lnTo>
                  <a:lnTo>
                    <a:pt x="72" y="2"/>
                  </a:lnTo>
                  <a:lnTo>
                    <a:pt x="72" y="3"/>
                  </a:lnTo>
                  <a:lnTo>
                    <a:pt x="72" y="5"/>
                  </a:lnTo>
                  <a:lnTo>
                    <a:pt x="73" y="5"/>
                  </a:lnTo>
                  <a:lnTo>
                    <a:pt x="73" y="6"/>
                  </a:lnTo>
                  <a:lnTo>
                    <a:pt x="75" y="6"/>
                  </a:lnTo>
                  <a:lnTo>
                    <a:pt x="75" y="0"/>
                  </a:lnTo>
                  <a:close/>
                </a:path>
              </a:pathLst>
            </a:custGeom>
            <a:solidFill>
              <a:srgbClr val="C20000"/>
            </a:solidFill>
            <a:ln w="9525">
              <a:noFill/>
              <a:round/>
              <a:headEnd/>
              <a:tailEnd/>
            </a:ln>
          </p:spPr>
          <p:txBody>
            <a:bodyPr/>
            <a:lstStyle/>
            <a:p>
              <a:endParaRPr lang="en-US"/>
            </a:p>
          </p:txBody>
        </p:sp>
        <p:sp>
          <p:nvSpPr>
            <p:cNvPr id="39" name="Freeform 26"/>
            <p:cNvSpPr>
              <a:spLocks/>
            </p:cNvSpPr>
            <p:nvPr/>
          </p:nvSpPr>
          <p:spPr bwMode="auto">
            <a:xfrm>
              <a:off x="3246" y="2831"/>
              <a:ext cx="76" cy="99"/>
            </a:xfrm>
            <a:custGeom>
              <a:avLst/>
              <a:gdLst/>
              <a:ahLst/>
              <a:cxnLst>
                <a:cxn ang="0">
                  <a:pos x="70" y="0"/>
                </a:cxn>
                <a:cxn ang="0">
                  <a:pos x="83" y="0"/>
                </a:cxn>
                <a:cxn ang="0">
                  <a:pos x="91" y="3"/>
                </a:cxn>
                <a:cxn ang="0">
                  <a:pos x="100" y="20"/>
                </a:cxn>
                <a:cxn ang="0">
                  <a:pos x="104" y="41"/>
                </a:cxn>
                <a:cxn ang="0">
                  <a:pos x="109" y="96"/>
                </a:cxn>
                <a:cxn ang="0">
                  <a:pos x="118" y="157"/>
                </a:cxn>
                <a:cxn ang="0">
                  <a:pos x="125" y="185"/>
                </a:cxn>
                <a:cxn ang="0">
                  <a:pos x="152" y="197"/>
                </a:cxn>
                <a:cxn ang="0">
                  <a:pos x="0" y="197"/>
                </a:cxn>
                <a:cxn ang="0">
                  <a:pos x="25" y="185"/>
                </a:cxn>
                <a:cxn ang="0">
                  <a:pos x="34" y="157"/>
                </a:cxn>
                <a:cxn ang="0">
                  <a:pos x="43" y="96"/>
                </a:cxn>
                <a:cxn ang="0">
                  <a:pos x="48" y="41"/>
                </a:cxn>
                <a:cxn ang="0">
                  <a:pos x="52" y="20"/>
                </a:cxn>
                <a:cxn ang="0">
                  <a:pos x="61" y="3"/>
                </a:cxn>
                <a:cxn ang="0">
                  <a:pos x="69" y="0"/>
                </a:cxn>
                <a:cxn ang="0">
                  <a:pos x="82" y="0"/>
                </a:cxn>
                <a:cxn ang="0">
                  <a:pos x="70" y="0"/>
                </a:cxn>
              </a:cxnLst>
              <a:rect l="0" t="0" r="r" b="b"/>
              <a:pathLst>
                <a:path w="152" h="197">
                  <a:moveTo>
                    <a:pt x="70" y="0"/>
                  </a:moveTo>
                  <a:lnTo>
                    <a:pt x="83" y="0"/>
                  </a:lnTo>
                  <a:lnTo>
                    <a:pt x="91" y="3"/>
                  </a:lnTo>
                  <a:lnTo>
                    <a:pt x="100" y="20"/>
                  </a:lnTo>
                  <a:lnTo>
                    <a:pt x="104" y="41"/>
                  </a:lnTo>
                  <a:lnTo>
                    <a:pt x="109" y="96"/>
                  </a:lnTo>
                  <a:lnTo>
                    <a:pt x="118" y="157"/>
                  </a:lnTo>
                  <a:lnTo>
                    <a:pt x="125" y="185"/>
                  </a:lnTo>
                  <a:lnTo>
                    <a:pt x="152" y="197"/>
                  </a:lnTo>
                  <a:lnTo>
                    <a:pt x="0" y="197"/>
                  </a:lnTo>
                  <a:lnTo>
                    <a:pt x="25" y="185"/>
                  </a:lnTo>
                  <a:lnTo>
                    <a:pt x="34" y="157"/>
                  </a:lnTo>
                  <a:lnTo>
                    <a:pt x="43" y="96"/>
                  </a:lnTo>
                  <a:lnTo>
                    <a:pt x="48" y="41"/>
                  </a:lnTo>
                  <a:lnTo>
                    <a:pt x="52" y="20"/>
                  </a:lnTo>
                  <a:lnTo>
                    <a:pt x="61" y="3"/>
                  </a:lnTo>
                  <a:lnTo>
                    <a:pt x="69" y="0"/>
                  </a:lnTo>
                  <a:lnTo>
                    <a:pt x="82" y="0"/>
                  </a:lnTo>
                  <a:lnTo>
                    <a:pt x="70" y="0"/>
                  </a:lnTo>
                  <a:close/>
                </a:path>
              </a:pathLst>
            </a:custGeom>
            <a:solidFill>
              <a:srgbClr val="FF6600"/>
            </a:solidFill>
            <a:ln w="9525">
              <a:noFill/>
              <a:round/>
              <a:headEnd/>
              <a:tailEnd/>
            </a:ln>
          </p:spPr>
          <p:txBody>
            <a:bodyPr/>
            <a:lstStyle/>
            <a:p>
              <a:endParaRPr lang="en-US"/>
            </a:p>
          </p:txBody>
        </p:sp>
        <p:sp>
          <p:nvSpPr>
            <p:cNvPr id="40" name="Freeform 27"/>
            <p:cNvSpPr>
              <a:spLocks/>
            </p:cNvSpPr>
            <p:nvPr/>
          </p:nvSpPr>
          <p:spPr bwMode="auto">
            <a:xfrm>
              <a:off x="3244" y="2830"/>
              <a:ext cx="79" cy="101"/>
            </a:xfrm>
            <a:custGeom>
              <a:avLst/>
              <a:gdLst/>
              <a:ahLst/>
              <a:cxnLst>
                <a:cxn ang="0">
                  <a:pos x="73" y="6"/>
                </a:cxn>
                <a:cxn ang="0">
                  <a:pos x="85" y="6"/>
                </a:cxn>
                <a:cxn ang="0">
                  <a:pos x="91" y="8"/>
                </a:cxn>
                <a:cxn ang="0">
                  <a:pos x="100" y="23"/>
                </a:cxn>
                <a:cxn ang="0">
                  <a:pos x="109" y="99"/>
                </a:cxn>
                <a:cxn ang="0">
                  <a:pos x="118" y="161"/>
                </a:cxn>
                <a:cxn ang="0">
                  <a:pos x="127" y="190"/>
                </a:cxn>
                <a:cxn ang="0">
                  <a:pos x="154" y="203"/>
                </a:cxn>
                <a:cxn ang="0">
                  <a:pos x="3" y="197"/>
                </a:cxn>
                <a:cxn ang="0">
                  <a:pos x="30" y="191"/>
                </a:cxn>
                <a:cxn ang="0">
                  <a:pos x="40" y="161"/>
                </a:cxn>
                <a:cxn ang="0">
                  <a:pos x="49" y="99"/>
                </a:cxn>
                <a:cxn ang="0">
                  <a:pos x="58" y="23"/>
                </a:cxn>
                <a:cxn ang="0">
                  <a:pos x="67" y="8"/>
                </a:cxn>
                <a:cxn ang="0">
                  <a:pos x="73" y="6"/>
                </a:cxn>
                <a:cxn ang="0">
                  <a:pos x="85" y="6"/>
                </a:cxn>
                <a:cxn ang="0">
                  <a:pos x="73" y="0"/>
                </a:cxn>
                <a:cxn ang="0">
                  <a:pos x="85" y="6"/>
                </a:cxn>
                <a:cxn ang="0">
                  <a:pos x="86" y="5"/>
                </a:cxn>
                <a:cxn ang="0">
                  <a:pos x="88" y="3"/>
                </a:cxn>
                <a:cxn ang="0">
                  <a:pos x="86" y="2"/>
                </a:cxn>
                <a:cxn ang="0">
                  <a:pos x="85" y="0"/>
                </a:cxn>
                <a:cxn ang="0">
                  <a:pos x="70" y="0"/>
                </a:cxn>
                <a:cxn ang="0">
                  <a:pos x="63" y="5"/>
                </a:cxn>
                <a:cxn ang="0">
                  <a:pos x="52" y="21"/>
                </a:cxn>
                <a:cxn ang="0">
                  <a:pos x="48" y="44"/>
                </a:cxn>
                <a:cxn ang="0">
                  <a:pos x="34" y="160"/>
                </a:cxn>
                <a:cxn ang="0">
                  <a:pos x="25" y="187"/>
                </a:cxn>
                <a:cxn ang="0">
                  <a:pos x="2" y="197"/>
                </a:cxn>
                <a:cxn ang="0">
                  <a:pos x="0" y="200"/>
                </a:cxn>
                <a:cxn ang="0">
                  <a:pos x="2" y="202"/>
                </a:cxn>
                <a:cxn ang="0">
                  <a:pos x="3" y="203"/>
                </a:cxn>
                <a:cxn ang="0">
                  <a:pos x="157" y="203"/>
                </a:cxn>
                <a:cxn ang="0">
                  <a:pos x="158" y="200"/>
                </a:cxn>
                <a:cxn ang="0">
                  <a:pos x="157" y="197"/>
                </a:cxn>
                <a:cxn ang="0">
                  <a:pos x="131" y="187"/>
                </a:cxn>
                <a:cxn ang="0">
                  <a:pos x="124" y="160"/>
                </a:cxn>
                <a:cxn ang="0">
                  <a:pos x="110" y="44"/>
                </a:cxn>
                <a:cxn ang="0">
                  <a:pos x="106" y="21"/>
                </a:cxn>
                <a:cxn ang="0">
                  <a:pos x="95" y="3"/>
                </a:cxn>
                <a:cxn ang="0">
                  <a:pos x="86" y="0"/>
                </a:cxn>
                <a:cxn ang="0">
                  <a:pos x="72" y="0"/>
                </a:cxn>
                <a:cxn ang="0">
                  <a:pos x="70" y="2"/>
                </a:cxn>
                <a:cxn ang="0">
                  <a:pos x="70" y="5"/>
                </a:cxn>
                <a:cxn ang="0">
                  <a:pos x="72" y="6"/>
                </a:cxn>
                <a:cxn ang="0">
                  <a:pos x="73" y="0"/>
                </a:cxn>
              </a:cxnLst>
              <a:rect l="0" t="0" r="r" b="b"/>
              <a:pathLst>
                <a:path w="158" h="203">
                  <a:moveTo>
                    <a:pt x="73" y="0"/>
                  </a:moveTo>
                  <a:lnTo>
                    <a:pt x="73" y="6"/>
                  </a:lnTo>
                  <a:lnTo>
                    <a:pt x="86" y="6"/>
                  </a:lnTo>
                  <a:lnTo>
                    <a:pt x="85" y="6"/>
                  </a:lnTo>
                  <a:lnTo>
                    <a:pt x="92" y="9"/>
                  </a:lnTo>
                  <a:lnTo>
                    <a:pt x="91" y="8"/>
                  </a:lnTo>
                  <a:lnTo>
                    <a:pt x="100" y="24"/>
                  </a:lnTo>
                  <a:lnTo>
                    <a:pt x="100" y="23"/>
                  </a:lnTo>
                  <a:lnTo>
                    <a:pt x="104" y="44"/>
                  </a:lnTo>
                  <a:lnTo>
                    <a:pt x="109" y="99"/>
                  </a:lnTo>
                  <a:lnTo>
                    <a:pt x="118" y="160"/>
                  </a:lnTo>
                  <a:lnTo>
                    <a:pt x="118" y="161"/>
                  </a:lnTo>
                  <a:lnTo>
                    <a:pt x="125" y="190"/>
                  </a:lnTo>
                  <a:lnTo>
                    <a:pt x="127" y="190"/>
                  </a:lnTo>
                  <a:lnTo>
                    <a:pt x="127" y="191"/>
                  </a:lnTo>
                  <a:lnTo>
                    <a:pt x="154" y="203"/>
                  </a:lnTo>
                  <a:lnTo>
                    <a:pt x="155" y="197"/>
                  </a:lnTo>
                  <a:lnTo>
                    <a:pt x="3" y="197"/>
                  </a:lnTo>
                  <a:lnTo>
                    <a:pt x="5" y="203"/>
                  </a:lnTo>
                  <a:lnTo>
                    <a:pt x="30" y="191"/>
                  </a:lnTo>
                  <a:lnTo>
                    <a:pt x="31" y="190"/>
                  </a:lnTo>
                  <a:lnTo>
                    <a:pt x="40" y="161"/>
                  </a:lnTo>
                  <a:lnTo>
                    <a:pt x="40" y="160"/>
                  </a:lnTo>
                  <a:lnTo>
                    <a:pt x="49" y="99"/>
                  </a:lnTo>
                  <a:lnTo>
                    <a:pt x="54" y="44"/>
                  </a:lnTo>
                  <a:lnTo>
                    <a:pt x="58" y="23"/>
                  </a:lnTo>
                  <a:lnTo>
                    <a:pt x="58" y="24"/>
                  </a:lnTo>
                  <a:lnTo>
                    <a:pt x="67" y="8"/>
                  </a:lnTo>
                  <a:lnTo>
                    <a:pt x="66" y="9"/>
                  </a:lnTo>
                  <a:lnTo>
                    <a:pt x="73" y="6"/>
                  </a:lnTo>
                  <a:lnTo>
                    <a:pt x="72" y="6"/>
                  </a:lnTo>
                  <a:lnTo>
                    <a:pt x="85" y="6"/>
                  </a:lnTo>
                  <a:lnTo>
                    <a:pt x="85" y="0"/>
                  </a:lnTo>
                  <a:lnTo>
                    <a:pt x="73" y="0"/>
                  </a:lnTo>
                  <a:lnTo>
                    <a:pt x="73" y="6"/>
                  </a:lnTo>
                  <a:lnTo>
                    <a:pt x="85" y="6"/>
                  </a:lnTo>
                  <a:lnTo>
                    <a:pt x="86" y="6"/>
                  </a:lnTo>
                  <a:lnTo>
                    <a:pt x="86" y="5"/>
                  </a:lnTo>
                  <a:lnTo>
                    <a:pt x="88" y="5"/>
                  </a:lnTo>
                  <a:lnTo>
                    <a:pt x="88" y="3"/>
                  </a:lnTo>
                  <a:lnTo>
                    <a:pt x="88" y="2"/>
                  </a:lnTo>
                  <a:lnTo>
                    <a:pt x="86" y="2"/>
                  </a:lnTo>
                  <a:lnTo>
                    <a:pt x="86" y="0"/>
                  </a:lnTo>
                  <a:lnTo>
                    <a:pt x="85" y="0"/>
                  </a:lnTo>
                  <a:lnTo>
                    <a:pt x="72" y="0"/>
                  </a:lnTo>
                  <a:lnTo>
                    <a:pt x="70" y="0"/>
                  </a:lnTo>
                  <a:lnTo>
                    <a:pt x="63" y="3"/>
                  </a:lnTo>
                  <a:lnTo>
                    <a:pt x="63" y="5"/>
                  </a:lnTo>
                  <a:lnTo>
                    <a:pt x="61" y="5"/>
                  </a:lnTo>
                  <a:lnTo>
                    <a:pt x="52" y="21"/>
                  </a:lnTo>
                  <a:lnTo>
                    <a:pt x="52" y="23"/>
                  </a:lnTo>
                  <a:lnTo>
                    <a:pt x="48" y="44"/>
                  </a:lnTo>
                  <a:lnTo>
                    <a:pt x="43" y="99"/>
                  </a:lnTo>
                  <a:lnTo>
                    <a:pt x="34" y="160"/>
                  </a:lnTo>
                  <a:lnTo>
                    <a:pt x="34" y="158"/>
                  </a:lnTo>
                  <a:lnTo>
                    <a:pt x="25" y="187"/>
                  </a:lnTo>
                  <a:lnTo>
                    <a:pt x="27" y="185"/>
                  </a:lnTo>
                  <a:lnTo>
                    <a:pt x="2" y="197"/>
                  </a:lnTo>
                  <a:lnTo>
                    <a:pt x="0" y="199"/>
                  </a:lnTo>
                  <a:lnTo>
                    <a:pt x="0" y="200"/>
                  </a:lnTo>
                  <a:lnTo>
                    <a:pt x="0" y="202"/>
                  </a:lnTo>
                  <a:lnTo>
                    <a:pt x="2" y="202"/>
                  </a:lnTo>
                  <a:lnTo>
                    <a:pt x="2" y="203"/>
                  </a:lnTo>
                  <a:lnTo>
                    <a:pt x="3" y="203"/>
                  </a:lnTo>
                  <a:lnTo>
                    <a:pt x="155" y="203"/>
                  </a:lnTo>
                  <a:lnTo>
                    <a:pt x="157" y="203"/>
                  </a:lnTo>
                  <a:lnTo>
                    <a:pt x="158" y="202"/>
                  </a:lnTo>
                  <a:lnTo>
                    <a:pt x="158" y="200"/>
                  </a:lnTo>
                  <a:lnTo>
                    <a:pt x="158" y="199"/>
                  </a:lnTo>
                  <a:lnTo>
                    <a:pt x="157" y="197"/>
                  </a:lnTo>
                  <a:lnTo>
                    <a:pt x="130" y="185"/>
                  </a:lnTo>
                  <a:lnTo>
                    <a:pt x="131" y="187"/>
                  </a:lnTo>
                  <a:lnTo>
                    <a:pt x="124" y="158"/>
                  </a:lnTo>
                  <a:lnTo>
                    <a:pt x="124" y="160"/>
                  </a:lnTo>
                  <a:lnTo>
                    <a:pt x="115" y="99"/>
                  </a:lnTo>
                  <a:lnTo>
                    <a:pt x="110" y="44"/>
                  </a:lnTo>
                  <a:lnTo>
                    <a:pt x="106" y="23"/>
                  </a:lnTo>
                  <a:lnTo>
                    <a:pt x="106" y="21"/>
                  </a:lnTo>
                  <a:lnTo>
                    <a:pt x="97" y="5"/>
                  </a:lnTo>
                  <a:lnTo>
                    <a:pt x="95" y="3"/>
                  </a:lnTo>
                  <a:lnTo>
                    <a:pt x="88" y="0"/>
                  </a:lnTo>
                  <a:lnTo>
                    <a:pt x="86" y="0"/>
                  </a:lnTo>
                  <a:lnTo>
                    <a:pt x="73" y="0"/>
                  </a:lnTo>
                  <a:lnTo>
                    <a:pt x="72" y="0"/>
                  </a:lnTo>
                  <a:lnTo>
                    <a:pt x="72" y="2"/>
                  </a:lnTo>
                  <a:lnTo>
                    <a:pt x="70" y="2"/>
                  </a:lnTo>
                  <a:lnTo>
                    <a:pt x="70" y="3"/>
                  </a:lnTo>
                  <a:lnTo>
                    <a:pt x="70" y="5"/>
                  </a:lnTo>
                  <a:lnTo>
                    <a:pt x="72" y="5"/>
                  </a:lnTo>
                  <a:lnTo>
                    <a:pt x="72" y="6"/>
                  </a:lnTo>
                  <a:lnTo>
                    <a:pt x="73" y="6"/>
                  </a:lnTo>
                  <a:lnTo>
                    <a:pt x="73" y="0"/>
                  </a:lnTo>
                  <a:close/>
                </a:path>
              </a:pathLst>
            </a:custGeom>
            <a:solidFill>
              <a:srgbClr val="C20000"/>
            </a:solidFill>
            <a:ln w="9525">
              <a:noFill/>
              <a:round/>
              <a:headEnd/>
              <a:tailEnd/>
            </a:ln>
          </p:spPr>
          <p:txBody>
            <a:bodyPr/>
            <a:lstStyle/>
            <a:p>
              <a:endParaRPr lang="en-US"/>
            </a:p>
          </p:txBody>
        </p:sp>
        <p:sp>
          <p:nvSpPr>
            <p:cNvPr id="41" name="Line 28"/>
            <p:cNvSpPr>
              <a:spLocks noChangeShapeType="1"/>
            </p:cNvSpPr>
            <p:nvPr/>
          </p:nvSpPr>
          <p:spPr bwMode="auto">
            <a:xfrm>
              <a:off x="2918" y="2900"/>
              <a:ext cx="115" cy="1"/>
            </a:xfrm>
            <a:prstGeom prst="line">
              <a:avLst/>
            </a:prstGeom>
            <a:noFill/>
            <a:ln w="0">
              <a:solidFill>
                <a:srgbClr val="000000"/>
              </a:solidFill>
              <a:round/>
              <a:headEnd/>
              <a:tailEnd/>
            </a:ln>
          </p:spPr>
          <p:txBody>
            <a:bodyPr/>
            <a:lstStyle/>
            <a:p>
              <a:endParaRPr lang="en-US"/>
            </a:p>
          </p:txBody>
        </p:sp>
        <p:sp>
          <p:nvSpPr>
            <p:cNvPr id="42" name="Freeform 29"/>
            <p:cNvSpPr>
              <a:spLocks/>
            </p:cNvSpPr>
            <p:nvPr/>
          </p:nvSpPr>
          <p:spPr bwMode="auto">
            <a:xfrm>
              <a:off x="2918" y="2890"/>
              <a:ext cx="17" cy="19"/>
            </a:xfrm>
            <a:custGeom>
              <a:avLst/>
              <a:gdLst/>
              <a:ahLst/>
              <a:cxnLst>
                <a:cxn ang="0">
                  <a:pos x="35" y="37"/>
                </a:cxn>
                <a:cxn ang="0">
                  <a:pos x="0" y="20"/>
                </a:cxn>
                <a:cxn ang="0">
                  <a:pos x="35" y="0"/>
                </a:cxn>
                <a:cxn ang="0">
                  <a:pos x="18" y="20"/>
                </a:cxn>
                <a:cxn ang="0">
                  <a:pos x="35" y="37"/>
                </a:cxn>
              </a:cxnLst>
              <a:rect l="0" t="0" r="r" b="b"/>
              <a:pathLst>
                <a:path w="35" h="37">
                  <a:moveTo>
                    <a:pt x="35" y="37"/>
                  </a:moveTo>
                  <a:lnTo>
                    <a:pt x="0" y="20"/>
                  </a:lnTo>
                  <a:lnTo>
                    <a:pt x="35" y="0"/>
                  </a:lnTo>
                  <a:lnTo>
                    <a:pt x="18" y="20"/>
                  </a:lnTo>
                  <a:lnTo>
                    <a:pt x="35" y="37"/>
                  </a:lnTo>
                  <a:close/>
                </a:path>
              </a:pathLst>
            </a:custGeom>
            <a:solidFill>
              <a:srgbClr val="000000"/>
            </a:solidFill>
            <a:ln w="0">
              <a:solidFill>
                <a:srgbClr val="000000"/>
              </a:solidFill>
              <a:prstDash val="solid"/>
              <a:round/>
              <a:headEnd/>
              <a:tailEnd/>
            </a:ln>
          </p:spPr>
          <p:txBody>
            <a:bodyPr/>
            <a:lstStyle/>
            <a:p>
              <a:endParaRPr lang="en-US"/>
            </a:p>
          </p:txBody>
        </p:sp>
        <p:sp>
          <p:nvSpPr>
            <p:cNvPr id="43" name="Freeform 30"/>
            <p:cNvSpPr>
              <a:spLocks/>
            </p:cNvSpPr>
            <p:nvPr/>
          </p:nvSpPr>
          <p:spPr bwMode="auto">
            <a:xfrm>
              <a:off x="3752" y="2698"/>
              <a:ext cx="77" cy="232"/>
            </a:xfrm>
            <a:custGeom>
              <a:avLst/>
              <a:gdLst/>
              <a:ahLst/>
              <a:cxnLst>
                <a:cxn ang="0">
                  <a:pos x="72" y="0"/>
                </a:cxn>
                <a:cxn ang="0">
                  <a:pos x="85" y="0"/>
                </a:cxn>
                <a:cxn ang="0">
                  <a:pos x="91" y="9"/>
                </a:cxn>
                <a:cxn ang="0">
                  <a:pos x="100" y="46"/>
                </a:cxn>
                <a:cxn ang="0">
                  <a:pos x="105" y="94"/>
                </a:cxn>
                <a:cxn ang="0">
                  <a:pos x="109" y="226"/>
                </a:cxn>
                <a:cxn ang="0">
                  <a:pos x="118" y="369"/>
                </a:cxn>
                <a:cxn ang="0">
                  <a:pos x="127" y="435"/>
                </a:cxn>
                <a:cxn ang="0">
                  <a:pos x="154" y="463"/>
                </a:cxn>
                <a:cxn ang="0">
                  <a:pos x="154" y="465"/>
                </a:cxn>
                <a:cxn ang="0">
                  <a:pos x="2" y="465"/>
                </a:cxn>
                <a:cxn ang="0">
                  <a:pos x="0" y="463"/>
                </a:cxn>
                <a:cxn ang="0">
                  <a:pos x="27" y="435"/>
                </a:cxn>
                <a:cxn ang="0">
                  <a:pos x="36" y="369"/>
                </a:cxn>
                <a:cxn ang="0">
                  <a:pos x="45" y="226"/>
                </a:cxn>
                <a:cxn ang="0">
                  <a:pos x="50" y="94"/>
                </a:cxn>
                <a:cxn ang="0">
                  <a:pos x="54" y="46"/>
                </a:cxn>
                <a:cxn ang="0">
                  <a:pos x="63" y="9"/>
                </a:cxn>
                <a:cxn ang="0">
                  <a:pos x="69" y="0"/>
                </a:cxn>
                <a:cxn ang="0">
                  <a:pos x="82" y="0"/>
                </a:cxn>
                <a:cxn ang="0">
                  <a:pos x="72" y="0"/>
                </a:cxn>
              </a:cxnLst>
              <a:rect l="0" t="0" r="r" b="b"/>
              <a:pathLst>
                <a:path w="154" h="465">
                  <a:moveTo>
                    <a:pt x="72" y="0"/>
                  </a:moveTo>
                  <a:lnTo>
                    <a:pt x="85" y="0"/>
                  </a:lnTo>
                  <a:lnTo>
                    <a:pt x="91" y="9"/>
                  </a:lnTo>
                  <a:lnTo>
                    <a:pt x="100" y="46"/>
                  </a:lnTo>
                  <a:lnTo>
                    <a:pt x="105" y="94"/>
                  </a:lnTo>
                  <a:lnTo>
                    <a:pt x="109" y="226"/>
                  </a:lnTo>
                  <a:lnTo>
                    <a:pt x="118" y="369"/>
                  </a:lnTo>
                  <a:lnTo>
                    <a:pt x="127" y="435"/>
                  </a:lnTo>
                  <a:lnTo>
                    <a:pt x="154" y="463"/>
                  </a:lnTo>
                  <a:lnTo>
                    <a:pt x="154" y="465"/>
                  </a:lnTo>
                  <a:lnTo>
                    <a:pt x="2" y="465"/>
                  </a:lnTo>
                  <a:lnTo>
                    <a:pt x="0" y="463"/>
                  </a:lnTo>
                  <a:lnTo>
                    <a:pt x="27" y="435"/>
                  </a:lnTo>
                  <a:lnTo>
                    <a:pt x="36" y="369"/>
                  </a:lnTo>
                  <a:lnTo>
                    <a:pt x="45" y="226"/>
                  </a:lnTo>
                  <a:lnTo>
                    <a:pt x="50" y="94"/>
                  </a:lnTo>
                  <a:lnTo>
                    <a:pt x="54" y="46"/>
                  </a:lnTo>
                  <a:lnTo>
                    <a:pt x="63" y="9"/>
                  </a:lnTo>
                  <a:lnTo>
                    <a:pt x="69" y="0"/>
                  </a:lnTo>
                  <a:lnTo>
                    <a:pt x="82" y="0"/>
                  </a:lnTo>
                  <a:lnTo>
                    <a:pt x="72" y="0"/>
                  </a:lnTo>
                  <a:close/>
                </a:path>
              </a:pathLst>
            </a:custGeom>
            <a:solidFill>
              <a:srgbClr val="FF6600"/>
            </a:solidFill>
            <a:ln w="9525">
              <a:noFill/>
              <a:round/>
              <a:headEnd/>
              <a:tailEnd/>
            </a:ln>
          </p:spPr>
          <p:txBody>
            <a:bodyPr/>
            <a:lstStyle/>
            <a:p>
              <a:endParaRPr lang="en-US"/>
            </a:p>
          </p:txBody>
        </p:sp>
        <p:sp>
          <p:nvSpPr>
            <p:cNvPr id="44" name="Freeform 31"/>
            <p:cNvSpPr>
              <a:spLocks/>
            </p:cNvSpPr>
            <p:nvPr/>
          </p:nvSpPr>
          <p:spPr bwMode="auto">
            <a:xfrm>
              <a:off x="3751" y="2696"/>
              <a:ext cx="79" cy="236"/>
            </a:xfrm>
            <a:custGeom>
              <a:avLst/>
              <a:gdLst/>
              <a:ahLst/>
              <a:cxnLst>
                <a:cxn ang="0">
                  <a:pos x="75" y="6"/>
                </a:cxn>
                <a:cxn ang="0">
                  <a:pos x="85" y="4"/>
                </a:cxn>
                <a:cxn ang="0">
                  <a:pos x="91" y="12"/>
                </a:cxn>
                <a:cxn ang="0">
                  <a:pos x="105" y="97"/>
                </a:cxn>
                <a:cxn ang="0">
                  <a:pos x="118" y="372"/>
                </a:cxn>
                <a:cxn ang="0">
                  <a:pos x="127" y="439"/>
                </a:cxn>
                <a:cxn ang="0">
                  <a:pos x="155" y="468"/>
                </a:cxn>
                <a:cxn ang="0">
                  <a:pos x="154" y="468"/>
                </a:cxn>
                <a:cxn ang="0">
                  <a:pos x="5" y="465"/>
                </a:cxn>
                <a:cxn ang="0">
                  <a:pos x="5" y="465"/>
                </a:cxn>
                <a:cxn ang="0">
                  <a:pos x="32" y="439"/>
                </a:cxn>
                <a:cxn ang="0">
                  <a:pos x="33" y="438"/>
                </a:cxn>
                <a:cxn ang="0">
                  <a:pos x="51" y="229"/>
                </a:cxn>
                <a:cxn ang="0">
                  <a:pos x="60" y="49"/>
                </a:cxn>
                <a:cxn ang="0">
                  <a:pos x="69" y="13"/>
                </a:cxn>
                <a:cxn ang="0">
                  <a:pos x="72" y="6"/>
                </a:cxn>
                <a:cxn ang="0">
                  <a:pos x="85" y="0"/>
                </a:cxn>
                <a:cxn ang="0">
                  <a:pos x="75" y="6"/>
                </a:cxn>
                <a:cxn ang="0">
                  <a:pos x="87" y="6"/>
                </a:cxn>
                <a:cxn ang="0">
                  <a:pos x="88" y="4"/>
                </a:cxn>
                <a:cxn ang="0">
                  <a:pos x="88" y="1"/>
                </a:cxn>
                <a:cxn ang="0">
                  <a:pos x="87" y="0"/>
                </a:cxn>
                <a:cxn ang="0">
                  <a:pos x="72" y="0"/>
                </a:cxn>
                <a:cxn ang="0">
                  <a:pos x="69" y="1"/>
                </a:cxn>
                <a:cxn ang="0">
                  <a:pos x="63" y="12"/>
                </a:cxn>
                <a:cxn ang="0">
                  <a:pos x="50" y="97"/>
                </a:cxn>
                <a:cxn ang="0">
                  <a:pos x="36" y="372"/>
                </a:cxn>
                <a:cxn ang="0">
                  <a:pos x="29" y="436"/>
                </a:cxn>
                <a:cxn ang="0">
                  <a:pos x="0" y="465"/>
                </a:cxn>
                <a:cxn ang="0">
                  <a:pos x="0" y="468"/>
                </a:cxn>
                <a:cxn ang="0">
                  <a:pos x="3" y="469"/>
                </a:cxn>
                <a:cxn ang="0">
                  <a:pos x="5" y="471"/>
                </a:cxn>
                <a:cxn ang="0">
                  <a:pos x="158" y="471"/>
                </a:cxn>
                <a:cxn ang="0">
                  <a:pos x="160" y="466"/>
                </a:cxn>
                <a:cxn ang="0">
                  <a:pos x="158" y="465"/>
                </a:cxn>
                <a:cxn ang="0">
                  <a:pos x="133" y="438"/>
                </a:cxn>
                <a:cxn ang="0">
                  <a:pos x="115" y="229"/>
                </a:cxn>
                <a:cxn ang="0">
                  <a:pos x="106" y="49"/>
                </a:cxn>
                <a:cxn ang="0">
                  <a:pos x="97" y="10"/>
                </a:cxn>
                <a:cxn ang="0">
                  <a:pos x="90" y="1"/>
                </a:cxn>
                <a:cxn ang="0">
                  <a:pos x="88" y="0"/>
                </a:cxn>
                <a:cxn ang="0">
                  <a:pos x="73" y="0"/>
                </a:cxn>
                <a:cxn ang="0">
                  <a:pos x="72" y="1"/>
                </a:cxn>
                <a:cxn ang="0">
                  <a:pos x="72" y="4"/>
                </a:cxn>
                <a:cxn ang="0">
                  <a:pos x="73" y="6"/>
                </a:cxn>
                <a:cxn ang="0">
                  <a:pos x="75" y="0"/>
                </a:cxn>
              </a:cxnLst>
              <a:rect l="0" t="0" r="r" b="b"/>
              <a:pathLst>
                <a:path w="160" h="471">
                  <a:moveTo>
                    <a:pt x="75" y="0"/>
                  </a:moveTo>
                  <a:lnTo>
                    <a:pt x="75" y="6"/>
                  </a:lnTo>
                  <a:lnTo>
                    <a:pt x="88" y="6"/>
                  </a:lnTo>
                  <a:lnTo>
                    <a:pt x="85" y="4"/>
                  </a:lnTo>
                  <a:lnTo>
                    <a:pt x="91" y="13"/>
                  </a:lnTo>
                  <a:lnTo>
                    <a:pt x="91" y="12"/>
                  </a:lnTo>
                  <a:lnTo>
                    <a:pt x="100" y="49"/>
                  </a:lnTo>
                  <a:lnTo>
                    <a:pt x="105" y="97"/>
                  </a:lnTo>
                  <a:lnTo>
                    <a:pt x="109" y="229"/>
                  </a:lnTo>
                  <a:lnTo>
                    <a:pt x="118" y="372"/>
                  </a:lnTo>
                  <a:lnTo>
                    <a:pt x="127" y="438"/>
                  </a:lnTo>
                  <a:lnTo>
                    <a:pt x="127" y="439"/>
                  </a:lnTo>
                  <a:lnTo>
                    <a:pt x="129" y="439"/>
                  </a:lnTo>
                  <a:lnTo>
                    <a:pt x="155" y="468"/>
                  </a:lnTo>
                  <a:lnTo>
                    <a:pt x="154" y="466"/>
                  </a:lnTo>
                  <a:lnTo>
                    <a:pt x="154" y="468"/>
                  </a:lnTo>
                  <a:lnTo>
                    <a:pt x="157" y="465"/>
                  </a:lnTo>
                  <a:lnTo>
                    <a:pt x="5" y="465"/>
                  </a:lnTo>
                  <a:lnTo>
                    <a:pt x="6" y="466"/>
                  </a:lnTo>
                  <a:lnTo>
                    <a:pt x="5" y="465"/>
                  </a:lnTo>
                  <a:lnTo>
                    <a:pt x="5" y="468"/>
                  </a:lnTo>
                  <a:lnTo>
                    <a:pt x="32" y="439"/>
                  </a:lnTo>
                  <a:lnTo>
                    <a:pt x="33" y="439"/>
                  </a:lnTo>
                  <a:lnTo>
                    <a:pt x="33" y="438"/>
                  </a:lnTo>
                  <a:lnTo>
                    <a:pt x="42" y="372"/>
                  </a:lnTo>
                  <a:lnTo>
                    <a:pt x="51" y="229"/>
                  </a:lnTo>
                  <a:lnTo>
                    <a:pt x="56" y="97"/>
                  </a:lnTo>
                  <a:lnTo>
                    <a:pt x="60" y="49"/>
                  </a:lnTo>
                  <a:lnTo>
                    <a:pt x="69" y="12"/>
                  </a:lnTo>
                  <a:lnTo>
                    <a:pt x="69" y="13"/>
                  </a:lnTo>
                  <a:lnTo>
                    <a:pt x="75" y="4"/>
                  </a:lnTo>
                  <a:lnTo>
                    <a:pt x="72" y="6"/>
                  </a:lnTo>
                  <a:lnTo>
                    <a:pt x="85" y="6"/>
                  </a:lnTo>
                  <a:lnTo>
                    <a:pt x="85" y="0"/>
                  </a:lnTo>
                  <a:lnTo>
                    <a:pt x="75" y="0"/>
                  </a:lnTo>
                  <a:lnTo>
                    <a:pt x="75" y="6"/>
                  </a:lnTo>
                  <a:lnTo>
                    <a:pt x="85" y="6"/>
                  </a:lnTo>
                  <a:lnTo>
                    <a:pt x="87" y="6"/>
                  </a:lnTo>
                  <a:lnTo>
                    <a:pt x="87" y="4"/>
                  </a:lnTo>
                  <a:lnTo>
                    <a:pt x="88" y="4"/>
                  </a:lnTo>
                  <a:lnTo>
                    <a:pt x="88" y="3"/>
                  </a:lnTo>
                  <a:lnTo>
                    <a:pt x="88" y="1"/>
                  </a:lnTo>
                  <a:lnTo>
                    <a:pt x="87" y="1"/>
                  </a:lnTo>
                  <a:lnTo>
                    <a:pt x="87" y="0"/>
                  </a:lnTo>
                  <a:lnTo>
                    <a:pt x="85" y="0"/>
                  </a:lnTo>
                  <a:lnTo>
                    <a:pt x="72" y="0"/>
                  </a:lnTo>
                  <a:lnTo>
                    <a:pt x="70" y="0"/>
                  </a:lnTo>
                  <a:lnTo>
                    <a:pt x="69" y="1"/>
                  </a:lnTo>
                  <a:lnTo>
                    <a:pt x="63" y="10"/>
                  </a:lnTo>
                  <a:lnTo>
                    <a:pt x="63" y="12"/>
                  </a:lnTo>
                  <a:lnTo>
                    <a:pt x="54" y="49"/>
                  </a:lnTo>
                  <a:lnTo>
                    <a:pt x="50" y="97"/>
                  </a:lnTo>
                  <a:lnTo>
                    <a:pt x="45" y="229"/>
                  </a:lnTo>
                  <a:lnTo>
                    <a:pt x="36" y="372"/>
                  </a:lnTo>
                  <a:lnTo>
                    <a:pt x="27" y="438"/>
                  </a:lnTo>
                  <a:lnTo>
                    <a:pt x="29" y="436"/>
                  </a:lnTo>
                  <a:lnTo>
                    <a:pt x="2" y="465"/>
                  </a:lnTo>
                  <a:lnTo>
                    <a:pt x="0" y="465"/>
                  </a:lnTo>
                  <a:lnTo>
                    <a:pt x="0" y="466"/>
                  </a:lnTo>
                  <a:lnTo>
                    <a:pt x="0" y="468"/>
                  </a:lnTo>
                  <a:lnTo>
                    <a:pt x="2" y="468"/>
                  </a:lnTo>
                  <a:lnTo>
                    <a:pt x="3" y="469"/>
                  </a:lnTo>
                  <a:lnTo>
                    <a:pt x="3" y="471"/>
                  </a:lnTo>
                  <a:lnTo>
                    <a:pt x="5" y="471"/>
                  </a:lnTo>
                  <a:lnTo>
                    <a:pt x="157" y="471"/>
                  </a:lnTo>
                  <a:lnTo>
                    <a:pt x="158" y="471"/>
                  </a:lnTo>
                  <a:lnTo>
                    <a:pt x="158" y="469"/>
                  </a:lnTo>
                  <a:lnTo>
                    <a:pt x="160" y="466"/>
                  </a:lnTo>
                  <a:lnTo>
                    <a:pt x="160" y="465"/>
                  </a:lnTo>
                  <a:lnTo>
                    <a:pt x="158" y="465"/>
                  </a:lnTo>
                  <a:lnTo>
                    <a:pt x="132" y="436"/>
                  </a:lnTo>
                  <a:lnTo>
                    <a:pt x="133" y="438"/>
                  </a:lnTo>
                  <a:lnTo>
                    <a:pt x="124" y="372"/>
                  </a:lnTo>
                  <a:lnTo>
                    <a:pt x="115" y="229"/>
                  </a:lnTo>
                  <a:lnTo>
                    <a:pt x="111" y="97"/>
                  </a:lnTo>
                  <a:lnTo>
                    <a:pt x="106" y="49"/>
                  </a:lnTo>
                  <a:lnTo>
                    <a:pt x="97" y="12"/>
                  </a:lnTo>
                  <a:lnTo>
                    <a:pt x="97" y="10"/>
                  </a:lnTo>
                  <a:lnTo>
                    <a:pt x="91" y="1"/>
                  </a:lnTo>
                  <a:lnTo>
                    <a:pt x="90" y="1"/>
                  </a:lnTo>
                  <a:lnTo>
                    <a:pt x="90" y="0"/>
                  </a:lnTo>
                  <a:lnTo>
                    <a:pt x="88" y="0"/>
                  </a:lnTo>
                  <a:lnTo>
                    <a:pt x="75" y="0"/>
                  </a:lnTo>
                  <a:lnTo>
                    <a:pt x="73" y="0"/>
                  </a:lnTo>
                  <a:lnTo>
                    <a:pt x="73" y="1"/>
                  </a:lnTo>
                  <a:lnTo>
                    <a:pt x="72" y="1"/>
                  </a:lnTo>
                  <a:lnTo>
                    <a:pt x="72" y="3"/>
                  </a:lnTo>
                  <a:lnTo>
                    <a:pt x="72" y="4"/>
                  </a:lnTo>
                  <a:lnTo>
                    <a:pt x="73" y="4"/>
                  </a:lnTo>
                  <a:lnTo>
                    <a:pt x="73" y="6"/>
                  </a:lnTo>
                  <a:lnTo>
                    <a:pt x="75" y="6"/>
                  </a:lnTo>
                  <a:lnTo>
                    <a:pt x="75" y="0"/>
                  </a:lnTo>
                  <a:close/>
                </a:path>
              </a:pathLst>
            </a:custGeom>
            <a:solidFill>
              <a:srgbClr val="C20000"/>
            </a:solidFill>
            <a:ln w="9525">
              <a:noFill/>
              <a:round/>
              <a:headEnd/>
              <a:tailEnd/>
            </a:ln>
          </p:spPr>
          <p:txBody>
            <a:bodyPr/>
            <a:lstStyle/>
            <a:p>
              <a:endParaRPr lang="en-US"/>
            </a:p>
          </p:txBody>
        </p:sp>
        <p:sp>
          <p:nvSpPr>
            <p:cNvPr id="45" name="Freeform 32"/>
            <p:cNvSpPr>
              <a:spLocks/>
            </p:cNvSpPr>
            <p:nvPr/>
          </p:nvSpPr>
          <p:spPr bwMode="auto">
            <a:xfrm>
              <a:off x="2992" y="2899"/>
              <a:ext cx="77" cy="34"/>
            </a:xfrm>
            <a:custGeom>
              <a:avLst/>
              <a:gdLst/>
              <a:ahLst/>
              <a:cxnLst>
                <a:cxn ang="0">
                  <a:pos x="72" y="0"/>
                </a:cxn>
                <a:cxn ang="0">
                  <a:pos x="84" y="0"/>
                </a:cxn>
                <a:cxn ang="0">
                  <a:pos x="91" y="2"/>
                </a:cxn>
                <a:cxn ang="0">
                  <a:pos x="100" y="7"/>
                </a:cxn>
                <a:cxn ang="0">
                  <a:pos x="105" y="13"/>
                </a:cxn>
                <a:cxn ang="0">
                  <a:pos x="109" y="33"/>
                </a:cxn>
                <a:cxn ang="0">
                  <a:pos x="118" y="52"/>
                </a:cxn>
                <a:cxn ang="0">
                  <a:pos x="127" y="63"/>
                </a:cxn>
                <a:cxn ang="0">
                  <a:pos x="154" y="66"/>
                </a:cxn>
                <a:cxn ang="0">
                  <a:pos x="154" y="67"/>
                </a:cxn>
                <a:cxn ang="0">
                  <a:pos x="2" y="67"/>
                </a:cxn>
                <a:cxn ang="0">
                  <a:pos x="0" y="66"/>
                </a:cxn>
                <a:cxn ang="0">
                  <a:pos x="27" y="63"/>
                </a:cxn>
                <a:cxn ang="0">
                  <a:pos x="36" y="52"/>
                </a:cxn>
                <a:cxn ang="0">
                  <a:pos x="45" y="33"/>
                </a:cxn>
                <a:cxn ang="0">
                  <a:pos x="50" y="13"/>
                </a:cxn>
                <a:cxn ang="0">
                  <a:pos x="54" y="7"/>
                </a:cxn>
                <a:cxn ang="0">
                  <a:pos x="63" y="2"/>
                </a:cxn>
                <a:cxn ang="0">
                  <a:pos x="69" y="0"/>
                </a:cxn>
                <a:cxn ang="0">
                  <a:pos x="82" y="0"/>
                </a:cxn>
                <a:cxn ang="0">
                  <a:pos x="72" y="0"/>
                </a:cxn>
              </a:cxnLst>
              <a:rect l="0" t="0" r="r" b="b"/>
              <a:pathLst>
                <a:path w="154" h="67">
                  <a:moveTo>
                    <a:pt x="72" y="0"/>
                  </a:moveTo>
                  <a:lnTo>
                    <a:pt x="84" y="0"/>
                  </a:lnTo>
                  <a:lnTo>
                    <a:pt x="91" y="2"/>
                  </a:lnTo>
                  <a:lnTo>
                    <a:pt x="100" y="7"/>
                  </a:lnTo>
                  <a:lnTo>
                    <a:pt x="105" y="13"/>
                  </a:lnTo>
                  <a:lnTo>
                    <a:pt x="109" y="33"/>
                  </a:lnTo>
                  <a:lnTo>
                    <a:pt x="118" y="52"/>
                  </a:lnTo>
                  <a:lnTo>
                    <a:pt x="127" y="63"/>
                  </a:lnTo>
                  <a:lnTo>
                    <a:pt x="154" y="66"/>
                  </a:lnTo>
                  <a:lnTo>
                    <a:pt x="154" y="67"/>
                  </a:lnTo>
                  <a:lnTo>
                    <a:pt x="2" y="67"/>
                  </a:lnTo>
                  <a:lnTo>
                    <a:pt x="0" y="66"/>
                  </a:lnTo>
                  <a:lnTo>
                    <a:pt x="27" y="63"/>
                  </a:lnTo>
                  <a:lnTo>
                    <a:pt x="36" y="52"/>
                  </a:lnTo>
                  <a:lnTo>
                    <a:pt x="45" y="33"/>
                  </a:lnTo>
                  <a:lnTo>
                    <a:pt x="50" y="13"/>
                  </a:lnTo>
                  <a:lnTo>
                    <a:pt x="54" y="7"/>
                  </a:lnTo>
                  <a:lnTo>
                    <a:pt x="63" y="2"/>
                  </a:lnTo>
                  <a:lnTo>
                    <a:pt x="69" y="0"/>
                  </a:lnTo>
                  <a:lnTo>
                    <a:pt x="82" y="0"/>
                  </a:lnTo>
                  <a:lnTo>
                    <a:pt x="72" y="0"/>
                  </a:lnTo>
                  <a:close/>
                </a:path>
              </a:pathLst>
            </a:custGeom>
            <a:solidFill>
              <a:srgbClr val="FF6600"/>
            </a:solidFill>
            <a:ln w="9525">
              <a:noFill/>
              <a:round/>
              <a:headEnd/>
              <a:tailEnd/>
            </a:ln>
          </p:spPr>
          <p:txBody>
            <a:bodyPr/>
            <a:lstStyle/>
            <a:p>
              <a:endParaRPr lang="en-US"/>
            </a:p>
          </p:txBody>
        </p:sp>
        <p:sp>
          <p:nvSpPr>
            <p:cNvPr id="46" name="Freeform 33"/>
            <p:cNvSpPr>
              <a:spLocks/>
            </p:cNvSpPr>
            <p:nvPr/>
          </p:nvSpPr>
          <p:spPr bwMode="auto">
            <a:xfrm>
              <a:off x="2991" y="2898"/>
              <a:ext cx="79" cy="36"/>
            </a:xfrm>
            <a:custGeom>
              <a:avLst/>
              <a:gdLst/>
              <a:ahLst/>
              <a:cxnLst>
                <a:cxn ang="0">
                  <a:pos x="75" y="6"/>
                </a:cxn>
                <a:cxn ang="0">
                  <a:pos x="94" y="7"/>
                </a:cxn>
                <a:cxn ang="0">
                  <a:pos x="102" y="13"/>
                </a:cxn>
                <a:cxn ang="0">
                  <a:pos x="105" y="18"/>
                </a:cxn>
                <a:cxn ang="0">
                  <a:pos x="109" y="36"/>
                </a:cxn>
                <a:cxn ang="0">
                  <a:pos x="118" y="57"/>
                </a:cxn>
                <a:cxn ang="0">
                  <a:pos x="129" y="69"/>
                </a:cxn>
                <a:cxn ang="0">
                  <a:pos x="157" y="72"/>
                </a:cxn>
                <a:cxn ang="0">
                  <a:pos x="154" y="70"/>
                </a:cxn>
                <a:cxn ang="0">
                  <a:pos x="5" y="67"/>
                </a:cxn>
                <a:cxn ang="0">
                  <a:pos x="5" y="67"/>
                </a:cxn>
                <a:cxn ang="0">
                  <a:pos x="30" y="69"/>
                </a:cxn>
                <a:cxn ang="0">
                  <a:pos x="33" y="67"/>
                </a:cxn>
                <a:cxn ang="0">
                  <a:pos x="51" y="37"/>
                </a:cxn>
                <a:cxn ang="0">
                  <a:pos x="56" y="16"/>
                </a:cxn>
                <a:cxn ang="0">
                  <a:pos x="60" y="12"/>
                </a:cxn>
                <a:cxn ang="0">
                  <a:pos x="67" y="7"/>
                </a:cxn>
                <a:cxn ang="0">
                  <a:pos x="72" y="6"/>
                </a:cxn>
                <a:cxn ang="0">
                  <a:pos x="85" y="0"/>
                </a:cxn>
                <a:cxn ang="0">
                  <a:pos x="75" y="6"/>
                </a:cxn>
                <a:cxn ang="0">
                  <a:pos x="87" y="6"/>
                </a:cxn>
                <a:cxn ang="0">
                  <a:pos x="88" y="5"/>
                </a:cxn>
                <a:cxn ang="0">
                  <a:pos x="88" y="2"/>
                </a:cxn>
                <a:cxn ang="0">
                  <a:pos x="87" y="0"/>
                </a:cxn>
                <a:cxn ang="0">
                  <a:pos x="72" y="0"/>
                </a:cxn>
                <a:cxn ang="0">
                  <a:pos x="64" y="2"/>
                </a:cxn>
                <a:cxn ang="0">
                  <a:pos x="54" y="9"/>
                </a:cxn>
                <a:cxn ang="0">
                  <a:pos x="50" y="16"/>
                </a:cxn>
                <a:cxn ang="0">
                  <a:pos x="45" y="34"/>
                </a:cxn>
                <a:cxn ang="0">
                  <a:pos x="27" y="64"/>
                </a:cxn>
                <a:cxn ang="0">
                  <a:pos x="3" y="66"/>
                </a:cxn>
                <a:cxn ang="0">
                  <a:pos x="2" y="67"/>
                </a:cxn>
                <a:cxn ang="0">
                  <a:pos x="0" y="69"/>
                </a:cxn>
                <a:cxn ang="0">
                  <a:pos x="2" y="70"/>
                </a:cxn>
                <a:cxn ang="0">
                  <a:pos x="3" y="73"/>
                </a:cxn>
                <a:cxn ang="0">
                  <a:pos x="157" y="73"/>
                </a:cxn>
                <a:cxn ang="0">
                  <a:pos x="158" y="72"/>
                </a:cxn>
                <a:cxn ang="0">
                  <a:pos x="160" y="70"/>
                </a:cxn>
                <a:cxn ang="0">
                  <a:pos x="160" y="67"/>
                </a:cxn>
                <a:cxn ang="0">
                  <a:pos x="157" y="66"/>
                </a:cxn>
                <a:cxn ang="0">
                  <a:pos x="124" y="54"/>
                </a:cxn>
                <a:cxn ang="0">
                  <a:pos x="115" y="36"/>
                </a:cxn>
                <a:cxn ang="0">
                  <a:pos x="111" y="15"/>
                </a:cxn>
                <a:cxn ang="0">
                  <a:pos x="105" y="7"/>
                </a:cxn>
                <a:cxn ang="0">
                  <a:pos x="94" y="2"/>
                </a:cxn>
                <a:cxn ang="0">
                  <a:pos x="75" y="0"/>
                </a:cxn>
                <a:cxn ang="0">
                  <a:pos x="73" y="2"/>
                </a:cxn>
                <a:cxn ang="0">
                  <a:pos x="72" y="3"/>
                </a:cxn>
                <a:cxn ang="0">
                  <a:pos x="73" y="5"/>
                </a:cxn>
                <a:cxn ang="0">
                  <a:pos x="75" y="6"/>
                </a:cxn>
              </a:cxnLst>
              <a:rect l="0" t="0" r="r" b="b"/>
              <a:pathLst>
                <a:path w="160" h="73">
                  <a:moveTo>
                    <a:pt x="75" y="0"/>
                  </a:moveTo>
                  <a:lnTo>
                    <a:pt x="75" y="6"/>
                  </a:lnTo>
                  <a:lnTo>
                    <a:pt x="87" y="6"/>
                  </a:lnTo>
                  <a:lnTo>
                    <a:pt x="94" y="7"/>
                  </a:lnTo>
                  <a:lnTo>
                    <a:pt x="93" y="7"/>
                  </a:lnTo>
                  <a:lnTo>
                    <a:pt x="102" y="13"/>
                  </a:lnTo>
                  <a:lnTo>
                    <a:pt x="100" y="12"/>
                  </a:lnTo>
                  <a:lnTo>
                    <a:pt x="105" y="18"/>
                  </a:lnTo>
                  <a:lnTo>
                    <a:pt x="105" y="16"/>
                  </a:lnTo>
                  <a:lnTo>
                    <a:pt x="109" y="36"/>
                  </a:lnTo>
                  <a:lnTo>
                    <a:pt x="109" y="37"/>
                  </a:lnTo>
                  <a:lnTo>
                    <a:pt x="118" y="57"/>
                  </a:lnTo>
                  <a:lnTo>
                    <a:pt x="127" y="67"/>
                  </a:lnTo>
                  <a:lnTo>
                    <a:pt x="129" y="69"/>
                  </a:lnTo>
                  <a:lnTo>
                    <a:pt x="130" y="69"/>
                  </a:lnTo>
                  <a:lnTo>
                    <a:pt x="157" y="72"/>
                  </a:lnTo>
                  <a:lnTo>
                    <a:pt x="154" y="69"/>
                  </a:lnTo>
                  <a:lnTo>
                    <a:pt x="154" y="70"/>
                  </a:lnTo>
                  <a:lnTo>
                    <a:pt x="157" y="67"/>
                  </a:lnTo>
                  <a:lnTo>
                    <a:pt x="5" y="67"/>
                  </a:lnTo>
                  <a:lnTo>
                    <a:pt x="6" y="69"/>
                  </a:lnTo>
                  <a:lnTo>
                    <a:pt x="5" y="67"/>
                  </a:lnTo>
                  <a:lnTo>
                    <a:pt x="3" y="72"/>
                  </a:lnTo>
                  <a:lnTo>
                    <a:pt x="30" y="69"/>
                  </a:lnTo>
                  <a:lnTo>
                    <a:pt x="32" y="69"/>
                  </a:lnTo>
                  <a:lnTo>
                    <a:pt x="33" y="67"/>
                  </a:lnTo>
                  <a:lnTo>
                    <a:pt x="42" y="57"/>
                  </a:lnTo>
                  <a:lnTo>
                    <a:pt x="51" y="37"/>
                  </a:lnTo>
                  <a:lnTo>
                    <a:pt x="51" y="36"/>
                  </a:lnTo>
                  <a:lnTo>
                    <a:pt x="56" y="16"/>
                  </a:lnTo>
                  <a:lnTo>
                    <a:pt x="56" y="18"/>
                  </a:lnTo>
                  <a:lnTo>
                    <a:pt x="60" y="12"/>
                  </a:lnTo>
                  <a:lnTo>
                    <a:pt x="59" y="13"/>
                  </a:lnTo>
                  <a:lnTo>
                    <a:pt x="67" y="7"/>
                  </a:lnTo>
                  <a:lnTo>
                    <a:pt x="66" y="7"/>
                  </a:lnTo>
                  <a:lnTo>
                    <a:pt x="72" y="6"/>
                  </a:lnTo>
                  <a:lnTo>
                    <a:pt x="85" y="6"/>
                  </a:lnTo>
                  <a:lnTo>
                    <a:pt x="85" y="0"/>
                  </a:lnTo>
                  <a:lnTo>
                    <a:pt x="75" y="0"/>
                  </a:lnTo>
                  <a:lnTo>
                    <a:pt x="75" y="6"/>
                  </a:lnTo>
                  <a:lnTo>
                    <a:pt x="85" y="6"/>
                  </a:lnTo>
                  <a:lnTo>
                    <a:pt x="87" y="6"/>
                  </a:lnTo>
                  <a:lnTo>
                    <a:pt x="87" y="5"/>
                  </a:lnTo>
                  <a:lnTo>
                    <a:pt x="88" y="5"/>
                  </a:lnTo>
                  <a:lnTo>
                    <a:pt x="88" y="3"/>
                  </a:lnTo>
                  <a:lnTo>
                    <a:pt x="88" y="2"/>
                  </a:lnTo>
                  <a:lnTo>
                    <a:pt x="87" y="2"/>
                  </a:lnTo>
                  <a:lnTo>
                    <a:pt x="87" y="0"/>
                  </a:lnTo>
                  <a:lnTo>
                    <a:pt x="85" y="0"/>
                  </a:lnTo>
                  <a:lnTo>
                    <a:pt x="72" y="0"/>
                  </a:lnTo>
                  <a:lnTo>
                    <a:pt x="66" y="2"/>
                  </a:lnTo>
                  <a:lnTo>
                    <a:pt x="64" y="2"/>
                  </a:lnTo>
                  <a:lnTo>
                    <a:pt x="56" y="7"/>
                  </a:lnTo>
                  <a:lnTo>
                    <a:pt x="54" y="9"/>
                  </a:lnTo>
                  <a:lnTo>
                    <a:pt x="50" y="15"/>
                  </a:lnTo>
                  <a:lnTo>
                    <a:pt x="50" y="16"/>
                  </a:lnTo>
                  <a:lnTo>
                    <a:pt x="45" y="36"/>
                  </a:lnTo>
                  <a:lnTo>
                    <a:pt x="45" y="34"/>
                  </a:lnTo>
                  <a:lnTo>
                    <a:pt x="36" y="54"/>
                  </a:lnTo>
                  <a:lnTo>
                    <a:pt x="27" y="64"/>
                  </a:lnTo>
                  <a:lnTo>
                    <a:pt x="30" y="63"/>
                  </a:lnTo>
                  <a:lnTo>
                    <a:pt x="3" y="66"/>
                  </a:lnTo>
                  <a:lnTo>
                    <a:pt x="2" y="66"/>
                  </a:lnTo>
                  <a:lnTo>
                    <a:pt x="2" y="67"/>
                  </a:lnTo>
                  <a:lnTo>
                    <a:pt x="0" y="67"/>
                  </a:lnTo>
                  <a:lnTo>
                    <a:pt x="0" y="69"/>
                  </a:lnTo>
                  <a:lnTo>
                    <a:pt x="0" y="70"/>
                  </a:lnTo>
                  <a:lnTo>
                    <a:pt x="2" y="70"/>
                  </a:lnTo>
                  <a:lnTo>
                    <a:pt x="3" y="72"/>
                  </a:lnTo>
                  <a:lnTo>
                    <a:pt x="3" y="73"/>
                  </a:lnTo>
                  <a:lnTo>
                    <a:pt x="5" y="73"/>
                  </a:lnTo>
                  <a:lnTo>
                    <a:pt x="157" y="73"/>
                  </a:lnTo>
                  <a:lnTo>
                    <a:pt x="158" y="73"/>
                  </a:lnTo>
                  <a:lnTo>
                    <a:pt x="158" y="72"/>
                  </a:lnTo>
                  <a:lnTo>
                    <a:pt x="160" y="72"/>
                  </a:lnTo>
                  <a:lnTo>
                    <a:pt x="160" y="70"/>
                  </a:lnTo>
                  <a:lnTo>
                    <a:pt x="160" y="69"/>
                  </a:lnTo>
                  <a:lnTo>
                    <a:pt x="160" y="67"/>
                  </a:lnTo>
                  <a:lnTo>
                    <a:pt x="158" y="66"/>
                  </a:lnTo>
                  <a:lnTo>
                    <a:pt x="157" y="66"/>
                  </a:lnTo>
                  <a:lnTo>
                    <a:pt x="130" y="63"/>
                  </a:lnTo>
                  <a:lnTo>
                    <a:pt x="124" y="54"/>
                  </a:lnTo>
                  <a:lnTo>
                    <a:pt x="115" y="34"/>
                  </a:lnTo>
                  <a:lnTo>
                    <a:pt x="115" y="36"/>
                  </a:lnTo>
                  <a:lnTo>
                    <a:pt x="111" y="16"/>
                  </a:lnTo>
                  <a:lnTo>
                    <a:pt x="111" y="15"/>
                  </a:lnTo>
                  <a:lnTo>
                    <a:pt x="106" y="9"/>
                  </a:lnTo>
                  <a:lnTo>
                    <a:pt x="105" y="7"/>
                  </a:lnTo>
                  <a:lnTo>
                    <a:pt x="96" y="2"/>
                  </a:lnTo>
                  <a:lnTo>
                    <a:pt x="94" y="2"/>
                  </a:lnTo>
                  <a:lnTo>
                    <a:pt x="87" y="0"/>
                  </a:lnTo>
                  <a:lnTo>
                    <a:pt x="75" y="0"/>
                  </a:lnTo>
                  <a:lnTo>
                    <a:pt x="73" y="0"/>
                  </a:lnTo>
                  <a:lnTo>
                    <a:pt x="73" y="2"/>
                  </a:lnTo>
                  <a:lnTo>
                    <a:pt x="72" y="2"/>
                  </a:lnTo>
                  <a:lnTo>
                    <a:pt x="72" y="3"/>
                  </a:lnTo>
                  <a:lnTo>
                    <a:pt x="72" y="5"/>
                  </a:lnTo>
                  <a:lnTo>
                    <a:pt x="73" y="5"/>
                  </a:lnTo>
                  <a:lnTo>
                    <a:pt x="73" y="6"/>
                  </a:lnTo>
                  <a:lnTo>
                    <a:pt x="75" y="6"/>
                  </a:lnTo>
                  <a:lnTo>
                    <a:pt x="75" y="0"/>
                  </a:lnTo>
                  <a:close/>
                </a:path>
              </a:pathLst>
            </a:custGeom>
            <a:solidFill>
              <a:srgbClr val="C20000"/>
            </a:solidFill>
            <a:ln w="9525">
              <a:noFill/>
              <a:round/>
              <a:headEnd/>
              <a:tailEnd/>
            </a:ln>
          </p:spPr>
          <p:txBody>
            <a:bodyPr/>
            <a:lstStyle/>
            <a:p>
              <a:endParaRPr lang="en-US"/>
            </a:p>
          </p:txBody>
        </p:sp>
        <p:sp>
          <p:nvSpPr>
            <p:cNvPr id="47" name="Line 34"/>
            <p:cNvSpPr>
              <a:spLocks noChangeShapeType="1"/>
            </p:cNvSpPr>
            <p:nvPr/>
          </p:nvSpPr>
          <p:spPr bwMode="auto">
            <a:xfrm flipH="1">
              <a:off x="3028" y="2927"/>
              <a:ext cx="1" cy="283"/>
            </a:xfrm>
            <a:prstGeom prst="line">
              <a:avLst/>
            </a:prstGeom>
            <a:noFill/>
            <a:ln w="0">
              <a:solidFill>
                <a:srgbClr val="000000"/>
              </a:solidFill>
              <a:round/>
              <a:headEnd/>
              <a:tailEnd/>
            </a:ln>
          </p:spPr>
          <p:txBody>
            <a:bodyPr/>
            <a:lstStyle/>
            <a:p>
              <a:endParaRPr lang="en-US"/>
            </a:p>
          </p:txBody>
        </p:sp>
        <p:sp>
          <p:nvSpPr>
            <p:cNvPr id="48" name="Line 35"/>
            <p:cNvSpPr>
              <a:spLocks noChangeShapeType="1"/>
            </p:cNvSpPr>
            <p:nvPr/>
          </p:nvSpPr>
          <p:spPr bwMode="auto">
            <a:xfrm>
              <a:off x="3284" y="2931"/>
              <a:ext cx="1" cy="282"/>
            </a:xfrm>
            <a:prstGeom prst="line">
              <a:avLst/>
            </a:prstGeom>
            <a:noFill/>
            <a:ln w="0">
              <a:solidFill>
                <a:srgbClr val="000000"/>
              </a:solidFill>
              <a:round/>
              <a:headEnd/>
              <a:tailEnd/>
            </a:ln>
          </p:spPr>
          <p:txBody>
            <a:bodyPr/>
            <a:lstStyle/>
            <a:p>
              <a:endParaRPr lang="en-US"/>
            </a:p>
          </p:txBody>
        </p:sp>
        <p:sp>
          <p:nvSpPr>
            <p:cNvPr id="49" name="Line 36"/>
            <p:cNvSpPr>
              <a:spLocks noChangeShapeType="1"/>
            </p:cNvSpPr>
            <p:nvPr/>
          </p:nvSpPr>
          <p:spPr bwMode="auto">
            <a:xfrm flipH="1">
              <a:off x="3531" y="2931"/>
              <a:ext cx="1" cy="292"/>
            </a:xfrm>
            <a:prstGeom prst="line">
              <a:avLst/>
            </a:prstGeom>
            <a:noFill/>
            <a:ln w="0">
              <a:solidFill>
                <a:srgbClr val="000000"/>
              </a:solidFill>
              <a:round/>
              <a:headEnd/>
              <a:tailEnd/>
            </a:ln>
          </p:spPr>
          <p:txBody>
            <a:bodyPr/>
            <a:lstStyle/>
            <a:p>
              <a:endParaRPr lang="en-US"/>
            </a:p>
          </p:txBody>
        </p:sp>
        <p:sp>
          <p:nvSpPr>
            <p:cNvPr id="50" name="Line 37"/>
            <p:cNvSpPr>
              <a:spLocks noChangeShapeType="1"/>
            </p:cNvSpPr>
            <p:nvPr/>
          </p:nvSpPr>
          <p:spPr bwMode="auto">
            <a:xfrm>
              <a:off x="3787" y="2926"/>
              <a:ext cx="1" cy="288"/>
            </a:xfrm>
            <a:prstGeom prst="line">
              <a:avLst/>
            </a:prstGeom>
            <a:noFill/>
            <a:ln w="0">
              <a:solidFill>
                <a:srgbClr val="000000"/>
              </a:solidFill>
              <a:round/>
              <a:headEnd/>
              <a:tailEnd/>
            </a:ln>
          </p:spPr>
          <p:txBody>
            <a:bodyPr/>
            <a:lstStyle/>
            <a:p>
              <a:endParaRPr lang="en-US"/>
            </a:p>
          </p:txBody>
        </p:sp>
        <p:sp>
          <p:nvSpPr>
            <p:cNvPr id="51" name="Line 38"/>
            <p:cNvSpPr>
              <a:spLocks noChangeShapeType="1"/>
            </p:cNvSpPr>
            <p:nvPr/>
          </p:nvSpPr>
          <p:spPr bwMode="auto">
            <a:xfrm>
              <a:off x="3190" y="3169"/>
              <a:ext cx="89" cy="1"/>
            </a:xfrm>
            <a:prstGeom prst="line">
              <a:avLst/>
            </a:prstGeom>
            <a:noFill/>
            <a:ln w="0">
              <a:solidFill>
                <a:srgbClr val="000000"/>
              </a:solidFill>
              <a:round/>
              <a:headEnd/>
              <a:tailEnd/>
            </a:ln>
          </p:spPr>
          <p:txBody>
            <a:bodyPr/>
            <a:lstStyle/>
            <a:p>
              <a:endParaRPr lang="en-US"/>
            </a:p>
          </p:txBody>
        </p:sp>
        <p:sp>
          <p:nvSpPr>
            <p:cNvPr id="52" name="Freeform 39"/>
            <p:cNvSpPr>
              <a:spLocks/>
            </p:cNvSpPr>
            <p:nvPr/>
          </p:nvSpPr>
          <p:spPr bwMode="auto">
            <a:xfrm>
              <a:off x="3251" y="3156"/>
              <a:ext cx="28" cy="28"/>
            </a:xfrm>
            <a:custGeom>
              <a:avLst/>
              <a:gdLst/>
              <a:ahLst/>
              <a:cxnLst>
                <a:cxn ang="0">
                  <a:pos x="0" y="0"/>
                </a:cxn>
                <a:cxn ang="0">
                  <a:pos x="55" y="27"/>
                </a:cxn>
                <a:cxn ang="0">
                  <a:pos x="0" y="55"/>
                </a:cxn>
                <a:cxn ang="0">
                  <a:pos x="0" y="0"/>
                </a:cxn>
              </a:cxnLst>
              <a:rect l="0" t="0" r="r" b="b"/>
              <a:pathLst>
                <a:path w="55" h="55">
                  <a:moveTo>
                    <a:pt x="0" y="0"/>
                  </a:moveTo>
                  <a:lnTo>
                    <a:pt x="55" y="27"/>
                  </a:lnTo>
                  <a:lnTo>
                    <a:pt x="0" y="55"/>
                  </a:lnTo>
                  <a:lnTo>
                    <a:pt x="0" y="0"/>
                  </a:lnTo>
                  <a:close/>
                </a:path>
              </a:pathLst>
            </a:custGeom>
            <a:solidFill>
              <a:srgbClr val="000000"/>
            </a:solidFill>
            <a:ln w="0">
              <a:solidFill>
                <a:srgbClr val="000000"/>
              </a:solidFill>
              <a:prstDash val="solid"/>
              <a:round/>
              <a:headEnd/>
              <a:tailEnd/>
            </a:ln>
          </p:spPr>
          <p:txBody>
            <a:bodyPr/>
            <a:lstStyle/>
            <a:p>
              <a:endParaRPr lang="en-US"/>
            </a:p>
          </p:txBody>
        </p:sp>
        <p:sp>
          <p:nvSpPr>
            <p:cNvPr id="53" name="Rectangle 40"/>
            <p:cNvSpPr>
              <a:spLocks noChangeArrowheads="1"/>
            </p:cNvSpPr>
            <p:nvPr/>
          </p:nvSpPr>
          <p:spPr bwMode="auto">
            <a:xfrm>
              <a:off x="3386" y="3137"/>
              <a:ext cx="36" cy="77"/>
            </a:xfrm>
            <a:prstGeom prst="rect">
              <a:avLst/>
            </a:prstGeom>
            <a:noFill/>
            <a:ln w="9525">
              <a:noFill/>
              <a:miter lim="800000"/>
              <a:headEnd/>
              <a:tailEnd/>
            </a:ln>
          </p:spPr>
          <p:txBody>
            <a:bodyPr wrap="none" lIns="0" tIns="0" rIns="0" bIns="0">
              <a:spAutoFit/>
            </a:bodyPr>
            <a:lstStyle/>
            <a:p>
              <a:r>
                <a:rPr lang="en-US" altLang="zh-CN" sz="800" b="1">
                  <a:solidFill>
                    <a:srgbClr val="000000"/>
                  </a:solidFill>
                  <a:latin typeface="Times New Roman" pitchFamily="18" charset="0"/>
                  <a:ea typeface="宋体" pitchFamily="2" charset="-122"/>
                </a:rPr>
                <a:t>d</a:t>
              </a:r>
              <a:endParaRPr lang="en-US" altLang="zh-CN">
                <a:ea typeface="宋体" pitchFamily="2" charset="-122"/>
              </a:endParaRPr>
            </a:p>
          </p:txBody>
        </p:sp>
        <p:sp>
          <p:nvSpPr>
            <p:cNvPr id="54" name="Rectangle 41"/>
            <p:cNvSpPr>
              <a:spLocks noChangeArrowheads="1"/>
            </p:cNvSpPr>
            <p:nvPr/>
          </p:nvSpPr>
          <p:spPr bwMode="auto">
            <a:xfrm>
              <a:off x="3635" y="3138"/>
              <a:ext cx="36" cy="77"/>
            </a:xfrm>
            <a:prstGeom prst="rect">
              <a:avLst/>
            </a:prstGeom>
            <a:noFill/>
            <a:ln w="9525">
              <a:noFill/>
              <a:miter lim="800000"/>
              <a:headEnd/>
              <a:tailEnd/>
            </a:ln>
          </p:spPr>
          <p:txBody>
            <a:bodyPr wrap="none" lIns="0" tIns="0" rIns="0" bIns="0">
              <a:spAutoFit/>
            </a:bodyPr>
            <a:lstStyle/>
            <a:p>
              <a:r>
                <a:rPr lang="en-US" altLang="zh-CN" sz="800" b="1">
                  <a:solidFill>
                    <a:srgbClr val="000000"/>
                  </a:solidFill>
                  <a:latin typeface="Times New Roman" pitchFamily="18" charset="0"/>
                  <a:ea typeface="宋体" pitchFamily="2" charset="-122"/>
                </a:rPr>
                <a:t>d</a:t>
              </a:r>
              <a:endParaRPr lang="en-US" altLang="zh-CN">
                <a:ea typeface="宋体" pitchFamily="2" charset="-122"/>
              </a:endParaRPr>
            </a:p>
          </p:txBody>
        </p:sp>
        <p:sp>
          <p:nvSpPr>
            <p:cNvPr id="55" name="Freeform 42"/>
            <p:cNvSpPr>
              <a:spLocks/>
            </p:cNvSpPr>
            <p:nvPr/>
          </p:nvSpPr>
          <p:spPr bwMode="auto">
            <a:xfrm>
              <a:off x="3251" y="2784"/>
              <a:ext cx="167" cy="207"/>
            </a:xfrm>
            <a:custGeom>
              <a:avLst/>
              <a:gdLst/>
              <a:ahLst/>
              <a:cxnLst>
                <a:cxn ang="0">
                  <a:pos x="3" y="295"/>
                </a:cxn>
                <a:cxn ang="0">
                  <a:pos x="8" y="311"/>
                </a:cxn>
                <a:cxn ang="0">
                  <a:pos x="11" y="326"/>
                </a:cxn>
                <a:cxn ang="0">
                  <a:pos x="18" y="347"/>
                </a:cxn>
                <a:cxn ang="0">
                  <a:pos x="23" y="359"/>
                </a:cxn>
                <a:cxn ang="0">
                  <a:pos x="29" y="373"/>
                </a:cxn>
                <a:cxn ang="0">
                  <a:pos x="38" y="390"/>
                </a:cxn>
                <a:cxn ang="0">
                  <a:pos x="42" y="396"/>
                </a:cxn>
                <a:cxn ang="0">
                  <a:pos x="50" y="405"/>
                </a:cxn>
                <a:cxn ang="0">
                  <a:pos x="57" y="411"/>
                </a:cxn>
                <a:cxn ang="0">
                  <a:pos x="62" y="414"/>
                </a:cxn>
                <a:cxn ang="0">
                  <a:pos x="71" y="416"/>
                </a:cxn>
                <a:cxn ang="0">
                  <a:pos x="78" y="413"/>
                </a:cxn>
                <a:cxn ang="0">
                  <a:pos x="85" y="408"/>
                </a:cxn>
                <a:cxn ang="0">
                  <a:pos x="93" y="402"/>
                </a:cxn>
                <a:cxn ang="0">
                  <a:pos x="97" y="396"/>
                </a:cxn>
                <a:cxn ang="0">
                  <a:pos x="105" y="386"/>
                </a:cxn>
                <a:cxn ang="0">
                  <a:pos x="112" y="376"/>
                </a:cxn>
                <a:cxn ang="0">
                  <a:pos x="120" y="362"/>
                </a:cxn>
                <a:cxn ang="0">
                  <a:pos x="127" y="347"/>
                </a:cxn>
                <a:cxn ang="0">
                  <a:pos x="136" y="332"/>
                </a:cxn>
                <a:cxn ang="0">
                  <a:pos x="144" y="316"/>
                </a:cxn>
                <a:cxn ang="0">
                  <a:pos x="151" y="298"/>
                </a:cxn>
                <a:cxn ang="0">
                  <a:pos x="157" y="288"/>
                </a:cxn>
                <a:cxn ang="0">
                  <a:pos x="163" y="271"/>
                </a:cxn>
                <a:cxn ang="0">
                  <a:pos x="170" y="247"/>
                </a:cxn>
                <a:cxn ang="0">
                  <a:pos x="176" y="225"/>
                </a:cxn>
                <a:cxn ang="0">
                  <a:pos x="182" y="201"/>
                </a:cxn>
                <a:cxn ang="0">
                  <a:pos x="190" y="177"/>
                </a:cxn>
                <a:cxn ang="0">
                  <a:pos x="196" y="152"/>
                </a:cxn>
                <a:cxn ang="0">
                  <a:pos x="205" y="119"/>
                </a:cxn>
                <a:cxn ang="0">
                  <a:pos x="211" y="95"/>
                </a:cxn>
                <a:cxn ang="0">
                  <a:pos x="220" y="66"/>
                </a:cxn>
                <a:cxn ang="0">
                  <a:pos x="225" y="45"/>
                </a:cxn>
                <a:cxn ang="0">
                  <a:pos x="231" y="28"/>
                </a:cxn>
                <a:cxn ang="0">
                  <a:pos x="239" y="15"/>
                </a:cxn>
                <a:cxn ang="0">
                  <a:pos x="245" y="5"/>
                </a:cxn>
                <a:cxn ang="0">
                  <a:pos x="258" y="0"/>
                </a:cxn>
                <a:cxn ang="0">
                  <a:pos x="266" y="5"/>
                </a:cxn>
                <a:cxn ang="0">
                  <a:pos x="276" y="19"/>
                </a:cxn>
                <a:cxn ang="0">
                  <a:pos x="282" y="30"/>
                </a:cxn>
                <a:cxn ang="0">
                  <a:pos x="288" y="49"/>
                </a:cxn>
                <a:cxn ang="0">
                  <a:pos x="297" y="78"/>
                </a:cxn>
                <a:cxn ang="0">
                  <a:pos x="304" y="106"/>
                </a:cxn>
                <a:cxn ang="0">
                  <a:pos x="310" y="137"/>
                </a:cxn>
                <a:cxn ang="0">
                  <a:pos x="316" y="164"/>
                </a:cxn>
                <a:cxn ang="0">
                  <a:pos x="322" y="204"/>
                </a:cxn>
                <a:cxn ang="0">
                  <a:pos x="328" y="247"/>
                </a:cxn>
                <a:cxn ang="0">
                  <a:pos x="334" y="291"/>
                </a:cxn>
              </a:cxnLst>
              <a:rect l="0" t="0" r="r" b="b"/>
              <a:pathLst>
                <a:path w="334" h="416">
                  <a:moveTo>
                    <a:pt x="0" y="285"/>
                  </a:moveTo>
                  <a:lnTo>
                    <a:pt x="2" y="291"/>
                  </a:lnTo>
                  <a:lnTo>
                    <a:pt x="3" y="295"/>
                  </a:lnTo>
                  <a:lnTo>
                    <a:pt x="5" y="301"/>
                  </a:lnTo>
                  <a:lnTo>
                    <a:pt x="6" y="306"/>
                  </a:lnTo>
                  <a:lnTo>
                    <a:pt x="8" y="311"/>
                  </a:lnTo>
                  <a:lnTo>
                    <a:pt x="8" y="316"/>
                  </a:lnTo>
                  <a:lnTo>
                    <a:pt x="9" y="320"/>
                  </a:lnTo>
                  <a:lnTo>
                    <a:pt x="11" y="326"/>
                  </a:lnTo>
                  <a:lnTo>
                    <a:pt x="14" y="335"/>
                  </a:lnTo>
                  <a:lnTo>
                    <a:pt x="15" y="338"/>
                  </a:lnTo>
                  <a:lnTo>
                    <a:pt x="18" y="347"/>
                  </a:lnTo>
                  <a:lnTo>
                    <a:pt x="20" y="352"/>
                  </a:lnTo>
                  <a:lnTo>
                    <a:pt x="21" y="355"/>
                  </a:lnTo>
                  <a:lnTo>
                    <a:pt x="23" y="359"/>
                  </a:lnTo>
                  <a:lnTo>
                    <a:pt x="24" y="362"/>
                  </a:lnTo>
                  <a:lnTo>
                    <a:pt x="26" y="367"/>
                  </a:lnTo>
                  <a:lnTo>
                    <a:pt x="29" y="373"/>
                  </a:lnTo>
                  <a:lnTo>
                    <a:pt x="32" y="379"/>
                  </a:lnTo>
                  <a:lnTo>
                    <a:pt x="35" y="384"/>
                  </a:lnTo>
                  <a:lnTo>
                    <a:pt x="38" y="390"/>
                  </a:lnTo>
                  <a:lnTo>
                    <a:pt x="39" y="392"/>
                  </a:lnTo>
                  <a:lnTo>
                    <a:pt x="41" y="395"/>
                  </a:lnTo>
                  <a:lnTo>
                    <a:pt x="42" y="396"/>
                  </a:lnTo>
                  <a:lnTo>
                    <a:pt x="44" y="399"/>
                  </a:lnTo>
                  <a:lnTo>
                    <a:pt x="47" y="402"/>
                  </a:lnTo>
                  <a:lnTo>
                    <a:pt x="50" y="405"/>
                  </a:lnTo>
                  <a:lnTo>
                    <a:pt x="53" y="408"/>
                  </a:lnTo>
                  <a:lnTo>
                    <a:pt x="54" y="410"/>
                  </a:lnTo>
                  <a:lnTo>
                    <a:pt x="57" y="411"/>
                  </a:lnTo>
                  <a:lnTo>
                    <a:pt x="59" y="413"/>
                  </a:lnTo>
                  <a:lnTo>
                    <a:pt x="60" y="413"/>
                  </a:lnTo>
                  <a:lnTo>
                    <a:pt x="62" y="414"/>
                  </a:lnTo>
                  <a:lnTo>
                    <a:pt x="65" y="414"/>
                  </a:lnTo>
                  <a:lnTo>
                    <a:pt x="66" y="416"/>
                  </a:lnTo>
                  <a:lnTo>
                    <a:pt x="71" y="416"/>
                  </a:lnTo>
                  <a:lnTo>
                    <a:pt x="72" y="414"/>
                  </a:lnTo>
                  <a:lnTo>
                    <a:pt x="76" y="414"/>
                  </a:lnTo>
                  <a:lnTo>
                    <a:pt x="78" y="413"/>
                  </a:lnTo>
                  <a:lnTo>
                    <a:pt x="79" y="413"/>
                  </a:lnTo>
                  <a:lnTo>
                    <a:pt x="82" y="411"/>
                  </a:lnTo>
                  <a:lnTo>
                    <a:pt x="85" y="408"/>
                  </a:lnTo>
                  <a:lnTo>
                    <a:pt x="88" y="405"/>
                  </a:lnTo>
                  <a:lnTo>
                    <a:pt x="90" y="404"/>
                  </a:lnTo>
                  <a:lnTo>
                    <a:pt x="93" y="402"/>
                  </a:lnTo>
                  <a:lnTo>
                    <a:pt x="94" y="401"/>
                  </a:lnTo>
                  <a:lnTo>
                    <a:pt x="96" y="398"/>
                  </a:lnTo>
                  <a:lnTo>
                    <a:pt x="97" y="396"/>
                  </a:lnTo>
                  <a:lnTo>
                    <a:pt x="100" y="393"/>
                  </a:lnTo>
                  <a:lnTo>
                    <a:pt x="102" y="392"/>
                  </a:lnTo>
                  <a:lnTo>
                    <a:pt x="105" y="386"/>
                  </a:lnTo>
                  <a:lnTo>
                    <a:pt x="108" y="383"/>
                  </a:lnTo>
                  <a:lnTo>
                    <a:pt x="109" y="381"/>
                  </a:lnTo>
                  <a:lnTo>
                    <a:pt x="112" y="376"/>
                  </a:lnTo>
                  <a:lnTo>
                    <a:pt x="115" y="371"/>
                  </a:lnTo>
                  <a:lnTo>
                    <a:pt x="118" y="365"/>
                  </a:lnTo>
                  <a:lnTo>
                    <a:pt x="120" y="362"/>
                  </a:lnTo>
                  <a:lnTo>
                    <a:pt x="123" y="358"/>
                  </a:lnTo>
                  <a:lnTo>
                    <a:pt x="126" y="352"/>
                  </a:lnTo>
                  <a:lnTo>
                    <a:pt x="127" y="347"/>
                  </a:lnTo>
                  <a:lnTo>
                    <a:pt x="130" y="344"/>
                  </a:lnTo>
                  <a:lnTo>
                    <a:pt x="133" y="335"/>
                  </a:lnTo>
                  <a:lnTo>
                    <a:pt x="136" y="332"/>
                  </a:lnTo>
                  <a:lnTo>
                    <a:pt x="139" y="323"/>
                  </a:lnTo>
                  <a:lnTo>
                    <a:pt x="142" y="319"/>
                  </a:lnTo>
                  <a:lnTo>
                    <a:pt x="144" y="316"/>
                  </a:lnTo>
                  <a:lnTo>
                    <a:pt x="145" y="311"/>
                  </a:lnTo>
                  <a:lnTo>
                    <a:pt x="148" y="307"/>
                  </a:lnTo>
                  <a:lnTo>
                    <a:pt x="151" y="298"/>
                  </a:lnTo>
                  <a:lnTo>
                    <a:pt x="152" y="294"/>
                  </a:lnTo>
                  <a:lnTo>
                    <a:pt x="155" y="289"/>
                  </a:lnTo>
                  <a:lnTo>
                    <a:pt x="157" y="288"/>
                  </a:lnTo>
                  <a:lnTo>
                    <a:pt x="158" y="282"/>
                  </a:lnTo>
                  <a:lnTo>
                    <a:pt x="160" y="277"/>
                  </a:lnTo>
                  <a:lnTo>
                    <a:pt x="163" y="271"/>
                  </a:lnTo>
                  <a:lnTo>
                    <a:pt x="166" y="259"/>
                  </a:lnTo>
                  <a:lnTo>
                    <a:pt x="169" y="253"/>
                  </a:lnTo>
                  <a:lnTo>
                    <a:pt x="170" y="247"/>
                  </a:lnTo>
                  <a:lnTo>
                    <a:pt x="172" y="240"/>
                  </a:lnTo>
                  <a:lnTo>
                    <a:pt x="175" y="233"/>
                  </a:lnTo>
                  <a:lnTo>
                    <a:pt x="176" y="225"/>
                  </a:lnTo>
                  <a:lnTo>
                    <a:pt x="179" y="218"/>
                  </a:lnTo>
                  <a:lnTo>
                    <a:pt x="181" y="210"/>
                  </a:lnTo>
                  <a:lnTo>
                    <a:pt x="182" y="201"/>
                  </a:lnTo>
                  <a:lnTo>
                    <a:pt x="185" y="194"/>
                  </a:lnTo>
                  <a:lnTo>
                    <a:pt x="187" y="186"/>
                  </a:lnTo>
                  <a:lnTo>
                    <a:pt x="190" y="177"/>
                  </a:lnTo>
                  <a:lnTo>
                    <a:pt x="191" y="168"/>
                  </a:lnTo>
                  <a:lnTo>
                    <a:pt x="194" y="161"/>
                  </a:lnTo>
                  <a:lnTo>
                    <a:pt x="196" y="152"/>
                  </a:lnTo>
                  <a:lnTo>
                    <a:pt x="199" y="145"/>
                  </a:lnTo>
                  <a:lnTo>
                    <a:pt x="202" y="127"/>
                  </a:lnTo>
                  <a:lnTo>
                    <a:pt x="205" y="119"/>
                  </a:lnTo>
                  <a:lnTo>
                    <a:pt x="206" y="110"/>
                  </a:lnTo>
                  <a:lnTo>
                    <a:pt x="209" y="103"/>
                  </a:lnTo>
                  <a:lnTo>
                    <a:pt x="211" y="95"/>
                  </a:lnTo>
                  <a:lnTo>
                    <a:pt x="214" y="88"/>
                  </a:lnTo>
                  <a:lnTo>
                    <a:pt x="217" y="73"/>
                  </a:lnTo>
                  <a:lnTo>
                    <a:pt x="220" y="66"/>
                  </a:lnTo>
                  <a:lnTo>
                    <a:pt x="221" y="58"/>
                  </a:lnTo>
                  <a:lnTo>
                    <a:pt x="224" y="52"/>
                  </a:lnTo>
                  <a:lnTo>
                    <a:pt x="225" y="45"/>
                  </a:lnTo>
                  <a:lnTo>
                    <a:pt x="228" y="39"/>
                  </a:lnTo>
                  <a:lnTo>
                    <a:pt x="230" y="34"/>
                  </a:lnTo>
                  <a:lnTo>
                    <a:pt x="231" y="28"/>
                  </a:lnTo>
                  <a:lnTo>
                    <a:pt x="234" y="24"/>
                  </a:lnTo>
                  <a:lnTo>
                    <a:pt x="236" y="19"/>
                  </a:lnTo>
                  <a:lnTo>
                    <a:pt x="239" y="15"/>
                  </a:lnTo>
                  <a:lnTo>
                    <a:pt x="240" y="11"/>
                  </a:lnTo>
                  <a:lnTo>
                    <a:pt x="242" y="8"/>
                  </a:lnTo>
                  <a:lnTo>
                    <a:pt x="245" y="5"/>
                  </a:lnTo>
                  <a:lnTo>
                    <a:pt x="248" y="2"/>
                  </a:lnTo>
                  <a:lnTo>
                    <a:pt x="251" y="0"/>
                  </a:lnTo>
                  <a:lnTo>
                    <a:pt x="258" y="0"/>
                  </a:lnTo>
                  <a:lnTo>
                    <a:pt x="261" y="3"/>
                  </a:lnTo>
                  <a:lnTo>
                    <a:pt x="263" y="3"/>
                  </a:lnTo>
                  <a:lnTo>
                    <a:pt x="266" y="5"/>
                  </a:lnTo>
                  <a:lnTo>
                    <a:pt x="267" y="8"/>
                  </a:lnTo>
                  <a:lnTo>
                    <a:pt x="273" y="14"/>
                  </a:lnTo>
                  <a:lnTo>
                    <a:pt x="276" y="19"/>
                  </a:lnTo>
                  <a:lnTo>
                    <a:pt x="278" y="22"/>
                  </a:lnTo>
                  <a:lnTo>
                    <a:pt x="279" y="27"/>
                  </a:lnTo>
                  <a:lnTo>
                    <a:pt x="282" y="30"/>
                  </a:lnTo>
                  <a:lnTo>
                    <a:pt x="285" y="39"/>
                  </a:lnTo>
                  <a:lnTo>
                    <a:pt x="287" y="43"/>
                  </a:lnTo>
                  <a:lnTo>
                    <a:pt x="288" y="49"/>
                  </a:lnTo>
                  <a:lnTo>
                    <a:pt x="291" y="54"/>
                  </a:lnTo>
                  <a:lnTo>
                    <a:pt x="294" y="66"/>
                  </a:lnTo>
                  <a:lnTo>
                    <a:pt x="297" y="78"/>
                  </a:lnTo>
                  <a:lnTo>
                    <a:pt x="299" y="85"/>
                  </a:lnTo>
                  <a:lnTo>
                    <a:pt x="301" y="91"/>
                  </a:lnTo>
                  <a:lnTo>
                    <a:pt x="304" y="106"/>
                  </a:lnTo>
                  <a:lnTo>
                    <a:pt x="307" y="121"/>
                  </a:lnTo>
                  <a:lnTo>
                    <a:pt x="309" y="130"/>
                  </a:lnTo>
                  <a:lnTo>
                    <a:pt x="310" y="137"/>
                  </a:lnTo>
                  <a:lnTo>
                    <a:pt x="312" y="146"/>
                  </a:lnTo>
                  <a:lnTo>
                    <a:pt x="315" y="155"/>
                  </a:lnTo>
                  <a:lnTo>
                    <a:pt x="316" y="164"/>
                  </a:lnTo>
                  <a:lnTo>
                    <a:pt x="318" y="174"/>
                  </a:lnTo>
                  <a:lnTo>
                    <a:pt x="319" y="183"/>
                  </a:lnTo>
                  <a:lnTo>
                    <a:pt x="322" y="204"/>
                  </a:lnTo>
                  <a:lnTo>
                    <a:pt x="325" y="225"/>
                  </a:lnTo>
                  <a:lnTo>
                    <a:pt x="327" y="237"/>
                  </a:lnTo>
                  <a:lnTo>
                    <a:pt x="328" y="247"/>
                  </a:lnTo>
                  <a:lnTo>
                    <a:pt x="331" y="271"/>
                  </a:lnTo>
                  <a:lnTo>
                    <a:pt x="333" y="283"/>
                  </a:lnTo>
                  <a:lnTo>
                    <a:pt x="334" y="291"/>
                  </a:lnTo>
                </a:path>
              </a:pathLst>
            </a:custGeom>
            <a:noFill/>
            <a:ln w="0">
              <a:solidFill>
                <a:srgbClr val="000000"/>
              </a:solidFill>
              <a:prstDash val="solid"/>
              <a:round/>
              <a:headEnd/>
              <a:tailEnd/>
            </a:ln>
          </p:spPr>
          <p:txBody>
            <a:bodyPr/>
            <a:lstStyle/>
            <a:p>
              <a:endParaRPr lang="en-US"/>
            </a:p>
          </p:txBody>
        </p:sp>
        <p:sp>
          <p:nvSpPr>
            <p:cNvPr id="56" name="Freeform 43"/>
            <p:cNvSpPr>
              <a:spLocks/>
            </p:cNvSpPr>
            <p:nvPr/>
          </p:nvSpPr>
          <p:spPr bwMode="auto">
            <a:xfrm>
              <a:off x="3417" y="2922"/>
              <a:ext cx="83" cy="152"/>
            </a:xfrm>
            <a:custGeom>
              <a:avLst/>
              <a:gdLst/>
              <a:ahLst/>
              <a:cxnLst>
                <a:cxn ang="0">
                  <a:pos x="1" y="14"/>
                </a:cxn>
                <a:cxn ang="0">
                  <a:pos x="6" y="37"/>
                </a:cxn>
                <a:cxn ang="0">
                  <a:pos x="10" y="61"/>
                </a:cxn>
                <a:cxn ang="0">
                  <a:pos x="15" y="85"/>
                </a:cxn>
                <a:cxn ang="0">
                  <a:pos x="19" y="106"/>
                </a:cxn>
                <a:cxn ang="0">
                  <a:pos x="24" y="127"/>
                </a:cxn>
                <a:cxn ang="0">
                  <a:pos x="30" y="155"/>
                </a:cxn>
                <a:cxn ang="0">
                  <a:pos x="34" y="173"/>
                </a:cxn>
                <a:cxn ang="0">
                  <a:pos x="39" y="189"/>
                </a:cxn>
                <a:cxn ang="0">
                  <a:pos x="43" y="206"/>
                </a:cxn>
                <a:cxn ang="0">
                  <a:pos x="47" y="219"/>
                </a:cxn>
                <a:cxn ang="0">
                  <a:pos x="50" y="233"/>
                </a:cxn>
                <a:cxn ang="0">
                  <a:pos x="56" y="250"/>
                </a:cxn>
                <a:cxn ang="0">
                  <a:pos x="62" y="265"/>
                </a:cxn>
                <a:cxn ang="0">
                  <a:pos x="68" y="279"/>
                </a:cxn>
                <a:cxn ang="0">
                  <a:pos x="73" y="285"/>
                </a:cxn>
                <a:cxn ang="0">
                  <a:pos x="76" y="291"/>
                </a:cxn>
                <a:cxn ang="0">
                  <a:pos x="80" y="297"/>
                </a:cxn>
                <a:cxn ang="0">
                  <a:pos x="85" y="301"/>
                </a:cxn>
                <a:cxn ang="0">
                  <a:pos x="89" y="303"/>
                </a:cxn>
                <a:cxn ang="0">
                  <a:pos x="97" y="304"/>
                </a:cxn>
                <a:cxn ang="0">
                  <a:pos x="101" y="301"/>
                </a:cxn>
                <a:cxn ang="0">
                  <a:pos x="104" y="300"/>
                </a:cxn>
                <a:cxn ang="0">
                  <a:pos x="107" y="295"/>
                </a:cxn>
                <a:cxn ang="0">
                  <a:pos x="112" y="291"/>
                </a:cxn>
                <a:cxn ang="0">
                  <a:pos x="115" y="283"/>
                </a:cxn>
                <a:cxn ang="0">
                  <a:pos x="120" y="268"/>
                </a:cxn>
                <a:cxn ang="0">
                  <a:pos x="125" y="258"/>
                </a:cxn>
                <a:cxn ang="0">
                  <a:pos x="129" y="242"/>
                </a:cxn>
                <a:cxn ang="0">
                  <a:pos x="134" y="224"/>
                </a:cxn>
                <a:cxn ang="0">
                  <a:pos x="140" y="194"/>
                </a:cxn>
                <a:cxn ang="0">
                  <a:pos x="143" y="177"/>
                </a:cxn>
                <a:cxn ang="0">
                  <a:pos x="146" y="161"/>
                </a:cxn>
                <a:cxn ang="0">
                  <a:pos x="150" y="133"/>
                </a:cxn>
                <a:cxn ang="0">
                  <a:pos x="156" y="91"/>
                </a:cxn>
                <a:cxn ang="0">
                  <a:pos x="159" y="69"/>
                </a:cxn>
                <a:cxn ang="0">
                  <a:pos x="164" y="33"/>
                </a:cxn>
                <a:cxn ang="0">
                  <a:pos x="167" y="8"/>
                </a:cxn>
              </a:cxnLst>
              <a:rect l="0" t="0" r="r" b="b"/>
              <a:pathLst>
                <a:path w="167" h="304">
                  <a:moveTo>
                    <a:pt x="0" y="0"/>
                  </a:moveTo>
                  <a:lnTo>
                    <a:pt x="1" y="14"/>
                  </a:lnTo>
                  <a:lnTo>
                    <a:pt x="4" y="26"/>
                  </a:lnTo>
                  <a:lnTo>
                    <a:pt x="6" y="37"/>
                  </a:lnTo>
                  <a:lnTo>
                    <a:pt x="9" y="51"/>
                  </a:lnTo>
                  <a:lnTo>
                    <a:pt x="10" y="61"/>
                  </a:lnTo>
                  <a:lnTo>
                    <a:pt x="13" y="73"/>
                  </a:lnTo>
                  <a:lnTo>
                    <a:pt x="15" y="85"/>
                  </a:lnTo>
                  <a:lnTo>
                    <a:pt x="18" y="96"/>
                  </a:lnTo>
                  <a:lnTo>
                    <a:pt x="19" y="106"/>
                  </a:lnTo>
                  <a:lnTo>
                    <a:pt x="22" y="116"/>
                  </a:lnTo>
                  <a:lnTo>
                    <a:pt x="24" y="127"/>
                  </a:lnTo>
                  <a:lnTo>
                    <a:pt x="27" y="137"/>
                  </a:lnTo>
                  <a:lnTo>
                    <a:pt x="30" y="155"/>
                  </a:lnTo>
                  <a:lnTo>
                    <a:pt x="33" y="164"/>
                  </a:lnTo>
                  <a:lnTo>
                    <a:pt x="34" y="173"/>
                  </a:lnTo>
                  <a:lnTo>
                    <a:pt x="37" y="182"/>
                  </a:lnTo>
                  <a:lnTo>
                    <a:pt x="39" y="189"/>
                  </a:lnTo>
                  <a:lnTo>
                    <a:pt x="40" y="198"/>
                  </a:lnTo>
                  <a:lnTo>
                    <a:pt x="43" y="206"/>
                  </a:lnTo>
                  <a:lnTo>
                    <a:pt x="44" y="213"/>
                  </a:lnTo>
                  <a:lnTo>
                    <a:pt x="47" y="219"/>
                  </a:lnTo>
                  <a:lnTo>
                    <a:pt x="49" y="227"/>
                  </a:lnTo>
                  <a:lnTo>
                    <a:pt x="50" y="233"/>
                  </a:lnTo>
                  <a:lnTo>
                    <a:pt x="53" y="239"/>
                  </a:lnTo>
                  <a:lnTo>
                    <a:pt x="56" y="250"/>
                  </a:lnTo>
                  <a:lnTo>
                    <a:pt x="59" y="256"/>
                  </a:lnTo>
                  <a:lnTo>
                    <a:pt x="62" y="265"/>
                  </a:lnTo>
                  <a:lnTo>
                    <a:pt x="65" y="270"/>
                  </a:lnTo>
                  <a:lnTo>
                    <a:pt x="68" y="279"/>
                  </a:lnTo>
                  <a:lnTo>
                    <a:pt x="70" y="282"/>
                  </a:lnTo>
                  <a:lnTo>
                    <a:pt x="73" y="285"/>
                  </a:lnTo>
                  <a:lnTo>
                    <a:pt x="74" y="289"/>
                  </a:lnTo>
                  <a:lnTo>
                    <a:pt x="76" y="291"/>
                  </a:lnTo>
                  <a:lnTo>
                    <a:pt x="77" y="294"/>
                  </a:lnTo>
                  <a:lnTo>
                    <a:pt x="80" y="297"/>
                  </a:lnTo>
                  <a:lnTo>
                    <a:pt x="83" y="300"/>
                  </a:lnTo>
                  <a:lnTo>
                    <a:pt x="85" y="301"/>
                  </a:lnTo>
                  <a:lnTo>
                    <a:pt x="88" y="303"/>
                  </a:lnTo>
                  <a:lnTo>
                    <a:pt x="89" y="303"/>
                  </a:lnTo>
                  <a:lnTo>
                    <a:pt x="91" y="304"/>
                  </a:lnTo>
                  <a:lnTo>
                    <a:pt x="97" y="304"/>
                  </a:lnTo>
                  <a:lnTo>
                    <a:pt x="100" y="303"/>
                  </a:lnTo>
                  <a:lnTo>
                    <a:pt x="101" y="301"/>
                  </a:lnTo>
                  <a:lnTo>
                    <a:pt x="103" y="301"/>
                  </a:lnTo>
                  <a:lnTo>
                    <a:pt x="104" y="300"/>
                  </a:lnTo>
                  <a:lnTo>
                    <a:pt x="106" y="297"/>
                  </a:lnTo>
                  <a:lnTo>
                    <a:pt x="107" y="295"/>
                  </a:lnTo>
                  <a:lnTo>
                    <a:pt x="110" y="292"/>
                  </a:lnTo>
                  <a:lnTo>
                    <a:pt x="112" y="291"/>
                  </a:lnTo>
                  <a:lnTo>
                    <a:pt x="113" y="288"/>
                  </a:lnTo>
                  <a:lnTo>
                    <a:pt x="115" y="283"/>
                  </a:lnTo>
                  <a:lnTo>
                    <a:pt x="118" y="277"/>
                  </a:lnTo>
                  <a:lnTo>
                    <a:pt x="120" y="268"/>
                  </a:lnTo>
                  <a:lnTo>
                    <a:pt x="123" y="264"/>
                  </a:lnTo>
                  <a:lnTo>
                    <a:pt x="125" y="258"/>
                  </a:lnTo>
                  <a:lnTo>
                    <a:pt x="126" y="253"/>
                  </a:lnTo>
                  <a:lnTo>
                    <a:pt x="129" y="242"/>
                  </a:lnTo>
                  <a:lnTo>
                    <a:pt x="132" y="230"/>
                  </a:lnTo>
                  <a:lnTo>
                    <a:pt x="134" y="224"/>
                  </a:lnTo>
                  <a:lnTo>
                    <a:pt x="137" y="209"/>
                  </a:lnTo>
                  <a:lnTo>
                    <a:pt x="140" y="194"/>
                  </a:lnTo>
                  <a:lnTo>
                    <a:pt x="141" y="186"/>
                  </a:lnTo>
                  <a:lnTo>
                    <a:pt x="143" y="177"/>
                  </a:lnTo>
                  <a:lnTo>
                    <a:pt x="144" y="170"/>
                  </a:lnTo>
                  <a:lnTo>
                    <a:pt x="146" y="161"/>
                  </a:lnTo>
                  <a:lnTo>
                    <a:pt x="147" y="151"/>
                  </a:lnTo>
                  <a:lnTo>
                    <a:pt x="150" y="133"/>
                  </a:lnTo>
                  <a:lnTo>
                    <a:pt x="153" y="112"/>
                  </a:lnTo>
                  <a:lnTo>
                    <a:pt x="156" y="91"/>
                  </a:lnTo>
                  <a:lnTo>
                    <a:pt x="158" y="79"/>
                  </a:lnTo>
                  <a:lnTo>
                    <a:pt x="159" y="69"/>
                  </a:lnTo>
                  <a:lnTo>
                    <a:pt x="162" y="45"/>
                  </a:lnTo>
                  <a:lnTo>
                    <a:pt x="164" y="33"/>
                  </a:lnTo>
                  <a:lnTo>
                    <a:pt x="165" y="20"/>
                  </a:lnTo>
                  <a:lnTo>
                    <a:pt x="167" y="8"/>
                  </a:lnTo>
                  <a:lnTo>
                    <a:pt x="167" y="0"/>
                  </a:lnTo>
                </a:path>
              </a:pathLst>
            </a:custGeom>
            <a:noFill/>
            <a:ln w="0">
              <a:solidFill>
                <a:srgbClr val="000000"/>
              </a:solidFill>
              <a:prstDash val="solid"/>
              <a:round/>
              <a:headEnd/>
              <a:tailEnd/>
            </a:ln>
          </p:spPr>
          <p:txBody>
            <a:bodyPr/>
            <a:lstStyle/>
            <a:p>
              <a:endParaRPr lang="en-US"/>
            </a:p>
          </p:txBody>
        </p:sp>
        <p:sp>
          <p:nvSpPr>
            <p:cNvPr id="57" name="Freeform 44"/>
            <p:cNvSpPr>
              <a:spLocks/>
            </p:cNvSpPr>
            <p:nvPr/>
          </p:nvSpPr>
          <p:spPr bwMode="auto">
            <a:xfrm>
              <a:off x="3500" y="2702"/>
              <a:ext cx="169" cy="287"/>
            </a:xfrm>
            <a:custGeom>
              <a:avLst/>
              <a:gdLst/>
              <a:ahLst/>
              <a:cxnLst>
                <a:cxn ang="0">
                  <a:pos x="2" y="450"/>
                </a:cxn>
                <a:cxn ang="0">
                  <a:pos x="6" y="470"/>
                </a:cxn>
                <a:cxn ang="0">
                  <a:pos x="11" y="490"/>
                </a:cxn>
                <a:cxn ang="0">
                  <a:pos x="15" y="506"/>
                </a:cxn>
                <a:cxn ang="0">
                  <a:pos x="18" y="518"/>
                </a:cxn>
                <a:cxn ang="0">
                  <a:pos x="23" y="532"/>
                </a:cxn>
                <a:cxn ang="0">
                  <a:pos x="27" y="543"/>
                </a:cxn>
                <a:cxn ang="0">
                  <a:pos x="33" y="554"/>
                </a:cxn>
                <a:cxn ang="0">
                  <a:pos x="40" y="563"/>
                </a:cxn>
                <a:cxn ang="0">
                  <a:pos x="48" y="569"/>
                </a:cxn>
                <a:cxn ang="0">
                  <a:pos x="52" y="572"/>
                </a:cxn>
                <a:cxn ang="0">
                  <a:pos x="61" y="573"/>
                </a:cxn>
                <a:cxn ang="0">
                  <a:pos x="72" y="570"/>
                </a:cxn>
                <a:cxn ang="0">
                  <a:pos x="78" y="569"/>
                </a:cxn>
                <a:cxn ang="0">
                  <a:pos x="85" y="564"/>
                </a:cxn>
                <a:cxn ang="0">
                  <a:pos x="91" y="558"/>
                </a:cxn>
                <a:cxn ang="0">
                  <a:pos x="97" y="554"/>
                </a:cxn>
                <a:cxn ang="0">
                  <a:pos x="103" y="546"/>
                </a:cxn>
                <a:cxn ang="0">
                  <a:pos x="110" y="538"/>
                </a:cxn>
                <a:cxn ang="0">
                  <a:pos x="118" y="526"/>
                </a:cxn>
                <a:cxn ang="0">
                  <a:pos x="125" y="514"/>
                </a:cxn>
                <a:cxn ang="0">
                  <a:pos x="131" y="502"/>
                </a:cxn>
                <a:cxn ang="0">
                  <a:pos x="139" y="487"/>
                </a:cxn>
                <a:cxn ang="0">
                  <a:pos x="146" y="466"/>
                </a:cxn>
                <a:cxn ang="0">
                  <a:pos x="154" y="450"/>
                </a:cxn>
                <a:cxn ang="0">
                  <a:pos x="161" y="424"/>
                </a:cxn>
                <a:cxn ang="0">
                  <a:pos x="167" y="397"/>
                </a:cxn>
                <a:cxn ang="0">
                  <a:pos x="175" y="366"/>
                </a:cxn>
                <a:cxn ang="0">
                  <a:pos x="180" y="332"/>
                </a:cxn>
                <a:cxn ang="0">
                  <a:pos x="188" y="295"/>
                </a:cxn>
                <a:cxn ang="0">
                  <a:pos x="194" y="254"/>
                </a:cxn>
                <a:cxn ang="0">
                  <a:pos x="201" y="216"/>
                </a:cxn>
                <a:cxn ang="0">
                  <a:pos x="207" y="177"/>
                </a:cxn>
                <a:cxn ang="0">
                  <a:pos x="215" y="140"/>
                </a:cxn>
                <a:cxn ang="0">
                  <a:pos x="221" y="104"/>
                </a:cxn>
                <a:cxn ang="0">
                  <a:pos x="230" y="64"/>
                </a:cxn>
                <a:cxn ang="0">
                  <a:pos x="236" y="38"/>
                </a:cxn>
                <a:cxn ang="0">
                  <a:pos x="243" y="18"/>
                </a:cxn>
                <a:cxn ang="0">
                  <a:pos x="251" y="1"/>
                </a:cxn>
                <a:cxn ang="0">
                  <a:pos x="261" y="1"/>
                </a:cxn>
                <a:cxn ang="0">
                  <a:pos x="267" y="6"/>
                </a:cxn>
                <a:cxn ang="0">
                  <a:pos x="274" y="18"/>
                </a:cxn>
                <a:cxn ang="0">
                  <a:pos x="280" y="30"/>
                </a:cxn>
                <a:cxn ang="0">
                  <a:pos x="288" y="53"/>
                </a:cxn>
                <a:cxn ang="0">
                  <a:pos x="295" y="83"/>
                </a:cxn>
                <a:cxn ang="0">
                  <a:pos x="301" y="120"/>
                </a:cxn>
                <a:cxn ang="0">
                  <a:pos x="310" y="176"/>
                </a:cxn>
                <a:cxn ang="0">
                  <a:pos x="318" y="228"/>
                </a:cxn>
                <a:cxn ang="0">
                  <a:pos x="324" y="286"/>
                </a:cxn>
                <a:cxn ang="0">
                  <a:pos x="331" y="350"/>
                </a:cxn>
                <a:cxn ang="0">
                  <a:pos x="338" y="441"/>
                </a:cxn>
              </a:cxnLst>
              <a:rect l="0" t="0" r="r" b="b"/>
              <a:pathLst>
                <a:path w="340" h="573">
                  <a:moveTo>
                    <a:pt x="0" y="439"/>
                  </a:moveTo>
                  <a:lnTo>
                    <a:pt x="2" y="445"/>
                  </a:lnTo>
                  <a:lnTo>
                    <a:pt x="2" y="450"/>
                  </a:lnTo>
                  <a:lnTo>
                    <a:pt x="3" y="456"/>
                  </a:lnTo>
                  <a:lnTo>
                    <a:pt x="3" y="462"/>
                  </a:lnTo>
                  <a:lnTo>
                    <a:pt x="6" y="470"/>
                  </a:lnTo>
                  <a:lnTo>
                    <a:pt x="6" y="476"/>
                  </a:lnTo>
                  <a:lnTo>
                    <a:pt x="9" y="485"/>
                  </a:lnTo>
                  <a:lnTo>
                    <a:pt x="11" y="490"/>
                  </a:lnTo>
                  <a:lnTo>
                    <a:pt x="11" y="494"/>
                  </a:lnTo>
                  <a:lnTo>
                    <a:pt x="14" y="503"/>
                  </a:lnTo>
                  <a:lnTo>
                    <a:pt x="15" y="506"/>
                  </a:lnTo>
                  <a:lnTo>
                    <a:pt x="15" y="511"/>
                  </a:lnTo>
                  <a:lnTo>
                    <a:pt x="17" y="515"/>
                  </a:lnTo>
                  <a:lnTo>
                    <a:pt x="18" y="518"/>
                  </a:lnTo>
                  <a:lnTo>
                    <a:pt x="20" y="523"/>
                  </a:lnTo>
                  <a:lnTo>
                    <a:pt x="20" y="526"/>
                  </a:lnTo>
                  <a:lnTo>
                    <a:pt x="23" y="532"/>
                  </a:lnTo>
                  <a:lnTo>
                    <a:pt x="26" y="538"/>
                  </a:lnTo>
                  <a:lnTo>
                    <a:pt x="27" y="541"/>
                  </a:lnTo>
                  <a:lnTo>
                    <a:pt x="27" y="543"/>
                  </a:lnTo>
                  <a:lnTo>
                    <a:pt x="30" y="549"/>
                  </a:lnTo>
                  <a:lnTo>
                    <a:pt x="31" y="551"/>
                  </a:lnTo>
                  <a:lnTo>
                    <a:pt x="33" y="554"/>
                  </a:lnTo>
                  <a:lnTo>
                    <a:pt x="36" y="557"/>
                  </a:lnTo>
                  <a:lnTo>
                    <a:pt x="37" y="560"/>
                  </a:lnTo>
                  <a:lnTo>
                    <a:pt x="40" y="563"/>
                  </a:lnTo>
                  <a:lnTo>
                    <a:pt x="43" y="566"/>
                  </a:lnTo>
                  <a:lnTo>
                    <a:pt x="46" y="569"/>
                  </a:lnTo>
                  <a:lnTo>
                    <a:pt x="48" y="569"/>
                  </a:lnTo>
                  <a:lnTo>
                    <a:pt x="49" y="570"/>
                  </a:lnTo>
                  <a:lnTo>
                    <a:pt x="51" y="570"/>
                  </a:lnTo>
                  <a:lnTo>
                    <a:pt x="52" y="572"/>
                  </a:lnTo>
                  <a:lnTo>
                    <a:pt x="54" y="572"/>
                  </a:lnTo>
                  <a:lnTo>
                    <a:pt x="55" y="573"/>
                  </a:lnTo>
                  <a:lnTo>
                    <a:pt x="61" y="573"/>
                  </a:lnTo>
                  <a:lnTo>
                    <a:pt x="63" y="572"/>
                  </a:lnTo>
                  <a:lnTo>
                    <a:pt x="70" y="572"/>
                  </a:lnTo>
                  <a:lnTo>
                    <a:pt x="72" y="570"/>
                  </a:lnTo>
                  <a:lnTo>
                    <a:pt x="73" y="570"/>
                  </a:lnTo>
                  <a:lnTo>
                    <a:pt x="75" y="569"/>
                  </a:lnTo>
                  <a:lnTo>
                    <a:pt x="78" y="569"/>
                  </a:lnTo>
                  <a:lnTo>
                    <a:pt x="81" y="566"/>
                  </a:lnTo>
                  <a:lnTo>
                    <a:pt x="84" y="564"/>
                  </a:lnTo>
                  <a:lnTo>
                    <a:pt x="85" y="564"/>
                  </a:lnTo>
                  <a:lnTo>
                    <a:pt x="87" y="563"/>
                  </a:lnTo>
                  <a:lnTo>
                    <a:pt x="90" y="561"/>
                  </a:lnTo>
                  <a:lnTo>
                    <a:pt x="91" y="558"/>
                  </a:lnTo>
                  <a:lnTo>
                    <a:pt x="93" y="557"/>
                  </a:lnTo>
                  <a:lnTo>
                    <a:pt x="96" y="555"/>
                  </a:lnTo>
                  <a:lnTo>
                    <a:pt x="97" y="554"/>
                  </a:lnTo>
                  <a:lnTo>
                    <a:pt x="100" y="551"/>
                  </a:lnTo>
                  <a:lnTo>
                    <a:pt x="102" y="548"/>
                  </a:lnTo>
                  <a:lnTo>
                    <a:pt x="103" y="546"/>
                  </a:lnTo>
                  <a:lnTo>
                    <a:pt x="106" y="543"/>
                  </a:lnTo>
                  <a:lnTo>
                    <a:pt x="107" y="541"/>
                  </a:lnTo>
                  <a:lnTo>
                    <a:pt x="110" y="538"/>
                  </a:lnTo>
                  <a:lnTo>
                    <a:pt x="112" y="535"/>
                  </a:lnTo>
                  <a:lnTo>
                    <a:pt x="115" y="532"/>
                  </a:lnTo>
                  <a:lnTo>
                    <a:pt x="118" y="526"/>
                  </a:lnTo>
                  <a:lnTo>
                    <a:pt x="121" y="521"/>
                  </a:lnTo>
                  <a:lnTo>
                    <a:pt x="122" y="518"/>
                  </a:lnTo>
                  <a:lnTo>
                    <a:pt x="125" y="514"/>
                  </a:lnTo>
                  <a:lnTo>
                    <a:pt x="127" y="511"/>
                  </a:lnTo>
                  <a:lnTo>
                    <a:pt x="130" y="506"/>
                  </a:lnTo>
                  <a:lnTo>
                    <a:pt x="131" y="502"/>
                  </a:lnTo>
                  <a:lnTo>
                    <a:pt x="134" y="497"/>
                  </a:lnTo>
                  <a:lnTo>
                    <a:pt x="136" y="493"/>
                  </a:lnTo>
                  <a:lnTo>
                    <a:pt x="139" y="487"/>
                  </a:lnTo>
                  <a:lnTo>
                    <a:pt x="140" y="482"/>
                  </a:lnTo>
                  <a:lnTo>
                    <a:pt x="143" y="478"/>
                  </a:lnTo>
                  <a:lnTo>
                    <a:pt x="146" y="466"/>
                  </a:lnTo>
                  <a:lnTo>
                    <a:pt x="149" y="462"/>
                  </a:lnTo>
                  <a:lnTo>
                    <a:pt x="151" y="456"/>
                  </a:lnTo>
                  <a:lnTo>
                    <a:pt x="154" y="450"/>
                  </a:lnTo>
                  <a:lnTo>
                    <a:pt x="155" y="447"/>
                  </a:lnTo>
                  <a:lnTo>
                    <a:pt x="158" y="432"/>
                  </a:lnTo>
                  <a:lnTo>
                    <a:pt x="161" y="424"/>
                  </a:lnTo>
                  <a:lnTo>
                    <a:pt x="163" y="415"/>
                  </a:lnTo>
                  <a:lnTo>
                    <a:pt x="166" y="406"/>
                  </a:lnTo>
                  <a:lnTo>
                    <a:pt x="167" y="397"/>
                  </a:lnTo>
                  <a:lnTo>
                    <a:pt x="170" y="387"/>
                  </a:lnTo>
                  <a:lnTo>
                    <a:pt x="172" y="377"/>
                  </a:lnTo>
                  <a:lnTo>
                    <a:pt x="175" y="366"/>
                  </a:lnTo>
                  <a:lnTo>
                    <a:pt x="176" y="354"/>
                  </a:lnTo>
                  <a:lnTo>
                    <a:pt x="179" y="344"/>
                  </a:lnTo>
                  <a:lnTo>
                    <a:pt x="180" y="332"/>
                  </a:lnTo>
                  <a:lnTo>
                    <a:pt x="183" y="319"/>
                  </a:lnTo>
                  <a:lnTo>
                    <a:pt x="185" y="307"/>
                  </a:lnTo>
                  <a:lnTo>
                    <a:pt x="188" y="295"/>
                  </a:lnTo>
                  <a:lnTo>
                    <a:pt x="189" y="281"/>
                  </a:lnTo>
                  <a:lnTo>
                    <a:pt x="192" y="268"/>
                  </a:lnTo>
                  <a:lnTo>
                    <a:pt x="194" y="254"/>
                  </a:lnTo>
                  <a:lnTo>
                    <a:pt x="197" y="243"/>
                  </a:lnTo>
                  <a:lnTo>
                    <a:pt x="198" y="229"/>
                  </a:lnTo>
                  <a:lnTo>
                    <a:pt x="201" y="216"/>
                  </a:lnTo>
                  <a:lnTo>
                    <a:pt x="203" y="202"/>
                  </a:lnTo>
                  <a:lnTo>
                    <a:pt x="206" y="190"/>
                  </a:lnTo>
                  <a:lnTo>
                    <a:pt x="207" y="177"/>
                  </a:lnTo>
                  <a:lnTo>
                    <a:pt x="210" y="164"/>
                  </a:lnTo>
                  <a:lnTo>
                    <a:pt x="212" y="152"/>
                  </a:lnTo>
                  <a:lnTo>
                    <a:pt x="215" y="140"/>
                  </a:lnTo>
                  <a:lnTo>
                    <a:pt x="216" y="128"/>
                  </a:lnTo>
                  <a:lnTo>
                    <a:pt x="219" y="116"/>
                  </a:lnTo>
                  <a:lnTo>
                    <a:pt x="221" y="104"/>
                  </a:lnTo>
                  <a:lnTo>
                    <a:pt x="224" y="94"/>
                  </a:lnTo>
                  <a:lnTo>
                    <a:pt x="227" y="73"/>
                  </a:lnTo>
                  <a:lnTo>
                    <a:pt x="230" y="64"/>
                  </a:lnTo>
                  <a:lnTo>
                    <a:pt x="231" y="55"/>
                  </a:lnTo>
                  <a:lnTo>
                    <a:pt x="234" y="46"/>
                  </a:lnTo>
                  <a:lnTo>
                    <a:pt x="236" y="38"/>
                  </a:lnTo>
                  <a:lnTo>
                    <a:pt x="239" y="31"/>
                  </a:lnTo>
                  <a:lnTo>
                    <a:pt x="240" y="24"/>
                  </a:lnTo>
                  <a:lnTo>
                    <a:pt x="243" y="18"/>
                  </a:lnTo>
                  <a:lnTo>
                    <a:pt x="246" y="9"/>
                  </a:lnTo>
                  <a:lnTo>
                    <a:pt x="249" y="4"/>
                  </a:lnTo>
                  <a:lnTo>
                    <a:pt x="251" y="1"/>
                  </a:lnTo>
                  <a:lnTo>
                    <a:pt x="252" y="0"/>
                  </a:lnTo>
                  <a:lnTo>
                    <a:pt x="258" y="0"/>
                  </a:lnTo>
                  <a:lnTo>
                    <a:pt x="261" y="1"/>
                  </a:lnTo>
                  <a:lnTo>
                    <a:pt x="262" y="1"/>
                  </a:lnTo>
                  <a:lnTo>
                    <a:pt x="264" y="3"/>
                  </a:lnTo>
                  <a:lnTo>
                    <a:pt x="267" y="6"/>
                  </a:lnTo>
                  <a:lnTo>
                    <a:pt x="268" y="7"/>
                  </a:lnTo>
                  <a:lnTo>
                    <a:pt x="271" y="13"/>
                  </a:lnTo>
                  <a:lnTo>
                    <a:pt x="274" y="18"/>
                  </a:lnTo>
                  <a:lnTo>
                    <a:pt x="276" y="21"/>
                  </a:lnTo>
                  <a:lnTo>
                    <a:pt x="277" y="25"/>
                  </a:lnTo>
                  <a:lnTo>
                    <a:pt x="280" y="30"/>
                  </a:lnTo>
                  <a:lnTo>
                    <a:pt x="283" y="41"/>
                  </a:lnTo>
                  <a:lnTo>
                    <a:pt x="285" y="47"/>
                  </a:lnTo>
                  <a:lnTo>
                    <a:pt x="288" y="53"/>
                  </a:lnTo>
                  <a:lnTo>
                    <a:pt x="291" y="68"/>
                  </a:lnTo>
                  <a:lnTo>
                    <a:pt x="292" y="76"/>
                  </a:lnTo>
                  <a:lnTo>
                    <a:pt x="295" y="83"/>
                  </a:lnTo>
                  <a:lnTo>
                    <a:pt x="298" y="101"/>
                  </a:lnTo>
                  <a:lnTo>
                    <a:pt x="300" y="110"/>
                  </a:lnTo>
                  <a:lnTo>
                    <a:pt x="301" y="120"/>
                  </a:lnTo>
                  <a:lnTo>
                    <a:pt x="304" y="131"/>
                  </a:lnTo>
                  <a:lnTo>
                    <a:pt x="307" y="152"/>
                  </a:lnTo>
                  <a:lnTo>
                    <a:pt x="310" y="176"/>
                  </a:lnTo>
                  <a:lnTo>
                    <a:pt x="312" y="187"/>
                  </a:lnTo>
                  <a:lnTo>
                    <a:pt x="315" y="201"/>
                  </a:lnTo>
                  <a:lnTo>
                    <a:pt x="318" y="228"/>
                  </a:lnTo>
                  <a:lnTo>
                    <a:pt x="319" y="241"/>
                  </a:lnTo>
                  <a:lnTo>
                    <a:pt x="322" y="271"/>
                  </a:lnTo>
                  <a:lnTo>
                    <a:pt x="324" y="286"/>
                  </a:lnTo>
                  <a:lnTo>
                    <a:pt x="327" y="301"/>
                  </a:lnTo>
                  <a:lnTo>
                    <a:pt x="330" y="333"/>
                  </a:lnTo>
                  <a:lnTo>
                    <a:pt x="331" y="350"/>
                  </a:lnTo>
                  <a:lnTo>
                    <a:pt x="334" y="386"/>
                  </a:lnTo>
                  <a:lnTo>
                    <a:pt x="337" y="421"/>
                  </a:lnTo>
                  <a:lnTo>
                    <a:pt x="338" y="441"/>
                  </a:lnTo>
                  <a:lnTo>
                    <a:pt x="340" y="451"/>
                  </a:lnTo>
                </a:path>
              </a:pathLst>
            </a:custGeom>
            <a:noFill/>
            <a:ln w="0">
              <a:solidFill>
                <a:srgbClr val="000000"/>
              </a:solidFill>
              <a:prstDash val="solid"/>
              <a:round/>
              <a:headEnd/>
              <a:tailEnd/>
            </a:ln>
          </p:spPr>
          <p:txBody>
            <a:bodyPr/>
            <a:lstStyle/>
            <a:p>
              <a:endParaRPr lang="en-US"/>
            </a:p>
          </p:txBody>
        </p:sp>
        <p:sp>
          <p:nvSpPr>
            <p:cNvPr id="58" name="Freeform 45"/>
            <p:cNvSpPr>
              <a:spLocks/>
            </p:cNvSpPr>
            <p:nvPr/>
          </p:nvSpPr>
          <p:spPr bwMode="auto">
            <a:xfrm>
              <a:off x="3669" y="2917"/>
              <a:ext cx="86" cy="238"/>
            </a:xfrm>
            <a:custGeom>
              <a:avLst/>
              <a:gdLst/>
              <a:ahLst/>
              <a:cxnLst>
                <a:cxn ang="0">
                  <a:pos x="3" y="21"/>
                </a:cxn>
                <a:cxn ang="0">
                  <a:pos x="8" y="59"/>
                </a:cxn>
                <a:cxn ang="0">
                  <a:pos x="12" y="97"/>
                </a:cxn>
                <a:cxn ang="0">
                  <a:pos x="17" y="132"/>
                </a:cxn>
                <a:cxn ang="0">
                  <a:pos x="24" y="183"/>
                </a:cxn>
                <a:cxn ang="0">
                  <a:pos x="29" y="214"/>
                </a:cxn>
                <a:cxn ang="0">
                  <a:pos x="33" y="244"/>
                </a:cxn>
                <a:cxn ang="0">
                  <a:pos x="39" y="284"/>
                </a:cxn>
                <a:cxn ang="0">
                  <a:pos x="44" y="310"/>
                </a:cxn>
                <a:cxn ang="0">
                  <a:pos x="48" y="333"/>
                </a:cxn>
                <a:cxn ang="0">
                  <a:pos x="53" y="354"/>
                </a:cxn>
                <a:cxn ang="0">
                  <a:pos x="56" y="374"/>
                </a:cxn>
                <a:cxn ang="0">
                  <a:pos x="60" y="393"/>
                </a:cxn>
                <a:cxn ang="0">
                  <a:pos x="65" y="409"/>
                </a:cxn>
                <a:cxn ang="0">
                  <a:pos x="69" y="423"/>
                </a:cxn>
                <a:cxn ang="0">
                  <a:pos x="72" y="436"/>
                </a:cxn>
                <a:cxn ang="0">
                  <a:pos x="76" y="447"/>
                </a:cxn>
                <a:cxn ang="0">
                  <a:pos x="81" y="457"/>
                </a:cxn>
                <a:cxn ang="0">
                  <a:pos x="84" y="465"/>
                </a:cxn>
                <a:cxn ang="0">
                  <a:pos x="88" y="469"/>
                </a:cxn>
                <a:cxn ang="0">
                  <a:pos x="93" y="474"/>
                </a:cxn>
                <a:cxn ang="0">
                  <a:pos x="100" y="477"/>
                </a:cxn>
                <a:cxn ang="0">
                  <a:pos x="105" y="475"/>
                </a:cxn>
                <a:cxn ang="0">
                  <a:pos x="108" y="471"/>
                </a:cxn>
                <a:cxn ang="0">
                  <a:pos x="112" y="466"/>
                </a:cxn>
                <a:cxn ang="0">
                  <a:pos x="117" y="454"/>
                </a:cxn>
                <a:cxn ang="0">
                  <a:pos x="123" y="439"/>
                </a:cxn>
                <a:cxn ang="0">
                  <a:pos x="129" y="412"/>
                </a:cxn>
                <a:cxn ang="0">
                  <a:pos x="133" y="389"/>
                </a:cxn>
                <a:cxn ang="0">
                  <a:pos x="138" y="371"/>
                </a:cxn>
                <a:cxn ang="0">
                  <a:pos x="142" y="339"/>
                </a:cxn>
                <a:cxn ang="0">
                  <a:pos x="148" y="292"/>
                </a:cxn>
                <a:cxn ang="0">
                  <a:pos x="152" y="252"/>
                </a:cxn>
                <a:cxn ang="0">
                  <a:pos x="158" y="192"/>
                </a:cxn>
                <a:cxn ang="0">
                  <a:pos x="163" y="141"/>
                </a:cxn>
                <a:cxn ang="0">
                  <a:pos x="166" y="107"/>
                </a:cxn>
                <a:cxn ang="0">
                  <a:pos x="169" y="70"/>
                </a:cxn>
                <a:cxn ang="0">
                  <a:pos x="173" y="10"/>
                </a:cxn>
              </a:cxnLst>
              <a:rect l="0" t="0" r="r" b="b"/>
              <a:pathLst>
                <a:path w="173" h="477">
                  <a:moveTo>
                    <a:pt x="0" y="0"/>
                  </a:moveTo>
                  <a:lnTo>
                    <a:pt x="3" y="21"/>
                  </a:lnTo>
                  <a:lnTo>
                    <a:pt x="5" y="40"/>
                  </a:lnTo>
                  <a:lnTo>
                    <a:pt x="8" y="59"/>
                  </a:lnTo>
                  <a:lnTo>
                    <a:pt x="9" y="79"/>
                  </a:lnTo>
                  <a:lnTo>
                    <a:pt x="12" y="97"/>
                  </a:lnTo>
                  <a:lnTo>
                    <a:pt x="14" y="114"/>
                  </a:lnTo>
                  <a:lnTo>
                    <a:pt x="17" y="132"/>
                  </a:lnTo>
                  <a:lnTo>
                    <a:pt x="18" y="150"/>
                  </a:lnTo>
                  <a:lnTo>
                    <a:pt x="24" y="183"/>
                  </a:lnTo>
                  <a:lnTo>
                    <a:pt x="26" y="198"/>
                  </a:lnTo>
                  <a:lnTo>
                    <a:pt x="29" y="214"/>
                  </a:lnTo>
                  <a:lnTo>
                    <a:pt x="30" y="229"/>
                  </a:lnTo>
                  <a:lnTo>
                    <a:pt x="33" y="244"/>
                  </a:lnTo>
                  <a:lnTo>
                    <a:pt x="36" y="271"/>
                  </a:lnTo>
                  <a:lnTo>
                    <a:pt x="39" y="284"/>
                  </a:lnTo>
                  <a:lnTo>
                    <a:pt x="41" y="298"/>
                  </a:lnTo>
                  <a:lnTo>
                    <a:pt x="44" y="310"/>
                  </a:lnTo>
                  <a:lnTo>
                    <a:pt x="45" y="322"/>
                  </a:lnTo>
                  <a:lnTo>
                    <a:pt x="48" y="333"/>
                  </a:lnTo>
                  <a:lnTo>
                    <a:pt x="50" y="344"/>
                  </a:lnTo>
                  <a:lnTo>
                    <a:pt x="53" y="354"/>
                  </a:lnTo>
                  <a:lnTo>
                    <a:pt x="54" y="365"/>
                  </a:lnTo>
                  <a:lnTo>
                    <a:pt x="56" y="374"/>
                  </a:lnTo>
                  <a:lnTo>
                    <a:pt x="59" y="384"/>
                  </a:lnTo>
                  <a:lnTo>
                    <a:pt x="60" y="393"/>
                  </a:lnTo>
                  <a:lnTo>
                    <a:pt x="63" y="401"/>
                  </a:lnTo>
                  <a:lnTo>
                    <a:pt x="65" y="409"/>
                  </a:lnTo>
                  <a:lnTo>
                    <a:pt x="66" y="417"/>
                  </a:lnTo>
                  <a:lnTo>
                    <a:pt x="69" y="423"/>
                  </a:lnTo>
                  <a:lnTo>
                    <a:pt x="70" y="430"/>
                  </a:lnTo>
                  <a:lnTo>
                    <a:pt x="72" y="436"/>
                  </a:lnTo>
                  <a:lnTo>
                    <a:pt x="75" y="442"/>
                  </a:lnTo>
                  <a:lnTo>
                    <a:pt x="76" y="447"/>
                  </a:lnTo>
                  <a:lnTo>
                    <a:pt x="78" y="453"/>
                  </a:lnTo>
                  <a:lnTo>
                    <a:pt x="81" y="457"/>
                  </a:lnTo>
                  <a:lnTo>
                    <a:pt x="82" y="460"/>
                  </a:lnTo>
                  <a:lnTo>
                    <a:pt x="84" y="465"/>
                  </a:lnTo>
                  <a:lnTo>
                    <a:pt x="87" y="468"/>
                  </a:lnTo>
                  <a:lnTo>
                    <a:pt x="88" y="469"/>
                  </a:lnTo>
                  <a:lnTo>
                    <a:pt x="90" y="472"/>
                  </a:lnTo>
                  <a:lnTo>
                    <a:pt x="93" y="474"/>
                  </a:lnTo>
                  <a:lnTo>
                    <a:pt x="96" y="477"/>
                  </a:lnTo>
                  <a:lnTo>
                    <a:pt x="100" y="477"/>
                  </a:lnTo>
                  <a:lnTo>
                    <a:pt x="102" y="475"/>
                  </a:lnTo>
                  <a:lnTo>
                    <a:pt x="105" y="475"/>
                  </a:lnTo>
                  <a:lnTo>
                    <a:pt x="106" y="474"/>
                  </a:lnTo>
                  <a:lnTo>
                    <a:pt x="108" y="471"/>
                  </a:lnTo>
                  <a:lnTo>
                    <a:pt x="109" y="469"/>
                  </a:lnTo>
                  <a:lnTo>
                    <a:pt x="112" y="466"/>
                  </a:lnTo>
                  <a:lnTo>
                    <a:pt x="114" y="463"/>
                  </a:lnTo>
                  <a:lnTo>
                    <a:pt x="117" y="454"/>
                  </a:lnTo>
                  <a:lnTo>
                    <a:pt x="120" y="445"/>
                  </a:lnTo>
                  <a:lnTo>
                    <a:pt x="123" y="439"/>
                  </a:lnTo>
                  <a:lnTo>
                    <a:pt x="126" y="427"/>
                  </a:lnTo>
                  <a:lnTo>
                    <a:pt x="129" y="412"/>
                  </a:lnTo>
                  <a:lnTo>
                    <a:pt x="132" y="398"/>
                  </a:lnTo>
                  <a:lnTo>
                    <a:pt x="133" y="389"/>
                  </a:lnTo>
                  <a:lnTo>
                    <a:pt x="136" y="380"/>
                  </a:lnTo>
                  <a:lnTo>
                    <a:pt x="138" y="371"/>
                  </a:lnTo>
                  <a:lnTo>
                    <a:pt x="141" y="350"/>
                  </a:lnTo>
                  <a:lnTo>
                    <a:pt x="142" y="339"/>
                  </a:lnTo>
                  <a:lnTo>
                    <a:pt x="145" y="316"/>
                  </a:lnTo>
                  <a:lnTo>
                    <a:pt x="148" y="292"/>
                  </a:lnTo>
                  <a:lnTo>
                    <a:pt x="151" y="265"/>
                  </a:lnTo>
                  <a:lnTo>
                    <a:pt x="152" y="252"/>
                  </a:lnTo>
                  <a:lnTo>
                    <a:pt x="155" y="222"/>
                  </a:lnTo>
                  <a:lnTo>
                    <a:pt x="158" y="192"/>
                  </a:lnTo>
                  <a:lnTo>
                    <a:pt x="161" y="159"/>
                  </a:lnTo>
                  <a:lnTo>
                    <a:pt x="163" y="141"/>
                  </a:lnTo>
                  <a:lnTo>
                    <a:pt x="164" y="125"/>
                  </a:lnTo>
                  <a:lnTo>
                    <a:pt x="166" y="107"/>
                  </a:lnTo>
                  <a:lnTo>
                    <a:pt x="167" y="88"/>
                  </a:lnTo>
                  <a:lnTo>
                    <a:pt x="169" y="70"/>
                  </a:lnTo>
                  <a:lnTo>
                    <a:pt x="172" y="31"/>
                  </a:lnTo>
                  <a:lnTo>
                    <a:pt x="173" y="10"/>
                  </a:lnTo>
                  <a:lnTo>
                    <a:pt x="173" y="0"/>
                  </a:lnTo>
                </a:path>
              </a:pathLst>
            </a:custGeom>
            <a:noFill/>
            <a:ln w="0">
              <a:solidFill>
                <a:srgbClr val="000000"/>
              </a:solidFill>
              <a:prstDash val="solid"/>
              <a:round/>
              <a:headEnd/>
              <a:tailEnd/>
            </a:ln>
          </p:spPr>
          <p:txBody>
            <a:bodyPr/>
            <a:lstStyle/>
            <a:p>
              <a:endParaRPr lang="en-US"/>
            </a:p>
          </p:txBody>
        </p:sp>
        <p:sp>
          <p:nvSpPr>
            <p:cNvPr id="59" name="Freeform 46"/>
            <p:cNvSpPr>
              <a:spLocks/>
            </p:cNvSpPr>
            <p:nvPr/>
          </p:nvSpPr>
          <p:spPr bwMode="auto">
            <a:xfrm>
              <a:off x="3000" y="2847"/>
              <a:ext cx="161" cy="144"/>
            </a:xfrm>
            <a:custGeom>
              <a:avLst/>
              <a:gdLst/>
              <a:ahLst/>
              <a:cxnLst>
                <a:cxn ang="0">
                  <a:pos x="3" y="181"/>
                </a:cxn>
                <a:cxn ang="0">
                  <a:pos x="8" y="199"/>
                </a:cxn>
                <a:cxn ang="0">
                  <a:pos x="14" y="216"/>
                </a:cxn>
                <a:cxn ang="0">
                  <a:pos x="17" y="228"/>
                </a:cxn>
                <a:cxn ang="0">
                  <a:pos x="24" y="244"/>
                </a:cxn>
                <a:cxn ang="0">
                  <a:pos x="30" y="259"/>
                </a:cxn>
                <a:cxn ang="0">
                  <a:pos x="35" y="265"/>
                </a:cxn>
                <a:cxn ang="0">
                  <a:pos x="39" y="272"/>
                </a:cxn>
                <a:cxn ang="0">
                  <a:pos x="48" y="281"/>
                </a:cxn>
                <a:cxn ang="0">
                  <a:pos x="54" y="286"/>
                </a:cxn>
                <a:cxn ang="0">
                  <a:pos x="60" y="287"/>
                </a:cxn>
                <a:cxn ang="0">
                  <a:pos x="67" y="287"/>
                </a:cxn>
                <a:cxn ang="0">
                  <a:pos x="76" y="284"/>
                </a:cxn>
                <a:cxn ang="0">
                  <a:pos x="84" y="277"/>
                </a:cxn>
                <a:cxn ang="0">
                  <a:pos x="91" y="268"/>
                </a:cxn>
                <a:cxn ang="0">
                  <a:pos x="97" y="257"/>
                </a:cxn>
                <a:cxn ang="0">
                  <a:pos x="106" y="244"/>
                </a:cxn>
                <a:cxn ang="0">
                  <a:pos x="112" y="235"/>
                </a:cxn>
                <a:cxn ang="0">
                  <a:pos x="118" y="222"/>
                </a:cxn>
                <a:cxn ang="0">
                  <a:pos x="125" y="208"/>
                </a:cxn>
                <a:cxn ang="0">
                  <a:pos x="133" y="195"/>
                </a:cxn>
                <a:cxn ang="0">
                  <a:pos x="140" y="181"/>
                </a:cxn>
                <a:cxn ang="0">
                  <a:pos x="146" y="174"/>
                </a:cxn>
                <a:cxn ang="0">
                  <a:pos x="154" y="159"/>
                </a:cxn>
                <a:cxn ang="0">
                  <a:pos x="160" y="147"/>
                </a:cxn>
                <a:cxn ang="0">
                  <a:pos x="167" y="129"/>
                </a:cxn>
                <a:cxn ang="0">
                  <a:pos x="175" y="114"/>
                </a:cxn>
                <a:cxn ang="0">
                  <a:pos x="181" y="100"/>
                </a:cxn>
                <a:cxn ang="0">
                  <a:pos x="187" y="85"/>
                </a:cxn>
                <a:cxn ang="0">
                  <a:pos x="194" y="70"/>
                </a:cxn>
                <a:cxn ang="0">
                  <a:pos x="201" y="50"/>
                </a:cxn>
                <a:cxn ang="0">
                  <a:pos x="209" y="37"/>
                </a:cxn>
                <a:cxn ang="0">
                  <a:pos x="215" y="25"/>
                </a:cxn>
                <a:cxn ang="0">
                  <a:pos x="221" y="16"/>
                </a:cxn>
                <a:cxn ang="0">
                  <a:pos x="230" y="6"/>
                </a:cxn>
                <a:cxn ang="0">
                  <a:pos x="237" y="0"/>
                </a:cxn>
                <a:cxn ang="0">
                  <a:pos x="252" y="1"/>
                </a:cxn>
                <a:cxn ang="0">
                  <a:pos x="260" y="7"/>
                </a:cxn>
                <a:cxn ang="0">
                  <a:pos x="267" y="13"/>
                </a:cxn>
                <a:cxn ang="0">
                  <a:pos x="273" y="21"/>
                </a:cxn>
                <a:cxn ang="0">
                  <a:pos x="280" y="33"/>
                </a:cxn>
                <a:cxn ang="0">
                  <a:pos x="285" y="43"/>
                </a:cxn>
                <a:cxn ang="0">
                  <a:pos x="294" y="64"/>
                </a:cxn>
                <a:cxn ang="0">
                  <a:pos x="300" y="83"/>
                </a:cxn>
                <a:cxn ang="0">
                  <a:pos x="306" y="100"/>
                </a:cxn>
                <a:cxn ang="0">
                  <a:pos x="312" y="125"/>
                </a:cxn>
                <a:cxn ang="0">
                  <a:pos x="319" y="158"/>
                </a:cxn>
              </a:cxnLst>
              <a:rect l="0" t="0" r="r" b="b"/>
              <a:pathLst>
                <a:path w="324" h="289">
                  <a:moveTo>
                    <a:pt x="0" y="171"/>
                  </a:moveTo>
                  <a:lnTo>
                    <a:pt x="2" y="176"/>
                  </a:lnTo>
                  <a:lnTo>
                    <a:pt x="3" y="181"/>
                  </a:lnTo>
                  <a:lnTo>
                    <a:pt x="5" y="186"/>
                  </a:lnTo>
                  <a:lnTo>
                    <a:pt x="5" y="190"/>
                  </a:lnTo>
                  <a:lnTo>
                    <a:pt x="8" y="199"/>
                  </a:lnTo>
                  <a:lnTo>
                    <a:pt x="11" y="208"/>
                  </a:lnTo>
                  <a:lnTo>
                    <a:pt x="12" y="211"/>
                  </a:lnTo>
                  <a:lnTo>
                    <a:pt x="14" y="216"/>
                  </a:lnTo>
                  <a:lnTo>
                    <a:pt x="14" y="220"/>
                  </a:lnTo>
                  <a:lnTo>
                    <a:pt x="15" y="223"/>
                  </a:lnTo>
                  <a:lnTo>
                    <a:pt x="17" y="228"/>
                  </a:lnTo>
                  <a:lnTo>
                    <a:pt x="20" y="234"/>
                  </a:lnTo>
                  <a:lnTo>
                    <a:pt x="21" y="238"/>
                  </a:lnTo>
                  <a:lnTo>
                    <a:pt x="24" y="244"/>
                  </a:lnTo>
                  <a:lnTo>
                    <a:pt x="27" y="250"/>
                  </a:lnTo>
                  <a:lnTo>
                    <a:pt x="30" y="256"/>
                  </a:lnTo>
                  <a:lnTo>
                    <a:pt x="30" y="259"/>
                  </a:lnTo>
                  <a:lnTo>
                    <a:pt x="32" y="260"/>
                  </a:lnTo>
                  <a:lnTo>
                    <a:pt x="33" y="263"/>
                  </a:lnTo>
                  <a:lnTo>
                    <a:pt x="35" y="265"/>
                  </a:lnTo>
                  <a:lnTo>
                    <a:pt x="36" y="268"/>
                  </a:lnTo>
                  <a:lnTo>
                    <a:pt x="38" y="269"/>
                  </a:lnTo>
                  <a:lnTo>
                    <a:pt x="39" y="272"/>
                  </a:lnTo>
                  <a:lnTo>
                    <a:pt x="42" y="275"/>
                  </a:lnTo>
                  <a:lnTo>
                    <a:pt x="45" y="278"/>
                  </a:lnTo>
                  <a:lnTo>
                    <a:pt x="48" y="281"/>
                  </a:lnTo>
                  <a:lnTo>
                    <a:pt x="51" y="284"/>
                  </a:lnTo>
                  <a:lnTo>
                    <a:pt x="52" y="284"/>
                  </a:lnTo>
                  <a:lnTo>
                    <a:pt x="54" y="286"/>
                  </a:lnTo>
                  <a:lnTo>
                    <a:pt x="55" y="286"/>
                  </a:lnTo>
                  <a:lnTo>
                    <a:pt x="57" y="287"/>
                  </a:lnTo>
                  <a:lnTo>
                    <a:pt x="60" y="287"/>
                  </a:lnTo>
                  <a:lnTo>
                    <a:pt x="61" y="289"/>
                  </a:lnTo>
                  <a:lnTo>
                    <a:pt x="66" y="289"/>
                  </a:lnTo>
                  <a:lnTo>
                    <a:pt x="67" y="287"/>
                  </a:lnTo>
                  <a:lnTo>
                    <a:pt x="72" y="287"/>
                  </a:lnTo>
                  <a:lnTo>
                    <a:pt x="75" y="284"/>
                  </a:lnTo>
                  <a:lnTo>
                    <a:pt x="76" y="284"/>
                  </a:lnTo>
                  <a:lnTo>
                    <a:pt x="79" y="281"/>
                  </a:lnTo>
                  <a:lnTo>
                    <a:pt x="82" y="278"/>
                  </a:lnTo>
                  <a:lnTo>
                    <a:pt x="84" y="277"/>
                  </a:lnTo>
                  <a:lnTo>
                    <a:pt x="87" y="274"/>
                  </a:lnTo>
                  <a:lnTo>
                    <a:pt x="90" y="271"/>
                  </a:lnTo>
                  <a:lnTo>
                    <a:pt x="91" y="268"/>
                  </a:lnTo>
                  <a:lnTo>
                    <a:pt x="93" y="266"/>
                  </a:lnTo>
                  <a:lnTo>
                    <a:pt x="96" y="260"/>
                  </a:lnTo>
                  <a:lnTo>
                    <a:pt x="97" y="257"/>
                  </a:lnTo>
                  <a:lnTo>
                    <a:pt x="100" y="256"/>
                  </a:lnTo>
                  <a:lnTo>
                    <a:pt x="103" y="250"/>
                  </a:lnTo>
                  <a:lnTo>
                    <a:pt x="106" y="244"/>
                  </a:lnTo>
                  <a:lnTo>
                    <a:pt x="108" y="241"/>
                  </a:lnTo>
                  <a:lnTo>
                    <a:pt x="111" y="238"/>
                  </a:lnTo>
                  <a:lnTo>
                    <a:pt x="112" y="235"/>
                  </a:lnTo>
                  <a:lnTo>
                    <a:pt x="114" y="231"/>
                  </a:lnTo>
                  <a:lnTo>
                    <a:pt x="117" y="225"/>
                  </a:lnTo>
                  <a:lnTo>
                    <a:pt x="118" y="222"/>
                  </a:lnTo>
                  <a:lnTo>
                    <a:pt x="121" y="219"/>
                  </a:lnTo>
                  <a:lnTo>
                    <a:pt x="122" y="214"/>
                  </a:lnTo>
                  <a:lnTo>
                    <a:pt x="125" y="208"/>
                  </a:lnTo>
                  <a:lnTo>
                    <a:pt x="128" y="204"/>
                  </a:lnTo>
                  <a:lnTo>
                    <a:pt x="131" y="198"/>
                  </a:lnTo>
                  <a:lnTo>
                    <a:pt x="133" y="195"/>
                  </a:lnTo>
                  <a:lnTo>
                    <a:pt x="134" y="190"/>
                  </a:lnTo>
                  <a:lnTo>
                    <a:pt x="137" y="187"/>
                  </a:lnTo>
                  <a:lnTo>
                    <a:pt x="140" y="181"/>
                  </a:lnTo>
                  <a:lnTo>
                    <a:pt x="143" y="179"/>
                  </a:lnTo>
                  <a:lnTo>
                    <a:pt x="145" y="176"/>
                  </a:lnTo>
                  <a:lnTo>
                    <a:pt x="146" y="174"/>
                  </a:lnTo>
                  <a:lnTo>
                    <a:pt x="148" y="170"/>
                  </a:lnTo>
                  <a:lnTo>
                    <a:pt x="151" y="164"/>
                  </a:lnTo>
                  <a:lnTo>
                    <a:pt x="154" y="159"/>
                  </a:lnTo>
                  <a:lnTo>
                    <a:pt x="155" y="155"/>
                  </a:lnTo>
                  <a:lnTo>
                    <a:pt x="157" y="152"/>
                  </a:lnTo>
                  <a:lnTo>
                    <a:pt x="160" y="147"/>
                  </a:lnTo>
                  <a:lnTo>
                    <a:pt x="161" y="143"/>
                  </a:lnTo>
                  <a:lnTo>
                    <a:pt x="164" y="138"/>
                  </a:lnTo>
                  <a:lnTo>
                    <a:pt x="167" y="129"/>
                  </a:lnTo>
                  <a:lnTo>
                    <a:pt x="170" y="123"/>
                  </a:lnTo>
                  <a:lnTo>
                    <a:pt x="172" y="119"/>
                  </a:lnTo>
                  <a:lnTo>
                    <a:pt x="175" y="114"/>
                  </a:lnTo>
                  <a:lnTo>
                    <a:pt x="176" y="108"/>
                  </a:lnTo>
                  <a:lnTo>
                    <a:pt x="178" y="104"/>
                  </a:lnTo>
                  <a:lnTo>
                    <a:pt x="181" y="100"/>
                  </a:lnTo>
                  <a:lnTo>
                    <a:pt x="182" y="94"/>
                  </a:lnTo>
                  <a:lnTo>
                    <a:pt x="185" y="89"/>
                  </a:lnTo>
                  <a:lnTo>
                    <a:pt x="187" y="85"/>
                  </a:lnTo>
                  <a:lnTo>
                    <a:pt x="190" y="79"/>
                  </a:lnTo>
                  <a:lnTo>
                    <a:pt x="191" y="74"/>
                  </a:lnTo>
                  <a:lnTo>
                    <a:pt x="194" y="70"/>
                  </a:lnTo>
                  <a:lnTo>
                    <a:pt x="195" y="64"/>
                  </a:lnTo>
                  <a:lnTo>
                    <a:pt x="198" y="59"/>
                  </a:lnTo>
                  <a:lnTo>
                    <a:pt x="201" y="50"/>
                  </a:lnTo>
                  <a:lnTo>
                    <a:pt x="204" y="46"/>
                  </a:lnTo>
                  <a:lnTo>
                    <a:pt x="206" y="41"/>
                  </a:lnTo>
                  <a:lnTo>
                    <a:pt x="209" y="37"/>
                  </a:lnTo>
                  <a:lnTo>
                    <a:pt x="210" y="34"/>
                  </a:lnTo>
                  <a:lnTo>
                    <a:pt x="213" y="30"/>
                  </a:lnTo>
                  <a:lnTo>
                    <a:pt x="215" y="25"/>
                  </a:lnTo>
                  <a:lnTo>
                    <a:pt x="216" y="22"/>
                  </a:lnTo>
                  <a:lnTo>
                    <a:pt x="219" y="19"/>
                  </a:lnTo>
                  <a:lnTo>
                    <a:pt x="221" y="16"/>
                  </a:lnTo>
                  <a:lnTo>
                    <a:pt x="224" y="13"/>
                  </a:lnTo>
                  <a:lnTo>
                    <a:pt x="227" y="7"/>
                  </a:lnTo>
                  <a:lnTo>
                    <a:pt x="230" y="6"/>
                  </a:lnTo>
                  <a:lnTo>
                    <a:pt x="231" y="4"/>
                  </a:lnTo>
                  <a:lnTo>
                    <a:pt x="234" y="3"/>
                  </a:lnTo>
                  <a:lnTo>
                    <a:pt x="237" y="0"/>
                  </a:lnTo>
                  <a:lnTo>
                    <a:pt x="248" y="0"/>
                  </a:lnTo>
                  <a:lnTo>
                    <a:pt x="249" y="1"/>
                  </a:lnTo>
                  <a:lnTo>
                    <a:pt x="252" y="1"/>
                  </a:lnTo>
                  <a:lnTo>
                    <a:pt x="255" y="3"/>
                  </a:lnTo>
                  <a:lnTo>
                    <a:pt x="258" y="6"/>
                  </a:lnTo>
                  <a:lnTo>
                    <a:pt x="260" y="7"/>
                  </a:lnTo>
                  <a:lnTo>
                    <a:pt x="263" y="9"/>
                  </a:lnTo>
                  <a:lnTo>
                    <a:pt x="266" y="12"/>
                  </a:lnTo>
                  <a:lnTo>
                    <a:pt x="267" y="13"/>
                  </a:lnTo>
                  <a:lnTo>
                    <a:pt x="269" y="16"/>
                  </a:lnTo>
                  <a:lnTo>
                    <a:pt x="271" y="19"/>
                  </a:lnTo>
                  <a:lnTo>
                    <a:pt x="273" y="21"/>
                  </a:lnTo>
                  <a:lnTo>
                    <a:pt x="276" y="27"/>
                  </a:lnTo>
                  <a:lnTo>
                    <a:pt x="277" y="30"/>
                  </a:lnTo>
                  <a:lnTo>
                    <a:pt x="280" y="33"/>
                  </a:lnTo>
                  <a:lnTo>
                    <a:pt x="282" y="35"/>
                  </a:lnTo>
                  <a:lnTo>
                    <a:pt x="283" y="40"/>
                  </a:lnTo>
                  <a:lnTo>
                    <a:pt x="285" y="43"/>
                  </a:lnTo>
                  <a:lnTo>
                    <a:pt x="288" y="52"/>
                  </a:lnTo>
                  <a:lnTo>
                    <a:pt x="291" y="55"/>
                  </a:lnTo>
                  <a:lnTo>
                    <a:pt x="294" y="64"/>
                  </a:lnTo>
                  <a:lnTo>
                    <a:pt x="295" y="68"/>
                  </a:lnTo>
                  <a:lnTo>
                    <a:pt x="297" y="74"/>
                  </a:lnTo>
                  <a:lnTo>
                    <a:pt x="300" y="83"/>
                  </a:lnTo>
                  <a:lnTo>
                    <a:pt x="301" y="89"/>
                  </a:lnTo>
                  <a:lnTo>
                    <a:pt x="304" y="95"/>
                  </a:lnTo>
                  <a:lnTo>
                    <a:pt x="306" y="100"/>
                  </a:lnTo>
                  <a:lnTo>
                    <a:pt x="309" y="111"/>
                  </a:lnTo>
                  <a:lnTo>
                    <a:pt x="310" y="117"/>
                  </a:lnTo>
                  <a:lnTo>
                    <a:pt x="312" y="125"/>
                  </a:lnTo>
                  <a:lnTo>
                    <a:pt x="315" y="137"/>
                  </a:lnTo>
                  <a:lnTo>
                    <a:pt x="318" y="152"/>
                  </a:lnTo>
                  <a:lnTo>
                    <a:pt x="319" y="158"/>
                  </a:lnTo>
                  <a:lnTo>
                    <a:pt x="322" y="173"/>
                  </a:lnTo>
                  <a:lnTo>
                    <a:pt x="324" y="177"/>
                  </a:lnTo>
                </a:path>
              </a:pathLst>
            </a:custGeom>
            <a:noFill/>
            <a:ln w="0">
              <a:solidFill>
                <a:srgbClr val="000000"/>
              </a:solidFill>
              <a:prstDash val="solid"/>
              <a:round/>
              <a:headEnd/>
              <a:tailEnd/>
            </a:ln>
          </p:spPr>
          <p:txBody>
            <a:bodyPr/>
            <a:lstStyle/>
            <a:p>
              <a:endParaRPr lang="en-US"/>
            </a:p>
          </p:txBody>
        </p:sp>
        <p:sp>
          <p:nvSpPr>
            <p:cNvPr id="60" name="Freeform 47"/>
            <p:cNvSpPr>
              <a:spLocks/>
            </p:cNvSpPr>
            <p:nvPr/>
          </p:nvSpPr>
          <p:spPr bwMode="auto">
            <a:xfrm>
              <a:off x="3161" y="2929"/>
              <a:ext cx="83" cy="102"/>
            </a:xfrm>
            <a:custGeom>
              <a:avLst/>
              <a:gdLst/>
              <a:ahLst/>
              <a:cxnLst>
                <a:cxn ang="0">
                  <a:pos x="3" y="9"/>
                </a:cxn>
                <a:cxn ang="0">
                  <a:pos x="8" y="25"/>
                </a:cxn>
                <a:cxn ang="0">
                  <a:pos x="12" y="41"/>
                </a:cxn>
                <a:cxn ang="0">
                  <a:pos x="17" y="56"/>
                </a:cxn>
                <a:cxn ang="0">
                  <a:pos x="21" y="71"/>
                </a:cxn>
                <a:cxn ang="0">
                  <a:pos x="25" y="85"/>
                </a:cxn>
                <a:cxn ang="0">
                  <a:pos x="28" y="98"/>
                </a:cxn>
                <a:cxn ang="0">
                  <a:pos x="33" y="110"/>
                </a:cxn>
                <a:cxn ang="0">
                  <a:pos x="37" y="122"/>
                </a:cxn>
                <a:cxn ang="0">
                  <a:pos x="42" y="132"/>
                </a:cxn>
                <a:cxn ang="0">
                  <a:pos x="46" y="143"/>
                </a:cxn>
                <a:cxn ang="0">
                  <a:pos x="51" y="152"/>
                </a:cxn>
                <a:cxn ang="0">
                  <a:pos x="57" y="163"/>
                </a:cxn>
                <a:cxn ang="0">
                  <a:pos x="60" y="171"/>
                </a:cxn>
                <a:cxn ang="0">
                  <a:pos x="66" y="181"/>
                </a:cxn>
                <a:cxn ang="0">
                  <a:pos x="70" y="186"/>
                </a:cxn>
                <a:cxn ang="0">
                  <a:pos x="75" y="192"/>
                </a:cxn>
                <a:cxn ang="0">
                  <a:pos x="79" y="196"/>
                </a:cxn>
                <a:cxn ang="0">
                  <a:pos x="85" y="201"/>
                </a:cxn>
                <a:cxn ang="0">
                  <a:pos x="90" y="202"/>
                </a:cxn>
                <a:cxn ang="0">
                  <a:pos x="99" y="204"/>
                </a:cxn>
                <a:cxn ang="0">
                  <a:pos x="103" y="202"/>
                </a:cxn>
                <a:cxn ang="0">
                  <a:pos x="106" y="201"/>
                </a:cxn>
                <a:cxn ang="0">
                  <a:pos x="112" y="196"/>
                </a:cxn>
                <a:cxn ang="0">
                  <a:pos x="115" y="192"/>
                </a:cxn>
                <a:cxn ang="0">
                  <a:pos x="118" y="187"/>
                </a:cxn>
                <a:cxn ang="0">
                  <a:pos x="122" y="180"/>
                </a:cxn>
                <a:cxn ang="0">
                  <a:pos x="128" y="169"/>
                </a:cxn>
                <a:cxn ang="0">
                  <a:pos x="133" y="158"/>
                </a:cxn>
                <a:cxn ang="0">
                  <a:pos x="136" y="150"/>
                </a:cxn>
                <a:cxn ang="0">
                  <a:pos x="140" y="135"/>
                </a:cxn>
                <a:cxn ang="0">
                  <a:pos x="143" y="125"/>
                </a:cxn>
                <a:cxn ang="0">
                  <a:pos x="149" y="101"/>
                </a:cxn>
                <a:cxn ang="0">
                  <a:pos x="154" y="82"/>
                </a:cxn>
                <a:cxn ang="0">
                  <a:pos x="155" y="68"/>
                </a:cxn>
                <a:cxn ang="0">
                  <a:pos x="160" y="46"/>
                </a:cxn>
                <a:cxn ang="0">
                  <a:pos x="164" y="22"/>
                </a:cxn>
                <a:cxn ang="0">
                  <a:pos x="167" y="0"/>
                </a:cxn>
              </a:cxnLst>
              <a:rect l="0" t="0" r="r" b="b"/>
              <a:pathLst>
                <a:path w="167" h="204">
                  <a:moveTo>
                    <a:pt x="0" y="0"/>
                  </a:moveTo>
                  <a:lnTo>
                    <a:pt x="3" y="9"/>
                  </a:lnTo>
                  <a:lnTo>
                    <a:pt x="5" y="17"/>
                  </a:lnTo>
                  <a:lnTo>
                    <a:pt x="8" y="25"/>
                  </a:lnTo>
                  <a:lnTo>
                    <a:pt x="9" y="34"/>
                  </a:lnTo>
                  <a:lnTo>
                    <a:pt x="12" y="41"/>
                  </a:lnTo>
                  <a:lnTo>
                    <a:pt x="14" y="49"/>
                  </a:lnTo>
                  <a:lnTo>
                    <a:pt x="17" y="56"/>
                  </a:lnTo>
                  <a:lnTo>
                    <a:pt x="18" y="64"/>
                  </a:lnTo>
                  <a:lnTo>
                    <a:pt x="21" y="71"/>
                  </a:lnTo>
                  <a:lnTo>
                    <a:pt x="23" y="79"/>
                  </a:lnTo>
                  <a:lnTo>
                    <a:pt x="25" y="85"/>
                  </a:lnTo>
                  <a:lnTo>
                    <a:pt x="27" y="92"/>
                  </a:lnTo>
                  <a:lnTo>
                    <a:pt x="28" y="98"/>
                  </a:lnTo>
                  <a:lnTo>
                    <a:pt x="31" y="104"/>
                  </a:lnTo>
                  <a:lnTo>
                    <a:pt x="33" y="110"/>
                  </a:lnTo>
                  <a:lnTo>
                    <a:pt x="36" y="116"/>
                  </a:lnTo>
                  <a:lnTo>
                    <a:pt x="37" y="122"/>
                  </a:lnTo>
                  <a:lnTo>
                    <a:pt x="40" y="126"/>
                  </a:lnTo>
                  <a:lnTo>
                    <a:pt x="42" y="132"/>
                  </a:lnTo>
                  <a:lnTo>
                    <a:pt x="43" y="137"/>
                  </a:lnTo>
                  <a:lnTo>
                    <a:pt x="46" y="143"/>
                  </a:lnTo>
                  <a:lnTo>
                    <a:pt x="48" y="147"/>
                  </a:lnTo>
                  <a:lnTo>
                    <a:pt x="51" y="152"/>
                  </a:lnTo>
                  <a:lnTo>
                    <a:pt x="54" y="161"/>
                  </a:lnTo>
                  <a:lnTo>
                    <a:pt x="57" y="163"/>
                  </a:lnTo>
                  <a:lnTo>
                    <a:pt x="58" y="168"/>
                  </a:lnTo>
                  <a:lnTo>
                    <a:pt x="60" y="171"/>
                  </a:lnTo>
                  <a:lnTo>
                    <a:pt x="63" y="175"/>
                  </a:lnTo>
                  <a:lnTo>
                    <a:pt x="66" y="181"/>
                  </a:lnTo>
                  <a:lnTo>
                    <a:pt x="69" y="184"/>
                  </a:lnTo>
                  <a:lnTo>
                    <a:pt x="70" y="186"/>
                  </a:lnTo>
                  <a:lnTo>
                    <a:pt x="72" y="189"/>
                  </a:lnTo>
                  <a:lnTo>
                    <a:pt x="75" y="192"/>
                  </a:lnTo>
                  <a:lnTo>
                    <a:pt x="78" y="195"/>
                  </a:lnTo>
                  <a:lnTo>
                    <a:pt x="79" y="196"/>
                  </a:lnTo>
                  <a:lnTo>
                    <a:pt x="82" y="198"/>
                  </a:lnTo>
                  <a:lnTo>
                    <a:pt x="85" y="201"/>
                  </a:lnTo>
                  <a:lnTo>
                    <a:pt x="87" y="202"/>
                  </a:lnTo>
                  <a:lnTo>
                    <a:pt x="90" y="202"/>
                  </a:lnTo>
                  <a:lnTo>
                    <a:pt x="91" y="204"/>
                  </a:lnTo>
                  <a:lnTo>
                    <a:pt x="99" y="204"/>
                  </a:lnTo>
                  <a:lnTo>
                    <a:pt x="101" y="202"/>
                  </a:lnTo>
                  <a:lnTo>
                    <a:pt x="103" y="202"/>
                  </a:lnTo>
                  <a:lnTo>
                    <a:pt x="104" y="201"/>
                  </a:lnTo>
                  <a:lnTo>
                    <a:pt x="106" y="201"/>
                  </a:lnTo>
                  <a:lnTo>
                    <a:pt x="109" y="198"/>
                  </a:lnTo>
                  <a:lnTo>
                    <a:pt x="112" y="196"/>
                  </a:lnTo>
                  <a:lnTo>
                    <a:pt x="113" y="195"/>
                  </a:lnTo>
                  <a:lnTo>
                    <a:pt x="115" y="192"/>
                  </a:lnTo>
                  <a:lnTo>
                    <a:pt x="116" y="190"/>
                  </a:lnTo>
                  <a:lnTo>
                    <a:pt x="118" y="187"/>
                  </a:lnTo>
                  <a:lnTo>
                    <a:pt x="119" y="186"/>
                  </a:lnTo>
                  <a:lnTo>
                    <a:pt x="122" y="180"/>
                  </a:lnTo>
                  <a:lnTo>
                    <a:pt x="125" y="174"/>
                  </a:lnTo>
                  <a:lnTo>
                    <a:pt x="128" y="169"/>
                  </a:lnTo>
                  <a:lnTo>
                    <a:pt x="130" y="166"/>
                  </a:lnTo>
                  <a:lnTo>
                    <a:pt x="133" y="158"/>
                  </a:lnTo>
                  <a:lnTo>
                    <a:pt x="134" y="155"/>
                  </a:lnTo>
                  <a:lnTo>
                    <a:pt x="136" y="150"/>
                  </a:lnTo>
                  <a:lnTo>
                    <a:pt x="137" y="144"/>
                  </a:lnTo>
                  <a:lnTo>
                    <a:pt x="140" y="135"/>
                  </a:lnTo>
                  <a:lnTo>
                    <a:pt x="142" y="129"/>
                  </a:lnTo>
                  <a:lnTo>
                    <a:pt x="143" y="125"/>
                  </a:lnTo>
                  <a:lnTo>
                    <a:pt x="146" y="113"/>
                  </a:lnTo>
                  <a:lnTo>
                    <a:pt x="149" y="101"/>
                  </a:lnTo>
                  <a:lnTo>
                    <a:pt x="152" y="89"/>
                  </a:lnTo>
                  <a:lnTo>
                    <a:pt x="154" y="82"/>
                  </a:lnTo>
                  <a:lnTo>
                    <a:pt x="154" y="74"/>
                  </a:lnTo>
                  <a:lnTo>
                    <a:pt x="155" y="68"/>
                  </a:lnTo>
                  <a:lnTo>
                    <a:pt x="158" y="53"/>
                  </a:lnTo>
                  <a:lnTo>
                    <a:pt x="160" y="46"/>
                  </a:lnTo>
                  <a:lnTo>
                    <a:pt x="161" y="37"/>
                  </a:lnTo>
                  <a:lnTo>
                    <a:pt x="164" y="22"/>
                  </a:lnTo>
                  <a:lnTo>
                    <a:pt x="167" y="4"/>
                  </a:lnTo>
                  <a:lnTo>
                    <a:pt x="167" y="0"/>
                  </a:lnTo>
                </a:path>
              </a:pathLst>
            </a:custGeom>
            <a:noFill/>
            <a:ln w="0">
              <a:solidFill>
                <a:srgbClr val="000000"/>
              </a:solidFill>
              <a:prstDash val="solid"/>
              <a:round/>
              <a:headEnd/>
              <a:tailEnd/>
            </a:ln>
          </p:spPr>
          <p:txBody>
            <a:bodyPr/>
            <a:lstStyle/>
            <a:p>
              <a:endParaRPr lang="en-US"/>
            </a:p>
          </p:txBody>
        </p:sp>
        <p:sp>
          <p:nvSpPr>
            <p:cNvPr id="61" name="Freeform 48"/>
            <p:cNvSpPr>
              <a:spLocks/>
            </p:cNvSpPr>
            <p:nvPr/>
          </p:nvSpPr>
          <p:spPr bwMode="auto">
            <a:xfrm>
              <a:off x="3754" y="2641"/>
              <a:ext cx="174" cy="350"/>
            </a:xfrm>
            <a:custGeom>
              <a:avLst/>
              <a:gdLst/>
              <a:ahLst/>
              <a:cxnLst>
                <a:cxn ang="0">
                  <a:pos x="1" y="597"/>
                </a:cxn>
                <a:cxn ang="0">
                  <a:pos x="6" y="615"/>
                </a:cxn>
                <a:cxn ang="0">
                  <a:pos x="9" y="630"/>
                </a:cxn>
                <a:cxn ang="0">
                  <a:pos x="13" y="645"/>
                </a:cxn>
                <a:cxn ang="0">
                  <a:pos x="19" y="660"/>
                </a:cxn>
                <a:cxn ang="0">
                  <a:pos x="27" y="673"/>
                </a:cxn>
                <a:cxn ang="0">
                  <a:pos x="31" y="680"/>
                </a:cxn>
                <a:cxn ang="0">
                  <a:pos x="39" y="689"/>
                </a:cxn>
                <a:cxn ang="0">
                  <a:pos x="45" y="694"/>
                </a:cxn>
                <a:cxn ang="0">
                  <a:pos x="52" y="698"/>
                </a:cxn>
                <a:cxn ang="0">
                  <a:pos x="91" y="700"/>
                </a:cxn>
                <a:cxn ang="0">
                  <a:pos x="100" y="697"/>
                </a:cxn>
                <a:cxn ang="0">
                  <a:pos x="106" y="694"/>
                </a:cxn>
                <a:cxn ang="0">
                  <a:pos x="116" y="688"/>
                </a:cxn>
                <a:cxn ang="0">
                  <a:pos x="122" y="680"/>
                </a:cxn>
                <a:cxn ang="0">
                  <a:pos x="132" y="668"/>
                </a:cxn>
                <a:cxn ang="0">
                  <a:pos x="138" y="657"/>
                </a:cxn>
                <a:cxn ang="0">
                  <a:pos x="146" y="643"/>
                </a:cxn>
                <a:cxn ang="0">
                  <a:pos x="153" y="627"/>
                </a:cxn>
                <a:cxn ang="0">
                  <a:pos x="159" y="607"/>
                </a:cxn>
                <a:cxn ang="0">
                  <a:pos x="167" y="579"/>
                </a:cxn>
                <a:cxn ang="0">
                  <a:pos x="174" y="546"/>
                </a:cxn>
                <a:cxn ang="0">
                  <a:pos x="180" y="508"/>
                </a:cxn>
                <a:cxn ang="0">
                  <a:pos x="188" y="463"/>
                </a:cxn>
                <a:cxn ang="0">
                  <a:pos x="194" y="415"/>
                </a:cxn>
                <a:cxn ang="0">
                  <a:pos x="201" y="363"/>
                </a:cxn>
                <a:cxn ang="0">
                  <a:pos x="208" y="293"/>
                </a:cxn>
                <a:cxn ang="0">
                  <a:pos x="216" y="241"/>
                </a:cxn>
                <a:cxn ang="0">
                  <a:pos x="222" y="190"/>
                </a:cxn>
                <a:cxn ang="0">
                  <a:pos x="229" y="143"/>
                </a:cxn>
                <a:cxn ang="0">
                  <a:pos x="237" y="86"/>
                </a:cxn>
                <a:cxn ang="0">
                  <a:pos x="244" y="52"/>
                </a:cxn>
                <a:cxn ang="0">
                  <a:pos x="250" y="25"/>
                </a:cxn>
                <a:cxn ang="0">
                  <a:pos x="256" y="7"/>
                </a:cxn>
                <a:cxn ang="0">
                  <a:pos x="265" y="0"/>
                </a:cxn>
                <a:cxn ang="0">
                  <a:pos x="277" y="13"/>
                </a:cxn>
                <a:cxn ang="0">
                  <a:pos x="284" y="34"/>
                </a:cxn>
                <a:cxn ang="0">
                  <a:pos x="292" y="62"/>
                </a:cxn>
                <a:cxn ang="0">
                  <a:pos x="299" y="101"/>
                </a:cxn>
                <a:cxn ang="0">
                  <a:pos x="307" y="147"/>
                </a:cxn>
                <a:cxn ang="0">
                  <a:pos x="316" y="219"/>
                </a:cxn>
                <a:cxn ang="0">
                  <a:pos x="325" y="303"/>
                </a:cxn>
                <a:cxn ang="0">
                  <a:pos x="329" y="362"/>
                </a:cxn>
                <a:cxn ang="0">
                  <a:pos x="335" y="424"/>
                </a:cxn>
                <a:cxn ang="0">
                  <a:pos x="341" y="515"/>
                </a:cxn>
                <a:cxn ang="0">
                  <a:pos x="347" y="603"/>
                </a:cxn>
              </a:cxnLst>
              <a:rect l="0" t="0" r="r" b="b"/>
              <a:pathLst>
                <a:path w="347" h="700">
                  <a:moveTo>
                    <a:pt x="0" y="588"/>
                  </a:moveTo>
                  <a:lnTo>
                    <a:pt x="1" y="592"/>
                  </a:lnTo>
                  <a:lnTo>
                    <a:pt x="1" y="597"/>
                  </a:lnTo>
                  <a:lnTo>
                    <a:pt x="3" y="601"/>
                  </a:lnTo>
                  <a:lnTo>
                    <a:pt x="3" y="606"/>
                  </a:lnTo>
                  <a:lnTo>
                    <a:pt x="6" y="615"/>
                  </a:lnTo>
                  <a:lnTo>
                    <a:pt x="6" y="618"/>
                  </a:lnTo>
                  <a:lnTo>
                    <a:pt x="9" y="627"/>
                  </a:lnTo>
                  <a:lnTo>
                    <a:pt x="9" y="630"/>
                  </a:lnTo>
                  <a:lnTo>
                    <a:pt x="10" y="634"/>
                  </a:lnTo>
                  <a:lnTo>
                    <a:pt x="13" y="640"/>
                  </a:lnTo>
                  <a:lnTo>
                    <a:pt x="13" y="645"/>
                  </a:lnTo>
                  <a:lnTo>
                    <a:pt x="16" y="651"/>
                  </a:lnTo>
                  <a:lnTo>
                    <a:pt x="19" y="657"/>
                  </a:lnTo>
                  <a:lnTo>
                    <a:pt x="19" y="660"/>
                  </a:lnTo>
                  <a:lnTo>
                    <a:pt x="22" y="665"/>
                  </a:lnTo>
                  <a:lnTo>
                    <a:pt x="24" y="667"/>
                  </a:lnTo>
                  <a:lnTo>
                    <a:pt x="27" y="673"/>
                  </a:lnTo>
                  <a:lnTo>
                    <a:pt x="28" y="674"/>
                  </a:lnTo>
                  <a:lnTo>
                    <a:pt x="28" y="677"/>
                  </a:lnTo>
                  <a:lnTo>
                    <a:pt x="31" y="680"/>
                  </a:lnTo>
                  <a:lnTo>
                    <a:pt x="33" y="683"/>
                  </a:lnTo>
                  <a:lnTo>
                    <a:pt x="36" y="686"/>
                  </a:lnTo>
                  <a:lnTo>
                    <a:pt x="39" y="689"/>
                  </a:lnTo>
                  <a:lnTo>
                    <a:pt x="42" y="692"/>
                  </a:lnTo>
                  <a:lnTo>
                    <a:pt x="43" y="694"/>
                  </a:lnTo>
                  <a:lnTo>
                    <a:pt x="45" y="694"/>
                  </a:lnTo>
                  <a:lnTo>
                    <a:pt x="48" y="697"/>
                  </a:lnTo>
                  <a:lnTo>
                    <a:pt x="50" y="697"/>
                  </a:lnTo>
                  <a:lnTo>
                    <a:pt x="52" y="698"/>
                  </a:lnTo>
                  <a:lnTo>
                    <a:pt x="55" y="698"/>
                  </a:lnTo>
                  <a:lnTo>
                    <a:pt x="56" y="700"/>
                  </a:lnTo>
                  <a:lnTo>
                    <a:pt x="91" y="700"/>
                  </a:lnTo>
                  <a:lnTo>
                    <a:pt x="92" y="698"/>
                  </a:lnTo>
                  <a:lnTo>
                    <a:pt x="97" y="698"/>
                  </a:lnTo>
                  <a:lnTo>
                    <a:pt x="100" y="697"/>
                  </a:lnTo>
                  <a:lnTo>
                    <a:pt x="101" y="695"/>
                  </a:lnTo>
                  <a:lnTo>
                    <a:pt x="104" y="695"/>
                  </a:lnTo>
                  <a:lnTo>
                    <a:pt x="106" y="694"/>
                  </a:lnTo>
                  <a:lnTo>
                    <a:pt x="112" y="691"/>
                  </a:lnTo>
                  <a:lnTo>
                    <a:pt x="113" y="689"/>
                  </a:lnTo>
                  <a:lnTo>
                    <a:pt x="116" y="688"/>
                  </a:lnTo>
                  <a:lnTo>
                    <a:pt x="118" y="685"/>
                  </a:lnTo>
                  <a:lnTo>
                    <a:pt x="121" y="683"/>
                  </a:lnTo>
                  <a:lnTo>
                    <a:pt x="122" y="680"/>
                  </a:lnTo>
                  <a:lnTo>
                    <a:pt x="128" y="674"/>
                  </a:lnTo>
                  <a:lnTo>
                    <a:pt x="129" y="671"/>
                  </a:lnTo>
                  <a:lnTo>
                    <a:pt x="132" y="668"/>
                  </a:lnTo>
                  <a:lnTo>
                    <a:pt x="134" y="665"/>
                  </a:lnTo>
                  <a:lnTo>
                    <a:pt x="137" y="661"/>
                  </a:lnTo>
                  <a:lnTo>
                    <a:pt x="138" y="657"/>
                  </a:lnTo>
                  <a:lnTo>
                    <a:pt x="141" y="654"/>
                  </a:lnTo>
                  <a:lnTo>
                    <a:pt x="144" y="648"/>
                  </a:lnTo>
                  <a:lnTo>
                    <a:pt x="146" y="643"/>
                  </a:lnTo>
                  <a:lnTo>
                    <a:pt x="149" y="639"/>
                  </a:lnTo>
                  <a:lnTo>
                    <a:pt x="150" y="633"/>
                  </a:lnTo>
                  <a:lnTo>
                    <a:pt x="153" y="627"/>
                  </a:lnTo>
                  <a:lnTo>
                    <a:pt x="155" y="621"/>
                  </a:lnTo>
                  <a:lnTo>
                    <a:pt x="158" y="615"/>
                  </a:lnTo>
                  <a:lnTo>
                    <a:pt x="159" y="607"/>
                  </a:lnTo>
                  <a:lnTo>
                    <a:pt x="162" y="600"/>
                  </a:lnTo>
                  <a:lnTo>
                    <a:pt x="164" y="597"/>
                  </a:lnTo>
                  <a:lnTo>
                    <a:pt x="167" y="579"/>
                  </a:lnTo>
                  <a:lnTo>
                    <a:pt x="170" y="569"/>
                  </a:lnTo>
                  <a:lnTo>
                    <a:pt x="171" y="558"/>
                  </a:lnTo>
                  <a:lnTo>
                    <a:pt x="174" y="546"/>
                  </a:lnTo>
                  <a:lnTo>
                    <a:pt x="176" y="534"/>
                  </a:lnTo>
                  <a:lnTo>
                    <a:pt x="179" y="521"/>
                  </a:lnTo>
                  <a:lnTo>
                    <a:pt x="180" y="508"/>
                  </a:lnTo>
                  <a:lnTo>
                    <a:pt x="183" y="494"/>
                  </a:lnTo>
                  <a:lnTo>
                    <a:pt x="185" y="479"/>
                  </a:lnTo>
                  <a:lnTo>
                    <a:pt x="188" y="463"/>
                  </a:lnTo>
                  <a:lnTo>
                    <a:pt x="189" y="448"/>
                  </a:lnTo>
                  <a:lnTo>
                    <a:pt x="192" y="432"/>
                  </a:lnTo>
                  <a:lnTo>
                    <a:pt x="194" y="415"/>
                  </a:lnTo>
                  <a:lnTo>
                    <a:pt x="197" y="397"/>
                  </a:lnTo>
                  <a:lnTo>
                    <a:pt x="198" y="381"/>
                  </a:lnTo>
                  <a:lnTo>
                    <a:pt x="201" y="363"/>
                  </a:lnTo>
                  <a:lnTo>
                    <a:pt x="202" y="347"/>
                  </a:lnTo>
                  <a:lnTo>
                    <a:pt x="205" y="329"/>
                  </a:lnTo>
                  <a:lnTo>
                    <a:pt x="208" y="293"/>
                  </a:lnTo>
                  <a:lnTo>
                    <a:pt x="211" y="275"/>
                  </a:lnTo>
                  <a:lnTo>
                    <a:pt x="213" y="259"/>
                  </a:lnTo>
                  <a:lnTo>
                    <a:pt x="216" y="241"/>
                  </a:lnTo>
                  <a:lnTo>
                    <a:pt x="217" y="223"/>
                  </a:lnTo>
                  <a:lnTo>
                    <a:pt x="220" y="207"/>
                  </a:lnTo>
                  <a:lnTo>
                    <a:pt x="222" y="190"/>
                  </a:lnTo>
                  <a:lnTo>
                    <a:pt x="225" y="174"/>
                  </a:lnTo>
                  <a:lnTo>
                    <a:pt x="226" y="157"/>
                  </a:lnTo>
                  <a:lnTo>
                    <a:pt x="229" y="143"/>
                  </a:lnTo>
                  <a:lnTo>
                    <a:pt x="232" y="113"/>
                  </a:lnTo>
                  <a:lnTo>
                    <a:pt x="235" y="99"/>
                  </a:lnTo>
                  <a:lnTo>
                    <a:pt x="237" y="86"/>
                  </a:lnTo>
                  <a:lnTo>
                    <a:pt x="240" y="74"/>
                  </a:lnTo>
                  <a:lnTo>
                    <a:pt x="241" y="62"/>
                  </a:lnTo>
                  <a:lnTo>
                    <a:pt x="244" y="52"/>
                  </a:lnTo>
                  <a:lnTo>
                    <a:pt x="246" y="41"/>
                  </a:lnTo>
                  <a:lnTo>
                    <a:pt x="247" y="32"/>
                  </a:lnTo>
                  <a:lnTo>
                    <a:pt x="250" y="25"/>
                  </a:lnTo>
                  <a:lnTo>
                    <a:pt x="252" y="17"/>
                  </a:lnTo>
                  <a:lnTo>
                    <a:pt x="253" y="11"/>
                  </a:lnTo>
                  <a:lnTo>
                    <a:pt x="256" y="7"/>
                  </a:lnTo>
                  <a:lnTo>
                    <a:pt x="258" y="3"/>
                  </a:lnTo>
                  <a:lnTo>
                    <a:pt x="259" y="0"/>
                  </a:lnTo>
                  <a:lnTo>
                    <a:pt x="265" y="0"/>
                  </a:lnTo>
                  <a:lnTo>
                    <a:pt x="268" y="1"/>
                  </a:lnTo>
                  <a:lnTo>
                    <a:pt x="274" y="7"/>
                  </a:lnTo>
                  <a:lnTo>
                    <a:pt x="277" y="13"/>
                  </a:lnTo>
                  <a:lnTo>
                    <a:pt x="278" y="17"/>
                  </a:lnTo>
                  <a:lnTo>
                    <a:pt x="281" y="22"/>
                  </a:lnTo>
                  <a:lnTo>
                    <a:pt x="284" y="34"/>
                  </a:lnTo>
                  <a:lnTo>
                    <a:pt x="286" y="40"/>
                  </a:lnTo>
                  <a:lnTo>
                    <a:pt x="289" y="47"/>
                  </a:lnTo>
                  <a:lnTo>
                    <a:pt x="292" y="62"/>
                  </a:lnTo>
                  <a:lnTo>
                    <a:pt x="293" y="71"/>
                  </a:lnTo>
                  <a:lnTo>
                    <a:pt x="296" y="80"/>
                  </a:lnTo>
                  <a:lnTo>
                    <a:pt x="299" y="101"/>
                  </a:lnTo>
                  <a:lnTo>
                    <a:pt x="301" y="111"/>
                  </a:lnTo>
                  <a:lnTo>
                    <a:pt x="304" y="123"/>
                  </a:lnTo>
                  <a:lnTo>
                    <a:pt x="307" y="147"/>
                  </a:lnTo>
                  <a:lnTo>
                    <a:pt x="310" y="174"/>
                  </a:lnTo>
                  <a:lnTo>
                    <a:pt x="313" y="189"/>
                  </a:lnTo>
                  <a:lnTo>
                    <a:pt x="316" y="219"/>
                  </a:lnTo>
                  <a:lnTo>
                    <a:pt x="319" y="251"/>
                  </a:lnTo>
                  <a:lnTo>
                    <a:pt x="322" y="268"/>
                  </a:lnTo>
                  <a:lnTo>
                    <a:pt x="325" y="303"/>
                  </a:lnTo>
                  <a:lnTo>
                    <a:pt x="326" y="321"/>
                  </a:lnTo>
                  <a:lnTo>
                    <a:pt x="328" y="341"/>
                  </a:lnTo>
                  <a:lnTo>
                    <a:pt x="329" y="362"/>
                  </a:lnTo>
                  <a:lnTo>
                    <a:pt x="331" y="381"/>
                  </a:lnTo>
                  <a:lnTo>
                    <a:pt x="334" y="402"/>
                  </a:lnTo>
                  <a:lnTo>
                    <a:pt x="335" y="424"/>
                  </a:lnTo>
                  <a:lnTo>
                    <a:pt x="337" y="445"/>
                  </a:lnTo>
                  <a:lnTo>
                    <a:pt x="338" y="467"/>
                  </a:lnTo>
                  <a:lnTo>
                    <a:pt x="341" y="515"/>
                  </a:lnTo>
                  <a:lnTo>
                    <a:pt x="343" y="539"/>
                  </a:lnTo>
                  <a:lnTo>
                    <a:pt x="346" y="590"/>
                  </a:lnTo>
                  <a:lnTo>
                    <a:pt x="347" y="603"/>
                  </a:lnTo>
                </a:path>
              </a:pathLst>
            </a:custGeom>
            <a:noFill/>
            <a:ln w="0">
              <a:solidFill>
                <a:srgbClr val="000000"/>
              </a:solidFill>
              <a:prstDash val="solid"/>
              <a:round/>
              <a:headEnd/>
              <a:tailEnd/>
            </a:ln>
          </p:spPr>
          <p:txBody>
            <a:bodyPr/>
            <a:lstStyle/>
            <a:p>
              <a:endParaRPr lang="en-US"/>
            </a:p>
          </p:txBody>
        </p:sp>
        <p:sp>
          <p:nvSpPr>
            <p:cNvPr id="62" name="Freeform 49"/>
            <p:cNvSpPr>
              <a:spLocks/>
            </p:cNvSpPr>
            <p:nvPr/>
          </p:nvSpPr>
          <p:spPr bwMode="auto">
            <a:xfrm>
              <a:off x="3927" y="2929"/>
              <a:ext cx="87" cy="293"/>
            </a:xfrm>
            <a:custGeom>
              <a:avLst/>
              <a:gdLst/>
              <a:ahLst/>
              <a:cxnLst>
                <a:cxn ang="0">
                  <a:pos x="3" y="25"/>
                </a:cxn>
                <a:cxn ang="0">
                  <a:pos x="7" y="73"/>
                </a:cxn>
                <a:cxn ang="0">
                  <a:pos x="11" y="119"/>
                </a:cxn>
                <a:cxn ang="0">
                  <a:pos x="16" y="162"/>
                </a:cxn>
                <a:cxn ang="0">
                  <a:pos x="23" y="225"/>
                </a:cxn>
                <a:cxn ang="0">
                  <a:pos x="28" y="263"/>
                </a:cxn>
                <a:cxn ang="0">
                  <a:pos x="32" y="299"/>
                </a:cxn>
                <a:cxn ang="0">
                  <a:pos x="35" y="333"/>
                </a:cxn>
                <a:cxn ang="0">
                  <a:pos x="40" y="365"/>
                </a:cxn>
                <a:cxn ang="0">
                  <a:pos x="44" y="394"/>
                </a:cxn>
                <a:cxn ang="0">
                  <a:pos x="49" y="423"/>
                </a:cxn>
                <a:cxn ang="0">
                  <a:pos x="53" y="448"/>
                </a:cxn>
                <a:cxn ang="0">
                  <a:pos x="58" y="470"/>
                </a:cxn>
                <a:cxn ang="0">
                  <a:pos x="62" y="493"/>
                </a:cxn>
                <a:cxn ang="0">
                  <a:pos x="68" y="520"/>
                </a:cxn>
                <a:cxn ang="0">
                  <a:pos x="71" y="536"/>
                </a:cxn>
                <a:cxn ang="0">
                  <a:pos x="76" y="549"/>
                </a:cxn>
                <a:cxn ang="0">
                  <a:pos x="80" y="560"/>
                </a:cxn>
                <a:cxn ang="0">
                  <a:pos x="83" y="570"/>
                </a:cxn>
                <a:cxn ang="0">
                  <a:pos x="89" y="579"/>
                </a:cxn>
                <a:cxn ang="0">
                  <a:pos x="95" y="585"/>
                </a:cxn>
                <a:cxn ang="0">
                  <a:pos x="101" y="584"/>
                </a:cxn>
                <a:cxn ang="0">
                  <a:pos x="105" y="581"/>
                </a:cxn>
                <a:cxn ang="0">
                  <a:pos x="111" y="572"/>
                </a:cxn>
                <a:cxn ang="0">
                  <a:pos x="116" y="558"/>
                </a:cxn>
                <a:cxn ang="0">
                  <a:pos x="122" y="539"/>
                </a:cxn>
                <a:cxn ang="0">
                  <a:pos x="126" y="517"/>
                </a:cxn>
                <a:cxn ang="0">
                  <a:pos x="129" y="497"/>
                </a:cxn>
                <a:cxn ang="0">
                  <a:pos x="132" y="476"/>
                </a:cxn>
                <a:cxn ang="0">
                  <a:pos x="138" y="442"/>
                </a:cxn>
                <a:cxn ang="0">
                  <a:pos x="141" y="417"/>
                </a:cxn>
                <a:cxn ang="0">
                  <a:pos x="144" y="388"/>
                </a:cxn>
                <a:cxn ang="0">
                  <a:pos x="147" y="357"/>
                </a:cxn>
                <a:cxn ang="0">
                  <a:pos x="150" y="326"/>
                </a:cxn>
                <a:cxn ang="0">
                  <a:pos x="156" y="254"/>
                </a:cxn>
                <a:cxn ang="0">
                  <a:pos x="162" y="174"/>
                </a:cxn>
                <a:cxn ang="0">
                  <a:pos x="166" y="108"/>
                </a:cxn>
                <a:cxn ang="0">
                  <a:pos x="171" y="38"/>
                </a:cxn>
                <a:cxn ang="0">
                  <a:pos x="172" y="0"/>
                </a:cxn>
              </a:cxnLst>
              <a:rect l="0" t="0" r="r" b="b"/>
              <a:pathLst>
                <a:path w="172" h="585">
                  <a:moveTo>
                    <a:pt x="0" y="0"/>
                  </a:moveTo>
                  <a:lnTo>
                    <a:pt x="3" y="25"/>
                  </a:lnTo>
                  <a:lnTo>
                    <a:pt x="4" y="49"/>
                  </a:lnTo>
                  <a:lnTo>
                    <a:pt x="7" y="73"/>
                  </a:lnTo>
                  <a:lnTo>
                    <a:pt x="8" y="96"/>
                  </a:lnTo>
                  <a:lnTo>
                    <a:pt x="11" y="119"/>
                  </a:lnTo>
                  <a:lnTo>
                    <a:pt x="13" y="141"/>
                  </a:lnTo>
                  <a:lnTo>
                    <a:pt x="16" y="162"/>
                  </a:lnTo>
                  <a:lnTo>
                    <a:pt x="17" y="183"/>
                  </a:lnTo>
                  <a:lnTo>
                    <a:pt x="23" y="225"/>
                  </a:lnTo>
                  <a:lnTo>
                    <a:pt x="25" y="244"/>
                  </a:lnTo>
                  <a:lnTo>
                    <a:pt x="28" y="263"/>
                  </a:lnTo>
                  <a:lnTo>
                    <a:pt x="29" y="281"/>
                  </a:lnTo>
                  <a:lnTo>
                    <a:pt x="32" y="299"/>
                  </a:lnTo>
                  <a:lnTo>
                    <a:pt x="34" y="315"/>
                  </a:lnTo>
                  <a:lnTo>
                    <a:pt x="35" y="333"/>
                  </a:lnTo>
                  <a:lnTo>
                    <a:pt x="38" y="350"/>
                  </a:lnTo>
                  <a:lnTo>
                    <a:pt x="40" y="365"/>
                  </a:lnTo>
                  <a:lnTo>
                    <a:pt x="43" y="380"/>
                  </a:lnTo>
                  <a:lnTo>
                    <a:pt x="44" y="394"/>
                  </a:lnTo>
                  <a:lnTo>
                    <a:pt x="47" y="409"/>
                  </a:lnTo>
                  <a:lnTo>
                    <a:pt x="49" y="423"/>
                  </a:lnTo>
                  <a:lnTo>
                    <a:pt x="52" y="435"/>
                  </a:lnTo>
                  <a:lnTo>
                    <a:pt x="53" y="448"/>
                  </a:lnTo>
                  <a:lnTo>
                    <a:pt x="55" y="460"/>
                  </a:lnTo>
                  <a:lnTo>
                    <a:pt x="58" y="470"/>
                  </a:lnTo>
                  <a:lnTo>
                    <a:pt x="59" y="482"/>
                  </a:lnTo>
                  <a:lnTo>
                    <a:pt x="62" y="493"/>
                  </a:lnTo>
                  <a:lnTo>
                    <a:pt x="65" y="511"/>
                  </a:lnTo>
                  <a:lnTo>
                    <a:pt x="68" y="520"/>
                  </a:lnTo>
                  <a:lnTo>
                    <a:pt x="70" y="528"/>
                  </a:lnTo>
                  <a:lnTo>
                    <a:pt x="71" y="536"/>
                  </a:lnTo>
                  <a:lnTo>
                    <a:pt x="74" y="542"/>
                  </a:lnTo>
                  <a:lnTo>
                    <a:pt x="76" y="549"/>
                  </a:lnTo>
                  <a:lnTo>
                    <a:pt x="77" y="555"/>
                  </a:lnTo>
                  <a:lnTo>
                    <a:pt x="80" y="560"/>
                  </a:lnTo>
                  <a:lnTo>
                    <a:pt x="82" y="566"/>
                  </a:lnTo>
                  <a:lnTo>
                    <a:pt x="83" y="570"/>
                  </a:lnTo>
                  <a:lnTo>
                    <a:pt x="86" y="573"/>
                  </a:lnTo>
                  <a:lnTo>
                    <a:pt x="89" y="579"/>
                  </a:lnTo>
                  <a:lnTo>
                    <a:pt x="92" y="582"/>
                  </a:lnTo>
                  <a:lnTo>
                    <a:pt x="95" y="585"/>
                  </a:lnTo>
                  <a:lnTo>
                    <a:pt x="99" y="585"/>
                  </a:lnTo>
                  <a:lnTo>
                    <a:pt x="101" y="584"/>
                  </a:lnTo>
                  <a:lnTo>
                    <a:pt x="104" y="582"/>
                  </a:lnTo>
                  <a:lnTo>
                    <a:pt x="105" y="581"/>
                  </a:lnTo>
                  <a:lnTo>
                    <a:pt x="108" y="575"/>
                  </a:lnTo>
                  <a:lnTo>
                    <a:pt x="111" y="572"/>
                  </a:lnTo>
                  <a:lnTo>
                    <a:pt x="114" y="563"/>
                  </a:lnTo>
                  <a:lnTo>
                    <a:pt x="116" y="558"/>
                  </a:lnTo>
                  <a:lnTo>
                    <a:pt x="119" y="546"/>
                  </a:lnTo>
                  <a:lnTo>
                    <a:pt x="122" y="539"/>
                  </a:lnTo>
                  <a:lnTo>
                    <a:pt x="125" y="524"/>
                  </a:lnTo>
                  <a:lnTo>
                    <a:pt x="126" y="517"/>
                  </a:lnTo>
                  <a:lnTo>
                    <a:pt x="128" y="508"/>
                  </a:lnTo>
                  <a:lnTo>
                    <a:pt x="129" y="497"/>
                  </a:lnTo>
                  <a:lnTo>
                    <a:pt x="131" y="488"/>
                  </a:lnTo>
                  <a:lnTo>
                    <a:pt x="132" y="476"/>
                  </a:lnTo>
                  <a:lnTo>
                    <a:pt x="135" y="466"/>
                  </a:lnTo>
                  <a:lnTo>
                    <a:pt x="138" y="442"/>
                  </a:lnTo>
                  <a:lnTo>
                    <a:pt x="140" y="430"/>
                  </a:lnTo>
                  <a:lnTo>
                    <a:pt x="141" y="417"/>
                  </a:lnTo>
                  <a:lnTo>
                    <a:pt x="143" y="402"/>
                  </a:lnTo>
                  <a:lnTo>
                    <a:pt x="144" y="388"/>
                  </a:lnTo>
                  <a:lnTo>
                    <a:pt x="146" y="374"/>
                  </a:lnTo>
                  <a:lnTo>
                    <a:pt x="147" y="357"/>
                  </a:lnTo>
                  <a:lnTo>
                    <a:pt x="149" y="342"/>
                  </a:lnTo>
                  <a:lnTo>
                    <a:pt x="150" y="326"/>
                  </a:lnTo>
                  <a:lnTo>
                    <a:pt x="153" y="290"/>
                  </a:lnTo>
                  <a:lnTo>
                    <a:pt x="156" y="254"/>
                  </a:lnTo>
                  <a:lnTo>
                    <a:pt x="159" y="216"/>
                  </a:lnTo>
                  <a:lnTo>
                    <a:pt x="162" y="174"/>
                  </a:lnTo>
                  <a:lnTo>
                    <a:pt x="163" y="153"/>
                  </a:lnTo>
                  <a:lnTo>
                    <a:pt x="166" y="108"/>
                  </a:lnTo>
                  <a:lnTo>
                    <a:pt x="168" y="86"/>
                  </a:lnTo>
                  <a:lnTo>
                    <a:pt x="171" y="38"/>
                  </a:lnTo>
                  <a:lnTo>
                    <a:pt x="172" y="13"/>
                  </a:lnTo>
                  <a:lnTo>
                    <a:pt x="172" y="0"/>
                  </a:lnTo>
                </a:path>
              </a:pathLst>
            </a:custGeom>
            <a:noFill/>
            <a:ln w="0">
              <a:solidFill>
                <a:srgbClr val="000000"/>
              </a:solidFill>
              <a:prstDash val="solid"/>
              <a:round/>
              <a:headEnd/>
              <a:tailEnd/>
            </a:ln>
          </p:spPr>
          <p:txBody>
            <a:bodyPr/>
            <a:lstStyle/>
            <a:p>
              <a:endParaRPr lang="en-US"/>
            </a:p>
          </p:txBody>
        </p:sp>
        <p:sp>
          <p:nvSpPr>
            <p:cNvPr id="63" name="Freeform 50"/>
            <p:cNvSpPr>
              <a:spLocks/>
            </p:cNvSpPr>
            <p:nvPr/>
          </p:nvSpPr>
          <p:spPr bwMode="auto">
            <a:xfrm>
              <a:off x="3880"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64" name="Freeform 51"/>
            <p:cNvSpPr>
              <a:spLocks/>
            </p:cNvSpPr>
            <p:nvPr/>
          </p:nvSpPr>
          <p:spPr bwMode="auto">
            <a:xfrm>
              <a:off x="3872"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65" name="Freeform 52"/>
            <p:cNvSpPr>
              <a:spLocks/>
            </p:cNvSpPr>
            <p:nvPr/>
          </p:nvSpPr>
          <p:spPr bwMode="auto">
            <a:xfrm>
              <a:off x="3865"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66" name="Freeform 53"/>
            <p:cNvSpPr>
              <a:spLocks/>
            </p:cNvSpPr>
            <p:nvPr/>
          </p:nvSpPr>
          <p:spPr bwMode="auto">
            <a:xfrm>
              <a:off x="3857"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67" name="Freeform 54"/>
            <p:cNvSpPr>
              <a:spLocks/>
            </p:cNvSpPr>
            <p:nvPr/>
          </p:nvSpPr>
          <p:spPr bwMode="auto">
            <a:xfrm>
              <a:off x="3850"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68" name="Freeform 55"/>
            <p:cNvSpPr>
              <a:spLocks/>
            </p:cNvSpPr>
            <p:nvPr/>
          </p:nvSpPr>
          <p:spPr bwMode="auto">
            <a:xfrm>
              <a:off x="3842"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69" name="Freeform 56"/>
            <p:cNvSpPr>
              <a:spLocks/>
            </p:cNvSpPr>
            <p:nvPr/>
          </p:nvSpPr>
          <p:spPr bwMode="auto">
            <a:xfrm>
              <a:off x="3835"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70" name="Freeform 57"/>
            <p:cNvSpPr>
              <a:spLocks/>
            </p:cNvSpPr>
            <p:nvPr/>
          </p:nvSpPr>
          <p:spPr bwMode="auto">
            <a:xfrm>
              <a:off x="3827"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76" name="Freeform 58"/>
            <p:cNvSpPr>
              <a:spLocks/>
            </p:cNvSpPr>
            <p:nvPr/>
          </p:nvSpPr>
          <p:spPr bwMode="auto">
            <a:xfrm>
              <a:off x="3820"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77" name="Freeform 59"/>
            <p:cNvSpPr>
              <a:spLocks/>
            </p:cNvSpPr>
            <p:nvPr/>
          </p:nvSpPr>
          <p:spPr bwMode="auto">
            <a:xfrm>
              <a:off x="3813"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78" name="Freeform 60"/>
            <p:cNvSpPr>
              <a:spLocks/>
            </p:cNvSpPr>
            <p:nvPr/>
          </p:nvSpPr>
          <p:spPr bwMode="auto">
            <a:xfrm>
              <a:off x="3805"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79" name="Freeform 61"/>
            <p:cNvSpPr>
              <a:spLocks/>
            </p:cNvSpPr>
            <p:nvPr/>
          </p:nvSpPr>
          <p:spPr bwMode="auto">
            <a:xfrm>
              <a:off x="3798"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80" name="Freeform 62"/>
            <p:cNvSpPr>
              <a:spLocks/>
            </p:cNvSpPr>
            <p:nvPr/>
          </p:nvSpPr>
          <p:spPr bwMode="auto">
            <a:xfrm>
              <a:off x="3790"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87" name="Freeform 63"/>
            <p:cNvSpPr>
              <a:spLocks/>
            </p:cNvSpPr>
            <p:nvPr/>
          </p:nvSpPr>
          <p:spPr bwMode="auto">
            <a:xfrm>
              <a:off x="3783"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88" name="Freeform 64"/>
            <p:cNvSpPr>
              <a:spLocks/>
            </p:cNvSpPr>
            <p:nvPr/>
          </p:nvSpPr>
          <p:spPr bwMode="auto">
            <a:xfrm>
              <a:off x="3775" y="2989"/>
              <a:ext cx="5" cy="3"/>
            </a:xfrm>
            <a:custGeom>
              <a:avLst/>
              <a:gdLst/>
              <a:ahLst/>
              <a:cxnLst>
                <a:cxn ang="0">
                  <a:pos x="6" y="6"/>
                </a:cxn>
                <a:cxn ang="0">
                  <a:pos x="7" y="6"/>
                </a:cxn>
                <a:cxn ang="0">
                  <a:pos x="7" y="5"/>
                </a:cxn>
                <a:cxn ang="0">
                  <a:pos x="8" y="5"/>
                </a:cxn>
                <a:cxn ang="0">
                  <a:pos x="8"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8" h="6">
                  <a:moveTo>
                    <a:pt x="6" y="6"/>
                  </a:moveTo>
                  <a:lnTo>
                    <a:pt x="7" y="6"/>
                  </a:lnTo>
                  <a:lnTo>
                    <a:pt x="7" y="5"/>
                  </a:lnTo>
                  <a:lnTo>
                    <a:pt x="8" y="5"/>
                  </a:lnTo>
                  <a:lnTo>
                    <a:pt x="8"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89" name="Freeform 65"/>
            <p:cNvSpPr>
              <a:spLocks/>
            </p:cNvSpPr>
            <p:nvPr/>
          </p:nvSpPr>
          <p:spPr bwMode="auto">
            <a:xfrm>
              <a:off x="3768"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90" name="Freeform 66"/>
            <p:cNvSpPr>
              <a:spLocks/>
            </p:cNvSpPr>
            <p:nvPr/>
          </p:nvSpPr>
          <p:spPr bwMode="auto">
            <a:xfrm>
              <a:off x="3760"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91" name="Freeform 67"/>
            <p:cNvSpPr>
              <a:spLocks/>
            </p:cNvSpPr>
            <p:nvPr/>
          </p:nvSpPr>
          <p:spPr bwMode="auto">
            <a:xfrm>
              <a:off x="3753"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92" name="Freeform 68"/>
            <p:cNvSpPr>
              <a:spLocks/>
            </p:cNvSpPr>
            <p:nvPr/>
          </p:nvSpPr>
          <p:spPr bwMode="auto">
            <a:xfrm>
              <a:off x="3745"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93" name="Freeform 69"/>
            <p:cNvSpPr>
              <a:spLocks/>
            </p:cNvSpPr>
            <p:nvPr/>
          </p:nvSpPr>
          <p:spPr bwMode="auto">
            <a:xfrm>
              <a:off x="3738" y="2989"/>
              <a:ext cx="4" cy="3"/>
            </a:xfrm>
            <a:custGeom>
              <a:avLst/>
              <a:gdLst/>
              <a:ahLst/>
              <a:cxnLst>
                <a:cxn ang="0">
                  <a:pos x="6" y="6"/>
                </a:cxn>
                <a:cxn ang="0">
                  <a:pos x="7" y="6"/>
                </a:cxn>
                <a:cxn ang="0">
                  <a:pos x="7" y="5"/>
                </a:cxn>
                <a:cxn ang="0">
                  <a:pos x="9" y="5"/>
                </a:cxn>
                <a:cxn ang="0">
                  <a:pos x="9" y="2"/>
                </a:cxn>
                <a:cxn ang="0">
                  <a:pos x="7" y="2"/>
                </a:cxn>
                <a:cxn ang="0">
                  <a:pos x="7"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7" y="6"/>
                  </a:lnTo>
                  <a:lnTo>
                    <a:pt x="7" y="5"/>
                  </a:lnTo>
                  <a:lnTo>
                    <a:pt x="9" y="5"/>
                  </a:lnTo>
                  <a:lnTo>
                    <a:pt x="9" y="2"/>
                  </a:lnTo>
                  <a:lnTo>
                    <a:pt x="7" y="2"/>
                  </a:lnTo>
                  <a:lnTo>
                    <a:pt x="7"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94" name="Freeform 70"/>
            <p:cNvSpPr>
              <a:spLocks/>
            </p:cNvSpPr>
            <p:nvPr/>
          </p:nvSpPr>
          <p:spPr bwMode="auto">
            <a:xfrm>
              <a:off x="3731"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95" name="Freeform 71"/>
            <p:cNvSpPr>
              <a:spLocks/>
            </p:cNvSpPr>
            <p:nvPr/>
          </p:nvSpPr>
          <p:spPr bwMode="auto">
            <a:xfrm>
              <a:off x="3723"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96" name="Freeform 72"/>
            <p:cNvSpPr>
              <a:spLocks/>
            </p:cNvSpPr>
            <p:nvPr/>
          </p:nvSpPr>
          <p:spPr bwMode="auto">
            <a:xfrm>
              <a:off x="3716"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97" name="Freeform 73"/>
            <p:cNvSpPr>
              <a:spLocks/>
            </p:cNvSpPr>
            <p:nvPr/>
          </p:nvSpPr>
          <p:spPr bwMode="auto">
            <a:xfrm>
              <a:off x="3708"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98" name="Freeform 74"/>
            <p:cNvSpPr>
              <a:spLocks/>
            </p:cNvSpPr>
            <p:nvPr/>
          </p:nvSpPr>
          <p:spPr bwMode="auto">
            <a:xfrm>
              <a:off x="3701" y="2989"/>
              <a:ext cx="4" cy="3"/>
            </a:xfrm>
            <a:custGeom>
              <a:avLst/>
              <a:gdLst/>
              <a:ahLst/>
              <a:cxnLst>
                <a:cxn ang="0">
                  <a:pos x="5" y="6"/>
                </a:cxn>
                <a:cxn ang="0">
                  <a:pos x="7" y="6"/>
                </a:cxn>
                <a:cxn ang="0">
                  <a:pos x="7" y="5"/>
                </a:cxn>
                <a:cxn ang="0">
                  <a:pos x="8" y="5"/>
                </a:cxn>
                <a:cxn ang="0">
                  <a:pos x="8" y="2"/>
                </a:cxn>
                <a:cxn ang="0">
                  <a:pos x="7" y="2"/>
                </a:cxn>
                <a:cxn ang="0">
                  <a:pos x="7" y="0"/>
                </a:cxn>
                <a:cxn ang="0">
                  <a:pos x="1" y="0"/>
                </a:cxn>
                <a:cxn ang="0">
                  <a:pos x="1" y="2"/>
                </a:cxn>
                <a:cxn ang="0">
                  <a:pos x="0" y="2"/>
                </a:cxn>
                <a:cxn ang="0">
                  <a:pos x="0" y="5"/>
                </a:cxn>
                <a:cxn ang="0">
                  <a:pos x="1" y="5"/>
                </a:cxn>
                <a:cxn ang="0">
                  <a:pos x="1" y="6"/>
                </a:cxn>
                <a:cxn ang="0">
                  <a:pos x="3" y="6"/>
                </a:cxn>
                <a:cxn ang="0">
                  <a:pos x="5" y="6"/>
                </a:cxn>
              </a:cxnLst>
              <a:rect l="0" t="0" r="r" b="b"/>
              <a:pathLst>
                <a:path w="8" h="6">
                  <a:moveTo>
                    <a:pt x="5" y="6"/>
                  </a:moveTo>
                  <a:lnTo>
                    <a:pt x="7" y="6"/>
                  </a:lnTo>
                  <a:lnTo>
                    <a:pt x="7" y="5"/>
                  </a:lnTo>
                  <a:lnTo>
                    <a:pt x="8" y="5"/>
                  </a:lnTo>
                  <a:lnTo>
                    <a:pt x="8" y="2"/>
                  </a:lnTo>
                  <a:lnTo>
                    <a:pt x="7" y="2"/>
                  </a:lnTo>
                  <a:lnTo>
                    <a:pt x="7" y="0"/>
                  </a:lnTo>
                  <a:lnTo>
                    <a:pt x="1" y="0"/>
                  </a:lnTo>
                  <a:lnTo>
                    <a:pt x="1" y="2"/>
                  </a:lnTo>
                  <a:lnTo>
                    <a:pt x="0" y="2"/>
                  </a:lnTo>
                  <a:lnTo>
                    <a:pt x="0" y="5"/>
                  </a:lnTo>
                  <a:lnTo>
                    <a:pt x="1" y="5"/>
                  </a:lnTo>
                  <a:lnTo>
                    <a:pt x="1" y="6"/>
                  </a:lnTo>
                  <a:lnTo>
                    <a:pt x="3" y="6"/>
                  </a:lnTo>
                  <a:lnTo>
                    <a:pt x="5" y="6"/>
                  </a:lnTo>
                  <a:close/>
                </a:path>
              </a:pathLst>
            </a:custGeom>
            <a:solidFill>
              <a:srgbClr val="000000"/>
            </a:solidFill>
            <a:ln w="9525">
              <a:noFill/>
              <a:round/>
              <a:headEnd/>
              <a:tailEnd/>
            </a:ln>
          </p:spPr>
          <p:txBody>
            <a:bodyPr/>
            <a:lstStyle/>
            <a:p>
              <a:endParaRPr lang="en-US"/>
            </a:p>
          </p:txBody>
        </p:sp>
        <p:sp>
          <p:nvSpPr>
            <p:cNvPr id="99" name="Freeform 75"/>
            <p:cNvSpPr>
              <a:spLocks/>
            </p:cNvSpPr>
            <p:nvPr/>
          </p:nvSpPr>
          <p:spPr bwMode="auto">
            <a:xfrm>
              <a:off x="3693"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00" name="Freeform 76"/>
            <p:cNvSpPr>
              <a:spLocks/>
            </p:cNvSpPr>
            <p:nvPr/>
          </p:nvSpPr>
          <p:spPr bwMode="auto">
            <a:xfrm>
              <a:off x="3686"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01" name="Freeform 77"/>
            <p:cNvSpPr>
              <a:spLocks/>
            </p:cNvSpPr>
            <p:nvPr/>
          </p:nvSpPr>
          <p:spPr bwMode="auto">
            <a:xfrm>
              <a:off x="3678"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02" name="Freeform 78"/>
            <p:cNvSpPr>
              <a:spLocks/>
            </p:cNvSpPr>
            <p:nvPr/>
          </p:nvSpPr>
          <p:spPr bwMode="auto">
            <a:xfrm>
              <a:off x="3671"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03" name="Freeform 79"/>
            <p:cNvSpPr>
              <a:spLocks/>
            </p:cNvSpPr>
            <p:nvPr/>
          </p:nvSpPr>
          <p:spPr bwMode="auto">
            <a:xfrm>
              <a:off x="3664" y="2989"/>
              <a:ext cx="4" cy="3"/>
            </a:xfrm>
            <a:custGeom>
              <a:avLst/>
              <a:gdLst/>
              <a:ahLst/>
              <a:cxnLst>
                <a:cxn ang="0">
                  <a:pos x="6" y="6"/>
                </a:cxn>
                <a:cxn ang="0">
                  <a:pos x="7" y="6"/>
                </a:cxn>
                <a:cxn ang="0">
                  <a:pos x="7" y="5"/>
                </a:cxn>
                <a:cxn ang="0">
                  <a:pos x="9" y="5"/>
                </a:cxn>
                <a:cxn ang="0">
                  <a:pos x="9" y="2"/>
                </a:cxn>
                <a:cxn ang="0">
                  <a:pos x="7" y="2"/>
                </a:cxn>
                <a:cxn ang="0">
                  <a:pos x="7"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7" y="6"/>
                  </a:lnTo>
                  <a:lnTo>
                    <a:pt x="7" y="5"/>
                  </a:lnTo>
                  <a:lnTo>
                    <a:pt x="9" y="5"/>
                  </a:lnTo>
                  <a:lnTo>
                    <a:pt x="9" y="2"/>
                  </a:lnTo>
                  <a:lnTo>
                    <a:pt x="7" y="2"/>
                  </a:lnTo>
                  <a:lnTo>
                    <a:pt x="7"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04" name="Freeform 80"/>
            <p:cNvSpPr>
              <a:spLocks/>
            </p:cNvSpPr>
            <p:nvPr/>
          </p:nvSpPr>
          <p:spPr bwMode="auto">
            <a:xfrm>
              <a:off x="3656"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05" name="Freeform 81"/>
            <p:cNvSpPr>
              <a:spLocks/>
            </p:cNvSpPr>
            <p:nvPr/>
          </p:nvSpPr>
          <p:spPr bwMode="auto">
            <a:xfrm>
              <a:off x="3649"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06" name="Freeform 82"/>
            <p:cNvSpPr>
              <a:spLocks/>
            </p:cNvSpPr>
            <p:nvPr/>
          </p:nvSpPr>
          <p:spPr bwMode="auto">
            <a:xfrm>
              <a:off x="3641"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07" name="Freeform 83"/>
            <p:cNvSpPr>
              <a:spLocks/>
            </p:cNvSpPr>
            <p:nvPr/>
          </p:nvSpPr>
          <p:spPr bwMode="auto">
            <a:xfrm>
              <a:off x="3634"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08" name="Freeform 84"/>
            <p:cNvSpPr>
              <a:spLocks/>
            </p:cNvSpPr>
            <p:nvPr/>
          </p:nvSpPr>
          <p:spPr bwMode="auto">
            <a:xfrm>
              <a:off x="3626" y="2989"/>
              <a:ext cx="5" cy="3"/>
            </a:xfrm>
            <a:custGeom>
              <a:avLst/>
              <a:gdLst/>
              <a:ahLst/>
              <a:cxnLst>
                <a:cxn ang="0">
                  <a:pos x="5" y="6"/>
                </a:cxn>
                <a:cxn ang="0">
                  <a:pos x="7" y="6"/>
                </a:cxn>
                <a:cxn ang="0">
                  <a:pos x="7" y="5"/>
                </a:cxn>
                <a:cxn ang="0">
                  <a:pos x="8" y="5"/>
                </a:cxn>
                <a:cxn ang="0">
                  <a:pos x="8" y="2"/>
                </a:cxn>
                <a:cxn ang="0">
                  <a:pos x="7" y="2"/>
                </a:cxn>
                <a:cxn ang="0">
                  <a:pos x="7" y="0"/>
                </a:cxn>
                <a:cxn ang="0">
                  <a:pos x="1" y="0"/>
                </a:cxn>
                <a:cxn ang="0">
                  <a:pos x="1" y="2"/>
                </a:cxn>
                <a:cxn ang="0">
                  <a:pos x="0" y="2"/>
                </a:cxn>
                <a:cxn ang="0">
                  <a:pos x="0" y="5"/>
                </a:cxn>
                <a:cxn ang="0">
                  <a:pos x="1" y="5"/>
                </a:cxn>
                <a:cxn ang="0">
                  <a:pos x="1" y="6"/>
                </a:cxn>
                <a:cxn ang="0">
                  <a:pos x="2" y="6"/>
                </a:cxn>
                <a:cxn ang="0">
                  <a:pos x="5" y="6"/>
                </a:cxn>
              </a:cxnLst>
              <a:rect l="0" t="0" r="r" b="b"/>
              <a:pathLst>
                <a:path w="8" h="6">
                  <a:moveTo>
                    <a:pt x="5" y="6"/>
                  </a:moveTo>
                  <a:lnTo>
                    <a:pt x="7" y="6"/>
                  </a:lnTo>
                  <a:lnTo>
                    <a:pt x="7" y="5"/>
                  </a:lnTo>
                  <a:lnTo>
                    <a:pt x="8" y="5"/>
                  </a:lnTo>
                  <a:lnTo>
                    <a:pt x="8" y="2"/>
                  </a:lnTo>
                  <a:lnTo>
                    <a:pt x="7" y="2"/>
                  </a:lnTo>
                  <a:lnTo>
                    <a:pt x="7" y="0"/>
                  </a:lnTo>
                  <a:lnTo>
                    <a:pt x="1" y="0"/>
                  </a:lnTo>
                  <a:lnTo>
                    <a:pt x="1" y="2"/>
                  </a:lnTo>
                  <a:lnTo>
                    <a:pt x="0" y="2"/>
                  </a:lnTo>
                  <a:lnTo>
                    <a:pt x="0" y="5"/>
                  </a:lnTo>
                  <a:lnTo>
                    <a:pt x="1" y="5"/>
                  </a:lnTo>
                  <a:lnTo>
                    <a:pt x="1" y="6"/>
                  </a:lnTo>
                  <a:lnTo>
                    <a:pt x="2" y="6"/>
                  </a:lnTo>
                  <a:lnTo>
                    <a:pt x="5" y="6"/>
                  </a:lnTo>
                  <a:close/>
                </a:path>
              </a:pathLst>
            </a:custGeom>
            <a:solidFill>
              <a:srgbClr val="000000"/>
            </a:solidFill>
            <a:ln w="9525">
              <a:noFill/>
              <a:round/>
              <a:headEnd/>
              <a:tailEnd/>
            </a:ln>
          </p:spPr>
          <p:txBody>
            <a:bodyPr/>
            <a:lstStyle/>
            <a:p>
              <a:endParaRPr lang="en-US"/>
            </a:p>
          </p:txBody>
        </p:sp>
        <p:sp>
          <p:nvSpPr>
            <p:cNvPr id="109" name="Freeform 85"/>
            <p:cNvSpPr>
              <a:spLocks/>
            </p:cNvSpPr>
            <p:nvPr/>
          </p:nvSpPr>
          <p:spPr bwMode="auto">
            <a:xfrm>
              <a:off x="3619"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10" name="Freeform 86"/>
            <p:cNvSpPr>
              <a:spLocks/>
            </p:cNvSpPr>
            <p:nvPr/>
          </p:nvSpPr>
          <p:spPr bwMode="auto">
            <a:xfrm>
              <a:off x="3611"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11" name="Freeform 87"/>
            <p:cNvSpPr>
              <a:spLocks/>
            </p:cNvSpPr>
            <p:nvPr/>
          </p:nvSpPr>
          <p:spPr bwMode="auto">
            <a:xfrm>
              <a:off x="3604"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12" name="Freeform 88"/>
            <p:cNvSpPr>
              <a:spLocks/>
            </p:cNvSpPr>
            <p:nvPr/>
          </p:nvSpPr>
          <p:spPr bwMode="auto">
            <a:xfrm>
              <a:off x="3596"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13" name="Freeform 89"/>
            <p:cNvSpPr>
              <a:spLocks/>
            </p:cNvSpPr>
            <p:nvPr/>
          </p:nvSpPr>
          <p:spPr bwMode="auto">
            <a:xfrm>
              <a:off x="3589"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14" name="Freeform 90"/>
            <p:cNvSpPr>
              <a:spLocks/>
            </p:cNvSpPr>
            <p:nvPr/>
          </p:nvSpPr>
          <p:spPr bwMode="auto">
            <a:xfrm>
              <a:off x="3582"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15" name="Freeform 91"/>
            <p:cNvSpPr>
              <a:spLocks/>
            </p:cNvSpPr>
            <p:nvPr/>
          </p:nvSpPr>
          <p:spPr bwMode="auto">
            <a:xfrm>
              <a:off x="3574"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16" name="Freeform 92"/>
            <p:cNvSpPr>
              <a:spLocks/>
            </p:cNvSpPr>
            <p:nvPr/>
          </p:nvSpPr>
          <p:spPr bwMode="auto">
            <a:xfrm>
              <a:off x="3567"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17" name="Freeform 93"/>
            <p:cNvSpPr>
              <a:spLocks/>
            </p:cNvSpPr>
            <p:nvPr/>
          </p:nvSpPr>
          <p:spPr bwMode="auto">
            <a:xfrm>
              <a:off x="3559"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18" name="Freeform 94"/>
            <p:cNvSpPr>
              <a:spLocks/>
            </p:cNvSpPr>
            <p:nvPr/>
          </p:nvSpPr>
          <p:spPr bwMode="auto">
            <a:xfrm>
              <a:off x="3552"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19" name="Freeform 95"/>
            <p:cNvSpPr>
              <a:spLocks/>
            </p:cNvSpPr>
            <p:nvPr/>
          </p:nvSpPr>
          <p:spPr bwMode="auto">
            <a:xfrm>
              <a:off x="3544"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20" name="Freeform 96"/>
            <p:cNvSpPr>
              <a:spLocks/>
            </p:cNvSpPr>
            <p:nvPr/>
          </p:nvSpPr>
          <p:spPr bwMode="auto">
            <a:xfrm>
              <a:off x="3537"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21" name="Freeform 97"/>
            <p:cNvSpPr>
              <a:spLocks/>
            </p:cNvSpPr>
            <p:nvPr/>
          </p:nvSpPr>
          <p:spPr bwMode="auto">
            <a:xfrm>
              <a:off x="3529"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22" name="Freeform 98"/>
            <p:cNvSpPr>
              <a:spLocks/>
            </p:cNvSpPr>
            <p:nvPr/>
          </p:nvSpPr>
          <p:spPr bwMode="auto">
            <a:xfrm>
              <a:off x="3522"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23" name="Freeform 99"/>
            <p:cNvSpPr>
              <a:spLocks/>
            </p:cNvSpPr>
            <p:nvPr/>
          </p:nvSpPr>
          <p:spPr bwMode="auto">
            <a:xfrm>
              <a:off x="3514"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24" name="Freeform 100"/>
            <p:cNvSpPr>
              <a:spLocks/>
            </p:cNvSpPr>
            <p:nvPr/>
          </p:nvSpPr>
          <p:spPr bwMode="auto">
            <a:xfrm>
              <a:off x="3507"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25" name="Freeform 101"/>
            <p:cNvSpPr>
              <a:spLocks/>
            </p:cNvSpPr>
            <p:nvPr/>
          </p:nvSpPr>
          <p:spPr bwMode="auto">
            <a:xfrm>
              <a:off x="3500"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26" name="Freeform 102"/>
            <p:cNvSpPr>
              <a:spLocks/>
            </p:cNvSpPr>
            <p:nvPr/>
          </p:nvSpPr>
          <p:spPr bwMode="auto">
            <a:xfrm>
              <a:off x="3492"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27" name="Freeform 103"/>
            <p:cNvSpPr>
              <a:spLocks/>
            </p:cNvSpPr>
            <p:nvPr/>
          </p:nvSpPr>
          <p:spPr bwMode="auto">
            <a:xfrm>
              <a:off x="3485"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28" name="Freeform 104"/>
            <p:cNvSpPr>
              <a:spLocks/>
            </p:cNvSpPr>
            <p:nvPr/>
          </p:nvSpPr>
          <p:spPr bwMode="auto">
            <a:xfrm>
              <a:off x="3477"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29" name="Freeform 105"/>
            <p:cNvSpPr>
              <a:spLocks/>
            </p:cNvSpPr>
            <p:nvPr/>
          </p:nvSpPr>
          <p:spPr bwMode="auto">
            <a:xfrm>
              <a:off x="3470"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30" name="Freeform 106"/>
            <p:cNvSpPr>
              <a:spLocks/>
            </p:cNvSpPr>
            <p:nvPr/>
          </p:nvSpPr>
          <p:spPr bwMode="auto">
            <a:xfrm>
              <a:off x="3462"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31" name="Freeform 107"/>
            <p:cNvSpPr>
              <a:spLocks/>
            </p:cNvSpPr>
            <p:nvPr/>
          </p:nvSpPr>
          <p:spPr bwMode="auto">
            <a:xfrm>
              <a:off x="3455"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32" name="Freeform 108"/>
            <p:cNvSpPr>
              <a:spLocks/>
            </p:cNvSpPr>
            <p:nvPr/>
          </p:nvSpPr>
          <p:spPr bwMode="auto">
            <a:xfrm>
              <a:off x="3447"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33" name="Freeform 109"/>
            <p:cNvSpPr>
              <a:spLocks/>
            </p:cNvSpPr>
            <p:nvPr/>
          </p:nvSpPr>
          <p:spPr bwMode="auto">
            <a:xfrm>
              <a:off x="3440"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34" name="Freeform 110"/>
            <p:cNvSpPr>
              <a:spLocks/>
            </p:cNvSpPr>
            <p:nvPr/>
          </p:nvSpPr>
          <p:spPr bwMode="auto">
            <a:xfrm>
              <a:off x="3433"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35" name="Freeform 111"/>
            <p:cNvSpPr>
              <a:spLocks/>
            </p:cNvSpPr>
            <p:nvPr/>
          </p:nvSpPr>
          <p:spPr bwMode="auto">
            <a:xfrm>
              <a:off x="3425"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36" name="Freeform 112"/>
            <p:cNvSpPr>
              <a:spLocks/>
            </p:cNvSpPr>
            <p:nvPr/>
          </p:nvSpPr>
          <p:spPr bwMode="auto">
            <a:xfrm>
              <a:off x="3418"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37" name="Freeform 113"/>
            <p:cNvSpPr>
              <a:spLocks/>
            </p:cNvSpPr>
            <p:nvPr/>
          </p:nvSpPr>
          <p:spPr bwMode="auto">
            <a:xfrm>
              <a:off x="3410"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38" name="Freeform 114"/>
            <p:cNvSpPr>
              <a:spLocks/>
            </p:cNvSpPr>
            <p:nvPr/>
          </p:nvSpPr>
          <p:spPr bwMode="auto">
            <a:xfrm>
              <a:off x="3403"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39" name="Freeform 115"/>
            <p:cNvSpPr>
              <a:spLocks/>
            </p:cNvSpPr>
            <p:nvPr/>
          </p:nvSpPr>
          <p:spPr bwMode="auto">
            <a:xfrm>
              <a:off x="3395"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40" name="Freeform 116"/>
            <p:cNvSpPr>
              <a:spLocks/>
            </p:cNvSpPr>
            <p:nvPr/>
          </p:nvSpPr>
          <p:spPr bwMode="auto">
            <a:xfrm>
              <a:off x="3388"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41" name="Freeform 117"/>
            <p:cNvSpPr>
              <a:spLocks/>
            </p:cNvSpPr>
            <p:nvPr/>
          </p:nvSpPr>
          <p:spPr bwMode="auto">
            <a:xfrm>
              <a:off x="3380"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42" name="Freeform 118"/>
            <p:cNvSpPr>
              <a:spLocks/>
            </p:cNvSpPr>
            <p:nvPr/>
          </p:nvSpPr>
          <p:spPr bwMode="auto">
            <a:xfrm>
              <a:off x="3373"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43" name="Freeform 119"/>
            <p:cNvSpPr>
              <a:spLocks/>
            </p:cNvSpPr>
            <p:nvPr/>
          </p:nvSpPr>
          <p:spPr bwMode="auto">
            <a:xfrm>
              <a:off x="3365"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44" name="Freeform 120"/>
            <p:cNvSpPr>
              <a:spLocks/>
            </p:cNvSpPr>
            <p:nvPr/>
          </p:nvSpPr>
          <p:spPr bwMode="auto">
            <a:xfrm>
              <a:off x="3358"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45" name="Freeform 121"/>
            <p:cNvSpPr>
              <a:spLocks/>
            </p:cNvSpPr>
            <p:nvPr/>
          </p:nvSpPr>
          <p:spPr bwMode="auto">
            <a:xfrm>
              <a:off x="3351"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46" name="Freeform 122"/>
            <p:cNvSpPr>
              <a:spLocks/>
            </p:cNvSpPr>
            <p:nvPr/>
          </p:nvSpPr>
          <p:spPr bwMode="auto">
            <a:xfrm>
              <a:off x="3343"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47" name="Freeform 123"/>
            <p:cNvSpPr>
              <a:spLocks/>
            </p:cNvSpPr>
            <p:nvPr/>
          </p:nvSpPr>
          <p:spPr bwMode="auto">
            <a:xfrm>
              <a:off x="3336"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48" name="Freeform 124"/>
            <p:cNvSpPr>
              <a:spLocks/>
            </p:cNvSpPr>
            <p:nvPr/>
          </p:nvSpPr>
          <p:spPr bwMode="auto">
            <a:xfrm>
              <a:off x="3328"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49" name="Freeform 125"/>
            <p:cNvSpPr>
              <a:spLocks/>
            </p:cNvSpPr>
            <p:nvPr/>
          </p:nvSpPr>
          <p:spPr bwMode="auto">
            <a:xfrm>
              <a:off x="3321" y="2989"/>
              <a:ext cx="4" cy="3"/>
            </a:xfrm>
            <a:custGeom>
              <a:avLst/>
              <a:gdLst/>
              <a:ahLst/>
              <a:cxnLst>
                <a:cxn ang="0">
                  <a:pos x="6" y="6"/>
                </a:cxn>
                <a:cxn ang="0">
                  <a:pos x="7" y="6"/>
                </a:cxn>
                <a:cxn ang="0">
                  <a:pos x="7" y="5"/>
                </a:cxn>
                <a:cxn ang="0">
                  <a:pos x="8" y="5"/>
                </a:cxn>
                <a:cxn ang="0">
                  <a:pos x="8"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8" h="6">
                  <a:moveTo>
                    <a:pt x="6" y="6"/>
                  </a:moveTo>
                  <a:lnTo>
                    <a:pt x="7" y="6"/>
                  </a:lnTo>
                  <a:lnTo>
                    <a:pt x="7" y="5"/>
                  </a:lnTo>
                  <a:lnTo>
                    <a:pt x="8" y="5"/>
                  </a:lnTo>
                  <a:lnTo>
                    <a:pt x="8"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50" name="Freeform 126"/>
            <p:cNvSpPr>
              <a:spLocks/>
            </p:cNvSpPr>
            <p:nvPr/>
          </p:nvSpPr>
          <p:spPr bwMode="auto">
            <a:xfrm>
              <a:off x="3313"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51" name="Freeform 127"/>
            <p:cNvSpPr>
              <a:spLocks/>
            </p:cNvSpPr>
            <p:nvPr/>
          </p:nvSpPr>
          <p:spPr bwMode="auto">
            <a:xfrm>
              <a:off x="3306"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52" name="Freeform 128"/>
            <p:cNvSpPr>
              <a:spLocks/>
            </p:cNvSpPr>
            <p:nvPr/>
          </p:nvSpPr>
          <p:spPr bwMode="auto">
            <a:xfrm>
              <a:off x="3298"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53" name="Freeform 129"/>
            <p:cNvSpPr>
              <a:spLocks/>
            </p:cNvSpPr>
            <p:nvPr/>
          </p:nvSpPr>
          <p:spPr bwMode="auto">
            <a:xfrm>
              <a:off x="3291"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54" name="Freeform 130"/>
            <p:cNvSpPr>
              <a:spLocks/>
            </p:cNvSpPr>
            <p:nvPr/>
          </p:nvSpPr>
          <p:spPr bwMode="auto">
            <a:xfrm>
              <a:off x="3284" y="2989"/>
              <a:ext cx="4" cy="3"/>
            </a:xfrm>
            <a:custGeom>
              <a:avLst/>
              <a:gdLst/>
              <a:ahLst/>
              <a:cxnLst>
                <a:cxn ang="0">
                  <a:pos x="6" y="6"/>
                </a:cxn>
                <a:cxn ang="0">
                  <a:pos x="7" y="6"/>
                </a:cxn>
                <a:cxn ang="0">
                  <a:pos x="7" y="5"/>
                </a:cxn>
                <a:cxn ang="0">
                  <a:pos x="9" y="5"/>
                </a:cxn>
                <a:cxn ang="0">
                  <a:pos x="9" y="2"/>
                </a:cxn>
                <a:cxn ang="0">
                  <a:pos x="7" y="2"/>
                </a:cxn>
                <a:cxn ang="0">
                  <a:pos x="7"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7" y="6"/>
                  </a:lnTo>
                  <a:lnTo>
                    <a:pt x="7" y="5"/>
                  </a:lnTo>
                  <a:lnTo>
                    <a:pt x="9" y="5"/>
                  </a:lnTo>
                  <a:lnTo>
                    <a:pt x="9" y="2"/>
                  </a:lnTo>
                  <a:lnTo>
                    <a:pt x="7" y="2"/>
                  </a:lnTo>
                  <a:lnTo>
                    <a:pt x="7"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55" name="Freeform 131"/>
            <p:cNvSpPr>
              <a:spLocks/>
            </p:cNvSpPr>
            <p:nvPr/>
          </p:nvSpPr>
          <p:spPr bwMode="auto">
            <a:xfrm>
              <a:off x="3276"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56" name="Freeform 132"/>
            <p:cNvSpPr>
              <a:spLocks/>
            </p:cNvSpPr>
            <p:nvPr/>
          </p:nvSpPr>
          <p:spPr bwMode="auto">
            <a:xfrm>
              <a:off x="3269"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57" name="Freeform 133"/>
            <p:cNvSpPr>
              <a:spLocks/>
            </p:cNvSpPr>
            <p:nvPr/>
          </p:nvSpPr>
          <p:spPr bwMode="auto">
            <a:xfrm>
              <a:off x="3261"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58" name="Freeform 134"/>
            <p:cNvSpPr>
              <a:spLocks/>
            </p:cNvSpPr>
            <p:nvPr/>
          </p:nvSpPr>
          <p:spPr bwMode="auto">
            <a:xfrm>
              <a:off x="3254"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59" name="Freeform 135"/>
            <p:cNvSpPr>
              <a:spLocks/>
            </p:cNvSpPr>
            <p:nvPr/>
          </p:nvSpPr>
          <p:spPr bwMode="auto">
            <a:xfrm>
              <a:off x="3246" y="2989"/>
              <a:ext cx="5" cy="3"/>
            </a:xfrm>
            <a:custGeom>
              <a:avLst/>
              <a:gdLst/>
              <a:ahLst/>
              <a:cxnLst>
                <a:cxn ang="0">
                  <a:pos x="5" y="6"/>
                </a:cxn>
                <a:cxn ang="0">
                  <a:pos x="7" y="6"/>
                </a:cxn>
                <a:cxn ang="0">
                  <a:pos x="7" y="5"/>
                </a:cxn>
                <a:cxn ang="0">
                  <a:pos x="8" y="5"/>
                </a:cxn>
                <a:cxn ang="0">
                  <a:pos x="8" y="2"/>
                </a:cxn>
                <a:cxn ang="0">
                  <a:pos x="7" y="2"/>
                </a:cxn>
                <a:cxn ang="0">
                  <a:pos x="7" y="0"/>
                </a:cxn>
                <a:cxn ang="0">
                  <a:pos x="1" y="0"/>
                </a:cxn>
                <a:cxn ang="0">
                  <a:pos x="1" y="2"/>
                </a:cxn>
                <a:cxn ang="0">
                  <a:pos x="0" y="2"/>
                </a:cxn>
                <a:cxn ang="0">
                  <a:pos x="0" y="5"/>
                </a:cxn>
                <a:cxn ang="0">
                  <a:pos x="1" y="5"/>
                </a:cxn>
                <a:cxn ang="0">
                  <a:pos x="1" y="6"/>
                </a:cxn>
                <a:cxn ang="0">
                  <a:pos x="3" y="6"/>
                </a:cxn>
                <a:cxn ang="0">
                  <a:pos x="5" y="6"/>
                </a:cxn>
              </a:cxnLst>
              <a:rect l="0" t="0" r="r" b="b"/>
              <a:pathLst>
                <a:path w="8" h="6">
                  <a:moveTo>
                    <a:pt x="5" y="6"/>
                  </a:moveTo>
                  <a:lnTo>
                    <a:pt x="7" y="6"/>
                  </a:lnTo>
                  <a:lnTo>
                    <a:pt x="7" y="5"/>
                  </a:lnTo>
                  <a:lnTo>
                    <a:pt x="8" y="5"/>
                  </a:lnTo>
                  <a:lnTo>
                    <a:pt x="8" y="2"/>
                  </a:lnTo>
                  <a:lnTo>
                    <a:pt x="7" y="2"/>
                  </a:lnTo>
                  <a:lnTo>
                    <a:pt x="7" y="0"/>
                  </a:lnTo>
                  <a:lnTo>
                    <a:pt x="1" y="0"/>
                  </a:lnTo>
                  <a:lnTo>
                    <a:pt x="1" y="2"/>
                  </a:lnTo>
                  <a:lnTo>
                    <a:pt x="0" y="2"/>
                  </a:lnTo>
                  <a:lnTo>
                    <a:pt x="0" y="5"/>
                  </a:lnTo>
                  <a:lnTo>
                    <a:pt x="1" y="5"/>
                  </a:lnTo>
                  <a:lnTo>
                    <a:pt x="1" y="6"/>
                  </a:lnTo>
                  <a:lnTo>
                    <a:pt x="3" y="6"/>
                  </a:lnTo>
                  <a:lnTo>
                    <a:pt x="5" y="6"/>
                  </a:lnTo>
                  <a:close/>
                </a:path>
              </a:pathLst>
            </a:custGeom>
            <a:solidFill>
              <a:srgbClr val="000000"/>
            </a:solidFill>
            <a:ln w="9525">
              <a:noFill/>
              <a:round/>
              <a:headEnd/>
              <a:tailEnd/>
            </a:ln>
          </p:spPr>
          <p:txBody>
            <a:bodyPr/>
            <a:lstStyle/>
            <a:p>
              <a:endParaRPr lang="en-US"/>
            </a:p>
          </p:txBody>
        </p:sp>
        <p:sp>
          <p:nvSpPr>
            <p:cNvPr id="160" name="Freeform 136"/>
            <p:cNvSpPr>
              <a:spLocks/>
            </p:cNvSpPr>
            <p:nvPr/>
          </p:nvSpPr>
          <p:spPr bwMode="auto">
            <a:xfrm>
              <a:off x="3239"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61" name="Freeform 137"/>
            <p:cNvSpPr>
              <a:spLocks/>
            </p:cNvSpPr>
            <p:nvPr/>
          </p:nvSpPr>
          <p:spPr bwMode="auto">
            <a:xfrm>
              <a:off x="3231"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62" name="Freeform 138"/>
            <p:cNvSpPr>
              <a:spLocks/>
            </p:cNvSpPr>
            <p:nvPr/>
          </p:nvSpPr>
          <p:spPr bwMode="auto">
            <a:xfrm>
              <a:off x="3224"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63" name="Freeform 139"/>
            <p:cNvSpPr>
              <a:spLocks/>
            </p:cNvSpPr>
            <p:nvPr/>
          </p:nvSpPr>
          <p:spPr bwMode="auto">
            <a:xfrm>
              <a:off x="3216"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64" name="Freeform 140"/>
            <p:cNvSpPr>
              <a:spLocks/>
            </p:cNvSpPr>
            <p:nvPr/>
          </p:nvSpPr>
          <p:spPr bwMode="auto">
            <a:xfrm>
              <a:off x="3209" y="2989"/>
              <a:ext cx="4" cy="3"/>
            </a:xfrm>
            <a:custGeom>
              <a:avLst/>
              <a:gdLst/>
              <a:ahLst/>
              <a:cxnLst>
                <a:cxn ang="0">
                  <a:pos x="6" y="6"/>
                </a:cxn>
                <a:cxn ang="0">
                  <a:pos x="7" y="6"/>
                </a:cxn>
                <a:cxn ang="0">
                  <a:pos x="7" y="5"/>
                </a:cxn>
                <a:cxn ang="0">
                  <a:pos x="9" y="5"/>
                </a:cxn>
                <a:cxn ang="0">
                  <a:pos x="9" y="2"/>
                </a:cxn>
                <a:cxn ang="0">
                  <a:pos x="7" y="2"/>
                </a:cxn>
                <a:cxn ang="0">
                  <a:pos x="7"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7" y="6"/>
                  </a:lnTo>
                  <a:lnTo>
                    <a:pt x="7" y="5"/>
                  </a:lnTo>
                  <a:lnTo>
                    <a:pt x="9" y="5"/>
                  </a:lnTo>
                  <a:lnTo>
                    <a:pt x="9" y="2"/>
                  </a:lnTo>
                  <a:lnTo>
                    <a:pt x="7" y="2"/>
                  </a:lnTo>
                  <a:lnTo>
                    <a:pt x="7"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65" name="Freeform 141"/>
            <p:cNvSpPr>
              <a:spLocks/>
            </p:cNvSpPr>
            <p:nvPr/>
          </p:nvSpPr>
          <p:spPr bwMode="auto">
            <a:xfrm>
              <a:off x="3202"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66" name="Freeform 142"/>
            <p:cNvSpPr>
              <a:spLocks/>
            </p:cNvSpPr>
            <p:nvPr/>
          </p:nvSpPr>
          <p:spPr bwMode="auto">
            <a:xfrm>
              <a:off x="3194"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67" name="Freeform 143"/>
            <p:cNvSpPr>
              <a:spLocks/>
            </p:cNvSpPr>
            <p:nvPr/>
          </p:nvSpPr>
          <p:spPr bwMode="auto">
            <a:xfrm>
              <a:off x="3187"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68" name="Freeform 144"/>
            <p:cNvSpPr>
              <a:spLocks/>
            </p:cNvSpPr>
            <p:nvPr/>
          </p:nvSpPr>
          <p:spPr bwMode="auto">
            <a:xfrm>
              <a:off x="3179"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69" name="Freeform 145"/>
            <p:cNvSpPr>
              <a:spLocks/>
            </p:cNvSpPr>
            <p:nvPr/>
          </p:nvSpPr>
          <p:spPr bwMode="auto">
            <a:xfrm>
              <a:off x="3172" y="2989"/>
              <a:ext cx="4" cy="3"/>
            </a:xfrm>
            <a:custGeom>
              <a:avLst/>
              <a:gdLst/>
              <a:ahLst/>
              <a:cxnLst>
                <a:cxn ang="0">
                  <a:pos x="5" y="6"/>
                </a:cxn>
                <a:cxn ang="0">
                  <a:pos x="7" y="6"/>
                </a:cxn>
                <a:cxn ang="0">
                  <a:pos x="7" y="5"/>
                </a:cxn>
                <a:cxn ang="0">
                  <a:pos x="8" y="5"/>
                </a:cxn>
                <a:cxn ang="0">
                  <a:pos x="8" y="2"/>
                </a:cxn>
                <a:cxn ang="0">
                  <a:pos x="7" y="2"/>
                </a:cxn>
                <a:cxn ang="0">
                  <a:pos x="7" y="0"/>
                </a:cxn>
                <a:cxn ang="0">
                  <a:pos x="1" y="0"/>
                </a:cxn>
                <a:cxn ang="0">
                  <a:pos x="1" y="2"/>
                </a:cxn>
                <a:cxn ang="0">
                  <a:pos x="0" y="2"/>
                </a:cxn>
                <a:cxn ang="0">
                  <a:pos x="0" y="5"/>
                </a:cxn>
                <a:cxn ang="0">
                  <a:pos x="1" y="5"/>
                </a:cxn>
                <a:cxn ang="0">
                  <a:pos x="1" y="6"/>
                </a:cxn>
                <a:cxn ang="0">
                  <a:pos x="2" y="6"/>
                </a:cxn>
                <a:cxn ang="0">
                  <a:pos x="5" y="6"/>
                </a:cxn>
              </a:cxnLst>
              <a:rect l="0" t="0" r="r" b="b"/>
              <a:pathLst>
                <a:path w="8" h="6">
                  <a:moveTo>
                    <a:pt x="5" y="6"/>
                  </a:moveTo>
                  <a:lnTo>
                    <a:pt x="7" y="6"/>
                  </a:lnTo>
                  <a:lnTo>
                    <a:pt x="7" y="5"/>
                  </a:lnTo>
                  <a:lnTo>
                    <a:pt x="8" y="5"/>
                  </a:lnTo>
                  <a:lnTo>
                    <a:pt x="8" y="2"/>
                  </a:lnTo>
                  <a:lnTo>
                    <a:pt x="7" y="2"/>
                  </a:lnTo>
                  <a:lnTo>
                    <a:pt x="7" y="0"/>
                  </a:lnTo>
                  <a:lnTo>
                    <a:pt x="1" y="0"/>
                  </a:lnTo>
                  <a:lnTo>
                    <a:pt x="1" y="2"/>
                  </a:lnTo>
                  <a:lnTo>
                    <a:pt x="0" y="2"/>
                  </a:lnTo>
                  <a:lnTo>
                    <a:pt x="0" y="5"/>
                  </a:lnTo>
                  <a:lnTo>
                    <a:pt x="1" y="5"/>
                  </a:lnTo>
                  <a:lnTo>
                    <a:pt x="1" y="6"/>
                  </a:lnTo>
                  <a:lnTo>
                    <a:pt x="2" y="6"/>
                  </a:lnTo>
                  <a:lnTo>
                    <a:pt x="5" y="6"/>
                  </a:lnTo>
                  <a:close/>
                </a:path>
              </a:pathLst>
            </a:custGeom>
            <a:solidFill>
              <a:srgbClr val="000000"/>
            </a:solidFill>
            <a:ln w="9525">
              <a:noFill/>
              <a:round/>
              <a:headEnd/>
              <a:tailEnd/>
            </a:ln>
          </p:spPr>
          <p:txBody>
            <a:bodyPr/>
            <a:lstStyle/>
            <a:p>
              <a:endParaRPr lang="en-US"/>
            </a:p>
          </p:txBody>
        </p:sp>
        <p:sp>
          <p:nvSpPr>
            <p:cNvPr id="170" name="Freeform 146"/>
            <p:cNvSpPr>
              <a:spLocks/>
            </p:cNvSpPr>
            <p:nvPr/>
          </p:nvSpPr>
          <p:spPr bwMode="auto">
            <a:xfrm>
              <a:off x="3164"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71" name="Freeform 147"/>
            <p:cNvSpPr>
              <a:spLocks/>
            </p:cNvSpPr>
            <p:nvPr/>
          </p:nvSpPr>
          <p:spPr bwMode="auto">
            <a:xfrm>
              <a:off x="3157"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72" name="Freeform 148"/>
            <p:cNvSpPr>
              <a:spLocks/>
            </p:cNvSpPr>
            <p:nvPr/>
          </p:nvSpPr>
          <p:spPr bwMode="auto">
            <a:xfrm>
              <a:off x="3149"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73" name="Freeform 149"/>
            <p:cNvSpPr>
              <a:spLocks/>
            </p:cNvSpPr>
            <p:nvPr/>
          </p:nvSpPr>
          <p:spPr bwMode="auto">
            <a:xfrm>
              <a:off x="3142"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74" name="Freeform 150"/>
            <p:cNvSpPr>
              <a:spLocks/>
            </p:cNvSpPr>
            <p:nvPr/>
          </p:nvSpPr>
          <p:spPr bwMode="auto">
            <a:xfrm>
              <a:off x="3135"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75" name="Freeform 151"/>
            <p:cNvSpPr>
              <a:spLocks/>
            </p:cNvSpPr>
            <p:nvPr/>
          </p:nvSpPr>
          <p:spPr bwMode="auto">
            <a:xfrm>
              <a:off x="3127"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76" name="Freeform 152"/>
            <p:cNvSpPr>
              <a:spLocks/>
            </p:cNvSpPr>
            <p:nvPr/>
          </p:nvSpPr>
          <p:spPr bwMode="auto">
            <a:xfrm>
              <a:off x="3120"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77" name="Freeform 153"/>
            <p:cNvSpPr>
              <a:spLocks/>
            </p:cNvSpPr>
            <p:nvPr/>
          </p:nvSpPr>
          <p:spPr bwMode="auto">
            <a:xfrm>
              <a:off x="3112"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78" name="Freeform 154"/>
            <p:cNvSpPr>
              <a:spLocks/>
            </p:cNvSpPr>
            <p:nvPr/>
          </p:nvSpPr>
          <p:spPr bwMode="auto">
            <a:xfrm>
              <a:off x="3105"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79" name="Freeform 155"/>
            <p:cNvSpPr>
              <a:spLocks/>
            </p:cNvSpPr>
            <p:nvPr/>
          </p:nvSpPr>
          <p:spPr bwMode="auto">
            <a:xfrm>
              <a:off x="3097"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80" name="Freeform 156"/>
            <p:cNvSpPr>
              <a:spLocks/>
            </p:cNvSpPr>
            <p:nvPr/>
          </p:nvSpPr>
          <p:spPr bwMode="auto">
            <a:xfrm>
              <a:off x="3090"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81" name="Freeform 157"/>
            <p:cNvSpPr>
              <a:spLocks/>
            </p:cNvSpPr>
            <p:nvPr/>
          </p:nvSpPr>
          <p:spPr bwMode="auto">
            <a:xfrm>
              <a:off x="3082"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82" name="Freeform 158"/>
            <p:cNvSpPr>
              <a:spLocks/>
            </p:cNvSpPr>
            <p:nvPr/>
          </p:nvSpPr>
          <p:spPr bwMode="auto">
            <a:xfrm>
              <a:off x="3075"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83" name="Freeform 159"/>
            <p:cNvSpPr>
              <a:spLocks/>
            </p:cNvSpPr>
            <p:nvPr/>
          </p:nvSpPr>
          <p:spPr bwMode="auto">
            <a:xfrm>
              <a:off x="3067"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84" name="Freeform 160"/>
            <p:cNvSpPr>
              <a:spLocks/>
            </p:cNvSpPr>
            <p:nvPr/>
          </p:nvSpPr>
          <p:spPr bwMode="auto">
            <a:xfrm>
              <a:off x="3060"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85" name="Freeform 161"/>
            <p:cNvSpPr>
              <a:spLocks/>
            </p:cNvSpPr>
            <p:nvPr/>
          </p:nvSpPr>
          <p:spPr bwMode="auto">
            <a:xfrm>
              <a:off x="3053"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86" name="Freeform 162"/>
            <p:cNvSpPr>
              <a:spLocks/>
            </p:cNvSpPr>
            <p:nvPr/>
          </p:nvSpPr>
          <p:spPr bwMode="auto">
            <a:xfrm>
              <a:off x="3045"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87" name="Freeform 163"/>
            <p:cNvSpPr>
              <a:spLocks/>
            </p:cNvSpPr>
            <p:nvPr/>
          </p:nvSpPr>
          <p:spPr bwMode="auto">
            <a:xfrm>
              <a:off x="3038"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88" name="Freeform 164"/>
            <p:cNvSpPr>
              <a:spLocks/>
            </p:cNvSpPr>
            <p:nvPr/>
          </p:nvSpPr>
          <p:spPr bwMode="auto">
            <a:xfrm>
              <a:off x="3030" y="2989"/>
              <a:ext cx="5"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89" name="Freeform 165"/>
            <p:cNvSpPr>
              <a:spLocks/>
            </p:cNvSpPr>
            <p:nvPr/>
          </p:nvSpPr>
          <p:spPr bwMode="auto">
            <a:xfrm>
              <a:off x="3023" y="2989"/>
              <a:ext cx="4" cy="3"/>
            </a:xfrm>
            <a:custGeom>
              <a:avLst/>
              <a:gdLst/>
              <a:ahLst/>
              <a:cxnLst>
                <a:cxn ang="0">
                  <a:pos x="6" y="6"/>
                </a:cxn>
                <a:cxn ang="0">
                  <a:pos x="8" y="6"/>
                </a:cxn>
                <a:cxn ang="0">
                  <a:pos x="8" y="5"/>
                </a:cxn>
                <a:cxn ang="0">
                  <a:pos x="9" y="5"/>
                </a:cxn>
                <a:cxn ang="0">
                  <a:pos x="9" y="2"/>
                </a:cxn>
                <a:cxn ang="0">
                  <a:pos x="8" y="2"/>
                </a:cxn>
                <a:cxn ang="0">
                  <a:pos x="8" y="0"/>
                </a:cxn>
                <a:cxn ang="0">
                  <a:pos x="2" y="0"/>
                </a:cxn>
                <a:cxn ang="0">
                  <a:pos x="2" y="2"/>
                </a:cxn>
                <a:cxn ang="0">
                  <a:pos x="0" y="2"/>
                </a:cxn>
                <a:cxn ang="0">
                  <a:pos x="0" y="5"/>
                </a:cxn>
                <a:cxn ang="0">
                  <a:pos x="2" y="5"/>
                </a:cxn>
                <a:cxn ang="0">
                  <a:pos x="2" y="6"/>
                </a:cxn>
                <a:cxn ang="0">
                  <a:pos x="3" y="6"/>
                </a:cxn>
                <a:cxn ang="0">
                  <a:pos x="6" y="6"/>
                </a:cxn>
              </a:cxnLst>
              <a:rect l="0" t="0" r="r" b="b"/>
              <a:pathLst>
                <a:path w="9" h="6">
                  <a:moveTo>
                    <a:pt x="6" y="6"/>
                  </a:moveTo>
                  <a:lnTo>
                    <a:pt x="8" y="6"/>
                  </a:lnTo>
                  <a:lnTo>
                    <a:pt x="8" y="5"/>
                  </a:lnTo>
                  <a:lnTo>
                    <a:pt x="9" y="5"/>
                  </a:lnTo>
                  <a:lnTo>
                    <a:pt x="9" y="2"/>
                  </a:lnTo>
                  <a:lnTo>
                    <a:pt x="8" y="2"/>
                  </a:lnTo>
                  <a:lnTo>
                    <a:pt x="8" y="0"/>
                  </a:lnTo>
                  <a:lnTo>
                    <a:pt x="2" y="0"/>
                  </a:lnTo>
                  <a:lnTo>
                    <a:pt x="2" y="2"/>
                  </a:lnTo>
                  <a:lnTo>
                    <a:pt x="0" y="2"/>
                  </a:lnTo>
                  <a:lnTo>
                    <a:pt x="0" y="5"/>
                  </a:lnTo>
                  <a:lnTo>
                    <a:pt x="2" y="5"/>
                  </a:lnTo>
                  <a:lnTo>
                    <a:pt x="2" y="6"/>
                  </a:lnTo>
                  <a:lnTo>
                    <a:pt x="3" y="6"/>
                  </a:lnTo>
                  <a:lnTo>
                    <a:pt x="6" y="6"/>
                  </a:lnTo>
                  <a:close/>
                </a:path>
              </a:pathLst>
            </a:custGeom>
            <a:solidFill>
              <a:srgbClr val="000000"/>
            </a:solidFill>
            <a:ln w="9525">
              <a:noFill/>
              <a:round/>
              <a:headEnd/>
              <a:tailEnd/>
            </a:ln>
          </p:spPr>
          <p:txBody>
            <a:bodyPr/>
            <a:lstStyle/>
            <a:p>
              <a:endParaRPr lang="en-US"/>
            </a:p>
          </p:txBody>
        </p:sp>
        <p:sp>
          <p:nvSpPr>
            <p:cNvPr id="190" name="Freeform 166"/>
            <p:cNvSpPr>
              <a:spLocks/>
            </p:cNvSpPr>
            <p:nvPr/>
          </p:nvSpPr>
          <p:spPr bwMode="auto">
            <a:xfrm>
              <a:off x="3015"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91" name="Freeform 167"/>
            <p:cNvSpPr>
              <a:spLocks/>
            </p:cNvSpPr>
            <p:nvPr/>
          </p:nvSpPr>
          <p:spPr bwMode="auto">
            <a:xfrm>
              <a:off x="3008"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92" name="Freeform 168"/>
            <p:cNvSpPr>
              <a:spLocks/>
            </p:cNvSpPr>
            <p:nvPr/>
          </p:nvSpPr>
          <p:spPr bwMode="auto">
            <a:xfrm>
              <a:off x="3000" y="2989"/>
              <a:ext cx="5"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93" name="Freeform 169"/>
            <p:cNvSpPr>
              <a:spLocks/>
            </p:cNvSpPr>
            <p:nvPr/>
          </p:nvSpPr>
          <p:spPr bwMode="auto">
            <a:xfrm>
              <a:off x="2993" y="2989"/>
              <a:ext cx="4" cy="3"/>
            </a:xfrm>
            <a:custGeom>
              <a:avLst/>
              <a:gdLst/>
              <a:ahLst/>
              <a:cxnLst>
                <a:cxn ang="0">
                  <a:pos x="6" y="6"/>
                </a:cxn>
                <a:cxn ang="0">
                  <a:pos x="7" y="6"/>
                </a:cxn>
                <a:cxn ang="0">
                  <a:pos x="7" y="5"/>
                </a:cxn>
                <a:cxn ang="0">
                  <a:pos x="9" y="5"/>
                </a:cxn>
                <a:cxn ang="0">
                  <a:pos x="9" y="2"/>
                </a:cxn>
                <a:cxn ang="0">
                  <a:pos x="7" y="2"/>
                </a:cxn>
                <a:cxn ang="0">
                  <a:pos x="7" y="0"/>
                </a:cxn>
                <a:cxn ang="0">
                  <a:pos x="1" y="0"/>
                </a:cxn>
                <a:cxn ang="0">
                  <a:pos x="1" y="2"/>
                </a:cxn>
                <a:cxn ang="0">
                  <a:pos x="0" y="2"/>
                </a:cxn>
                <a:cxn ang="0">
                  <a:pos x="0" y="5"/>
                </a:cxn>
                <a:cxn ang="0">
                  <a:pos x="1" y="5"/>
                </a:cxn>
                <a:cxn ang="0">
                  <a:pos x="1" y="6"/>
                </a:cxn>
                <a:cxn ang="0">
                  <a:pos x="3" y="6"/>
                </a:cxn>
                <a:cxn ang="0">
                  <a:pos x="6" y="6"/>
                </a:cxn>
              </a:cxnLst>
              <a:rect l="0" t="0" r="r" b="b"/>
              <a:pathLst>
                <a:path w="9" h="6">
                  <a:moveTo>
                    <a:pt x="6" y="6"/>
                  </a:moveTo>
                  <a:lnTo>
                    <a:pt x="7" y="6"/>
                  </a:lnTo>
                  <a:lnTo>
                    <a:pt x="7" y="5"/>
                  </a:lnTo>
                  <a:lnTo>
                    <a:pt x="9" y="5"/>
                  </a:lnTo>
                  <a:lnTo>
                    <a:pt x="9" y="2"/>
                  </a:lnTo>
                  <a:lnTo>
                    <a:pt x="7" y="2"/>
                  </a:lnTo>
                  <a:lnTo>
                    <a:pt x="7" y="0"/>
                  </a:lnTo>
                  <a:lnTo>
                    <a:pt x="1" y="0"/>
                  </a:lnTo>
                  <a:lnTo>
                    <a:pt x="1" y="2"/>
                  </a:lnTo>
                  <a:lnTo>
                    <a:pt x="0" y="2"/>
                  </a:lnTo>
                  <a:lnTo>
                    <a:pt x="0" y="5"/>
                  </a:lnTo>
                  <a:lnTo>
                    <a:pt x="1" y="5"/>
                  </a:lnTo>
                  <a:lnTo>
                    <a:pt x="1" y="6"/>
                  </a:lnTo>
                  <a:lnTo>
                    <a:pt x="3" y="6"/>
                  </a:lnTo>
                  <a:lnTo>
                    <a:pt x="6" y="6"/>
                  </a:lnTo>
                  <a:close/>
                </a:path>
              </a:pathLst>
            </a:custGeom>
            <a:solidFill>
              <a:srgbClr val="000000"/>
            </a:solidFill>
            <a:ln w="9525">
              <a:noFill/>
              <a:round/>
              <a:headEnd/>
              <a:tailEnd/>
            </a:ln>
          </p:spPr>
          <p:txBody>
            <a:bodyPr/>
            <a:lstStyle/>
            <a:p>
              <a:endParaRPr lang="en-US"/>
            </a:p>
          </p:txBody>
        </p:sp>
        <p:sp>
          <p:nvSpPr>
            <p:cNvPr id="194" name="Rectangle 170"/>
            <p:cNvSpPr>
              <a:spLocks noChangeArrowheads="1"/>
            </p:cNvSpPr>
            <p:nvPr/>
          </p:nvSpPr>
          <p:spPr bwMode="auto">
            <a:xfrm>
              <a:off x="2792" y="2960"/>
              <a:ext cx="121" cy="154"/>
            </a:xfrm>
            <a:prstGeom prst="rect">
              <a:avLst/>
            </a:prstGeom>
            <a:noFill/>
            <a:ln w="9525">
              <a:noFill/>
              <a:miter lim="800000"/>
              <a:headEnd/>
              <a:tailEnd/>
            </a:ln>
          </p:spPr>
          <p:txBody>
            <a:bodyPr wrap="none" lIns="0" tIns="0" rIns="0" bIns="0">
              <a:spAutoFit/>
            </a:bodyPr>
            <a:lstStyle/>
            <a:p>
              <a:r>
                <a:rPr lang="en-US" altLang="zh-CN" sz="1600" b="1" dirty="0">
                  <a:solidFill>
                    <a:srgbClr val="000000"/>
                  </a:solidFill>
                  <a:ea typeface="宋体" pitchFamily="2" charset="-122"/>
                </a:rPr>
                <a:t>W</a:t>
              </a:r>
              <a:endParaRPr lang="en-US" altLang="zh-CN" dirty="0">
                <a:ea typeface="宋体" pitchFamily="2" charset="-122"/>
              </a:endParaRPr>
            </a:p>
          </p:txBody>
        </p:sp>
        <p:sp>
          <p:nvSpPr>
            <p:cNvPr id="195" name="Rectangle 171"/>
            <p:cNvSpPr>
              <a:spLocks noChangeArrowheads="1"/>
            </p:cNvSpPr>
            <p:nvPr/>
          </p:nvSpPr>
          <p:spPr bwMode="auto">
            <a:xfrm>
              <a:off x="2911" y="2999"/>
              <a:ext cx="20" cy="86"/>
            </a:xfrm>
            <a:prstGeom prst="rect">
              <a:avLst/>
            </a:prstGeom>
            <a:noFill/>
            <a:ln w="9525">
              <a:noFill/>
              <a:miter lim="800000"/>
              <a:headEnd/>
              <a:tailEnd/>
            </a:ln>
          </p:spPr>
          <p:txBody>
            <a:bodyPr wrap="none" lIns="0" tIns="0" rIns="0" bIns="0">
              <a:spAutoFit/>
            </a:bodyPr>
            <a:lstStyle/>
            <a:p>
              <a:r>
                <a:rPr lang="zh-CN" altLang="en-US" sz="900" b="1">
                  <a:solidFill>
                    <a:srgbClr val="000000"/>
                  </a:solidFill>
                  <a:ea typeface="宋体" pitchFamily="2" charset="-122"/>
                </a:rPr>
                <a:t> </a:t>
              </a:r>
              <a:endParaRPr lang="zh-CN" altLang="en-US">
                <a:ea typeface="宋体" pitchFamily="2" charset="-122"/>
              </a:endParaRPr>
            </a:p>
          </p:txBody>
        </p:sp>
        <p:sp>
          <p:nvSpPr>
            <p:cNvPr id="196" name="Rectangle 172"/>
            <p:cNvSpPr>
              <a:spLocks noChangeArrowheads="1"/>
            </p:cNvSpPr>
            <p:nvPr/>
          </p:nvSpPr>
          <p:spPr bwMode="auto">
            <a:xfrm>
              <a:off x="2931" y="2880"/>
              <a:ext cx="48" cy="173"/>
            </a:xfrm>
            <a:prstGeom prst="rect">
              <a:avLst/>
            </a:prstGeom>
            <a:noFill/>
            <a:ln w="9525">
              <a:noFill/>
              <a:miter lim="800000"/>
              <a:headEnd/>
              <a:tailEnd/>
            </a:ln>
          </p:spPr>
          <p:txBody>
            <a:bodyPr wrap="none" lIns="0" tIns="0" rIns="0" bIns="0">
              <a:spAutoFit/>
            </a:bodyPr>
            <a:lstStyle/>
            <a:p>
              <a:r>
                <a:rPr lang="en-US" altLang="zh-CN" b="1">
                  <a:solidFill>
                    <a:srgbClr val="000000"/>
                  </a:solidFill>
                  <a:ea typeface="宋体" pitchFamily="2" charset="-122"/>
                </a:rPr>
                <a:t>-</a:t>
              </a:r>
              <a:endParaRPr lang="en-US" altLang="zh-CN">
                <a:ea typeface="宋体" pitchFamily="2" charset="-122"/>
              </a:endParaRPr>
            </a:p>
          </p:txBody>
        </p:sp>
        <p:sp>
          <p:nvSpPr>
            <p:cNvPr id="197" name="Freeform 173"/>
            <p:cNvSpPr>
              <a:spLocks/>
            </p:cNvSpPr>
            <p:nvPr/>
          </p:nvSpPr>
          <p:spPr bwMode="auto">
            <a:xfrm>
              <a:off x="4186" y="2641"/>
              <a:ext cx="142" cy="3"/>
            </a:xfrm>
            <a:custGeom>
              <a:avLst/>
              <a:gdLst/>
              <a:ahLst/>
              <a:cxnLst>
                <a:cxn ang="0">
                  <a:pos x="3" y="0"/>
                </a:cxn>
                <a:cxn ang="0">
                  <a:pos x="1" y="0"/>
                </a:cxn>
                <a:cxn ang="0">
                  <a:pos x="1" y="2"/>
                </a:cxn>
                <a:cxn ang="0">
                  <a:pos x="0" y="2"/>
                </a:cxn>
                <a:cxn ang="0">
                  <a:pos x="0" y="5"/>
                </a:cxn>
                <a:cxn ang="0">
                  <a:pos x="1" y="5"/>
                </a:cxn>
                <a:cxn ang="0">
                  <a:pos x="1" y="6"/>
                </a:cxn>
                <a:cxn ang="0">
                  <a:pos x="283" y="6"/>
                </a:cxn>
                <a:cxn ang="0">
                  <a:pos x="283" y="5"/>
                </a:cxn>
                <a:cxn ang="0">
                  <a:pos x="284" y="5"/>
                </a:cxn>
                <a:cxn ang="0">
                  <a:pos x="284" y="2"/>
                </a:cxn>
                <a:cxn ang="0">
                  <a:pos x="283" y="2"/>
                </a:cxn>
                <a:cxn ang="0">
                  <a:pos x="283" y="0"/>
                </a:cxn>
                <a:cxn ang="0">
                  <a:pos x="281" y="0"/>
                </a:cxn>
                <a:cxn ang="0">
                  <a:pos x="3" y="0"/>
                </a:cxn>
              </a:cxnLst>
              <a:rect l="0" t="0" r="r" b="b"/>
              <a:pathLst>
                <a:path w="284" h="6">
                  <a:moveTo>
                    <a:pt x="3" y="0"/>
                  </a:moveTo>
                  <a:lnTo>
                    <a:pt x="1" y="0"/>
                  </a:lnTo>
                  <a:lnTo>
                    <a:pt x="1" y="2"/>
                  </a:lnTo>
                  <a:lnTo>
                    <a:pt x="0" y="2"/>
                  </a:lnTo>
                  <a:lnTo>
                    <a:pt x="0" y="5"/>
                  </a:lnTo>
                  <a:lnTo>
                    <a:pt x="1" y="5"/>
                  </a:lnTo>
                  <a:lnTo>
                    <a:pt x="1" y="6"/>
                  </a:lnTo>
                  <a:lnTo>
                    <a:pt x="283" y="6"/>
                  </a:lnTo>
                  <a:lnTo>
                    <a:pt x="283" y="5"/>
                  </a:lnTo>
                  <a:lnTo>
                    <a:pt x="284" y="5"/>
                  </a:lnTo>
                  <a:lnTo>
                    <a:pt x="284" y="2"/>
                  </a:lnTo>
                  <a:lnTo>
                    <a:pt x="283" y="2"/>
                  </a:lnTo>
                  <a:lnTo>
                    <a:pt x="283" y="0"/>
                  </a:lnTo>
                  <a:lnTo>
                    <a:pt x="281" y="0"/>
                  </a:lnTo>
                  <a:lnTo>
                    <a:pt x="3" y="0"/>
                  </a:lnTo>
                  <a:close/>
                </a:path>
              </a:pathLst>
            </a:custGeom>
            <a:solidFill>
              <a:srgbClr val="000000"/>
            </a:solidFill>
            <a:ln w="9525">
              <a:noFill/>
              <a:round/>
              <a:headEnd/>
              <a:tailEnd/>
            </a:ln>
          </p:spPr>
          <p:txBody>
            <a:bodyPr/>
            <a:lstStyle/>
            <a:p>
              <a:endParaRPr lang="en-US"/>
            </a:p>
          </p:txBody>
        </p:sp>
        <p:sp>
          <p:nvSpPr>
            <p:cNvPr id="198" name="Rectangle 174"/>
            <p:cNvSpPr>
              <a:spLocks noChangeArrowheads="1"/>
            </p:cNvSpPr>
            <p:nvPr/>
          </p:nvSpPr>
          <p:spPr bwMode="auto">
            <a:xfrm>
              <a:off x="4072" y="2544"/>
              <a:ext cx="121" cy="154"/>
            </a:xfrm>
            <a:prstGeom prst="rect">
              <a:avLst/>
            </a:prstGeom>
            <a:noFill/>
            <a:ln w="9525">
              <a:noFill/>
              <a:miter lim="800000"/>
              <a:headEnd/>
              <a:tailEnd/>
            </a:ln>
          </p:spPr>
          <p:txBody>
            <a:bodyPr wrap="none" lIns="0" tIns="0" rIns="0" bIns="0">
              <a:spAutoFit/>
            </a:bodyPr>
            <a:lstStyle/>
            <a:p>
              <a:r>
                <a:rPr lang="en-US" altLang="zh-CN" sz="1600" b="1">
                  <a:solidFill>
                    <a:srgbClr val="000000"/>
                  </a:solidFill>
                  <a:ea typeface="宋体" pitchFamily="2" charset="-122"/>
                </a:rPr>
                <a:t>W</a:t>
              </a:r>
              <a:endParaRPr lang="en-US" altLang="zh-CN">
                <a:ea typeface="宋体" pitchFamily="2" charset="-122"/>
              </a:endParaRPr>
            </a:p>
          </p:txBody>
        </p:sp>
        <p:sp>
          <p:nvSpPr>
            <p:cNvPr id="199" name="Rectangle 175"/>
            <p:cNvSpPr>
              <a:spLocks noChangeArrowheads="1"/>
            </p:cNvSpPr>
            <p:nvPr/>
          </p:nvSpPr>
          <p:spPr bwMode="auto">
            <a:xfrm>
              <a:off x="4191" y="2464"/>
              <a:ext cx="84" cy="173"/>
            </a:xfrm>
            <a:prstGeom prst="rect">
              <a:avLst/>
            </a:prstGeom>
            <a:noFill/>
            <a:ln w="9525">
              <a:noFill/>
              <a:miter lim="800000"/>
              <a:headEnd/>
              <a:tailEnd/>
            </a:ln>
          </p:spPr>
          <p:txBody>
            <a:bodyPr wrap="none" lIns="0" tIns="0" rIns="0" bIns="0">
              <a:spAutoFit/>
            </a:bodyPr>
            <a:lstStyle/>
            <a:p>
              <a:r>
                <a:rPr lang="en-US" altLang="zh-CN" b="1">
                  <a:solidFill>
                    <a:srgbClr val="000000"/>
                  </a:solidFill>
                  <a:ea typeface="宋体" pitchFamily="2" charset="-122"/>
                </a:rPr>
                <a:t>+</a:t>
              </a:r>
              <a:endParaRPr lang="en-US" altLang="zh-CN">
                <a:ea typeface="宋体" pitchFamily="2" charset="-122"/>
              </a:endParaRPr>
            </a:p>
          </p:txBody>
        </p:sp>
        <p:sp>
          <p:nvSpPr>
            <p:cNvPr id="200" name="Line 176"/>
            <p:cNvSpPr>
              <a:spLocks noChangeShapeType="1"/>
            </p:cNvSpPr>
            <p:nvPr/>
          </p:nvSpPr>
          <p:spPr bwMode="auto">
            <a:xfrm flipH="1">
              <a:off x="3026" y="3171"/>
              <a:ext cx="88" cy="1"/>
            </a:xfrm>
            <a:prstGeom prst="line">
              <a:avLst/>
            </a:prstGeom>
            <a:noFill/>
            <a:ln w="0">
              <a:solidFill>
                <a:srgbClr val="000000"/>
              </a:solidFill>
              <a:round/>
              <a:headEnd/>
              <a:tailEnd/>
            </a:ln>
          </p:spPr>
          <p:txBody>
            <a:bodyPr/>
            <a:lstStyle/>
            <a:p>
              <a:endParaRPr lang="en-US"/>
            </a:p>
          </p:txBody>
        </p:sp>
        <p:sp>
          <p:nvSpPr>
            <p:cNvPr id="201" name="Freeform 177"/>
            <p:cNvSpPr>
              <a:spLocks/>
            </p:cNvSpPr>
            <p:nvPr/>
          </p:nvSpPr>
          <p:spPr bwMode="auto">
            <a:xfrm>
              <a:off x="3026" y="3157"/>
              <a:ext cx="27" cy="27"/>
            </a:xfrm>
            <a:custGeom>
              <a:avLst/>
              <a:gdLst/>
              <a:ahLst/>
              <a:cxnLst>
                <a:cxn ang="0">
                  <a:pos x="56" y="56"/>
                </a:cxn>
                <a:cxn ang="0">
                  <a:pos x="0" y="29"/>
                </a:cxn>
                <a:cxn ang="0">
                  <a:pos x="56" y="0"/>
                </a:cxn>
                <a:cxn ang="0">
                  <a:pos x="56" y="56"/>
                </a:cxn>
              </a:cxnLst>
              <a:rect l="0" t="0" r="r" b="b"/>
              <a:pathLst>
                <a:path w="56" h="56">
                  <a:moveTo>
                    <a:pt x="56" y="56"/>
                  </a:moveTo>
                  <a:lnTo>
                    <a:pt x="0" y="29"/>
                  </a:lnTo>
                  <a:lnTo>
                    <a:pt x="56" y="0"/>
                  </a:lnTo>
                  <a:lnTo>
                    <a:pt x="56" y="56"/>
                  </a:lnTo>
                  <a:close/>
                </a:path>
              </a:pathLst>
            </a:custGeom>
            <a:solidFill>
              <a:srgbClr val="000000"/>
            </a:solidFill>
            <a:ln w="0">
              <a:solidFill>
                <a:srgbClr val="000000"/>
              </a:solidFill>
              <a:prstDash val="solid"/>
              <a:round/>
              <a:headEnd/>
              <a:tailEnd/>
            </a:ln>
          </p:spPr>
          <p:txBody>
            <a:bodyPr/>
            <a:lstStyle/>
            <a:p>
              <a:endParaRPr lang="en-US"/>
            </a:p>
          </p:txBody>
        </p:sp>
        <p:sp>
          <p:nvSpPr>
            <p:cNvPr id="202" name="Rectangle 178"/>
            <p:cNvSpPr>
              <a:spLocks noChangeArrowheads="1"/>
            </p:cNvSpPr>
            <p:nvPr/>
          </p:nvSpPr>
          <p:spPr bwMode="auto">
            <a:xfrm>
              <a:off x="3134" y="3132"/>
              <a:ext cx="36" cy="77"/>
            </a:xfrm>
            <a:prstGeom prst="rect">
              <a:avLst/>
            </a:prstGeom>
            <a:noFill/>
            <a:ln w="9525">
              <a:noFill/>
              <a:miter lim="800000"/>
              <a:headEnd/>
              <a:tailEnd/>
            </a:ln>
          </p:spPr>
          <p:txBody>
            <a:bodyPr wrap="none" lIns="0" tIns="0" rIns="0" bIns="0">
              <a:spAutoFit/>
            </a:bodyPr>
            <a:lstStyle/>
            <a:p>
              <a:r>
                <a:rPr lang="en-US" altLang="zh-CN" sz="800" b="1">
                  <a:solidFill>
                    <a:srgbClr val="000000"/>
                  </a:solidFill>
                  <a:latin typeface="Times New Roman" pitchFamily="18" charset="0"/>
                  <a:ea typeface="宋体" pitchFamily="2" charset="-122"/>
                </a:rPr>
                <a:t>d</a:t>
              </a:r>
              <a:endParaRPr lang="en-US" altLang="zh-CN">
                <a:ea typeface="宋体" pitchFamily="2" charset="-122"/>
              </a:endParaRPr>
            </a:p>
          </p:txBody>
        </p:sp>
        <p:sp>
          <p:nvSpPr>
            <p:cNvPr id="203" name="Freeform 179"/>
            <p:cNvSpPr>
              <a:spLocks/>
            </p:cNvSpPr>
            <p:nvPr/>
          </p:nvSpPr>
          <p:spPr bwMode="auto">
            <a:xfrm>
              <a:off x="4014" y="2639"/>
              <a:ext cx="178" cy="582"/>
            </a:xfrm>
            <a:custGeom>
              <a:avLst/>
              <a:gdLst/>
              <a:ahLst/>
              <a:cxnLst>
                <a:cxn ang="0">
                  <a:pos x="4" y="563"/>
                </a:cxn>
                <a:cxn ang="0">
                  <a:pos x="12" y="466"/>
                </a:cxn>
                <a:cxn ang="0">
                  <a:pos x="21" y="359"/>
                </a:cxn>
                <a:cxn ang="0">
                  <a:pos x="27" y="301"/>
                </a:cxn>
                <a:cxn ang="0">
                  <a:pos x="34" y="233"/>
                </a:cxn>
                <a:cxn ang="0">
                  <a:pos x="40" y="186"/>
                </a:cxn>
                <a:cxn ang="0">
                  <a:pos x="46" y="146"/>
                </a:cxn>
                <a:cxn ang="0">
                  <a:pos x="52" y="110"/>
                </a:cxn>
                <a:cxn ang="0">
                  <a:pos x="58" y="79"/>
                </a:cxn>
                <a:cxn ang="0">
                  <a:pos x="67" y="39"/>
                </a:cxn>
                <a:cxn ang="0">
                  <a:pos x="73" y="21"/>
                </a:cxn>
                <a:cxn ang="0">
                  <a:pos x="79" y="9"/>
                </a:cxn>
                <a:cxn ang="0">
                  <a:pos x="85" y="2"/>
                </a:cxn>
                <a:cxn ang="0">
                  <a:pos x="91" y="0"/>
                </a:cxn>
                <a:cxn ang="0">
                  <a:pos x="97" y="8"/>
                </a:cxn>
                <a:cxn ang="0">
                  <a:pos x="103" y="24"/>
                </a:cxn>
                <a:cxn ang="0">
                  <a:pos x="110" y="58"/>
                </a:cxn>
                <a:cxn ang="0">
                  <a:pos x="116" y="92"/>
                </a:cxn>
                <a:cxn ang="0">
                  <a:pos x="124" y="146"/>
                </a:cxn>
                <a:cxn ang="0">
                  <a:pos x="130" y="191"/>
                </a:cxn>
                <a:cxn ang="0">
                  <a:pos x="135" y="238"/>
                </a:cxn>
                <a:cxn ang="0">
                  <a:pos x="140" y="289"/>
                </a:cxn>
                <a:cxn ang="0">
                  <a:pos x="146" y="341"/>
                </a:cxn>
                <a:cxn ang="0">
                  <a:pos x="152" y="392"/>
                </a:cxn>
                <a:cxn ang="0">
                  <a:pos x="158" y="444"/>
                </a:cxn>
                <a:cxn ang="0">
                  <a:pos x="164" y="493"/>
                </a:cxn>
                <a:cxn ang="0">
                  <a:pos x="170" y="539"/>
                </a:cxn>
                <a:cxn ang="0">
                  <a:pos x="176" y="581"/>
                </a:cxn>
                <a:cxn ang="0">
                  <a:pos x="180" y="614"/>
                </a:cxn>
                <a:cxn ang="0">
                  <a:pos x="189" y="684"/>
                </a:cxn>
                <a:cxn ang="0">
                  <a:pos x="195" y="729"/>
                </a:cxn>
                <a:cxn ang="0">
                  <a:pos x="201" y="776"/>
                </a:cxn>
                <a:cxn ang="0">
                  <a:pos x="209" y="840"/>
                </a:cxn>
                <a:cxn ang="0">
                  <a:pos x="217" y="921"/>
                </a:cxn>
                <a:cxn ang="0">
                  <a:pos x="225" y="980"/>
                </a:cxn>
                <a:cxn ang="0">
                  <a:pos x="232" y="1035"/>
                </a:cxn>
                <a:cxn ang="0">
                  <a:pos x="240" y="1083"/>
                </a:cxn>
                <a:cxn ang="0">
                  <a:pos x="246" y="1113"/>
                </a:cxn>
                <a:cxn ang="0">
                  <a:pos x="252" y="1137"/>
                </a:cxn>
                <a:cxn ang="0">
                  <a:pos x="261" y="1159"/>
                </a:cxn>
                <a:cxn ang="0">
                  <a:pos x="267" y="1164"/>
                </a:cxn>
                <a:cxn ang="0">
                  <a:pos x="274" y="1159"/>
                </a:cxn>
                <a:cxn ang="0">
                  <a:pos x="280" y="1150"/>
                </a:cxn>
                <a:cxn ang="0">
                  <a:pos x="286" y="1138"/>
                </a:cxn>
                <a:cxn ang="0">
                  <a:pos x="293" y="1113"/>
                </a:cxn>
                <a:cxn ang="0">
                  <a:pos x="299" y="1089"/>
                </a:cxn>
                <a:cxn ang="0">
                  <a:pos x="307" y="1049"/>
                </a:cxn>
                <a:cxn ang="0">
                  <a:pos x="314" y="1001"/>
                </a:cxn>
                <a:cxn ang="0">
                  <a:pos x="322" y="946"/>
                </a:cxn>
                <a:cxn ang="0">
                  <a:pos x="328" y="898"/>
                </a:cxn>
                <a:cxn ang="0">
                  <a:pos x="332" y="846"/>
                </a:cxn>
                <a:cxn ang="0">
                  <a:pos x="338" y="790"/>
                </a:cxn>
                <a:cxn ang="0">
                  <a:pos x="344" y="727"/>
                </a:cxn>
                <a:cxn ang="0">
                  <a:pos x="352" y="639"/>
                </a:cxn>
              </a:cxnLst>
              <a:rect l="0" t="0" r="r" b="b"/>
              <a:pathLst>
                <a:path w="355" h="1164">
                  <a:moveTo>
                    <a:pt x="0" y="614"/>
                  </a:moveTo>
                  <a:lnTo>
                    <a:pt x="1" y="589"/>
                  </a:lnTo>
                  <a:lnTo>
                    <a:pt x="4" y="563"/>
                  </a:lnTo>
                  <a:lnTo>
                    <a:pt x="6" y="538"/>
                  </a:lnTo>
                  <a:lnTo>
                    <a:pt x="9" y="490"/>
                  </a:lnTo>
                  <a:lnTo>
                    <a:pt x="12" y="466"/>
                  </a:lnTo>
                  <a:lnTo>
                    <a:pt x="15" y="422"/>
                  </a:lnTo>
                  <a:lnTo>
                    <a:pt x="18" y="401"/>
                  </a:lnTo>
                  <a:lnTo>
                    <a:pt x="21" y="359"/>
                  </a:lnTo>
                  <a:lnTo>
                    <a:pt x="22" y="340"/>
                  </a:lnTo>
                  <a:lnTo>
                    <a:pt x="25" y="320"/>
                  </a:lnTo>
                  <a:lnTo>
                    <a:pt x="27" y="301"/>
                  </a:lnTo>
                  <a:lnTo>
                    <a:pt x="28" y="283"/>
                  </a:lnTo>
                  <a:lnTo>
                    <a:pt x="31" y="265"/>
                  </a:lnTo>
                  <a:lnTo>
                    <a:pt x="34" y="233"/>
                  </a:lnTo>
                  <a:lnTo>
                    <a:pt x="36" y="216"/>
                  </a:lnTo>
                  <a:lnTo>
                    <a:pt x="39" y="201"/>
                  </a:lnTo>
                  <a:lnTo>
                    <a:pt x="40" y="186"/>
                  </a:lnTo>
                  <a:lnTo>
                    <a:pt x="42" y="173"/>
                  </a:lnTo>
                  <a:lnTo>
                    <a:pt x="45" y="158"/>
                  </a:lnTo>
                  <a:lnTo>
                    <a:pt x="46" y="146"/>
                  </a:lnTo>
                  <a:lnTo>
                    <a:pt x="48" y="133"/>
                  </a:lnTo>
                  <a:lnTo>
                    <a:pt x="51" y="121"/>
                  </a:lnTo>
                  <a:lnTo>
                    <a:pt x="52" y="110"/>
                  </a:lnTo>
                  <a:lnTo>
                    <a:pt x="54" y="98"/>
                  </a:lnTo>
                  <a:lnTo>
                    <a:pt x="55" y="88"/>
                  </a:lnTo>
                  <a:lnTo>
                    <a:pt x="58" y="79"/>
                  </a:lnTo>
                  <a:lnTo>
                    <a:pt x="61" y="61"/>
                  </a:lnTo>
                  <a:lnTo>
                    <a:pt x="64" y="54"/>
                  </a:lnTo>
                  <a:lnTo>
                    <a:pt x="67" y="39"/>
                  </a:lnTo>
                  <a:lnTo>
                    <a:pt x="68" y="33"/>
                  </a:lnTo>
                  <a:lnTo>
                    <a:pt x="71" y="27"/>
                  </a:lnTo>
                  <a:lnTo>
                    <a:pt x="73" y="21"/>
                  </a:lnTo>
                  <a:lnTo>
                    <a:pt x="74" y="16"/>
                  </a:lnTo>
                  <a:lnTo>
                    <a:pt x="77" y="14"/>
                  </a:lnTo>
                  <a:lnTo>
                    <a:pt x="79" y="9"/>
                  </a:lnTo>
                  <a:lnTo>
                    <a:pt x="80" y="6"/>
                  </a:lnTo>
                  <a:lnTo>
                    <a:pt x="82" y="5"/>
                  </a:lnTo>
                  <a:lnTo>
                    <a:pt x="85" y="2"/>
                  </a:lnTo>
                  <a:lnTo>
                    <a:pt x="86" y="2"/>
                  </a:lnTo>
                  <a:lnTo>
                    <a:pt x="88" y="0"/>
                  </a:lnTo>
                  <a:lnTo>
                    <a:pt x="91" y="0"/>
                  </a:lnTo>
                  <a:lnTo>
                    <a:pt x="92" y="2"/>
                  </a:lnTo>
                  <a:lnTo>
                    <a:pt x="94" y="5"/>
                  </a:lnTo>
                  <a:lnTo>
                    <a:pt x="97" y="8"/>
                  </a:lnTo>
                  <a:lnTo>
                    <a:pt x="98" y="12"/>
                  </a:lnTo>
                  <a:lnTo>
                    <a:pt x="100" y="18"/>
                  </a:lnTo>
                  <a:lnTo>
                    <a:pt x="103" y="24"/>
                  </a:lnTo>
                  <a:lnTo>
                    <a:pt x="104" y="31"/>
                  </a:lnTo>
                  <a:lnTo>
                    <a:pt x="107" y="49"/>
                  </a:lnTo>
                  <a:lnTo>
                    <a:pt x="110" y="58"/>
                  </a:lnTo>
                  <a:lnTo>
                    <a:pt x="112" y="69"/>
                  </a:lnTo>
                  <a:lnTo>
                    <a:pt x="113" y="81"/>
                  </a:lnTo>
                  <a:lnTo>
                    <a:pt x="116" y="92"/>
                  </a:lnTo>
                  <a:lnTo>
                    <a:pt x="118" y="104"/>
                  </a:lnTo>
                  <a:lnTo>
                    <a:pt x="121" y="131"/>
                  </a:lnTo>
                  <a:lnTo>
                    <a:pt x="124" y="146"/>
                  </a:lnTo>
                  <a:lnTo>
                    <a:pt x="125" y="160"/>
                  </a:lnTo>
                  <a:lnTo>
                    <a:pt x="127" y="174"/>
                  </a:lnTo>
                  <a:lnTo>
                    <a:pt x="130" y="191"/>
                  </a:lnTo>
                  <a:lnTo>
                    <a:pt x="131" y="206"/>
                  </a:lnTo>
                  <a:lnTo>
                    <a:pt x="133" y="222"/>
                  </a:lnTo>
                  <a:lnTo>
                    <a:pt x="135" y="238"/>
                  </a:lnTo>
                  <a:lnTo>
                    <a:pt x="137" y="255"/>
                  </a:lnTo>
                  <a:lnTo>
                    <a:pt x="138" y="273"/>
                  </a:lnTo>
                  <a:lnTo>
                    <a:pt x="140" y="289"/>
                  </a:lnTo>
                  <a:lnTo>
                    <a:pt x="143" y="307"/>
                  </a:lnTo>
                  <a:lnTo>
                    <a:pt x="144" y="323"/>
                  </a:lnTo>
                  <a:lnTo>
                    <a:pt x="146" y="341"/>
                  </a:lnTo>
                  <a:lnTo>
                    <a:pt x="149" y="358"/>
                  </a:lnTo>
                  <a:lnTo>
                    <a:pt x="150" y="376"/>
                  </a:lnTo>
                  <a:lnTo>
                    <a:pt x="152" y="392"/>
                  </a:lnTo>
                  <a:lnTo>
                    <a:pt x="153" y="410"/>
                  </a:lnTo>
                  <a:lnTo>
                    <a:pt x="156" y="426"/>
                  </a:lnTo>
                  <a:lnTo>
                    <a:pt x="158" y="444"/>
                  </a:lnTo>
                  <a:lnTo>
                    <a:pt x="159" y="460"/>
                  </a:lnTo>
                  <a:lnTo>
                    <a:pt x="162" y="477"/>
                  </a:lnTo>
                  <a:lnTo>
                    <a:pt x="164" y="493"/>
                  </a:lnTo>
                  <a:lnTo>
                    <a:pt x="165" y="508"/>
                  </a:lnTo>
                  <a:lnTo>
                    <a:pt x="167" y="524"/>
                  </a:lnTo>
                  <a:lnTo>
                    <a:pt x="170" y="539"/>
                  </a:lnTo>
                  <a:lnTo>
                    <a:pt x="171" y="553"/>
                  </a:lnTo>
                  <a:lnTo>
                    <a:pt x="173" y="568"/>
                  </a:lnTo>
                  <a:lnTo>
                    <a:pt x="176" y="581"/>
                  </a:lnTo>
                  <a:lnTo>
                    <a:pt x="177" y="595"/>
                  </a:lnTo>
                  <a:lnTo>
                    <a:pt x="179" y="602"/>
                  </a:lnTo>
                  <a:lnTo>
                    <a:pt x="180" y="614"/>
                  </a:lnTo>
                  <a:lnTo>
                    <a:pt x="183" y="641"/>
                  </a:lnTo>
                  <a:lnTo>
                    <a:pt x="186" y="654"/>
                  </a:lnTo>
                  <a:lnTo>
                    <a:pt x="189" y="684"/>
                  </a:lnTo>
                  <a:lnTo>
                    <a:pt x="191" y="699"/>
                  </a:lnTo>
                  <a:lnTo>
                    <a:pt x="194" y="714"/>
                  </a:lnTo>
                  <a:lnTo>
                    <a:pt x="195" y="729"/>
                  </a:lnTo>
                  <a:lnTo>
                    <a:pt x="197" y="745"/>
                  </a:lnTo>
                  <a:lnTo>
                    <a:pt x="200" y="761"/>
                  </a:lnTo>
                  <a:lnTo>
                    <a:pt x="201" y="776"/>
                  </a:lnTo>
                  <a:lnTo>
                    <a:pt x="204" y="809"/>
                  </a:lnTo>
                  <a:lnTo>
                    <a:pt x="207" y="825"/>
                  </a:lnTo>
                  <a:lnTo>
                    <a:pt x="209" y="840"/>
                  </a:lnTo>
                  <a:lnTo>
                    <a:pt x="211" y="873"/>
                  </a:lnTo>
                  <a:lnTo>
                    <a:pt x="214" y="888"/>
                  </a:lnTo>
                  <a:lnTo>
                    <a:pt x="217" y="921"/>
                  </a:lnTo>
                  <a:lnTo>
                    <a:pt x="219" y="936"/>
                  </a:lnTo>
                  <a:lnTo>
                    <a:pt x="222" y="951"/>
                  </a:lnTo>
                  <a:lnTo>
                    <a:pt x="225" y="980"/>
                  </a:lnTo>
                  <a:lnTo>
                    <a:pt x="228" y="994"/>
                  </a:lnTo>
                  <a:lnTo>
                    <a:pt x="229" y="1009"/>
                  </a:lnTo>
                  <a:lnTo>
                    <a:pt x="232" y="1035"/>
                  </a:lnTo>
                  <a:lnTo>
                    <a:pt x="235" y="1047"/>
                  </a:lnTo>
                  <a:lnTo>
                    <a:pt x="238" y="1071"/>
                  </a:lnTo>
                  <a:lnTo>
                    <a:pt x="240" y="1083"/>
                  </a:lnTo>
                  <a:lnTo>
                    <a:pt x="243" y="1094"/>
                  </a:lnTo>
                  <a:lnTo>
                    <a:pt x="244" y="1103"/>
                  </a:lnTo>
                  <a:lnTo>
                    <a:pt x="246" y="1113"/>
                  </a:lnTo>
                  <a:lnTo>
                    <a:pt x="247" y="1120"/>
                  </a:lnTo>
                  <a:lnTo>
                    <a:pt x="250" y="1129"/>
                  </a:lnTo>
                  <a:lnTo>
                    <a:pt x="252" y="1137"/>
                  </a:lnTo>
                  <a:lnTo>
                    <a:pt x="255" y="1149"/>
                  </a:lnTo>
                  <a:lnTo>
                    <a:pt x="258" y="1153"/>
                  </a:lnTo>
                  <a:lnTo>
                    <a:pt x="261" y="1159"/>
                  </a:lnTo>
                  <a:lnTo>
                    <a:pt x="264" y="1162"/>
                  </a:lnTo>
                  <a:lnTo>
                    <a:pt x="265" y="1162"/>
                  </a:lnTo>
                  <a:lnTo>
                    <a:pt x="267" y="1164"/>
                  </a:lnTo>
                  <a:lnTo>
                    <a:pt x="268" y="1164"/>
                  </a:lnTo>
                  <a:lnTo>
                    <a:pt x="271" y="1162"/>
                  </a:lnTo>
                  <a:lnTo>
                    <a:pt x="274" y="1159"/>
                  </a:lnTo>
                  <a:lnTo>
                    <a:pt x="276" y="1158"/>
                  </a:lnTo>
                  <a:lnTo>
                    <a:pt x="279" y="1155"/>
                  </a:lnTo>
                  <a:lnTo>
                    <a:pt x="280" y="1150"/>
                  </a:lnTo>
                  <a:lnTo>
                    <a:pt x="282" y="1147"/>
                  </a:lnTo>
                  <a:lnTo>
                    <a:pt x="283" y="1143"/>
                  </a:lnTo>
                  <a:lnTo>
                    <a:pt x="286" y="1138"/>
                  </a:lnTo>
                  <a:lnTo>
                    <a:pt x="289" y="1126"/>
                  </a:lnTo>
                  <a:lnTo>
                    <a:pt x="290" y="1120"/>
                  </a:lnTo>
                  <a:lnTo>
                    <a:pt x="293" y="1113"/>
                  </a:lnTo>
                  <a:lnTo>
                    <a:pt x="295" y="1106"/>
                  </a:lnTo>
                  <a:lnTo>
                    <a:pt x="296" y="1097"/>
                  </a:lnTo>
                  <a:lnTo>
                    <a:pt x="299" y="1089"/>
                  </a:lnTo>
                  <a:lnTo>
                    <a:pt x="301" y="1080"/>
                  </a:lnTo>
                  <a:lnTo>
                    <a:pt x="304" y="1059"/>
                  </a:lnTo>
                  <a:lnTo>
                    <a:pt x="307" y="1049"/>
                  </a:lnTo>
                  <a:lnTo>
                    <a:pt x="308" y="1038"/>
                  </a:lnTo>
                  <a:lnTo>
                    <a:pt x="311" y="1015"/>
                  </a:lnTo>
                  <a:lnTo>
                    <a:pt x="314" y="1001"/>
                  </a:lnTo>
                  <a:lnTo>
                    <a:pt x="317" y="974"/>
                  </a:lnTo>
                  <a:lnTo>
                    <a:pt x="319" y="961"/>
                  </a:lnTo>
                  <a:lnTo>
                    <a:pt x="322" y="946"/>
                  </a:lnTo>
                  <a:lnTo>
                    <a:pt x="323" y="930"/>
                  </a:lnTo>
                  <a:lnTo>
                    <a:pt x="325" y="915"/>
                  </a:lnTo>
                  <a:lnTo>
                    <a:pt x="328" y="898"/>
                  </a:lnTo>
                  <a:lnTo>
                    <a:pt x="329" y="881"/>
                  </a:lnTo>
                  <a:lnTo>
                    <a:pt x="331" y="864"/>
                  </a:lnTo>
                  <a:lnTo>
                    <a:pt x="332" y="846"/>
                  </a:lnTo>
                  <a:lnTo>
                    <a:pt x="335" y="827"/>
                  </a:lnTo>
                  <a:lnTo>
                    <a:pt x="337" y="809"/>
                  </a:lnTo>
                  <a:lnTo>
                    <a:pt x="338" y="790"/>
                  </a:lnTo>
                  <a:lnTo>
                    <a:pt x="340" y="769"/>
                  </a:lnTo>
                  <a:lnTo>
                    <a:pt x="343" y="749"/>
                  </a:lnTo>
                  <a:lnTo>
                    <a:pt x="344" y="727"/>
                  </a:lnTo>
                  <a:lnTo>
                    <a:pt x="346" y="706"/>
                  </a:lnTo>
                  <a:lnTo>
                    <a:pt x="349" y="684"/>
                  </a:lnTo>
                  <a:lnTo>
                    <a:pt x="352" y="639"/>
                  </a:lnTo>
                  <a:lnTo>
                    <a:pt x="353" y="615"/>
                  </a:lnTo>
                  <a:lnTo>
                    <a:pt x="355" y="602"/>
                  </a:lnTo>
                </a:path>
              </a:pathLst>
            </a:custGeom>
            <a:noFill/>
            <a:ln w="0">
              <a:solidFill>
                <a:srgbClr val="000000"/>
              </a:solidFill>
              <a:prstDash val="solid"/>
              <a:round/>
              <a:headEnd/>
              <a:tailEnd/>
            </a:ln>
          </p:spPr>
          <p:txBody>
            <a:bodyPr/>
            <a:lstStyle/>
            <a:p>
              <a:endParaRPr lang="en-US"/>
            </a:p>
          </p:txBody>
        </p:sp>
        <p:sp>
          <p:nvSpPr>
            <p:cNvPr id="204" name="Freeform 180"/>
            <p:cNvSpPr>
              <a:spLocks/>
            </p:cNvSpPr>
            <p:nvPr/>
          </p:nvSpPr>
          <p:spPr bwMode="auto">
            <a:xfrm>
              <a:off x="4193" y="2645"/>
              <a:ext cx="178" cy="583"/>
            </a:xfrm>
            <a:custGeom>
              <a:avLst/>
              <a:gdLst/>
              <a:ahLst/>
              <a:cxnLst>
                <a:cxn ang="0">
                  <a:pos x="5" y="563"/>
                </a:cxn>
                <a:cxn ang="0">
                  <a:pos x="9" y="490"/>
                </a:cxn>
                <a:cxn ang="0">
                  <a:pos x="18" y="401"/>
                </a:cxn>
                <a:cxn ang="0">
                  <a:pos x="22" y="340"/>
                </a:cxn>
                <a:cxn ang="0">
                  <a:pos x="31" y="267"/>
                </a:cxn>
                <a:cxn ang="0">
                  <a:pos x="36" y="218"/>
                </a:cxn>
                <a:cxn ang="0">
                  <a:pos x="42" y="173"/>
                </a:cxn>
                <a:cxn ang="0">
                  <a:pos x="48" y="134"/>
                </a:cxn>
                <a:cxn ang="0">
                  <a:pos x="55" y="89"/>
                </a:cxn>
                <a:cxn ang="0">
                  <a:pos x="64" y="54"/>
                </a:cxn>
                <a:cxn ang="0">
                  <a:pos x="72" y="27"/>
                </a:cxn>
                <a:cxn ang="0">
                  <a:pos x="78" y="13"/>
                </a:cxn>
                <a:cxn ang="0">
                  <a:pos x="82" y="4"/>
                </a:cxn>
                <a:cxn ang="0">
                  <a:pos x="88" y="0"/>
                </a:cxn>
                <a:cxn ang="0">
                  <a:pos x="94" y="4"/>
                </a:cxn>
                <a:cxn ang="0">
                  <a:pos x="100" y="18"/>
                </a:cxn>
                <a:cxn ang="0">
                  <a:pos x="107" y="49"/>
                </a:cxn>
                <a:cxn ang="0">
                  <a:pos x="113" y="80"/>
                </a:cxn>
                <a:cxn ang="0">
                  <a:pos x="121" y="131"/>
                </a:cxn>
                <a:cxn ang="0">
                  <a:pos x="127" y="174"/>
                </a:cxn>
                <a:cxn ang="0">
                  <a:pos x="133" y="222"/>
                </a:cxn>
                <a:cxn ang="0">
                  <a:pos x="139" y="273"/>
                </a:cxn>
                <a:cxn ang="0">
                  <a:pos x="146" y="341"/>
                </a:cxn>
                <a:cxn ang="0">
                  <a:pos x="152" y="392"/>
                </a:cxn>
                <a:cxn ang="0">
                  <a:pos x="158" y="444"/>
                </a:cxn>
                <a:cxn ang="0">
                  <a:pos x="164" y="492"/>
                </a:cxn>
                <a:cxn ang="0">
                  <a:pos x="170" y="539"/>
                </a:cxn>
                <a:cxn ang="0">
                  <a:pos x="176" y="581"/>
                </a:cxn>
                <a:cxn ang="0">
                  <a:pos x="180" y="614"/>
                </a:cxn>
                <a:cxn ang="0">
                  <a:pos x="189" y="684"/>
                </a:cxn>
                <a:cxn ang="0">
                  <a:pos x="195" y="730"/>
                </a:cxn>
                <a:cxn ang="0">
                  <a:pos x="201" y="776"/>
                </a:cxn>
                <a:cxn ang="0">
                  <a:pos x="209" y="842"/>
                </a:cxn>
                <a:cxn ang="0">
                  <a:pos x="215" y="889"/>
                </a:cxn>
                <a:cxn ang="0">
                  <a:pos x="222" y="952"/>
                </a:cxn>
                <a:cxn ang="0">
                  <a:pos x="230" y="1010"/>
                </a:cxn>
                <a:cxn ang="0">
                  <a:pos x="234" y="1049"/>
                </a:cxn>
                <a:cxn ang="0">
                  <a:pos x="243" y="1095"/>
                </a:cxn>
                <a:cxn ang="0">
                  <a:pos x="247" y="1122"/>
                </a:cxn>
                <a:cxn ang="0">
                  <a:pos x="255" y="1150"/>
                </a:cxn>
                <a:cxn ang="0">
                  <a:pos x="264" y="1164"/>
                </a:cxn>
                <a:cxn ang="0">
                  <a:pos x="268" y="1165"/>
                </a:cxn>
                <a:cxn ang="0">
                  <a:pos x="276" y="1159"/>
                </a:cxn>
                <a:cxn ang="0">
                  <a:pos x="282" y="1149"/>
                </a:cxn>
                <a:cxn ang="0">
                  <a:pos x="289" y="1128"/>
                </a:cxn>
                <a:cxn ang="0">
                  <a:pos x="298" y="1098"/>
                </a:cxn>
                <a:cxn ang="0">
                  <a:pos x="303" y="1071"/>
                </a:cxn>
                <a:cxn ang="0">
                  <a:pos x="311" y="1028"/>
                </a:cxn>
                <a:cxn ang="0">
                  <a:pos x="319" y="976"/>
                </a:cxn>
                <a:cxn ang="0">
                  <a:pos x="328" y="898"/>
                </a:cxn>
                <a:cxn ang="0">
                  <a:pos x="335" y="828"/>
                </a:cxn>
                <a:cxn ang="0">
                  <a:pos x="344" y="749"/>
                </a:cxn>
                <a:cxn ang="0">
                  <a:pos x="352" y="661"/>
                </a:cxn>
                <a:cxn ang="0">
                  <a:pos x="356" y="602"/>
                </a:cxn>
              </a:cxnLst>
              <a:rect l="0" t="0" r="r" b="b"/>
              <a:pathLst>
                <a:path w="356" h="1165">
                  <a:moveTo>
                    <a:pt x="0" y="615"/>
                  </a:moveTo>
                  <a:lnTo>
                    <a:pt x="2" y="590"/>
                  </a:lnTo>
                  <a:lnTo>
                    <a:pt x="5" y="563"/>
                  </a:lnTo>
                  <a:lnTo>
                    <a:pt x="6" y="539"/>
                  </a:lnTo>
                  <a:lnTo>
                    <a:pt x="7" y="514"/>
                  </a:lnTo>
                  <a:lnTo>
                    <a:pt x="9" y="490"/>
                  </a:lnTo>
                  <a:lnTo>
                    <a:pt x="12" y="468"/>
                  </a:lnTo>
                  <a:lnTo>
                    <a:pt x="15" y="423"/>
                  </a:lnTo>
                  <a:lnTo>
                    <a:pt x="18" y="401"/>
                  </a:lnTo>
                  <a:lnTo>
                    <a:pt x="19" y="380"/>
                  </a:lnTo>
                  <a:lnTo>
                    <a:pt x="21" y="361"/>
                  </a:lnTo>
                  <a:lnTo>
                    <a:pt x="22" y="340"/>
                  </a:lnTo>
                  <a:lnTo>
                    <a:pt x="25" y="320"/>
                  </a:lnTo>
                  <a:lnTo>
                    <a:pt x="28" y="285"/>
                  </a:lnTo>
                  <a:lnTo>
                    <a:pt x="31" y="267"/>
                  </a:lnTo>
                  <a:lnTo>
                    <a:pt x="33" y="249"/>
                  </a:lnTo>
                  <a:lnTo>
                    <a:pt x="34" y="232"/>
                  </a:lnTo>
                  <a:lnTo>
                    <a:pt x="36" y="218"/>
                  </a:lnTo>
                  <a:lnTo>
                    <a:pt x="39" y="201"/>
                  </a:lnTo>
                  <a:lnTo>
                    <a:pt x="40" y="188"/>
                  </a:lnTo>
                  <a:lnTo>
                    <a:pt x="42" y="173"/>
                  </a:lnTo>
                  <a:lnTo>
                    <a:pt x="45" y="159"/>
                  </a:lnTo>
                  <a:lnTo>
                    <a:pt x="46" y="146"/>
                  </a:lnTo>
                  <a:lnTo>
                    <a:pt x="48" y="134"/>
                  </a:lnTo>
                  <a:lnTo>
                    <a:pt x="51" y="122"/>
                  </a:lnTo>
                  <a:lnTo>
                    <a:pt x="52" y="110"/>
                  </a:lnTo>
                  <a:lnTo>
                    <a:pt x="55" y="89"/>
                  </a:lnTo>
                  <a:lnTo>
                    <a:pt x="58" y="79"/>
                  </a:lnTo>
                  <a:lnTo>
                    <a:pt x="61" y="61"/>
                  </a:lnTo>
                  <a:lnTo>
                    <a:pt x="64" y="54"/>
                  </a:lnTo>
                  <a:lnTo>
                    <a:pt x="67" y="39"/>
                  </a:lnTo>
                  <a:lnTo>
                    <a:pt x="69" y="33"/>
                  </a:lnTo>
                  <a:lnTo>
                    <a:pt x="72" y="27"/>
                  </a:lnTo>
                  <a:lnTo>
                    <a:pt x="73" y="22"/>
                  </a:lnTo>
                  <a:lnTo>
                    <a:pt x="75" y="16"/>
                  </a:lnTo>
                  <a:lnTo>
                    <a:pt x="78" y="13"/>
                  </a:lnTo>
                  <a:lnTo>
                    <a:pt x="79" y="9"/>
                  </a:lnTo>
                  <a:lnTo>
                    <a:pt x="81" y="6"/>
                  </a:lnTo>
                  <a:lnTo>
                    <a:pt x="82" y="4"/>
                  </a:lnTo>
                  <a:lnTo>
                    <a:pt x="85" y="2"/>
                  </a:lnTo>
                  <a:lnTo>
                    <a:pt x="86" y="2"/>
                  </a:lnTo>
                  <a:lnTo>
                    <a:pt x="88" y="0"/>
                  </a:lnTo>
                  <a:lnTo>
                    <a:pt x="91" y="0"/>
                  </a:lnTo>
                  <a:lnTo>
                    <a:pt x="92" y="2"/>
                  </a:lnTo>
                  <a:lnTo>
                    <a:pt x="94" y="4"/>
                  </a:lnTo>
                  <a:lnTo>
                    <a:pt x="97" y="7"/>
                  </a:lnTo>
                  <a:lnTo>
                    <a:pt x="98" y="12"/>
                  </a:lnTo>
                  <a:lnTo>
                    <a:pt x="100" y="18"/>
                  </a:lnTo>
                  <a:lnTo>
                    <a:pt x="103" y="24"/>
                  </a:lnTo>
                  <a:lnTo>
                    <a:pt x="104" y="31"/>
                  </a:lnTo>
                  <a:lnTo>
                    <a:pt x="107" y="49"/>
                  </a:lnTo>
                  <a:lnTo>
                    <a:pt x="110" y="58"/>
                  </a:lnTo>
                  <a:lnTo>
                    <a:pt x="112" y="69"/>
                  </a:lnTo>
                  <a:lnTo>
                    <a:pt x="113" y="80"/>
                  </a:lnTo>
                  <a:lnTo>
                    <a:pt x="116" y="92"/>
                  </a:lnTo>
                  <a:lnTo>
                    <a:pt x="118" y="104"/>
                  </a:lnTo>
                  <a:lnTo>
                    <a:pt x="121" y="131"/>
                  </a:lnTo>
                  <a:lnTo>
                    <a:pt x="124" y="146"/>
                  </a:lnTo>
                  <a:lnTo>
                    <a:pt x="125" y="159"/>
                  </a:lnTo>
                  <a:lnTo>
                    <a:pt x="127" y="174"/>
                  </a:lnTo>
                  <a:lnTo>
                    <a:pt x="130" y="191"/>
                  </a:lnTo>
                  <a:lnTo>
                    <a:pt x="131" y="206"/>
                  </a:lnTo>
                  <a:lnTo>
                    <a:pt x="133" y="222"/>
                  </a:lnTo>
                  <a:lnTo>
                    <a:pt x="136" y="238"/>
                  </a:lnTo>
                  <a:lnTo>
                    <a:pt x="137" y="255"/>
                  </a:lnTo>
                  <a:lnTo>
                    <a:pt x="139" y="273"/>
                  </a:lnTo>
                  <a:lnTo>
                    <a:pt x="140" y="289"/>
                  </a:lnTo>
                  <a:lnTo>
                    <a:pt x="143" y="305"/>
                  </a:lnTo>
                  <a:lnTo>
                    <a:pt x="146" y="341"/>
                  </a:lnTo>
                  <a:lnTo>
                    <a:pt x="149" y="358"/>
                  </a:lnTo>
                  <a:lnTo>
                    <a:pt x="151" y="375"/>
                  </a:lnTo>
                  <a:lnTo>
                    <a:pt x="152" y="392"/>
                  </a:lnTo>
                  <a:lnTo>
                    <a:pt x="154" y="410"/>
                  </a:lnTo>
                  <a:lnTo>
                    <a:pt x="157" y="426"/>
                  </a:lnTo>
                  <a:lnTo>
                    <a:pt x="158" y="444"/>
                  </a:lnTo>
                  <a:lnTo>
                    <a:pt x="159" y="460"/>
                  </a:lnTo>
                  <a:lnTo>
                    <a:pt x="162" y="477"/>
                  </a:lnTo>
                  <a:lnTo>
                    <a:pt x="164" y="492"/>
                  </a:lnTo>
                  <a:lnTo>
                    <a:pt x="165" y="508"/>
                  </a:lnTo>
                  <a:lnTo>
                    <a:pt x="167" y="523"/>
                  </a:lnTo>
                  <a:lnTo>
                    <a:pt x="170" y="539"/>
                  </a:lnTo>
                  <a:lnTo>
                    <a:pt x="171" y="553"/>
                  </a:lnTo>
                  <a:lnTo>
                    <a:pt x="173" y="568"/>
                  </a:lnTo>
                  <a:lnTo>
                    <a:pt x="176" y="581"/>
                  </a:lnTo>
                  <a:lnTo>
                    <a:pt x="177" y="594"/>
                  </a:lnTo>
                  <a:lnTo>
                    <a:pt x="179" y="602"/>
                  </a:lnTo>
                  <a:lnTo>
                    <a:pt x="180" y="614"/>
                  </a:lnTo>
                  <a:lnTo>
                    <a:pt x="183" y="641"/>
                  </a:lnTo>
                  <a:lnTo>
                    <a:pt x="186" y="654"/>
                  </a:lnTo>
                  <a:lnTo>
                    <a:pt x="189" y="684"/>
                  </a:lnTo>
                  <a:lnTo>
                    <a:pt x="191" y="699"/>
                  </a:lnTo>
                  <a:lnTo>
                    <a:pt x="194" y="714"/>
                  </a:lnTo>
                  <a:lnTo>
                    <a:pt x="195" y="730"/>
                  </a:lnTo>
                  <a:lnTo>
                    <a:pt x="197" y="745"/>
                  </a:lnTo>
                  <a:lnTo>
                    <a:pt x="198" y="761"/>
                  </a:lnTo>
                  <a:lnTo>
                    <a:pt x="201" y="776"/>
                  </a:lnTo>
                  <a:lnTo>
                    <a:pt x="204" y="809"/>
                  </a:lnTo>
                  <a:lnTo>
                    <a:pt x="207" y="825"/>
                  </a:lnTo>
                  <a:lnTo>
                    <a:pt x="209" y="842"/>
                  </a:lnTo>
                  <a:lnTo>
                    <a:pt x="210" y="857"/>
                  </a:lnTo>
                  <a:lnTo>
                    <a:pt x="212" y="873"/>
                  </a:lnTo>
                  <a:lnTo>
                    <a:pt x="215" y="889"/>
                  </a:lnTo>
                  <a:lnTo>
                    <a:pt x="216" y="906"/>
                  </a:lnTo>
                  <a:lnTo>
                    <a:pt x="219" y="936"/>
                  </a:lnTo>
                  <a:lnTo>
                    <a:pt x="222" y="952"/>
                  </a:lnTo>
                  <a:lnTo>
                    <a:pt x="225" y="982"/>
                  </a:lnTo>
                  <a:lnTo>
                    <a:pt x="227" y="995"/>
                  </a:lnTo>
                  <a:lnTo>
                    <a:pt x="230" y="1010"/>
                  </a:lnTo>
                  <a:lnTo>
                    <a:pt x="231" y="1023"/>
                  </a:lnTo>
                  <a:lnTo>
                    <a:pt x="233" y="1035"/>
                  </a:lnTo>
                  <a:lnTo>
                    <a:pt x="234" y="1049"/>
                  </a:lnTo>
                  <a:lnTo>
                    <a:pt x="237" y="1061"/>
                  </a:lnTo>
                  <a:lnTo>
                    <a:pt x="240" y="1085"/>
                  </a:lnTo>
                  <a:lnTo>
                    <a:pt x="243" y="1095"/>
                  </a:lnTo>
                  <a:lnTo>
                    <a:pt x="244" y="1104"/>
                  </a:lnTo>
                  <a:lnTo>
                    <a:pt x="246" y="1114"/>
                  </a:lnTo>
                  <a:lnTo>
                    <a:pt x="247" y="1122"/>
                  </a:lnTo>
                  <a:lnTo>
                    <a:pt x="250" y="1131"/>
                  </a:lnTo>
                  <a:lnTo>
                    <a:pt x="252" y="1138"/>
                  </a:lnTo>
                  <a:lnTo>
                    <a:pt x="255" y="1150"/>
                  </a:lnTo>
                  <a:lnTo>
                    <a:pt x="258" y="1155"/>
                  </a:lnTo>
                  <a:lnTo>
                    <a:pt x="261" y="1161"/>
                  </a:lnTo>
                  <a:lnTo>
                    <a:pt x="264" y="1164"/>
                  </a:lnTo>
                  <a:lnTo>
                    <a:pt x="265" y="1164"/>
                  </a:lnTo>
                  <a:lnTo>
                    <a:pt x="267" y="1165"/>
                  </a:lnTo>
                  <a:lnTo>
                    <a:pt x="268" y="1165"/>
                  </a:lnTo>
                  <a:lnTo>
                    <a:pt x="271" y="1164"/>
                  </a:lnTo>
                  <a:lnTo>
                    <a:pt x="274" y="1161"/>
                  </a:lnTo>
                  <a:lnTo>
                    <a:pt x="276" y="1159"/>
                  </a:lnTo>
                  <a:lnTo>
                    <a:pt x="279" y="1156"/>
                  </a:lnTo>
                  <a:lnTo>
                    <a:pt x="280" y="1152"/>
                  </a:lnTo>
                  <a:lnTo>
                    <a:pt x="282" y="1149"/>
                  </a:lnTo>
                  <a:lnTo>
                    <a:pt x="285" y="1144"/>
                  </a:lnTo>
                  <a:lnTo>
                    <a:pt x="286" y="1140"/>
                  </a:lnTo>
                  <a:lnTo>
                    <a:pt x="289" y="1128"/>
                  </a:lnTo>
                  <a:lnTo>
                    <a:pt x="292" y="1122"/>
                  </a:lnTo>
                  <a:lnTo>
                    <a:pt x="295" y="1107"/>
                  </a:lnTo>
                  <a:lnTo>
                    <a:pt x="298" y="1098"/>
                  </a:lnTo>
                  <a:lnTo>
                    <a:pt x="300" y="1091"/>
                  </a:lnTo>
                  <a:lnTo>
                    <a:pt x="301" y="1080"/>
                  </a:lnTo>
                  <a:lnTo>
                    <a:pt x="303" y="1071"/>
                  </a:lnTo>
                  <a:lnTo>
                    <a:pt x="306" y="1061"/>
                  </a:lnTo>
                  <a:lnTo>
                    <a:pt x="309" y="1040"/>
                  </a:lnTo>
                  <a:lnTo>
                    <a:pt x="311" y="1028"/>
                  </a:lnTo>
                  <a:lnTo>
                    <a:pt x="313" y="1016"/>
                  </a:lnTo>
                  <a:lnTo>
                    <a:pt x="316" y="989"/>
                  </a:lnTo>
                  <a:lnTo>
                    <a:pt x="319" y="976"/>
                  </a:lnTo>
                  <a:lnTo>
                    <a:pt x="322" y="946"/>
                  </a:lnTo>
                  <a:lnTo>
                    <a:pt x="325" y="931"/>
                  </a:lnTo>
                  <a:lnTo>
                    <a:pt x="328" y="898"/>
                  </a:lnTo>
                  <a:lnTo>
                    <a:pt x="329" y="882"/>
                  </a:lnTo>
                  <a:lnTo>
                    <a:pt x="332" y="864"/>
                  </a:lnTo>
                  <a:lnTo>
                    <a:pt x="335" y="828"/>
                  </a:lnTo>
                  <a:lnTo>
                    <a:pt x="338" y="809"/>
                  </a:lnTo>
                  <a:lnTo>
                    <a:pt x="341" y="770"/>
                  </a:lnTo>
                  <a:lnTo>
                    <a:pt x="344" y="749"/>
                  </a:lnTo>
                  <a:lnTo>
                    <a:pt x="346" y="729"/>
                  </a:lnTo>
                  <a:lnTo>
                    <a:pt x="349" y="684"/>
                  </a:lnTo>
                  <a:lnTo>
                    <a:pt x="352" y="661"/>
                  </a:lnTo>
                  <a:lnTo>
                    <a:pt x="353" y="639"/>
                  </a:lnTo>
                  <a:lnTo>
                    <a:pt x="355" y="615"/>
                  </a:lnTo>
                  <a:lnTo>
                    <a:pt x="356" y="602"/>
                  </a:lnTo>
                </a:path>
              </a:pathLst>
            </a:custGeom>
            <a:noFill/>
            <a:ln w="0">
              <a:solidFill>
                <a:srgbClr val="000000"/>
              </a:solidFill>
              <a:prstDash val="solid"/>
              <a:round/>
              <a:headEnd/>
              <a:tailEnd/>
            </a:ln>
          </p:spPr>
          <p:txBody>
            <a:bodyPr/>
            <a:lstStyle/>
            <a:p>
              <a:endParaRPr lang="en-US"/>
            </a:p>
          </p:txBody>
        </p:sp>
        <p:sp>
          <p:nvSpPr>
            <p:cNvPr id="205" name="Freeform 181"/>
            <p:cNvSpPr>
              <a:spLocks/>
            </p:cNvSpPr>
            <p:nvPr/>
          </p:nvSpPr>
          <p:spPr bwMode="auto">
            <a:xfrm>
              <a:off x="4373" y="2637"/>
              <a:ext cx="177" cy="582"/>
            </a:xfrm>
            <a:custGeom>
              <a:avLst/>
              <a:gdLst/>
              <a:ahLst/>
              <a:cxnLst>
                <a:cxn ang="0">
                  <a:pos x="4" y="563"/>
                </a:cxn>
                <a:cxn ang="0">
                  <a:pos x="9" y="490"/>
                </a:cxn>
                <a:cxn ang="0">
                  <a:pos x="18" y="400"/>
                </a:cxn>
                <a:cxn ang="0">
                  <a:pos x="22" y="339"/>
                </a:cxn>
                <a:cxn ang="0">
                  <a:pos x="31" y="266"/>
                </a:cxn>
                <a:cxn ang="0">
                  <a:pos x="35" y="217"/>
                </a:cxn>
                <a:cxn ang="0">
                  <a:pos x="41" y="172"/>
                </a:cxn>
                <a:cxn ang="0">
                  <a:pos x="50" y="120"/>
                </a:cxn>
                <a:cxn ang="0">
                  <a:pos x="58" y="79"/>
                </a:cxn>
                <a:cxn ang="0">
                  <a:pos x="67" y="38"/>
                </a:cxn>
                <a:cxn ang="0">
                  <a:pos x="73" y="22"/>
                </a:cxn>
                <a:cxn ang="0">
                  <a:pos x="79" y="9"/>
                </a:cxn>
                <a:cxn ang="0">
                  <a:pos x="85" y="1"/>
                </a:cxn>
                <a:cxn ang="0">
                  <a:pos x="91" y="0"/>
                </a:cxn>
                <a:cxn ang="0">
                  <a:pos x="97" y="7"/>
                </a:cxn>
                <a:cxn ang="0">
                  <a:pos x="102" y="23"/>
                </a:cxn>
                <a:cxn ang="0">
                  <a:pos x="110" y="58"/>
                </a:cxn>
                <a:cxn ang="0">
                  <a:pos x="116" y="92"/>
                </a:cxn>
                <a:cxn ang="0">
                  <a:pos x="123" y="146"/>
                </a:cxn>
                <a:cxn ang="0">
                  <a:pos x="132" y="223"/>
                </a:cxn>
                <a:cxn ang="0">
                  <a:pos x="140" y="290"/>
                </a:cxn>
                <a:cxn ang="0">
                  <a:pos x="146" y="341"/>
                </a:cxn>
                <a:cxn ang="0">
                  <a:pos x="152" y="393"/>
                </a:cxn>
                <a:cxn ang="0">
                  <a:pos x="158" y="444"/>
                </a:cxn>
                <a:cxn ang="0">
                  <a:pos x="164" y="493"/>
                </a:cxn>
                <a:cxn ang="0">
                  <a:pos x="170" y="540"/>
                </a:cxn>
                <a:cxn ang="0">
                  <a:pos x="176" y="582"/>
                </a:cxn>
                <a:cxn ang="0">
                  <a:pos x="180" y="615"/>
                </a:cxn>
                <a:cxn ang="0">
                  <a:pos x="189" y="685"/>
                </a:cxn>
                <a:cxn ang="0">
                  <a:pos x="195" y="731"/>
                </a:cxn>
                <a:cxn ang="0">
                  <a:pos x="201" y="777"/>
                </a:cxn>
                <a:cxn ang="0">
                  <a:pos x="208" y="841"/>
                </a:cxn>
                <a:cxn ang="0">
                  <a:pos x="216" y="905"/>
                </a:cxn>
                <a:cxn ang="0">
                  <a:pos x="222" y="952"/>
                </a:cxn>
                <a:cxn ang="0">
                  <a:pos x="231" y="1023"/>
                </a:cxn>
                <a:cxn ang="0">
                  <a:pos x="238" y="1072"/>
                </a:cxn>
                <a:cxn ang="0">
                  <a:pos x="244" y="1105"/>
                </a:cxn>
                <a:cxn ang="0">
                  <a:pos x="252" y="1138"/>
                </a:cxn>
                <a:cxn ang="0">
                  <a:pos x="260" y="1160"/>
                </a:cxn>
                <a:cxn ang="0">
                  <a:pos x="266" y="1165"/>
                </a:cxn>
                <a:cxn ang="0">
                  <a:pos x="274" y="1160"/>
                </a:cxn>
                <a:cxn ang="0">
                  <a:pos x="280" y="1151"/>
                </a:cxn>
                <a:cxn ang="0">
                  <a:pos x="286" y="1139"/>
                </a:cxn>
                <a:cxn ang="0">
                  <a:pos x="293" y="1114"/>
                </a:cxn>
                <a:cxn ang="0">
                  <a:pos x="299" y="1090"/>
                </a:cxn>
                <a:cxn ang="0">
                  <a:pos x="307" y="1050"/>
                </a:cxn>
                <a:cxn ang="0">
                  <a:pos x="314" y="1002"/>
                </a:cxn>
                <a:cxn ang="0">
                  <a:pos x="322" y="947"/>
                </a:cxn>
                <a:cxn ang="0">
                  <a:pos x="328" y="899"/>
                </a:cxn>
                <a:cxn ang="0">
                  <a:pos x="332" y="847"/>
                </a:cxn>
                <a:cxn ang="0">
                  <a:pos x="338" y="791"/>
                </a:cxn>
                <a:cxn ang="0">
                  <a:pos x="344" y="728"/>
                </a:cxn>
                <a:cxn ang="0">
                  <a:pos x="351" y="640"/>
                </a:cxn>
              </a:cxnLst>
              <a:rect l="0" t="0" r="r" b="b"/>
              <a:pathLst>
                <a:path w="354" h="1165">
                  <a:moveTo>
                    <a:pt x="0" y="615"/>
                  </a:moveTo>
                  <a:lnTo>
                    <a:pt x="1" y="590"/>
                  </a:lnTo>
                  <a:lnTo>
                    <a:pt x="4" y="563"/>
                  </a:lnTo>
                  <a:lnTo>
                    <a:pt x="6" y="539"/>
                  </a:lnTo>
                  <a:lnTo>
                    <a:pt x="7" y="514"/>
                  </a:lnTo>
                  <a:lnTo>
                    <a:pt x="9" y="490"/>
                  </a:lnTo>
                  <a:lnTo>
                    <a:pt x="12" y="467"/>
                  </a:lnTo>
                  <a:lnTo>
                    <a:pt x="15" y="423"/>
                  </a:lnTo>
                  <a:lnTo>
                    <a:pt x="18" y="400"/>
                  </a:lnTo>
                  <a:lnTo>
                    <a:pt x="19" y="380"/>
                  </a:lnTo>
                  <a:lnTo>
                    <a:pt x="21" y="360"/>
                  </a:lnTo>
                  <a:lnTo>
                    <a:pt x="22" y="339"/>
                  </a:lnTo>
                  <a:lnTo>
                    <a:pt x="25" y="320"/>
                  </a:lnTo>
                  <a:lnTo>
                    <a:pt x="28" y="284"/>
                  </a:lnTo>
                  <a:lnTo>
                    <a:pt x="31" y="266"/>
                  </a:lnTo>
                  <a:lnTo>
                    <a:pt x="32" y="248"/>
                  </a:lnTo>
                  <a:lnTo>
                    <a:pt x="34" y="232"/>
                  </a:lnTo>
                  <a:lnTo>
                    <a:pt x="35" y="217"/>
                  </a:lnTo>
                  <a:lnTo>
                    <a:pt x="38" y="201"/>
                  </a:lnTo>
                  <a:lnTo>
                    <a:pt x="40" y="186"/>
                  </a:lnTo>
                  <a:lnTo>
                    <a:pt x="41" y="172"/>
                  </a:lnTo>
                  <a:lnTo>
                    <a:pt x="44" y="159"/>
                  </a:lnTo>
                  <a:lnTo>
                    <a:pt x="47" y="132"/>
                  </a:lnTo>
                  <a:lnTo>
                    <a:pt x="50" y="120"/>
                  </a:lnTo>
                  <a:lnTo>
                    <a:pt x="53" y="99"/>
                  </a:lnTo>
                  <a:lnTo>
                    <a:pt x="55" y="89"/>
                  </a:lnTo>
                  <a:lnTo>
                    <a:pt x="58" y="79"/>
                  </a:lnTo>
                  <a:lnTo>
                    <a:pt x="61" y="61"/>
                  </a:lnTo>
                  <a:lnTo>
                    <a:pt x="64" y="53"/>
                  </a:lnTo>
                  <a:lnTo>
                    <a:pt x="67" y="38"/>
                  </a:lnTo>
                  <a:lnTo>
                    <a:pt x="68" y="32"/>
                  </a:lnTo>
                  <a:lnTo>
                    <a:pt x="71" y="26"/>
                  </a:lnTo>
                  <a:lnTo>
                    <a:pt x="73" y="22"/>
                  </a:lnTo>
                  <a:lnTo>
                    <a:pt x="74" y="16"/>
                  </a:lnTo>
                  <a:lnTo>
                    <a:pt x="77" y="13"/>
                  </a:lnTo>
                  <a:lnTo>
                    <a:pt x="79" y="9"/>
                  </a:lnTo>
                  <a:lnTo>
                    <a:pt x="80" y="6"/>
                  </a:lnTo>
                  <a:lnTo>
                    <a:pt x="82" y="4"/>
                  </a:lnTo>
                  <a:lnTo>
                    <a:pt x="85" y="1"/>
                  </a:lnTo>
                  <a:lnTo>
                    <a:pt x="86" y="1"/>
                  </a:lnTo>
                  <a:lnTo>
                    <a:pt x="88" y="0"/>
                  </a:lnTo>
                  <a:lnTo>
                    <a:pt x="91" y="0"/>
                  </a:lnTo>
                  <a:lnTo>
                    <a:pt x="92" y="1"/>
                  </a:lnTo>
                  <a:lnTo>
                    <a:pt x="94" y="4"/>
                  </a:lnTo>
                  <a:lnTo>
                    <a:pt x="97" y="7"/>
                  </a:lnTo>
                  <a:lnTo>
                    <a:pt x="98" y="12"/>
                  </a:lnTo>
                  <a:lnTo>
                    <a:pt x="100" y="18"/>
                  </a:lnTo>
                  <a:lnTo>
                    <a:pt x="102" y="23"/>
                  </a:lnTo>
                  <a:lnTo>
                    <a:pt x="104" y="31"/>
                  </a:lnTo>
                  <a:lnTo>
                    <a:pt x="107" y="49"/>
                  </a:lnTo>
                  <a:lnTo>
                    <a:pt x="110" y="58"/>
                  </a:lnTo>
                  <a:lnTo>
                    <a:pt x="111" y="70"/>
                  </a:lnTo>
                  <a:lnTo>
                    <a:pt x="113" y="80"/>
                  </a:lnTo>
                  <a:lnTo>
                    <a:pt x="116" y="92"/>
                  </a:lnTo>
                  <a:lnTo>
                    <a:pt x="117" y="104"/>
                  </a:lnTo>
                  <a:lnTo>
                    <a:pt x="120" y="131"/>
                  </a:lnTo>
                  <a:lnTo>
                    <a:pt x="123" y="146"/>
                  </a:lnTo>
                  <a:lnTo>
                    <a:pt x="126" y="175"/>
                  </a:lnTo>
                  <a:lnTo>
                    <a:pt x="129" y="190"/>
                  </a:lnTo>
                  <a:lnTo>
                    <a:pt x="132" y="223"/>
                  </a:lnTo>
                  <a:lnTo>
                    <a:pt x="135" y="239"/>
                  </a:lnTo>
                  <a:lnTo>
                    <a:pt x="138" y="272"/>
                  </a:lnTo>
                  <a:lnTo>
                    <a:pt x="140" y="290"/>
                  </a:lnTo>
                  <a:lnTo>
                    <a:pt x="143" y="307"/>
                  </a:lnTo>
                  <a:lnTo>
                    <a:pt x="144" y="324"/>
                  </a:lnTo>
                  <a:lnTo>
                    <a:pt x="146" y="341"/>
                  </a:lnTo>
                  <a:lnTo>
                    <a:pt x="149" y="359"/>
                  </a:lnTo>
                  <a:lnTo>
                    <a:pt x="150" y="377"/>
                  </a:lnTo>
                  <a:lnTo>
                    <a:pt x="152" y="393"/>
                  </a:lnTo>
                  <a:lnTo>
                    <a:pt x="153" y="411"/>
                  </a:lnTo>
                  <a:lnTo>
                    <a:pt x="156" y="427"/>
                  </a:lnTo>
                  <a:lnTo>
                    <a:pt x="158" y="444"/>
                  </a:lnTo>
                  <a:lnTo>
                    <a:pt x="159" y="461"/>
                  </a:lnTo>
                  <a:lnTo>
                    <a:pt x="162" y="478"/>
                  </a:lnTo>
                  <a:lnTo>
                    <a:pt x="164" y="493"/>
                  </a:lnTo>
                  <a:lnTo>
                    <a:pt x="165" y="509"/>
                  </a:lnTo>
                  <a:lnTo>
                    <a:pt x="167" y="524"/>
                  </a:lnTo>
                  <a:lnTo>
                    <a:pt x="170" y="540"/>
                  </a:lnTo>
                  <a:lnTo>
                    <a:pt x="171" y="554"/>
                  </a:lnTo>
                  <a:lnTo>
                    <a:pt x="173" y="569"/>
                  </a:lnTo>
                  <a:lnTo>
                    <a:pt x="176" y="582"/>
                  </a:lnTo>
                  <a:lnTo>
                    <a:pt x="177" y="596"/>
                  </a:lnTo>
                  <a:lnTo>
                    <a:pt x="178" y="603"/>
                  </a:lnTo>
                  <a:lnTo>
                    <a:pt x="180" y="615"/>
                  </a:lnTo>
                  <a:lnTo>
                    <a:pt x="183" y="642"/>
                  </a:lnTo>
                  <a:lnTo>
                    <a:pt x="186" y="655"/>
                  </a:lnTo>
                  <a:lnTo>
                    <a:pt x="189" y="685"/>
                  </a:lnTo>
                  <a:lnTo>
                    <a:pt x="190" y="700"/>
                  </a:lnTo>
                  <a:lnTo>
                    <a:pt x="193" y="715"/>
                  </a:lnTo>
                  <a:lnTo>
                    <a:pt x="195" y="731"/>
                  </a:lnTo>
                  <a:lnTo>
                    <a:pt x="196" y="746"/>
                  </a:lnTo>
                  <a:lnTo>
                    <a:pt x="199" y="762"/>
                  </a:lnTo>
                  <a:lnTo>
                    <a:pt x="201" y="777"/>
                  </a:lnTo>
                  <a:lnTo>
                    <a:pt x="204" y="810"/>
                  </a:lnTo>
                  <a:lnTo>
                    <a:pt x="207" y="826"/>
                  </a:lnTo>
                  <a:lnTo>
                    <a:pt x="208" y="841"/>
                  </a:lnTo>
                  <a:lnTo>
                    <a:pt x="211" y="874"/>
                  </a:lnTo>
                  <a:lnTo>
                    <a:pt x="214" y="891"/>
                  </a:lnTo>
                  <a:lnTo>
                    <a:pt x="216" y="905"/>
                  </a:lnTo>
                  <a:lnTo>
                    <a:pt x="217" y="922"/>
                  </a:lnTo>
                  <a:lnTo>
                    <a:pt x="219" y="937"/>
                  </a:lnTo>
                  <a:lnTo>
                    <a:pt x="222" y="952"/>
                  </a:lnTo>
                  <a:lnTo>
                    <a:pt x="225" y="981"/>
                  </a:lnTo>
                  <a:lnTo>
                    <a:pt x="228" y="996"/>
                  </a:lnTo>
                  <a:lnTo>
                    <a:pt x="231" y="1023"/>
                  </a:lnTo>
                  <a:lnTo>
                    <a:pt x="232" y="1037"/>
                  </a:lnTo>
                  <a:lnTo>
                    <a:pt x="235" y="1048"/>
                  </a:lnTo>
                  <a:lnTo>
                    <a:pt x="238" y="1072"/>
                  </a:lnTo>
                  <a:lnTo>
                    <a:pt x="240" y="1084"/>
                  </a:lnTo>
                  <a:lnTo>
                    <a:pt x="243" y="1095"/>
                  </a:lnTo>
                  <a:lnTo>
                    <a:pt x="244" y="1105"/>
                  </a:lnTo>
                  <a:lnTo>
                    <a:pt x="247" y="1123"/>
                  </a:lnTo>
                  <a:lnTo>
                    <a:pt x="250" y="1130"/>
                  </a:lnTo>
                  <a:lnTo>
                    <a:pt x="252" y="1138"/>
                  </a:lnTo>
                  <a:lnTo>
                    <a:pt x="254" y="1150"/>
                  </a:lnTo>
                  <a:lnTo>
                    <a:pt x="257" y="1154"/>
                  </a:lnTo>
                  <a:lnTo>
                    <a:pt x="260" y="1160"/>
                  </a:lnTo>
                  <a:lnTo>
                    <a:pt x="263" y="1163"/>
                  </a:lnTo>
                  <a:lnTo>
                    <a:pt x="265" y="1163"/>
                  </a:lnTo>
                  <a:lnTo>
                    <a:pt x="266" y="1165"/>
                  </a:lnTo>
                  <a:lnTo>
                    <a:pt x="268" y="1165"/>
                  </a:lnTo>
                  <a:lnTo>
                    <a:pt x="271" y="1163"/>
                  </a:lnTo>
                  <a:lnTo>
                    <a:pt x="274" y="1160"/>
                  </a:lnTo>
                  <a:lnTo>
                    <a:pt x="275" y="1159"/>
                  </a:lnTo>
                  <a:lnTo>
                    <a:pt x="278" y="1156"/>
                  </a:lnTo>
                  <a:lnTo>
                    <a:pt x="280" y="1151"/>
                  </a:lnTo>
                  <a:lnTo>
                    <a:pt x="281" y="1148"/>
                  </a:lnTo>
                  <a:lnTo>
                    <a:pt x="283" y="1144"/>
                  </a:lnTo>
                  <a:lnTo>
                    <a:pt x="286" y="1139"/>
                  </a:lnTo>
                  <a:lnTo>
                    <a:pt x="289" y="1127"/>
                  </a:lnTo>
                  <a:lnTo>
                    <a:pt x="290" y="1121"/>
                  </a:lnTo>
                  <a:lnTo>
                    <a:pt x="293" y="1114"/>
                  </a:lnTo>
                  <a:lnTo>
                    <a:pt x="295" y="1107"/>
                  </a:lnTo>
                  <a:lnTo>
                    <a:pt x="296" y="1098"/>
                  </a:lnTo>
                  <a:lnTo>
                    <a:pt x="299" y="1090"/>
                  </a:lnTo>
                  <a:lnTo>
                    <a:pt x="301" y="1081"/>
                  </a:lnTo>
                  <a:lnTo>
                    <a:pt x="304" y="1060"/>
                  </a:lnTo>
                  <a:lnTo>
                    <a:pt x="307" y="1050"/>
                  </a:lnTo>
                  <a:lnTo>
                    <a:pt x="308" y="1039"/>
                  </a:lnTo>
                  <a:lnTo>
                    <a:pt x="311" y="1016"/>
                  </a:lnTo>
                  <a:lnTo>
                    <a:pt x="314" y="1002"/>
                  </a:lnTo>
                  <a:lnTo>
                    <a:pt x="317" y="975"/>
                  </a:lnTo>
                  <a:lnTo>
                    <a:pt x="319" y="962"/>
                  </a:lnTo>
                  <a:lnTo>
                    <a:pt x="322" y="947"/>
                  </a:lnTo>
                  <a:lnTo>
                    <a:pt x="323" y="931"/>
                  </a:lnTo>
                  <a:lnTo>
                    <a:pt x="325" y="916"/>
                  </a:lnTo>
                  <a:lnTo>
                    <a:pt x="328" y="899"/>
                  </a:lnTo>
                  <a:lnTo>
                    <a:pt x="329" y="882"/>
                  </a:lnTo>
                  <a:lnTo>
                    <a:pt x="330" y="865"/>
                  </a:lnTo>
                  <a:lnTo>
                    <a:pt x="332" y="847"/>
                  </a:lnTo>
                  <a:lnTo>
                    <a:pt x="335" y="828"/>
                  </a:lnTo>
                  <a:lnTo>
                    <a:pt x="336" y="810"/>
                  </a:lnTo>
                  <a:lnTo>
                    <a:pt x="338" y="791"/>
                  </a:lnTo>
                  <a:lnTo>
                    <a:pt x="339" y="770"/>
                  </a:lnTo>
                  <a:lnTo>
                    <a:pt x="342" y="750"/>
                  </a:lnTo>
                  <a:lnTo>
                    <a:pt x="344" y="728"/>
                  </a:lnTo>
                  <a:lnTo>
                    <a:pt x="345" y="707"/>
                  </a:lnTo>
                  <a:lnTo>
                    <a:pt x="348" y="685"/>
                  </a:lnTo>
                  <a:lnTo>
                    <a:pt x="351" y="640"/>
                  </a:lnTo>
                  <a:lnTo>
                    <a:pt x="353" y="616"/>
                  </a:lnTo>
                  <a:lnTo>
                    <a:pt x="354" y="603"/>
                  </a:lnTo>
                </a:path>
              </a:pathLst>
            </a:custGeom>
            <a:noFill/>
            <a:ln w="0">
              <a:solidFill>
                <a:srgbClr val="000000"/>
              </a:solidFill>
              <a:prstDash val="solid"/>
              <a:round/>
              <a:headEnd/>
              <a:tailEnd/>
            </a:ln>
          </p:spPr>
          <p:txBody>
            <a:bodyPr/>
            <a:lstStyle/>
            <a:p>
              <a:endParaRPr lang="en-US"/>
            </a:p>
          </p:txBody>
        </p:sp>
        <p:sp>
          <p:nvSpPr>
            <p:cNvPr id="206" name="Freeform 182"/>
            <p:cNvSpPr>
              <a:spLocks/>
            </p:cNvSpPr>
            <p:nvPr/>
          </p:nvSpPr>
          <p:spPr bwMode="auto">
            <a:xfrm>
              <a:off x="2907" y="2925"/>
              <a:ext cx="8"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07" name="Freeform 183"/>
            <p:cNvSpPr>
              <a:spLocks/>
            </p:cNvSpPr>
            <p:nvPr/>
          </p:nvSpPr>
          <p:spPr bwMode="auto">
            <a:xfrm>
              <a:off x="2924" y="2921"/>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08" name="Freeform 184"/>
            <p:cNvSpPr>
              <a:spLocks/>
            </p:cNvSpPr>
            <p:nvPr/>
          </p:nvSpPr>
          <p:spPr bwMode="auto">
            <a:xfrm>
              <a:off x="2941" y="2915"/>
              <a:ext cx="9" cy="9"/>
            </a:xfrm>
            <a:custGeom>
              <a:avLst/>
              <a:gdLst/>
              <a:ahLst/>
              <a:cxnLst>
                <a:cxn ang="0">
                  <a:pos x="9" y="0"/>
                </a:cxn>
                <a:cxn ang="0">
                  <a:pos x="6" y="0"/>
                </a:cxn>
                <a:cxn ang="0">
                  <a:pos x="3" y="3"/>
                </a:cxn>
                <a:cxn ang="0">
                  <a:pos x="0" y="6"/>
                </a:cxn>
                <a:cxn ang="0">
                  <a:pos x="0" y="12"/>
                </a:cxn>
                <a:cxn ang="0">
                  <a:pos x="3" y="15"/>
                </a:cxn>
                <a:cxn ang="0">
                  <a:pos x="6" y="18"/>
                </a:cxn>
                <a:cxn ang="0">
                  <a:pos x="11" y="18"/>
                </a:cxn>
                <a:cxn ang="0">
                  <a:pos x="14" y="15"/>
                </a:cxn>
                <a:cxn ang="0">
                  <a:pos x="17" y="12"/>
                </a:cxn>
                <a:cxn ang="0">
                  <a:pos x="17" y="6"/>
                </a:cxn>
                <a:cxn ang="0">
                  <a:pos x="14" y="3"/>
                </a:cxn>
                <a:cxn ang="0">
                  <a:pos x="11" y="0"/>
                </a:cxn>
                <a:cxn ang="0">
                  <a:pos x="9" y="0"/>
                </a:cxn>
              </a:cxnLst>
              <a:rect l="0" t="0" r="r" b="b"/>
              <a:pathLst>
                <a:path w="17" h="18">
                  <a:moveTo>
                    <a:pt x="9" y="0"/>
                  </a:moveTo>
                  <a:lnTo>
                    <a:pt x="6" y="0"/>
                  </a:lnTo>
                  <a:lnTo>
                    <a:pt x="3" y="3"/>
                  </a:lnTo>
                  <a:lnTo>
                    <a:pt x="0" y="6"/>
                  </a:lnTo>
                  <a:lnTo>
                    <a:pt x="0" y="12"/>
                  </a:lnTo>
                  <a:lnTo>
                    <a:pt x="3" y="15"/>
                  </a:lnTo>
                  <a:lnTo>
                    <a:pt x="6" y="18"/>
                  </a:lnTo>
                  <a:lnTo>
                    <a:pt x="11" y="18"/>
                  </a:lnTo>
                  <a:lnTo>
                    <a:pt x="14" y="15"/>
                  </a:lnTo>
                  <a:lnTo>
                    <a:pt x="17" y="12"/>
                  </a:lnTo>
                  <a:lnTo>
                    <a:pt x="17" y="6"/>
                  </a:lnTo>
                  <a:lnTo>
                    <a:pt x="14" y="3"/>
                  </a:lnTo>
                  <a:lnTo>
                    <a:pt x="11" y="0"/>
                  </a:lnTo>
                  <a:lnTo>
                    <a:pt x="9" y="0"/>
                  </a:lnTo>
                  <a:close/>
                </a:path>
              </a:pathLst>
            </a:custGeom>
            <a:solidFill>
              <a:srgbClr val="000000"/>
            </a:solidFill>
            <a:ln w="9525">
              <a:noFill/>
              <a:round/>
              <a:headEnd/>
              <a:tailEnd/>
            </a:ln>
          </p:spPr>
          <p:txBody>
            <a:bodyPr/>
            <a:lstStyle/>
            <a:p>
              <a:endParaRPr lang="en-US"/>
            </a:p>
          </p:txBody>
        </p:sp>
        <p:sp>
          <p:nvSpPr>
            <p:cNvPr id="209" name="Freeform 185"/>
            <p:cNvSpPr>
              <a:spLocks/>
            </p:cNvSpPr>
            <p:nvPr/>
          </p:nvSpPr>
          <p:spPr bwMode="auto">
            <a:xfrm>
              <a:off x="2959" y="2911"/>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10" name="Freeform 186"/>
            <p:cNvSpPr>
              <a:spLocks/>
            </p:cNvSpPr>
            <p:nvPr/>
          </p:nvSpPr>
          <p:spPr bwMode="auto">
            <a:xfrm>
              <a:off x="2976" y="290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4" y="15"/>
                </a:cxn>
                <a:cxn ang="0">
                  <a:pos x="17" y="12"/>
                </a:cxn>
                <a:cxn ang="0">
                  <a:pos x="17" y="6"/>
                </a:cxn>
                <a:cxn ang="0">
                  <a:pos x="14" y="3"/>
                </a:cxn>
                <a:cxn ang="0">
                  <a:pos x="12" y="0"/>
                </a:cxn>
                <a:cxn ang="0">
                  <a:pos x="9" y="0"/>
                </a:cxn>
              </a:cxnLst>
              <a:rect l="0" t="0" r="r" b="b"/>
              <a:pathLst>
                <a:path w="17" h="18">
                  <a:moveTo>
                    <a:pt x="9" y="0"/>
                  </a:moveTo>
                  <a:lnTo>
                    <a:pt x="6" y="0"/>
                  </a:lnTo>
                  <a:lnTo>
                    <a:pt x="3" y="3"/>
                  </a:lnTo>
                  <a:lnTo>
                    <a:pt x="0" y="6"/>
                  </a:lnTo>
                  <a:lnTo>
                    <a:pt x="0" y="12"/>
                  </a:lnTo>
                  <a:lnTo>
                    <a:pt x="3" y="15"/>
                  </a:lnTo>
                  <a:lnTo>
                    <a:pt x="6" y="18"/>
                  </a:lnTo>
                  <a:lnTo>
                    <a:pt x="12" y="18"/>
                  </a:lnTo>
                  <a:lnTo>
                    <a:pt x="14" y="15"/>
                  </a:lnTo>
                  <a:lnTo>
                    <a:pt x="17" y="12"/>
                  </a:lnTo>
                  <a:lnTo>
                    <a:pt x="17" y="6"/>
                  </a:lnTo>
                  <a:lnTo>
                    <a:pt x="14" y="3"/>
                  </a:lnTo>
                  <a:lnTo>
                    <a:pt x="12" y="0"/>
                  </a:lnTo>
                  <a:lnTo>
                    <a:pt x="9" y="0"/>
                  </a:lnTo>
                  <a:close/>
                </a:path>
              </a:pathLst>
            </a:custGeom>
            <a:solidFill>
              <a:srgbClr val="000000"/>
            </a:solidFill>
            <a:ln w="9525">
              <a:noFill/>
              <a:round/>
              <a:headEnd/>
              <a:tailEnd/>
            </a:ln>
          </p:spPr>
          <p:txBody>
            <a:bodyPr/>
            <a:lstStyle/>
            <a:p>
              <a:endParaRPr lang="en-US"/>
            </a:p>
          </p:txBody>
        </p:sp>
        <p:sp>
          <p:nvSpPr>
            <p:cNvPr id="211" name="Freeform 187"/>
            <p:cNvSpPr>
              <a:spLocks/>
            </p:cNvSpPr>
            <p:nvPr/>
          </p:nvSpPr>
          <p:spPr bwMode="auto">
            <a:xfrm>
              <a:off x="2993" y="2902"/>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12" name="Freeform 188"/>
            <p:cNvSpPr>
              <a:spLocks/>
            </p:cNvSpPr>
            <p:nvPr/>
          </p:nvSpPr>
          <p:spPr bwMode="auto">
            <a:xfrm>
              <a:off x="3010" y="2897"/>
              <a:ext cx="9" cy="9"/>
            </a:xfrm>
            <a:custGeom>
              <a:avLst/>
              <a:gdLst/>
              <a:ahLst/>
              <a:cxnLst>
                <a:cxn ang="0">
                  <a:pos x="9" y="0"/>
                </a:cxn>
                <a:cxn ang="0">
                  <a:pos x="6" y="0"/>
                </a:cxn>
                <a:cxn ang="0">
                  <a:pos x="3" y="3"/>
                </a:cxn>
                <a:cxn ang="0">
                  <a:pos x="0" y="6"/>
                </a:cxn>
                <a:cxn ang="0">
                  <a:pos x="0" y="11"/>
                </a:cxn>
                <a:cxn ang="0">
                  <a:pos x="3" y="14"/>
                </a:cxn>
                <a:cxn ang="0">
                  <a:pos x="6" y="17"/>
                </a:cxn>
                <a:cxn ang="0">
                  <a:pos x="12" y="17"/>
                </a:cxn>
                <a:cxn ang="0">
                  <a:pos x="15" y="14"/>
                </a:cxn>
                <a:cxn ang="0">
                  <a:pos x="18" y="11"/>
                </a:cxn>
                <a:cxn ang="0">
                  <a:pos x="18" y="6"/>
                </a:cxn>
                <a:cxn ang="0">
                  <a:pos x="15" y="3"/>
                </a:cxn>
                <a:cxn ang="0">
                  <a:pos x="12" y="0"/>
                </a:cxn>
                <a:cxn ang="0">
                  <a:pos x="9" y="0"/>
                </a:cxn>
              </a:cxnLst>
              <a:rect l="0" t="0" r="r" b="b"/>
              <a:pathLst>
                <a:path w="18" h="17">
                  <a:moveTo>
                    <a:pt x="9" y="0"/>
                  </a:moveTo>
                  <a:lnTo>
                    <a:pt x="6" y="0"/>
                  </a:lnTo>
                  <a:lnTo>
                    <a:pt x="3" y="3"/>
                  </a:lnTo>
                  <a:lnTo>
                    <a:pt x="0" y="6"/>
                  </a:lnTo>
                  <a:lnTo>
                    <a:pt x="0" y="11"/>
                  </a:lnTo>
                  <a:lnTo>
                    <a:pt x="3" y="14"/>
                  </a:lnTo>
                  <a:lnTo>
                    <a:pt x="6" y="17"/>
                  </a:lnTo>
                  <a:lnTo>
                    <a:pt x="12" y="17"/>
                  </a:lnTo>
                  <a:lnTo>
                    <a:pt x="15" y="14"/>
                  </a:lnTo>
                  <a:lnTo>
                    <a:pt x="18" y="11"/>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13" name="Freeform 189"/>
            <p:cNvSpPr>
              <a:spLocks/>
            </p:cNvSpPr>
            <p:nvPr/>
          </p:nvSpPr>
          <p:spPr bwMode="auto">
            <a:xfrm>
              <a:off x="3027" y="2892"/>
              <a:ext cx="9" cy="9"/>
            </a:xfrm>
            <a:custGeom>
              <a:avLst/>
              <a:gdLst/>
              <a:ahLst/>
              <a:cxnLst>
                <a:cxn ang="0">
                  <a:pos x="9" y="0"/>
                </a:cxn>
                <a:cxn ang="0">
                  <a:pos x="6" y="0"/>
                </a:cxn>
                <a:cxn ang="0">
                  <a:pos x="3" y="3"/>
                </a:cxn>
                <a:cxn ang="0">
                  <a:pos x="0" y="6"/>
                </a:cxn>
                <a:cxn ang="0">
                  <a:pos x="0" y="12"/>
                </a:cxn>
                <a:cxn ang="0">
                  <a:pos x="3" y="15"/>
                </a:cxn>
                <a:cxn ang="0">
                  <a:pos x="6" y="17"/>
                </a:cxn>
                <a:cxn ang="0">
                  <a:pos x="12" y="17"/>
                </a:cxn>
                <a:cxn ang="0">
                  <a:pos x="15" y="15"/>
                </a:cxn>
                <a:cxn ang="0">
                  <a:pos x="18" y="12"/>
                </a:cxn>
                <a:cxn ang="0">
                  <a:pos x="18" y="6"/>
                </a:cxn>
                <a:cxn ang="0">
                  <a:pos x="15" y="3"/>
                </a:cxn>
                <a:cxn ang="0">
                  <a:pos x="12" y="0"/>
                </a:cxn>
                <a:cxn ang="0">
                  <a:pos x="9" y="0"/>
                </a:cxn>
              </a:cxnLst>
              <a:rect l="0" t="0" r="r" b="b"/>
              <a:pathLst>
                <a:path w="18" h="17">
                  <a:moveTo>
                    <a:pt x="9" y="0"/>
                  </a:moveTo>
                  <a:lnTo>
                    <a:pt x="6" y="0"/>
                  </a:lnTo>
                  <a:lnTo>
                    <a:pt x="3" y="3"/>
                  </a:lnTo>
                  <a:lnTo>
                    <a:pt x="0" y="6"/>
                  </a:lnTo>
                  <a:lnTo>
                    <a:pt x="0" y="12"/>
                  </a:lnTo>
                  <a:lnTo>
                    <a:pt x="3" y="15"/>
                  </a:lnTo>
                  <a:lnTo>
                    <a:pt x="6" y="17"/>
                  </a:lnTo>
                  <a:lnTo>
                    <a:pt x="12" y="17"/>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14" name="Freeform 190"/>
            <p:cNvSpPr>
              <a:spLocks/>
            </p:cNvSpPr>
            <p:nvPr/>
          </p:nvSpPr>
          <p:spPr bwMode="auto">
            <a:xfrm>
              <a:off x="3044" y="2888"/>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15" name="Freeform 191"/>
            <p:cNvSpPr>
              <a:spLocks/>
            </p:cNvSpPr>
            <p:nvPr/>
          </p:nvSpPr>
          <p:spPr bwMode="auto">
            <a:xfrm>
              <a:off x="3062" y="2883"/>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16" name="Freeform 192"/>
            <p:cNvSpPr>
              <a:spLocks/>
            </p:cNvSpPr>
            <p:nvPr/>
          </p:nvSpPr>
          <p:spPr bwMode="auto">
            <a:xfrm>
              <a:off x="3079" y="2878"/>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17" name="Freeform 193"/>
            <p:cNvSpPr>
              <a:spLocks/>
            </p:cNvSpPr>
            <p:nvPr/>
          </p:nvSpPr>
          <p:spPr bwMode="auto">
            <a:xfrm>
              <a:off x="3097" y="2874"/>
              <a:ext cx="8"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18" name="Freeform 194"/>
            <p:cNvSpPr>
              <a:spLocks/>
            </p:cNvSpPr>
            <p:nvPr/>
          </p:nvSpPr>
          <p:spPr bwMode="auto">
            <a:xfrm>
              <a:off x="3114" y="2869"/>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19" name="Freeform 195"/>
            <p:cNvSpPr>
              <a:spLocks/>
            </p:cNvSpPr>
            <p:nvPr/>
          </p:nvSpPr>
          <p:spPr bwMode="auto">
            <a:xfrm>
              <a:off x="3131" y="2865"/>
              <a:ext cx="9" cy="9"/>
            </a:xfrm>
            <a:custGeom>
              <a:avLst/>
              <a:gdLst/>
              <a:ahLst/>
              <a:cxnLst>
                <a:cxn ang="0">
                  <a:pos x="8" y="0"/>
                </a:cxn>
                <a:cxn ang="0">
                  <a:pos x="6" y="0"/>
                </a:cxn>
                <a:cxn ang="0">
                  <a:pos x="3" y="3"/>
                </a:cxn>
                <a:cxn ang="0">
                  <a:pos x="0" y="6"/>
                </a:cxn>
                <a:cxn ang="0">
                  <a:pos x="0" y="12"/>
                </a:cxn>
                <a:cxn ang="0">
                  <a:pos x="3" y="15"/>
                </a:cxn>
                <a:cxn ang="0">
                  <a:pos x="6" y="18"/>
                </a:cxn>
                <a:cxn ang="0">
                  <a:pos x="11" y="18"/>
                </a:cxn>
                <a:cxn ang="0">
                  <a:pos x="14" y="15"/>
                </a:cxn>
                <a:cxn ang="0">
                  <a:pos x="17" y="12"/>
                </a:cxn>
                <a:cxn ang="0">
                  <a:pos x="17" y="6"/>
                </a:cxn>
                <a:cxn ang="0">
                  <a:pos x="14" y="3"/>
                </a:cxn>
                <a:cxn ang="0">
                  <a:pos x="11" y="0"/>
                </a:cxn>
                <a:cxn ang="0">
                  <a:pos x="8" y="0"/>
                </a:cxn>
              </a:cxnLst>
              <a:rect l="0" t="0" r="r" b="b"/>
              <a:pathLst>
                <a:path w="17" h="18">
                  <a:moveTo>
                    <a:pt x="8" y="0"/>
                  </a:moveTo>
                  <a:lnTo>
                    <a:pt x="6" y="0"/>
                  </a:lnTo>
                  <a:lnTo>
                    <a:pt x="3" y="3"/>
                  </a:lnTo>
                  <a:lnTo>
                    <a:pt x="0" y="6"/>
                  </a:lnTo>
                  <a:lnTo>
                    <a:pt x="0" y="12"/>
                  </a:lnTo>
                  <a:lnTo>
                    <a:pt x="3" y="15"/>
                  </a:lnTo>
                  <a:lnTo>
                    <a:pt x="6" y="18"/>
                  </a:lnTo>
                  <a:lnTo>
                    <a:pt x="11" y="18"/>
                  </a:lnTo>
                  <a:lnTo>
                    <a:pt x="14" y="15"/>
                  </a:lnTo>
                  <a:lnTo>
                    <a:pt x="17" y="12"/>
                  </a:lnTo>
                  <a:lnTo>
                    <a:pt x="17" y="6"/>
                  </a:lnTo>
                  <a:lnTo>
                    <a:pt x="14" y="3"/>
                  </a:lnTo>
                  <a:lnTo>
                    <a:pt x="11" y="0"/>
                  </a:lnTo>
                  <a:lnTo>
                    <a:pt x="8" y="0"/>
                  </a:lnTo>
                  <a:close/>
                </a:path>
              </a:pathLst>
            </a:custGeom>
            <a:solidFill>
              <a:srgbClr val="000000"/>
            </a:solidFill>
            <a:ln w="9525">
              <a:noFill/>
              <a:round/>
              <a:headEnd/>
              <a:tailEnd/>
            </a:ln>
          </p:spPr>
          <p:txBody>
            <a:bodyPr/>
            <a:lstStyle/>
            <a:p>
              <a:endParaRPr lang="en-US"/>
            </a:p>
          </p:txBody>
        </p:sp>
        <p:sp>
          <p:nvSpPr>
            <p:cNvPr id="220" name="Freeform 196"/>
            <p:cNvSpPr>
              <a:spLocks/>
            </p:cNvSpPr>
            <p:nvPr/>
          </p:nvSpPr>
          <p:spPr bwMode="auto">
            <a:xfrm>
              <a:off x="3148" y="2860"/>
              <a:ext cx="9" cy="8"/>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21" name="Freeform 197"/>
            <p:cNvSpPr>
              <a:spLocks/>
            </p:cNvSpPr>
            <p:nvPr/>
          </p:nvSpPr>
          <p:spPr bwMode="auto">
            <a:xfrm>
              <a:off x="3166" y="2855"/>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4" y="15"/>
                </a:cxn>
                <a:cxn ang="0">
                  <a:pos x="17" y="12"/>
                </a:cxn>
                <a:cxn ang="0">
                  <a:pos x="17" y="6"/>
                </a:cxn>
                <a:cxn ang="0">
                  <a:pos x="14" y="3"/>
                </a:cxn>
                <a:cxn ang="0">
                  <a:pos x="12" y="0"/>
                </a:cxn>
                <a:cxn ang="0">
                  <a:pos x="9" y="0"/>
                </a:cxn>
              </a:cxnLst>
              <a:rect l="0" t="0" r="r" b="b"/>
              <a:pathLst>
                <a:path w="17" h="18">
                  <a:moveTo>
                    <a:pt x="9" y="0"/>
                  </a:moveTo>
                  <a:lnTo>
                    <a:pt x="6" y="0"/>
                  </a:lnTo>
                  <a:lnTo>
                    <a:pt x="3" y="3"/>
                  </a:lnTo>
                  <a:lnTo>
                    <a:pt x="0" y="6"/>
                  </a:lnTo>
                  <a:lnTo>
                    <a:pt x="0" y="12"/>
                  </a:lnTo>
                  <a:lnTo>
                    <a:pt x="3" y="15"/>
                  </a:lnTo>
                  <a:lnTo>
                    <a:pt x="6" y="18"/>
                  </a:lnTo>
                  <a:lnTo>
                    <a:pt x="12" y="18"/>
                  </a:lnTo>
                  <a:lnTo>
                    <a:pt x="14" y="15"/>
                  </a:lnTo>
                  <a:lnTo>
                    <a:pt x="17" y="12"/>
                  </a:lnTo>
                  <a:lnTo>
                    <a:pt x="17" y="6"/>
                  </a:lnTo>
                  <a:lnTo>
                    <a:pt x="14" y="3"/>
                  </a:lnTo>
                  <a:lnTo>
                    <a:pt x="12" y="0"/>
                  </a:lnTo>
                  <a:lnTo>
                    <a:pt x="9" y="0"/>
                  </a:lnTo>
                  <a:close/>
                </a:path>
              </a:pathLst>
            </a:custGeom>
            <a:solidFill>
              <a:srgbClr val="000000"/>
            </a:solidFill>
            <a:ln w="9525">
              <a:noFill/>
              <a:round/>
              <a:headEnd/>
              <a:tailEnd/>
            </a:ln>
          </p:spPr>
          <p:txBody>
            <a:bodyPr/>
            <a:lstStyle/>
            <a:p>
              <a:endParaRPr lang="en-US"/>
            </a:p>
          </p:txBody>
        </p:sp>
        <p:sp>
          <p:nvSpPr>
            <p:cNvPr id="222" name="Freeform 198"/>
            <p:cNvSpPr>
              <a:spLocks/>
            </p:cNvSpPr>
            <p:nvPr/>
          </p:nvSpPr>
          <p:spPr bwMode="auto">
            <a:xfrm>
              <a:off x="3183" y="2851"/>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23" name="Freeform 199"/>
            <p:cNvSpPr>
              <a:spLocks/>
            </p:cNvSpPr>
            <p:nvPr/>
          </p:nvSpPr>
          <p:spPr bwMode="auto">
            <a:xfrm>
              <a:off x="3200" y="284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24" name="Freeform 200"/>
            <p:cNvSpPr>
              <a:spLocks/>
            </p:cNvSpPr>
            <p:nvPr/>
          </p:nvSpPr>
          <p:spPr bwMode="auto">
            <a:xfrm>
              <a:off x="3217" y="2841"/>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25" name="Freeform 201"/>
            <p:cNvSpPr>
              <a:spLocks/>
            </p:cNvSpPr>
            <p:nvPr/>
          </p:nvSpPr>
          <p:spPr bwMode="auto">
            <a:xfrm>
              <a:off x="3234" y="283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26" name="Freeform 202"/>
            <p:cNvSpPr>
              <a:spLocks/>
            </p:cNvSpPr>
            <p:nvPr/>
          </p:nvSpPr>
          <p:spPr bwMode="auto">
            <a:xfrm>
              <a:off x="3251" y="2832"/>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27" name="Freeform 203"/>
            <p:cNvSpPr>
              <a:spLocks/>
            </p:cNvSpPr>
            <p:nvPr/>
          </p:nvSpPr>
          <p:spPr bwMode="auto">
            <a:xfrm>
              <a:off x="3269" y="2828"/>
              <a:ext cx="9" cy="8"/>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28" name="Freeform 204"/>
            <p:cNvSpPr>
              <a:spLocks/>
            </p:cNvSpPr>
            <p:nvPr/>
          </p:nvSpPr>
          <p:spPr bwMode="auto">
            <a:xfrm>
              <a:off x="3286" y="2822"/>
              <a:ext cx="9" cy="9"/>
            </a:xfrm>
            <a:custGeom>
              <a:avLst/>
              <a:gdLst/>
              <a:ahLst/>
              <a:cxnLst>
                <a:cxn ang="0">
                  <a:pos x="9" y="0"/>
                </a:cxn>
                <a:cxn ang="0">
                  <a:pos x="6" y="0"/>
                </a:cxn>
                <a:cxn ang="0">
                  <a:pos x="3" y="3"/>
                </a:cxn>
                <a:cxn ang="0">
                  <a:pos x="0" y="6"/>
                </a:cxn>
                <a:cxn ang="0">
                  <a:pos x="0" y="12"/>
                </a:cxn>
                <a:cxn ang="0">
                  <a:pos x="3" y="14"/>
                </a:cxn>
                <a:cxn ang="0">
                  <a:pos x="6" y="17"/>
                </a:cxn>
                <a:cxn ang="0">
                  <a:pos x="12" y="17"/>
                </a:cxn>
                <a:cxn ang="0">
                  <a:pos x="15" y="14"/>
                </a:cxn>
                <a:cxn ang="0">
                  <a:pos x="18" y="12"/>
                </a:cxn>
                <a:cxn ang="0">
                  <a:pos x="18" y="6"/>
                </a:cxn>
                <a:cxn ang="0">
                  <a:pos x="15" y="3"/>
                </a:cxn>
                <a:cxn ang="0">
                  <a:pos x="12" y="0"/>
                </a:cxn>
                <a:cxn ang="0">
                  <a:pos x="9" y="0"/>
                </a:cxn>
              </a:cxnLst>
              <a:rect l="0" t="0" r="r" b="b"/>
              <a:pathLst>
                <a:path w="18" h="17">
                  <a:moveTo>
                    <a:pt x="9" y="0"/>
                  </a:moveTo>
                  <a:lnTo>
                    <a:pt x="6" y="0"/>
                  </a:lnTo>
                  <a:lnTo>
                    <a:pt x="3" y="3"/>
                  </a:lnTo>
                  <a:lnTo>
                    <a:pt x="0" y="6"/>
                  </a:lnTo>
                  <a:lnTo>
                    <a:pt x="0" y="12"/>
                  </a:lnTo>
                  <a:lnTo>
                    <a:pt x="3" y="14"/>
                  </a:lnTo>
                  <a:lnTo>
                    <a:pt x="6" y="17"/>
                  </a:lnTo>
                  <a:lnTo>
                    <a:pt x="12" y="17"/>
                  </a:lnTo>
                  <a:lnTo>
                    <a:pt x="15" y="14"/>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29" name="Freeform 205"/>
            <p:cNvSpPr>
              <a:spLocks/>
            </p:cNvSpPr>
            <p:nvPr/>
          </p:nvSpPr>
          <p:spPr bwMode="auto">
            <a:xfrm>
              <a:off x="3304" y="2818"/>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30" name="Freeform 206"/>
            <p:cNvSpPr>
              <a:spLocks/>
            </p:cNvSpPr>
            <p:nvPr/>
          </p:nvSpPr>
          <p:spPr bwMode="auto">
            <a:xfrm>
              <a:off x="3321" y="2813"/>
              <a:ext cx="9" cy="9"/>
            </a:xfrm>
            <a:custGeom>
              <a:avLst/>
              <a:gdLst/>
              <a:ahLst/>
              <a:cxnLst>
                <a:cxn ang="0">
                  <a:pos x="8" y="0"/>
                </a:cxn>
                <a:cxn ang="0">
                  <a:pos x="6" y="0"/>
                </a:cxn>
                <a:cxn ang="0">
                  <a:pos x="3" y="3"/>
                </a:cxn>
                <a:cxn ang="0">
                  <a:pos x="0" y="6"/>
                </a:cxn>
                <a:cxn ang="0">
                  <a:pos x="0" y="12"/>
                </a:cxn>
                <a:cxn ang="0">
                  <a:pos x="3" y="15"/>
                </a:cxn>
                <a:cxn ang="0">
                  <a:pos x="6" y="18"/>
                </a:cxn>
                <a:cxn ang="0">
                  <a:pos x="11" y="18"/>
                </a:cxn>
                <a:cxn ang="0">
                  <a:pos x="14" y="15"/>
                </a:cxn>
                <a:cxn ang="0">
                  <a:pos x="17" y="12"/>
                </a:cxn>
                <a:cxn ang="0">
                  <a:pos x="17" y="6"/>
                </a:cxn>
                <a:cxn ang="0">
                  <a:pos x="14" y="3"/>
                </a:cxn>
                <a:cxn ang="0">
                  <a:pos x="11" y="0"/>
                </a:cxn>
                <a:cxn ang="0">
                  <a:pos x="8" y="0"/>
                </a:cxn>
              </a:cxnLst>
              <a:rect l="0" t="0" r="r" b="b"/>
              <a:pathLst>
                <a:path w="17" h="18">
                  <a:moveTo>
                    <a:pt x="8" y="0"/>
                  </a:moveTo>
                  <a:lnTo>
                    <a:pt x="6" y="0"/>
                  </a:lnTo>
                  <a:lnTo>
                    <a:pt x="3" y="3"/>
                  </a:lnTo>
                  <a:lnTo>
                    <a:pt x="0" y="6"/>
                  </a:lnTo>
                  <a:lnTo>
                    <a:pt x="0" y="12"/>
                  </a:lnTo>
                  <a:lnTo>
                    <a:pt x="3" y="15"/>
                  </a:lnTo>
                  <a:lnTo>
                    <a:pt x="6" y="18"/>
                  </a:lnTo>
                  <a:lnTo>
                    <a:pt x="11" y="18"/>
                  </a:lnTo>
                  <a:lnTo>
                    <a:pt x="14" y="15"/>
                  </a:lnTo>
                  <a:lnTo>
                    <a:pt x="17" y="12"/>
                  </a:lnTo>
                  <a:lnTo>
                    <a:pt x="17" y="6"/>
                  </a:lnTo>
                  <a:lnTo>
                    <a:pt x="14" y="3"/>
                  </a:lnTo>
                  <a:lnTo>
                    <a:pt x="11" y="0"/>
                  </a:lnTo>
                  <a:lnTo>
                    <a:pt x="8" y="0"/>
                  </a:lnTo>
                  <a:close/>
                </a:path>
              </a:pathLst>
            </a:custGeom>
            <a:solidFill>
              <a:srgbClr val="000000"/>
            </a:solidFill>
            <a:ln w="9525">
              <a:noFill/>
              <a:round/>
              <a:headEnd/>
              <a:tailEnd/>
            </a:ln>
          </p:spPr>
          <p:txBody>
            <a:bodyPr/>
            <a:lstStyle/>
            <a:p>
              <a:endParaRPr lang="en-US"/>
            </a:p>
          </p:txBody>
        </p:sp>
        <p:sp>
          <p:nvSpPr>
            <p:cNvPr id="231" name="Freeform 207"/>
            <p:cNvSpPr>
              <a:spLocks/>
            </p:cNvSpPr>
            <p:nvPr/>
          </p:nvSpPr>
          <p:spPr bwMode="auto">
            <a:xfrm>
              <a:off x="3338" y="2809"/>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32" name="Freeform 208"/>
            <p:cNvSpPr>
              <a:spLocks/>
            </p:cNvSpPr>
            <p:nvPr/>
          </p:nvSpPr>
          <p:spPr bwMode="auto">
            <a:xfrm>
              <a:off x="3355" y="2804"/>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33" name="Freeform 209"/>
            <p:cNvSpPr>
              <a:spLocks/>
            </p:cNvSpPr>
            <p:nvPr/>
          </p:nvSpPr>
          <p:spPr bwMode="auto">
            <a:xfrm>
              <a:off x="3373" y="2799"/>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34" name="Freeform 210"/>
            <p:cNvSpPr>
              <a:spLocks/>
            </p:cNvSpPr>
            <p:nvPr/>
          </p:nvSpPr>
          <p:spPr bwMode="auto">
            <a:xfrm>
              <a:off x="3390" y="2795"/>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35" name="Freeform 211"/>
            <p:cNvSpPr>
              <a:spLocks/>
            </p:cNvSpPr>
            <p:nvPr/>
          </p:nvSpPr>
          <p:spPr bwMode="auto">
            <a:xfrm>
              <a:off x="3407" y="2790"/>
              <a:ext cx="9" cy="9"/>
            </a:xfrm>
            <a:custGeom>
              <a:avLst/>
              <a:gdLst/>
              <a:ahLst/>
              <a:cxnLst>
                <a:cxn ang="0">
                  <a:pos x="9" y="0"/>
                </a:cxn>
                <a:cxn ang="0">
                  <a:pos x="6" y="0"/>
                </a:cxn>
                <a:cxn ang="0">
                  <a:pos x="3" y="3"/>
                </a:cxn>
                <a:cxn ang="0">
                  <a:pos x="0" y="5"/>
                </a:cxn>
                <a:cxn ang="0">
                  <a:pos x="0" y="11"/>
                </a:cxn>
                <a:cxn ang="0">
                  <a:pos x="3" y="14"/>
                </a:cxn>
                <a:cxn ang="0">
                  <a:pos x="6" y="17"/>
                </a:cxn>
                <a:cxn ang="0">
                  <a:pos x="12" y="17"/>
                </a:cxn>
                <a:cxn ang="0">
                  <a:pos x="15" y="14"/>
                </a:cxn>
                <a:cxn ang="0">
                  <a:pos x="18" y="11"/>
                </a:cxn>
                <a:cxn ang="0">
                  <a:pos x="18" y="5"/>
                </a:cxn>
                <a:cxn ang="0">
                  <a:pos x="15" y="3"/>
                </a:cxn>
                <a:cxn ang="0">
                  <a:pos x="12" y="0"/>
                </a:cxn>
                <a:cxn ang="0">
                  <a:pos x="9" y="0"/>
                </a:cxn>
              </a:cxnLst>
              <a:rect l="0" t="0" r="r" b="b"/>
              <a:pathLst>
                <a:path w="18" h="17">
                  <a:moveTo>
                    <a:pt x="9" y="0"/>
                  </a:moveTo>
                  <a:lnTo>
                    <a:pt x="6" y="0"/>
                  </a:lnTo>
                  <a:lnTo>
                    <a:pt x="3" y="3"/>
                  </a:lnTo>
                  <a:lnTo>
                    <a:pt x="0" y="5"/>
                  </a:lnTo>
                  <a:lnTo>
                    <a:pt x="0" y="11"/>
                  </a:lnTo>
                  <a:lnTo>
                    <a:pt x="3" y="14"/>
                  </a:lnTo>
                  <a:lnTo>
                    <a:pt x="6" y="17"/>
                  </a:lnTo>
                  <a:lnTo>
                    <a:pt x="12" y="17"/>
                  </a:lnTo>
                  <a:lnTo>
                    <a:pt x="15" y="14"/>
                  </a:lnTo>
                  <a:lnTo>
                    <a:pt x="18" y="11"/>
                  </a:lnTo>
                  <a:lnTo>
                    <a:pt x="18" y="5"/>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36" name="Freeform 212"/>
            <p:cNvSpPr>
              <a:spLocks/>
            </p:cNvSpPr>
            <p:nvPr/>
          </p:nvSpPr>
          <p:spPr bwMode="auto">
            <a:xfrm>
              <a:off x="3424" y="2785"/>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37" name="Freeform 213"/>
            <p:cNvSpPr>
              <a:spLocks/>
            </p:cNvSpPr>
            <p:nvPr/>
          </p:nvSpPr>
          <p:spPr bwMode="auto">
            <a:xfrm>
              <a:off x="3441" y="2781"/>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38" name="Freeform 214"/>
            <p:cNvSpPr>
              <a:spLocks/>
            </p:cNvSpPr>
            <p:nvPr/>
          </p:nvSpPr>
          <p:spPr bwMode="auto">
            <a:xfrm>
              <a:off x="3459" y="277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39" name="Freeform 215"/>
            <p:cNvSpPr>
              <a:spLocks/>
            </p:cNvSpPr>
            <p:nvPr/>
          </p:nvSpPr>
          <p:spPr bwMode="auto">
            <a:xfrm>
              <a:off x="3476" y="2772"/>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40" name="Freeform 216"/>
            <p:cNvSpPr>
              <a:spLocks/>
            </p:cNvSpPr>
            <p:nvPr/>
          </p:nvSpPr>
          <p:spPr bwMode="auto">
            <a:xfrm>
              <a:off x="3494" y="276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41" name="Freeform 217"/>
            <p:cNvSpPr>
              <a:spLocks/>
            </p:cNvSpPr>
            <p:nvPr/>
          </p:nvSpPr>
          <p:spPr bwMode="auto">
            <a:xfrm>
              <a:off x="3511" y="2762"/>
              <a:ext cx="9" cy="9"/>
            </a:xfrm>
            <a:custGeom>
              <a:avLst/>
              <a:gdLst/>
              <a:ahLst/>
              <a:cxnLst>
                <a:cxn ang="0">
                  <a:pos x="8" y="0"/>
                </a:cxn>
                <a:cxn ang="0">
                  <a:pos x="5" y="0"/>
                </a:cxn>
                <a:cxn ang="0">
                  <a:pos x="3" y="3"/>
                </a:cxn>
                <a:cxn ang="0">
                  <a:pos x="0" y="6"/>
                </a:cxn>
                <a:cxn ang="0">
                  <a:pos x="0" y="12"/>
                </a:cxn>
                <a:cxn ang="0">
                  <a:pos x="3" y="15"/>
                </a:cxn>
                <a:cxn ang="0">
                  <a:pos x="5" y="18"/>
                </a:cxn>
                <a:cxn ang="0">
                  <a:pos x="11" y="18"/>
                </a:cxn>
                <a:cxn ang="0">
                  <a:pos x="14" y="15"/>
                </a:cxn>
                <a:cxn ang="0">
                  <a:pos x="17" y="12"/>
                </a:cxn>
                <a:cxn ang="0">
                  <a:pos x="17" y="6"/>
                </a:cxn>
                <a:cxn ang="0">
                  <a:pos x="14" y="3"/>
                </a:cxn>
                <a:cxn ang="0">
                  <a:pos x="11" y="0"/>
                </a:cxn>
                <a:cxn ang="0">
                  <a:pos x="8" y="0"/>
                </a:cxn>
              </a:cxnLst>
              <a:rect l="0" t="0" r="r" b="b"/>
              <a:pathLst>
                <a:path w="17" h="18">
                  <a:moveTo>
                    <a:pt x="8" y="0"/>
                  </a:moveTo>
                  <a:lnTo>
                    <a:pt x="5" y="0"/>
                  </a:lnTo>
                  <a:lnTo>
                    <a:pt x="3" y="3"/>
                  </a:lnTo>
                  <a:lnTo>
                    <a:pt x="0" y="6"/>
                  </a:lnTo>
                  <a:lnTo>
                    <a:pt x="0" y="12"/>
                  </a:lnTo>
                  <a:lnTo>
                    <a:pt x="3" y="15"/>
                  </a:lnTo>
                  <a:lnTo>
                    <a:pt x="5" y="18"/>
                  </a:lnTo>
                  <a:lnTo>
                    <a:pt x="11" y="18"/>
                  </a:lnTo>
                  <a:lnTo>
                    <a:pt x="14" y="15"/>
                  </a:lnTo>
                  <a:lnTo>
                    <a:pt x="17" y="12"/>
                  </a:lnTo>
                  <a:lnTo>
                    <a:pt x="17" y="6"/>
                  </a:lnTo>
                  <a:lnTo>
                    <a:pt x="14" y="3"/>
                  </a:lnTo>
                  <a:lnTo>
                    <a:pt x="11" y="0"/>
                  </a:lnTo>
                  <a:lnTo>
                    <a:pt x="8" y="0"/>
                  </a:lnTo>
                  <a:close/>
                </a:path>
              </a:pathLst>
            </a:custGeom>
            <a:solidFill>
              <a:srgbClr val="000000"/>
            </a:solidFill>
            <a:ln w="9525">
              <a:noFill/>
              <a:round/>
              <a:headEnd/>
              <a:tailEnd/>
            </a:ln>
          </p:spPr>
          <p:txBody>
            <a:bodyPr/>
            <a:lstStyle/>
            <a:p>
              <a:endParaRPr lang="en-US"/>
            </a:p>
          </p:txBody>
        </p:sp>
        <p:sp>
          <p:nvSpPr>
            <p:cNvPr id="242" name="Freeform 218"/>
            <p:cNvSpPr>
              <a:spLocks/>
            </p:cNvSpPr>
            <p:nvPr/>
          </p:nvSpPr>
          <p:spPr bwMode="auto">
            <a:xfrm>
              <a:off x="3528" y="2757"/>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43" name="Freeform 219"/>
            <p:cNvSpPr>
              <a:spLocks/>
            </p:cNvSpPr>
            <p:nvPr/>
          </p:nvSpPr>
          <p:spPr bwMode="auto">
            <a:xfrm>
              <a:off x="3545" y="2753"/>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44" name="Freeform 220"/>
            <p:cNvSpPr>
              <a:spLocks/>
            </p:cNvSpPr>
            <p:nvPr/>
          </p:nvSpPr>
          <p:spPr bwMode="auto">
            <a:xfrm>
              <a:off x="3562" y="2748"/>
              <a:ext cx="9" cy="9"/>
            </a:xfrm>
            <a:custGeom>
              <a:avLst/>
              <a:gdLst/>
              <a:ahLst/>
              <a:cxnLst>
                <a:cxn ang="0">
                  <a:pos x="9" y="0"/>
                </a:cxn>
                <a:cxn ang="0">
                  <a:pos x="6" y="0"/>
                </a:cxn>
                <a:cxn ang="0">
                  <a:pos x="3" y="3"/>
                </a:cxn>
                <a:cxn ang="0">
                  <a:pos x="0" y="6"/>
                </a:cxn>
                <a:cxn ang="0">
                  <a:pos x="0" y="12"/>
                </a:cxn>
                <a:cxn ang="0">
                  <a:pos x="3" y="15"/>
                </a:cxn>
                <a:cxn ang="0">
                  <a:pos x="6" y="17"/>
                </a:cxn>
                <a:cxn ang="0">
                  <a:pos x="12" y="17"/>
                </a:cxn>
                <a:cxn ang="0">
                  <a:pos x="15" y="15"/>
                </a:cxn>
                <a:cxn ang="0">
                  <a:pos x="18" y="12"/>
                </a:cxn>
                <a:cxn ang="0">
                  <a:pos x="18" y="6"/>
                </a:cxn>
                <a:cxn ang="0">
                  <a:pos x="15" y="3"/>
                </a:cxn>
                <a:cxn ang="0">
                  <a:pos x="12" y="0"/>
                </a:cxn>
                <a:cxn ang="0">
                  <a:pos x="9" y="0"/>
                </a:cxn>
              </a:cxnLst>
              <a:rect l="0" t="0" r="r" b="b"/>
              <a:pathLst>
                <a:path w="18" h="17">
                  <a:moveTo>
                    <a:pt x="9" y="0"/>
                  </a:moveTo>
                  <a:lnTo>
                    <a:pt x="6" y="0"/>
                  </a:lnTo>
                  <a:lnTo>
                    <a:pt x="3" y="3"/>
                  </a:lnTo>
                  <a:lnTo>
                    <a:pt x="0" y="6"/>
                  </a:lnTo>
                  <a:lnTo>
                    <a:pt x="0" y="12"/>
                  </a:lnTo>
                  <a:lnTo>
                    <a:pt x="3" y="15"/>
                  </a:lnTo>
                  <a:lnTo>
                    <a:pt x="6" y="17"/>
                  </a:lnTo>
                  <a:lnTo>
                    <a:pt x="12" y="17"/>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45" name="Freeform 221"/>
            <p:cNvSpPr>
              <a:spLocks/>
            </p:cNvSpPr>
            <p:nvPr/>
          </p:nvSpPr>
          <p:spPr bwMode="auto">
            <a:xfrm>
              <a:off x="3580" y="2743"/>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46" name="Freeform 222"/>
            <p:cNvSpPr>
              <a:spLocks/>
            </p:cNvSpPr>
            <p:nvPr/>
          </p:nvSpPr>
          <p:spPr bwMode="auto">
            <a:xfrm>
              <a:off x="3597" y="2739"/>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47" name="Freeform 223"/>
            <p:cNvSpPr>
              <a:spLocks/>
            </p:cNvSpPr>
            <p:nvPr/>
          </p:nvSpPr>
          <p:spPr bwMode="auto">
            <a:xfrm>
              <a:off x="3614" y="2734"/>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48" name="Freeform 224"/>
            <p:cNvSpPr>
              <a:spLocks/>
            </p:cNvSpPr>
            <p:nvPr/>
          </p:nvSpPr>
          <p:spPr bwMode="auto">
            <a:xfrm>
              <a:off x="3631" y="2729"/>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49" name="Freeform 225"/>
            <p:cNvSpPr>
              <a:spLocks/>
            </p:cNvSpPr>
            <p:nvPr/>
          </p:nvSpPr>
          <p:spPr bwMode="auto">
            <a:xfrm>
              <a:off x="3649" y="2725"/>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50" name="Freeform 226"/>
            <p:cNvSpPr>
              <a:spLocks/>
            </p:cNvSpPr>
            <p:nvPr/>
          </p:nvSpPr>
          <p:spPr bwMode="auto">
            <a:xfrm>
              <a:off x="3666" y="2720"/>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51" name="Freeform 227"/>
            <p:cNvSpPr>
              <a:spLocks/>
            </p:cNvSpPr>
            <p:nvPr/>
          </p:nvSpPr>
          <p:spPr bwMode="auto">
            <a:xfrm>
              <a:off x="3684" y="2716"/>
              <a:ext cx="9" cy="9"/>
            </a:xfrm>
            <a:custGeom>
              <a:avLst/>
              <a:gdLst/>
              <a:ahLst/>
              <a:cxnLst>
                <a:cxn ang="0">
                  <a:pos x="9" y="0"/>
                </a:cxn>
                <a:cxn ang="0">
                  <a:pos x="6" y="0"/>
                </a:cxn>
                <a:cxn ang="0">
                  <a:pos x="3" y="3"/>
                </a:cxn>
                <a:cxn ang="0">
                  <a:pos x="0" y="6"/>
                </a:cxn>
                <a:cxn ang="0">
                  <a:pos x="0" y="11"/>
                </a:cxn>
                <a:cxn ang="0">
                  <a:pos x="3" y="14"/>
                </a:cxn>
                <a:cxn ang="0">
                  <a:pos x="6" y="17"/>
                </a:cxn>
                <a:cxn ang="0">
                  <a:pos x="12" y="17"/>
                </a:cxn>
                <a:cxn ang="0">
                  <a:pos x="15" y="14"/>
                </a:cxn>
                <a:cxn ang="0">
                  <a:pos x="18" y="11"/>
                </a:cxn>
                <a:cxn ang="0">
                  <a:pos x="18" y="6"/>
                </a:cxn>
                <a:cxn ang="0">
                  <a:pos x="15" y="3"/>
                </a:cxn>
                <a:cxn ang="0">
                  <a:pos x="12" y="0"/>
                </a:cxn>
                <a:cxn ang="0">
                  <a:pos x="9" y="0"/>
                </a:cxn>
              </a:cxnLst>
              <a:rect l="0" t="0" r="r" b="b"/>
              <a:pathLst>
                <a:path w="18" h="17">
                  <a:moveTo>
                    <a:pt x="9" y="0"/>
                  </a:moveTo>
                  <a:lnTo>
                    <a:pt x="6" y="0"/>
                  </a:lnTo>
                  <a:lnTo>
                    <a:pt x="3" y="3"/>
                  </a:lnTo>
                  <a:lnTo>
                    <a:pt x="0" y="6"/>
                  </a:lnTo>
                  <a:lnTo>
                    <a:pt x="0" y="11"/>
                  </a:lnTo>
                  <a:lnTo>
                    <a:pt x="3" y="14"/>
                  </a:lnTo>
                  <a:lnTo>
                    <a:pt x="6" y="17"/>
                  </a:lnTo>
                  <a:lnTo>
                    <a:pt x="12" y="17"/>
                  </a:lnTo>
                  <a:lnTo>
                    <a:pt x="15" y="14"/>
                  </a:lnTo>
                  <a:lnTo>
                    <a:pt x="18" y="11"/>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52" name="Freeform 228"/>
            <p:cNvSpPr>
              <a:spLocks/>
            </p:cNvSpPr>
            <p:nvPr/>
          </p:nvSpPr>
          <p:spPr bwMode="auto">
            <a:xfrm>
              <a:off x="3701" y="2711"/>
              <a:ext cx="9" cy="8"/>
            </a:xfrm>
            <a:custGeom>
              <a:avLst/>
              <a:gdLst/>
              <a:ahLst/>
              <a:cxnLst>
                <a:cxn ang="0">
                  <a:pos x="8" y="0"/>
                </a:cxn>
                <a:cxn ang="0">
                  <a:pos x="5" y="0"/>
                </a:cxn>
                <a:cxn ang="0">
                  <a:pos x="3" y="3"/>
                </a:cxn>
                <a:cxn ang="0">
                  <a:pos x="0" y="6"/>
                </a:cxn>
                <a:cxn ang="0">
                  <a:pos x="0" y="12"/>
                </a:cxn>
                <a:cxn ang="0">
                  <a:pos x="3" y="15"/>
                </a:cxn>
                <a:cxn ang="0">
                  <a:pos x="5" y="18"/>
                </a:cxn>
                <a:cxn ang="0">
                  <a:pos x="11" y="18"/>
                </a:cxn>
                <a:cxn ang="0">
                  <a:pos x="14" y="15"/>
                </a:cxn>
                <a:cxn ang="0">
                  <a:pos x="17" y="12"/>
                </a:cxn>
                <a:cxn ang="0">
                  <a:pos x="17" y="6"/>
                </a:cxn>
                <a:cxn ang="0">
                  <a:pos x="14" y="3"/>
                </a:cxn>
                <a:cxn ang="0">
                  <a:pos x="11" y="0"/>
                </a:cxn>
                <a:cxn ang="0">
                  <a:pos x="8" y="0"/>
                </a:cxn>
              </a:cxnLst>
              <a:rect l="0" t="0" r="r" b="b"/>
              <a:pathLst>
                <a:path w="17" h="18">
                  <a:moveTo>
                    <a:pt x="8" y="0"/>
                  </a:moveTo>
                  <a:lnTo>
                    <a:pt x="5" y="0"/>
                  </a:lnTo>
                  <a:lnTo>
                    <a:pt x="3" y="3"/>
                  </a:lnTo>
                  <a:lnTo>
                    <a:pt x="0" y="6"/>
                  </a:lnTo>
                  <a:lnTo>
                    <a:pt x="0" y="12"/>
                  </a:lnTo>
                  <a:lnTo>
                    <a:pt x="3" y="15"/>
                  </a:lnTo>
                  <a:lnTo>
                    <a:pt x="5" y="18"/>
                  </a:lnTo>
                  <a:lnTo>
                    <a:pt x="11" y="18"/>
                  </a:lnTo>
                  <a:lnTo>
                    <a:pt x="14" y="15"/>
                  </a:lnTo>
                  <a:lnTo>
                    <a:pt x="17" y="12"/>
                  </a:lnTo>
                  <a:lnTo>
                    <a:pt x="17" y="6"/>
                  </a:lnTo>
                  <a:lnTo>
                    <a:pt x="14" y="3"/>
                  </a:lnTo>
                  <a:lnTo>
                    <a:pt x="11" y="0"/>
                  </a:lnTo>
                  <a:lnTo>
                    <a:pt x="8" y="0"/>
                  </a:lnTo>
                  <a:close/>
                </a:path>
              </a:pathLst>
            </a:custGeom>
            <a:solidFill>
              <a:srgbClr val="000000"/>
            </a:solidFill>
            <a:ln w="9525">
              <a:noFill/>
              <a:round/>
              <a:headEnd/>
              <a:tailEnd/>
            </a:ln>
          </p:spPr>
          <p:txBody>
            <a:bodyPr/>
            <a:lstStyle/>
            <a:p>
              <a:endParaRPr lang="en-US"/>
            </a:p>
          </p:txBody>
        </p:sp>
        <p:sp>
          <p:nvSpPr>
            <p:cNvPr id="253" name="Freeform 229"/>
            <p:cNvSpPr>
              <a:spLocks/>
            </p:cNvSpPr>
            <p:nvPr/>
          </p:nvSpPr>
          <p:spPr bwMode="auto">
            <a:xfrm>
              <a:off x="3718" y="270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54" name="Freeform 230"/>
            <p:cNvSpPr>
              <a:spLocks/>
            </p:cNvSpPr>
            <p:nvPr/>
          </p:nvSpPr>
          <p:spPr bwMode="auto">
            <a:xfrm>
              <a:off x="3735" y="2702"/>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55" name="Freeform 231"/>
            <p:cNvSpPr>
              <a:spLocks/>
            </p:cNvSpPr>
            <p:nvPr/>
          </p:nvSpPr>
          <p:spPr bwMode="auto">
            <a:xfrm>
              <a:off x="3752" y="2697"/>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56" name="Freeform 232"/>
            <p:cNvSpPr>
              <a:spLocks/>
            </p:cNvSpPr>
            <p:nvPr/>
          </p:nvSpPr>
          <p:spPr bwMode="auto">
            <a:xfrm>
              <a:off x="3770" y="2692"/>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57" name="Freeform 233"/>
            <p:cNvSpPr>
              <a:spLocks/>
            </p:cNvSpPr>
            <p:nvPr/>
          </p:nvSpPr>
          <p:spPr bwMode="auto">
            <a:xfrm>
              <a:off x="3787" y="2687"/>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58" name="Freeform 234"/>
            <p:cNvSpPr>
              <a:spLocks/>
            </p:cNvSpPr>
            <p:nvPr/>
          </p:nvSpPr>
          <p:spPr bwMode="auto">
            <a:xfrm>
              <a:off x="3804" y="2683"/>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59" name="Freeform 235"/>
            <p:cNvSpPr>
              <a:spLocks/>
            </p:cNvSpPr>
            <p:nvPr/>
          </p:nvSpPr>
          <p:spPr bwMode="auto">
            <a:xfrm>
              <a:off x="3821" y="2679"/>
              <a:ext cx="9" cy="8"/>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60" name="Freeform 236"/>
            <p:cNvSpPr>
              <a:spLocks/>
            </p:cNvSpPr>
            <p:nvPr/>
          </p:nvSpPr>
          <p:spPr bwMode="auto">
            <a:xfrm>
              <a:off x="3839" y="2673"/>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61" name="Freeform 237"/>
            <p:cNvSpPr>
              <a:spLocks/>
            </p:cNvSpPr>
            <p:nvPr/>
          </p:nvSpPr>
          <p:spPr bwMode="auto">
            <a:xfrm>
              <a:off x="3856" y="2669"/>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62" name="Freeform 238"/>
            <p:cNvSpPr>
              <a:spLocks/>
            </p:cNvSpPr>
            <p:nvPr/>
          </p:nvSpPr>
          <p:spPr bwMode="auto">
            <a:xfrm>
              <a:off x="3874" y="2664"/>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63" name="Freeform 239"/>
            <p:cNvSpPr>
              <a:spLocks/>
            </p:cNvSpPr>
            <p:nvPr/>
          </p:nvSpPr>
          <p:spPr bwMode="auto">
            <a:xfrm>
              <a:off x="3883" y="2670"/>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64" name="Freeform 240"/>
            <p:cNvSpPr>
              <a:spLocks/>
            </p:cNvSpPr>
            <p:nvPr/>
          </p:nvSpPr>
          <p:spPr bwMode="auto">
            <a:xfrm>
              <a:off x="3883" y="2687"/>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65" name="Freeform 241"/>
            <p:cNvSpPr>
              <a:spLocks/>
            </p:cNvSpPr>
            <p:nvPr/>
          </p:nvSpPr>
          <p:spPr bwMode="auto">
            <a:xfrm>
              <a:off x="3883" y="2705"/>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66" name="Freeform 242"/>
            <p:cNvSpPr>
              <a:spLocks/>
            </p:cNvSpPr>
            <p:nvPr/>
          </p:nvSpPr>
          <p:spPr bwMode="auto">
            <a:xfrm>
              <a:off x="3883" y="2723"/>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67" name="Freeform 243"/>
            <p:cNvSpPr>
              <a:spLocks/>
            </p:cNvSpPr>
            <p:nvPr/>
          </p:nvSpPr>
          <p:spPr bwMode="auto">
            <a:xfrm>
              <a:off x="3883" y="2741"/>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68" name="Freeform 244"/>
            <p:cNvSpPr>
              <a:spLocks/>
            </p:cNvSpPr>
            <p:nvPr/>
          </p:nvSpPr>
          <p:spPr bwMode="auto">
            <a:xfrm>
              <a:off x="3883" y="2759"/>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69" name="Freeform 245"/>
            <p:cNvSpPr>
              <a:spLocks/>
            </p:cNvSpPr>
            <p:nvPr/>
          </p:nvSpPr>
          <p:spPr bwMode="auto">
            <a:xfrm>
              <a:off x="3884" y="2777"/>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70" name="Freeform 246"/>
            <p:cNvSpPr>
              <a:spLocks/>
            </p:cNvSpPr>
            <p:nvPr/>
          </p:nvSpPr>
          <p:spPr bwMode="auto">
            <a:xfrm>
              <a:off x="3884" y="2795"/>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71" name="Freeform 247"/>
            <p:cNvSpPr>
              <a:spLocks/>
            </p:cNvSpPr>
            <p:nvPr/>
          </p:nvSpPr>
          <p:spPr bwMode="auto">
            <a:xfrm>
              <a:off x="3884" y="2813"/>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72" name="Freeform 248"/>
            <p:cNvSpPr>
              <a:spLocks/>
            </p:cNvSpPr>
            <p:nvPr/>
          </p:nvSpPr>
          <p:spPr bwMode="auto">
            <a:xfrm>
              <a:off x="3884" y="2830"/>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73" name="Freeform 249"/>
            <p:cNvSpPr>
              <a:spLocks/>
            </p:cNvSpPr>
            <p:nvPr/>
          </p:nvSpPr>
          <p:spPr bwMode="auto">
            <a:xfrm>
              <a:off x="3884" y="2848"/>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74" name="Freeform 250"/>
            <p:cNvSpPr>
              <a:spLocks/>
            </p:cNvSpPr>
            <p:nvPr/>
          </p:nvSpPr>
          <p:spPr bwMode="auto">
            <a:xfrm>
              <a:off x="3884" y="286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75" name="Freeform 251"/>
            <p:cNvSpPr>
              <a:spLocks/>
            </p:cNvSpPr>
            <p:nvPr/>
          </p:nvSpPr>
          <p:spPr bwMode="auto">
            <a:xfrm>
              <a:off x="3884" y="2884"/>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76" name="Freeform 252"/>
            <p:cNvSpPr>
              <a:spLocks/>
            </p:cNvSpPr>
            <p:nvPr/>
          </p:nvSpPr>
          <p:spPr bwMode="auto">
            <a:xfrm>
              <a:off x="3884" y="2902"/>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77" name="Freeform 253"/>
            <p:cNvSpPr>
              <a:spLocks/>
            </p:cNvSpPr>
            <p:nvPr/>
          </p:nvSpPr>
          <p:spPr bwMode="auto">
            <a:xfrm>
              <a:off x="3884" y="2920"/>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78" name="Freeform 254"/>
            <p:cNvSpPr>
              <a:spLocks/>
            </p:cNvSpPr>
            <p:nvPr/>
          </p:nvSpPr>
          <p:spPr bwMode="auto">
            <a:xfrm>
              <a:off x="2918"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79" name="Freeform 255"/>
            <p:cNvSpPr>
              <a:spLocks/>
            </p:cNvSpPr>
            <p:nvPr/>
          </p:nvSpPr>
          <p:spPr bwMode="auto">
            <a:xfrm>
              <a:off x="2936"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80" name="Freeform 256"/>
            <p:cNvSpPr>
              <a:spLocks/>
            </p:cNvSpPr>
            <p:nvPr/>
          </p:nvSpPr>
          <p:spPr bwMode="auto">
            <a:xfrm>
              <a:off x="2954"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81" name="Freeform 257"/>
            <p:cNvSpPr>
              <a:spLocks/>
            </p:cNvSpPr>
            <p:nvPr/>
          </p:nvSpPr>
          <p:spPr bwMode="auto">
            <a:xfrm>
              <a:off x="2972"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82" name="Freeform 258"/>
            <p:cNvSpPr>
              <a:spLocks/>
            </p:cNvSpPr>
            <p:nvPr/>
          </p:nvSpPr>
          <p:spPr bwMode="auto">
            <a:xfrm>
              <a:off x="2990"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83" name="Freeform 259"/>
            <p:cNvSpPr>
              <a:spLocks/>
            </p:cNvSpPr>
            <p:nvPr/>
          </p:nvSpPr>
          <p:spPr bwMode="auto">
            <a:xfrm>
              <a:off x="3008"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84" name="Freeform 260"/>
            <p:cNvSpPr>
              <a:spLocks/>
            </p:cNvSpPr>
            <p:nvPr/>
          </p:nvSpPr>
          <p:spPr bwMode="auto">
            <a:xfrm>
              <a:off x="3026"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85" name="Freeform 261"/>
            <p:cNvSpPr>
              <a:spLocks/>
            </p:cNvSpPr>
            <p:nvPr/>
          </p:nvSpPr>
          <p:spPr bwMode="auto">
            <a:xfrm>
              <a:off x="3044"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86" name="Freeform 262"/>
            <p:cNvSpPr>
              <a:spLocks/>
            </p:cNvSpPr>
            <p:nvPr/>
          </p:nvSpPr>
          <p:spPr bwMode="auto">
            <a:xfrm>
              <a:off x="3061"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87" name="Freeform 263"/>
            <p:cNvSpPr>
              <a:spLocks/>
            </p:cNvSpPr>
            <p:nvPr/>
          </p:nvSpPr>
          <p:spPr bwMode="auto">
            <a:xfrm>
              <a:off x="3079"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88" name="Freeform 264"/>
            <p:cNvSpPr>
              <a:spLocks/>
            </p:cNvSpPr>
            <p:nvPr/>
          </p:nvSpPr>
          <p:spPr bwMode="auto">
            <a:xfrm>
              <a:off x="3097"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89" name="Freeform 265"/>
            <p:cNvSpPr>
              <a:spLocks/>
            </p:cNvSpPr>
            <p:nvPr/>
          </p:nvSpPr>
          <p:spPr bwMode="auto">
            <a:xfrm>
              <a:off x="3115"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90" name="Freeform 266"/>
            <p:cNvSpPr>
              <a:spLocks/>
            </p:cNvSpPr>
            <p:nvPr/>
          </p:nvSpPr>
          <p:spPr bwMode="auto">
            <a:xfrm>
              <a:off x="3133"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91" name="Freeform 267"/>
            <p:cNvSpPr>
              <a:spLocks/>
            </p:cNvSpPr>
            <p:nvPr/>
          </p:nvSpPr>
          <p:spPr bwMode="auto">
            <a:xfrm>
              <a:off x="3151"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92" name="Freeform 268"/>
            <p:cNvSpPr>
              <a:spLocks/>
            </p:cNvSpPr>
            <p:nvPr/>
          </p:nvSpPr>
          <p:spPr bwMode="auto">
            <a:xfrm>
              <a:off x="3169" y="2926"/>
              <a:ext cx="9" cy="9"/>
            </a:xfrm>
            <a:custGeom>
              <a:avLst/>
              <a:gdLst/>
              <a:ahLst/>
              <a:cxnLst>
                <a:cxn ang="0">
                  <a:pos x="8" y="0"/>
                </a:cxn>
                <a:cxn ang="0">
                  <a:pos x="6" y="0"/>
                </a:cxn>
                <a:cxn ang="0">
                  <a:pos x="3" y="3"/>
                </a:cxn>
                <a:cxn ang="0">
                  <a:pos x="0" y="6"/>
                </a:cxn>
                <a:cxn ang="0">
                  <a:pos x="0" y="12"/>
                </a:cxn>
                <a:cxn ang="0">
                  <a:pos x="3" y="15"/>
                </a:cxn>
                <a:cxn ang="0">
                  <a:pos x="6" y="18"/>
                </a:cxn>
                <a:cxn ang="0">
                  <a:pos x="11" y="18"/>
                </a:cxn>
                <a:cxn ang="0">
                  <a:pos x="14" y="15"/>
                </a:cxn>
                <a:cxn ang="0">
                  <a:pos x="17" y="12"/>
                </a:cxn>
                <a:cxn ang="0">
                  <a:pos x="17" y="6"/>
                </a:cxn>
                <a:cxn ang="0">
                  <a:pos x="14" y="3"/>
                </a:cxn>
                <a:cxn ang="0">
                  <a:pos x="11" y="0"/>
                </a:cxn>
                <a:cxn ang="0">
                  <a:pos x="8" y="0"/>
                </a:cxn>
              </a:cxnLst>
              <a:rect l="0" t="0" r="r" b="b"/>
              <a:pathLst>
                <a:path w="17" h="18">
                  <a:moveTo>
                    <a:pt x="8" y="0"/>
                  </a:moveTo>
                  <a:lnTo>
                    <a:pt x="6" y="0"/>
                  </a:lnTo>
                  <a:lnTo>
                    <a:pt x="3" y="3"/>
                  </a:lnTo>
                  <a:lnTo>
                    <a:pt x="0" y="6"/>
                  </a:lnTo>
                  <a:lnTo>
                    <a:pt x="0" y="12"/>
                  </a:lnTo>
                  <a:lnTo>
                    <a:pt x="3" y="15"/>
                  </a:lnTo>
                  <a:lnTo>
                    <a:pt x="6" y="18"/>
                  </a:lnTo>
                  <a:lnTo>
                    <a:pt x="11" y="18"/>
                  </a:lnTo>
                  <a:lnTo>
                    <a:pt x="14" y="15"/>
                  </a:lnTo>
                  <a:lnTo>
                    <a:pt x="17" y="12"/>
                  </a:lnTo>
                  <a:lnTo>
                    <a:pt x="17" y="6"/>
                  </a:lnTo>
                  <a:lnTo>
                    <a:pt x="14" y="3"/>
                  </a:lnTo>
                  <a:lnTo>
                    <a:pt x="11" y="0"/>
                  </a:lnTo>
                  <a:lnTo>
                    <a:pt x="8" y="0"/>
                  </a:lnTo>
                  <a:close/>
                </a:path>
              </a:pathLst>
            </a:custGeom>
            <a:solidFill>
              <a:srgbClr val="000000"/>
            </a:solidFill>
            <a:ln w="9525">
              <a:noFill/>
              <a:round/>
              <a:headEnd/>
              <a:tailEnd/>
            </a:ln>
          </p:spPr>
          <p:txBody>
            <a:bodyPr/>
            <a:lstStyle/>
            <a:p>
              <a:endParaRPr lang="en-US"/>
            </a:p>
          </p:txBody>
        </p:sp>
        <p:sp>
          <p:nvSpPr>
            <p:cNvPr id="293" name="Freeform 269"/>
            <p:cNvSpPr>
              <a:spLocks/>
            </p:cNvSpPr>
            <p:nvPr/>
          </p:nvSpPr>
          <p:spPr bwMode="auto">
            <a:xfrm>
              <a:off x="3187"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94" name="Freeform 270"/>
            <p:cNvSpPr>
              <a:spLocks/>
            </p:cNvSpPr>
            <p:nvPr/>
          </p:nvSpPr>
          <p:spPr bwMode="auto">
            <a:xfrm>
              <a:off x="3205" y="2926"/>
              <a:ext cx="8"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95" name="Freeform 271"/>
            <p:cNvSpPr>
              <a:spLocks/>
            </p:cNvSpPr>
            <p:nvPr/>
          </p:nvSpPr>
          <p:spPr bwMode="auto">
            <a:xfrm>
              <a:off x="3222"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96" name="Freeform 272"/>
            <p:cNvSpPr>
              <a:spLocks/>
            </p:cNvSpPr>
            <p:nvPr/>
          </p:nvSpPr>
          <p:spPr bwMode="auto">
            <a:xfrm>
              <a:off x="3240"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7" y="12"/>
                </a:cxn>
                <a:cxn ang="0">
                  <a:pos x="17" y="6"/>
                </a:cxn>
                <a:cxn ang="0">
                  <a:pos x="15" y="3"/>
                </a:cxn>
                <a:cxn ang="0">
                  <a:pos x="12" y="0"/>
                </a:cxn>
                <a:cxn ang="0">
                  <a:pos x="9" y="0"/>
                </a:cxn>
              </a:cxnLst>
              <a:rect l="0" t="0" r="r" b="b"/>
              <a:pathLst>
                <a:path w="17" h="18">
                  <a:moveTo>
                    <a:pt x="9" y="0"/>
                  </a:moveTo>
                  <a:lnTo>
                    <a:pt x="6" y="0"/>
                  </a:lnTo>
                  <a:lnTo>
                    <a:pt x="3" y="3"/>
                  </a:lnTo>
                  <a:lnTo>
                    <a:pt x="0" y="6"/>
                  </a:lnTo>
                  <a:lnTo>
                    <a:pt x="0" y="12"/>
                  </a:lnTo>
                  <a:lnTo>
                    <a:pt x="3" y="15"/>
                  </a:lnTo>
                  <a:lnTo>
                    <a:pt x="6" y="18"/>
                  </a:lnTo>
                  <a:lnTo>
                    <a:pt x="12" y="18"/>
                  </a:lnTo>
                  <a:lnTo>
                    <a:pt x="15" y="15"/>
                  </a:lnTo>
                  <a:lnTo>
                    <a:pt x="17" y="12"/>
                  </a:lnTo>
                  <a:lnTo>
                    <a:pt x="17"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97" name="Freeform 273"/>
            <p:cNvSpPr>
              <a:spLocks/>
            </p:cNvSpPr>
            <p:nvPr/>
          </p:nvSpPr>
          <p:spPr bwMode="auto">
            <a:xfrm>
              <a:off x="3258"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98" name="Freeform 274"/>
            <p:cNvSpPr>
              <a:spLocks/>
            </p:cNvSpPr>
            <p:nvPr/>
          </p:nvSpPr>
          <p:spPr bwMode="auto">
            <a:xfrm>
              <a:off x="3276"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299" name="Freeform 275"/>
            <p:cNvSpPr>
              <a:spLocks/>
            </p:cNvSpPr>
            <p:nvPr/>
          </p:nvSpPr>
          <p:spPr bwMode="auto">
            <a:xfrm>
              <a:off x="3294"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00" name="Freeform 276"/>
            <p:cNvSpPr>
              <a:spLocks/>
            </p:cNvSpPr>
            <p:nvPr/>
          </p:nvSpPr>
          <p:spPr bwMode="auto">
            <a:xfrm>
              <a:off x="3312"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01" name="Freeform 277"/>
            <p:cNvSpPr>
              <a:spLocks/>
            </p:cNvSpPr>
            <p:nvPr/>
          </p:nvSpPr>
          <p:spPr bwMode="auto">
            <a:xfrm>
              <a:off x="3330"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02" name="Freeform 278"/>
            <p:cNvSpPr>
              <a:spLocks/>
            </p:cNvSpPr>
            <p:nvPr/>
          </p:nvSpPr>
          <p:spPr bwMode="auto">
            <a:xfrm>
              <a:off x="3348"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03" name="Freeform 279"/>
            <p:cNvSpPr>
              <a:spLocks/>
            </p:cNvSpPr>
            <p:nvPr/>
          </p:nvSpPr>
          <p:spPr bwMode="auto">
            <a:xfrm>
              <a:off x="3365"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04" name="Freeform 280"/>
            <p:cNvSpPr>
              <a:spLocks/>
            </p:cNvSpPr>
            <p:nvPr/>
          </p:nvSpPr>
          <p:spPr bwMode="auto">
            <a:xfrm>
              <a:off x="3383"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05" name="Freeform 281"/>
            <p:cNvSpPr>
              <a:spLocks/>
            </p:cNvSpPr>
            <p:nvPr/>
          </p:nvSpPr>
          <p:spPr bwMode="auto">
            <a:xfrm>
              <a:off x="3401"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06" name="Freeform 282"/>
            <p:cNvSpPr>
              <a:spLocks/>
            </p:cNvSpPr>
            <p:nvPr/>
          </p:nvSpPr>
          <p:spPr bwMode="auto">
            <a:xfrm>
              <a:off x="3419"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07" name="Freeform 283"/>
            <p:cNvSpPr>
              <a:spLocks/>
            </p:cNvSpPr>
            <p:nvPr/>
          </p:nvSpPr>
          <p:spPr bwMode="auto">
            <a:xfrm>
              <a:off x="3437"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08" name="Freeform 284"/>
            <p:cNvSpPr>
              <a:spLocks/>
            </p:cNvSpPr>
            <p:nvPr/>
          </p:nvSpPr>
          <p:spPr bwMode="auto">
            <a:xfrm>
              <a:off x="3455"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09" name="Freeform 285"/>
            <p:cNvSpPr>
              <a:spLocks/>
            </p:cNvSpPr>
            <p:nvPr/>
          </p:nvSpPr>
          <p:spPr bwMode="auto">
            <a:xfrm>
              <a:off x="3473" y="2926"/>
              <a:ext cx="9" cy="9"/>
            </a:xfrm>
            <a:custGeom>
              <a:avLst/>
              <a:gdLst/>
              <a:ahLst/>
              <a:cxnLst>
                <a:cxn ang="0">
                  <a:pos x="8" y="0"/>
                </a:cxn>
                <a:cxn ang="0">
                  <a:pos x="6" y="0"/>
                </a:cxn>
                <a:cxn ang="0">
                  <a:pos x="3" y="3"/>
                </a:cxn>
                <a:cxn ang="0">
                  <a:pos x="0" y="6"/>
                </a:cxn>
                <a:cxn ang="0">
                  <a:pos x="0" y="12"/>
                </a:cxn>
                <a:cxn ang="0">
                  <a:pos x="3" y="15"/>
                </a:cxn>
                <a:cxn ang="0">
                  <a:pos x="6" y="18"/>
                </a:cxn>
                <a:cxn ang="0">
                  <a:pos x="11" y="18"/>
                </a:cxn>
                <a:cxn ang="0">
                  <a:pos x="14" y="15"/>
                </a:cxn>
                <a:cxn ang="0">
                  <a:pos x="17" y="12"/>
                </a:cxn>
                <a:cxn ang="0">
                  <a:pos x="17" y="6"/>
                </a:cxn>
                <a:cxn ang="0">
                  <a:pos x="14" y="3"/>
                </a:cxn>
                <a:cxn ang="0">
                  <a:pos x="11" y="0"/>
                </a:cxn>
                <a:cxn ang="0">
                  <a:pos x="8" y="0"/>
                </a:cxn>
              </a:cxnLst>
              <a:rect l="0" t="0" r="r" b="b"/>
              <a:pathLst>
                <a:path w="17" h="18">
                  <a:moveTo>
                    <a:pt x="8" y="0"/>
                  </a:moveTo>
                  <a:lnTo>
                    <a:pt x="6" y="0"/>
                  </a:lnTo>
                  <a:lnTo>
                    <a:pt x="3" y="3"/>
                  </a:lnTo>
                  <a:lnTo>
                    <a:pt x="0" y="6"/>
                  </a:lnTo>
                  <a:lnTo>
                    <a:pt x="0" y="12"/>
                  </a:lnTo>
                  <a:lnTo>
                    <a:pt x="3" y="15"/>
                  </a:lnTo>
                  <a:lnTo>
                    <a:pt x="6" y="18"/>
                  </a:lnTo>
                  <a:lnTo>
                    <a:pt x="11" y="18"/>
                  </a:lnTo>
                  <a:lnTo>
                    <a:pt x="14" y="15"/>
                  </a:lnTo>
                  <a:lnTo>
                    <a:pt x="17" y="12"/>
                  </a:lnTo>
                  <a:lnTo>
                    <a:pt x="17" y="6"/>
                  </a:lnTo>
                  <a:lnTo>
                    <a:pt x="14" y="3"/>
                  </a:lnTo>
                  <a:lnTo>
                    <a:pt x="11" y="0"/>
                  </a:lnTo>
                  <a:lnTo>
                    <a:pt x="8" y="0"/>
                  </a:lnTo>
                  <a:close/>
                </a:path>
              </a:pathLst>
            </a:custGeom>
            <a:solidFill>
              <a:srgbClr val="000000"/>
            </a:solidFill>
            <a:ln w="9525">
              <a:noFill/>
              <a:round/>
              <a:headEnd/>
              <a:tailEnd/>
            </a:ln>
          </p:spPr>
          <p:txBody>
            <a:bodyPr/>
            <a:lstStyle/>
            <a:p>
              <a:endParaRPr lang="en-US"/>
            </a:p>
          </p:txBody>
        </p:sp>
        <p:sp>
          <p:nvSpPr>
            <p:cNvPr id="310" name="Freeform 286"/>
            <p:cNvSpPr>
              <a:spLocks/>
            </p:cNvSpPr>
            <p:nvPr/>
          </p:nvSpPr>
          <p:spPr bwMode="auto">
            <a:xfrm>
              <a:off x="3491"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11" name="Freeform 287"/>
            <p:cNvSpPr>
              <a:spLocks/>
            </p:cNvSpPr>
            <p:nvPr/>
          </p:nvSpPr>
          <p:spPr bwMode="auto">
            <a:xfrm>
              <a:off x="3509" y="2926"/>
              <a:ext cx="8"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12" name="Freeform 288"/>
            <p:cNvSpPr>
              <a:spLocks/>
            </p:cNvSpPr>
            <p:nvPr/>
          </p:nvSpPr>
          <p:spPr bwMode="auto">
            <a:xfrm>
              <a:off x="3526"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13" name="Freeform 289"/>
            <p:cNvSpPr>
              <a:spLocks/>
            </p:cNvSpPr>
            <p:nvPr/>
          </p:nvSpPr>
          <p:spPr bwMode="auto">
            <a:xfrm>
              <a:off x="3544"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4" y="15"/>
                </a:cxn>
                <a:cxn ang="0">
                  <a:pos x="17" y="12"/>
                </a:cxn>
                <a:cxn ang="0">
                  <a:pos x="17" y="6"/>
                </a:cxn>
                <a:cxn ang="0">
                  <a:pos x="14" y="3"/>
                </a:cxn>
                <a:cxn ang="0">
                  <a:pos x="12" y="0"/>
                </a:cxn>
                <a:cxn ang="0">
                  <a:pos x="9" y="0"/>
                </a:cxn>
              </a:cxnLst>
              <a:rect l="0" t="0" r="r" b="b"/>
              <a:pathLst>
                <a:path w="17" h="18">
                  <a:moveTo>
                    <a:pt x="9" y="0"/>
                  </a:moveTo>
                  <a:lnTo>
                    <a:pt x="6" y="0"/>
                  </a:lnTo>
                  <a:lnTo>
                    <a:pt x="3" y="3"/>
                  </a:lnTo>
                  <a:lnTo>
                    <a:pt x="0" y="6"/>
                  </a:lnTo>
                  <a:lnTo>
                    <a:pt x="0" y="12"/>
                  </a:lnTo>
                  <a:lnTo>
                    <a:pt x="3" y="15"/>
                  </a:lnTo>
                  <a:lnTo>
                    <a:pt x="6" y="18"/>
                  </a:lnTo>
                  <a:lnTo>
                    <a:pt x="12" y="18"/>
                  </a:lnTo>
                  <a:lnTo>
                    <a:pt x="14" y="15"/>
                  </a:lnTo>
                  <a:lnTo>
                    <a:pt x="17" y="12"/>
                  </a:lnTo>
                  <a:lnTo>
                    <a:pt x="17" y="6"/>
                  </a:lnTo>
                  <a:lnTo>
                    <a:pt x="14" y="3"/>
                  </a:lnTo>
                  <a:lnTo>
                    <a:pt x="12" y="0"/>
                  </a:lnTo>
                  <a:lnTo>
                    <a:pt x="9" y="0"/>
                  </a:lnTo>
                  <a:close/>
                </a:path>
              </a:pathLst>
            </a:custGeom>
            <a:solidFill>
              <a:srgbClr val="000000"/>
            </a:solidFill>
            <a:ln w="9525">
              <a:noFill/>
              <a:round/>
              <a:headEnd/>
              <a:tailEnd/>
            </a:ln>
          </p:spPr>
          <p:txBody>
            <a:bodyPr/>
            <a:lstStyle/>
            <a:p>
              <a:endParaRPr lang="en-US"/>
            </a:p>
          </p:txBody>
        </p:sp>
        <p:sp>
          <p:nvSpPr>
            <p:cNvPr id="314" name="Freeform 290"/>
            <p:cNvSpPr>
              <a:spLocks/>
            </p:cNvSpPr>
            <p:nvPr/>
          </p:nvSpPr>
          <p:spPr bwMode="auto">
            <a:xfrm>
              <a:off x="3562"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15" name="Freeform 291"/>
            <p:cNvSpPr>
              <a:spLocks/>
            </p:cNvSpPr>
            <p:nvPr/>
          </p:nvSpPr>
          <p:spPr bwMode="auto">
            <a:xfrm>
              <a:off x="3580"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16" name="Freeform 292"/>
            <p:cNvSpPr>
              <a:spLocks/>
            </p:cNvSpPr>
            <p:nvPr/>
          </p:nvSpPr>
          <p:spPr bwMode="auto">
            <a:xfrm>
              <a:off x="3598"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17" name="Freeform 293"/>
            <p:cNvSpPr>
              <a:spLocks/>
            </p:cNvSpPr>
            <p:nvPr/>
          </p:nvSpPr>
          <p:spPr bwMode="auto">
            <a:xfrm>
              <a:off x="3616"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18" name="Freeform 294"/>
            <p:cNvSpPr>
              <a:spLocks/>
            </p:cNvSpPr>
            <p:nvPr/>
          </p:nvSpPr>
          <p:spPr bwMode="auto">
            <a:xfrm>
              <a:off x="3634"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19" name="Freeform 295"/>
            <p:cNvSpPr>
              <a:spLocks/>
            </p:cNvSpPr>
            <p:nvPr/>
          </p:nvSpPr>
          <p:spPr bwMode="auto">
            <a:xfrm>
              <a:off x="3652"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20" name="Freeform 296"/>
            <p:cNvSpPr>
              <a:spLocks/>
            </p:cNvSpPr>
            <p:nvPr/>
          </p:nvSpPr>
          <p:spPr bwMode="auto">
            <a:xfrm>
              <a:off x="3669"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21" name="Freeform 297"/>
            <p:cNvSpPr>
              <a:spLocks/>
            </p:cNvSpPr>
            <p:nvPr/>
          </p:nvSpPr>
          <p:spPr bwMode="auto">
            <a:xfrm>
              <a:off x="3687"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22" name="Freeform 298"/>
            <p:cNvSpPr>
              <a:spLocks/>
            </p:cNvSpPr>
            <p:nvPr/>
          </p:nvSpPr>
          <p:spPr bwMode="auto">
            <a:xfrm>
              <a:off x="3705"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23" name="Freeform 299"/>
            <p:cNvSpPr>
              <a:spLocks/>
            </p:cNvSpPr>
            <p:nvPr/>
          </p:nvSpPr>
          <p:spPr bwMode="auto">
            <a:xfrm>
              <a:off x="3723"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24" name="Freeform 300"/>
            <p:cNvSpPr>
              <a:spLocks/>
            </p:cNvSpPr>
            <p:nvPr/>
          </p:nvSpPr>
          <p:spPr bwMode="auto">
            <a:xfrm>
              <a:off x="3741"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25" name="Freeform 301"/>
            <p:cNvSpPr>
              <a:spLocks/>
            </p:cNvSpPr>
            <p:nvPr/>
          </p:nvSpPr>
          <p:spPr bwMode="auto">
            <a:xfrm>
              <a:off x="3759"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26" name="Freeform 302"/>
            <p:cNvSpPr>
              <a:spLocks/>
            </p:cNvSpPr>
            <p:nvPr/>
          </p:nvSpPr>
          <p:spPr bwMode="auto">
            <a:xfrm>
              <a:off x="3777" y="2926"/>
              <a:ext cx="9" cy="9"/>
            </a:xfrm>
            <a:custGeom>
              <a:avLst/>
              <a:gdLst/>
              <a:ahLst/>
              <a:cxnLst>
                <a:cxn ang="0">
                  <a:pos x="8" y="0"/>
                </a:cxn>
                <a:cxn ang="0">
                  <a:pos x="5" y="0"/>
                </a:cxn>
                <a:cxn ang="0">
                  <a:pos x="3" y="3"/>
                </a:cxn>
                <a:cxn ang="0">
                  <a:pos x="0" y="6"/>
                </a:cxn>
                <a:cxn ang="0">
                  <a:pos x="0" y="12"/>
                </a:cxn>
                <a:cxn ang="0">
                  <a:pos x="3" y="15"/>
                </a:cxn>
                <a:cxn ang="0">
                  <a:pos x="5" y="18"/>
                </a:cxn>
                <a:cxn ang="0">
                  <a:pos x="11" y="18"/>
                </a:cxn>
                <a:cxn ang="0">
                  <a:pos x="14" y="15"/>
                </a:cxn>
                <a:cxn ang="0">
                  <a:pos x="17" y="12"/>
                </a:cxn>
                <a:cxn ang="0">
                  <a:pos x="17" y="6"/>
                </a:cxn>
                <a:cxn ang="0">
                  <a:pos x="14" y="3"/>
                </a:cxn>
                <a:cxn ang="0">
                  <a:pos x="11" y="0"/>
                </a:cxn>
                <a:cxn ang="0">
                  <a:pos x="8" y="0"/>
                </a:cxn>
              </a:cxnLst>
              <a:rect l="0" t="0" r="r" b="b"/>
              <a:pathLst>
                <a:path w="17" h="18">
                  <a:moveTo>
                    <a:pt x="8" y="0"/>
                  </a:moveTo>
                  <a:lnTo>
                    <a:pt x="5" y="0"/>
                  </a:lnTo>
                  <a:lnTo>
                    <a:pt x="3" y="3"/>
                  </a:lnTo>
                  <a:lnTo>
                    <a:pt x="0" y="6"/>
                  </a:lnTo>
                  <a:lnTo>
                    <a:pt x="0" y="12"/>
                  </a:lnTo>
                  <a:lnTo>
                    <a:pt x="3" y="15"/>
                  </a:lnTo>
                  <a:lnTo>
                    <a:pt x="5" y="18"/>
                  </a:lnTo>
                  <a:lnTo>
                    <a:pt x="11" y="18"/>
                  </a:lnTo>
                  <a:lnTo>
                    <a:pt x="14" y="15"/>
                  </a:lnTo>
                  <a:lnTo>
                    <a:pt x="17" y="12"/>
                  </a:lnTo>
                  <a:lnTo>
                    <a:pt x="17" y="6"/>
                  </a:lnTo>
                  <a:lnTo>
                    <a:pt x="14" y="3"/>
                  </a:lnTo>
                  <a:lnTo>
                    <a:pt x="11" y="0"/>
                  </a:lnTo>
                  <a:lnTo>
                    <a:pt x="8" y="0"/>
                  </a:lnTo>
                  <a:close/>
                </a:path>
              </a:pathLst>
            </a:custGeom>
            <a:solidFill>
              <a:srgbClr val="000000"/>
            </a:solidFill>
            <a:ln w="9525">
              <a:noFill/>
              <a:round/>
              <a:headEnd/>
              <a:tailEnd/>
            </a:ln>
          </p:spPr>
          <p:txBody>
            <a:bodyPr/>
            <a:lstStyle/>
            <a:p>
              <a:endParaRPr lang="en-US"/>
            </a:p>
          </p:txBody>
        </p:sp>
        <p:sp>
          <p:nvSpPr>
            <p:cNvPr id="327" name="Freeform 303"/>
            <p:cNvSpPr>
              <a:spLocks/>
            </p:cNvSpPr>
            <p:nvPr/>
          </p:nvSpPr>
          <p:spPr bwMode="auto">
            <a:xfrm>
              <a:off x="3795"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28" name="Freeform 304"/>
            <p:cNvSpPr>
              <a:spLocks/>
            </p:cNvSpPr>
            <p:nvPr/>
          </p:nvSpPr>
          <p:spPr bwMode="auto">
            <a:xfrm>
              <a:off x="3813" y="2926"/>
              <a:ext cx="8"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29" name="Freeform 305"/>
            <p:cNvSpPr>
              <a:spLocks/>
            </p:cNvSpPr>
            <p:nvPr/>
          </p:nvSpPr>
          <p:spPr bwMode="auto">
            <a:xfrm>
              <a:off x="3830"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30" name="Freeform 306"/>
            <p:cNvSpPr>
              <a:spLocks/>
            </p:cNvSpPr>
            <p:nvPr/>
          </p:nvSpPr>
          <p:spPr bwMode="auto">
            <a:xfrm>
              <a:off x="3848"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4" y="15"/>
                </a:cxn>
                <a:cxn ang="0">
                  <a:pos x="17" y="12"/>
                </a:cxn>
                <a:cxn ang="0">
                  <a:pos x="17" y="6"/>
                </a:cxn>
                <a:cxn ang="0">
                  <a:pos x="14" y="3"/>
                </a:cxn>
                <a:cxn ang="0">
                  <a:pos x="12" y="0"/>
                </a:cxn>
                <a:cxn ang="0">
                  <a:pos x="9" y="0"/>
                </a:cxn>
              </a:cxnLst>
              <a:rect l="0" t="0" r="r" b="b"/>
              <a:pathLst>
                <a:path w="17" h="18">
                  <a:moveTo>
                    <a:pt x="9" y="0"/>
                  </a:moveTo>
                  <a:lnTo>
                    <a:pt x="6" y="0"/>
                  </a:lnTo>
                  <a:lnTo>
                    <a:pt x="3" y="3"/>
                  </a:lnTo>
                  <a:lnTo>
                    <a:pt x="0" y="6"/>
                  </a:lnTo>
                  <a:lnTo>
                    <a:pt x="0" y="12"/>
                  </a:lnTo>
                  <a:lnTo>
                    <a:pt x="3" y="15"/>
                  </a:lnTo>
                  <a:lnTo>
                    <a:pt x="6" y="18"/>
                  </a:lnTo>
                  <a:lnTo>
                    <a:pt x="12" y="18"/>
                  </a:lnTo>
                  <a:lnTo>
                    <a:pt x="14" y="15"/>
                  </a:lnTo>
                  <a:lnTo>
                    <a:pt x="17" y="12"/>
                  </a:lnTo>
                  <a:lnTo>
                    <a:pt x="17" y="6"/>
                  </a:lnTo>
                  <a:lnTo>
                    <a:pt x="14" y="3"/>
                  </a:lnTo>
                  <a:lnTo>
                    <a:pt x="12" y="0"/>
                  </a:lnTo>
                  <a:lnTo>
                    <a:pt x="9" y="0"/>
                  </a:lnTo>
                  <a:close/>
                </a:path>
              </a:pathLst>
            </a:custGeom>
            <a:solidFill>
              <a:srgbClr val="000000"/>
            </a:solidFill>
            <a:ln w="9525">
              <a:noFill/>
              <a:round/>
              <a:headEnd/>
              <a:tailEnd/>
            </a:ln>
          </p:spPr>
          <p:txBody>
            <a:bodyPr/>
            <a:lstStyle/>
            <a:p>
              <a:endParaRPr lang="en-US"/>
            </a:p>
          </p:txBody>
        </p:sp>
        <p:sp>
          <p:nvSpPr>
            <p:cNvPr id="331" name="Freeform 307"/>
            <p:cNvSpPr>
              <a:spLocks/>
            </p:cNvSpPr>
            <p:nvPr/>
          </p:nvSpPr>
          <p:spPr bwMode="auto">
            <a:xfrm>
              <a:off x="3866"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32" name="Freeform 308"/>
            <p:cNvSpPr>
              <a:spLocks/>
            </p:cNvSpPr>
            <p:nvPr/>
          </p:nvSpPr>
          <p:spPr bwMode="auto">
            <a:xfrm>
              <a:off x="3884" y="2926"/>
              <a:ext cx="9" cy="9"/>
            </a:xfrm>
            <a:custGeom>
              <a:avLst/>
              <a:gdLst/>
              <a:ahLst/>
              <a:cxnLst>
                <a:cxn ang="0">
                  <a:pos x="9" y="0"/>
                </a:cxn>
                <a:cxn ang="0">
                  <a:pos x="6" y="0"/>
                </a:cxn>
                <a:cxn ang="0">
                  <a:pos x="3" y="3"/>
                </a:cxn>
                <a:cxn ang="0">
                  <a:pos x="0" y="6"/>
                </a:cxn>
                <a:cxn ang="0">
                  <a:pos x="0" y="12"/>
                </a:cxn>
                <a:cxn ang="0">
                  <a:pos x="3" y="15"/>
                </a:cxn>
                <a:cxn ang="0">
                  <a:pos x="6" y="18"/>
                </a:cxn>
                <a:cxn ang="0">
                  <a:pos x="12" y="18"/>
                </a:cxn>
                <a:cxn ang="0">
                  <a:pos x="15" y="15"/>
                </a:cxn>
                <a:cxn ang="0">
                  <a:pos x="18" y="12"/>
                </a:cxn>
                <a:cxn ang="0">
                  <a:pos x="18" y="6"/>
                </a:cxn>
                <a:cxn ang="0">
                  <a:pos x="15" y="3"/>
                </a:cxn>
                <a:cxn ang="0">
                  <a:pos x="12" y="0"/>
                </a:cxn>
                <a:cxn ang="0">
                  <a:pos x="9" y="0"/>
                </a:cxn>
              </a:cxnLst>
              <a:rect l="0" t="0" r="r" b="b"/>
              <a:pathLst>
                <a:path w="18" h="18">
                  <a:moveTo>
                    <a:pt x="9" y="0"/>
                  </a:moveTo>
                  <a:lnTo>
                    <a:pt x="6" y="0"/>
                  </a:lnTo>
                  <a:lnTo>
                    <a:pt x="3" y="3"/>
                  </a:lnTo>
                  <a:lnTo>
                    <a:pt x="0" y="6"/>
                  </a:lnTo>
                  <a:lnTo>
                    <a:pt x="0" y="12"/>
                  </a:lnTo>
                  <a:lnTo>
                    <a:pt x="3" y="15"/>
                  </a:lnTo>
                  <a:lnTo>
                    <a:pt x="6" y="18"/>
                  </a:lnTo>
                  <a:lnTo>
                    <a:pt x="12" y="18"/>
                  </a:lnTo>
                  <a:lnTo>
                    <a:pt x="15" y="15"/>
                  </a:lnTo>
                  <a:lnTo>
                    <a:pt x="18" y="12"/>
                  </a:lnTo>
                  <a:lnTo>
                    <a:pt x="18" y="6"/>
                  </a:lnTo>
                  <a:lnTo>
                    <a:pt x="15" y="3"/>
                  </a:lnTo>
                  <a:lnTo>
                    <a:pt x="12" y="0"/>
                  </a:lnTo>
                  <a:lnTo>
                    <a:pt x="9" y="0"/>
                  </a:lnTo>
                  <a:close/>
                </a:path>
              </a:pathLst>
            </a:custGeom>
            <a:solidFill>
              <a:srgbClr val="000000"/>
            </a:solidFill>
            <a:ln w="9525">
              <a:noFill/>
              <a:round/>
              <a:headEnd/>
              <a:tailEnd/>
            </a:ln>
          </p:spPr>
          <p:txBody>
            <a:bodyPr/>
            <a:lstStyle/>
            <a:p>
              <a:endParaRPr lang="en-US"/>
            </a:p>
          </p:txBody>
        </p:sp>
        <p:sp>
          <p:nvSpPr>
            <p:cNvPr id="333" name="Line 309"/>
            <p:cNvSpPr>
              <a:spLocks noChangeShapeType="1"/>
            </p:cNvSpPr>
            <p:nvPr/>
          </p:nvSpPr>
          <p:spPr bwMode="auto">
            <a:xfrm>
              <a:off x="3439" y="3169"/>
              <a:ext cx="87" cy="1"/>
            </a:xfrm>
            <a:prstGeom prst="line">
              <a:avLst/>
            </a:prstGeom>
            <a:noFill/>
            <a:ln w="0">
              <a:solidFill>
                <a:srgbClr val="000000"/>
              </a:solidFill>
              <a:round/>
              <a:headEnd/>
              <a:tailEnd/>
            </a:ln>
          </p:spPr>
          <p:txBody>
            <a:bodyPr/>
            <a:lstStyle/>
            <a:p>
              <a:endParaRPr lang="en-US"/>
            </a:p>
          </p:txBody>
        </p:sp>
        <p:sp>
          <p:nvSpPr>
            <p:cNvPr id="334" name="Freeform 310"/>
            <p:cNvSpPr>
              <a:spLocks/>
            </p:cNvSpPr>
            <p:nvPr/>
          </p:nvSpPr>
          <p:spPr bwMode="auto">
            <a:xfrm>
              <a:off x="3499" y="3155"/>
              <a:ext cx="27" cy="29"/>
            </a:xfrm>
            <a:custGeom>
              <a:avLst/>
              <a:gdLst/>
              <a:ahLst/>
              <a:cxnLst>
                <a:cxn ang="0">
                  <a:pos x="0" y="0"/>
                </a:cxn>
                <a:cxn ang="0">
                  <a:pos x="55" y="28"/>
                </a:cxn>
                <a:cxn ang="0">
                  <a:pos x="0" y="56"/>
                </a:cxn>
                <a:cxn ang="0">
                  <a:pos x="0" y="0"/>
                </a:cxn>
              </a:cxnLst>
              <a:rect l="0" t="0" r="r" b="b"/>
              <a:pathLst>
                <a:path w="55" h="56">
                  <a:moveTo>
                    <a:pt x="0" y="0"/>
                  </a:moveTo>
                  <a:lnTo>
                    <a:pt x="55" y="28"/>
                  </a:lnTo>
                  <a:lnTo>
                    <a:pt x="0" y="56"/>
                  </a:lnTo>
                  <a:lnTo>
                    <a:pt x="0" y="0"/>
                  </a:lnTo>
                  <a:close/>
                </a:path>
              </a:pathLst>
            </a:custGeom>
            <a:solidFill>
              <a:srgbClr val="000000"/>
            </a:solidFill>
            <a:ln w="0">
              <a:solidFill>
                <a:srgbClr val="000000"/>
              </a:solidFill>
              <a:prstDash val="solid"/>
              <a:round/>
              <a:headEnd/>
              <a:tailEnd/>
            </a:ln>
          </p:spPr>
          <p:txBody>
            <a:bodyPr/>
            <a:lstStyle/>
            <a:p>
              <a:endParaRPr lang="en-US"/>
            </a:p>
          </p:txBody>
        </p:sp>
        <p:sp>
          <p:nvSpPr>
            <p:cNvPr id="335" name="Line 311"/>
            <p:cNvSpPr>
              <a:spLocks noChangeShapeType="1"/>
            </p:cNvSpPr>
            <p:nvPr/>
          </p:nvSpPr>
          <p:spPr bwMode="auto">
            <a:xfrm flipH="1">
              <a:off x="3279" y="3170"/>
              <a:ext cx="87" cy="1"/>
            </a:xfrm>
            <a:prstGeom prst="line">
              <a:avLst/>
            </a:prstGeom>
            <a:noFill/>
            <a:ln w="0">
              <a:solidFill>
                <a:srgbClr val="000000"/>
              </a:solidFill>
              <a:round/>
              <a:headEnd/>
              <a:tailEnd/>
            </a:ln>
          </p:spPr>
          <p:txBody>
            <a:bodyPr/>
            <a:lstStyle/>
            <a:p>
              <a:endParaRPr lang="en-US"/>
            </a:p>
          </p:txBody>
        </p:sp>
        <p:sp>
          <p:nvSpPr>
            <p:cNvPr id="336" name="Freeform 312"/>
            <p:cNvSpPr>
              <a:spLocks/>
            </p:cNvSpPr>
            <p:nvPr/>
          </p:nvSpPr>
          <p:spPr bwMode="auto">
            <a:xfrm>
              <a:off x="3279" y="3156"/>
              <a:ext cx="28" cy="28"/>
            </a:xfrm>
            <a:custGeom>
              <a:avLst/>
              <a:gdLst/>
              <a:ahLst/>
              <a:cxnLst>
                <a:cxn ang="0">
                  <a:pos x="57" y="57"/>
                </a:cxn>
                <a:cxn ang="0">
                  <a:pos x="0" y="28"/>
                </a:cxn>
                <a:cxn ang="0">
                  <a:pos x="57" y="0"/>
                </a:cxn>
                <a:cxn ang="0">
                  <a:pos x="57" y="57"/>
                </a:cxn>
              </a:cxnLst>
              <a:rect l="0" t="0" r="r" b="b"/>
              <a:pathLst>
                <a:path w="57" h="57">
                  <a:moveTo>
                    <a:pt x="57" y="57"/>
                  </a:moveTo>
                  <a:lnTo>
                    <a:pt x="0" y="28"/>
                  </a:lnTo>
                  <a:lnTo>
                    <a:pt x="57" y="0"/>
                  </a:lnTo>
                  <a:lnTo>
                    <a:pt x="57" y="57"/>
                  </a:lnTo>
                  <a:close/>
                </a:path>
              </a:pathLst>
            </a:custGeom>
            <a:solidFill>
              <a:srgbClr val="000000"/>
            </a:solidFill>
            <a:ln w="0">
              <a:solidFill>
                <a:srgbClr val="000000"/>
              </a:solidFill>
              <a:prstDash val="solid"/>
              <a:round/>
              <a:headEnd/>
              <a:tailEnd/>
            </a:ln>
          </p:spPr>
          <p:txBody>
            <a:bodyPr/>
            <a:lstStyle/>
            <a:p>
              <a:endParaRPr lang="en-US"/>
            </a:p>
          </p:txBody>
        </p:sp>
        <p:sp>
          <p:nvSpPr>
            <p:cNvPr id="337" name="Line 313"/>
            <p:cNvSpPr>
              <a:spLocks noChangeShapeType="1"/>
            </p:cNvSpPr>
            <p:nvPr/>
          </p:nvSpPr>
          <p:spPr bwMode="auto">
            <a:xfrm>
              <a:off x="3694" y="3171"/>
              <a:ext cx="89" cy="1"/>
            </a:xfrm>
            <a:prstGeom prst="line">
              <a:avLst/>
            </a:prstGeom>
            <a:noFill/>
            <a:ln w="0">
              <a:solidFill>
                <a:srgbClr val="000000"/>
              </a:solidFill>
              <a:round/>
              <a:headEnd/>
              <a:tailEnd/>
            </a:ln>
          </p:spPr>
          <p:txBody>
            <a:bodyPr/>
            <a:lstStyle/>
            <a:p>
              <a:endParaRPr lang="en-US"/>
            </a:p>
          </p:txBody>
        </p:sp>
        <p:sp>
          <p:nvSpPr>
            <p:cNvPr id="338" name="Freeform 314"/>
            <p:cNvSpPr>
              <a:spLocks/>
            </p:cNvSpPr>
            <p:nvPr/>
          </p:nvSpPr>
          <p:spPr bwMode="auto">
            <a:xfrm>
              <a:off x="3756" y="3157"/>
              <a:ext cx="27" cy="27"/>
            </a:xfrm>
            <a:custGeom>
              <a:avLst/>
              <a:gdLst/>
              <a:ahLst/>
              <a:cxnLst>
                <a:cxn ang="0">
                  <a:pos x="0" y="0"/>
                </a:cxn>
                <a:cxn ang="0">
                  <a:pos x="55" y="29"/>
                </a:cxn>
                <a:cxn ang="0">
                  <a:pos x="0" y="56"/>
                </a:cxn>
                <a:cxn ang="0">
                  <a:pos x="0" y="0"/>
                </a:cxn>
              </a:cxnLst>
              <a:rect l="0" t="0" r="r" b="b"/>
              <a:pathLst>
                <a:path w="55" h="56">
                  <a:moveTo>
                    <a:pt x="0" y="0"/>
                  </a:moveTo>
                  <a:lnTo>
                    <a:pt x="55" y="29"/>
                  </a:lnTo>
                  <a:lnTo>
                    <a:pt x="0" y="56"/>
                  </a:lnTo>
                  <a:lnTo>
                    <a:pt x="0" y="0"/>
                  </a:lnTo>
                  <a:close/>
                </a:path>
              </a:pathLst>
            </a:custGeom>
            <a:solidFill>
              <a:srgbClr val="000000"/>
            </a:solidFill>
            <a:ln w="0">
              <a:solidFill>
                <a:srgbClr val="000000"/>
              </a:solidFill>
              <a:prstDash val="solid"/>
              <a:round/>
              <a:headEnd/>
              <a:tailEnd/>
            </a:ln>
          </p:spPr>
          <p:txBody>
            <a:bodyPr/>
            <a:lstStyle/>
            <a:p>
              <a:endParaRPr lang="en-US"/>
            </a:p>
          </p:txBody>
        </p:sp>
        <p:sp>
          <p:nvSpPr>
            <p:cNvPr id="339" name="Line 315"/>
            <p:cNvSpPr>
              <a:spLocks noChangeShapeType="1"/>
            </p:cNvSpPr>
            <p:nvPr/>
          </p:nvSpPr>
          <p:spPr bwMode="auto">
            <a:xfrm flipH="1">
              <a:off x="3530" y="3172"/>
              <a:ext cx="89" cy="1"/>
            </a:xfrm>
            <a:prstGeom prst="line">
              <a:avLst/>
            </a:prstGeom>
            <a:noFill/>
            <a:ln w="0">
              <a:solidFill>
                <a:srgbClr val="000000"/>
              </a:solidFill>
              <a:round/>
              <a:headEnd/>
              <a:tailEnd/>
            </a:ln>
          </p:spPr>
          <p:txBody>
            <a:bodyPr/>
            <a:lstStyle/>
            <a:p>
              <a:endParaRPr lang="en-US"/>
            </a:p>
          </p:txBody>
        </p:sp>
        <p:sp>
          <p:nvSpPr>
            <p:cNvPr id="340" name="Freeform 316"/>
            <p:cNvSpPr>
              <a:spLocks/>
            </p:cNvSpPr>
            <p:nvPr/>
          </p:nvSpPr>
          <p:spPr bwMode="auto">
            <a:xfrm>
              <a:off x="3530" y="3157"/>
              <a:ext cx="28" cy="29"/>
            </a:xfrm>
            <a:custGeom>
              <a:avLst/>
              <a:gdLst/>
              <a:ahLst/>
              <a:cxnLst>
                <a:cxn ang="0">
                  <a:pos x="55" y="57"/>
                </a:cxn>
                <a:cxn ang="0">
                  <a:pos x="0" y="28"/>
                </a:cxn>
                <a:cxn ang="0">
                  <a:pos x="55" y="0"/>
                </a:cxn>
                <a:cxn ang="0">
                  <a:pos x="55" y="57"/>
                </a:cxn>
              </a:cxnLst>
              <a:rect l="0" t="0" r="r" b="b"/>
              <a:pathLst>
                <a:path w="55" h="57">
                  <a:moveTo>
                    <a:pt x="55" y="57"/>
                  </a:moveTo>
                  <a:lnTo>
                    <a:pt x="0" y="28"/>
                  </a:lnTo>
                  <a:lnTo>
                    <a:pt x="55" y="0"/>
                  </a:lnTo>
                  <a:lnTo>
                    <a:pt x="55" y="57"/>
                  </a:lnTo>
                  <a:close/>
                </a:path>
              </a:pathLst>
            </a:custGeom>
            <a:solidFill>
              <a:srgbClr val="000000"/>
            </a:solidFill>
            <a:ln w="0">
              <a:solidFill>
                <a:srgbClr val="000000"/>
              </a:solidFill>
              <a:prstDash val="solid"/>
              <a:round/>
              <a:headEnd/>
              <a:tailEnd/>
            </a:ln>
          </p:spPr>
          <p:txBody>
            <a:bodyPr/>
            <a:lstStyle/>
            <a:p>
              <a:endParaRPr lang="en-US"/>
            </a:p>
          </p:txBody>
        </p:sp>
        <p:sp>
          <p:nvSpPr>
            <p:cNvPr id="341" name="Rectangle 317"/>
            <p:cNvSpPr>
              <a:spLocks noChangeArrowheads="1"/>
            </p:cNvSpPr>
            <p:nvPr/>
          </p:nvSpPr>
          <p:spPr bwMode="auto">
            <a:xfrm>
              <a:off x="4649" y="2466"/>
              <a:ext cx="92" cy="202"/>
            </a:xfrm>
            <a:prstGeom prst="rect">
              <a:avLst/>
            </a:prstGeom>
            <a:noFill/>
            <a:ln w="9525">
              <a:noFill/>
              <a:miter lim="800000"/>
              <a:headEnd/>
              <a:tailEnd/>
            </a:ln>
          </p:spPr>
          <p:txBody>
            <a:bodyPr wrap="none" lIns="0" tIns="0" rIns="0" bIns="0">
              <a:spAutoFit/>
            </a:bodyPr>
            <a:lstStyle/>
            <a:p>
              <a:r>
                <a:rPr lang="en-US" altLang="zh-CN" sz="2100" b="1">
                  <a:solidFill>
                    <a:srgbClr val="000000"/>
                  </a:solidFill>
                  <a:latin typeface="Symbol" pitchFamily="18" charset="2"/>
                  <a:ea typeface="宋体" pitchFamily="2" charset="-122"/>
                </a:rPr>
                <a:t>r</a:t>
              </a:r>
              <a:endParaRPr lang="en-US" altLang="zh-CN">
                <a:ea typeface="宋体" pitchFamily="2" charset="-122"/>
              </a:endParaRPr>
            </a:p>
          </p:txBody>
        </p:sp>
        <p:sp>
          <p:nvSpPr>
            <p:cNvPr id="342" name="Rectangle 318"/>
            <p:cNvSpPr>
              <a:spLocks noChangeArrowheads="1"/>
            </p:cNvSpPr>
            <p:nvPr/>
          </p:nvSpPr>
          <p:spPr bwMode="auto">
            <a:xfrm>
              <a:off x="4743" y="2543"/>
              <a:ext cx="107" cy="115"/>
            </a:xfrm>
            <a:prstGeom prst="rect">
              <a:avLst/>
            </a:prstGeom>
            <a:noFill/>
            <a:ln w="9525">
              <a:noFill/>
              <a:miter lim="800000"/>
              <a:headEnd/>
              <a:tailEnd/>
            </a:ln>
          </p:spPr>
          <p:txBody>
            <a:bodyPr wrap="none" lIns="0" tIns="0" rIns="0" bIns="0">
              <a:spAutoFit/>
            </a:bodyPr>
            <a:lstStyle/>
            <a:p>
              <a:r>
                <a:rPr lang="en-US" altLang="zh-CN" sz="1200" b="1">
                  <a:solidFill>
                    <a:srgbClr val="000000"/>
                  </a:solidFill>
                  <a:latin typeface="Times New Roman" pitchFamily="18" charset="0"/>
                  <a:ea typeface="宋体" pitchFamily="2" charset="-122"/>
                </a:rPr>
                <a:t>(z)</a:t>
              </a:r>
              <a:endParaRPr lang="en-US" altLang="zh-CN">
                <a:ea typeface="宋体" pitchFamily="2" charset="-122"/>
              </a:endParaRPr>
            </a:p>
          </p:txBody>
        </p:sp>
      </p:grpSp>
      <p:sp>
        <p:nvSpPr>
          <p:cNvPr id="343" name="Slide Number Placeholder 342"/>
          <p:cNvSpPr>
            <a:spLocks noGrp="1"/>
          </p:cNvSpPr>
          <p:nvPr>
            <p:ph type="sldNum" sz="quarter" idx="12"/>
          </p:nvPr>
        </p:nvSpPr>
        <p:spPr/>
        <p:txBody>
          <a:bodyPr/>
          <a:lstStyle/>
          <a:p>
            <a:fld id="{9CB5389A-1711-45FC-BAEC-D67A6DEAC3B5}" type="slidenum">
              <a:rPr lang="en-US" altLang="zh-CN" smtClean="0"/>
              <a:pPr/>
              <a:t>18</a:t>
            </a:fld>
            <a:endParaRPr lang="en-US" altLang="zh-CN"/>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789735" y="2476789"/>
            <a:ext cx="7453745" cy="1470025"/>
          </a:xfrm>
          <a:prstGeom prst="rect">
            <a:avLst/>
          </a:prstGeom>
          <a:noFill/>
          <a:ln w="9525" algn="ctr">
            <a:noFill/>
            <a:miter lim="800000"/>
            <a:headEnd/>
            <a:tailEnd/>
          </a:ln>
          <a:effectLst/>
        </p:spPr>
        <p:txBody>
          <a:bodyPr anchor="ctr"/>
          <a:lstStyle/>
          <a:p>
            <a:pPr defTabSz="457200" eaLnBrk="0" hangingPunct="0"/>
            <a:r>
              <a:rPr lang="en-US" altLang="zh-CN" sz="3600" b="1" dirty="0" smtClean="0">
                <a:solidFill>
                  <a:schemeClr val="hlink"/>
                </a:solidFill>
                <a:latin typeface="Trebuchet MS" pitchFamily="34" charset="0"/>
              </a:rPr>
              <a:t>Demonstrated Transformer </a:t>
            </a:r>
            <a:r>
              <a:rPr lang="en-US" altLang="zh-CN" sz="3600" b="1" dirty="0" smtClean="0">
                <a:solidFill>
                  <a:schemeClr val="hlink"/>
                </a:solidFill>
                <a:latin typeface="Trebuchet MS" pitchFamily="34" charset="0"/>
              </a:rPr>
              <a:t>Ratio Enhancement @ AWA</a:t>
            </a:r>
            <a:endParaRPr lang="en-US" altLang="zh-CN" sz="3600" b="1" dirty="0">
              <a:solidFill>
                <a:schemeClr val="hlink"/>
              </a:solidFill>
              <a:latin typeface="Trebuchet MS" pitchFamily="34" charset="0"/>
            </a:endParaRPr>
          </a:p>
        </p:txBody>
      </p:sp>
      <p:sp>
        <p:nvSpPr>
          <p:cNvPr id="6" name="Slide Number Placeholder 5"/>
          <p:cNvSpPr>
            <a:spLocks noGrp="1"/>
          </p:cNvSpPr>
          <p:nvPr>
            <p:ph type="sldNum" sz="quarter" idx="12"/>
          </p:nvPr>
        </p:nvSpPr>
        <p:spPr/>
        <p:txBody>
          <a:bodyPr/>
          <a:lstStyle/>
          <a:p>
            <a:fld id="{CB3A64FC-EFA9-4F80-A923-BAF87AAC86B7}" type="slidenum">
              <a:rPr lang="en-US" altLang="zh-CN" smtClean="0"/>
              <a:pPr/>
              <a:t>19</a:t>
            </a:fld>
            <a:endParaRPr lang="en-US" altLang="zh-CN"/>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2"/>
            <a:ext cx="8229600" cy="681326"/>
          </a:xfrm>
        </p:spPr>
        <p:txBody>
          <a:bodyPr/>
          <a:lstStyle/>
          <a:p>
            <a:r>
              <a:rPr lang="en-US" dirty="0" smtClean="0"/>
              <a:t>Core Experiments: 2009-2014</a:t>
            </a:r>
            <a:endParaRPr lang="en-US" dirty="0"/>
          </a:p>
        </p:txBody>
      </p:sp>
      <p:sp>
        <p:nvSpPr>
          <p:cNvPr id="4" name="Slide Number Placeholder 3"/>
          <p:cNvSpPr>
            <a:spLocks noGrp="1"/>
          </p:cNvSpPr>
          <p:nvPr>
            <p:ph type="sldNum" sz="quarter" idx="12"/>
          </p:nvPr>
        </p:nvSpPr>
        <p:spPr/>
        <p:txBody>
          <a:bodyPr/>
          <a:lstStyle/>
          <a:p>
            <a:fld id="{9CB5389A-1711-45FC-BAEC-D67A6DEAC3B5}" type="slidenum">
              <a:rPr lang="en-US" altLang="zh-CN" smtClean="0"/>
              <a:pPr/>
              <a:t>2</a:t>
            </a:fld>
            <a:endParaRPr lang="en-US" altLang="zh-CN"/>
          </a:p>
        </p:txBody>
      </p:sp>
      <p:graphicFrame>
        <p:nvGraphicFramePr>
          <p:cNvPr id="6" name="Table 5"/>
          <p:cNvGraphicFramePr>
            <a:graphicFrameLocks noGrp="1"/>
          </p:cNvGraphicFramePr>
          <p:nvPr/>
        </p:nvGraphicFramePr>
        <p:xfrm>
          <a:off x="69274" y="1230740"/>
          <a:ext cx="8991596" cy="4991254"/>
        </p:xfrm>
        <a:graphic>
          <a:graphicData uri="http://schemas.openxmlformats.org/drawingml/2006/table">
            <a:tbl>
              <a:tblPr firstRow="1">
                <a:tableStyleId>{284E427A-3D55-4303-BF80-6455036E1DE7}</a:tableStyleId>
              </a:tblPr>
              <a:tblGrid>
                <a:gridCol w="1607126"/>
                <a:gridCol w="2036618"/>
                <a:gridCol w="2466109"/>
                <a:gridCol w="2881743"/>
              </a:tblGrid>
              <a:tr h="815494">
                <a:tc>
                  <a:txBody>
                    <a:bodyPr/>
                    <a:lstStyle/>
                    <a:p>
                      <a:r>
                        <a:rPr lang="en-US" sz="2000" dirty="0" smtClean="0"/>
                        <a:t>Goal</a:t>
                      </a:r>
                      <a:endParaRPr lang="en-US" sz="2000" dirty="0">
                        <a:solidFill>
                          <a:schemeClr val="accent1">
                            <a:lumMod val="75000"/>
                            <a:lumOff val="25000"/>
                          </a:schemeClr>
                        </a:solidFill>
                      </a:endParaRPr>
                    </a:p>
                  </a:txBody>
                  <a:tcPr>
                    <a:lnR w="9525" cap="flat" cmpd="sng" algn="ctr">
                      <a:solidFill>
                        <a:srgbClr val="FFFFFF"/>
                      </a:solidFill>
                      <a:prstDash val="solid"/>
                      <a:round/>
                      <a:headEnd type="none" w="med" len="med"/>
                      <a:tailEnd type="none" w="med" len="med"/>
                    </a:lnR>
                    <a:lnB w="9525" cap="flat" cmpd="sng" algn="ctr">
                      <a:solidFill>
                        <a:srgbClr val="FFFFFF"/>
                      </a:solidFill>
                      <a:prstDash val="solid"/>
                      <a:round/>
                      <a:headEnd type="none" w="med" len="med"/>
                      <a:tailEnd type="none" w="med" len="med"/>
                    </a:lnB>
                  </a:tcPr>
                </a:tc>
                <a:tc>
                  <a:txBody>
                    <a:bodyPr/>
                    <a:lstStyle/>
                    <a:p>
                      <a:r>
                        <a:rPr lang="en-US" sz="2000" dirty="0" smtClean="0"/>
                        <a:t>Key technologies </a:t>
                      </a:r>
                      <a:endParaRPr lang="en-US" sz="2000" dirty="0">
                        <a:solidFill>
                          <a:schemeClr val="accent1">
                            <a:lumMod val="75000"/>
                            <a:lumOff val="25000"/>
                          </a:schemeClr>
                        </a:solidFill>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B w="9525" cap="flat" cmpd="sng" algn="ctr">
                      <a:solidFill>
                        <a:srgbClr val="FFFFFF"/>
                      </a:solidFill>
                      <a:prstDash val="solid"/>
                      <a:round/>
                      <a:headEnd type="none" w="med" len="med"/>
                      <a:tailEnd type="none" w="med" len="med"/>
                    </a:lnB>
                  </a:tcPr>
                </a:tc>
                <a:tc>
                  <a:txBody>
                    <a:bodyPr/>
                    <a:lstStyle/>
                    <a:p>
                      <a:r>
                        <a:rPr lang="en-US" sz="2000" dirty="0" smtClean="0"/>
                        <a:t>Experiments:        </a:t>
                      </a:r>
                    </a:p>
                    <a:p>
                      <a:r>
                        <a:rPr lang="en-US" sz="2000" dirty="0" smtClean="0"/>
                        <a:t>2009-2012</a:t>
                      </a:r>
                      <a:endParaRPr lang="en-US" sz="2000" dirty="0">
                        <a:solidFill>
                          <a:schemeClr val="accent1">
                            <a:lumMod val="75000"/>
                            <a:lumOff val="25000"/>
                          </a:schemeClr>
                        </a:solidFill>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B w="9525" cap="flat" cmpd="sng" algn="ctr">
                      <a:solidFill>
                        <a:srgbClr val="FFFFFF"/>
                      </a:solidFill>
                      <a:prstDash val="solid"/>
                      <a:round/>
                      <a:headEnd type="none" w="med" len="med"/>
                      <a:tailEnd type="none" w="med" len="med"/>
                    </a:lnB>
                  </a:tcPr>
                </a:tc>
                <a:tc>
                  <a:txBody>
                    <a:bodyPr/>
                    <a:lstStyle/>
                    <a:p>
                      <a:r>
                        <a:rPr lang="en-US" sz="2000" dirty="0" smtClean="0"/>
                        <a:t>Scheduled Experiments:             </a:t>
                      </a:r>
                    </a:p>
                    <a:p>
                      <a:r>
                        <a:rPr lang="en-US" sz="2000" dirty="0" smtClean="0"/>
                        <a:t>2013-2014</a:t>
                      </a:r>
                      <a:endParaRPr lang="en-US" sz="2000" dirty="0">
                        <a:solidFill>
                          <a:schemeClr val="accent1">
                            <a:lumMod val="75000"/>
                            <a:lumOff val="25000"/>
                          </a:schemeClr>
                        </a:solidFill>
                      </a:endParaRPr>
                    </a:p>
                  </a:txBody>
                  <a:tcPr>
                    <a:lnL w="9525" cap="flat" cmpd="sng" algn="ctr">
                      <a:solidFill>
                        <a:srgbClr val="FFFFFF"/>
                      </a:solidFill>
                      <a:prstDash val="solid"/>
                      <a:round/>
                      <a:headEnd type="none" w="med" len="med"/>
                      <a:tailEnd type="none" w="med" len="med"/>
                    </a:lnL>
                    <a:lnB w="9525" cap="flat" cmpd="sng" algn="ctr">
                      <a:solidFill>
                        <a:srgbClr val="FFFFFF"/>
                      </a:solidFill>
                      <a:prstDash val="solid"/>
                      <a:round/>
                      <a:headEnd type="none" w="med" len="med"/>
                      <a:tailEnd type="none" w="med" len="med"/>
                    </a:lnB>
                  </a:tcPr>
                </a:tc>
              </a:tr>
              <a:tr h="594360">
                <a:tc rowSpan="3">
                  <a:txBody>
                    <a:bodyPr/>
                    <a:lstStyle/>
                    <a:p>
                      <a:r>
                        <a:rPr lang="en-US" sz="1800" dirty="0" smtClean="0">
                          <a:solidFill>
                            <a:srgbClr val="002060"/>
                          </a:solidFill>
                        </a:rPr>
                        <a:t>Advanced</a:t>
                      </a:r>
                      <a:r>
                        <a:rPr lang="en-US" sz="1800" baseline="0" dirty="0" smtClean="0">
                          <a:solidFill>
                            <a:srgbClr val="002060"/>
                          </a:solidFill>
                        </a:rPr>
                        <a:t> (dielectric based) short </a:t>
                      </a:r>
                      <a:r>
                        <a:rPr lang="en-US" sz="1800" baseline="0" dirty="0" err="1" smtClean="0">
                          <a:solidFill>
                            <a:srgbClr val="002060"/>
                          </a:solidFill>
                        </a:rPr>
                        <a:t>rf</a:t>
                      </a:r>
                      <a:r>
                        <a:rPr lang="en-US" sz="1800" baseline="0" dirty="0" smtClean="0">
                          <a:solidFill>
                            <a:srgbClr val="002060"/>
                          </a:solidFill>
                        </a:rPr>
                        <a:t> pulse Two-Beam Accelerator</a:t>
                      </a:r>
                      <a:endParaRPr lang="en-US" sz="1800" dirty="0">
                        <a:solidFill>
                          <a:srgbClr val="002060"/>
                        </a:solidFill>
                      </a:endParaRPr>
                    </a:p>
                  </a:txBody>
                  <a:tcPr>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r>
                        <a:rPr lang="en-US" sz="1800" dirty="0" smtClean="0">
                          <a:solidFill>
                            <a:srgbClr val="002060"/>
                          </a:solidFill>
                        </a:rPr>
                        <a:t>High charge bunch train generation</a:t>
                      </a:r>
                      <a:endParaRPr lang="en-US" sz="1800" dirty="0">
                        <a:solidFill>
                          <a:srgbClr val="002060"/>
                        </a:solidFill>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marL="342900" indent="-342900">
                        <a:buFont typeface="+mj-lt"/>
                        <a:buAutoNum type="arabicPeriod"/>
                      </a:pPr>
                      <a:r>
                        <a:rPr lang="en-US" sz="1600" dirty="0" smtClean="0">
                          <a:solidFill>
                            <a:srgbClr val="002060"/>
                          </a:solidFill>
                        </a:rPr>
                        <a:t>High QE cathode</a:t>
                      </a:r>
                      <a:r>
                        <a:rPr lang="en-US" sz="1600" baseline="0" dirty="0" smtClean="0">
                          <a:solidFill>
                            <a:srgbClr val="002060"/>
                          </a:solidFill>
                        </a:rPr>
                        <a:t> test: 2011</a:t>
                      </a:r>
                      <a:endParaRPr lang="en-US" sz="1600" dirty="0">
                        <a:solidFill>
                          <a:srgbClr val="002060"/>
                        </a:solidFill>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marL="342900" indent="-342900">
                        <a:buFont typeface="+mj-lt"/>
                        <a:buAutoNum type="arabicPeriod"/>
                      </a:pPr>
                      <a:r>
                        <a:rPr lang="en-US" sz="1600" dirty="0" smtClean="0">
                          <a:solidFill>
                            <a:srgbClr val="002060"/>
                          </a:solidFill>
                        </a:rPr>
                        <a:t>19MeV</a:t>
                      </a:r>
                      <a:r>
                        <a:rPr lang="en-US" sz="1600" baseline="0" dirty="0" smtClean="0">
                          <a:solidFill>
                            <a:srgbClr val="002060"/>
                          </a:solidFill>
                        </a:rPr>
                        <a:t> 32*40nC bunch train characterization: 2013 spring</a:t>
                      </a:r>
                    </a:p>
                    <a:p>
                      <a:pPr marL="342900" indent="-342900">
                        <a:buFont typeface="+mj-lt"/>
                        <a:buAutoNum type="arabicPeriod"/>
                      </a:pPr>
                      <a:r>
                        <a:rPr lang="en-US" sz="1600" baseline="0" dirty="0" smtClean="0">
                          <a:solidFill>
                            <a:srgbClr val="002060"/>
                          </a:solidFill>
                        </a:rPr>
                        <a:t>75MeV 32*40nC bunch train characterization: 2013 summer</a:t>
                      </a:r>
                      <a:endParaRPr lang="en-US" sz="1600" dirty="0">
                        <a:solidFill>
                          <a:srgbClr val="002060"/>
                        </a:solidFill>
                      </a:endParaRPr>
                    </a:p>
                  </a:txBody>
                  <a:tcPr>
                    <a:lnL w="9525" cap="flat" cmpd="sng" algn="ctr">
                      <a:solidFill>
                        <a:srgbClr val="FFFFFF"/>
                      </a:solidFill>
                      <a:prstDash val="solid"/>
                      <a:round/>
                      <a:headEnd type="none" w="med" len="med"/>
                      <a:tailEnd type="none" w="med" len="med"/>
                    </a:lnL>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r>
              <a:tr h="594360">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2060"/>
                          </a:solidFill>
                        </a:rPr>
                        <a:t>High freq.</a:t>
                      </a:r>
                      <a:r>
                        <a:rPr lang="en-US" sz="1800" baseline="0" dirty="0" smtClean="0">
                          <a:solidFill>
                            <a:srgbClr val="002060"/>
                          </a:solidFill>
                        </a:rPr>
                        <a:t> high power short pulse </a:t>
                      </a:r>
                      <a:r>
                        <a:rPr lang="en-US" sz="1800" baseline="0" dirty="0" err="1" smtClean="0">
                          <a:solidFill>
                            <a:srgbClr val="002060"/>
                          </a:solidFill>
                        </a:rPr>
                        <a:t>rf</a:t>
                      </a:r>
                      <a:r>
                        <a:rPr lang="en-US" sz="1800" baseline="0" dirty="0" smtClean="0">
                          <a:solidFill>
                            <a:srgbClr val="002060"/>
                          </a:solidFill>
                        </a:rPr>
                        <a:t> generation</a:t>
                      </a:r>
                      <a:endParaRPr lang="en-US" sz="1800" dirty="0" smtClean="0">
                        <a:solidFill>
                          <a:srgbClr val="002060"/>
                        </a:solidFill>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solidFill>
                            <a:srgbClr val="002060"/>
                          </a:solidFill>
                        </a:rPr>
                        <a:t>26GHz high power </a:t>
                      </a:r>
                      <a:r>
                        <a:rPr lang="en-US" sz="1600" dirty="0" err="1" smtClean="0">
                          <a:solidFill>
                            <a:srgbClr val="002060"/>
                          </a:solidFill>
                        </a:rPr>
                        <a:t>rf</a:t>
                      </a:r>
                      <a:r>
                        <a:rPr lang="en-US" sz="1600" dirty="0" smtClean="0">
                          <a:solidFill>
                            <a:srgbClr val="002060"/>
                          </a:solidFill>
                        </a:rPr>
                        <a:t> generation:2009.</a:t>
                      </a:r>
                    </a:p>
                    <a:p>
                      <a:pPr marL="342900" indent="-342900">
                        <a:buFont typeface="+mj-lt"/>
                        <a:buAutoNum type="arabicPeriod"/>
                      </a:pPr>
                      <a:r>
                        <a:rPr lang="en-US" sz="1600" dirty="0" smtClean="0">
                          <a:solidFill>
                            <a:srgbClr val="002060"/>
                          </a:solidFill>
                        </a:rPr>
                        <a:t>High power </a:t>
                      </a:r>
                      <a:r>
                        <a:rPr lang="en-US" sz="1600" dirty="0" err="1" smtClean="0">
                          <a:solidFill>
                            <a:srgbClr val="002060"/>
                          </a:solidFill>
                        </a:rPr>
                        <a:t>rf</a:t>
                      </a:r>
                      <a:r>
                        <a:rPr lang="en-US" sz="1600" dirty="0" smtClean="0">
                          <a:solidFill>
                            <a:srgbClr val="002060"/>
                          </a:solidFill>
                        </a:rPr>
                        <a:t> test of Dielectric PETS: 2012</a:t>
                      </a:r>
                      <a:endParaRPr lang="en-US" sz="1600" dirty="0">
                        <a:solidFill>
                          <a:srgbClr val="002060"/>
                        </a:solidFill>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marL="342900" indent="-342900">
                        <a:buFont typeface="+mj-lt"/>
                        <a:buAutoNum type="arabicPeriod"/>
                      </a:pPr>
                      <a:r>
                        <a:rPr lang="en-US" sz="1600" dirty="0" smtClean="0">
                          <a:solidFill>
                            <a:srgbClr val="002060"/>
                          </a:solidFill>
                        </a:rPr>
                        <a:t>GW level</a:t>
                      </a:r>
                      <a:r>
                        <a:rPr lang="en-US" sz="1600" baseline="0" dirty="0" smtClean="0">
                          <a:solidFill>
                            <a:srgbClr val="002060"/>
                          </a:solidFill>
                        </a:rPr>
                        <a:t> X-band </a:t>
                      </a:r>
                      <a:r>
                        <a:rPr lang="en-US" sz="1600" baseline="0" dirty="0" err="1" smtClean="0">
                          <a:solidFill>
                            <a:srgbClr val="002060"/>
                          </a:solidFill>
                        </a:rPr>
                        <a:t>rf</a:t>
                      </a:r>
                      <a:r>
                        <a:rPr lang="en-US" sz="1600" baseline="0" dirty="0" smtClean="0">
                          <a:solidFill>
                            <a:srgbClr val="002060"/>
                          </a:solidFill>
                        </a:rPr>
                        <a:t> generation: 2013 winter</a:t>
                      </a:r>
                    </a:p>
                    <a:p>
                      <a:pPr marL="342900" indent="-342900">
                        <a:buFont typeface="+mj-lt"/>
                        <a:buAutoNum type="arabicPeriod"/>
                      </a:pPr>
                      <a:r>
                        <a:rPr lang="en-US" sz="1600" baseline="0" dirty="0" smtClean="0">
                          <a:solidFill>
                            <a:srgbClr val="002060"/>
                          </a:solidFill>
                        </a:rPr>
                        <a:t>Multi-hundreds MW K-band </a:t>
                      </a:r>
                      <a:r>
                        <a:rPr lang="en-US" sz="1600" baseline="0" dirty="0" err="1" smtClean="0">
                          <a:solidFill>
                            <a:srgbClr val="002060"/>
                          </a:solidFill>
                        </a:rPr>
                        <a:t>rf</a:t>
                      </a:r>
                      <a:r>
                        <a:rPr lang="en-US" sz="1600" baseline="0" dirty="0" smtClean="0">
                          <a:solidFill>
                            <a:srgbClr val="002060"/>
                          </a:solidFill>
                        </a:rPr>
                        <a:t> generation: 2013 fall.</a:t>
                      </a:r>
                      <a:endParaRPr lang="en-US" sz="1600" dirty="0">
                        <a:solidFill>
                          <a:srgbClr val="002060"/>
                        </a:solidFill>
                      </a:endParaRPr>
                    </a:p>
                  </a:txBody>
                  <a:tcPr>
                    <a:lnL w="9525" cap="flat" cmpd="sng" algn="ctr">
                      <a:solidFill>
                        <a:srgbClr val="FFFFFF"/>
                      </a:solidFill>
                      <a:prstDash val="solid"/>
                      <a:round/>
                      <a:headEnd type="none" w="med" len="med"/>
                      <a:tailEnd type="none" w="med" len="med"/>
                    </a:lnL>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r>
              <a:tr h="630459">
                <a:tc vMerge="1">
                  <a:txBody>
                    <a:bodyPr/>
                    <a:lstStyle/>
                    <a:p>
                      <a:endParaRPr lang="en-US" dirty="0"/>
                    </a:p>
                  </a:txBody>
                  <a:tcPr/>
                </a:tc>
                <a:tc>
                  <a:txBody>
                    <a:bodyPr/>
                    <a:lstStyle/>
                    <a:p>
                      <a:r>
                        <a:rPr lang="en-US" sz="1800" dirty="0" smtClean="0">
                          <a:solidFill>
                            <a:srgbClr val="002060"/>
                          </a:solidFill>
                        </a:rPr>
                        <a:t>High grad.</a:t>
                      </a:r>
                      <a:r>
                        <a:rPr lang="en-US" sz="1800" baseline="0" dirty="0" smtClean="0">
                          <a:solidFill>
                            <a:srgbClr val="002060"/>
                          </a:solidFill>
                        </a:rPr>
                        <a:t> </a:t>
                      </a:r>
                      <a:r>
                        <a:rPr lang="en-US" sz="1800" dirty="0" smtClean="0">
                          <a:solidFill>
                            <a:srgbClr val="002060"/>
                          </a:solidFill>
                        </a:rPr>
                        <a:t>short pulse accelerating structure</a:t>
                      </a:r>
                      <a:endParaRPr lang="en-US" sz="1800" dirty="0">
                        <a:solidFill>
                          <a:srgbClr val="002060"/>
                        </a:solidFill>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marL="342900" indent="-342900">
                        <a:buFont typeface="+mj-lt"/>
                        <a:buAutoNum type="arabicPeriod"/>
                      </a:pPr>
                      <a:r>
                        <a:rPr lang="en-US" sz="1600" dirty="0" smtClean="0">
                          <a:solidFill>
                            <a:srgbClr val="002060"/>
                          </a:solidFill>
                        </a:rPr>
                        <a:t>Tests of external</a:t>
                      </a:r>
                      <a:r>
                        <a:rPr lang="en-US" sz="1600" baseline="0" dirty="0" smtClean="0">
                          <a:solidFill>
                            <a:srgbClr val="002060"/>
                          </a:solidFill>
                        </a:rPr>
                        <a:t> Powered DLA s</a:t>
                      </a:r>
                      <a:r>
                        <a:rPr lang="en-US" sz="1600" dirty="0" smtClean="0">
                          <a:solidFill>
                            <a:srgbClr val="002060"/>
                          </a:solidFill>
                        </a:rPr>
                        <a:t>:</a:t>
                      </a:r>
                      <a:r>
                        <a:rPr lang="en-US" sz="1600" baseline="0" dirty="0" smtClean="0">
                          <a:solidFill>
                            <a:srgbClr val="002060"/>
                          </a:solidFill>
                        </a:rPr>
                        <a:t> 2009-2012</a:t>
                      </a:r>
                    </a:p>
                    <a:p>
                      <a:pPr marL="342900" indent="-342900">
                        <a:buFont typeface="+mj-lt"/>
                        <a:buAutoNum type="arabicPeriod"/>
                      </a:pPr>
                      <a:r>
                        <a:rPr lang="en-US" sz="1600" dirty="0" err="1" smtClean="0">
                          <a:solidFill>
                            <a:srgbClr val="002060"/>
                          </a:solidFill>
                        </a:rPr>
                        <a:t>Multipactor</a:t>
                      </a:r>
                      <a:r>
                        <a:rPr lang="en-US" sz="1600" dirty="0" smtClean="0">
                          <a:solidFill>
                            <a:srgbClr val="002060"/>
                          </a:solidFill>
                        </a:rPr>
                        <a:t> suppression using solenoid: 2012</a:t>
                      </a:r>
                      <a:endParaRPr lang="en-US" sz="1600" dirty="0">
                        <a:solidFill>
                          <a:srgbClr val="002060"/>
                        </a:solidFill>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marL="342900" indent="-342900">
                        <a:buFont typeface="+mj-lt"/>
                        <a:buAutoNum type="arabicPeriod"/>
                      </a:pPr>
                      <a:r>
                        <a:rPr lang="en-US" sz="1600" dirty="0" smtClean="0">
                          <a:solidFill>
                            <a:srgbClr val="002060"/>
                          </a:solidFill>
                        </a:rPr>
                        <a:t>Test</a:t>
                      </a:r>
                      <a:r>
                        <a:rPr lang="en-US" sz="1600" baseline="0" dirty="0" smtClean="0">
                          <a:solidFill>
                            <a:srgbClr val="002060"/>
                          </a:solidFill>
                        </a:rPr>
                        <a:t> of K-band short pulse high gradient accelerator: 2014 spring</a:t>
                      </a:r>
                    </a:p>
                    <a:p>
                      <a:pPr marL="342900" indent="-342900">
                        <a:buFont typeface="+mj-lt"/>
                        <a:buAutoNum type="arabicPeriod"/>
                      </a:pPr>
                      <a:r>
                        <a:rPr lang="en-US" sz="1600" baseline="0" dirty="0" smtClean="0">
                          <a:solidFill>
                            <a:srgbClr val="002060"/>
                          </a:solidFill>
                        </a:rPr>
                        <a:t>Two beam acceleration: 2014 spring</a:t>
                      </a:r>
                      <a:endParaRPr lang="en-US" sz="1600" dirty="0">
                        <a:solidFill>
                          <a:srgbClr val="002060"/>
                        </a:solidFill>
                      </a:endParaRPr>
                    </a:p>
                  </a:txBody>
                  <a:tcPr>
                    <a:lnL w="9525" cap="flat" cmpd="sng" algn="ctr">
                      <a:solidFill>
                        <a:srgbClr val="FFFFFF"/>
                      </a:solidFill>
                      <a:prstDash val="solid"/>
                      <a:round/>
                      <a:headEnd type="none" w="med" len="med"/>
                      <a:tailEnd type="none" w="med" len="med"/>
                    </a:lnL>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6" name="Picture 4"/>
          <p:cNvPicPr>
            <a:picLocks noChangeAspect="1" noChangeArrowheads="1"/>
          </p:cNvPicPr>
          <p:nvPr/>
        </p:nvPicPr>
        <p:blipFill>
          <a:blip r:embed="rId2" cstate="print"/>
          <a:srcRect/>
          <a:stretch>
            <a:fillRect/>
          </a:stretch>
        </p:blipFill>
        <p:spPr bwMode="auto">
          <a:xfrm>
            <a:off x="50800" y="1219200"/>
            <a:ext cx="3810000" cy="2857500"/>
          </a:xfrm>
          <a:prstGeom prst="rect">
            <a:avLst/>
          </a:prstGeom>
          <a:noFill/>
          <a:ln w="9525">
            <a:noFill/>
            <a:miter lim="800000"/>
            <a:headEnd/>
            <a:tailEnd/>
          </a:ln>
          <a:effectLst/>
        </p:spPr>
      </p:pic>
      <p:pic>
        <p:nvPicPr>
          <p:cNvPr id="197637" name="Picture 5"/>
          <p:cNvPicPr>
            <a:picLocks noChangeAspect="1" noChangeArrowheads="1"/>
          </p:cNvPicPr>
          <p:nvPr/>
        </p:nvPicPr>
        <p:blipFill>
          <a:blip r:embed="rId3" cstate="print"/>
          <a:srcRect l="3398" r="6563"/>
          <a:stretch>
            <a:fillRect/>
          </a:stretch>
        </p:blipFill>
        <p:spPr bwMode="auto">
          <a:xfrm>
            <a:off x="0" y="4173043"/>
            <a:ext cx="4461164" cy="2569070"/>
          </a:xfrm>
          <a:prstGeom prst="rect">
            <a:avLst/>
          </a:prstGeom>
          <a:noFill/>
          <a:ln w="9525">
            <a:noFill/>
            <a:miter lim="800000"/>
            <a:headEnd/>
            <a:tailEnd/>
          </a:ln>
          <a:effectLst/>
        </p:spPr>
      </p:pic>
      <p:sp>
        <p:nvSpPr>
          <p:cNvPr id="197640" name="Text Box 8"/>
          <p:cNvSpPr txBox="1">
            <a:spLocks noChangeArrowheads="1"/>
          </p:cNvSpPr>
          <p:nvPr/>
        </p:nvSpPr>
        <p:spPr bwMode="auto">
          <a:xfrm>
            <a:off x="557213" y="5988050"/>
            <a:ext cx="4357687" cy="338554"/>
          </a:xfrm>
          <a:prstGeom prst="rect">
            <a:avLst/>
          </a:prstGeom>
          <a:noFill/>
          <a:ln w="9525">
            <a:noFill/>
            <a:miter lim="800000"/>
            <a:headEnd/>
            <a:tailEnd/>
          </a:ln>
          <a:effectLst/>
        </p:spPr>
        <p:txBody>
          <a:bodyPr>
            <a:spAutoFit/>
          </a:bodyPr>
          <a:lstStyle/>
          <a:p>
            <a:pPr>
              <a:spcBef>
                <a:spcPct val="50000"/>
              </a:spcBef>
            </a:pPr>
            <a:r>
              <a:rPr lang="en-US" sz="1600" dirty="0">
                <a:solidFill>
                  <a:srgbClr val="002060"/>
                </a:solidFill>
                <a:ea typeface="宋体" pitchFamily="2" charset="-122"/>
              </a:rPr>
              <a:t>Measured bunch energy distribution</a:t>
            </a:r>
          </a:p>
        </p:txBody>
      </p:sp>
      <p:sp>
        <p:nvSpPr>
          <p:cNvPr id="197652" name="Text Box 20"/>
          <p:cNvSpPr txBox="1">
            <a:spLocks noChangeArrowheads="1"/>
          </p:cNvSpPr>
          <p:nvPr/>
        </p:nvSpPr>
        <p:spPr bwMode="auto">
          <a:xfrm>
            <a:off x="4447310" y="4187240"/>
            <a:ext cx="4696690" cy="2200602"/>
          </a:xfrm>
          <a:prstGeom prst="rect">
            <a:avLst/>
          </a:prstGeom>
          <a:noFill/>
          <a:ln w="57150">
            <a:solidFill>
              <a:srgbClr val="000099"/>
            </a:solidFill>
            <a:miter lim="800000"/>
            <a:headEnd/>
            <a:tailEnd/>
          </a:ln>
          <a:effectLst/>
        </p:spPr>
        <p:txBody>
          <a:bodyPr wrap="square">
            <a:spAutoFit/>
          </a:bodyPr>
          <a:lstStyle/>
          <a:p>
            <a:pPr eaLnBrk="0" hangingPunct="0">
              <a:spcBef>
                <a:spcPct val="50000"/>
              </a:spcBef>
              <a:buFont typeface="Wingdings" pitchFamily="2" charset="2"/>
              <a:buChar char="Ø"/>
            </a:pPr>
            <a:r>
              <a:rPr lang="en-US" dirty="0">
                <a:solidFill>
                  <a:srgbClr val="FF0000"/>
                </a:solidFill>
                <a:ea typeface="宋体" pitchFamily="2" charset="-122"/>
              </a:rPr>
              <a:t>Transform Ratio </a:t>
            </a:r>
            <a:r>
              <a:rPr lang="en-US" i="1" dirty="0">
                <a:solidFill>
                  <a:srgbClr val="FF0000"/>
                </a:solidFill>
                <a:ea typeface="宋体" pitchFamily="2" charset="-122"/>
              </a:rPr>
              <a:t>R</a:t>
            </a:r>
            <a:r>
              <a:rPr lang="en-US" dirty="0">
                <a:solidFill>
                  <a:srgbClr val="FF0000"/>
                </a:solidFill>
                <a:ea typeface="宋体" pitchFamily="2" charset="-122"/>
              </a:rPr>
              <a:t> was </a:t>
            </a:r>
            <a:r>
              <a:rPr lang="en-US" dirty="0" smtClean="0">
                <a:solidFill>
                  <a:srgbClr val="FF0000"/>
                </a:solidFill>
                <a:ea typeface="宋体" pitchFamily="2" charset="-122"/>
              </a:rPr>
              <a:t>first demonstrated over the limit of 2 in 2006. Results were reported on PRL 98, 144801, 2007.</a:t>
            </a:r>
          </a:p>
          <a:p>
            <a:pPr eaLnBrk="0" hangingPunct="0">
              <a:spcBef>
                <a:spcPct val="50000"/>
              </a:spcBef>
              <a:buFont typeface="Wingdings" pitchFamily="2" charset="2"/>
              <a:buChar char="Ø"/>
            </a:pPr>
            <a:r>
              <a:rPr lang="en-US" dirty="0" smtClean="0">
                <a:solidFill>
                  <a:srgbClr val="FF0000"/>
                </a:solidFill>
                <a:ea typeface="宋体" pitchFamily="2" charset="-122"/>
              </a:rPr>
              <a:t> With improved experiment conditions, we achieved record high R of </a:t>
            </a:r>
            <a:r>
              <a:rPr lang="en-US" sz="2000" dirty="0" smtClean="0">
                <a:solidFill>
                  <a:srgbClr val="FF0000"/>
                </a:solidFill>
                <a:ea typeface="宋体" pitchFamily="2" charset="-122"/>
              </a:rPr>
              <a:t>3.4</a:t>
            </a:r>
            <a:r>
              <a:rPr lang="en-US" dirty="0" smtClean="0">
                <a:solidFill>
                  <a:srgbClr val="FF0000"/>
                </a:solidFill>
                <a:ea typeface="宋体" pitchFamily="2" charset="-122"/>
              </a:rPr>
              <a:t> in the 2</a:t>
            </a:r>
            <a:r>
              <a:rPr lang="en-US" baseline="30000" dirty="0" smtClean="0">
                <a:solidFill>
                  <a:srgbClr val="FF0000"/>
                </a:solidFill>
                <a:ea typeface="宋体" pitchFamily="2" charset="-122"/>
              </a:rPr>
              <a:t>nd</a:t>
            </a:r>
            <a:r>
              <a:rPr lang="en-US" dirty="0" smtClean="0">
                <a:solidFill>
                  <a:srgbClr val="FF0000"/>
                </a:solidFill>
                <a:ea typeface="宋体" pitchFamily="2" charset="-122"/>
              </a:rPr>
              <a:t> experiment in 2010. Results were published in PR ST-AB, 14, 021302, 2011.</a:t>
            </a:r>
            <a:endParaRPr lang="en-US" dirty="0">
              <a:solidFill>
                <a:srgbClr val="FF0000"/>
              </a:solidFill>
              <a:ea typeface="宋体" pitchFamily="2" charset="-122"/>
            </a:endParaRPr>
          </a:p>
        </p:txBody>
      </p:sp>
      <p:sp>
        <p:nvSpPr>
          <p:cNvPr id="197653" name="Text Box 21"/>
          <p:cNvSpPr txBox="1">
            <a:spLocks noChangeArrowheads="1"/>
          </p:cNvSpPr>
          <p:nvPr/>
        </p:nvSpPr>
        <p:spPr bwMode="auto">
          <a:xfrm>
            <a:off x="455613" y="3525838"/>
            <a:ext cx="2911475" cy="366712"/>
          </a:xfrm>
          <a:prstGeom prst="rect">
            <a:avLst/>
          </a:prstGeom>
          <a:noFill/>
          <a:ln w="9525">
            <a:noFill/>
            <a:miter lim="800000"/>
            <a:headEnd/>
            <a:tailEnd/>
          </a:ln>
          <a:effectLst/>
        </p:spPr>
        <p:txBody>
          <a:bodyPr>
            <a:spAutoFit/>
          </a:bodyPr>
          <a:lstStyle/>
          <a:p>
            <a:pPr>
              <a:spcBef>
                <a:spcPct val="50000"/>
              </a:spcBef>
            </a:pPr>
            <a:r>
              <a:rPr lang="en-US" altLang="zh-CN">
                <a:solidFill>
                  <a:srgbClr val="FFFF66"/>
                </a:solidFill>
              </a:rPr>
              <a:t>13.625GHz DLA structure</a:t>
            </a:r>
          </a:p>
        </p:txBody>
      </p:sp>
      <p:sp>
        <p:nvSpPr>
          <p:cNvPr id="197654" name="Line 22"/>
          <p:cNvSpPr>
            <a:spLocks noChangeShapeType="1"/>
          </p:cNvSpPr>
          <p:nvPr/>
        </p:nvSpPr>
        <p:spPr bwMode="auto">
          <a:xfrm flipV="1">
            <a:off x="1570038" y="3132138"/>
            <a:ext cx="539750" cy="393700"/>
          </a:xfrm>
          <a:prstGeom prst="line">
            <a:avLst/>
          </a:prstGeom>
          <a:noFill/>
          <a:ln w="38100">
            <a:solidFill>
              <a:srgbClr val="FFFF66"/>
            </a:solidFill>
            <a:round/>
            <a:headEnd/>
            <a:tailEnd type="triangle" w="med" len="med"/>
          </a:ln>
          <a:effectLst/>
        </p:spPr>
        <p:txBody>
          <a:bodyPr/>
          <a:lstStyle/>
          <a:p>
            <a:endParaRPr lang="en-US"/>
          </a:p>
        </p:txBody>
      </p:sp>
      <p:pic>
        <p:nvPicPr>
          <p:cNvPr id="197655" name="Picture 23"/>
          <p:cNvPicPr>
            <a:picLocks noChangeAspect="1" noChangeArrowheads="1"/>
          </p:cNvPicPr>
          <p:nvPr/>
        </p:nvPicPr>
        <p:blipFill>
          <a:blip r:embed="rId4" cstate="print"/>
          <a:srcRect/>
          <a:stretch>
            <a:fillRect/>
          </a:stretch>
        </p:blipFill>
        <p:spPr bwMode="auto">
          <a:xfrm>
            <a:off x="3971925" y="1074585"/>
            <a:ext cx="5153025" cy="2446338"/>
          </a:xfrm>
          <a:prstGeom prst="rect">
            <a:avLst/>
          </a:prstGeom>
          <a:noFill/>
        </p:spPr>
      </p:pic>
      <p:pic>
        <p:nvPicPr>
          <p:cNvPr id="197656" name="Picture 24"/>
          <p:cNvPicPr>
            <a:picLocks noChangeAspect="1" noChangeArrowheads="1"/>
          </p:cNvPicPr>
          <p:nvPr/>
        </p:nvPicPr>
        <p:blipFill>
          <a:blip r:embed="rId5" cstate="print"/>
          <a:srcRect l="6122"/>
          <a:stretch>
            <a:fillRect/>
          </a:stretch>
        </p:blipFill>
        <p:spPr bwMode="auto">
          <a:xfrm>
            <a:off x="7854950" y="2768448"/>
            <a:ext cx="206375" cy="485775"/>
          </a:xfrm>
          <a:prstGeom prst="rect">
            <a:avLst/>
          </a:prstGeom>
          <a:noFill/>
          <a:ln w="9525">
            <a:noFill/>
            <a:miter lim="800000"/>
            <a:headEnd/>
            <a:tailEnd/>
          </a:ln>
          <a:effectLst/>
        </p:spPr>
      </p:pic>
      <p:pic>
        <p:nvPicPr>
          <p:cNvPr id="197657" name="Picture 25"/>
          <p:cNvPicPr>
            <a:picLocks noChangeAspect="1" noChangeArrowheads="1"/>
          </p:cNvPicPr>
          <p:nvPr/>
        </p:nvPicPr>
        <p:blipFill>
          <a:blip r:embed="rId6" cstate="print"/>
          <a:srcRect l="6122"/>
          <a:stretch>
            <a:fillRect/>
          </a:stretch>
        </p:blipFill>
        <p:spPr bwMode="auto">
          <a:xfrm>
            <a:off x="8718550" y="2943073"/>
            <a:ext cx="114300" cy="271462"/>
          </a:xfrm>
          <a:prstGeom prst="rect">
            <a:avLst/>
          </a:prstGeom>
          <a:noFill/>
          <a:ln w="9525">
            <a:noFill/>
            <a:miter lim="800000"/>
            <a:headEnd/>
            <a:tailEnd/>
          </a:ln>
          <a:effectLst/>
        </p:spPr>
      </p:pic>
      <p:sp>
        <p:nvSpPr>
          <p:cNvPr id="197658" name="Line 26"/>
          <p:cNvSpPr>
            <a:spLocks noChangeShapeType="1"/>
          </p:cNvSpPr>
          <p:nvPr/>
        </p:nvSpPr>
        <p:spPr bwMode="auto">
          <a:xfrm>
            <a:off x="7977188" y="2995460"/>
            <a:ext cx="741362" cy="0"/>
          </a:xfrm>
          <a:prstGeom prst="line">
            <a:avLst/>
          </a:prstGeom>
          <a:noFill/>
          <a:ln w="38100">
            <a:solidFill>
              <a:schemeClr val="tx1"/>
            </a:solidFill>
            <a:round/>
            <a:headEnd type="triangle" w="med" len="med"/>
            <a:tailEnd type="triangle" w="med" len="med"/>
          </a:ln>
          <a:effectLst/>
        </p:spPr>
        <p:txBody>
          <a:bodyPr/>
          <a:lstStyle/>
          <a:p>
            <a:endParaRPr lang="en-US"/>
          </a:p>
        </p:txBody>
      </p:sp>
      <p:sp>
        <p:nvSpPr>
          <p:cNvPr id="197659" name="Text Box 27"/>
          <p:cNvSpPr txBox="1">
            <a:spLocks noChangeArrowheads="1"/>
          </p:cNvSpPr>
          <p:nvPr/>
        </p:nvSpPr>
        <p:spPr bwMode="auto">
          <a:xfrm>
            <a:off x="7135813" y="2701773"/>
            <a:ext cx="809625" cy="304800"/>
          </a:xfrm>
          <a:prstGeom prst="rect">
            <a:avLst/>
          </a:prstGeom>
          <a:noFill/>
          <a:ln w="9525">
            <a:noFill/>
            <a:miter lim="800000"/>
            <a:headEnd/>
            <a:tailEnd/>
          </a:ln>
          <a:effectLst/>
        </p:spPr>
        <p:txBody>
          <a:bodyPr>
            <a:spAutoFit/>
          </a:bodyPr>
          <a:lstStyle/>
          <a:p>
            <a:pPr eaLnBrk="0" hangingPunct="0">
              <a:spcBef>
                <a:spcPct val="50000"/>
              </a:spcBef>
            </a:pPr>
            <a:r>
              <a:rPr lang="en-US" sz="1400">
                <a:solidFill>
                  <a:srgbClr val="008000"/>
                </a:solidFill>
                <a:ea typeface="宋体" pitchFamily="2" charset="-122"/>
              </a:rPr>
              <a:t>~770ps</a:t>
            </a:r>
          </a:p>
        </p:txBody>
      </p:sp>
      <p:sp>
        <p:nvSpPr>
          <p:cNvPr id="197660" name="Line 28"/>
          <p:cNvSpPr>
            <a:spLocks noChangeShapeType="1"/>
          </p:cNvSpPr>
          <p:nvPr/>
        </p:nvSpPr>
        <p:spPr bwMode="auto">
          <a:xfrm>
            <a:off x="7205663" y="2981173"/>
            <a:ext cx="712787" cy="0"/>
          </a:xfrm>
          <a:prstGeom prst="line">
            <a:avLst/>
          </a:prstGeom>
          <a:noFill/>
          <a:ln w="38100">
            <a:solidFill>
              <a:schemeClr val="tx1"/>
            </a:solidFill>
            <a:round/>
            <a:headEnd type="triangle" w="med" len="med"/>
            <a:tailEnd type="triangle" w="med" len="med"/>
          </a:ln>
          <a:effectLst/>
        </p:spPr>
        <p:txBody>
          <a:bodyPr/>
          <a:lstStyle/>
          <a:p>
            <a:endParaRPr lang="en-US"/>
          </a:p>
        </p:txBody>
      </p:sp>
      <p:pic>
        <p:nvPicPr>
          <p:cNvPr id="197661" name="Picture 29"/>
          <p:cNvPicPr>
            <a:picLocks noChangeAspect="1" noChangeArrowheads="1"/>
          </p:cNvPicPr>
          <p:nvPr/>
        </p:nvPicPr>
        <p:blipFill>
          <a:blip r:embed="rId7" cstate="print"/>
          <a:srcRect l="6122"/>
          <a:stretch>
            <a:fillRect/>
          </a:stretch>
        </p:blipFill>
        <p:spPr bwMode="auto">
          <a:xfrm>
            <a:off x="7188200" y="3066898"/>
            <a:ext cx="60325" cy="141287"/>
          </a:xfrm>
          <a:prstGeom prst="rect">
            <a:avLst/>
          </a:prstGeom>
          <a:solidFill>
            <a:srgbClr val="CCCC00"/>
          </a:solidFill>
          <a:ln w="9525">
            <a:noFill/>
            <a:miter lim="800000"/>
            <a:headEnd/>
            <a:tailEnd/>
          </a:ln>
          <a:effectLst/>
        </p:spPr>
      </p:pic>
      <p:sp>
        <p:nvSpPr>
          <p:cNvPr id="197662" name="Line 30"/>
          <p:cNvSpPr>
            <a:spLocks noChangeShapeType="1"/>
          </p:cNvSpPr>
          <p:nvPr/>
        </p:nvSpPr>
        <p:spPr bwMode="auto">
          <a:xfrm>
            <a:off x="6846888" y="3228823"/>
            <a:ext cx="2114550" cy="0"/>
          </a:xfrm>
          <a:prstGeom prst="line">
            <a:avLst/>
          </a:prstGeom>
          <a:noFill/>
          <a:ln w="9525">
            <a:solidFill>
              <a:srgbClr val="FF3300"/>
            </a:solidFill>
            <a:prstDash val="dash"/>
            <a:round/>
            <a:headEnd/>
            <a:tailEnd type="triangle" w="med" len="med"/>
          </a:ln>
          <a:effectLst/>
        </p:spPr>
        <p:txBody>
          <a:bodyPr/>
          <a:lstStyle/>
          <a:p>
            <a:endParaRPr lang="en-US"/>
          </a:p>
        </p:txBody>
      </p:sp>
      <p:sp>
        <p:nvSpPr>
          <p:cNvPr id="197663" name="Text Box 31"/>
          <p:cNvSpPr txBox="1">
            <a:spLocks noChangeArrowheads="1"/>
          </p:cNvSpPr>
          <p:nvPr/>
        </p:nvSpPr>
        <p:spPr bwMode="auto">
          <a:xfrm>
            <a:off x="8001000" y="2723998"/>
            <a:ext cx="809625" cy="304800"/>
          </a:xfrm>
          <a:prstGeom prst="rect">
            <a:avLst/>
          </a:prstGeom>
          <a:noFill/>
          <a:ln w="9525">
            <a:noFill/>
            <a:miter lim="800000"/>
            <a:headEnd/>
            <a:tailEnd/>
          </a:ln>
          <a:effectLst/>
        </p:spPr>
        <p:txBody>
          <a:bodyPr>
            <a:spAutoFit/>
          </a:bodyPr>
          <a:lstStyle/>
          <a:p>
            <a:pPr eaLnBrk="0" hangingPunct="0">
              <a:spcBef>
                <a:spcPct val="50000"/>
              </a:spcBef>
            </a:pPr>
            <a:r>
              <a:rPr lang="en-US" sz="1400">
                <a:solidFill>
                  <a:srgbClr val="008000"/>
                </a:solidFill>
                <a:ea typeface="宋体" pitchFamily="2" charset="-122"/>
              </a:rPr>
              <a:t>~770ps</a:t>
            </a:r>
          </a:p>
        </p:txBody>
      </p:sp>
      <p:sp>
        <p:nvSpPr>
          <p:cNvPr id="197664" name="Text Box 32"/>
          <p:cNvSpPr txBox="1">
            <a:spLocks noChangeArrowheads="1"/>
          </p:cNvSpPr>
          <p:nvPr/>
        </p:nvSpPr>
        <p:spPr bwMode="auto">
          <a:xfrm>
            <a:off x="5797550" y="801535"/>
            <a:ext cx="2900363" cy="336550"/>
          </a:xfrm>
          <a:prstGeom prst="rect">
            <a:avLst/>
          </a:prstGeom>
          <a:noFill/>
          <a:ln w="9525">
            <a:noFill/>
            <a:miter lim="800000"/>
            <a:headEnd/>
            <a:tailEnd/>
          </a:ln>
          <a:effectLst/>
        </p:spPr>
        <p:txBody>
          <a:bodyPr>
            <a:spAutoFit/>
          </a:bodyPr>
          <a:lstStyle/>
          <a:p>
            <a:pPr>
              <a:spcBef>
                <a:spcPct val="50000"/>
              </a:spcBef>
            </a:pPr>
            <a:r>
              <a:rPr lang="en-US" sz="1600">
                <a:solidFill>
                  <a:srgbClr val="FF3300"/>
                </a:solidFill>
                <a:ea typeface="宋体" pitchFamily="2" charset="-122"/>
              </a:rPr>
              <a:t>Bunch train generation</a:t>
            </a:r>
          </a:p>
        </p:txBody>
      </p:sp>
      <p:sp>
        <p:nvSpPr>
          <p:cNvPr id="197665" name="Text Box 33"/>
          <p:cNvSpPr txBox="1">
            <a:spLocks noChangeArrowheads="1"/>
          </p:cNvSpPr>
          <p:nvPr/>
        </p:nvSpPr>
        <p:spPr bwMode="auto">
          <a:xfrm>
            <a:off x="8542338" y="3182785"/>
            <a:ext cx="463550" cy="304800"/>
          </a:xfrm>
          <a:prstGeom prst="rect">
            <a:avLst/>
          </a:prstGeom>
          <a:noFill/>
          <a:ln w="9525">
            <a:noFill/>
            <a:miter lim="800000"/>
            <a:headEnd/>
            <a:tailEnd/>
          </a:ln>
          <a:effectLst/>
        </p:spPr>
        <p:txBody>
          <a:bodyPr>
            <a:spAutoFit/>
          </a:bodyPr>
          <a:lstStyle/>
          <a:p>
            <a:pPr>
              <a:spcBef>
                <a:spcPct val="50000"/>
              </a:spcBef>
            </a:pPr>
            <a:r>
              <a:rPr lang="en-US" sz="1400">
                <a:solidFill>
                  <a:schemeClr val="hlink"/>
                </a:solidFill>
                <a:latin typeface="Tahoma" pitchFamily="34" charset="0"/>
                <a:ea typeface="宋体" pitchFamily="2" charset="-122"/>
              </a:rPr>
              <a:t>D1</a:t>
            </a:r>
          </a:p>
        </p:txBody>
      </p:sp>
      <p:sp>
        <p:nvSpPr>
          <p:cNvPr id="197666" name="Text Box 34"/>
          <p:cNvSpPr txBox="1">
            <a:spLocks noChangeArrowheads="1"/>
          </p:cNvSpPr>
          <p:nvPr/>
        </p:nvSpPr>
        <p:spPr bwMode="auto">
          <a:xfrm>
            <a:off x="7758113" y="3185960"/>
            <a:ext cx="463550" cy="304800"/>
          </a:xfrm>
          <a:prstGeom prst="rect">
            <a:avLst/>
          </a:prstGeom>
          <a:noFill/>
          <a:ln w="9525">
            <a:noFill/>
            <a:miter lim="800000"/>
            <a:headEnd/>
            <a:tailEnd/>
          </a:ln>
          <a:effectLst/>
        </p:spPr>
        <p:txBody>
          <a:bodyPr>
            <a:spAutoFit/>
          </a:bodyPr>
          <a:lstStyle/>
          <a:p>
            <a:pPr>
              <a:spcBef>
                <a:spcPct val="50000"/>
              </a:spcBef>
            </a:pPr>
            <a:r>
              <a:rPr lang="en-US" sz="1400">
                <a:solidFill>
                  <a:schemeClr val="hlink"/>
                </a:solidFill>
                <a:latin typeface="Tahoma" pitchFamily="34" charset="0"/>
                <a:ea typeface="宋体" pitchFamily="2" charset="-122"/>
              </a:rPr>
              <a:t>D2</a:t>
            </a:r>
          </a:p>
        </p:txBody>
      </p:sp>
      <p:sp>
        <p:nvSpPr>
          <p:cNvPr id="197667" name="Text Box 35"/>
          <p:cNvSpPr txBox="1">
            <a:spLocks noChangeArrowheads="1"/>
          </p:cNvSpPr>
          <p:nvPr/>
        </p:nvSpPr>
        <p:spPr bwMode="auto">
          <a:xfrm>
            <a:off x="7043738" y="3185960"/>
            <a:ext cx="463550" cy="304800"/>
          </a:xfrm>
          <a:prstGeom prst="rect">
            <a:avLst/>
          </a:prstGeom>
          <a:noFill/>
          <a:ln w="9525">
            <a:noFill/>
            <a:miter lim="800000"/>
            <a:headEnd/>
            <a:tailEnd/>
          </a:ln>
          <a:effectLst/>
        </p:spPr>
        <p:txBody>
          <a:bodyPr>
            <a:spAutoFit/>
          </a:bodyPr>
          <a:lstStyle/>
          <a:p>
            <a:pPr>
              <a:spcBef>
                <a:spcPct val="50000"/>
              </a:spcBef>
            </a:pPr>
            <a:r>
              <a:rPr lang="en-US" sz="1400">
                <a:solidFill>
                  <a:schemeClr val="hlink"/>
                </a:solidFill>
                <a:latin typeface="Tahoma" pitchFamily="34" charset="0"/>
                <a:ea typeface="宋体" pitchFamily="2" charset="-122"/>
              </a:rPr>
              <a:t>W</a:t>
            </a:r>
          </a:p>
        </p:txBody>
      </p:sp>
      <p:sp>
        <p:nvSpPr>
          <p:cNvPr id="197668" name="Rectangle 36"/>
          <p:cNvSpPr>
            <a:spLocks/>
          </p:cNvSpPr>
          <p:nvPr/>
        </p:nvSpPr>
        <p:spPr bwMode="auto">
          <a:xfrm>
            <a:off x="52388" y="96975"/>
            <a:ext cx="9091612" cy="486930"/>
          </a:xfrm>
          <a:prstGeom prst="rect">
            <a:avLst/>
          </a:prstGeom>
          <a:noFill/>
          <a:ln w="9525">
            <a:noFill/>
            <a:miter lim="800000"/>
            <a:headEnd/>
            <a:tailEnd/>
          </a:ln>
        </p:spPr>
        <p:txBody>
          <a:bodyPr anchor="b"/>
          <a:lstStyle/>
          <a:p>
            <a:pPr defTabSz="457200" eaLnBrk="0" hangingPunct="0"/>
            <a:r>
              <a:rPr lang="en-US" altLang="zh-CN" sz="2600" b="1" dirty="0" smtClean="0">
                <a:solidFill>
                  <a:srgbClr val="4B5C29"/>
                </a:solidFill>
                <a:latin typeface="Trebuchet MS" pitchFamily="34" charset="0"/>
                <a:ea typeface="宋体" pitchFamily="2" charset="-122"/>
              </a:rPr>
              <a:t>Two Transformer Ratio Enhancement Experiments at AWA</a:t>
            </a:r>
            <a:endParaRPr lang="en-US" altLang="zh-CN" sz="2600" b="1" dirty="0">
              <a:solidFill>
                <a:srgbClr val="4B5C29"/>
              </a:solidFill>
              <a:latin typeface="Trebuchet MS" pitchFamily="34" charset="0"/>
              <a:ea typeface="宋体" pitchFamily="2" charset="-122"/>
            </a:endParaRPr>
          </a:p>
        </p:txBody>
      </p:sp>
      <p:sp>
        <p:nvSpPr>
          <p:cNvPr id="22" name="Slide Number Placeholder 21"/>
          <p:cNvSpPr>
            <a:spLocks noGrp="1"/>
          </p:cNvSpPr>
          <p:nvPr>
            <p:ph type="sldNum" sz="quarter" idx="12"/>
          </p:nvPr>
        </p:nvSpPr>
        <p:spPr/>
        <p:txBody>
          <a:bodyPr/>
          <a:lstStyle/>
          <a:p>
            <a:fld id="{CB3A64FC-EFA9-4F80-A923-BAF87AAC86B7}" type="slidenum">
              <a:rPr lang="en-US" altLang="zh-CN" smtClean="0"/>
              <a:pPr/>
              <a:t>20</a:t>
            </a:fld>
            <a:endParaRPr lang="en-US" altLang="zh-CN"/>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t="10356" b="7735"/>
          <a:stretch>
            <a:fillRect/>
          </a:stretch>
        </p:blipFill>
        <p:spPr bwMode="auto">
          <a:xfrm>
            <a:off x="401795" y="3200624"/>
            <a:ext cx="4031673" cy="3302296"/>
          </a:xfrm>
          <a:prstGeom prst="rect">
            <a:avLst/>
          </a:prstGeom>
          <a:noFill/>
          <a:ln w="9525">
            <a:noFill/>
            <a:miter lim="800000"/>
            <a:headEnd/>
            <a:tailEnd/>
          </a:ln>
          <a:effectLst/>
        </p:spPr>
      </p:pic>
      <p:sp>
        <p:nvSpPr>
          <p:cNvPr id="2" name="Title 1"/>
          <p:cNvSpPr>
            <a:spLocks noGrp="1"/>
          </p:cNvSpPr>
          <p:nvPr>
            <p:ph type="title"/>
          </p:nvPr>
        </p:nvSpPr>
        <p:spPr>
          <a:xfrm>
            <a:off x="336492" y="142830"/>
            <a:ext cx="8229600" cy="561939"/>
          </a:xfrm>
        </p:spPr>
        <p:txBody>
          <a:bodyPr/>
          <a:lstStyle/>
          <a:p>
            <a:r>
              <a:rPr lang="en-US" dirty="0" smtClean="0"/>
              <a:t>Bunch shaping for high transformer ratio</a:t>
            </a:r>
            <a:endParaRPr lang="en-US" dirty="0"/>
          </a:p>
        </p:txBody>
      </p:sp>
      <p:sp>
        <p:nvSpPr>
          <p:cNvPr id="4" name="Slide Number Placeholder 3"/>
          <p:cNvSpPr>
            <a:spLocks noGrp="1"/>
          </p:cNvSpPr>
          <p:nvPr>
            <p:ph type="sldNum" sz="quarter" idx="12"/>
          </p:nvPr>
        </p:nvSpPr>
        <p:spPr/>
        <p:txBody>
          <a:bodyPr/>
          <a:lstStyle/>
          <a:p>
            <a:fld id="{A7A5ADA6-5A98-4832-92B6-EE95002F5CBB}" type="slidenum">
              <a:rPr lang="en-US" altLang="zh-CN" smtClean="0"/>
              <a:pPr/>
              <a:t>21</a:t>
            </a:fld>
            <a:endParaRPr lang="en-US" altLang="zh-CN"/>
          </a:p>
        </p:txBody>
      </p:sp>
      <p:cxnSp>
        <p:nvCxnSpPr>
          <p:cNvPr id="11" name="直接箭头连接符 31"/>
          <p:cNvCxnSpPr/>
          <p:nvPr/>
        </p:nvCxnSpPr>
        <p:spPr>
          <a:xfrm rot="5400000" flipH="1" flipV="1">
            <a:off x="1118093" y="1580222"/>
            <a:ext cx="1393194" cy="1"/>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2" name="直接连接符 20"/>
          <p:cNvCxnSpPr/>
          <p:nvPr/>
        </p:nvCxnSpPr>
        <p:spPr>
          <a:xfrm>
            <a:off x="3897001" y="2361255"/>
            <a:ext cx="480533" cy="1920"/>
          </a:xfrm>
          <a:prstGeom prst="line">
            <a:avLst/>
          </a:prstGeom>
          <a:ln w="63500">
            <a:solidFill>
              <a:srgbClr val="3BA909"/>
            </a:solidFill>
          </a:ln>
        </p:spPr>
        <p:style>
          <a:lnRef idx="1">
            <a:schemeClr val="accent1"/>
          </a:lnRef>
          <a:fillRef idx="0">
            <a:schemeClr val="accent1"/>
          </a:fillRef>
          <a:effectRef idx="0">
            <a:schemeClr val="accent1"/>
          </a:effectRef>
          <a:fontRef idx="minor">
            <a:schemeClr val="tx1"/>
          </a:fontRef>
        </p:style>
      </p:cxnSp>
      <p:cxnSp>
        <p:nvCxnSpPr>
          <p:cNvPr id="13" name="直接连接符 16"/>
          <p:cNvCxnSpPr/>
          <p:nvPr/>
        </p:nvCxnSpPr>
        <p:spPr>
          <a:xfrm rot="16200000" flipH="1">
            <a:off x="3067914" y="1866975"/>
            <a:ext cx="777196" cy="560622"/>
          </a:xfrm>
          <a:prstGeom prst="line">
            <a:avLst/>
          </a:prstGeom>
          <a:ln w="63500">
            <a:solidFill>
              <a:srgbClr val="3BA909"/>
            </a:solidFill>
          </a:ln>
        </p:spPr>
        <p:style>
          <a:lnRef idx="1">
            <a:schemeClr val="accent1"/>
          </a:lnRef>
          <a:fillRef idx="0">
            <a:schemeClr val="accent1"/>
          </a:fillRef>
          <a:effectRef idx="0">
            <a:schemeClr val="accent1"/>
          </a:effectRef>
          <a:fontRef idx="minor">
            <a:schemeClr val="tx1"/>
          </a:fontRef>
        </p:style>
      </p:cxnSp>
      <p:cxnSp>
        <p:nvCxnSpPr>
          <p:cNvPr id="14" name="直接连接符 7"/>
          <p:cNvCxnSpPr/>
          <p:nvPr/>
        </p:nvCxnSpPr>
        <p:spPr>
          <a:xfrm>
            <a:off x="2455401" y="1843124"/>
            <a:ext cx="400445" cy="1920"/>
          </a:xfrm>
          <a:prstGeom prst="line">
            <a:avLst/>
          </a:prstGeom>
          <a:ln w="63500">
            <a:solidFill>
              <a:srgbClr val="3BA909"/>
            </a:solidFill>
          </a:ln>
        </p:spPr>
        <p:style>
          <a:lnRef idx="1">
            <a:schemeClr val="accent1"/>
          </a:lnRef>
          <a:fillRef idx="0">
            <a:schemeClr val="accent1"/>
          </a:fillRef>
          <a:effectRef idx="0">
            <a:schemeClr val="accent1"/>
          </a:effectRef>
          <a:fontRef idx="minor">
            <a:schemeClr val="tx1"/>
          </a:fontRef>
        </p:style>
      </p:cxnSp>
      <p:sp>
        <p:nvSpPr>
          <p:cNvPr id="15" name="梯形 8"/>
          <p:cNvSpPr/>
          <p:nvPr/>
        </p:nvSpPr>
        <p:spPr>
          <a:xfrm rot="16200000">
            <a:off x="1783358" y="1524688"/>
            <a:ext cx="863550" cy="640711"/>
          </a:xfrm>
          <a:prstGeom prst="trapezoid">
            <a:avLst>
              <a:gd name="adj" fmla="val 30286"/>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等腰三角形 10"/>
          <p:cNvSpPr/>
          <p:nvPr/>
        </p:nvSpPr>
        <p:spPr>
          <a:xfrm rot="16200000">
            <a:off x="2039291" y="1768088"/>
            <a:ext cx="431776" cy="240267"/>
          </a:xfrm>
          <a:prstGeom prst="triangle">
            <a:avLst>
              <a:gd name="adj" fmla="val 648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等腰三角形 12"/>
          <p:cNvSpPr/>
          <p:nvPr/>
        </p:nvSpPr>
        <p:spPr>
          <a:xfrm rot="16200000">
            <a:off x="2005512" y="1769592"/>
            <a:ext cx="259065" cy="160178"/>
          </a:xfrm>
          <a:prstGeom prst="triangle">
            <a:avLst>
              <a:gd name="adj" fmla="val 648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8" name="立方体 13"/>
          <p:cNvSpPr/>
          <p:nvPr/>
        </p:nvSpPr>
        <p:spPr>
          <a:xfrm>
            <a:off x="2855845" y="1585978"/>
            <a:ext cx="480533" cy="518131"/>
          </a:xfrm>
          <a:prstGeom prst="cube">
            <a:avLst>
              <a:gd name="adj" fmla="val 1114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9" name="立方体 19"/>
          <p:cNvSpPr/>
          <p:nvPr/>
        </p:nvSpPr>
        <p:spPr>
          <a:xfrm>
            <a:off x="3576645" y="2104109"/>
            <a:ext cx="480533" cy="518131"/>
          </a:xfrm>
          <a:prstGeom prst="cube">
            <a:avLst>
              <a:gd name="adj" fmla="val 1114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0" name="圆柱形 22"/>
          <p:cNvSpPr/>
          <p:nvPr/>
        </p:nvSpPr>
        <p:spPr>
          <a:xfrm rot="5400000">
            <a:off x="4275514" y="2081175"/>
            <a:ext cx="604486" cy="560622"/>
          </a:xfrm>
          <a:prstGeom prst="can">
            <a:avLst/>
          </a:prstGeom>
          <a:gradFill flip="none" rotWithShape="1">
            <a:gsLst>
              <a:gs pos="0">
                <a:srgbClr val="D6B19C"/>
              </a:gs>
              <a:gs pos="30000">
                <a:srgbClr val="D49E6C"/>
              </a:gs>
              <a:gs pos="70000">
                <a:srgbClr val="A65528"/>
              </a:gs>
              <a:gs pos="100000">
                <a:srgbClr val="66301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21" name="直接连接符 23"/>
          <p:cNvCxnSpPr/>
          <p:nvPr/>
        </p:nvCxnSpPr>
        <p:spPr>
          <a:xfrm>
            <a:off x="4777979" y="2363174"/>
            <a:ext cx="480533" cy="1920"/>
          </a:xfrm>
          <a:prstGeom prst="line">
            <a:avLst/>
          </a:prstGeom>
          <a:ln w="63500">
            <a:solidFill>
              <a:srgbClr val="3BA909"/>
            </a:solidFill>
          </a:ln>
        </p:spPr>
        <p:style>
          <a:lnRef idx="1">
            <a:schemeClr val="accent1"/>
          </a:lnRef>
          <a:fillRef idx="0">
            <a:schemeClr val="accent1"/>
          </a:fillRef>
          <a:effectRef idx="0">
            <a:schemeClr val="accent1"/>
          </a:effectRef>
          <a:fontRef idx="minor">
            <a:schemeClr val="tx1"/>
          </a:fontRef>
        </p:style>
      </p:cxnSp>
      <p:cxnSp>
        <p:nvCxnSpPr>
          <p:cNvPr id="22" name="直接连接符 24"/>
          <p:cNvCxnSpPr/>
          <p:nvPr/>
        </p:nvCxnSpPr>
        <p:spPr>
          <a:xfrm rot="16200000" flipH="1">
            <a:off x="5310403" y="2385106"/>
            <a:ext cx="777196" cy="560622"/>
          </a:xfrm>
          <a:prstGeom prst="line">
            <a:avLst/>
          </a:prstGeom>
          <a:ln w="63500">
            <a:solidFill>
              <a:srgbClr val="3BA909"/>
            </a:solidFill>
          </a:ln>
        </p:spPr>
        <p:style>
          <a:lnRef idx="1">
            <a:schemeClr val="accent1"/>
          </a:lnRef>
          <a:fillRef idx="0">
            <a:schemeClr val="accent1"/>
          </a:fillRef>
          <a:effectRef idx="0">
            <a:schemeClr val="accent1"/>
          </a:effectRef>
          <a:fontRef idx="minor">
            <a:schemeClr val="tx1"/>
          </a:fontRef>
        </p:style>
      </p:cxnSp>
      <p:sp>
        <p:nvSpPr>
          <p:cNvPr id="23" name="立方体 25"/>
          <p:cNvSpPr/>
          <p:nvPr/>
        </p:nvSpPr>
        <p:spPr>
          <a:xfrm>
            <a:off x="5098335" y="2104109"/>
            <a:ext cx="480533" cy="518131"/>
          </a:xfrm>
          <a:prstGeom prst="cube">
            <a:avLst>
              <a:gd name="adj" fmla="val 1114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立方体 26"/>
          <p:cNvSpPr/>
          <p:nvPr/>
        </p:nvSpPr>
        <p:spPr>
          <a:xfrm>
            <a:off x="5819135" y="2622240"/>
            <a:ext cx="480533" cy="518131"/>
          </a:xfrm>
          <a:prstGeom prst="cube">
            <a:avLst>
              <a:gd name="adj" fmla="val 1114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25" name="直接连接符 27"/>
          <p:cNvCxnSpPr/>
          <p:nvPr/>
        </p:nvCxnSpPr>
        <p:spPr>
          <a:xfrm>
            <a:off x="6219579" y="2881305"/>
            <a:ext cx="640711" cy="1920"/>
          </a:xfrm>
          <a:prstGeom prst="line">
            <a:avLst/>
          </a:prstGeom>
          <a:ln w="63500">
            <a:solidFill>
              <a:srgbClr val="3BA909"/>
            </a:solidFill>
          </a:ln>
        </p:spPr>
        <p:style>
          <a:lnRef idx="1">
            <a:schemeClr val="accent1"/>
          </a:lnRef>
          <a:fillRef idx="0">
            <a:schemeClr val="accent1"/>
          </a:fillRef>
          <a:effectRef idx="0">
            <a:schemeClr val="accent1"/>
          </a:effectRef>
          <a:fontRef idx="minor">
            <a:schemeClr val="tx1"/>
          </a:fontRef>
        </p:style>
      </p:cxnSp>
      <p:cxnSp>
        <p:nvCxnSpPr>
          <p:cNvPr id="26" name="直接箭头连接符 30"/>
          <p:cNvCxnSpPr/>
          <p:nvPr/>
        </p:nvCxnSpPr>
        <p:spPr>
          <a:xfrm>
            <a:off x="1734600" y="2104109"/>
            <a:ext cx="800889" cy="259065"/>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7" name="TextBox 35"/>
          <p:cNvSpPr txBox="1"/>
          <p:nvPr/>
        </p:nvSpPr>
        <p:spPr>
          <a:xfrm>
            <a:off x="1752695" y="654012"/>
            <a:ext cx="336421" cy="44645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smtClean="0">
                <a:latin typeface="Times New Roman" pitchFamily="18" charset="0"/>
                <a:cs typeface="Times New Roman" pitchFamily="18" charset="0"/>
              </a:rPr>
              <a:t>y</a:t>
            </a:r>
            <a:endParaRPr lang="zh-CN" altLang="en-US" dirty="0">
              <a:latin typeface="Times New Roman" pitchFamily="18" charset="0"/>
              <a:cs typeface="Times New Roman" pitchFamily="18" charset="0"/>
            </a:endParaRPr>
          </a:p>
        </p:txBody>
      </p:sp>
      <p:sp>
        <p:nvSpPr>
          <p:cNvPr id="28" name="TextBox 36"/>
          <p:cNvSpPr txBox="1"/>
          <p:nvPr/>
        </p:nvSpPr>
        <p:spPr>
          <a:xfrm>
            <a:off x="2455401" y="2190464"/>
            <a:ext cx="336421" cy="44645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smtClean="0">
                <a:latin typeface="Times New Roman" pitchFamily="18" charset="0"/>
                <a:cs typeface="Times New Roman" pitchFamily="18" charset="0"/>
              </a:rPr>
              <a:t>x</a:t>
            </a:r>
            <a:endParaRPr lang="zh-CN" altLang="en-US" dirty="0">
              <a:latin typeface="Times New Roman" pitchFamily="18" charset="0"/>
              <a:cs typeface="Times New Roman" pitchFamily="18" charset="0"/>
            </a:endParaRPr>
          </a:p>
        </p:txBody>
      </p:sp>
      <p:cxnSp>
        <p:nvCxnSpPr>
          <p:cNvPr id="29" name="直接连接符 38"/>
          <p:cNvCxnSpPr/>
          <p:nvPr/>
        </p:nvCxnSpPr>
        <p:spPr>
          <a:xfrm flipV="1">
            <a:off x="1254067" y="1833899"/>
            <a:ext cx="720800" cy="11145"/>
          </a:xfrm>
          <a:prstGeom prst="line">
            <a:avLst/>
          </a:prstGeom>
          <a:ln w="63500">
            <a:solidFill>
              <a:srgbClr val="3BA909"/>
            </a:solidFill>
          </a:ln>
        </p:spPr>
        <p:style>
          <a:lnRef idx="1">
            <a:schemeClr val="accent1"/>
          </a:lnRef>
          <a:fillRef idx="0">
            <a:schemeClr val="accent1"/>
          </a:fillRef>
          <a:effectRef idx="0">
            <a:schemeClr val="accent1"/>
          </a:effectRef>
          <a:fontRef idx="minor">
            <a:schemeClr val="tx1"/>
          </a:fontRef>
        </p:style>
      </p:cxnSp>
      <p:grpSp>
        <p:nvGrpSpPr>
          <p:cNvPr id="3" name="组合 53"/>
          <p:cNvGrpSpPr/>
          <p:nvPr/>
        </p:nvGrpSpPr>
        <p:grpSpPr>
          <a:xfrm>
            <a:off x="7541209" y="2622240"/>
            <a:ext cx="901184" cy="431776"/>
            <a:chOff x="7082157" y="2857496"/>
            <a:chExt cx="511535" cy="285752"/>
          </a:xfrm>
          <a:solidFill>
            <a:srgbClr val="FF9933"/>
          </a:solidFill>
        </p:grpSpPr>
        <p:sp>
          <p:nvSpPr>
            <p:cNvPr id="40" name="直角三角形 51"/>
            <p:cNvSpPr/>
            <p:nvPr/>
          </p:nvSpPr>
          <p:spPr>
            <a:xfrm>
              <a:off x="7379378" y="3000372"/>
              <a:ext cx="214314" cy="14287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1" name="直角三角形 52"/>
            <p:cNvSpPr/>
            <p:nvPr/>
          </p:nvSpPr>
          <p:spPr>
            <a:xfrm>
              <a:off x="7082157" y="2857496"/>
              <a:ext cx="428628" cy="28575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cxnSp>
        <p:nvCxnSpPr>
          <p:cNvPr id="31" name="直接箭头连接符 54"/>
          <p:cNvCxnSpPr/>
          <p:nvPr/>
        </p:nvCxnSpPr>
        <p:spPr>
          <a:xfrm rot="5400000" flipH="1" flipV="1">
            <a:off x="6416493" y="2800706"/>
            <a:ext cx="1047775" cy="2"/>
          </a:xfrm>
          <a:prstGeom prst="straightConnector1">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3" name="TextBox 62"/>
          <p:cNvSpPr txBox="1"/>
          <p:nvPr/>
        </p:nvSpPr>
        <p:spPr>
          <a:xfrm>
            <a:off x="6780202" y="1845044"/>
            <a:ext cx="293290" cy="44645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smtClean="0">
                <a:latin typeface="Times New Roman" pitchFamily="18" charset="0"/>
                <a:cs typeface="Times New Roman" pitchFamily="18" charset="0"/>
              </a:rPr>
              <a:t>I</a:t>
            </a:r>
            <a:endParaRPr lang="zh-CN" altLang="en-US" dirty="0">
              <a:latin typeface="Times New Roman" pitchFamily="18" charset="0"/>
              <a:cs typeface="Times New Roman" pitchFamily="18" charset="0"/>
            </a:endParaRPr>
          </a:p>
        </p:txBody>
      </p:sp>
      <p:sp>
        <p:nvSpPr>
          <p:cNvPr id="34" name="TextBox 63"/>
          <p:cNvSpPr txBox="1"/>
          <p:nvPr/>
        </p:nvSpPr>
        <p:spPr>
          <a:xfrm>
            <a:off x="8492082" y="2881305"/>
            <a:ext cx="278913" cy="44645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smtClean="0">
                <a:latin typeface="Times New Roman" pitchFamily="18" charset="0"/>
                <a:cs typeface="Times New Roman" pitchFamily="18" charset="0"/>
              </a:rPr>
              <a:t>t</a:t>
            </a:r>
            <a:endParaRPr lang="zh-CN" altLang="en-US" dirty="0">
              <a:latin typeface="Times New Roman" pitchFamily="18" charset="0"/>
              <a:cs typeface="Times New Roman" pitchFamily="18" charset="0"/>
            </a:endParaRPr>
          </a:p>
        </p:txBody>
      </p:sp>
      <p:sp>
        <p:nvSpPr>
          <p:cNvPr id="35" name="椭圆 3"/>
          <p:cNvSpPr/>
          <p:nvPr/>
        </p:nvSpPr>
        <p:spPr>
          <a:xfrm>
            <a:off x="533267" y="1585978"/>
            <a:ext cx="800889" cy="518131"/>
          </a:xfrm>
          <a:prstGeom prst="ellipse">
            <a:avLst/>
          </a:prstGeom>
          <a:gradFill flip="none" rotWithShape="1">
            <a:gsLst>
              <a:gs pos="38000">
                <a:srgbClr val="FF9933"/>
              </a:gs>
              <a:gs pos="15000">
                <a:srgbClr val="CC6600"/>
              </a:gs>
              <a:gs pos="15000">
                <a:srgbClr val="CC6600"/>
              </a:gs>
              <a:gs pos="100000">
                <a:srgbClr val="FEE7F2"/>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TextBox 64"/>
          <p:cNvSpPr txBox="1"/>
          <p:nvPr/>
        </p:nvSpPr>
        <p:spPr>
          <a:xfrm>
            <a:off x="519057" y="1189420"/>
            <a:ext cx="780983"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smtClean="0">
                <a:solidFill>
                  <a:srgbClr val="CC9900"/>
                </a:solidFill>
                <a:latin typeface="Times New Roman" pitchFamily="18" charset="0"/>
                <a:cs typeface="Times New Roman" pitchFamily="18" charset="0"/>
              </a:rPr>
              <a:t> Beam</a:t>
            </a:r>
            <a:endParaRPr lang="zh-CN" altLang="en-US" dirty="0">
              <a:solidFill>
                <a:srgbClr val="CC9900"/>
              </a:solidFill>
              <a:latin typeface="Times New Roman" pitchFamily="18" charset="0"/>
              <a:cs typeface="Times New Roman" pitchFamily="18" charset="0"/>
            </a:endParaRPr>
          </a:p>
        </p:txBody>
      </p:sp>
      <p:sp>
        <p:nvSpPr>
          <p:cNvPr id="37" name="TextBox 65"/>
          <p:cNvSpPr txBox="1"/>
          <p:nvPr/>
        </p:nvSpPr>
        <p:spPr>
          <a:xfrm>
            <a:off x="1964895" y="981493"/>
            <a:ext cx="782107" cy="44645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smtClean="0">
                <a:solidFill>
                  <a:srgbClr val="993300"/>
                </a:solidFill>
                <a:latin typeface="Times New Roman" pitchFamily="18" charset="0"/>
                <a:cs typeface="Times New Roman" pitchFamily="18" charset="0"/>
              </a:rPr>
              <a:t>Mask</a:t>
            </a:r>
            <a:endParaRPr lang="zh-CN" altLang="en-US" dirty="0">
              <a:solidFill>
                <a:srgbClr val="993300"/>
              </a:solidFill>
              <a:latin typeface="Times New Roman" pitchFamily="18" charset="0"/>
              <a:cs typeface="Times New Roman" pitchFamily="18" charset="0"/>
            </a:endParaRPr>
          </a:p>
        </p:txBody>
      </p:sp>
      <p:sp>
        <p:nvSpPr>
          <p:cNvPr id="38" name="TextBox 66"/>
          <p:cNvSpPr txBox="1"/>
          <p:nvPr/>
        </p:nvSpPr>
        <p:spPr>
          <a:xfrm>
            <a:off x="2775756" y="1067848"/>
            <a:ext cx="911500" cy="44645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smtClean="0">
                <a:solidFill>
                  <a:srgbClr val="0070C0"/>
                </a:solidFill>
                <a:latin typeface="Times New Roman" pitchFamily="18" charset="0"/>
                <a:cs typeface="Times New Roman" pitchFamily="18" charset="0"/>
              </a:rPr>
              <a:t>Dipole</a:t>
            </a:r>
            <a:endParaRPr lang="zh-CN" altLang="en-US" dirty="0">
              <a:solidFill>
                <a:srgbClr val="0070C0"/>
              </a:solidFill>
              <a:latin typeface="Times New Roman" pitchFamily="18" charset="0"/>
              <a:cs typeface="Times New Roman" pitchFamily="18" charset="0"/>
            </a:endParaRPr>
          </a:p>
        </p:txBody>
      </p:sp>
      <p:sp>
        <p:nvSpPr>
          <p:cNvPr id="39" name="TextBox 67"/>
          <p:cNvSpPr txBox="1"/>
          <p:nvPr/>
        </p:nvSpPr>
        <p:spPr>
          <a:xfrm>
            <a:off x="4137268" y="1240558"/>
            <a:ext cx="1441600" cy="78129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smtClean="0">
                <a:solidFill>
                  <a:srgbClr val="CC6600"/>
                </a:solidFill>
                <a:latin typeface="Times New Roman" pitchFamily="18" charset="0"/>
                <a:cs typeface="Times New Roman" pitchFamily="18" charset="0"/>
              </a:rPr>
              <a:t>Deflecting cavity</a:t>
            </a:r>
            <a:endParaRPr lang="zh-CN" altLang="en-US" dirty="0">
              <a:solidFill>
                <a:srgbClr val="CC6600"/>
              </a:solidFill>
              <a:latin typeface="Times New Roman" pitchFamily="18" charset="0"/>
              <a:cs typeface="Times New Roman" pitchFamily="18" charset="0"/>
            </a:endParaRPr>
          </a:p>
        </p:txBody>
      </p:sp>
      <p:sp>
        <p:nvSpPr>
          <p:cNvPr id="47" name="Rectangle 46"/>
          <p:cNvSpPr/>
          <p:nvPr/>
        </p:nvSpPr>
        <p:spPr bwMode="auto">
          <a:xfrm>
            <a:off x="2417733" y="1741317"/>
            <a:ext cx="73026" cy="25559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cxnSp>
        <p:nvCxnSpPr>
          <p:cNvPr id="56" name="Straight Arrow Connector 55"/>
          <p:cNvCxnSpPr/>
          <p:nvPr/>
        </p:nvCxnSpPr>
        <p:spPr bwMode="auto">
          <a:xfrm>
            <a:off x="6872319" y="3128811"/>
            <a:ext cx="1679598" cy="1588"/>
          </a:xfrm>
          <a:prstGeom prst="straightConnector1">
            <a:avLst/>
          </a:prstGeom>
          <a:noFill/>
          <a:ln>
            <a:solidFill>
              <a:schemeClr val="tx1"/>
            </a:solidFill>
            <a:tailEnd type="arrow"/>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cxnSp>
      <p:sp>
        <p:nvSpPr>
          <p:cNvPr id="61" name="Oval 60"/>
          <p:cNvSpPr/>
          <p:nvPr/>
        </p:nvSpPr>
        <p:spPr bwMode="auto">
          <a:xfrm>
            <a:off x="7127910" y="2873220"/>
            <a:ext cx="45719" cy="182565"/>
          </a:xfrm>
          <a:prstGeom prst="ellipse">
            <a:avLst/>
          </a:prstGeom>
          <a:solidFill>
            <a:srgbClr val="0000FF"/>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62" name="TextBox 61"/>
          <p:cNvSpPr txBox="1"/>
          <p:nvPr/>
        </p:nvSpPr>
        <p:spPr>
          <a:xfrm>
            <a:off x="7748631" y="2435064"/>
            <a:ext cx="876312" cy="369332"/>
          </a:xfrm>
          <a:prstGeom prst="rect">
            <a:avLst/>
          </a:prstGeom>
          <a:noFill/>
        </p:spPr>
        <p:txBody>
          <a:bodyPr wrap="square" rtlCol="0">
            <a:spAutoFit/>
          </a:bodyPr>
          <a:lstStyle/>
          <a:p>
            <a:r>
              <a:rPr lang="en-US" dirty="0" smtClean="0"/>
              <a:t>drive</a:t>
            </a:r>
            <a:endParaRPr lang="en-US" dirty="0"/>
          </a:p>
        </p:txBody>
      </p:sp>
      <p:sp>
        <p:nvSpPr>
          <p:cNvPr id="63" name="TextBox 62"/>
          <p:cNvSpPr txBox="1"/>
          <p:nvPr/>
        </p:nvSpPr>
        <p:spPr>
          <a:xfrm>
            <a:off x="6799293" y="2508090"/>
            <a:ext cx="876312" cy="338554"/>
          </a:xfrm>
          <a:prstGeom prst="rect">
            <a:avLst/>
          </a:prstGeom>
          <a:noFill/>
        </p:spPr>
        <p:txBody>
          <a:bodyPr wrap="square" rtlCol="0">
            <a:spAutoFit/>
          </a:bodyPr>
          <a:lstStyle/>
          <a:p>
            <a:r>
              <a:rPr lang="en-US" sz="1600" dirty="0" smtClean="0"/>
              <a:t>witness</a:t>
            </a:r>
            <a:endParaRPr lang="en-US" sz="1600" dirty="0"/>
          </a:p>
        </p:txBody>
      </p:sp>
      <p:sp>
        <p:nvSpPr>
          <p:cNvPr id="65" name="TextBox 64"/>
          <p:cNvSpPr txBox="1"/>
          <p:nvPr/>
        </p:nvSpPr>
        <p:spPr>
          <a:xfrm>
            <a:off x="738135" y="2069934"/>
            <a:ext cx="730260" cy="369332"/>
          </a:xfrm>
          <a:prstGeom prst="rect">
            <a:avLst/>
          </a:prstGeom>
          <a:noFill/>
        </p:spPr>
        <p:txBody>
          <a:bodyPr wrap="square" rtlCol="0">
            <a:spAutoFit/>
          </a:bodyPr>
          <a:lstStyle/>
          <a:p>
            <a:r>
              <a:rPr lang="en-US" dirty="0" smtClean="0"/>
              <a:t>(a)</a:t>
            </a:r>
            <a:endParaRPr lang="en-US" dirty="0"/>
          </a:p>
        </p:txBody>
      </p:sp>
      <p:sp>
        <p:nvSpPr>
          <p:cNvPr id="66" name="TextBox 65"/>
          <p:cNvSpPr txBox="1"/>
          <p:nvPr/>
        </p:nvSpPr>
        <p:spPr>
          <a:xfrm>
            <a:off x="2490759" y="1810141"/>
            <a:ext cx="730260" cy="369332"/>
          </a:xfrm>
          <a:prstGeom prst="rect">
            <a:avLst/>
          </a:prstGeom>
          <a:noFill/>
        </p:spPr>
        <p:txBody>
          <a:bodyPr wrap="square" rtlCol="0">
            <a:spAutoFit/>
          </a:bodyPr>
          <a:lstStyle/>
          <a:p>
            <a:r>
              <a:rPr lang="en-US" dirty="0" smtClean="0"/>
              <a:t>(b)</a:t>
            </a:r>
            <a:endParaRPr lang="en-US" dirty="0"/>
          </a:p>
        </p:txBody>
      </p:sp>
      <p:cxnSp>
        <p:nvCxnSpPr>
          <p:cNvPr id="70" name="Straight Connector 69"/>
          <p:cNvCxnSpPr/>
          <p:nvPr/>
        </p:nvCxnSpPr>
        <p:spPr bwMode="auto">
          <a:xfrm rot="5400000">
            <a:off x="7322022" y="2793380"/>
            <a:ext cx="1769" cy="486318"/>
          </a:xfrm>
          <a:prstGeom prst="line">
            <a:avLst/>
          </a:prstGeom>
          <a:noFill/>
          <a:ln>
            <a:solidFill>
              <a:srgbClr val="FFC000"/>
            </a:solid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cxnSp>
      <p:sp>
        <p:nvSpPr>
          <p:cNvPr id="71" name="TextBox 70"/>
          <p:cNvSpPr txBox="1"/>
          <p:nvPr/>
        </p:nvSpPr>
        <p:spPr>
          <a:xfrm>
            <a:off x="6215085" y="2926115"/>
            <a:ext cx="949338" cy="369332"/>
          </a:xfrm>
          <a:prstGeom prst="rect">
            <a:avLst/>
          </a:prstGeom>
          <a:noFill/>
        </p:spPr>
        <p:txBody>
          <a:bodyPr wrap="square" rtlCol="0">
            <a:spAutoFit/>
          </a:bodyPr>
          <a:lstStyle/>
          <a:p>
            <a:r>
              <a:rPr lang="en-US" dirty="0" smtClean="0"/>
              <a:t>(c) (d)</a:t>
            </a:r>
            <a:endParaRPr lang="en-US" dirty="0"/>
          </a:p>
        </p:txBody>
      </p:sp>
      <p:sp>
        <p:nvSpPr>
          <p:cNvPr id="72" name="TextBox 71"/>
          <p:cNvSpPr txBox="1"/>
          <p:nvPr/>
        </p:nvSpPr>
        <p:spPr>
          <a:xfrm>
            <a:off x="5411799" y="3721104"/>
            <a:ext cx="3687813" cy="2677656"/>
          </a:xfrm>
          <a:prstGeom prst="rect">
            <a:avLst/>
          </a:prstGeom>
          <a:noFill/>
        </p:spPr>
        <p:txBody>
          <a:bodyPr wrap="square" rtlCol="0">
            <a:spAutoFit/>
          </a:bodyPr>
          <a:lstStyle/>
          <a:p>
            <a:pPr>
              <a:buFont typeface="Arial" pitchFamily="34" charset="0"/>
              <a:buChar char="•"/>
            </a:pPr>
            <a:r>
              <a:rPr lang="en-US" sz="2400" dirty="0" smtClean="0">
                <a:solidFill>
                  <a:srgbClr val="1F497D"/>
                </a:solidFill>
              </a:rPr>
              <a:t>Works well for a few </a:t>
            </a:r>
            <a:r>
              <a:rPr lang="en-US" sz="2400" dirty="0" err="1" smtClean="0">
                <a:solidFill>
                  <a:srgbClr val="1F497D"/>
                </a:solidFill>
              </a:rPr>
              <a:t>nC</a:t>
            </a:r>
            <a:r>
              <a:rPr lang="en-US" sz="2400" dirty="0" smtClean="0">
                <a:solidFill>
                  <a:srgbClr val="1F497D"/>
                </a:solidFill>
              </a:rPr>
              <a:t> charge after mask;</a:t>
            </a:r>
          </a:p>
          <a:p>
            <a:pPr>
              <a:buFont typeface="Arial" pitchFamily="34" charset="0"/>
              <a:buChar char="•"/>
            </a:pPr>
            <a:r>
              <a:rPr lang="en-US" sz="2400" dirty="0" smtClean="0">
                <a:solidFill>
                  <a:srgbClr val="1F497D"/>
                </a:solidFill>
              </a:rPr>
              <a:t> flexible with mask shape</a:t>
            </a:r>
          </a:p>
          <a:p>
            <a:pPr>
              <a:buFont typeface="Arial" pitchFamily="34" charset="0"/>
              <a:buChar char="•"/>
            </a:pPr>
            <a:r>
              <a:rPr lang="en-US" sz="2400" dirty="0" smtClean="0">
                <a:solidFill>
                  <a:srgbClr val="1F497D"/>
                </a:solidFill>
              </a:rPr>
              <a:t> witness bunch can be produced with the same mask to avoid the timing jitter;</a:t>
            </a:r>
            <a:endParaRPr lang="en-US" sz="2400" dirty="0">
              <a:solidFill>
                <a:srgbClr val="1F497D"/>
              </a:solidFill>
            </a:endParaRPr>
          </a:p>
        </p:txBody>
      </p:sp>
      <p:sp>
        <p:nvSpPr>
          <p:cNvPr id="45" name="TextBox 44"/>
          <p:cNvSpPr txBox="1"/>
          <p:nvPr/>
        </p:nvSpPr>
        <p:spPr>
          <a:xfrm>
            <a:off x="304810" y="6456225"/>
            <a:ext cx="4114800" cy="307777"/>
          </a:xfrm>
          <a:prstGeom prst="rect">
            <a:avLst/>
          </a:prstGeom>
          <a:noFill/>
        </p:spPr>
        <p:txBody>
          <a:bodyPr wrap="square" rtlCol="0">
            <a:spAutoFit/>
          </a:bodyPr>
          <a:lstStyle/>
          <a:p>
            <a:r>
              <a:rPr lang="en-US" sz="1400" b="1" dirty="0" smtClean="0">
                <a:solidFill>
                  <a:schemeClr val="tx1">
                    <a:lumMod val="50000"/>
                  </a:schemeClr>
                </a:solidFill>
              </a:rPr>
              <a:t>Simulation by P. </a:t>
            </a:r>
            <a:r>
              <a:rPr lang="en-US" sz="1400" b="1" dirty="0" err="1" smtClean="0">
                <a:solidFill>
                  <a:schemeClr val="tx1">
                    <a:lumMod val="50000"/>
                  </a:schemeClr>
                </a:solidFill>
              </a:rPr>
              <a:t>Piot</a:t>
            </a:r>
            <a:r>
              <a:rPr lang="en-US" sz="1400" b="1" dirty="0" smtClean="0">
                <a:solidFill>
                  <a:schemeClr val="tx1">
                    <a:lumMod val="50000"/>
                  </a:schemeClr>
                </a:solidFill>
              </a:rPr>
              <a:t> (NIU)</a:t>
            </a:r>
            <a:endParaRPr lang="en-US" sz="1400" b="1" dirty="0">
              <a:solidFill>
                <a:schemeClr val="tx1">
                  <a:lumMod val="50000"/>
                </a:schemeClr>
              </a:solidFill>
            </a:endParaRPr>
          </a:p>
        </p:txBody>
      </p:sp>
      <p:sp>
        <p:nvSpPr>
          <p:cNvPr id="46" name="TextBox 45"/>
          <p:cNvSpPr txBox="1"/>
          <p:nvPr/>
        </p:nvSpPr>
        <p:spPr>
          <a:xfrm>
            <a:off x="3061855" y="2618506"/>
            <a:ext cx="2854036" cy="369332"/>
          </a:xfrm>
          <a:prstGeom prst="rect">
            <a:avLst/>
          </a:prstGeom>
          <a:noFill/>
        </p:spPr>
        <p:txBody>
          <a:bodyPr wrap="square" rtlCol="0">
            <a:spAutoFit/>
          </a:bodyPr>
          <a:lstStyle/>
          <a:p>
            <a:r>
              <a:rPr lang="en-US" dirty="0" err="1" smtClean="0">
                <a:solidFill>
                  <a:schemeClr val="bg2">
                    <a:lumMod val="10000"/>
                  </a:schemeClr>
                </a:solidFill>
              </a:rPr>
              <a:t>Emittance</a:t>
            </a:r>
            <a:r>
              <a:rPr lang="en-US" dirty="0" smtClean="0">
                <a:solidFill>
                  <a:schemeClr val="bg2">
                    <a:lumMod val="10000"/>
                  </a:schemeClr>
                </a:solidFill>
              </a:rPr>
              <a:t> Exchanger</a:t>
            </a:r>
            <a:endParaRPr lang="en-US" dirty="0">
              <a:solidFill>
                <a:schemeClr val="bg2">
                  <a:lumMod val="10000"/>
                </a:schemeClr>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18" y="179343"/>
            <a:ext cx="8229600" cy="671478"/>
          </a:xfrm>
        </p:spPr>
        <p:txBody>
          <a:bodyPr/>
          <a:lstStyle/>
          <a:p>
            <a:r>
              <a:rPr lang="en-US" dirty="0" smtClean="0"/>
              <a:t>Experiment in 2 years</a:t>
            </a:r>
            <a:endParaRPr lang="en-US" dirty="0"/>
          </a:p>
        </p:txBody>
      </p:sp>
      <p:sp>
        <p:nvSpPr>
          <p:cNvPr id="4" name="Slide Number Placeholder 3"/>
          <p:cNvSpPr>
            <a:spLocks noGrp="1"/>
          </p:cNvSpPr>
          <p:nvPr>
            <p:ph type="sldNum" sz="quarter" idx="12"/>
          </p:nvPr>
        </p:nvSpPr>
        <p:spPr/>
        <p:txBody>
          <a:bodyPr/>
          <a:lstStyle/>
          <a:p>
            <a:fld id="{A7A5ADA6-5A98-4832-92B6-EE95002F5CBB}" type="slidenum">
              <a:rPr lang="en-US" altLang="zh-CN" smtClean="0"/>
              <a:pPr/>
              <a:t>22</a:t>
            </a:fld>
            <a:endParaRPr lang="en-US" altLang="zh-CN"/>
          </a:p>
        </p:txBody>
      </p:sp>
      <p:pic>
        <p:nvPicPr>
          <p:cNvPr id="7" name="Picture 3"/>
          <p:cNvPicPr>
            <a:picLocks noChangeAspect="1" noChangeArrowheads="1"/>
          </p:cNvPicPr>
          <p:nvPr/>
        </p:nvPicPr>
        <p:blipFill>
          <a:blip r:embed="rId2" cstate="print"/>
          <a:srcRect/>
          <a:stretch>
            <a:fillRect/>
          </a:stretch>
        </p:blipFill>
        <p:spPr bwMode="auto">
          <a:xfrm>
            <a:off x="1139778" y="4444590"/>
            <a:ext cx="7048254" cy="2413410"/>
          </a:xfrm>
          <a:prstGeom prst="rect">
            <a:avLst/>
          </a:prstGeom>
          <a:noFill/>
          <a:ln w="9525">
            <a:noFill/>
            <a:miter lim="800000"/>
            <a:headEnd/>
            <a:tailEnd/>
          </a:ln>
          <a:effectLst/>
        </p:spPr>
      </p:pic>
      <p:sp>
        <p:nvSpPr>
          <p:cNvPr id="8" name="TextBox 7"/>
          <p:cNvSpPr txBox="1"/>
          <p:nvPr/>
        </p:nvSpPr>
        <p:spPr>
          <a:xfrm>
            <a:off x="3184506" y="4378338"/>
            <a:ext cx="4016430" cy="400110"/>
          </a:xfrm>
          <a:prstGeom prst="rect">
            <a:avLst/>
          </a:prstGeom>
          <a:noFill/>
        </p:spPr>
        <p:txBody>
          <a:bodyPr wrap="square" rtlCol="0">
            <a:spAutoFit/>
          </a:bodyPr>
          <a:lstStyle/>
          <a:p>
            <a:r>
              <a:rPr lang="en-US" sz="2000" dirty="0" smtClean="0">
                <a:solidFill>
                  <a:srgbClr val="7030A0"/>
                </a:solidFill>
              </a:rPr>
              <a:t>EEX </a:t>
            </a:r>
            <a:r>
              <a:rPr lang="en-US" sz="2000" dirty="0" err="1" smtClean="0">
                <a:solidFill>
                  <a:srgbClr val="7030A0"/>
                </a:solidFill>
              </a:rPr>
              <a:t>beamline</a:t>
            </a:r>
            <a:r>
              <a:rPr lang="en-US" sz="2000" dirty="0" smtClean="0">
                <a:solidFill>
                  <a:srgbClr val="7030A0"/>
                </a:solidFill>
              </a:rPr>
              <a:t> at AWA in 2013</a:t>
            </a:r>
            <a:endParaRPr lang="en-US" sz="2000" dirty="0">
              <a:solidFill>
                <a:srgbClr val="7030A0"/>
              </a:solidFill>
            </a:endParaRPr>
          </a:p>
        </p:txBody>
      </p:sp>
      <p:sp>
        <p:nvSpPr>
          <p:cNvPr id="9" name="TextBox 8"/>
          <p:cNvSpPr txBox="1"/>
          <p:nvPr/>
        </p:nvSpPr>
        <p:spPr>
          <a:xfrm>
            <a:off x="336492" y="874623"/>
            <a:ext cx="4016430" cy="400110"/>
          </a:xfrm>
          <a:prstGeom prst="rect">
            <a:avLst/>
          </a:prstGeom>
          <a:noFill/>
        </p:spPr>
        <p:txBody>
          <a:bodyPr wrap="square" rtlCol="0">
            <a:spAutoFit/>
          </a:bodyPr>
          <a:lstStyle/>
          <a:p>
            <a:r>
              <a:rPr lang="en-US" sz="2000" dirty="0" smtClean="0">
                <a:solidFill>
                  <a:srgbClr val="7030A0"/>
                </a:solidFill>
              </a:rPr>
              <a:t>EEX </a:t>
            </a:r>
            <a:r>
              <a:rPr lang="en-US" sz="2000" dirty="0" err="1" smtClean="0">
                <a:solidFill>
                  <a:srgbClr val="7030A0"/>
                </a:solidFill>
              </a:rPr>
              <a:t>beamline</a:t>
            </a:r>
            <a:r>
              <a:rPr lang="en-US" sz="2000" dirty="0" smtClean="0">
                <a:solidFill>
                  <a:srgbClr val="7030A0"/>
                </a:solidFill>
              </a:rPr>
              <a:t> at AWA in 2011</a:t>
            </a:r>
            <a:endParaRPr lang="en-US" sz="2000" dirty="0">
              <a:solidFill>
                <a:srgbClr val="7030A0"/>
              </a:solidFill>
            </a:endParaRPr>
          </a:p>
        </p:txBody>
      </p:sp>
      <p:pic>
        <p:nvPicPr>
          <p:cNvPr id="66562" name="Picture 2"/>
          <p:cNvPicPr>
            <a:picLocks noChangeAspect="1" noChangeArrowheads="1"/>
          </p:cNvPicPr>
          <p:nvPr/>
        </p:nvPicPr>
        <p:blipFill>
          <a:blip r:embed="rId3" cstate="print"/>
          <a:srcRect/>
          <a:stretch>
            <a:fillRect/>
          </a:stretch>
        </p:blipFill>
        <p:spPr bwMode="auto">
          <a:xfrm>
            <a:off x="5813442" y="1309937"/>
            <a:ext cx="2957553" cy="1280830"/>
          </a:xfrm>
          <a:prstGeom prst="rect">
            <a:avLst/>
          </a:prstGeom>
          <a:noFill/>
          <a:ln w="9525">
            <a:noFill/>
            <a:miter lim="800000"/>
            <a:headEnd/>
            <a:tailEnd/>
          </a:ln>
          <a:effectLst/>
        </p:spPr>
      </p:pic>
      <p:pic>
        <p:nvPicPr>
          <p:cNvPr id="66563" name="Picture 3"/>
          <p:cNvPicPr>
            <a:picLocks noChangeAspect="1" noChangeArrowheads="1"/>
          </p:cNvPicPr>
          <p:nvPr/>
        </p:nvPicPr>
        <p:blipFill>
          <a:blip r:embed="rId4" cstate="print"/>
          <a:srcRect/>
          <a:stretch>
            <a:fillRect/>
          </a:stretch>
        </p:blipFill>
        <p:spPr bwMode="auto">
          <a:xfrm>
            <a:off x="5813442" y="2589201"/>
            <a:ext cx="2957553" cy="1374862"/>
          </a:xfrm>
          <a:prstGeom prst="rect">
            <a:avLst/>
          </a:prstGeom>
          <a:noFill/>
          <a:ln w="9525">
            <a:noFill/>
            <a:miter lim="800000"/>
            <a:headEnd/>
            <a:tailEnd/>
          </a:ln>
          <a:effectLst/>
        </p:spPr>
      </p:pic>
      <p:pic>
        <p:nvPicPr>
          <p:cNvPr id="66564" name="Picture 4"/>
          <p:cNvPicPr>
            <a:picLocks noChangeAspect="1" noChangeArrowheads="1"/>
          </p:cNvPicPr>
          <p:nvPr/>
        </p:nvPicPr>
        <p:blipFill>
          <a:blip r:embed="rId5" cstate="print"/>
          <a:srcRect t="17497"/>
          <a:stretch>
            <a:fillRect/>
          </a:stretch>
        </p:blipFill>
        <p:spPr bwMode="auto">
          <a:xfrm>
            <a:off x="263466" y="1201707"/>
            <a:ext cx="4583095" cy="2838117"/>
          </a:xfrm>
          <a:prstGeom prst="rect">
            <a:avLst/>
          </a:prstGeom>
          <a:noFill/>
          <a:ln w="9525">
            <a:noFill/>
            <a:miter lim="800000"/>
            <a:headEnd/>
            <a:tailEnd/>
          </a:ln>
          <a:effectLst/>
        </p:spPr>
      </p:pic>
      <p:sp>
        <p:nvSpPr>
          <p:cNvPr id="13" name="TextBox 12"/>
          <p:cNvSpPr txBox="1"/>
          <p:nvPr/>
        </p:nvSpPr>
        <p:spPr>
          <a:xfrm>
            <a:off x="5740416" y="982629"/>
            <a:ext cx="3403584" cy="400110"/>
          </a:xfrm>
          <a:prstGeom prst="rect">
            <a:avLst/>
          </a:prstGeom>
          <a:noFill/>
        </p:spPr>
        <p:txBody>
          <a:bodyPr wrap="square" rtlCol="0">
            <a:spAutoFit/>
          </a:bodyPr>
          <a:lstStyle/>
          <a:p>
            <a:r>
              <a:rPr lang="en-US" sz="2000" dirty="0" smtClean="0">
                <a:solidFill>
                  <a:srgbClr val="7030A0"/>
                </a:solidFill>
              </a:rPr>
              <a:t>200GHz DWA construction</a:t>
            </a:r>
            <a:endParaRPr lang="en-US" sz="2000" dirty="0">
              <a:solidFill>
                <a:srgbClr val="7030A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138550" y="2615334"/>
            <a:ext cx="8824623" cy="1470025"/>
          </a:xfrm>
          <a:prstGeom prst="rect">
            <a:avLst/>
          </a:prstGeom>
          <a:noFill/>
          <a:ln w="9525" algn="ctr">
            <a:noFill/>
            <a:miter lim="800000"/>
            <a:headEnd/>
            <a:tailEnd/>
          </a:ln>
          <a:effectLst/>
        </p:spPr>
        <p:txBody>
          <a:bodyPr anchor="ctr"/>
          <a:lstStyle/>
          <a:p>
            <a:pPr defTabSz="457200" eaLnBrk="0" hangingPunct="0"/>
            <a:r>
              <a:rPr lang="en-US" altLang="zh-CN" sz="3600" b="1" dirty="0" smtClean="0">
                <a:solidFill>
                  <a:schemeClr val="hlink"/>
                </a:solidFill>
                <a:latin typeface="Trebuchet MS" pitchFamily="34" charset="0"/>
              </a:rPr>
              <a:t>High Gradient Collinear Wakefield Experiments @ AWA</a:t>
            </a:r>
            <a:endParaRPr lang="en-US" altLang="zh-CN" sz="3600" b="1" dirty="0">
              <a:solidFill>
                <a:schemeClr val="hlink"/>
              </a:solidFill>
              <a:latin typeface="Trebuchet MS" pitchFamily="34" charset="0"/>
            </a:endParaRPr>
          </a:p>
        </p:txBody>
      </p:sp>
      <p:sp>
        <p:nvSpPr>
          <p:cNvPr id="6" name="Slide Number Placeholder 5"/>
          <p:cNvSpPr>
            <a:spLocks noGrp="1"/>
          </p:cNvSpPr>
          <p:nvPr>
            <p:ph type="sldNum" sz="quarter" idx="12"/>
          </p:nvPr>
        </p:nvSpPr>
        <p:spPr/>
        <p:txBody>
          <a:bodyPr/>
          <a:lstStyle/>
          <a:p>
            <a:fld id="{CB3A64FC-EFA9-4F80-A923-BAF87AAC86B7}" type="slidenum">
              <a:rPr lang="en-US" altLang="zh-CN" smtClean="0"/>
              <a:pPr/>
              <a:t>23</a:t>
            </a:fld>
            <a:endParaRPr lang="en-US" altLang="zh-CN"/>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srcRect b="20788"/>
          <a:stretch>
            <a:fillRect/>
          </a:stretch>
        </p:blipFill>
        <p:spPr bwMode="auto">
          <a:xfrm>
            <a:off x="3620436" y="2826314"/>
            <a:ext cx="2877346" cy="1704122"/>
          </a:xfrm>
          <a:prstGeom prst="rect">
            <a:avLst/>
          </a:prstGeom>
          <a:noFill/>
          <a:ln w="9525">
            <a:noFill/>
            <a:miter lim="800000"/>
            <a:headEnd/>
            <a:tailEnd/>
          </a:ln>
        </p:spPr>
      </p:pic>
      <p:sp>
        <p:nvSpPr>
          <p:cNvPr id="37890" name="Rectangle 2"/>
          <p:cNvSpPr>
            <a:spLocks noGrp="1" noChangeArrowheads="1"/>
          </p:cNvSpPr>
          <p:nvPr>
            <p:ph type="title"/>
          </p:nvPr>
        </p:nvSpPr>
        <p:spPr>
          <a:xfrm>
            <a:off x="506437" y="184223"/>
            <a:ext cx="8637563" cy="892552"/>
          </a:xfrm>
          <a:noFill/>
          <a:ln w="9525">
            <a:noFill/>
            <a:miter lim="800000"/>
            <a:headEnd/>
            <a:tailEnd/>
          </a:ln>
          <a:effectLst/>
        </p:spPr>
        <p:txBody>
          <a:bodyPr wrap="square">
            <a:spAutoFit/>
          </a:bodyPr>
          <a:lstStyle/>
          <a:p>
            <a:pPr>
              <a:spcBef>
                <a:spcPct val="50000"/>
              </a:spcBef>
            </a:pPr>
            <a:r>
              <a:rPr lang="en-US" altLang="zh-CN" dirty="0" smtClean="0">
                <a:ea typeface="宋体" pitchFamily="2" charset="-122"/>
              </a:rPr>
              <a:t>High Grad. Breakdown Study of A Diamond Slab Structure @ AWA (2012)</a:t>
            </a:r>
            <a:endParaRPr lang="ru-RU" altLang="zh-CN" dirty="0" smtClean="0">
              <a:ea typeface="宋体" pitchFamily="2" charset="-122"/>
            </a:endParaRPr>
          </a:p>
        </p:txBody>
      </p:sp>
      <p:graphicFrame>
        <p:nvGraphicFramePr>
          <p:cNvPr id="37892" name="Group 4"/>
          <p:cNvGraphicFramePr>
            <a:graphicFrameLocks noGrp="1"/>
          </p:cNvGraphicFramePr>
          <p:nvPr>
            <p:ph idx="1"/>
          </p:nvPr>
        </p:nvGraphicFramePr>
        <p:xfrm>
          <a:off x="69275" y="4847821"/>
          <a:ext cx="3539837" cy="1677670"/>
        </p:xfrm>
        <a:graphic>
          <a:graphicData uri="http://schemas.openxmlformats.org/drawingml/2006/table">
            <a:tbl>
              <a:tblPr/>
              <a:tblGrid>
                <a:gridCol w="2585990"/>
                <a:gridCol w="953847"/>
              </a:tblGrid>
              <a:tr h="334963">
                <a:tc>
                  <a:txBody>
                    <a:bodyPr/>
                    <a:lstStyle/>
                    <a:p>
                      <a:pPr marL="342900" marR="0" lvl="0" indent="-342900" algn="l" defTabSz="914400" rtl="0" eaLnBrk="0" fontAlgn="base" latinLnBrk="0" hangingPunct="0">
                        <a:lnSpc>
                          <a:spcPct val="100000"/>
                        </a:lnSpc>
                        <a:spcBef>
                          <a:spcPct val="0"/>
                        </a:spcBef>
                        <a:spcAft>
                          <a:spcPct val="0"/>
                        </a:spcAft>
                        <a:buClr>
                          <a:schemeClr val="folHlink"/>
                        </a:buClr>
                        <a:buSzPct val="60000"/>
                        <a:buFont typeface="Wingdings" pitchFamily="2" charset="2"/>
                        <a:buNone/>
                        <a:tabLst/>
                      </a:pPr>
                      <a:r>
                        <a:rPr kumimoji="0" lang="en-US" sz="1600" b="1" i="0" u="none" strike="noStrike" cap="none" normalizeH="0" baseline="0" dirty="0" smtClean="0">
                          <a:ln>
                            <a:noFill/>
                          </a:ln>
                          <a:solidFill>
                            <a:schemeClr val="tx1">
                              <a:lumMod val="50000"/>
                            </a:schemeClr>
                          </a:solidFill>
                          <a:effectLst/>
                          <a:latin typeface="Times New Roman" pitchFamily="18" charset="0"/>
                          <a:ea typeface="SimSun" pitchFamily="2" charset="-122"/>
                          <a:cs typeface="Times New Roman" pitchFamily="18" charset="0"/>
                        </a:rPr>
                        <a:t>Beam gap</a:t>
                      </a:r>
                      <a:endParaRPr kumimoji="0" lang="en-US" sz="1600" b="0" i="0" u="none" strike="noStrike" cap="none" normalizeH="0" baseline="0" dirty="0" smtClean="0">
                        <a:ln>
                          <a:noFill/>
                        </a:ln>
                        <a:solidFill>
                          <a:schemeClr val="tx1">
                            <a:lumMod val="50000"/>
                          </a:schemeClr>
                        </a:solidFill>
                        <a:effectLst/>
                        <a:latin typeface="Tahoma" charset="0"/>
                        <a:ea typeface="SimSun" pitchFamily="2" charset="-122"/>
                        <a:cs typeface="Times New Roman"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
                          <a:schemeClr val="folHlink"/>
                        </a:buClr>
                        <a:buSzPct val="60000"/>
                        <a:buFont typeface="Wingdings" pitchFamily="2" charset="2"/>
                        <a:buNone/>
                        <a:tabLst/>
                      </a:pPr>
                      <a:r>
                        <a:rPr kumimoji="0" lang="en-US" sz="1600" b="1" i="0" u="none" strike="noStrike" cap="none" normalizeH="0" baseline="0" dirty="0" smtClean="0">
                          <a:ln>
                            <a:noFill/>
                          </a:ln>
                          <a:solidFill>
                            <a:schemeClr val="tx1">
                              <a:lumMod val="50000"/>
                            </a:schemeClr>
                          </a:solidFill>
                          <a:effectLst/>
                          <a:latin typeface="Times New Roman" pitchFamily="18" charset="0"/>
                          <a:ea typeface="SimSun" pitchFamily="2" charset="-122"/>
                          <a:cs typeface="Times New Roman" pitchFamily="18" charset="0"/>
                        </a:rPr>
                        <a:t>4.0 mm</a:t>
                      </a:r>
                      <a:endParaRPr kumimoji="0" lang="en-US" sz="1600" b="0" i="0" u="none" strike="noStrike" cap="none" normalizeH="0" baseline="0" dirty="0" smtClean="0">
                        <a:ln>
                          <a:noFill/>
                        </a:ln>
                        <a:solidFill>
                          <a:schemeClr val="tx1">
                            <a:lumMod val="50000"/>
                          </a:schemeClr>
                        </a:solidFill>
                        <a:effectLst/>
                        <a:latin typeface="Tahoma" charset="0"/>
                        <a:ea typeface="SimSun"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4963">
                <a:tc>
                  <a:txBody>
                    <a:bodyPr/>
                    <a:lstStyle/>
                    <a:p>
                      <a:pPr marL="342900" marR="0" lvl="0" indent="-342900" algn="l" defTabSz="914400" rtl="0" eaLnBrk="0" fontAlgn="base" latinLnBrk="0" hangingPunct="0">
                        <a:lnSpc>
                          <a:spcPct val="100000"/>
                        </a:lnSpc>
                        <a:spcBef>
                          <a:spcPct val="0"/>
                        </a:spcBef>
                        <a:spcAft>
                          <a:spcPct val="0"/>
                        </a:spcAft>
                        <a:buClr>
                          <a:schemeClr val="folHlink"/>
                        </a:buClr>
                        <a:buSzPct val="60000"/>
                        <a:buFont typeface="Wingdings" pitchFamily="2" charset="2"/>
                        <a:buNone/>
                        <a:tabLst/>
                      </a:pPr>
                      <a:r>
                        <a:rPr kumimoji="0" lang="en-US" sz="1600" b="1" i="0" u="none" strike="noStrike" cap="none" normalizeH="0" baseline="0" dirty="0" smtClean="0">
                          <a:ln>
                            <a:noFill/>
                          </a:ln>
                          <a:solidFill>
                            <a:schemeClr val="tx1">
                              <a:lumMod val="50000"/>
                            </a:schemeClr>
                          </a:solidFill>
                          <a:effectLst/>
                          <a:latin typeface="Times New Roman" pitchFamily="18" charset="0"/>
                          <a:ea typeface="SimSun" pitchFamily="2" charset="-122"/>
                          <a:cs typeface="Times New Roman" pitchFamily="18" charset="0"/>
                        </a:rPr>
                        <a:t>D thickness</a:t>
                      </a:r>
                      <a:endParaRPr kumimoji="0" lang="en-US" sz="1600" b="0" i="0" u="none" strike="noStrike" cap="none" normalizeH="0" baseline="0" dirty="0" smtClean="0">
                        <a:ln>
                          <a:noFill/>
                        </a:ln>
                        <a:solidFill>
                          <a:schemeClr val="tx1">
                            <a:lumMod val="50000"/>
                          </a:schemeClr>
                        </a:solidFill>
                        <a:effectLst/>
                        <a:latin typeface="Tahoma" charset="0"/>
                        <a:ea typeface="SimSun" pitchFamily="2" charset="-122"/>
                        <a:cs typeface="Times New Roman"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
                          <a:schemeClr val="folHlink"/>
                        </a:buClr>
                        <a:buSzPct val="60000"/>
                        <a:buFont typeface="Wingdings" pitchFamily="2" charset="2"/>
                        <a:buNone/>
                        <a:tabLst/>
                      </a:pPr>
                      <a:r>
                        <a:rPr kumimoji="0" lang="en-US" sz="1600" b="1" i="0" u="none" strike="noStrike" cap="none" normalizeH="0" baseline="0" smtClean="0">
                          <a:ln>
                            <a:noFill/>
                          </a:ln>
                          <a:solidFill>
                            <a:schemeClr val="tx1">
                              <a:lumMod val="50000"/>
                            </a:schemeClr>
                          </a:solidFill>
                          <a:effectLst/>
                          <a:latin typeface="Times New Roman" pitchFamily="18" charset="0"/>
                          <a:ea typeface="SimSun" pitchFamily="2" charset="-122"/>
                          <a:cs typeface="Times New Roman" pitchFamily="18" charset="0"/>
                        </a:rPr>
                        <a:t>1.2 mm</a:t>
                      </a:r>
                      <a:endParaRPr kumimoji="0" lang="en-US" sz="1600" b="0" i="0" u="none" strike="noStrike" cap="none" normalizeH="0" baseline="0" smtClean="0">
                        <a:ln>
                          <a:noFill/>
                        </a:ln>
                        <a:solidFill>
                          <a:schemeClr val="tx1">
                            <a:lumMod val="50000"/>
                          </a:schemeClr>
                        </a:solidFill>
                        <a:effectLst/>
                        <a:latin typeface="Tahoma" charset="0"/>
                        <a:ea typeface="SimSun"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342900" marR="0" lvl="0" indent="-342900" algn="l" defTabSz="914400" rtl="0" eaLnBrk="0" fontAlgn="base" latinLnBrk="0" hangingPunct="0">
                        <a:lnSpc>
                          <a:spcPct val="100000"/>
                        </a:lnSpc>
                        <a:spcBef>
                          <a:spcPct val="0"/>
                        </a:spcBef>
                        <a:spcAft>
                          <a:spcPct val="0"/>
                        </a:spcAft>
                        <a:buClr>
                          <a:schemeClr val="folHlink"/>
                        </a:buClr>
                        <a:buSzPct val="60000"/>
                        <a:buFont typeface="Wingdings" pitchFamily="2" charset="2"/>
                        <a:buNone/>
                        <a:tabLst/>
                      </a:pPr>
                      <a:r>
                        <a:rPr kumimoji="0" lang="en-US" sz="1600" b="1" i="0" u="none" strike="noStrike" cap="none" normalizeH="0" baseline="0" dirty="0" smtClean="0">
                          <a:ln>
                            <a:noFill/>
                          </a:ln>
                          <a:solidFill>
                            <a:schemeClr val="tx1">
                              <a:lumMod val="50000"/>
                            </a:schemeClr>
                          </a:solidFill>
                          <a:effectLst/>
                          <a:latin typeface="Times New Roman" pitchFamily="18" charset="0"/>
                          <a:ea typeface="SimSun" pitchFamily="2" charset="-122"/>
                          <a:cs typeface="Times New Roman" pitchFamily="18" charset="0"/>
                        </a:rPr>
                        <a:t>width</a:t>
                      </a:r>
                      <a:endParaRPr kumimoji="0" lang="en-US" sz="1600" b="0" i="0" u="none" strike="noStrike" cap="none" normalizeH="0" baseline="0" dirty="0" smtClean="0">
                        <a:ln>
                          <a:noFill/>
                        </a:ln>
                        <a:solidFill>
                          <a:schemeClr val="tx1">
                            <a:lumMod val="50000"/>
                          </a:schemeClr>
                        </a:solidFill>
                        <a:effectLst/>
                        <a:latin typeface="Tahoma" charset="0"/>
                        <a:ea typeface="SimSun" pitchFamily="2" charset="-122"/>
                        <a:cs typeface="Times New Roman"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
                          <a:schemeClr val="folHlink"/>
                        </a:buClr>
                        <a:buSzPct val="60000"/>
                        <a:buFont typeface="Wingdings" pitchFamily="2" charset="2"/>
                        <a:buNone/>
                        <a:tabLst/>
                      </a:pPr>
                      <a:r>
                        <a:rPr kumimoji="0" lang="en-US" sz="1600" b="1" i="0" u="none" strike="noStrike" cap="none" normalizeH="0" baseline="0" dirty="0" smtClean="0">
                          <a:ln>
                            <a:noFill/>
                          </a:ln>
                          <a:solidFill>
                            <a:schemeClr val="tx1">
                              <a:lumMod val="50000"/>
                            </a:schemeClr>
                          </a:solidFill>
                          <a:effectLst/>
                          <a:latin typeface="Times New Roman" pitchFamily="18" charset="0"/>
                          <a:ea typeface="SimSun" pitchFamily="2" charset="-122"/>
                          <a:cs typeface="Times New Roman" pitchFamily="18" charset="0"/>
                        </a:rPr>
                        <a:t>8 mm</a:t>
                      </a:r>
                      <a:endParaRPr kumimoji="0" lang="en-US" sz="1600" b="0" i="0" u="none" strike="noStrike" cap="none" normalizeH="0" baseline="0" dirty="0" smtClean="0">
                        <a:ln>
                          <a:noFill/>
                        </a:ln>
                        <a:solidFill>
                          <a:schemeClr val="tx1">
                            <a:lumMod val="50000"/>
                          </a:schemeClr>
                        </a:solidFill>
                        <a:effectLst/>
                        <a:latin typeface="Tahoma" charset="0"/>
                        <a:ea typeface="SimSun"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4963">
                <a:tc>
                  <a:txBody>
                    <a:bodyPr/>
                    <a:lstStyle/>
                    <a:p>
                      <a:pPr marL="342900" marR="0" lvl="0" indent="-342900" algn="l" defTabSz="914400" rtl="0" eaLnBrk="0" fontAlgn="base" latinLnBrk="0" hangingPunct="0">
                        <a:lnSpc>
                          <a:spcPct val="100000"/>
                        </a:lnSpc>
                        <a:spcBef>
                          <a:spcPct val="0"/>
                        </a:spcBef>
                        <a:spcAft>
                          <a:spcPct val="0"/>
                        </a:spcAft>
                        <a:buClr>
                          <a:schemeClr val="folHlink"/>
                        </a:buClr>
                        <a:buSzPct val="60000"/>
                        <a:buFont typeface="Wingdings" pitchFamily="2" charset="2"/>
                        <a:buNone/>
                        <a:tabLst/>
                      </a:pPr>
                      <a:r>
                        <a:rPr kumimoji="0" lang="en-US" sz="1600" b="1" i="0" u="none" strike="noStrike" cap="none" normalizeH="0" baseline="0" dirty="0" smtClean="0">
                          <a:ln>
                            <a:noFill/>
                          </a:ln>
                          <a:solidFill>
                            <a:schemeClr val="tx1">
                              <a:lumMod val="50000"/>
                            </a:schemeClr>
                          </a:solidFill>
                          <a:effectLst/>
                          <a:latin typeface="Times New Roman" pitchFamily="18" charset="0"/>
                          <a:ea typeface="SimSun" pitchFamily="2" charset="-122"/>
                          <a:cs typeface="Times New Roman" pitchFamily="18" charset="0"/>
                        </a:rPr>
                        <a:t>length</a:t>
                      </a:r>
                      <a:endParaRPr kumimoji="0" lang="en-US" sz="1600" b="0" i="0" u="none" strike="noStrike" cap="none" normalizeH="0" baseline="0" dirty="0" smtClean="0">
                        <a:ln>
                          <a:noFill/>
                        </a:ln>
                        <a:solidFill>
                          <a:schemeClr val="tx1">
                            <a:lumMod val="50000"/>
                          </a:schemeClr>
                        </a:solidFill>
                        <a:effectLst/>
                        <a:latin typeface="Tahoma" charset="0"/>
                        <a:ea typeface="SimSun" pitchFamily="2" charset="-122"/>
                        <a:cs typeface="Times New Roman"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
                          <a:schemeClr val="folHlink"/>
                        </a:buClr>
                        <a:buSzPct val="60000"/>
                        <a:buFont typeface="Wingdings" pitchFamily="2" charset="2"/>
                        <a:buNone/>
                        <a:tabLst/>
                      </a:pPr>
                      <a:r>
                        <a:rPr kumimoji="0" lang="en-US" sz="1600" b="1" i="0" u="none" strike="noStrike" cap="none" normalizeH="0" baseline="0" dirty="0" smtClean="0">
                          <a:ln>
                            <a:noFill/>
                          </a:ln>
                          <a:solidFill>
                            <a:schemeClr val="tx1">
                              <a:lumMod val="50000"/>
                            </a:schemeClr>
                          </a:solidFill>
                          <a:effectLst/>
                          <a:latin typeface="Times New Roman" pitchFamily="18" charset="0"/>
                          <a:ea typeface="SimSun" pitchFamily="2" charset="-122"/>
                          <a:cs typeface="Times New Roman" pitchFamily="18" charset="0"/>
                        </a:rPr>
                        <a:t>5.0 mm</a:t>
                      </a:r>
                      <a:endParaRPr kumimoji="0" lang="en-US" sz="1600" b="0" i="0" u="none" strike="noStrike" cap="none" normalizeH="0" baseline="0" dirty="0" smtClean="0">
                        <a:ln>
                          <a:noFill/>
                        </a:ln>
                        <a:solidFill>
                          <a:schemeClr val="tx1">
                            <a:lumMod val="50000"/>
                          </a:schemeClr>
                        </a:solidFill>
                        <a:effectLst/>
                        <a:latin typeface="Tahoma" charset="0"/>
                        <a:ea typeface="SimSun"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4963">
                <a:tc>
                  <a:txBody>
                    <a:bodyPr/>
                    <a:lstStyle/>
                    <a:p>
                      <a:pPr marL="342900" marR="0" lvl="0" indent="-342900" algn="l" defTabSz="914400" rtl="0" eaLnBrk="0" fontAlgn="base" latinLnBrk="0" hangingPunct="0">
                        <a:lnSpc>
                          <a:spcPct val="100000"/>
                        </a:lnSpc>
                        <a:spcBef>
                          <a:spcPct val="0"/>
                        </a:spcBef>
                        <a:spcAft>
                          <a:spcPct val="0"/>
                        </a:spcAft>
                        <a:buClr>
                          <a:schemeClr val="folHlink"/>
                        </a:buClr>
                        <a:buSzPct val="60000"/>
                        <a:buFont typeface="Wingdings" pitchFamily="2" charset="2"/>
                        <a:buNone/>
                        <a:tabLst/>
                      </a:pPr>
                      <a:r>
                        <a:rPr kumimoji="0" lang="en-US" sz="1600" b="1" i="0" u="none" strike="noStrike" cap="none" normalizeH="0" baseline="0" dirty="0" smtClean="0">
                          <a:ln>
                            <a:noFill/>
                          </a:ln>
                          <a:solidFill>
                            <a:schemeClr val="tx1">
                              <a:lumMod val="50000"/>
                            </a:schemeClr>
                          </a:solidFill>
                          <a:effectLst/>
                          <a:latin typeface="Times New Roman" pitchFamily="18" charset="0"/>
                          <a:ea typeface="SimSun" pitchFamily="2" charset="-122"/>
                          <a:cs typeface="Times New Roman" pitchFamily="18" charset="0"/>
                        </a:rPr>
                        <a:t>Grad. by 50nC (</a:t>
                      </a:r>
                      <a:r>
                        <a:rPr lang="el-GR" sz="1600" kern="0" dirty="0" smtClean="0">
                          <a:solidFill>
                            <a:schemeClr val="tx1">
                              <a:lumMod val="50000"/>
                            </a:schemeClr>
                          </a:solidFill>
                          <a:latin typeface="Calibri" pitchFamily="34" charset="0"/>
                          <a:ea typeface="+mn-ea"/>
                          <a:cs typeface="Calibri" pitchFamily="34" charset="0"/>
                        </a:rPr>
                        <a:t>σ</a:t>
                      </a:r>
                      <a:r>
                        <a:rPr lang="en-US" sz="1600" kern="0" baseline="-25000" dirty="0" smtClean="0">
                          <a:solidFill>
                            <a:schemeClr val="tx1">
                              <a:lumMod val="50000"/>
                            </a:schemeClr>
                          </a:solidFill>
                          <a:latin typeface="Calibri" pitchFamily="34" charset="0"/>
                          <a:ea typeface="+mn-ea"/>
                          <a:cs typeface="Calibri" pitchFamily="34" charset="0"/>
                        </a:rPr>
                        <a:t>z</a:t>
                      </a:r>
                      <a:r>
                        <a:rPr lang="en-US" sz="1600" kern="0" dirty="0" smtClean="0">
                          <a:solidFill>
                            <a:schemeClr val="tx1">
                              <a:lumMod val="50000"/>
                            </a:schemeClr>
                          </a:solidFill>
                          <a:latin typeface="Calibri" pitchFamily="34" charset="0"/>
                          <a:ea typeface="+mn-ea"/>
                          <a:cs typeface="Calibri" pitchFamily="34" charset="0"/>
                        </a:rPr>
                        <a:t>=2.3mm</a:t>
                      </a:r>
                      <a:r>
                        <a:rPr kumimoji="0" lang="en-US" sz="1600" b="1" i="0" u="none" strike="noStrike" cap="none" normalizeH="0" baseline="0" dirty="0" smtClean="0">
                          <a:ln>
                            <a:noFill/>
                          </a:ln>
                          <a:solidFill>
                            <a:schemeClr val="tx1">
                              <a:lumMod val="50000"/>
                            </a:schemeClr>
                          </a:solidFill>
                          <a:effectLst/>
                          <a:latin typeface="Times New Roman" pitchFamily="18" charset="0"/>
                          <a:ea typeface="SimSun" pitchFamily="2" charset="-122"/>
                          <a:cs typeface="Times New Roman" pitchFamily="18" charset="0"/>
                        </a:rPr>
                        <a:t>)</a:t>
                      </a:r>
                      <a:endParaRPr kumimoji="0" lang="en-US" sz="1600" b="0" i="0" u="none" strike="noStrike" cap="none" normalizeH="0" baseline="0" dirty="0" smtClean="0">
                        <a:ln>
                          <a:noFill/>
                        </a:ln>
                        <a:solidFill>
                          <a:schemeClr val="tx1">
                            <a:lumMod val="50000"/>
                          </a:schemeClr>
                        </a:solidFill>
                        <a:effectLst/>
                        <a:latin typeface="Tahoma" charset="0"/>
                        <a:ea typeface="SimSun" pitchFamily="2" charset="-122"/>
                        <a:cs typeface="Times New Roman"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
                          <a:schemeClr val="folHlink"/>
                        </a:buClr>
                        <a:buSzPct val="60000"/>
                        <a:buFont typeface="Wingdings" pitchFamily="2" charset="2"/>
                        <a:buNone/>
                        <a:tabLst/>
                      </a:pPr>
                      <a:r>
                        <a:rPr kumimoji="0" lang="en-US" sz="1600" b="1" i="0" u="none" strike="noStrike" cap="none" normalizeH="0" baseline="0" dirty="0" smtClean="0">
                          <a:ln>
                            <a:noFill/>
                          </a:ln>
                          <a:solidFill>
                            <a:schemeClr val="tx1">
                              <a:lumMod val="50000"/>
                            </a:schemeClr>
                          </a:solidFill>
                          <a:effectLst/>
                          <a:latin typeface="Times New Roman" pitchFamily="18" charset="0"/>
                          <a:ea typeface="SimSun" pitchFamily="2" charset="-122"/>
                          <a:cs typeface="Times New Roman" pitchFamily="18" charset="0"/>
                        </a:rPr>
                        <a:t>50MV/m</a:t>
                      </a:r>
                      <a:endParaRPr kumimoji="0" lang="en-US" sz="1600" b="0" i="0" u="none" strike="noStrike" cap="none" normalizeH="0" baseline="0" dirty="0" smtClean="0">
                        <a:ln>
                          <a:noFill/>
                        </a:ln>
                        <a:solidFill>
                          <a:schemeClr val="tx1">
                            <a:lumMod val="50000"/>
                          </a:schemeClr>
                        </a:solidFill>
                        <a:effectLst/>
                        <a:latin typeface="Tahoma" charset="0"/>
                        <a:ea typeface="SimSun"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37913" name="Picture 1"/>
          <p:cNvPicPr>
            <a:picLocks noChangeAspect="1" noChangeArrowheads="1"/>
          </p:cNvPicPr>
          <p:nvPr/>
        </p:nvPicPr>
        <p:blipFill>
          <a:blip r:embed="rId3" cstate="print"/>
          <a:srcRect/>
          <a:stretch>
            <a:fillRect/>
          </a:stretch>
        </p:blipFill>
        <p:spPr bwMode="auto">
          <a:xfrm>
            <a:off x="263210" y="2147455"/>
            <a:ext cx="3276600" cy="2341563"/>
          </a:xfrm>
          <a:prstGeom prst="rect">
            <a:avLst/>
          </a:prstGeom>
          <a:noFill/>
          <a:ln w="9525">
            <a:noFill/>
            <a:miter lim="800000"/>
            <a:headEnd/>
            <a:tailEnd/>
          </a:ln>
        </p:spPr>
      </p:pic>
      <p:sp>
        <p:nvSpPr>
          <p:cNvPr id="37914" name="Text Box 26"/>
          <p:cNvSpPr txBox="1">
            <a:spLocks noChangeArrowheads="1"/>
          </p:cNvSpPr>
          <p:nvPr/>
        </p:nvSpPr>
        <p:spPr bwMode="auto">
          <a:xfrm>
            <a:off x="152400" y="1198415"/>
            <a:ext cx="3560618" cy="830997"/>
          </a:xfrm>
          <a:prstGeom prst="rect">
            <a:avLst/>
          </a:prstGeom>
          <a:noFill/>
          <a:ln w="9525">
            <a:noFill/>
            <a:miter lim="800000"/>
            <a:headEnd/>
            <a:tailEnd/>
          </a:ln>
          <a:effectLst/>
        </p:spPr>
        <p:txBody>
          <a:bodyPr wrap="square">
            <a:spAutoFit/>
          </a:bodyPr>
          <a:lstStyle/>
          <a:p>
            <a:pPr>
              <a:spcBef>
                <a:spcPct val="50000"/>
              </a:spcBef>
            </a:pPr>
            <a:r>
              <a:rPr lang="en-US" sz="1600" dirty="0">
                <a:latin typeface="Arial" charset="0"/>
              </a:rPr>
              <a:t>Our goal is to perform first WF experiment with Diamond-based DLA, test for breakdown</a:t>
            </a:r>
            <a:endParaRPr lang="ru-RU" sz="1600" dirty="0">
              <a:latin typeface="Arial" charset="0"/>
            </a:endParaRPr>
          </a:p>
        </p:txBody>
      </p:sp>
      <p:pic>
        <p:nvPicPr>
          <p:cNvPr id="10" name="Picture 2"/>
          <p:cNvPicPr>
            <a:picLocks noChangeAspect="1" noChangeArrowheads="1"/>
          </p:cNvPicPr>
          <p:nvPr/>
        </p:nvPicPr>
        <p:blipFill>
          <a:blip r:embed="rId4" cstate="print"/>
          <a:srcRect t="13612" r="9628" b="14952"/>
          <a:stretch>
            <a:fillRect/>
          </a:stretch>
        </p:blipFill>
        <p:spPr bwMode="auto">
          <a:xfrm>
            <a:off x="3783977" y="1288460"/>
            <a:ext cx="2616823" cy="1468582"/>
          </a:xfrm>
          <a:prstGeom prst="rect">
            <a:avLst/>
          </a:prstGeom>
          <a:noFill/>
          <a:ln w="9525">
            <a:noFill/>
            <a:miter lim="800000"/>
            <a:headEnd/>
            <a:tailEnd/>
          </a:ln>
        </p:spPr>
      </p:pic>
      <p:sp>
        <p:nvSpPr>
          <p:cNvPr id="11" name="TextBox 10"/>
          <p:cNvSpPr txBox="1"/>
          <p:nvPr/>
        </p:nvSpPr>
        <p:spPr>
          <a:xfrm>
            <a:off x="3782241" y="1357740"/>
            <a:ext cx="2092036" cy="369332"/>
          </a:xfrm>
          <a:prstGeom prst="rect">
            <a:avLst/>
          </a:prstGeom>
          <a:noFill/>
        </p:spPr>
        <p:txBody>
          <a:bodyPr wrap="square" rtlCol="0">
            <a:spAutoFit/>
          </a:bodyPr>
          <a:lstStyle/>
          <a:p>
            <a:r>
              <a:rPr lang="en-US" dirty="0" smtClean="0">
                <a:solidFill>
                  <a:srgbClr val="FFFF00"/>
                </a:solidFill>
              </a:rPr>
              <a:t>Laser cut groove</a:t>
            </a:r>
            <a:endParaRPr lang="en-US" dirty="0">
              <a:solidFill>
                <a:srgbClr val="FFFF00"/>
              </a:solidFill>
            </a:endParaRPr>
          </a:p>
        </p:txBody>
      </p:sp>
      <p:cxnSp>
        <p:nvCxnSpPr>
          <p:cNvPr id="13" name="Straight Arrow Connector 12"/>
          <p:cNvCxnSpPr/>
          <p:nvPr/>
        </p:nvCxnSpPr>
        <p:spPr>
          <a:xfrm rot="5400000">
            <a:off x="4350307" y="1787204"/>
            <a:ext cx="318652" cy="180153"/>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4"/>
          <p:cNvPicPr>
            <a:picLocks noChangeAspect="1" noChangeArrowheads="1"/>
          </p:cNvPicPr>
          <p:nvPr/>
        </p:nvPicPr>
        <p:blipFill>
          <a:blip r:embed="rId5" cstate="print"/>
          <a:srcRect t="12099" r="24832"/>
          <a:stretch>
            <a:fillRect/>
          </a:stretch>
        </p:blipFill>
        <p:spPr bwMode="auto">
          <a:xfrm>
            <a:off x="6442801" y="1136057"/>
            <a:ext cx="2687344" cy="1711273"/>
          </a:xfrm>
          <a:prstGeom prst="rect">
            <a:avLst/>
          </a:prstGeom>
          <a:noFill/>
          <a:ln w="9525">
            <a:noFill/>
            <a:miter lim="800000"/>
            <a:headEnd/>
            <a:tailEnd/>
          </a:ln>
        </p:spPr>
      </p:pic>
      <p:sp>
        <p:nvSpPr>
          <p:cNvPr id="16" name="TextBox 15"/>
          <p:cNvSpPr txBox="1"/>
          <p:nvPr/>
        </p:nvSpPr>
        <p:spPr>
          <a:xfrm>
            <a:off x="7301345" y="706566"/>
            <a:ext cx="1357746" cy="584775"/>
          </a:xfrm>
          <a:prstGeom prst="rect">
            <a:avLst/>
          </a:prstGeom>
          <a:noFill/>
        </p:spPr>
        <p:txBody>
          <a:bodyPr wrap="square" rtlCol="0">
            <a:spAutoFit/>
          </a:bodyPr>
          <a:lstStyle/>
          <a:p>
            <a:r>
              <a:rPr lang="en-US" sz="1600" dirty="0" smtClean="0">
                <a:solidFill>
                  <a:schemeClr val="accent1">
                    <a:lumMod val="50000"/>
                    <a:lumOff val="50000"/>
                  </a:schemeClr>
                </a:solidFill>
              </a:rPr>
              <a:t>E/Ea = 5 in the groove</a:t>
            </a:r>
            <a:endParaRPr lang="en-US" sz="1600" dirty="0">
              <a:solidFill>
                <a:schemeClr val="accent1">
                  <a:lumMod val="50000"/>
                  <a:lumOff val="50000"/>
                </a:schemeClr>
              </a:solidFill>
            </a:endParaRPr>
          </a:p>
        </p:txBody>
      </p:sp>
      <p:sp>
        <p:nvSpPr>
          <p:cNvPr id="15" name="Slide Number Placeholder 14"/>
          <p:cNvSpPr>
            <a:spLocks noGrp="1"/>
          </p:cNvSpPr>
          <p:nvPr>
            <p:ph type="sldNum" sz="quarter" idx="12"/>
          </p:nvPr>
        </p:nvSpPr>
        <p:spPr/>
        <p:txBody>
          <a:bodyPr/>
          <a:lstStyle/>
          <a:p>
            <a:fld id="{BBFACA28-F829-44D8-A476-FB66202EFC74}" type="slidenum">
              <a:rPr lang="en-US" altLang="zh-CN" smtClean="0"/>
              <a:pPr/>
              <a:t>24</a:t>
            </a:fld>
            <a:endParaRPr lang="en-US" altLang="zh-CN"/>
          </a:p>
        </p:txBody>
      </p:sp>
      <p:pic>
        <p:nvPicPr>
          <p:cNvPr id="18" name="Picture 1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871856" y="2673927"/>
            <a:ext cx="2078182" cy="1914808"/>
          </a:xfrm>
          <a:prstGeom prst="rect">
            <a:avLst/>
          </a:prstGeom>
        </p:spPr>
      </p:pic>
      <p:sp>
        <p:nvSpPr>
          <p:cNvPr id="19" name="TextBox 18"/>
          <p:cNvSpPr txBox="1"/>
          <p:nvPr/>
        </p:nvSpPr>
        <p:spPr>
          <a:xfrm>
            <a:off x="6927269" y="2673921"/>
            <a:ext cx="2092036" cy="307777"/>
          </a:xfrm>
          <a:prstGeom prst="rect">
            <a:avLst/>
          </a:prstGeom>
          <a:noFill/>
        </p:spPr>
        <p:txBody>
          <a:bodyPr wrap="square" rtlCol="0">
            <a:spAutoFit/>
          </a:bodyPr>
          <a:lstStyle/>
          <a:p>
            <a:r>
              <a:rPr lang="en-US" sz="1400" dirty="0" smtClean="0">
                <a:solidFill>
                  <a:srgbClr val="FFFF00"/>
                </a:solidFill>
              </a:rPr>
              <a:t>Post-experiment SEM</a:t>
            </a:r>
            <a:endParaRPr lang="en-US" sz="1400" dirty="0">
              <a:solidFill>
                <a:srgbClr val="FFFF00"/>
              </a:solidFill>
            </a:endParaRPr>
          </a:p>
        </p:txBody>
      </p:sp>
      <p:sp>
        <p:nvSpPr>
          <p:cNvPr id="20" name="Content Placeholder 2"/>
          <p:cNvSpPr txBox="1">
            <a:spLocks/>
          </p:cNvSpPr>
          <p:nvPr/>
        </p:nvSpPr>
        <p:spPr bwMode="auto">
          <a:xfrm>
            <a:off x="3810000" y="4764995"/>
            <a:ext cx="5334000" cy="14806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a:spcBef>
                <a:spcPct val="20000"/>
              </a:spcBef>
              <a:buClr>
                <a:schemeClr val="folHlink"/>
              </a:buClr>
              <a:buSzPct val="60000"/>
              <a:buFont typeface="Wingdings" pitchFamily="2" charset="2"/>
              <a:buChar char="n"/>
            </a:pPr>
            <a:r>
              <a:rPr lang="en-US" sz="2000" b="1" kern="0" dirty="0" smtClean="0">
                <a:solidFill>
                  <a:schemeClr val="tx1">
                    <a:lumMod val="50000"/>
                  </a:schemeClr>
                </a:solidFill>
                <a:latin typeface="Calibri" pitchFamily="34" charset="0"/>
                <a:ea typeface="+mn-ea"/>
                <a:cs typeface="Calibri" pitchFamily="34" charset="0"/>
              </a:rPr>
              <a:t>72nC went </a:t>
            </a:r>
            <a:r>
              <a:rPr kumimoji="0" lang="en-US" sz="2000" b="1" i="0" u="none" strike="noStrike" kern="0" cap="none" spc="0" normalizeH="0" baseline="0" noProof="0" dirty="0" smtClean="0">
                <a:ln>
                  <a:noFill/>
                </a:ln>
                <a:solidFill>
                  <a:schemeClr val="tx1">
                    <a:lumMod val="50000"/>
                  </a:schemeClr>
                </a:solidFill>
                <a:effectLst/>
                <a:uLnTx/>
                <a:uFillTx/>
                <a:latin typeface="Calibri" pitchFamily="34" charset="0"/>
                <a:ea typeface="+mn-ea"/>
                <a:cs typeface="Calibri" pitchFamily="34" charset="0"/>
              </a:rPr>
              <a:t>through which</a:t>
            </a:r>
            <a:r>
              <a:rPr kumimoji="0" lang="en-US" sz="2000" b="1" i="0" u="none" strike="noStrike" kern="0" cap="none" spc="0" normalizeH="0" noProof="0" dirty="0" smtClean="0">
                <a:ln>
                  <a:noFill/>
                </a:ln>
                <a:solidFill>
                  <a:schemeClr val="tx1">
                    <a:lumMod val="50000"/>
                  </a:schemeClr>
                </a:solidFill>
                <a:effectLst/>
                <a:uLnTx/>
                <a:uFillTx/>
                <a:latin typeface="Calibri" pitchFamily="34" charset="0"/>
                <a:ea typeface="+mn-ea"/>
                <a:cs typeface="Calibri" pitchFamily="34" charset="0"/>
              </a:rPr>
              <a:t> is </a:t>
            </a:r>
            <a:r>
              <a:rPr kumimoji="0" lang="en-US" sz="2000" b="1" i="1" u="none" strike="noStrike" kern="0" cap="none" spc="0" normalizeH="0" noProof="0" dirty="0" err="1" smtClean="0">
                <a:ln>
                  <a:noFill/>
                </a:ln>
                <a:solidFill>
                  <a:schemeClr val="tx1">
                    <a:lumMod val="50000"/>
                  </a:schemeClr>
                </a:solidFill>
                <a:effectLst/>
                <a:uLnTx/>
                <a:uFillTx/>
                <a:latin typeface="Calibri" pitchFamily="34" charset="0"/>
                <a:ea typeface="+mn-ea"/>
                <a:cs typeface="Calibri" pitchFamily="34" charset="0"/>
              </a:rPr>
              <a:t>eqv</a:t>
            </a:r>
            <a:r>
              <a:rPr kumimoji="0" lang="en-US" sz="2000" b="1" i="0" u="none" strike="noStrike" kern="0" cap="none" spc="0" normalizeH="0" noProof="0" dirty="0" smtClean="0">
                <a:ln>
                  <a:noFill/>
                </a:ln>
                <a:solidFill>
                  <a:schemeClr val="tx1">
                    <a:lumMod val="50000"/>
                  </a:schemeClr>
                </a:solidFill>
                <a:effectLst/>
                <a:uLnTx/>
                <a:uFillTx/>
                <a:latin typeface="Calibri" pitchFamily="34" charset="0"/>
                <a:ea typeface="+mn-ea"/>
                <a:cs typeface="Calibri" pitchFamily="34" charset="0"/>
              </a:rPr>
              <a:t>. </a:t>
            </a:r>
            <a:r>
              <a:rPr lang="en-US" sz="2000" b="1" kern="0" dirty="0" smtClean="0">
                <a:solidFill>
                  <a:schemeClr val="tx1">
                    <a:lumMod val="50000"/>
                  </a:schemeClr>
                </a:solidFill>
                <a:latin typeface="Calibri" pitchFamily="34" charset="0"/>
                <a:ea typeface="+mn-ea"/>
                <a:cs typeface="Calibri" pitchFamily="34" charset="0"/>
              </a:rPr>
              <a:t>to </a:t>
            </a:r>
            <a:r>
              <a:rPr lang="en-US" sz="2000" b="1" u="sng" kern="0" dirty="0" smtClean="0">
                <a:solidFill>
                  <a:schemeClr val="tx1">
                    <a:lumMod val="50000"/>
                  </a:schemeClr>
                </a:solidFill>
                <a:latin typeface="Calibri" pitchFamily="34" charset="0"/>
                <a:ea typeface="+mn-ea"/>
                <a:cs typeface="Calibri" pitchFamily="34" charset="0"/>
              </a:rPr>
              <a:t>~300 MV/m </a:t>
            </a:r>
            <a:r>
              <a:rPr lang="en-US" sz="2000" b="1" kern="0" dirty="0" smtClean="0">
                <a:solidFill>
                  <a:schemeClr val="tx1">
                    <a:lumMod val="50000"/>
                  </a:schemeClr>
                </a:solidFill>
                <a:latin typeface="Calibri" pitchFamily="34" charset="0"/>
                <a:ea typeface="+mn-ea"/>
                <a:cs typeface="Calibri" pitchFamily="34" charset="0"/>
              </a:rPr>
              <a:t>gradient inside the groove for (decay time</a:t>
            </a:r>
            <a:r>
              <a:rPr lang="en-US" sz="2000" b="1" u="sng" kern="0" dirty="0" smtClean="0">
                <a:solidFill>
                  <a:schemeClr val="tx1">
                    <a:lumMod val="50000"/>
                  </a:schemeClr>
                </a:solidFill>
                <a:latin typeface="Calibri" pitchFamily="34" charset="0"/>
                <a:ea typeface="+mn-ea"/>
                <a:cs typeface="Calibri" pitchFamily="34" charset="0"/>
              </a:rPr>
              <a:t>~35ns</a:t>
            </a:r>
            <a:r>
              <a:rPr lang="en-US" sz="2000" b="1" kern="0" dirty="0" smtClean="0">
                <a:solidFill>
                  <a:schemeClr val="tx1">
                    <a:lumMod val="50000"/>
                  </a:schemeClr>
                </a:solidFill>
                <a:latin typeface="Calibri" pitchFamily="34" charset="0"/>
                <a:ea typeface="+mn-ea"/>
                <a:cs typeface="Calibri" pitchFamily="34" charset="0"/>
              </a:rPr>
              <a:t>).</a:t>
            </a:r>
            <a:endParaRPr kumimoji="0" lang="en-US" sz="2000" b="1" i="0" u="none" strike="noStrike" kern="0" cap="none" spc="0" normalizeH="0" baseline="0" noProof="0" dirty="0" smtClean="0">
              <a:ln>
                <a:noFill/>
              </a:ln>
              <a:solidFill>
                <a:schemeClr val="tx1">
                  <a:lumMod val="50000"/>
                </a:schemeClr>
              </a:solidFill>
              <a:effectLst/>
              <a:uLnTx/>
              <a:uFillTx/>
              <a:latin typeface="Calibri" pitchFamily="34" charset="0"/>
              <a:ea typeface="+mn-ea"/>
              <a:cs typeface="Calibri" pitchFamily="34" charset="0"/>
            </a:endParaRPr>
          </a:p>
          <a:p>
            <a:pPr marL="342900" marR="0" lvl="0" indent="-342900" algn="l" defTabSz="914400" rtl="0" eaLnBrk="1" fontAlgn="base" latinLnBrk="0" hangingPunct="1">
              <a:lnSpc>
                <a:spcPct val="100000"/>
              </a:lnSpc>
              <a:spcBef>
                <a:spcPct val="20000"/>
              </a:spcBef>
              <a:spcAft>
                <a:spcPct val="0"/>
              </a:spcAft>
              <a:buClr>
                <a:schemeClr val="folHlink"/>
              </a:buClr>
              <a:buSzPct val="60000"/>
              <a:buFont typeface="Wingdings" pitchFamily="2" charset="2"/>
              <a:buChar char="n"/>
              <a:tabLst/>
              <a:defRPr/>
            </a:pPr>
            <a:r>
              <a:rPr kumimoji="0" lang="en-US" sz="2000" b="1" i="0" u="none" strike="noStrike" kern="0" cap="none" spc="0" normalizeH="0" baseline="0" noProof="0" dirty="0" smtClean="0">
                <a:ln>
                  <a:noFill/>
                </a:ln>
                <a:solidFill>
                  <a:schemeClr val="tx1">
                    <a:lumMod val="50000"/>
                  </a:schemeClr>
                </a:solidFill>
                <a:effectLst/>
                <a:uLnTx/>
                <a:uFillTx/>
                <a:latin typeface="Calibri" pitchFamily="34" charset="0"/>
                <a:ea typeface="+mn-ea"/>
                <a:cs typeface="Calibri" pitchFamily="34" charset="0"/>
              </a:rPr>
              <a:t>Post-Exp</a:t>
            </a:r>
            <a:r>
              <a:rPr kumimoji="0" lang="en-US" sz="2000" b="1" i="0" u="none" strike="noStrike" kern="0" cap="none" spc="0" normalizeH="0" noProof="0" dirty="0" smtClean="0">
                <a:ln>
                  <a:noFill/>
                </a:ln>
                <a:solidFill>
                  <a:schemeClr val="tx1">
                    <a:lumMod val="50000"/>
                  </a:schemeClr>
                </a:solidFill>
                <a:effectLst/>
                <a:uLnTx/>
                <a:uFillTx/>
                <a:latin typeface="Calibri" pitchFamily="34" charset="0"/>
                <a:ea typeface="+mn-ea"/>
                <a:cs typeface="Calibri" pitchFamily="34" charset="0"/>
              </a:rPr>
              <a:t> examination shows </a:t>
            </a:r>
            <a:r>
              <a:rPr lang="en-US" sz="2000" b="1" kern="0" dirty="0" smtClean="0">
                <a:solidFill>
                  <a:schemeClr val="tx1">
                    <a:lumMod val="50000"/>
                  </a:schemeClr>
                </a:solidFill>
                <a:latin typeface="Calibri" pitchFamily="34" charset="0"/>
                <a:ea typeface="+mn-ea"/>
                <a:cs typeface="Calibri" pitchFamily="34" charset="0"/>
              </a:rPr>
              <a:t>No evidence of breakdowns.</a:t>
            </a:r>
            <a:endParaRPr kumimoji="0" lang="en-US" sz="2000" b="1" i="0" u="none" strike="noStrike" kern="0" cap="none" spc="0" normalizeH="0" baseline="0" noProof="0" dirty="0">
              <a:ln>
                <a:noFill/>
              </a:ln>
              <a:solidFill>
                <a:schemeClr val="tx1">
                  <a:lumMod val="50000"/>
                </a:schemeClr>
              </a:solidFill>
              <a:effectLst/>
              <a:uLnTx/>
              <a:uFillTx/>
              <a:latin typeface="Calibri" pitchFamily="34" charset="0"/>
              <a:ea typeface="+mn-ea"/>
              <a:cs typeface="Calibri"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D7E3EE2-2D1E-4BC5-AE00-ED1B64EBE5B3}" type="slidenum">
              <a:rPr lang="en-US" altLang="zh-CN" smtClean="0"/>
              <a:pPr/>
              <a:t>25</a:t>
            </a:fld>
            <a:endParaRPr lang="en-US" altLang="zh-CN"/>
          </a:p>
        </p:txBody>
      </p:sp>
      <p:sp>
        <p:nvSpPr>
          <p:cNvPr id="6" name="Slide Number Placeholder 4"/>
          <p:cNvSpPr txBox="1">
            <a:spLocks/>
          </p:cNvSpPr>
          <p:nvPr/>
        </p:nvSpPr>
        <p:spPr>
          <a:xfrm>
            <a:off x="8610600" y="6489700"/>
            <a:ext cx="384175"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3EEDD0F-A5BC-4943-AF9A-17F16166B90B}" type="slidenum">
              <a:rPr kumimoji="0" lang="en-US" sz="1000" b="0" i="0" u="none" strike="noStrike" kern="1200" cap="none" spc="0" normalizeH="0" baseline="0" noProof="0" smtClean="0">
                <a:ln>
                  <a:noFill/>
                </a:ln>
                <a:solidFill>
                  <a:srgbClr val="BFBFBF"/>
                </a:solidFill>
                <a:effectLst/>
                <a:uLnTx/>
                <a:uFillTx/>
                <a:latin typeface="+mn-lt"/>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000" b="0" i="0" u="none" strike="noStrike" kern="1200" cap="none" spc="0" normalizeH="0" baseline="0" noProof="0">
              <a:ln>
                <a:noFill/>
              </a:ln>
              <a:solidFill>
                <a:srgbClr val="BFBFBF"/>
              </a:solidFill>
              <a:effectLst/>
              <a:uLnTx/>
              <a:uFillTx/>
              <a:latin typeface="+mn-lt"/>
              <a:ea typeface="ＭＳ Ｐゴシック" pitchFamily="34" charset="-128"/>
              <a:cs typeface="+mn-cs"/>
            </a:endParaRPr>
          </a:p>
        </p:txBody>
      </p:sp>
      <p:sp>
        <p:nvSpPr>
          <p:cNvPr id="7" name="Rectangle 2"/>
          <p:cNvSpPr txBox="1">
            <a:spLocks noChangeArrowheads="1"/>
          </p:cNvSpPr>
          <p:nvPr/>
        </p:nvSpPr>
        <p:spPr>
          <a:xfrm>
            <a:off x="76200" y="76200"/>
            <a:ext cx="9067800" cy="60960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4B5C29"/>
                </a:solidFill>
                <a:effectLst/>
                <a:uLnTx/>
                <a:uFillTx/>
                <a:latin typeface="+mj-lt"/>
                <a:ea typeface="+mj-ea"/>
                <a:cs typeface="+mj-cs"/>
              </a:rPr>
              <a:t>Planned Collinear wakefield acceleration Experiment @AWA</a:t>
            </a:r>
          </a:p>
        </p:txBody>
      </p:sp>
      <p:pic>
        <p:nvPicPr>
          <p:cNvPr id="9" name="Picture 4"/>
          <p:cNvPicPr>
            <a:picLocks noChangeAspect="1" noChangeArrowheads="1"/>
          </p:cNvPicPr>
          <p:nvPr/>
        </p:nvPicPr>
        <p:blipFill>
          <a:blip r:embed="rId2" cstate="print"/>
          <a:srcRect l="476" t="35048" r="1666" b="29143"/>
          <a:stretch>
            <a:fillRect/>
          </a:stretch>
        </p:blipFill>
        <p:spPr bwMode="auto">
          <a:xfrm>
            <a:off x="0" y="1752600"/>
            <a:ext cx="9144000" cy="1046163"/>
          </a:xfrm>
          <a:prstGeom prst="rect">
            <a:avLst/>
          </a:prstGeom>
          <a:noFill/>
          <a:ln w="28575" algn="ctr">
            <a:noFill/>
            <a:miter lim="800000"/>
            <a:headEnd/>
            <a:tailEnd/>
          </a:ln>
          <a:effectLst/>
        </p:spPr>
      </p:pic>
      <p:sp>
        <p:nvSpPr>
          <p:cNvPr id="10" name="Freeform 19"/>
          <p:cNvSpPr>
            <a:spLocks/>
          </p:cNvSpPr>
          <p:nvPr/>
        </p:nvSpPr>
        <p:spPr bwMode="auto">
          <a:xfrm>
            <a:off x="1903413" y="1770063"/>
            <a:ext cx="6729412" cy="485775"/>
          </a:xfrm>
          <a:custGeom>
            <a:avLst/>
            <a:gdLst>
              <a:gd name="T0" fmla="*/ 2147483647 w 4239"/>
              <a:gd name="T1" fmla="*/ 2147483647 h 306"/>
              <a:gd name="T2" fmla="*/ 2147483647 w 4239"/>
              <a:gd name="T3" fmla="*/ 2147483647 h 306"/>
              <a:gd name="T4" fmla="*/ 2147483647 w 4239"/>
              <a:gd name="T5" fmla="*/ 2147483647 h 306"/>
              <a:gd name="T6" fmla="*/ 0 w 4239"/>
              <a:gd name="T7" fmla="*/ 2147483647 h 306"/>
              <a:gd name="T8" fmla="*/ 0 w 4239"/>
              <a:gd name="T9" fmla="*/ 0 h 306"/>
              <a:gd name="T10" fmla="*/ 2147483647 w 4239"/>
              <a:gd name="T11" fmla="*/ 0 h 306"/>
              <a:gd name="T12" fmla="*/ 2147483647 w 4239"/>
              <a:gd name="T13" fmla="*/ 2147483647 h 306"/>
              <a:gd name="T14" fmla="*/ 2147483647 w 4239"/>
              <a:gd name="T15" fmla="*/ 2147483647 h 306"/>
              <a:gd name="T16" fmla="*/ 2147483647 w 4239"/>
              <a:gd name="T17" fmla="*/ 2147483647 h 3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39" h="306">
                <a:moveTo>
                  <a:pt x="4239" y="306"/>
                </a:moveTo>
                <a:lnTo>
                  <a:pt x="1464" y="306"/>
                </a:lnTo>
                <a:lnTo>
                  <a:pt x="690" y="186"/>
                </a:lnTo>
                <a:lnTo>
                  <a:pt x="0" y="186"/>
                </a:lnTo>
                <a:lnTo>
                  <a:pt x="0" y="0"/>
                </a:lnTo>
                <a:lnTo>
                  <a:pt x="699" y="0"/>
                </a:lnTo>
                <a:lnTo>
                  <a:pt x="1455" y="138"/>
                </a:lnTo>
                <a:lnTo>
                  <a:pt x="4224" y="138"/>
                </a:lnTo>
                <a:lnTo>
                  <a:pt x="4239" y="306"/>
                </a:lnTo>
                <a:close/>
              </a:path>
            </a:pathLst>
          </a:custGeom>
          <a:noFill/>
          <a:ln w="28575" cap="flat" cmpd="sng">
            <a:solidFill>
              <a:srgbClr val="0000FF"/>
            </a:solidFill>
            <a:prstDash val="dash"/>
            <a:round/>
            <a:headEnd/>
            <a:tailEnd/>
          </a:ln>
          <a:effectLst/>
        </p:spPr>
        <p:txBody>
          <a:bodyPr/>
          <a:lstStyle/>
          <a:p>
            <a:endParaRPr lang="en-US"/>
          </a:p>
        </p:txBody>
      </p:sp>
      <p:sp>
        <p:nvSpPr>
          <p:cNvPr id="11" name="Freeform 21"/>
          <p:cNvSpPr>
            <a:spLocks/>
          </p:cNvSpPr>
          <p:nvPr/>
        </p:nvSpPr>
        <p:spPr bwMode="auto">
          <a:xfrm>
            <a:off x="2298700" y="1955800"/>
            <a:ext cx="6262688" cy="166688"/>
          </a:xfrm>
          <a:custGeom>
            <a:avLst/>
            <a:gdLst>
              <a:gd name="T0" fmla="*/ 2147483647 w 3945"/>
              <a:gd name="T1" fmla="*/ 2147483647 h 105"/>
              <a:gd name="T2" fmla="*/ 2147483647 w 3945"/>
              <a:gd name="T3" fmla="*/ 2147483647 h 105"/>
              <a:gd name="T4" fmla="*/ 2147483647 w 3945"/>
              <a:gd name="T5" fmla="*/ 0 h 105"/>
              <a:gd name="T6" fmla="*/ 0 w 3945"/>
              <a:gd name="T7" fmla="*/ 0 h 1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45" h="105">
                <a:moveTo>
                  <a:pt x="3945" y="105"/>
                </a:moveTo>
                <a:lnTo>
                  <a:pt x="1290" y="105"/>
                </a:lnTo>
                <a:lnTo>
                  <a:pt x="441" y="0"/>
                </a:lnTo>
                <a:lnTo>
                  <a:pt x="0" y="0"/>
                </a:lnTo>
              </a:path>
            </a:pathLst>
          </a:custGeom>
          <a:noFill/>
          <a:ln w="28575" cap="flat" cmpd="sng">
            <a:solidFill>
              <a:srgbClr val="3333FF"/>
            </a:solidFill>
            <a:prstDash val="solid"/>
            <a:round/>
            <a:headEnd/>
            <a:tailEnd/>
          </a:ln>
          <a:effectLst/>
        </p:spPr>
        <p:txBody>
          <a:bodyPr/>
          <a:lstStyle/>
          <a:p>
            <a:endParaRPr lang="en-US"/>
          </a:p>
        </p:txBody>
      </p:sp>
      <p:sp>
        <p:nvSpPr>
          <p:cNvPr id="12" name="Rectangle 52"/>
          <p:cNvSpPr>
            <a:spLocks noChangeArrowheads="1"/>
          </p:cNvSpPr>
          <p:nvPr/>
        </p:nvSpPr>
        <p:spPr bwMode="auto">
          <a:xfrm>
            <a:off x="762000" y="685800"/>
            <a:ext cx="1190625" cy="650875"/>
          </a:xfrm>
          <a:prstGeom prst="rect">
            <a:avLst/>
          </a:prstGeom>
          <a:solidFill>
            <a:srgbClr val="9900FF"/>
          </a:solidFill>
          <a:ln w="9525">
            <a:solidFill>
              <a:schemeClr val="tx1"/>
            </a:solidFill>
            <a:miter lim="800000"/>
            <a:headEnd/>
            <a:tailEnd/>
          </a:ln>
          <a:effectLst/>
        </p:spPr>
        <p:txBody>
          <a:bodyPr wrap="none" anchor="ctr"/>
          <a:lstStyle/>
          <a:p>
            <a:endParaRPr lang="en-US"/>
          </a:p>
        </p:txBody>
      </p:sp>
      <p:sp>
        <p:nvSpPr>
          <p:cNvPr id="13" name="Rectangle 53"/>
          <p:cNvSpPr>
            <a:spLocks noChangeArrowheads="1"/>
          </p:cNvSpPr>
          <p:nvPr/>
        </p:nvSpPr>
        <p:spPr bwMode="auto">
          <a:xfrm>
            <a:off x="762000" y="898525"/>
            <a:ext cx="1190625" cy="238125"/>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4" name="Oval 54"/>
          <p:cNvSpPr>
            <a:spLocks noChangeArrowheads="1"/>
          </p:cNvSpPr>
          <p:nvPr/>
        </p:nvSpPr>
        <p:spPr bwMode="auto">
          <a:xfrm>
            <a:off x="2398713" y="957263"/>
            <a:ext cx="153987" cy="15081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5" name="Oval 55"/>
          <p:cNvSpPr>
            <a:spLocks noChangeArrowheads="1"/>
          </p:cNvSpPr>
          <p:nvPr/>
        </p:nvSpPr>
        <p:spPr bwMode="auto">
          <a:xfrm>
            <a:off x="2667000" y="958850"/>
            <a:ext cx="153988" cy="15081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6" name="Oval 56"/>
          <p:cNvSpPr>
            <a:spLocks noChangeArrowheads="1"/>
          </p:cNvSpPr>
          <p:nvPr/>
        </p:nvSpPr>
        <p:spPr bwMode="auto">
          <a:xfrm>
            <a:off x="2921000" y="962025"/>
            <a:ext cx="153988" cy="15081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8" name="Line 58"/>
          <p:cNvSpPr>
            <a:spLocks noChangeShapeType="1"/>
          </p:cNvSpPr>
          <p:nvPr/>
        </p:nvSpPr>
        <p:spPr bwMode="auto">
          <a:xfrm flipH="1">
            <a:off x="1989138" y="1023938"/>
            <a:ext cx="376237" cy="0"/>
          </a:xfrm>
          <a:prstGeom prst="line">
            <a:avLst/>
          </a:prstGeom>
          <a:noFill/>
          <a:ln w="38100">
            <a:solidFill>
              <a:schemeClr val="tx1"/>
            </a:solidFill>
            <a:round/>
            <a:headEnd/>
            <a:tailEnd type="triangle" w="med" len="med"/>
          </a:ln>
          <a:effectLst/>
        </p:spPr>
        <p:txBody>
          <a:bodyPr/>
          <a:lstStyle/>
          <a:p>
            <a:endParaRPr lang="en-US"/>
          </a:p>
        </p:txBody>
      </p:sp>
      <p:sp>
        <p:nvSpPr>
          <p:cNvPr id="19" name="Oval 59"/>
          <p:cNvSpPr>
            <a:spLocks noChangeArrowheads="1"/>
          </p:cNvSpPr>
          <p:nvPr/>
        </p:nvSpPr>
        <p:spPr bwMode="auto">
          <a:xfrm>
            <a:off x="3444875" y="952933"/>
            <a:ext cx="153988" cy="15081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0" name="Oval 60"/>
          <p:cNvSpPr>
            <a:spLocks noChangeArrowheads="1"/>
          </p:cNvSpPr>
          <p:nvPr/>
        </p:nvSpPr>
        <p:spPr bwMode="auto">
          <a:xfrm>
            <a:off x="3713163" y="954520"/>
            <a:ext cx="153987" cy="15081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1" name="Oval 61"/>
          <p:cNvSpPr>
            <a:spLocks noChangeArrowheads="1"/>
          </p:cNvSpPr>
          <p:nvPr/>
        </p:nvSpPr>
        <p:spPr bwMode="auto">
          <a:xfrm>
            <a:off x="3967163" y="957695"/>
            <a:ext cx="153987" cy="15081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2" name="Oval 62"/>
          <p:cNvSpPr>
            <a:spLocks noChangeArrowheads="1"/>
          </p:cNvSpPr>
          <p:nvPr/>
        </p:nvSpPr>
        <p:spPr bwMode="auto">
          <a:xfrm>
            <a:off x="4246563" y="959283"/>
            <a:ext cx="153987" cy="15081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3" name="Oval 63"/>
          <p:cNvSpPr>
            <a:spLocks noChangeArrowheads="1"/>
          </p:cNvSpPr>
          <p:nvPr/>
        </p:nvSpPr>
        <p:spPr bwMode="auto">
          <a:xfrm>
            <a:off x="4772025" y="981940"/>
            <a:ext cx="96838" cy="93663"/>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24" name="Line 64"/>
          <p:cNvSpPr>
            <a:spLocks noChangeShapeType="1"/>
          </p:cNvSpPr>
          <p:nvPr/>
        </p:nvSpPr>
        <p:spPr bwMode="auto">
          <a:xfrm flipH="1" flipV="1">
            <a:off x="1447800" y="1371600"/>
            <a:ext cx="1295400" cy="533400"/>
          </a:xfrm>
          <a:prstGeom prst="line">
            <a:avLst/>
          </a:prstGeom>
          <a:noFill/>
          <a:ln w="28575">
            <a:solidFill>
              <a:srgbClr val="FF0000"/>
            </a:solidFill>
            <a:round/>
            <a:headEnd/>
            <a:tailEnd type="triangle" w="med" len="med"/>
          </a:ln>
          <a:effectLst/>
        </p:spPr>
        <p:txBody>
          <a:bodyPr/>
          <a:lstStyle/>
          <a:p>
            <a:endParaRPr lang="en-US"/>
          </a:p>
        </p:txBody>
      </p:sp>
      <p:sp>
        <p:nvSpPr>
          <p:cNvPr id="25" name="Text Box 65"/>
          <p:cNvSpPr txBox="1">
            <a:spLocks noChangeArrowheads="1"/>
          </p:cNvSpPr>
          <p:nvPr/>
        </p:nvSpPr>
        <p:spPr bwMode="auto">
          <a:xfrm>
            <a:off x="393700" y="3987800"/>
            <a:ext cx="2235200" cy="2225675"/>
          </a:xfrm>
          <a:prstGeom prst="rect">
            <a:avLst/>
          </a:prstGeom>
          <a:noFill/>
          <a:ln w="9525">
            <a:noFill/>
            <a:miter lim="800000"/>
            <a:headEnd/>
            <a:tailEnd/>
          </a:ln>
          <a:effectLst/>
        </p:spPr>
        <p:txBody>
          <a:bodyPr>
            <a:spAutoFit/>
          </a:bodyPr>
          <a:lstStyle/>
          <a:p>
            <a:pPr eaLnBrk="0" hangingPunct="0">
              <a:spcBef>
                <a:spcPct val="50000"/>
              </a:spcBef>
            </a:pPr>
            <a:endParaRPr lang="en-US" altLang="zh-CN" sz="2000" b="0">
              <a:solidFill>
                <a:schemeClr val="accent2"/>
              </a:solidFill>
              <a:latin typeface="Comic Sans MS" pitchFamily="66" charset="0"/>
              <a:ea typeface="ＭＳ Ｐゴシック" pitchFamily="34" charset="-128"/>
            </a:endParaRPr>
          </a:p>
          <a:p>
            <a:pPr eaLnBrk="0" hangingPunct="0">
              <a:spcBef>
                <a:spcPct val="50000"/>
              </a:spcBef>
            </a:pPr>
            <a:r>
              <a:rPr lang="en-US" altLang="zh-CN" sz="2000" b="0">
                <a:solidFill>
                  <a:srgbClr val="2E3192"/>
                </a:solidFill>
                <a:latin typeface="Arial" charset="0"/>
                <a:ea typeface="ＭＳ Ｐゴシック" pitchFamily="34" charset="-128"/>
              </a:rPr>
              <a:t>75MeV beam</a:t>
            </a:r>
          </a:p>
          <a:p>
            <a:pPr eaLnBrk="0" hangingPunct="0">
              <a:spcBef>
                <a:spcPct val="50000"/>
              </a:spcBef>
            </a:pPr>
            <a:r>
              <a:rPr lang="en-US" altLang="zh-CN" sz="2000">
                <a:solidFill>
                  <a:srgbClr val="2E3192"/>
                </a:solidFill>
                <a:latin typeface="Arial" charset="0"/>
                <a:ea typeface="ＭＳ Ｐゴシック" pitchFamily="34" charset="-128"/>
              </a:rPr>
              <a:t>8</a:t>
            </a:r>
            <a:r>
              <a:rPr lang="en-US" altLang="zh-CN" sz="2000" b="0">
                <a:solidFill>
                  <a:srgbClr val="2E3192"/>
                </a:solidFill>
                <a:latin typeface="Arial" charset="0"/>
                <a:ea typeface="ＭＳ Ｐゴシック" pitchFamily="34" charset="-128"/>
              </a:rPr>
              <a:t> bunches</a:t>
            </a:r>
          </a:p>
          <a:p>
            <a:pPr eaLnBrk="0" hangingPunct="0">
              <a:spcBef>
                <a:spcPct val="50000"/>
              </a:spcBef>
            </a:pPr>
            <a:r>
              <a:rPr lang="en-US" altLang="zh-CN" sz="2000" b="0">
                <a:solidFill>
                  <a:srgbClr val="2E3192"/>
                </a:solidFill>
                <a:latin typeface="Arial" charset="0"/>
                <a:ea typeface="ＭＳ Ｐゴシック" pitchFamily="34" charset="-128"/>
              </a:rPr>
              <a:t>40nC/per bunch</a:t>
            </a:r>
          </a:p>
          <a:p>
            <a:pPr eaLnBrk="0" hangingPunct="0">
              <a:spcBef>
                <a:spcPct val="50000"/>
              </a:spcBef>
            </a:pPr>
            <a:r>
              <a:rPr lang="el-GR" sz="2000" b="0">
                <a:solidFill>
                  <a:srgbClr val="2E3192"/>
                </a:solidFill>
                <a:latin typeface="Arial" charset="0"/>
                <a:ea typeface="ＭＳ Ｐゴシック" pitchFamily="34" charset="-128"/>
                <a:cs typeface="Arial" charset="0"/>
              </a:rPr>
              <a:t>σz</a:t>
            </a:r>
            <a:r>
              <a:rPr lang="en-US" altLang="zh-CN" sz="2000" b="0">
                <a:solidFill>
                  <a:srgbClr val="2E3192"/>
                </a:solidFill>
                <a:latin typeface="Arial" charset="0"/>
                <a:ea typeface="ＭＳ Ｐゴシック" pitchFamily="34" charset="-128"/>
                <a:cs typeface="Arial" charset="0"/>
              </a:rPr>
              <a:t>=2mm</a:t>
            </a:r>
            <a:endParaRPr lang="el-GR" sz="2000" b="0">
              <a:solidFill>
                <a:srgbClr val="2E3192"/>
              </a:solidFill>
              <a:latin typeface="Arial" charset="0"/>
              <a:ea typeface="ＭＳ Ｐゴシック" pitchFamily="34" charset="-128"/>
              <a:cs typeface="Arial" charset="0"/>
            </a:endParaRPr>
          </a:p>
        </p:txBody>
      </p:sp>
      <p:sp>
        <p:nvSpPr>
          <p:cNvPr id="26" name="AutoShape 66"/>
          <p:cNvSpPr>
            <a:spLocks noChangeArrowheads="1"/>
          </p:cNvSpPr>
          <p:nvPr/>
        </p:nvSpPr>
        <p:spPr bwMode="auto">
          <a:xfrm>
            <a:off x="393700" y="3851275"/>
            <a:ext cx="2095500" cy="2473325"/>
          </a:xfrm>
          <a:prstGeom prst="roundRect">
            <a:avLst>
              <a:gd name="adj" fmla="val 16667"/>
            </a:avLst>
          </a:prstGeom>
          <a:noFill/>
          <a:ln w="38100">
            <a:solidFill>
              <a:srgbClr val="006F45"/>
            </a:solidFill>
            <a:round/>
            <a:headEnd/>
            <a:tailEnd/>
          </a:ln>
          <a:effectLst/>
        </p:spPr>
        <p:txBody>
          <a:bodyPr wrap="none" anchor="ctr"/>
          <a:lstStyle/>
          <a:p>
            <a:endParaRPr lang="en-US"/>
          </a:p>
        </p:txBody>
      </p:sp>
      <p:sp>
        <p:nvSpPr>
          <p:cNvPr id="27" name="Rectangle 67"/>
          <p:cNvSpPr>
            <a:spLocks noChangeArrowheads="1"/>
          </p:cNvSpPr>
          <p:nvPr/>
        </p:nvSpPr>
        <p:spPr bwMode="auto">
          <a:xfrm>
            <a:off x="444500" y="3095630"/>
            <a:ext cx="2233613" cy="830997"/>
          </a:xfrm>
          <a:prstGeom prst="rect">
            <a:avLst/>
          </a:prstGeom>
          <a:noFill/>
          <a:ln w="9525">
            <a:noFill/>
            <a:miter lim="800000"/>
            <a:headEnd/>
            <a:tailEnd/>
          </a:ln>
          <a:effectLst/>
        </p:spPr>
        <p:txBody>
          <a:bodyPr>
            <a:spAutoFit/>
          </a:bodyPr>
          <a:lstStyle/>
          <a:p>
            <a:pPr eaLnBrk="0" hangingPunct="0"/>
            <a:r>
              <a:rPr lang="en-US" altLang="zh-CN" sz="2400" b="0" dirty="0">
                <a:solidFill>
                  <a:schemeClr val="accent2"/>
                </a:solidFill>
                <a:latin typeface="Comic Sans MS" pitchFamily="66" charset="0"/>
                <a:ea typeface="ＭＳ Ｐゴシック" pitchFamily="34" charset="-128"/>
              </a:rPr>
              <a:t>Beam Parameters</a:t>
            </a:r>
          </a:p>
        </p:txBody>
      </p:sp>
      <p:sp>
        <p:nvSpPr>
          <p:cNvPr id="28" name="AutoShape 68"/>
          <p:cNvSpPr>
            <a:spLocks noChangeArrowheads="1"/>
          </p:cNvSpPr>
          <p:nvPr/>
        </p:nvSpPr>
        <p:spPr bwMode="auto">
          <a:xfrm>
            <a:off x="3352800" y="3775075"/>
            <a:ext cx="2197100" cy="2549525"/>
          </a:xfrm>
          <a:prstGeom prst="roundRect">
            <a:avLst>
              <a:gd name="adj" fmla="val 16667"/>
            </a:avLst>
          </a:prstGeom>
          <a:noFill/>
          <a:ln w="38100">
            <a:solidFill>
              <a:srgbClr val="006F45"/>
            </a:solidFill>
            <a:round/>
            <a:headEnd/>
            <a:tailEnd/>
          </a:ln>
          <a:effectLst/>
        </p:spPr>
        <p:txBody>
          <a:bodyPr wrap="none" anchor="ctr"/>
          <a:lstStyle/>
          <a:p>
            <a:endParaRPr lang="en-US"/>
          </a:p>
        </p:txBody>
      </p:sp>
      <p:sp>
        <p:nvSpPr>
          <p:cNvPr id="29" name="Rectangle 69"/>
          <p:cNvSpPr>
            <a:spLocks noChangeArrowheads="1"/>
          </p:cNvSpPr>
          <p:nvPr/>
        </p:nvSpPr>
        <p:spPr bwMode="auto">
          <a:xfrm>
            <a:off x="3340100" y="3013080"/>
            <a:ext cx="2233613" cy="830997"/>
          </a:xfrm>
          <a:prstGeom prst="rect">
            <a:avLst/>
          </a:prstGeom>
          <a:noFill/>
          <a:ln w="9525">
            <a:noFill/>
            <a:miter lim="800000"/>
            <a:headEnd/>
            <a:tailEnd/>
          </a:ln>
          <a:effectLst/>
        </p:spPr>
        <p:txBody>
          <a:bodyPr>
            <a:spAutoFit/>
          </a:bodyPr>
          <a:lstStyle/>
          <a:p>
            <a:pPr eaLnBrk="0" hangingPunct="0"/>
            <a:r>
              <a:rPr lang="en-US" altLang="zh-CN" sz="2400" b="0" dirty="0">
                <a:solidFill>
                  <a:schemeClr val="accent2"/>
                </a:solidFill>
                <a:latin typeface="Comic Sans MS" pitchFamily="66" charset="0"/>
                <a:ea typeface="ＭＳ Ｐゴシック" pitchFamily="34" charset="-128"/>
              </a:rPr>
              <a:t>Structure Parameters</a:t>
            </a:r>
          </a:p>
        </p:txBody>
      </p:sp>
      <p:sp>
        <p:nvSpPr>
          <p:cNvPr id="30" name="Rectangle 70"/>
          <p:cNvSpPr>
            <a:spLocks noChangeArrowheads="1"/>
          </p:cNvSpPr>
          <p:nvPr/>
        </p:nvSpPr>
        <p:spPr bwMode="auto">
          <a:xfrm>
            <a:off x="6553200" y="3103135"/>
            <a:ext cx="2233613" cy="830997"/>
          </a:xfrm>
          <a:prstGeom prst="rect">
            <a:avLst/>
          </a:prstGeom>
          <a:noFill/>
          <a:ln w="9525">
            <a:noFill/>
            <a:miter lim="800000"/>
            <a:headEnd/>
            <a:tailEnd/>
          </a:ln>
          <a:effectLst/>
        </p:spPr>
        <p:txBody>
          <a:bodyPr>
            <a:spAutoFit/>
          </a:bodyPr>
          <a:lstStyle/>
          <a:p>
            <a:pPr eaLnBrk="0" hangingPunct="0"/>
            <a:r>
              <a:rPr lang="en-US" altLang="zh-CN" sz="2400" b="0" dirty="0">
                <a:solidFill>
                  <a:schemeClr val="accent2"/>
                </a:solidFill>
                <a:latin typeface="Comic Sans MS" pitchFamily="66" charset="0"/>
                <a:ea typeface="ＭＳ Ｐゴシック" pitchFamily="34" charset="-128"/>
              </a:rPr>
              <a:t>Estimated Gradient</a:t>
            </a:r>
          </a:p>
        </p:txBody>
      </p:sp>
      <p:sp>
        <p:nvSpPr>
          <p:cNvPr id="31" name="AutoShape 71"/>
          <p:cNvSpPr>
            <a:spLocks noChangeArrowheads="1"/>
          </p:cNvSpPr>
          <p:nvPr/>
        </p:nvSpPr>
        <p:spPr bwMode="auto">
          <a:xfrm>
            <a:off x="2527300" y="4686300"/>
            <a:ext cx="749300" cy="863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ED1C24"/>
          </a:solidFill>
          <a:ln w="9525">
            <a:solidFill>
              <a:schemeClr val="tx1"/>
            </a:solidFill>
            <a:miter lim="800000"/>
            <a:headEnd/>
            <a:tailEnd/>
          </a:ln>
          <a:effectLst/>
        </p:spPr>
        <p:txBody>
          <a:bodyPr wrap="none" anchor="ctr"/>
          <a:lstStyle/>
          <a:p>
            <a:endParaRPr lang="en-US"/>
          </a:p>
        </p:txBody>
      </p:sp>
      <p:sp>
        <p:nvSpPr>
          <p:cNvPr id="32" name="AutoShape 72"/>
          <p:cNvSpPr>
            <a:spLocks noChangeArrowheads="1"/>
          </p:cNvSpPr>
          <p:nvPr/>
        </p:nvSpPr>
        <p:spPr bwMode="auto">
          <a:xfrm>
            <a:off x="6489700" y="3851275"/>
            <a:ext cx="2222500" cy="2473325"/>
          </a:xfrm>
          <a:prstGeom prst="roundRect">
            <a:avLst>
              <a:gd name="adj" fmla="val 16667"/>
            </a:avLst>
          </a:prstGeom>
          <a:noFill/>
          <a:ln w="38100">
            <a:solidFill>
              <a:srgbClr val="942977"/>
            </a:solidFill>
            <a:round/>
            <a:headEnd/>
            <a:tailEnd/>
          </a:ln>
          <a:effectLst/>
        </p:spPr>
        <p:txBody>
          <a:bodyPr wrap="none" anchor="ctr"/>
          <a:lstStyle/>
          <a:p>
            <a:endParaRPr lang="en-US"/>
          </a:p>
        </p:txBody>
      </p:sp>
      <p:sp>
        <p:nvSpPr>
          <p:cNvPr id="33" name="Text Box 73"/>
          <p:cNvSpPr txBox="1">
            <a:spLocks noChangeArrowheads="1"/>
          </p:cNvSpPr>
          <p:nvPr/>
        </p:nvSpPr>
        <p:spPr bwMode="auto">
          <a:xfrm>
            <a:off x="6654800" y="4610100"/>
            <a:ext cx="1928813" cy="946150"/>
          </a:xfrm>
          <a:prstGeom prst="rect">
            <a:avLst/>
          </a:prstGeom>
          <a:noFill/>
          <a:ln w="9525">
            <a:noFill/>
            <a:miter lim="800000"/>
            <a:headEnd/>
            <a:tailEnd/>
          </a:ln>
          <a:effectLst/>
        </p:spPr>
        <p:txBody>
          <a:bodyPr>
            <a:spAutoFit/>
          </a:bodyPr>
          <a:lstStyle/>
          <a:p>
            <a:pPr eaLnBrk="0" hangingPunct="0">
              <a:spcBef>
                <a:spcPct val="50000"/>
              </a:spcBef>
            </a:pPr>
            <a:r>
              <a:rPr lang="en-US" altLang="zh-CN" sz="2800" b="0" dirty="0">
                <a:solidFill>
                  <a:srgbClr val="EC008C"/>
                </a:solidFill>
                <a:latin typeface="Arial" charset="0"/>
                <a:ea typeface="ＭＳ Ｐゴシック" pitchFamily="34" charset="-128"/>
              </a:rPr>
              <a:t>~500MV/m on axis</a:t>
            </a:r>
          </a:p>
        </p:txBody>
      </p:sp>
      <p:sp>
        <p:nvSpPr>
          <p:cNvPr id="34" name="AutoShape 74"/>
          <p:cNvSpPr>
            <a:spLocks noChangeArrowheads="1"/>
          </p:cNvSpPr>
          <p:nvPr/>
        </p:nvSpPr>
        <p:spPr bwMode="auto">
          <a:xfrm>
            <a:off x="5600700" y="4660900"/>
            <a:ext cx="749300" cy="863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ED1C24"/>
          </a:solidFill>
          <a:ln w="9525">
            <a:solidFill>
              <a:schemeClr val="tx1"/>
            </a:solidFill>
            <a:miter lim="800000"/>
            <a:headEnd/>
            <a:tailEnd/>
          </a:ln>
          <a:effectLst/>
        </p:spPr>
        <p:txBody>
          <a:bodyPr wrap="none" anchor="ctr"/>
          <a:lstStyle/>
          <a:p>
            <a:endParaRPr lang="en-US"/>
          </a:p>
        </p:txBody>
      </p:sp>
      <p:sp>
        <p:nvSpPr>
          <p:cNvPr id="35" name="Text Box 75"/>
          <p:cNvSpPr txBox="1">
            <a:spLocks noChangeArrowheads="1"/>
          </p:cNvSpPr>
          <p:nvPr/>
        </p:nvSpPr>
        <p:spPr bwMode="auto">
          <a:xfrm>
            <a:off x="3415146" y="4261139"/>
            <a:ext cx="2209800" cy="1631216"/>
          </a:xfrm>
          <a:prstGeom prst="rect">
            <a:avLst/>
          </a:prstGeom>
          <a:noFill/>
          <a:ln w="9525" algn="ctr">
            <a:noFill/>
            <a:miter lim="800000"/>
            <a:headEnd/>
            <a:tailEnd/>
          </a:ln>
          <a:effectLst/>
        </p:spPr>
        <p:txBody>
          <a:bodyPr>
            <a:spAutoFit/>
          </a:bodyPr>
          <a:lstStyle/>
          <a:p>
            <a:pPr>
              <a:buFontTx/>
              <a:buChar char="•"/>
            </a:pPr>
            <a:r>
              <a:rPr lang="en-US" altLang="zh-CN" sz="2000" b="0" dirty="0" smtClean="0">
                <a:solidFill>
                  <a:srgbClr val="2E3192"/>
                </a:solidFill>
                <a:ea typeface="宋体" pitchFamily="2" charset="-122"/>
              </a:rPr>
              <a:t>Beam hole=</a:t>
            </a:r>
            <a:r>
              <a:rPr lang="en-US" altLang="zh-CN" sz="2000" b="0" u="sng" dirty="0" smtClean="0">
                <a:solidFill>
                  <a:srgbClr val="FF0000"/>
                </a:solidFill>
                <a:ea typeface="宋体" pitchFamily="2" charset="-122"/>
              </a:rPr>
              <a:t>3mm</a:t>
            </a:r>
          </a:p>
          <a:p>
            <a:pPr>
              <a:buFontTx/>
              <a:buChar char="•"/>
            </a:pPr>
            <a:endParaRPr lang="en-US" altLang="zh-CN" sz="2000" b="0" dirty="0">
              <a:solidFill>
                <a:srgbClr val="2E3192"/>
              </a:solidFill>
              <a:ea typeface="宋体" pitchFamily="2" charset="-122"/>
            </a:endParaRPr>
          </a:p>
          <a:p>
            <a:pPr>
              <a:buFontTx/>
              <a:buChar char="•"/>
            </a:pPr>
            <a:r>
              <a:rPr lang="en-US" altLang="zh-CN" sz="2000" b="0" dirty="0" smtClean="0">
                <a:solidFill>
                  <a:srgbClr val="2E3192"/>
                </a:solidFill>
                <a:ea typeface="宋体" pitchFamily="2" charset="-122"/>
              </a:rPr>
              <a:t>Quartz</a:t>
            </a:r>
            <a:r>
              <a:rPr lang="en-US" altLang="zh-CN" sz="2000" dirty="0" smtClean="0">
                <a:solidFill>
                  <a:srgbClr val="2E3192"/>
                </a:solidFill>
                <a:ea typeface="宋体" pitchFamily="2" charset="-122"/>
              </a:rPr>
              <a:t> tube</a:t>
            </a:r>
            <a:endParaRPr lang="en-US" altLang="zh-CN" sz="2000" b="0" dirty="0" smtClean="0">
              <a:solidFill>
                <a:srgbClr val="2E3192"/>
              </a:solidFill>
              <a:ea typeface="宋体" pitchFamily="2" charset="-122"/>
            </a:endParaRPr>
          </a:p>
          <a:p>
            <a:pPr>
              <a:buFontTx/>
              <a:buChar char="•"/>
            </a:pPr>
            <a:endParaRPr lang="en-US" altLang="zh-CN" sz="2000" b="0" dirty="0">
              <a:solidFill>
                <a:srgbClr val="2E3192"/>
              </a:solidFill>
              <a:ea typeface="宋体" pitchFamily="2" charset="-122"/>
            </a:endParaRPr>
          </a:p>
          <a:p>
            <a:pPr>
              <a:buFontTx/>
              <a:buChar char="•"/>
            </a:pPr>
            <a:r>
              <a:rPr lang="en-US" altLang="zh-CN" sz="2000" b="0" dirty="0" smtClean="0">
                <a:solidFill>
                  <a:srgbClr val="2E3192"/>
                </a:solidFill>
                <a:ea typeface="宋体" pitchFamily="2" charset="-122"/>
              </a:rPr>
              <a:t>Freq</a:t>
            </a:r>
            <a:r>
              <a:rPr lang="en-US" altLang="zh-CN" sz="2000" b="0" dirty="0">
                <a:solidFill>
                  <a:srgbClr val="2E3192"/>
                </a:solidFill>
                <a:ea typeface="宋体" pitchFamily="2" charset="-122"/>
              </a:rPr>
              <a:t>.=</a:t>
            </a:r>
            <a:r>
              <a:rPr lang="en-US" altLang="zh-CN" sz="2000" b="0" u="sng" dirty="0" smtClean="0">
                <a:solidFill>
                  <a:srgbClr val="FF0000"/>
                </a:solidFill>
                <a:ea typeface="宋体" pitchFamily="2" charset="-122"/>
              </a:rPr>
              <a:t>29.9GHz</a:t>
            </a:r>
            <a:endParaRPr lang="en-US" altLang="zh-CN" sz="2000" b="0" u="sng" dirty="0">
              <a:solidFill>
                <a:srgbClr val="FF0000"/>
              </a:solidFill>
              <a:ea typeface="宋体" pitchFamily="2" charset="-122"/>
            </a:endParaRPr>
          </a:p>
        </p:txBody>
      </p:sp>
      <p:sp>
        <p:nvSpPr>
          <p:cNvPr id="36" name="Line 77"/>
          <p:cNvSpPr>
            <a:spLocks noChangeShapeType="1"/>
          </p:cNvSpPr>
          <p:nvPr/>
        </p:nvSpPr>
        <p:spPr bwMode="auto">
          <a:xfrm flipH="1">
            <a:off x="7010400" y="2408238"/>
            <a:ext cx="1676400" cy="0"/>
          </a:xfrm>
          <a:prstGeom prst="line">
            <a:avLst/>
          </a:prstGeom>
          <a:noFill/>
          <a:ln w="38100">
            <a:solidFill>
              <a:srgbClr val="3333FF"/>
            </a:solidFill>
            <a:round/>
            <a:headEnd/>
            <a:tailEnd type="triangle" w="med" len="med"/>
          </a:ln>
          <a:effectLst/>
        </p:spPr>
        <p:txBody>
          <a:bodyPr/>
          <a:lstStyle/>
          <a:p>
            <a:endParaRPr lang="en-US"/>
          </a:p>
        </p:txBody>
      </p:sp>
      <p:sp>
        <p:nvSpPr>
          <p:cNvPr id="37" name="Text Box 78"/>
          <p:cNvSpPr txBox="1">
            <a:spLocks noChangeArrowheads="1"/>
          </p:cNvSpPr>
          <p:nvPr/>
        </p:nvSpPr>
        <p:spPr bwMode="auto">
          <a:xfrm>
            <a:off x="7086600" y="2452688"/>
            <a:ext cx="1700213" cy="366712"/>
          </a:xfrm>
          <a:prstGeom prst="rect">
            <a:avLst/>
          </a:prstGeom>
          <a:noFill/>
          <a:ln w="9525" algn="ctr">
            <a:noFill/>
            <a:miter lim="800000"/>
            <a:headEnd/>
            <a:tailEnd/>
          </a:ln>
          <a:effectLst/>
        </p:spPr>
        <p:txBody>
          <a:bodyPr wrap="none">
            <a:spAutoFit/>
          </a:bodyPr>
          <a:lstStyle/>
          <a:p>
            <a:r>
              <a:rPr lang="en-US" b="0">
                <a:solidFill>
                  <a:srgbClr val="3333FF"/>
                </a:solidFill>
              </a:rPr>
              <a:t>drive z-direction</a:t>
            </a:r>
          </a:p>
        </p:txBody>
      </p:sp>
      <p:sp>
        <p:nvSpPr>
          <p:cNvPr id="38" name="Freeform 79"/>
          <p:cNvSpPr>
            <a:spLocks/>
          </p:cNvSpPr>
          <p:nvPr/>
        </p:nvSpPr>
        <p:spPr bwMode="auto">
          <a:xfrm>
            <a:off x="533400" y="2286000"/>
            <a:ext cx="3276600" cy="457200"/>
          </a:xfrm>
          <a:custGeom>
            <a:avLst/>
            <a:gdLst>
              <a:gd name="T0" fmla="*/ 0 w 2064"/>
              <a:gd name="T1" fmla="*/ 2147483647 h 384"/>
              <a:gd name="T2" fmla="*/ 2147483647 w 2064"/>
              <a:gd name="T3" fmla="*/ 2147483647 h 384"/>
              <a:gd name="T4" fmla="*/ 2147483647 w 2064"/>
              <a:gd name="T5" fmla="*/ 2147483647 h 384"/>
              <a:gd name="T6" fmla="*/ 2147483647 w 2064"/>
              <a:gd name="T7" fmla="*/ 2147483647 h 384"/>
              <a:gd name="T8" fmla="*/ 2147483647 w 2064"/>
              <a:gd name="T9" fmla="*/ 2147483647 h 384"/>
              <a:gd name="T10" fmla="*/ 2147483647 w 2064"/>
              <a:gd name="T11" fmla="*/ 2147483647 h 384"/>
              <a:gd name="T12" fmla="*/ 2147483647 w 2064"/>
              <a:gd name="T13" fmla="*/ 0 h 3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64" h="384">
                <a:moveTo>
                  <a:pt x="0" y="384"/>
                </a:moveTo>
                <a:lnTo>
                  <a:pt x="1968" y="384"/>
                </a:lnTo>
                <a:lnTo>
                  <a:pt x="2016" y="336"/>
                </a:lnTo>
                <a:lnTo>
                  <a:pt x="2064" y="288"/>
                </a:lnTo>
                <a:lnTo>
                  <a:pt x="2064" y="192"/>
                </a:lnTo>
                <a:lnTo>
                  <a:pt x="2016" y="144"/>
                </a:lnTo>
                <a:lnTo>
                  <a:pt x="1824" y="0"/>
                </a:lnTo>
              </a:path>
            </a:pathLst>
          </a:custGeom>
          <a:noFill/>
          <a:ln w="28575" cap="flat" cmpd="sng">
            <a:solidFill>
              <a:srgbClr val="FF0000"/>
            </a:solidFill>
            <a:prstDash val="solid"/>
            <a:round/>
            <a:headEnd type="none" w="med" len="med"/>
            <a:tailEnd type="triangle" w="med" len="med"/>
          </a:ln>
          <a:effectLst/>
        </p:spPr>
        <p:txBody>
          <a:bodyPr/>
          <a:lstStyle/>
          <a:p>
            <a:endParaRPr lang="en-US"/>
          </a:p>
        </p:txBody>
      </p:sp>
      <p:sp>
        <p:nvSpPr>
          <p:cNvPr id="39" name="Text Box 80"/>
          <p:cNvSpPr txBox="1">
            <a:spLocks noChangeArrowheads="1"/>
          </p:cNvSpPr>
          <p:nvPr/>
        </p:nvSpPr>
        <p:spPr bwMode="auto">
          <a:xfrm>
            <a:off x="685800" y="2743200"/>
            <a:ext cx="1935163" cy="366713"/>
          </a:xfrm>
          <a:prstGeom prst="rect">
            <a:avLst/>
          </a:prstGeom>
          <a:noFill/>
          <a:ln w="9525" algn="ctr">
            <a:noFill/>
            <a:miter lim="800000"/>
            <a:headEnd/>
            <a:tailEnd/>
          </a:ln>
          <a:effectLst/>
        </p:spPr>
        <p:txBody>
          <a:bodyPr wrap="none">
            <a:spAutoFit/>
          </a:bodyPr>
          <a:lstStyle/>
          <a:p>
            <a:r>
              <a:rPr lang="en-US" b="0">
                <a:solidFill>
                  <a:srgbClr val="3333FF"/>
                </a:solidFill>
              </a:rPr>
              <a:t>witness z-direction</a:t>
            </a:r>
          </a:p>
        </p:txBody>
      </p:sp>
      <p:sp>
        <p:nvSpPr>
          <p:cNvPr id="40" name="Oval 56"/>
          <p:cNvSpPr>
            <a:spLocks noChangeArrowheads="1"/>
          </p:cNvSpPr>
          <p:nvPr/>
        </p:nvSpPr>
        <p:spPr bwMode="auto">
          <a:xfrm>
            <a:off x="3184240" y="962020"/>
            <a:ext cx="153988" cy="150813"/>
          </a:xfrm>
          <a:prstGeom prst="ellipse">
            <a:avLst/>
          </a:prstGeom>
          <a:solidFill>
            <a:schemeClr val="accent1"/>
          </a:solidFill>
          <a:ln w="9525">
            <a:solidFill>
              <a:schemeClr val="tx1"/>
            </a:solidFill>
            <a:round/>
            <a:headEnd/>
            <a:tailEnd/>
          </a:ln>
          <a:effectLst/>
        </p:spPr>
        <p:txBody>
          <a:bodyPr wrap="none" anchor="ct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6871855" y="6492875"/>
            <a:ext cx="2133600" cy="365125"/>
          </a:xfrm>
        </p:spPr>
        <p:txBody>
          <a:bodyPr/>
          <a:lstStyle/>
          <a:p>
            <a:fld id="{9CB5389A-1711-45FC-BAEC-D67A6DEAC3B5}" type="slidenum">
              <a:rPr lang="en-US" altLang="zh-CN" smtClean="0"/>
              <a:pPr/>
              <a:t>26</a:t>
            </a:fld>
            <a:endParaRPr lang="en-US" altLang="zh-CN"/>
          </a:p>
        </p:txBody>
      </p:sp>
      <p:sp>
        <p:nvSpPr>
          <p:cNvPr id="9" name="Title 13"/>
          <p:cNvSpPr txBox="1">
            <a:spLocks/>
          </p:cNvSpPr>
          <p:nvPr/>
        </p:nvSpPr>
        <p:spPr bwMode="auto">
          <a:xfrm>
            <a:off x="180109" y="304801"/>
            <a:ext cx="8963891" cy="51261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noProof="0" dirty="0" smtClean="0">
                <a:ln>
                  <a:noFill/>
                </a:ln>
                <a:solidFill>
                  <a:srgbClr val="4B5C29"/>
                </a:solidFill>
                <a:effectLst/>
                <a:uLnTx/>
                <a:uFillTx/>
                <a:latin typeface="+mj-lt"/>
                <a:ea typeface="+mj-ea"/>
                <a:cs typeface="+mj-cs"/>
              </a:rPr>
              <a:t>Novel Wakefield Applications </a:t>
            </a:r>
            <a:r>
              <a:rPr kumimoji="0" lang="en-US" sz="2800" b="1" i="0" u="none" strike="noStrike" kern="0" cap="none" spc="0" normalizeH="0" noProof="0" dirty="0" smtClean="0">
                <a:ln>
                  <a:noFill/>
                </a:ln>
                <a:solidFill>
                  <a:srgbClr val="4B5C29"/>
                </a:solidFill>
                <a:effectLst/>
                <a:uLnTx/>
                <a:uFillTx/>
                <a:latin typeface="+mj-lt"/>
                <a:ea typeface="+mj-ea"/>
                <a:cs typeface="+mj-cs"/>
              </a:rPr>
              <a:t>(</a:t>
            </a:r>
            <a:r>
              <a:rPr kumimoji="0" lang="en-US" sz="2400" b="1" i="0" u="none" strike="noStrike" kern="0" cap="none" spc="0" normalizeH="0" noProof="0" dirty="0" smtClean="0">
                <a:ln>
                  <a:noFill/>
                </a:ln>
                <a:solidFill>
                  <a:srgbClr val="4B5C29"/>
                </a:solidFill>
                <a:effectLst/>
                <a:uLnTx/>
                <a:uFillTx/>
                <a:latin typeface="+mj-lt"/>
                <a:ea typeface="+mj-ea"/>
                <a:cs typeface="+mj-cs"/>
              </a:rPr>
              <a:t>Euclid/AWA/APS/ATF</a:t>
            </a:r>
            <a:r>
              <a:rPr kumimoji="0" lang="en-US" sz="2800" b="1" i="0" u="none" strike="noStrike" kern="0" cap="none" spc="0" normalizeH="0" noProof="0" dirty="0" smtClean="0">
                <a:ln>
                  <a:noFill/>
                </a:ln>
                <a:solidFill>
                  <a:srgbClr val="4B5C29"/>
                </a:solidFill>
                <a:effectLst/>
                <a:uLnTx/>
                <a:uFillTx/>
                <a:latin typeface="+mj-lt"/>
                <a:ea typeface="+mj-ea"/>
                <a:cs typeface="+mj-cs"/>
              </a:rPr>
              <a:t>)</a:t>
            </a:r>
            <a:endParaRPr kumimoji="0" lang="en-US" sz="2800" b="1" i="0" u="none" strike="noStrike" kern="0" cap="none" spc="0" normalizeH="0" baseline="0" noProof="0" dirty="0">
              <a:ln>
                <a:noFill/>
              </a:ln>
              <a:solidFill>
                <a:srgbClr val="4B5C29"/>
              </a:solidFill>
              <a:effectLst/>
              <a:uLnTx/>
              <a:uFillTx/>
              <a:latin typeface="+mj-lt"/>
              <a:ea typeface="+mj-ea"/>
              <a:cs typeface="+mj-cs"/>
            </a:endParaRPr>
          </a:p>
        </p:txBody>
      </p:sp>
      <p:pic>
        <p:nvPicPr>
          <p:cNvPr id="12"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420" y="2639291"/>
            <a:ext cx="4862945" cy="2666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Oval 12"/>
          <p:cNvSpPr/>
          <p:nvPr/>
        </p:nvSpPr>
        <p:spPr>
          <a:xfrm>
            <a:off x="810490" y="2992582"/>
            <a:ext cx="990600" cy="1981200"/>
          </a:xfrm>
          <a:prstGeom prst="ellipse">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p:cNvSpPr txBox="1"/>
          <p:nvPr/>
        </p:nvSpPr>
        <p:spPr>
          <a:xfrm>
            <a:off x="484909" y="5486401"/>
            <a:ext cx="3990109" cy="369332"/>
          </a:xfrm>
          <a:prstGeom prst="rect">
            <a:avLst/>
          </a:prstGeom>
          <a:noFill/>
        </p:spPr>
        <p:txBody>
          <a:bodyPr wrap="square" rtlCol="0">
            <a:spAutoFit/>
          </a:bodyPr>
          <a:lstStyle/>
          <a:p>
            <a:r>
              <a:rPr lang="en-US" b="1" dirty="0" smtClean="0">
                <a:solidFill>
                  <a:schemeClr val="bg2">
                    <a:lumMod val="10000"/>
                  </a:schemeClr>
                </a:solidFill>
              </a:rPr>
              <a:t>Energy spread compensation</a:t>
            </a:r>
            <a:endParaRPr lang="en-US" b="1" dirty="0">
              <a:solidFill>
                <a:schemeClr val="bg2">
                  <a:lumMod val="10000"/>
                </a:schemeClr>
              </a:solidFill>
            </a:endParaRPr>
          </a:p>
        </p:txBody>
      </p:sp>
      <p:pic>
        <p:nvPicPr>
          <p:cNvPr id="16" name="Picture 3"/>
          <p:cNvPicPr>
            <a:picLocks noChangeAspect="1" noChangeArrowheads="1"/>
          </p:cNvPicPr>
          <p:nvPr/>
        </p:nvPicPr>
        <p:blipFill>
          <a:blip r:embed="rId3" cstate="print"/>
          <a:srcRect/>
          <a:stretch>
            <a:fillRect/>
          </a:stretch>
        </p:blipFill>
        <p:spPr bwMode="auto">
          <a:xfrm>
            <a:off x="4779818" y="2466108"/>
            <a:ext cx="4142510" cy="3106304"/>
          </a:xfrm>
          <a:prstGeom prst="rect">
            <a:avLst/>
          </a:prstGeom>
          <a:noFill/>
          <a:ln w="9525">
            <a:noFill/>
            <a:miter lim="800000"/>
            <a:headEnd/>
            <a:tailEnd/>
          </a:ln>
          <a:effectLst/>
        </p:spPr>
      </p:pic>
      <p:sp>
        <p:nvSpPr>
          <p:cNvPr id="18" name="TextBox 17"/>
          <p:cNvSpPr txBox="1"/>
          <p:nvPr/>
        </p:nvSpPr>
        <p:spPr>
          <a:xfrm>
            <a:off x="5832764" y="5569528"/>
            <a:ext cx="2479963" cy="369332"/>
          </a:xfrm>
          <a:prstGeom prst="rect">
            <a:avLst/>
          </a:prstGeom>
          <a:noFill/>
        </p:spPr>
        <p:txBody>
          <a:bodyPr wrap="square" rtlCol="0">
            <a:spAutoFit/>
          </a:bodyPr>
          <a:lstStyle/>
          <a:p>
            <a:r>
              <a:rPr lang="en-US" b="1" dirty="0" smtClean="0">
                <a:solidFill>
                  <a:schemeClr val="bg2">
                    <a:lumMod val="10000"/>
                  </a:schemeClr>
                </a:solidFill>
              </a:rPr>
              <a:t>Energy modulation</a:t>
            </a:r>
            <a:endParaRPr lang="en-US" b="1" dirty="0">
              <a:solidFill>
                <a:schemeClr val="bg2">
                  <a:lumMod val="10000"/>
                </a:schemeClr>
              </a:solidFill>
            </a:endParaRPr>
          </a:p>
        </p:txBody>
      </p:sp>
    </p:spTree>
    <p:extLst>
      <p:ext uri="{BB962C8B-B14F-4D97-AF65-F5344CB8AC3E}">
        <p14:creationId xmlns:p14="http://schemas.microsoft.com/office/powerpoint/2010/main" xmlns="" val="33176872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237019" y="6492875"/>
            <a:ext cx="2133600" cy="365125"/>
          </a:xfrm>
        </p:spPr>
        <p:txBody>
          <a:bodyPr/>
          <a:lstStyle/>
          <a:p>
            <a:fld id="{9CB5389A-1711-45FC-BAEC-D67A6DEAC3B5}" type="slidenum">
              <a:rPr lang="en-US" altLang="zh-CN" smtClean="0"/>
              <a:pPr/>
              <a:t>27</a:t>
            </a:fld>
            <a:endParaRPr lang="en-US" altLang="zh-CN"/>
          </a:p>
        </p:txBody>
      </p:sp>
      <p:pic>
        <p:nvPicPr>
          <p:cNvPr id="709635" name="Picture 3"/>
          <p:cNvPicPr>
            <a:picLocks noChangeAspect="1" noChangeArrowheads="1"/>
          </p:cNvPicPr>
          <p:nvPr/>
        </p:nvPicPr>
        <p:blipFill>
          <a:blip r:embed="rId2" cstate="print"/>
          <a:srcRect/>
          <a:stretch>
            <a:fillRect/>
          </a:stretch>
        </p:blipFill>
        <p:spPr bwMode="auto">
          <a:xfrm>
            <a:off x="124685" y="35843"/>
            <a:ext cx="6009409" cy="6822157"/>
          </a:xfrm>
          <a:prstGeom prst="rect">
            <a:avLst/>
          </a:prstGeom>
          <a:noFill/>
          <a:ln w="9525">
            <a:noFill/>
            <a:miter lim="800000"/>
            <a:headEnd/>
            <a:tailEnd/>
          </a:ln>
          <a:effectLst/>
        </p:spPr>
      </p:pic>
      <p:pic>
        <p:nvPicPr>
          <p:cNvPr id="709634" name="Picture 2"/>
          <p:cNvPicPr>
            <a:picLocks noChangeAspect="1" noChangeArrowheads="1"/>
          </p:cNvPicPr>
          <p:nvPr/>
        </p:nvPicPr>
        <p:blipFill>
          <a:blip r:embed="rId3" cstate="print"/>
          <a:srcRect/>
          <a:stretch>
            <a:fillRect/>
          </a:stretch>
        </p:blipFill>
        <p:spPr bwMode="auto">
          <a:xfrm>
            <a:off x="4336472" y="3838536"/>
            <a:ext cx="4807527" cy="3019464"/>
          </a:xfrm>
          <a:prstGeom prst="rect">
            <a:avLst/>
          </a:prstGeom>
          <a:noFill/>
          <a:ln w="9525">
            <a:noFill/>
            <a:miter lim="800000"/>
            <a:headEnd/>
            <a:tailEnd/>
          </a:ln>
          <a:effectLst/>
        </p:spPr>
      </p:pic>
      <p:cxnSp>
        <p:nvCxnSpPr>
          <p:cNvPr id="11" name="Straight Connector 10"/>
          <p:cNvCxnSpPr/>
          <p:nvPr/>
        </p:nvCxnSpPr>
        <p:spPr>
          <a:xfrm>
            <a:off x="4364182" y="831273"/>
            <a:ext cx="1108363"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137564" y="789709"/>
            <a:ext cx="2715491" cy="1200329"/>
          </a:xfrm>
          <a:prstGeom prst="rect">
            <a:avLst/>
          </a:prstGeom>
          <a:noFill/>
          <a:ln w="76200">
            <a:solidFill>
              <a:srgbClr val="FF0000"/>
            </a:solidFill>
          </a:ln>
        </p:spPr>
        <p:txBody>
          <a:bodyPr wrap="square" rtlCol="0">
            <a:spAutoFit/>
          </a:bodyPr>
          <a:lstStyle/>
          <a:p>
            <a:r>
              <a:rPr lang="en-US" dirty="0" smtClean="0">
                <a:solidFill>
                  <a:srgbClr val="002060"/>
                </a:solidFill>
              </a:rPr>
              <a:t>Wakefield Silencer was originated at AWA in 1989. We demonstrated it in 2011.</a:t>
            </a:r>
            <a:endParaRPr lang="en-US" dirty="0">
              <a:solidFill>
                <a:srgbClr val="002060"/>
              </a:solidFill>
            </a:endParaRPr>
          </a:p>
        </p:txBody>
      </p:sp>
      <p:cxnSp>
        <p:nvCxnSpPr>
          <p:cNvPr id="15" name="Straight Arrow Connector 14"/>
          <p:cNvCxnSpPr/>
          <p:nvPr/>
        </p:nvCxnSpPr>
        <p:spPr>
          <a:xfrm rot="10800000">
            <a:off x="5555673" y="831274"/>
            <a:ext cx="554182" cy="1801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6546273" y="2791691"/>
            <a:ext cx="1898072"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6172200" y="1789098"/>
            <a:ext cx="2438400" cy="439477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3124200" y="1789098"/>
            <a:ext cx="2971810" cy="439477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4382418" y="4225551"/>
            <a:ext cx="2761791" cy="1855112"/>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533397" y="1789098"/>
            <a:ext cx="2510174" cy="439477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2209800" y="4291280"/>
            <a:ext cx="2057400" cy="169923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76199" y="4291280"/>
            <a:ext cx="1981201" cy="1699229"/>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32"/>
          <p:cNvSpPr/>
          <p:nvPr/>
        </p:nvSpPr>
        <p:spPr>
          <a:xfrm>
            <a:off x="1142997" y="3445484"/>
            <a:ext cx="1447796" cy="609603"/>
          </a:xfrm>
          <a:prstGeom prst="rect">
            <a:avLst/>
          </a:prstGeom>
          <a:solidFill>
            <a:srgbClr val="FF0000"/>
          </a:soli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Title 2"/>
          <p:cNvSpPr txBox="1">
            <a:spLocks noGrp="1"/>
          </p:cNvSpPr>
          <p:nvPr>
            <p:ph type="title"/>
          </p:nvPr>
        </p:nvSpPr>
        <p:spPr>
          <a:xfrm>
            <a:off x="413474" y="193179"/>
            <a:ext cx="8229600" cy="543492"/>
          </a:xfrm>
        </p:spPr>
        <p:txBody>
          <a:bodyPr>
            <a:normAutofit/>
          </a:bodyPr>
          <a:lstStyle/>
          <a:p>
            <a:pPr lvl="0"/>
            <a:r>
              <a:rPr lang="en-US" dirty="0" smtClean="0"/>
              <a:t>High power beam-based THz source</a:t>
            </a:r>
            <a:endParaRPr lang="en-US" dirty="0"/>
          </a:p>
        </p:txBody>
      </p:sp>
      <p:sp>
        <p:nvSpPr>
          <p:cNvPr id="5" name="TextBox 4"/>
          <p:cNvSpPr txBox="1"/>
          <p:nvPr/>
        </p:nvSpPr>
        <p:spPr>
          <a:xfrm>
            <a:off x="762004" y="2364558"/>
            <a:ext cx="2057396" cy="646331"/>
          </a:xfrm>
          <a:prstGeom prst="rect">
            <a:avLst/>
          </a:prstGeom>
          <a:solidFill>
            <a:srgbClr val="4F81BD"/>
          </a:solidFill>
          <a:ln w="38103">
            <a:solidFill>
              <a:srgbClr val="FFFFFF"/>
            </a:solidFill>
            <a:prstDash val="solid"/>
          </a:ln>
          <a:effectLst>
            <a:outerShdw dist="19997" dir="5400000" algn="tl">
              <a:srgbClr val="000000">
                <a:alpha val="38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FFFFFF"/>
                </a:solidFill>
                <a:uFillTx/>
                <a:latin typeface="Calibri"/>
              </a:rPr>
              <a:t>Energy </a:t>
            </a:r>
            <a:r>
              <a:rPr lang="en-US" sz="1800" b="0" i="0" u="none" strike="noStrike" kern="1200" cap="none" spc="0" baseline="0" dirty="0" smtClean="0">
                <a:solidFill>
                  <a:srgbClr val="FFFFFF"/>
                </a:solidFill>
                <a:uFillTx/>
                <a:latin typeface="Calibri"/>
              </a:rPr>
              <a:t>modulation via self-wakefield</a:t>
            </a:r>
            <a:endParaRPr lang="en-US" sz="1800" b="0" i="0" u="none" strike="noStrike" kern="1200" cap="none" spc="0" baseline="0" dirty="0">
              <a:solidFill>
                <a:srgbClr val="FFFFFF"/>
              </a:solidFill>
              <a:uFillTx/>
              <a:latin typeface="Calibri"/>
            </a:endParaRPr>
          </a:p>
        </p:txBody>
      </p:sp>
      <p:sp>
        <p:nvSpPr>
          <p:cNvPr id="6" name="TextBox 5"/>
          <p:cNvSpPr txBox="1"/>
          <p:nvPr/>
        </p:nvSpPr>
        <p:spPr>
          <a:xfrm>
            <a:off x="3247626" y="2364558"/>
            <a:ext cx="2772178" cy="646331"/>
          </a:xfrm>
          <a:prstGeom prst="rect">
            <a:avLst/>
          </a:prstGeom>
          <a:solidFill>
            <a:srgbClr val="4F81BD"/>
          </a:solidFill>
          <a:ln w="38103">
            <a:solidFill>
              <a:srgbClr val="FFFFFF"/>
            </a:solidFill>
            <a:prstDash val="solid"/>
          </a:ln>
          <a:effectLst>
            <a:outerShdw dist="19997" dir="5400000" algn="tl">
              <a:srgbClr val="000000">
                <a:alpha val="38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smtClean="0">
                <a:solidFill>
                  <a:srgbClr val="FFFFFF"/>
                </a:solidFill>
                <a:uFillTx/>
                <a:latin typeface="Calibri"/>
              </a:rPr>
              <a:t>Chicane energy modulation conversion </a:t>
            </a:r>
            <a:r>
              <a:rPr lang="en-US" sz="1800" b="0" i="0" u="none" strike="noStrike" kern="1200" cap="none" spc="0" baseline="0" dirty="0">
                <a:solidFill>
                  <a:srgbClr val="FFFFFF"/>
                </a:solidFill>
                <a:uFillTx/>
                <a:latin typeface="Calibri"/>
              </a:rPr>
              <a:t>to </a:t>
            </a:r>
            <a:r>
              <a:rPr lang="en-US" sz="1800" b="0" i="0" u="none" strike="noStrike" kern="1200" cap="none" spc="0" baseline="0" dirty="0" smtClean="0">
                <a:solidFill>
                  <a:srgbClr val="FFFFFF"/>
                </a:solidFill>
                <a:uFillTx/>
                <a:latin typeface="Calibri"/>
              </a:rPr>
              <a:t>bunch train</a:t>
            </a:r>
            <a:endParaRPr lang="en-US" sz="1800" b="0" i="0" u="none" strike="noStrike" kern="1200" cap="none" spc="0" baseline="0" dirty="0">
              <a:solidFill>
                <a:srgbClr val="FFFFFF"/>
              </a:solidFill>
              <a:uFillTx/>
              <a:latin typeface="Calibri"/>
            </a:endParaRPr>
          </a:p>
        </p:txBody>
      </p:sp>
      <p:sp>
        <p:nvSpPr>
          <p:cNvPr id="19" name="TextBox 30"/>
          <p:cNvSpPr txBox="1"/>
          <p:nvPr/>
        </p:nvSpPr>
        <p:spPr>
          <a:xfrm>
            <a:off x="6286498" y="2364558"/>
            <a:ext cx="2209804" cy="646331"/>
          </a:xfrm>
          <a:prstGeom prst="rect">
            <a:avLst/>
          </a:prstGeom>
          <a:solidFill>
            <a:srgbClr val="4F81BD"/>
          </a:solidFill>
          <a:ln w="38103">
            <a:solidFill>
              <a:srgbClr val="FFFFFF"/>
            </a:solidFill>
            <a:prstDash val="solid"/>
          </a:ln>
          <a:effectLst>
            <a:outerShdw dist="19997" dir="5400000" algn="tl">
              <a:srgbClr val="000000">
                <a:alpha val="38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FFFFFF"/>
                </a:solidFill>
                <a:uFillTx/>
                <a:latin typeface="Calibri"/>
              </a:rPr>
              <a:t>THz radiation wakefield structure</a:t>
            </a:r>
          </a:p>
        </p:txBody>
      </p:sp>
      <p:sp>
        <p:nvSpPr>
          <p:cNvPr id="20" name="Rectangle 31"/>
          <p:cNvSpPr/>
          <p:nvPr/>
        </p:nvSpPr>
        <p:spPr>
          <a:xfrm>
            <a:off x="1142997" y="3597887"/>
            <a:ext cx="1447796" cy="304796"/>
          </a:xfrm>
          <a:prstGeom prst="rect">
            <a:avLst/>
          </a:prstGeom>
          <a:solidFill>
            <a:srgbClr val="4F81BD"/>
          </a:soli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21" name="Rectangle 33"/>
          <p:cNvSpPr/>
          <p:nvPr/>
        </p:nvSpPr>
        <p:spPr>
          <a:xfrm>
            <a:off x="6369688" y="3441018"/>
            <a:ext cx="1097912" cy="609603"/>
          </a:xfrm>
          <a:prstGeom prst="rect">
            <a:avLst/>
          </a:prstGeom>
          <a:solidFill>
            <a:srgbClr val="FF0000"/>
          </a:soli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22" name="Rectangle 34"/>
          <p:cNvSpPr/>
          <p:nvPr/>
        </p:nvSpPr>
        <p:spPr>
          <a:xfrm>
            <a:off x="6369688" y="3593421"/>
            <a:ext cx="1097912" cy="304796"/>
          </a:xfrm>
          <a:prstGeom prst="rect">
            <a:avLst/>
          </a:prstGeom>
          <a:solidFill>
            <a:srgbClr val="4F81BD"/>
          </a:soli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23" name="Trapezoid 35"/>
          <p:cNvSpPr/>
          <p:nvPr/>
        </p:nvSpPr>
        <p:spPr>
          <a:xfrm rot="16200004">
            <a:off x="7277099" y="3479116"/>
            <a:ext cx="914400" cy="533396"/>
          </a:xfrm>
          <a:custGeom>
            <a:avLst/>
            <a:gdLst>
              <a:gd name="f0" fmla="val 10800000"/>
              <a:gd name="f1" fmla="val 5400000"/>
              <a:gd name="f2" fmla="val 180"/>
              <a:gd name="f3" fmla="val w"/>
              <a:gd name="f4" fmla="val h"/>
              <a:gd name="f5" fmla="val ss"/>
              <a:gd name="f6" fmla="val 0"/>
              <a:gd name="f7" fmla="val 25000"/>
              <a:gd name="f8" fmla="+- 0 0 -270"/>
              <a:gd name="f9" fmla="+- 0 0 -9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 f32 1 3"/>
              <a:gd name="f38" fmla="*/ f33 1 4"/>
              <a:gd name="f39" fmla="min f33 f32"/>
              <a:gd name="f40" fmla="*/ 50000 f33 1"/>
              <a:gd name="f41" fmla="+- f6 f36 0"/>
              <a:gd name="f42" fmla="*/ f40 1 f39"/>
              <a:gd name="f43" fmla="*/ f39 f7 1"/>
              <a:gd name="f44" fmla="*/ f38 f7 1"/>
              <a:gd name="f45" fmla="*/ f37 f7 1"/>
              <a:gd name="f46" fmla="*/ f43 1 200000"/>
              <a:gd name="f47" fmla="*/ f43 1 100000"/>
              <a:gd name="f48" fmla="*/ f44 1 f42"/>
              <a:gd name="f49" fmla="*/ f45 1 f42"/>
              <a:gd name="f50" fmla="*/ f41 f26 1"/>
              <a:gd name="f51" fmla="+- f29 0 f47"/>
              <a:gd name="f52" fmla="+- f29 0 f46"/>
              <a:gd name="f53" fmla="+- f29 0 f48"/>
              <a:gd name="f54" fmla="*/ f48 f26 1"/>
              <a:gd name="f55" fmla="*/ f49 f26 1"/>
              <a:gd name="f56" fmla="*/ f47 f26 1"/>
              <a:gd name="f57" fmla="*/ f46 f26 1"/>
              <a:gd name="f58" fmla="*/ f53 f26 1"/>
              <a:gd name="f59" fmla="*/ f51 f26 1"/>
              <a:gd name="f60" fmla="*/ f52 f26 1"/>
            </a:gdLst>
            <a:ahLst/>
            <a:cxnLst>
              <a:cxn ang="3cd4">
                <a:pos x="hc" y="t"/>
              </a:cxn>
              <a:cxn ang="0">
                <a:pos x="r" y="vc"/>
              </a:cxn>
              <a:cxn ang="cd4">
                <a:pos x="hc" y="b"/>
              </a:cxn>
              <a:cxn ang="cd2">
                <a:pos x="l" y="vc"/>
              </a:cxn>
              <a:cxn ang="f24">
                <a:pos x="f57" y="f50"/>
              </a:cxn>
              <a:cxn ang="f25">
                <a:pos x="f60" y="f50"/>
              </a:cxn>
            </a:cxnLst>
            <a:rect l="f54" t="f55" r="f58" b="f34"/>
            <a:pathLst>
              <a:path>
                <a:moveTo>
                  <a:pt x="f31" y="f34"/>
                </a:moveTo>
                <a:lnTo>
                  <a:pt x="f56" y="f31"/>
                </a:lnTo>
                <a:lnTo>
                  <a:pt x="f59" y="f31"/>
                </a:lnTo>
                <a:lnTo>
                  <a:pt x="f35" y="f34"/>
                </a:lnTo>
                <a:close/>
              </a:path>
            </a:pathLst>
          </a:custGeom>
          <a:solidFill>
            <a:srgbClr val="00B050"/>
          </a:soli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24" name="Oval 36"/>
          <p:cNvSpPr/>
          <p:nvPr/>
        </p:nvSpPr>
        <p:spPr>
          <a:xfrm>
            <a:off x="6629397" y="3715338"/>
            <a:ext cx="152403" cy="761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w="25402">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cxnSp>
        <p:nvCxnSpPr>
          <p:cNvPr id="25" name="Straight Arrow Connector 38"/>
          <p:cNvCxnSpPr/>
          <p:nvPr/>
        </p:nvCxnSpPr>
        <p:spPr>
          <a:xfrm>
            <a:off x="6705612" y="3745814"/>
            <a:ext cx="380993" cy="0"/>
          </a:xfrm>
          <a:prstGeom prst="straightConnector1">
            <a:avLst/>
          </a:prstGeom>
          <a:noFill/>
          <a:ln w="28575">
            <a:solidFill>
              <a:srgbClr val="000000"/>
            </a:solidFill>
            <a:prstDash val="solid"/>
            <a:tailEnd type="arrow"/>
          </a:ln>
        </p:spPr>
      </p:cxnSp>
      <p:cxnSp>
        <p:nvCxnSpPr>
          <p:cNvPr id="27" name="Straight Arrow Connector 41"/>
          <p:cNvCxnSpPr/>
          <p:nvPr/>
        </p:nvCxnSpPr>
        <p:spPr>
          <a:xfrm>
            <a:off x="1523997" y="3750284"/>
            <a:ext cx="381003" cy="0"/>
          </a:xfrm>
          <a:prstGeom prst="straightConnector1">
            <a:avLst/>
          </a:prstGeom>
          <a:noFill/>
          <a:ln w="28575">
            <a:solidFill>
              <a:srgbClr val="000000"/>
            </a:solidFill>
            <a:prstDash val="solid"/>
            <a:tailEnd type="arrow"/>
          </a:ln>
        </p:spPr>
      </p:cxnSp>
      <p:sp>
        <p:nvSpPr>
          <p:cNvPr id="28" name="Oval 42"/>
          <p:cNvSpPr/>
          <p:nvPr/>
        </p:nvSpPr>
        <p:spPr>
          <a:xfrm>
            <a:off x="6172197" y="3715338"/>
            <a:ext cx="152403" cy="761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w="25402">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29" name="Oval 43"/>
          <p:cNvSpPr/>
          <p:nvPr/>
        </p:nvSpPr>
        <p:spPr>
          <a:xfrm>
            <a:off x="6400797" y="3715338"/>
            <a:ext cx="152403" cy="761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w="25402">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0" name="Oval 44"/>
          <p:cNvSpPr/>
          <p:nvPr/>
        </p:nvSpPr>
        <p:spPr>
          <a:xfrm>
            <a:off x="5943597" y="3715338"/>
            <a:ext cx="152403" cy="7619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0000"/>
          </a:solidFill>
          <a:ln w="25402">
            <a:solidFill>
              <a:srgbClr val="000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1" name="Rectangle 47"/>
          <p:cNvSpPr/>
          <p:nvPr/>
        </p:nvSpPr>
        <p:spPr>
          <a:xfrm>
            <a:off x="3599652" y="3593421"/>
            <a:ext cx="210357" cy="304796"/>
          </a:xfrm>
          <a:prstGeom prst="rect">
            <a:avLst/>
          </a:prstGeom>
          <a:solidFill>
            <a:srgbClr val="FFFF00"/>
          </a:soli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2" name="Rectangle 48"/>
          <p:cNvSpPr/>
          <p:nvPr/>
        </p:nvSpPr>
        <p:spPr>
          <a:xfrm>
            <a:off x="4056852" y="3212415"/>
            <a:ext cx="210357" cy="304796"/>
          </a:xfrm>
          <a:prstGeom prst="rect">
            <a:avLst/>
          </a:prstGeom>
          <a:solidFill>
            <a:srgbClr val="FFFF00"/>
          </a:soli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3" name="Rectangle 49"/>
          <p:cNvSpPr/>
          <p:nvPr/>
        </p:nvSpPr>
        <p:spPr>
          <a:xfrm>
            <a:off x="4800607" y="3212415"/>
            <a:ext cx="210357" cy="304796"/>
          </a:xfrm>
          <a:prstGeom prst="rect">
            <a:avLst/>
          </a:prstGeom>
          <a:solidFill>
            <a:srgbClr val="FFFF00"/>
          </a:soli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4" name="Rectangle 50"/>
          <p:cNvSpPr/>
          <p:nvPr/>
        </p:nvSpPr>
        <p:spPr>
          <a:xfrm>
            <a:off x="5257807" y="3593421"/>
            <a:ext cx="210357" cy="304796"/>
          </a:xfrm>
          <a:prstGeom prst="rect">
            <a:avLst/>
          </a:prstGeom>
          <a:solidFill>
            <a:srgbClr val="FFFF00"/>
          </a:solidFill>
          <a:ln w="25402">
            <a:solidFill>
              <a:srgbClr val="385D8A"/>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cxnSp>
        <p:nvCxnSpPr>
          <p:cNvPr id="35" name="Straight Connector 52"/>
          <p:cNvCxnSpPr>
            <a:stCxn id="2" idx="3"/>
            <a:endCxn id="31" idx="1"/>
          </p:cNvCxnSpPr>
          <p:nvPr/>
        </p:nvCxnSpPr>
        <p:spPr>
          <a:xfrm flipV="1">
            <a:off x="2590793" y="3745819"/>
            <a:ext cx="1008859" cy="4467"/>
          </a:xfrm>
          <a:prstGeom prst="straightConnector1">
            <a:avLst/>
          </a:prstGeom>
          <a:noFill/>
          <a:ln w="28575">
            <a:solidFill>
              <a:srgbClr val="4A7EBB"/>
            </a:solidFill>
            <a:custDash>
              <a:ds d="300000" sp="300000"/>
            </a:custDash>
          </a:ln>
        </p:spPr>
      </p:cxnSp>
      <p:cxnSp>
        <p:nvCxnSpPr>
          <p:cNvPr id="36" name="Straight Connector 54"/>
          <p:cNvCxnSpPr>
            <a:endCxn id="33" idx="1"/>
          </p:cNvCxnSpPr>
          <p:nvPr/>
        </p:nvCxnSpPr>
        <p:spPr>
          <a:xfrm>
            <a:off x="4248958" y="3364818"/>
            <a:ext cx="551649" cy="0"/>
          </a:xfrm>
          <a:prstGeom prst="straightConnector1">
            <a:avLst/>
          </a:prstGeom>
          <a:noFill/>
          <a:ln w="28575">
            <a:solidFill>
              <a:srgbClr val="4A7EBB"/>
            </a:solidFill>
            <a:custDash>
              <a:ds d="300000" sp="300000"/>
            </a:custDash>
          </a:ln>
        </p:spPr>
      </p:cxnSp>
      <p:cxnSp>
        <p:nvCxnSpPr>
          <p:cNvPr id="37" name="Straight Connector 56"/>
          <p:cNvCxnSpPr/>
          <p:nvPr/>
        </p:nvCxnSpPr>
        <p:spPr>
          <a:xfrm>
            <a:off x="5486400" y="3745814"/>
            <a:ext cx="475452" cy="540"/>
          </a:xfrm>
          <a:prstGeom prst="straightConnector1">
            <a:avLst/>
          </a:prstGeom>
          <a:noFill/>
          <a:ln w="28575">
            <a:solidFill>
              <a:srgbClr val="4A7EBB"/>
            </a:solidFill>
            <a:custDash>
              <a:ds d="300000" sp="300000"/>
            </a:custDash>
          </a:ln>
        </p:spPr>
      </p:cxnSp>
      <p:cxnSp>
        <p:nvCxnSpPr>
          <p:cNvPr id="38" name="Straight Connector 59"/>
          <p:cNvCxnSpPr>
            <a:stCxn id="32" idx="1"/>
            <a:endCxn id="31" idx="0"/>
          </p:cNvCxnSpPr>
          <p:nvPr/>
        </p:nvCxnSpPr>
        <p:spPr>
          <a:xfrm flipH="1">
            <a:off x="3704831" y="3364813"/>
            <a:ext cx="352021" cy="228608"/>
          </a:xfrm>
          <a:prstGeom prst="straightConnector1">
            <a:avLst/>
          </a:prstGeom>
          <a:noFill/>
          <a:ln w="28575">
            <a:solidFill>
              <a:srgbClr val="4A7EBB"/>
            </a:solidFill>
            <a:custDash>
              <a:ds d="300000" sp="300000"/>
            </a:custDash>
          </a:ln>
        </p:spPr>
      </p:cxnSp>
      <p:cxnSp>
        <p:nvCxnSpPr>
          <p:cNvPr id="39" name="Straight Connector 62"/>
          <p:cNvCxnSpPr>
            <a:stCxn id="33" idx="3"/>
            <a:endCxn id="34" idx="0"/>
          </p:cNvCxnSpPr>
          <p:nvPr/>
        </p:nvCxnSpPr>
        <p:spPr>
          <a:xfrm>
            <a:off x="5010964" y="3364813"/>
            <a:ext cx="352022" cy="228608"/>
          </a:xfrm>
          <a:prstGeom prst="straightConnector1">
            <a:avLst/>
          </a:prstGeom>
          <a:noFill/>
          <a:ln w="28575">
            <a:solidFill>
              <a:srgbClr val="4A7EBB"/>
            </a:solidFill>
            <a:custDash>
              <a:ds d="300000" sp="300000"/>
            </a:custDash>
          </a:ln>
        </p:spPr>
      </p:cxnSp>
      <p:sp>
        <p:nvSpPr>
          <p:cNvPr id="40" name="Double Wave 65"/>
          <p:cNvSpPr/>
          <p:nvPr/>
        </p:nvSpPr>
        <p:spPr>
          <a:xfrm>
            <a:off x="7715521" y="3517214"/>
            <a:ext cx="685800" cy="457200"/>
          </a:xfrm>
          <a:custGeom>
            <a:avLst/>
            <a:gdLst>
              <a:gd name="f0" fmla="val 10800000"/>
              <a:gd name="f1" fmla="val 5400000"/>
              <a:gd name="f2" fmla="val 180"/>
              <a:gd name="f3" fmla="val w"/>
              <a:gd name="f4" fmla="val h"/>
              <a:gd name="f5" fmla="val ss"/>
              <a:gd name="f6" fmla="val 0"/>
              <a:gd name="f7" fmla="val 6250"/>
              <a:gd name="f8" fmla="+- 0 0 -180"/>
              <a:gd name="f9" fmla="+- 0 0 -270"/>
              <a:gd name="f10" fmla="+- 0 0 -36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38 0 f6"/>
              <a:gd name="f40" fmla="+- f37 0 f6"/>
              <a:gd name="f41" fmla="*/ f39 1 2"/>
              <a:gd name="f42" fmla="*/ f39 f7 1"/>
              <a:gd name="f43" fmla="*/ f40 f6 1"/>
              <a:gd name="f44" fmla="+- f6 f41 0"/>
              <a:gd name="f45" fmla="*/ f42 1 100000"/>
              <a:gd name="f46" fmla="*/ f43 1 100000"/>
              <a:gd name="f47" fmla="*/ f43 1 50000"/>
              <a:gd name="f48" fmla="*/ f42 1 50000"/>
              <a:gd name="f49" fmla="*/ f45 10 1"/>
              <a:gd name="f50" fmla="+- f38 0 f45"/>
              <a:gd name="f51" fmla="abs f46"/>
              <a:gd name="f52" fmla="?: f47 0 f47"/>
              <a:gd name="f53" fmla="?: f47 f47 0"/>
              <a:gd name="f54" fmla="+- f38 0 f48"/>
              <a:gd name="f55" fmla="*/ f48 f34 1"/>
              <a:gd name="f56" fmla="*/ f45 f34 1"/>
              <a:gd name="f57" fmla="*/ f44 f34 1"/>
              <a:gd name="f58" fmla="*/ f49 1 3"/>
              <a:gd name="f59" fmla="+- f6 0 f52"/>
              <a:gd name="f60" fmla="+- f37 0 f53"/>
              <a:gd name="f61" fmla="+- f6 f53 0"/>
              <a:gd name="f62" fmla="+- f37 f52 0"/>
              <a:gd name="f63" fmla="+- f37 0 f51"/>
              <a:gd name="f64" fmla="*/ f54 f34 1"/>
              <a:gd name="f65" fmla="*/ f50 f34 1"/>
              <a:gd name="f66" fmla="*/ f51 f34 1"/>
              <a:gd name="f67" fmla="+- f45 0 f58"/>
              <a:gd name="f68" fmla="+- f45 f58 0"/>
              <a:gd name="f69" fmla="+- f50 0 f58"/>
              <a:gd name="f70" fmla="+- f50 f58 0"/>
              <a:gd name="f71" fmla="+- f52 f60 0"/>
              <a:gd name="f72" fmla="+- f59 f60 0"/>
              <a:gd name="f73" fmla="+- f61 f62 0"/>
              <a:gd name="f74" fmla="max f59 f61"/>
              <a:gd name="f75" fmla="min f60 f62"/>
              <a:gd name="f76" fmla="*/ f59 f34 1"/>
              <a:gd name="f77" fmla="*/ f60 f34 1"/>
              <a:gd name="f78" fmla="*/ f62 f34 1"/>
              <a:gd name="f79" fmla="*/ f61 f34 1"/>
              <a:gd name="f80" fmla="*/ f63 f34 1"/>
              <a:gd name="f81" fmla="*/ f71 1 6"/>
              <a:gd name="f82" fmla="*/ f71 1 3"/>
              <a:gd name="f83" fmla="*/ f72 1 2"/>
              <a:gd name="f84" fmla="*/ f73 1 2"/>
              <a:gd name="f85" fmla="*/ f74 f34 1"/>
              <a:gd name="f86" fmla="*/ f75 f34 1"/>
              <a:gd name="f87" fmla="*/ f67 f34 1"/>
              <a:gd name="f88" fmla="*/ f68 f34 1"/>
              <a:gd name="f89" fmla="*/ f70 f34 1"/>
              <a:gd name="f90" fmla="*/ f69 f34 1"/>
              <a:gd name="f91" fmla="+- f59 f81 0"/>
              <a:gd name="f92" fmla="+- f59 f82 0"/>
              <a:gd name="f93" fmla="+- f83 f81 0"/>
              <a:gd name="f94" fmla="+- f61 f81 0"/>
              <a:gd name="f95" fmla="+- f61 f82 0"/>
              <a:gd name="f96" fmla="+- f84 f81 0"/>
              <a:gd name="f97" fmla="*/ f83 f34 1"/>
              <a:gd name="f98" fmla="*/ f84 f34 1"/>
              <a:gd name="f99" fmla="+- f93 f60 0"/>
              <a:gd name="f100" fmla="+- f96 f62 0"/>
              <a:gd name="f101" fmla="*/ f91 f34 1"/>
              <a:gd name="f102" fmla="*/ f92 f34 1"/>
              <a:gd name="f103" fmla="*/ f93 f34 1"/>
              <a:gd name="f104" fmla="*/ f96 f34 1"/>
              <a:gd name="f105" fmla="*/ f95 f34 1"/>
              <a:gd name="f106" fmla="*/ f94 f34 1"/>
              <a:gd name="f107" fmla="*/ f99 1 2"/>
              <a:gd name="f108" fmla="*/ f100 1 2"/>
              <a:gd name="f109" fmla="*/ f107 f34 1"/>
              <a:gd name="f110" fmla="*/ f108 f34 1"/>
            </a:gdLst>
            <a:ahLst/>
            <a:cxnLst>
              <a:cxn ang="3cd4">
                <a:pos x="hc" y="t"/>
              </a:cxn>
              <a:cxn ang="0">
                <a:pos x="r" y="vc"/>
              </a:cxn>
              <a:cxn ang="cd4">
                <a:pos x="hc" y="b"/>
              </a:cxn>
              <a:cxn ang="cd2">
                <a:pos x="l" y="vc"/>
              </a:cxn>
              <a:cxn ang="f30">
                <a:pos x="f98" y="f56"/>
              </a:cxn>
              <a:cxn ang="f31">
                <a:pos x="f66" y="f57"/>
              </a:cxn>
              <a:cxn ang="f32">
                <a:pos x="f97" y="f65"/>
              </a:cxn>
              <a:cxn ang="f33">
                <a:pos x="f80" y="f57"/>
              </a:cxn>
            </a:cxnLst>
            <a:rect l="f85" t="f55" r="f86" b="f64"/>
            <a:pathLst>
              <a:path>
                <a:moveTo>
                  <a:pt x="f76" y="f56"/>
                </a:moveTo>
                <a:cubicBezTo>
                  <a:pt x="f101" y="f87"/>
                  <a:pt x="f102" y="f88"/>
                  <a:pt x="f97" y="f56"/>
                </a:cubicBezTo>
                <a:cubicBezTo>
                  <a:pt x="f103" y="f87"/>
                  <a:pt x="f109" y="f88"/>
                  <a:pt x="f77" y="f56"/>
                </a:cubicBezTo>
                <a:lnTo>
                  <a:pt x="f78" y="f65"/>
                </a:lnTo>
                <a:cubicBezTo>
                  <a:pt x="f110" y="f89"/>
                  <a:pt x="f104" y="f90"/>
                  <a:pt x="f98" y="f65"/>
                </a:cubicBezTo>
                <a:cubicBezTo>
                  <a:pt x="f105" y="f89"/>
                  <a:pt x="f106" y="f90"/>
                  <a:pt x="f79" y="f65"/>
                </a:cubicBezTo>
                <a:close/>
              </a:path>
            </a:pathLst>
          </a:custGeom>
          <a:solidFill>
            <a:srgbClr val="FFC000"/>
          </a:solidFill>
          <a:ln w="25402">
            <a:solidFill>
              <a:srgbClr val="FFC000"/>
            </a:solidFill>
            <a:prstDash val="soli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1" name="TextBox 66"/>
          <p:cNvSpPr txBox="1"/>
          <p:nvPr/>
        </p:nvSpPr>
        <p:spPr>
          <a:xfrm>
            <a:off x="7772400" y="3572817"/>
            <a:ext cx="685800" cy="36933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000000"/>
                </a:solidFill>
                <a:uFillTx/>
                <a:latin typeface="Calibri"/>
              </a:rPr>
              <a:t>THz</a:t>
            </a:r>
          </a:p>
        </p:txBody>
      </p:sp>
      <p:sp>
        <p:nvSpPr>
          <p:cNvPr id="42" name="TextBox 42"/>
          <p:cNvSpPr txBox="1"/>
          <p:nvPr/>
        </p:nvSpPr>
        <p:spPr>
          <a:xfrm>
            <a:off x="381003" y="6220357"/>
            <a:ext cx="8458200" cy="369332"/>
          </a:xfrm>
          <a:prstGeom prst="rect">
            <a:avLst/>
          </a:prstGeom>
          <a:noFill/>
          <a:ln>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dirty="0" smtClean="0">
                <a:solidFill>
                  <a:srgbClr val="000000"/>
                </a:solidFill>
                <a:latin typeface="Calibri"/>
              </a:rPr>
              <a:t>Flexible: each step has a tuning range</a:t>
            </a:r>
            <a:endParaRPr lang="en-US" sz="1800" b="0" i="0" u="none" strike="noStrike" kern="1200" cap="none" spc="0" baseline="0" dirty="0">
              <a:solidFill>
                <a:srgbClr val="000000"/>
              </a:solidFill>
              <a:uFillTx/>
              <a:latin typeface="Calibri"/>
            </a:endParaRPr>
          </a:p>
        </p:txBody>
      </p:sp>
      <p:sp>
        <p:nvSpPr>
          <p:cNvPr id="43" name="Rectangle 42"/>
          <p:cNvSpPr/>
          <p:nvPr/>
        </p:nvSpPr>
        <p:spPr>
          <a:xfrm>
            <a:off x="838200" y="3689324"/>
            <a:ext cx="761997" cy="13716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759578" y="1789098"/>
            <a:ext cx="2160706" cy="553998"/>
          </a:xfrm>
          <a:prstGeom prst="rect">
            <a:avLst/>
          </a:prstGeom>
          <a:noFill/>
        </p:spPr>
        <p:txBody>
          <a:bodyPr wrap="square" rtlCol="0">
            <a:spAutoFit/>
          </a:bodyPr>
          <a:lstStyle/>
          <a:p>
            <a:r>
              <a:rPr lang="en-US" sz="1000" b="1" dirty="0" smtClean="0"/>
              <a:t>S. Antipov, C. Jing et. al. Phys</a:t>
            </a:r>
            <a:r>
              <a:rPr lang="en-US" sz="1000" b="1" dirty="0"/>
              <a:t>. Rev. </a:t>
            </a:r>
            <a:r>
              <a:rPr lang="en-US" sz="1000" b="1" dirty="0" err="1"/>
              <a:t>Lett</a:t>
            </a:r>
            <a:r>
              <a:rPr lang="en-US" sz="1000" b="1" dirty="0"/>
              <a:t>. 108, </a:t>
            </a:r>
            <a:r>
              <a:rPr lang="en-US" sz="1000" b="1" dirty="0" smtClean="0"/>
              <a:t>144801 (2012)</a:t>
            </a:r>
            <a:endParaRPr lang="en-US" sz="1000" b="1" dirty="0"/>
          </a:p>
          <a:p>
            <a:endParaRPr lang="en-US" sz="1000" dirty="0"/>
          </a:p>
        </p:txBody>
      </p:sp>
      <p:pic>
        <p:nvPicPr>
          <p:cNvPr id="4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 y="4393403"/>
            <a:ext cx="1828800" cy="614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0" y="4404211"/>
            <a:ext cx="1828800" cy="604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TextBox 49"/>
          <p:cNvSpPr txBox="1"/>
          <p:nvPr/>
        </p:nvSpPr>
        <p:spPr>
          <a:xfrm>
            <a:off x="3548136" y="1851260"/>
            <a:ext cx="2160706" cy="246221"/>
          </a:xfrm>
          <a:prstGeom prst="rect">
            <a:avLst/>
          </a:prstGeom>
          <a:noFill/>
        </p:spPr>
        <p:txBody>
          <a:bodyPr wrap="square" rtlCol="0">
            <a:spAutoFit/>
          </a:bodyPr>
          <a:lstStyle/>
          <a:p>
            <a:r>
              <a:rPr lang="en-US" sz="1000" b="1" dirty="0" smtClean="0"/>
              <a:t>S</a:t>
            </a:r>
            <a:r>
              <a:rPr lang="en-US" sz="1000" b="1" dirty="0" smtClean="0"/>
              <a:t>. </a:t>
            </a:r>
            <a:r>
              <a:rPr lang="en-US" sz="1000" b="1" dirty="0" err="1" smtClean="0"/>
              <a:t>Antipov</a:t>
            </a:r>
            <a:r>
              <a:rPr lang="en-US" sz="1000" b="1" dirty="0" smtClean="0"/>
              <a:t>, et </a:t>
            </a:r>
            <a:r>
              <a:rPr lang="en-US" sz="1000" b="1" dirty="0" smtClean="0"/>
              <a:t>al. to be published</a:t>
            </a:r>
            <a:endParaRPr lang="en-US" sz="1000" dirty="0"/>
          </a:p>
        </p:txBody>
      </p:sp>
      <p:sp>
        <p:nvSpPr>
          <p:cNvPr id="51" name="TextBox 50"/>
          <p:cNvSpPr txBox="1"/>
          <p:nvPr/>
        </p:nvSpPr>
        <p:spPr>
          <a:xfrm>
            <a:off x="76199" y="5021014"/>
            <a:ext cx="1981201" cy="969496"/>
          </a:xfrm>
          <a:prstGeom prst="rect">
            <a:avLst/>
          </a:prstGeom>
          <a:noFill/>
        </p:spPr>
        <p:txBody>
          <a:bodyPr wrap="square" rtlCol="0">
            <a:spAutoFit/>
          </a:bodyPr>
          <a:lstStyle/>
          <a:p>
            <a:pPr algn="ctr"/>
            <a:r>
              <a:rPr lang="en-US" sz="1200" b="1" dirty="0" smtClean="0">
                <a:solidFill>
                  <a:schemeClr val="bg1"/>
                </a:solidFill>
              </a:rPr>
              <a:t>Measured beam spectrum </a:t>
            </a:r>
          </a:p>
          <a:p>
            <a:pPr algn="ctr">
              <a:spcBef>
                <a:spcPts val="600"/>
              </a:spcBef>
            </a:pPr>
            <a:r>
              <a:rPr lang="en-US" sz="1400" b="1" dirty="0" smtClean="0">
                <a:solidFill>
                  <a:schemeClr val="bg1"/>
                </a:solidFill>
              </a:rPr>
              <a:t>Energy chirped rectangular beam</a:t>
            </a:r>
            <a:endParaRPr lang="en-US" sz="1400" b="1" dirty="0">
              <a:solidFill>
                <a:schemeClr val="bg1"/>
              </a:solidFill>
            </a:endParaRPr>
          </a:p>
        </p:txBody>
      </p:sp>
      <p:sp>
        <p:nvSpPr>
          <p:cNvPr id="52" name="TextBox 51"/>
          <p:cNvSpPr txBox="1"/>
          <p:nvPr/>
        </p:nvSpPr>
        <p:spPr>
          <a:xfrm>
            <a:off x="2209800" y="5021014"/>
            <a:ext cx="2057400" cy="846386"/>
          </a:xfrm>
          <a:prstGeom prst="rect">
            <a:avLst/>
          </a:prstGeom>
          <a:noFill/>
        </p:spPr>
        <p:txBody>
          <a:bodyPr wrap="square" rtlCol="0">
            <a:spAutoFit/>
          </a:bodyPr>
          <a:lstStyle/>
          <a:p>
            <a:pPr algn="ctr"/>
            <a:r>
              <a:rPr lang="en-US" sz="1200" b="1" dirty="0" smtClean="0">
                <a:solidFill>
                  <a:schemeClr val="bg1"/>
                </a:solidFill>
              </a:rPr>
              <a:t>Measured beam spectrum </a:t>
            </a:r>
          </a:p>
          <a:p>
            <a:pPr algn="ctr">
              <a:spcBef>
                <a:spcPts val="600"/>
              </a:spcBef>
            </a:pPr>
            <a:r>
              <a:rPr lang="en-US" sz="1600" b="1" dirty="0" smtClean="0">
                <a:solidFill>
                  <a:schemeClr val="bg1"/>
                </a:solidFill>
              </a:rPr>
              <a:t>Energy modulated rectangular beam</a:t>
            </a:r>
            <a:endParaRPr lang="en-US" sz="1600" b="1" dirty="0">
              <a:solidFill>
                <a:schemeClr val="bg1"/>
              </a:solidFill>
            </a:endParaRPr>
          </a:p>
        </p:txBody>
      </p:sp>
      <p:sp>
        <p:nvSpPr>
          <p:cNvPr id="65" name="TextBox 64"/>
          <p:cNvSpPr txBox="1"/>
          <p:nvPr/>
        </p:nvSpPr>
        <p:spPr>
          <a:xfrm>
            <a:off x="4343404" y="5695199"/>
            <a:ext cx="2819396" cy="307777"/>
          </a:xfrm>
          <a:prstGeom prst="rect">
            <a:avLst/>
          </a:prstGeom>
          <a:noFill/>
        </p:spPr>
        <p:txBody>
          <a:bodyPr wrap="square" rtlCol="0">
            <a:spAutoFit/>
          </a:bodyPr>
          <a:lstStyle/>
          <a:p>
            <a:pPr algn="ctr"/>
            <a:r>
              <a:rPr lang="en-US" sz="1400" b="1" dirty="0" smtClean="0">
                <a:solidFill>
                  <a:schemeClr val="bg1"/>
                </a:solidFill>
              </a:rPr>
              <a:t>Sub </a:t>
            </a:r>
            <a:r>
              <a:rPr lang="en-US" sz="1400" b="1" dirty="0" err="1" smtClean="0">
                <a:solidFill>
                  <a:schemeClr val="bg1"/>
                </a:solidFill>
              </a:rPr>
              <a:t>ps</a:t>
            </a:r>
            <a:r>
              <a:rPr lang="en-US" sz="1400" b="1" dirty="0" smtClean="0">
                <a:solidFill>
                  <a:schemeClr val="bg1"/>
                </a:solidFill>
              </a:rPr>
              <a:t> bunch train</a:t>
            </a:r>
            <a:endParaRPr lang="en-US" sz="1400" b="1" dirty="0">
              <a:solidFill>
                <a:schemeClr val="bg1"/>
              </a:solidFill>
            </a:endParaRPr>
          </a:p>
        </p:txBody>
      </p:sp>
      <p:sp>
        <p:nvSpPr>
          <p:cNvPr id="69" name="Rounded Rectangle 68"/>
          <p:cNvSpPr/>
          <p:nvPr/>
        </p:nvSpPr>
        <p:spPr>
          <a:xfrm>
            <a:off x="7208520" y="4440198"/>
            <a:ext cx="1920240" cy="1427202"/>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7162800" y="4516398"/>
            <a:ext cx="2038810" cy="1261884"/>
          </a:xfrm>
          <a:prstGeom prst="rect">
            <a:avLst/>
          </a:prstGeom>
          <a:noFill/>
        </p:spPr>
        <p:txBody>
          <a:bodyPr wrap="square" rtlCol="0">
            <a:spAutoFit/>
          </a:bodyPr>
          <a:lstStyle/>
          <a:p>
            <a:pPr algn="ctr"/>
            <a:r>
              <a:rPr lang="en-US" sz="1600" b="1" dirty="0" smtClean="0">
                <a:solidFill>
                  <a:schemeClr val="bg1"/>
                </a:solidFill>
              </a:rPr>
              <a:t>Tunable 100% source:  Range: 0.3-1.5 THz</a:t>
            </a:r>
          </a:p>
          <a:p>
            <a:pPr algn="ctr"/>
            <a:r>
              <a:rPr lang="en-US" sz="1400" b="1" dirty="0" smtClean="0">
                <a:solidFill>
                  <a:schemeClr val="bg1"/>
                </a:solidFill>
              </a:rPr>
              <a:t>Pulse bandwidth: 1%</a:t>
            </a:r>
          </a:p>
          <a:p>
            <a:pPr algn="ctr"/>
            <a:r>
              <a:rPr lang="en-US" sz="1400" b="1" dirty="0" smtClean="0">
                <a:solidFill>
                  <a:schemeClr val="bg1"/>
                </a:solidFill>
              </a:rPr>
              <a:t>Energy in pulse: ~ </a:t>
            </a:r>
            <a:r>
              <a:rPr lang="en-US" sz="1400" b="1" dirty="0" err="1" smtClean="0">
                <a:solidFill>
                  <a:schemeClr val="bg1"/>
                </a:solidFill>
              </a:rPr>
              <a:t>mJ</a:t>
            </a:r>
            <a:endParaRPr lang="en-US" sz="1400" b="1" dirty="0">
              <a:solidFill>
                <a:schemeClr val="bg1"/>
              </a:solidFill>
            </a:endParaRPr>
          </a:p>
        </p:txBody>
      </p:sp>
      <p:sp>
        <p:nvSpPr>
          <p:cNvPr id="72" name="Right Arrow 71"/>
          <p:cNvSpPr/>
          <p:nvPr/>
        </p:nvSpPr>
        <p:spPr>
          <a:xfrm>
            <a:off x="1981200" y="4873704"/>
            <a:ext cx="304800" cy="28320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Arrow 72"/>
          <p:cNvSpPr/>
          <p:nvPr/>
        </p:nvSpPr>
        <p:spPr>
          <a:xfrm>
            <a:off x="4114800" y="4800601"/>
            <a:ext cx="370114" cy="33980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Arrow 74"/>
          <p:cNvSpPr/>
          <p:nvPr/>
        </p:nvSpPr>
        <p:spPr>
          <a:xfrm>
            <a:off x="6934200" y="4800600"/>
            <a:ext cx="370114" cy="33980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4895" y="995726"/>
            <a:ext cx="8581626" cy="369332"/>
          </a:xfrm>
          <a:prstGeom prst="rect">
            <a:avLst/>
          </a:prstGeom>
          <a:solidFill>
            <a:schemeClr val="bg2">
              <a:lumMod val="50000"/>
            </a:schemeClr>
          </a:solidFill>
        </p:spPr>
        <p:txBody>
          <a:bodyPr wrap="square">
            <a:spAutoFit/>
          </a:bodyPr>
          <a:lstStyle/>
          <a:p>
            <a:pPr fontAlgn="auto">
              <a:spcBef>
                <a:spcPts val="0"/>
              </a:spcBef>
              <a:spcAft>
                <a:spcPts val="0"/>
              </a:spcAft>
              <a:defRPr/>
            </a:pPr>
            <a:r>
              <a:rPr lang="en-US" b="1" dirty="0" smtClean="0">
                <a:solidFill>
                  <a:schemeClr val="bg1"/>
                </a:solidFill>
              </a:rPr>
              <a:t>AWA (10nC / 6.3mm) </a:t>
            </a:r>
            <a:r>
              <a:rPr lang="en-US" b="1" u="sng" dirty="0" smtClean="0">
                <a:solidFill>
                  <a:schemeClr val="bg1"/>
                </a:solidFill>
              </a:rPr>
              <a:t>0.5 </a:t>
            </a:r>
            <a:r>
              <a:rPr lang="en-US" b="1" u="sng" dirty="0">
                <a:solidFill>
                  <a:schemeClr val="bg1"/>
                </a:solidFill>
              </a:rPr>
              <a:t>GW peak, 0.3THz, 320ps pulse, 1%BW, 155mJ </a:t>
            </a:r>
            <a:r>
              <a:rPr lang="en-US" b="1" u="sng" dirty="0" smtClean="0">
                <a:solidFill>
                  <a:schemeClr val="bg1"/>
                </a:solidFill>
              </a:rPr>
              <a:t>pulse</a:t>
            </a:r>
            <a:endParaRPr lang="en-US" b="1" u="sng" dirty="0">
              <a:solidFill>
                <a:schemeClr val="bg1"/>
              </a:solidFill>
            </a:endParaRPr>
          </a:p>
        </p:txBody>
      </p:sp>
      <p:sp>
        <p:nvSpPr>
          <p:cNvPr id="53" name="TextBox 52"/>
          <p:cNvSpPr txBox="1"/>
          <p:nvPr/>
        </p:nvSpPr>
        <p:spPr>
          <a:xfrm>
            <a:off x="609600" y="1428690"/>
            <a:ext cx="8166279" cy="400110"/>
          </a:xfrm>
          <a:prstGeom prst="rect">
            <a:avLst/>
          </a:prstGeom>
          <a:noFill/>
        </p:spPr>
        <p:txBody>
          <a:bodyPr wrap="square" rtlCol="0">
            <a:spAutoFit/>
          </a:bodyPr>
          <a:lstStyle/>
          <a:p>
            <a:r>
              <a:rPr lang="en-US" sz="2000" b="1" dirty="0"/>
              <a:t> </a:t>
            </a:r>
            <a:r>
              <a:rPr lang="en-US" sz="2000" b="1" dirty="0" smtClean="0"/>
              <a:t>        Stage I			Stage II	</a:t>
            </a:r>
            <a:r>
              <a:rPr lang="en-US" sz="2000" b="1" dirty="0"/>
              <a:t> </a:t>
            </a:r>
            <a:r>
              <a:rPr lang="en-US" sz="2000" b="1" dirty="0" smtClean="0"/>
              <a:t>     		Stage III</a:t>
            </a:r>
            <a:endParaRPr lang="en-US" sz="2000" b="1" dirty="0"/>
          </a:p>
        </p:txBody>
      </p:sp>
      <p:pic>
        <p:nvPicPr>
          <p:cNvPr id="54"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558145" y="4217696"/>
            <a:ext cx="2424545" cy="15837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2254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p:cNvSpPr>
          <p:nvPr>
            <p:ph type="title"/>
          </p:nvPr>
        </p:nvSpPr>
        <p:spPr>
          <a:xfrm>
            <a:off x="52388" y="101600"/>
            <a:ext cx="8229600" cy="676275"/>
          </a:xfrm>
        </p:spPr>
        <p:txBody>
          <a:bodyPr/>
          <a:lstStyle/>
          <a:p>
            <a:r>
              <a:rPr lang="en-US" altLang="zh-CN" dirty="0" smtClean="0">
                <a:ea typeface="宋体" pitchFamily="2" charset="-122"/>
              </a:rPr>
              <a:t>SUMMARY</a:t>
            </a:r>
            <a:endParaRPr lang="en-US" altLang="zh-CN" dirty="0">
              <a:ea typeface="宋体" pitchFamily="2" charset="-122"/>
            </a:endParaRPr>
          </a:p>
        </p:txBody>
      </p:sp>
      <p:sp>
        <p:nvSpPr>
          <p:cNvPr id="219139" name="Rectangle 3"/>
          <p:cNvSpPr>
            <a:spLocks noGrp="1"/>
          </p:cNvSpPr>
          <p:nvPr>
            <p:ph type="body" idx="1"/>
          </p:nvPr>
        </p:nvSpPr>
        <p:spPr>
          <a:xfrm>
            <a:off x="374074" y="1017153"/>
            <a:ext cx="8423562" cy="5355937"/>
          </a:xfrm>
        </p:spPr>
        <p:txBody>
          <a:bodyPr/>
          <a:lstStyle/>
          <a:p>
            <a:pPr algn="just"/>
            <a:r>
              <a:rPr lang="en-US" sz="2200" dirty="0" smtClean="0">
                <a:solidFill>
                  <a:schemeClr val="bg2">
                    <a:lumMod val="10000"/>
                  </a:schemeClr>
                </a:solidFill>
                <a:latin typeface="Times New Roman" pitchFamily="18" charset="0"/>
                <a:cs typeface="Times New Roman" pitchFamily="18" charset="0"/>
              </a:rPr>
              <a:t>Developing and demonstrating the key technologies for Future Accelerators. Applications of Argonne’s wakefield technology range from large facilities, such as Linear Colliders and future light sources, to applications in need of compact accelerators.</a:t>
            </a:r>
          </a:p>
          <a:p>
            <a:pPr algn="just"/>
            <a:r>
              <a:rPr lang="en-US" sz="2200" dirty="0" smtClean="0">
                <a:solidFill>
                  <a:schemeClr val="bg2">
                    <a:lumMod val="10000"/>
                  </a:schemeClr>
                </a:solidFill>
                <a:latin typeface="Times New Roman" pitchFamily="18" charset="0"/>
                <a:cs typeface="Times New Roman" pitchFamily="18" charset="0"/>
              </a:rPr>
              <a:t>In the recent past, the effort in the group has been balanced between the major upgrade of the AWA facility and maintaining an active AARD program with the existing 15MeV beam line with excellent progress on both fronts.</a:t>
            </a:r>
          </a:p>
          <a:p>
            <a:pPr algn="just"/>
            <a:r>
              <a:rPr lang="en-US" sz="2200" dirty="0" smtClean="0">
                <a:solidFill>
                  <a:schemeClr val="bg2">
                    <a:lumMod val="10000"/>
                  </a:schemeClr>
                </a:solidFill>
                <a:latin typeface="Times New Roman" pitchFamily="18" charset="0"/>
                <a:cs typeface="Times New Roman" pitchFamily="18" charset="0"/>
              </a:rPr>
              <a:t>As the AWA upgrade is approaching the finish line, the AARD program will soon extend its reach to higher wakefield accelerating gradients (200~500 MV/m) and the generation of higher RF power levels (1~3 GW). The Argonne technology may open up a path to new accelerator applications reliant on compact and efficient acceleration schemes.</a:t>
            </a:r>
          </a:p>
          <a:p>
            <a:pPr algn="just">
              <a:lnSpc>
                <a:spcPct val="90000"/>
              </a:lnSpc>
            </a:pPr>
            <a:endParaRPr lang="en-US" altLang="zh-CN" sz="2200" dirty="0" smtClean="0">
              <a:solidFill>
                <a:schemeClr val="bg2">
                  <a:lumMod val="10000"/>
                </a:schemeClr>
              </a:solidFill>
              <a:latin typeface="Times New Roman" pitchFamily="18" charset="0"/>
              <a:ea typeface="宋体" pitchFamily="2" charset="-122"/>
              <a:cs typeface="Times New Roman" pitchFamily="18" charset="0"/>
            </a:endParaRPr>
          </a:p>
        </p:txBody>
      </p:sp>
      <p:sp>
        <p:nvSpPr>
          <p:cNvPr id="4" name="Slide Number Placeholder 3"/>
          <p:cNvSpPr>
            <a:spLocks noGrp="1"/>
          </p:cNvSpPr>
          <p:nvPr>
            <p:ph type="sldNum" sz="quarter" idx="12"/>
          </p:nvPr>
        </p:nvSpPr>
        <p:spPr/>
        <p:txBody>
          <a:bodyPr/>
          <a:lstStyle/>
          <a:p>
            <a:fld id="{9CB5389A-1711-45FC-BAEC-D67A6DEAC3B5}" type="slidenum">
              <a:rPr lang="en-US" altLang="zh-CN" smtClean="0"/>
              <a:pPr/>
              <a:t>29</a:t>
            </a:fld>
            <a:endParaRPr lang="en-US" altLang="zh-C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1614"/>
            <a:ext cx="8229600" cy="681326"/>
          </a:xfrm>
        </p:spPr>
        <p:txBody>
          <a:bodyPr/>
          <a:lstStyle/>
          <a:p>
            <a:r>
              <a:rPr lang="en-US" dirty="0" smtClean="0"/>
              <a:t>Complementary Experiments: 2009-2014</a:t>
            </a:r>
            <a:endParaRPr lang="en-US" dirty="0"/>
          </a:p>
        </p:txBody>
      </p:sp>
      <p:sp>
        <p:nvSpPr>
          <p:cNvPr id="4" name="Slide Number Placeholder 3"/>
          <p:cNvSpPr>
            <a:spLocks noGrp="1"/>
          </p:cNvSpPr>
          <p:nvPr>
            <p:ph type="sldNum" sz="quarter" idx="12"/>
          </p:nvPr>
        </p:nvSpPr>
        <p:spPr/>
        <p:txBody>
          <a:bodyPr/>
          <a:lstStyle/>
          <a:p>
            <a:fld id="{9CB5389A-1711-45FC-BAEC-D67A6DEAC3B5}" type="slidenum">
              <a:rPr lang="en-US" altLang="zh-CN" smtClean="0"/>
              <a:pPr/>
              <a:t>3</a:t>
            </a:fld>
            <a:endParaRPr lang="en-US" altLang="zh-CN"/>
          </a:p>
        </p:txBody>
      </p:sp>
      <p:graphicFrame>
        <p:nvGraphicFramePr>
          <p:cNvPr id="6" name="Table 5"/>
          <p:cNvGraphicFramePr>
            <a:graphicFrameLocks noGrp="1"/>
          </p:cNvGraphicFramePr>
          <p:nvPr/>
        </p:nvGraphicFramePr>
        <p:xfrm>
          <a:off x="69274" y="1715665"/>
          <a:ext cx="8991596" cy="3436774"/>
        </p:xfrm>
        <a:graphic>
          <a:graphicData uri="http://schemas.openxmlformats.org/drawingml/2006/table">
            <a:tbl>
              <a:tblPr firstRow="1">
                <a:tableStyleId>{284E427A-3D55-4303-BF80-6455036E1DE7}</a:tableStyleId>
              </a:tblPr>
              <a:tblGrid>
                <a:gridCol w="1801090"/>
                <a:gridCol w="1814945"/>
                <a:gridCol w="2535382"/>
                <a:gridCol w="2840179"/>
              </a:tblGrid>
              <a:tr h="815494">
                <a:tc>
                  <a:txBody>
                    <a:bodyPr/>
                    <a:lstStyle/>
                    <a:p>
                      <a:r>
                        <a:rPr lang="en-US" sz="2000" baseline="0" dirty="0" smtClean="0"/>
                        <a:t> </a:t>
                      </a:r>
                      <a:r>
                        <a:rPr lang="en-US" sz="2000" dirty="0" smtClean="0"/>
                        <a:t>Goal</a:t>
                      </a:r>
                      <a:endParaRPr lang="en-US" sz="2000" dirty="0">
                        <a:solidFill>
                          <a:schemeClr val="accent1">
                            <a:lumMod val="75000"/>
                            <a:lumOff val="25000"/>
                          </a:schemeClr>
                        </a:solidFill>
                      </a:endParaRPr>
                    </a:p>
                  </a:txBody>
                  <a:tcPr>
                    <a:lnR w="9525" cap="flat" cmpd="sng" algn="ctr">
                      <a:solidFill>
                        <a:srgbClr val="FFFFFF"/>
                      </a:solidFill>
                      <a:prstDash val="solid"/>
                      <a:round/>
                      <a:headEnd type="none" w="med" len="med"/>
                      <a:tailEnd type="none" w="med" len="med"/>
                    </a:lnR>
                    <a:lnB w="9525" cap="flat" cmpd="sng" algn="ctr">
                      <a:solidFill>
                        <a:srgbClr val="FFFFFF"/>
                      </a:solidFill>
                      <a:prstDash val="solid"/>
                      <a:round/>
                      <a:headEnd type="none" w="med" len="med"/>
                      <a:tailEnd type="none" w="med" len="med"/>
                    </a:lnB>
                  </a:tcPr>
                </a:tc>
                <a:tc>
                  <a:txBody>
                    <a:bodyPr/>
                    <a:lstStyle/>
                    <a:p>
                      <a:r>
                        <a:rPr lang="en-US" sz="2000" dirty="0" smtClean="0"/>
                        <a:t>Key technologies </a:t>
                      </a:r>
                      <a:endParaRPr lang="en-US" sz="2000" dirty="0">
                        <a:solidFill>
                          <a:schemeClr val="accent1">
                            <a:lumMod val="75000"/>
                            <a:lumOff val="25000"/>
                          </a:schemeClr>
                        </a:solidFill>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B w="9525" cap="flat" cmpd="sng" algn="ctr">
                      <a:solidFill>
                        <a:srgbClr val="FFFFFF"/>
                      </a:solidFill>
                      <a:prstDash val="solid"/>
                      <a:round/>
                      <a:headEnd type="none" w="med" len="med"/>
                      <a:tailEnd type="none" w="med" len="med"/>
                    </a:lnB>
                  </a:tcPr>
                </a:tc>
                <a:tc>
                  <a:txBody>
                    <a:bodyPr/>
                    <a:lstStyle/>
                    <a:p>
                      <a:r>
                        <a:rPr lang="en-US" sz="2000" dirty="0" smtClean="0"/>
                        <a:t>Experiments:         </a:t>
                      </a:r>
                    </a:p>
                    <a:p>
                      <a:r>
                        <a:rPr lang="en-US" sz="2000" dirty="0" smtClean="0"/>
                        <a:t>2009-2012</a:t>
                      </a:r>
                      <a:endParaRPr lang="en-US" sz="2000" dirty="0">
                        <a:solidFill>
                          <a:schemeClr val="accent1">
                            <a:lumMod val="75000"/>
                            <a:lumOff val="25000"/>
                          </a:schemeClr>
                        </a:solidFill>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B w="9525" cap="flat" cmpd="sng" algn="ctr">
                      <a:solidFill>
                        <a:srgbClr val="FFFFFF"/>
                      </a:solidFill>
                      <a:prstDash val="solid"/>
                      <a:round/>
                      <a:headEnd type="none" w="med" len="med"/>
                      <a:tailEnd type="none" w="med" len="med"/>
                    </a:lnB>
                  </a:tcPr>
                </a:tc>
                <a:tc>
                  <a:txBody>
                    <a:bodyPr/>
                    <a:lstStyle/>
                    <a:p>
                      <a:r>
                        <a:rPr lang="en-US" sz="2000" dirty="0" smtClean="0"/>
                        <a:t>Scheduled Experiments:</a:t>
                      </a:r>
                      <a:r>
                        <a:rPr lang="en-US" sz="2000" baseline="0" dirty="0" smtClean="0"/>
                        <a:t> </a:t>
                      </a:r>
                      <a:r>
                        <a:rPr lang="en-US" sz="2000" dirty="0" smtClean="0"/>
                        <a:t>2013-2014</a:t>
                      </a:r>
                      <a:endParaRPr lang="en-US" sz="2000" dirty="0">
                        <a:solidFill>
                          <a:schemeClr val="accent1">
                            <a:lumMod val="75000"/>
                            <a:lumOff val="25000"/>
                          </a:schemeClr>
                        </a:solidFill>
                      </a:endParaRPr>
                    </a:p>
                  </a:txBody>
                  <a:tcPr>
                    <a:lnL w="9525" cap="flat" cmpd="sng" algn="ctr">
                      <a:solidFill>
                        <a:srgbClr val="FFFFFF"/>
                      </a:solidFill>
                      <a:prstDash val="solid"/>
                      <a:round/>
                      <a:headEnd type="none" w="med" len="med"/>
                      <a:tailEnd type="none" w="med" len="med"/>
                    </a:lnL>
                    <a:lnB w="9525" cap="flat" cmpd="sng" algn="ctr">
                      <a:solidFill>
                        <a:srgbClr val="FFFFFF"/>
                      </a:solidFill>
                      <a:prstDash val="solid"/>
                      <a:round/>
                      <a:headEnd type="none" w="med" len="med"/>
                      <a:tailEnd type="none" w="med" len="med"/>
                    </a:lnB>
                  </a:tcPr>
                </a:tc>
              </a:tr>
              <a:tr h="314595">
                <a:tc rowSpan="2">
                  <a:txBody>
                    <a:bodyPr/>
                    <a:lstStyle/>
                    <a:p>
                      <a:r>
                        <a:rPr lang="en-US" sz="1800" dirty="0" smtClean="0">
                          <a:solidFill>
                            <a:srgbClr val="002060"/>
                          </a:solidFill>
                        </a:rPr>
                        <a:t>Advanced (dielectric-based) high gradient</a:t>
                      </a:r>
                      <a:endParaRPr lang="en-US" sz="1800" dirty="0">
                        <a:solidFill>
                          <a:srgbClr val="002060"/>
                        </a:solidFill>
                      </a:endParaRPr>
                    </a:p>
                    <a:p>
                      <a:r>
                        <a:rPr lang="en-US" sz="1800" dirty="0" smtClean="0">
                          <a:solidFill>
                            <a:srgbClr val="002060"/>
                          </a:solidFill>
                        </a:rPr>
                        <a:t>collinear wakefield accelerator</a:t>
                      </a:r>
                      <a:endParaRPr lang="en-US" sz="1800" dirty="0">
                        <a:solidFill>
                          <a:srgbClr val="002060"/>
                        </a:solidFill>
                      </a:endParaRPr>
                    </a:p>
                  </a:txBody>
                  <a:tcPr>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tcPr>
                </a:tc>
                <a:tc>
                  <a:txBody>
                    <a:bodyPr/>
                    <a:lstStyle/>
                    <a:p>
                      <a:r>
                        <a:rPr lang="en-US" sz="1800" dirty="0" smtClean="0">
                          <a:solidFill>
                            <a:srgbClr val="002060"/>
                          </a:solidFill>
                        </a:rPr>
                        <a:t>Bunch shaping</a:t>
                      </a:r>
                      <a:endParaRPr lang="en-US" sz="1800" dirty="0">
                        <a:solidFill>
                          <a:srgbClr val="002060"/>
                        </a:solidFill>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marL="342900" indent="-342900">
                        <a:buFont typeface="+mj-lt"/>
                        <a:buAutoNum type="arabicPeriod"/>
                      </a:pPr>
                      <a:r>
                        <a:rPr lang="en-US" sz="1600" dirty="0" smtClean="0">
                          <a:solidFill>
                            <a:srgbClr val="002060"/>
                          </a:solidFill>
                        </a:rPr>
                        <a:t>Demonstration</a:t>
                      </a:r>
                      <a:r>
                        <a:rPr lang="en-US" sz="1600" baseline="0" dirty="0" smtClean="0">
                          <a:solidFill>
                            <a:srgbClr val="002060"/>
                          </a:solidFill>
                        </a:rPr>
                        <a:t> of transformer ratio of 3.4 using ramped bunch train: 2010</a:t>
                      </a:r>
                    </a:p>
                    <a:p>
                      <a:pPr marL="342900" indent="-342900">
                        <a:buFont typeface="+mj-lt"/>
                        <a:buAutoNum type="arabicPeriod"/>
                      </a:pPr>
                      <a:r>
                        <a:rPr lang="en-US" sz="1600" dirty="0" smtClean="0">
                          <a:solidFill>
                            <a:srgbClr val="002060"/>
                          </a:solidFill>
                        </a:rPr>
                        <a:t>LPS</a:t>
                      </a:r>
                      <a:r>
                        <a:rPr lang="en-US" sz="1600" baseline="0" dirty="0" smtClean="0">
                          <a:solidFill>
                            <a:srgbClr val="002060"/>
                          </a:solidFill>
                        </a:rPr>
                        <a:t> measurement using half exchanger: 2011</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c>
                  <a:txBody>
                    <a:bodyPr/>
                    <a:lstStyle/>
                    <a:p>
                      <a:pPr marL="342900" indent="-342900">
                        <a:buFont typeface="+mj-lt"/>
                        <a:buAutoNum type="arabicPeriod"/>
                      </a:pPr>
                      <a:r>
                        <a:rPr lang="en-US" sz="1600" dirty="0" smtClean="0">
                          <a:solidFill>
                            <a:srgbClr val="002060"/>
                          </a:solidFill>
                        </a:rPr>
                        <a:t>Triangular bunch generation: 2013 summer</a:t>
                      </a:r>
                    </a:p>
                    <a:p>
                      <a:pPr marL="342900" indent="-342900">
                        <a:buFont typeface="+mj-lt"/>
                        <a:buAutoNum type="arabicPeriod"/>
                      </a:pPr>
                      <a:r>
                        <a:rPr lang="en-US" sz="1600" dirty="0" smtClean="0">
                          <a:solidFill>
                            <a:srgbClr val="002060"/>
                          </a:solidFill>
                        </a:rPr>
                        <a:t>Transform ratio</a:t>
                      </a:r>
                      <a:r>
                        <a:rPr lang="en-US" sz="1600" baseline="0" dirty="0" smtClean="0">
                          <a:solidFill>
                            <a:srgbClr val="002060"/>
                          </a:solidFill>
                        </a:rPr>
                        <a:t> enhancement through a shaped b</a:t>
                      </a:r>
                      <a:r>
                        <a:rPr lang="en-US" sz="1600" dirty="0" smtClean="0">
                          <a:solidFill>
                            <a:srgbClr val="002060"/>
                          </a:solidFill>
                        </a:rPr>
                        <a:t>unch</a:t>
                      </a:r>
                      <a:r>
                        <a:rPr lang="en-US" sz="1600" baseline="0" dirty="0" smtClean="0">
                          <a:solidFill>
                            <a:srgbClr val="002060"/>
                          </a:solidFill>
                        </a:rPr>
                        <a:t> : 2014 summer</a:t>
                      </a:r>
                      <a:endParaRPr lang="en-US" sz="1600" dirty="0">
                        <a:solidFill>
                          <a:srgbClr val="002060"/>
                        </a:solidFill>
                      </a:endParaRPr>
                    </a:p>
                  </a:txBody>
                  <a:tcPr>
                    <a:lnL w="9525" cap="flat" cmpd="sng" algn="ctr">
                      <a:solidFill>
                        <a:srgbClr val="FFFFFF"/>
                      </a:solidFill>
                      <a:prstDash val="solid"/>
                      <a:round/>
                      <a:headEnd type="none" w="med" len="med"/>
                      <a:tailEnd type="none" w="med" len="med"/>
                    </a:lnL>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tr>
              <a:tr h="407747">
                <a:tc vMerge="1">
                  <a:txBody>
                    <a:bodyPr/>
                    <a:lstStyle/>
                    <a:p>
                      <a:endParaRPr lang="en-US" dirty="0"/>
                    </a:p>
                  </a:txBody>
                  <a:tcPr/>
                </a:tc>
                <a:tc>
                  <a:txBody>
                    <a:bodyPr/>
                    <a:lstStyle/>
                    <a:p>
                      <a:r>
                        <a:rPr lang="en-US" sz="1800" dirty="0" smtClean="0">
                          <a:solidFill>
                            <a:srgbClr val="002060"/>
                          </a:solidFill>
                        </a:rPr>
                        <a:t>High gradient wakefield structure</a:t>
                      </a:r>
                      <a:endParaRPr lang="en-US" sz="1800" dirty="0">
                        <a:solidFill>
                          <a:srgbClr val="002060"/>
                        </a:solidFill>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tcPr>
                </a:tc>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baseline="0" dirty="0" smtClean="0">
                          <a:solidFill>
                            <a:srgbClr val="002060"/>
                          </a:solidFill>
                        </a:rPr>
                        <a:t>Demonstration of the 1</a:t>
                      </a:r>
                      <a:r>
                        <a:rPr lang="en-US" sz="1600" baseline="30000" dirty="0" smtClean="0">
                          <a:solidFill>
                            <a:srgbClr val="002060"/>
                          </a:solidFill>
                        </a:rPr>
                        <a:t>st</a:t>
                      </a:r>
                      <a:r>
                        <a:rPr lang="en-US" sz="1600" baseline="0" dirty="0" smtClean="0">
                          <a:solidFill>
                            <a:srgbClr val="002060"/>
                          </a:solidFill>
                        </a:rPr>
                        <a:t> tunable DWA: 2011</a:t>
                      </a:r>
                      <a:endParaRPr lang="en-US" sz="1600" dirty="0" smtClean="0">
                        <a:solidFill>
                          <a:srgbClr val="002060"/>
                        </a:solidFill>
                      </a:endParaRPr>
                    </a:p>
                    <a:p>
                      <a:pPr marL="342900" indent="-342900">
                        <a:buFont typeface="+mj-lt"/>
                        <a:buAutoNum type="arabicPeriod"/>
                      </a:pPr>
                      <a:r>
                        <a:rPr lang="en-US" sz="1600" dirty="0" smtClean="0">
                          <a:solidFill>
                            <a:srgbClr val="002060"/>
                          </a:solidFill>
                        </a:rPr>
                        <a:t>300MV/m  diamond</a:t>
                      </a:r>
                      <a:r>
                        <a:rPr lang="en-US" sz="1600" baseline="0" dirty="0" smtClean="0">
                          <a:solidFill>
                            <a:srgbClr val="002060"/>
                          </a:solidFill>
                        </a:rPr>
                        <a:t> DWA test: 2012</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tcPr>
                </a:tc>
                <a:tc>
                  <a:txBody>
                    <a:bodyPr/>
                    <a:lstStyle/>
                    <a:p>
                      <a:pPr marL="342900" indent="-342900">
                        <a:buFont typeface="+mj-lt"/>
                        <a:buAutoNum type="arabicPeriod"/>
                      </a:pPr>
                      <a:r>
                        <a:rPr lang="en-US" sz="1600" dirty="0" smtClean="0">
                          <a:solidFill>
                            <a:srgbClr val="002060"/>
                          </a:solidFill>
                        </a:rPr>
                        <a:t>Collinear</a:t>
                      </a:r>
                      <a:r>
                        <a:rPr lang="en-US" sz="1600" baseline="0" dirty="0" smtClean="0">
                          <a:solidFill>
                            <a:srgbClr val="002060"/>
                          </a:solidFill>
                        </a:rPr>
                        <a:t> wakefield acceleration: 2014 fall</a:t>
                      </a:r>
                      <a:endParaRPr lang="en-US" sz="1600" dirty="0">
                        <a:solidFill>
                          <a:srgbClr val="002060"/>
                        </a:solidFill>
                      </a:endParaRPr>
                    </a:p>
                  </a:txBody>
                  <a:tcPr>
                    <a:lnL w="9525" cap="flat" cmpd="sng" algn="ctr">
                      <a:solidFill>
                        <a:srgbClr val="FFFFFF"/>
                      </a:solidFill>
                      <a:prstDash val="solid"/>
                      <a:round/>
                      <a:headEnd type="none" w="med" len="med"/>
                      <a:tailEnd type="none" w="med" len="med"/>
                    </a:lnL>
                    <a:lnT w="9525" cap="flat" cmpd="sng" algn="ctr">
                      <a:solidFill>
                        <a:srgbClr val="FFFFFF"/>
                      </a:solidFill>
                      <a:prstDash val="solid"/>
                      <a:round/>
                      <a:headEnd type="none" w="med" len="med"/>
                      <a:tailEnd type="none" w="med" len="med"/>
                    </a:lnT>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46923"/>
            <a:ext cx="8229600" cy="681326"/>
          </a:xfrm>
        </p:spPr>
        <p:txBody>
          <a:bodyPr/>
          <a:lstStyle/>
          <a:p>
            <a:r>
              <a:rPr lang="en-US" dirty="0" smtClean="0"/>
              <a:t>Collaborators</a:t>
            </a:r>
            <a:r>
              <a:rPr lang="en-US" dirty="0" smtClean="0"/>
              <a:t>: 2009-2014</a:t>
            </a:r>
            <a:endParaRPr lang="en-US" dirty="0"/>
          </a:p>
        </p:txBody>
      </p:sp>
      <p:sp>
        <p:nvSpPr>
          <p:cNvPr id="4" name="Slide Number Placeholder 3"/>
          <p:cNvSpPr>
            <a:spLocks noGrp="1"/>
          </p:cNvSpPr>
          <p:nvPr>
            <p:ph type="sldNum" sz="quarter" idx="12"/>
          </p:nvPr>
        </p:nvSpPr>
        <p:spPr/>
        <p:txBody>
          <a:bodyPr/>
          <a:lstStyle/>
          <a:p>
            <a:fld id="{9CB5389A-1711-45FC-BAEC-D67A6DEAC3B5}" type="slidenum">
              <a:rPr lang="en-US" altLang="zh-CN" smtClean="0"/>
              <a:pPr/>
              <a:t>4</a:t>
            </a:fld>
            <a:endParaRPr lang="en-US" altLang="zh-CN"/>
          </a:p>
        </p:txBody>
      </p:sp>
      <p:graphicFrame>
        <p:nvGraphicFramePr>
          <p:cNvPr id="6" name="Table 5"/>
          <p:cNvGraphicFramePr>
            <a:graphicFrameLocks noGrp="1"/>
          </p:cNvGraphicFramePr>
          <p:nvPr/>
        </p:nvGraphicFramePr>
        <p:xfrm>
          <a:off x="277094" y="1258442"/>
          <a:ext cx="8631382" cy="4815840"/>
        </p:xfrm>
        <a:graphic>
          <a:graphicData uri="http://schemas.openxmlformats.org/drawingml/2006/table">
            <a:tbl>
              <a:tblPr firstRow="1">
                <a:tableStyleId>{284E427A-3D55-4303-BF80-6455036E1DE7}</a:tableStyleId>
              </a:tblPr>
              <a:tblGrid>
                <a:gridCol w="4585851"/>
                <a:gridCol w="4045531"/>
              </a:tblGrid>
              <a:tr h="815494">
                <a:tc>
                  <a:txBody>
                    <a:bodyPr/>
                    <a:lstStyle/>
                    <a:p>
                      <a:r>
                        <a:rPr lang="en-US" sz="2400" dirty="0" smtClean="0"/>
                        <a:t>Experiments:         </a:t>
                      </a:r>
                    </a:p>
                    <a:p>
                      <a:r>
                        <a:rPr lang="en-US" sz="2400" dirty="0" smtClean="0"/>
                        <a:t>2009-2012</a:t>
                      </a:r>
                      <a:endParaRPr lang="en-US" sz="2400" dirty="0">
                        <a:solidFill>
                          <a:schemeClr val="accent1">
                            <a:lumMod val="75000"/>
                            <a:lumOff val="25000"/>
                          </a:schemeClr>
                        </a:solidFill>
                      </a:endParaRPr>
                    </a:p>
                  </a:txBody>
                  <a:tcPr>
                    <a:lnR w="9525" cap="flat" cmpd="sng" algn="ctr">
                      <a:solidFill>
                        <a:srgbClr val="FFFFFF"/>
                      </a:solidFill>
                      <a:prstDash val="solid"/>
                      <a:round/>
                      <a:headEnd type="none" w="med" len="med"/>
                      <a:tailEnd type="none" w="med" len="med"/>
                    </a:lnR>
                    <a:lnB w="9525" cap="flat" cmpd="sng" algn="ctr">
                      <a:solidFill>
                        <a:srgbClr val="FFFFFF"/>
                      </a:solidFill>
                      <a:prstDash val="solid"/>
                      <a:round/>
                      <a:headEnd type="none" w="med" len="med"/>
                      <a:tailEnd type="none" w="med" len="med"/>
                    </a:lnB>
                  </a:tcPr>
                </a:tc>
                <a:tc>
                  <a:txBody>
                    <a:bodyPr/>
                    <a:lstStyle/>
                    <a:p>
                      <a:r>
                        <a:rPr lang="en-US" sz="2400" dirty="0" smtClean="0"/>
                        <a:t>Scheduled Experiments:             </a:t>
                      </a:r>
                    </a:p>
                    <a:p>
                      <a:r>
                        <a:rPr lang="en-US" sz="2400" dirty="0" smtClean="0"/>
                        <a:t>2013-2014</a:t>
                      </a:r>
                      <a:endParaRPr lang="en-US" sz="2400" dirty="0">
                        <a:solidFill>
                          <a:schemeClr val="accent1">
                            <a:lumMod val="75000"/>
                            <a:lumOff val="25000"/>
                          </a:schemeClr>
                        </a:solidFill>
                      </a:endParaRPr>
                    </a:p>
                  </a:txBody>
                  <a:tcPr>
                    <a:lnL w="9525" cap="flat" cmpd="sng" algn="ctr">
                      <a:solidFill>
                        <a:srgbClr val="FFFFFF"/>
                      </a:solidFill>
                      <a:prstDash val="solid"/>
                      <a:round/>
                      <a:headEnd type="none" w="med" len="med"/>
                      <a:tailEnd type="none" w="med" len="med"/>
                    </a:lnL>
                    <a:lnB w="9525" cap="flat" cmpd="sng" algn="ctr">
                      <a:solidFill>
                        <a:srgbClr val="FFFFFF"/>
                      </a:solidFill>
                      <a:prstDash val="solid"/>
                      <a:round/>
                      <a:headEnd type="none" w="med" len="med"/>
                      <a:tailEnd type="none" w="med" len="med"/>
                    </a:lnB>
                  </a:tcPr>
                </a:tc>
              </a:tr>
              <a:tr h="2541521">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solidFill>
                            <a:srgbClr val="002060"/>
                          </a:solidFill>
                        </a:rPr>
                        <a:t>Dipole</a:t>
                      </a:r>
                      <a:r>
                        <a:rPr lang="en-US" sz="1600" baseline="0" dirty="0" smtClean="0">
                          <a:solidFill>
                            <a:srgbClr val="002060"/>
                          </a:solidFill>
                        </a:rPr>
                        <a:t> modes characterization of PBG structure (AWA/Euclid/</a:t>
                      </a:r>
                      <a:r>
                        <a:rPr lang="en-US" sz="1600" baseline="0" dirty="0" err="1" smtClean="0">
                          <a:solidFill>
                            <a:srgbClr val="002060"/>
                          </a:solidFill>
                        </a:rPr>
                        <a:t>Tsinghua</a:t>
                      </a:r>
                      <a:r>
                        <a:rPr lang="en-US" sz="1600" baseline="0" dirty="0" smtClean="0">
                          <a:solidFill>
                            <a:srgbClr val="002060"/>
                          </a:solidFill>
                        </a:rPr>
                        <a:t>): 2009</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baseline="0" dirty="0" smtClean="0">
                          <a:solidFill>
                            <a:srgbClr val="002060"/>
                          </a:solidFill>
                        </a:rPr>
                        <a:t>Demonstration of the 1</a:t>
                      </a:r>
                      <a:r>
                        <a:rPr lang="en-US" sz="1600" baseline="30000" dirty="0" smtClean="0">
                          <a:solidFill>
                            <a:srgbClr val="002060"/>
                          </a:solidFill>
                        </a:rPr>
                        <a:t>st</a:t>
                      </a:r>
                      <a:r>
                        <a:rPr lang="en-US" sz="1600" baseline="0" dirty="0" smtClean="0">
                          <a:solidFill>
                            <a:srgbClr val="002060"/>
                          </a:solidFill>
                        </a:rPr>
                        <a:t> two channel DWA (Omega-P/AWA): 2010</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baseline="0" dirty="0" smtClean="0">
                          <a:solidFill>
                            <a:srgbClr val="002060"/>
                          </a:solidFill>
                        </a:rPr>
                        <a:t>Alpha  BBO crystal based micro bunching generation (AWA/NIU): 2011</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u="none" baseline="0" dirty="0" smtClean="0">
                          <a:solidFill>
                            <a:srgbClr val="002060"/>
                          </a:solidFill>
                        </a:rPr>
                        <a:t>Fundamental metal surface emission study(AWA</a:t>
                      </a:r>
                      <a:r>
                        <a:rPr lang="en-US" sz="1600" u="none" baseline="0" dirty="0" smtClean="0">
                          <a:solidFill>
                            <a:srgbClr val="002060"/>
                          </a:solidFill>
                        </a:rPr>
                        <a:t>/ </a:t>
                      </a:r>
                      <a:r>
                        <a:rPr lang="en-US" sz="1600" u="none" baseline="0" dirty="0" err="1" smtClean="0">
                          <a:solidFill>
                            <a:srgbClr val="FF0000"/>
                          </a:solidFill>
                        </a:rPr>
                        <a:t>Tsinghua</a:t>
                      </a:r>
                      <a:r>
                        <a:rPr lang="en-US" sz="1600" u="none" baseline="0" dirty="0" smtClean="0">
                          <a:solidFill>
                            <a:srgbClr val="FF0000"/>
                          </a:solidFill>
                        </a:rPr>
                        <a:t> </a:t>
                      </a:r>
                      <a:r>
                        <a:rPr lang="en-US" sz="1600" u="none" baseline="0" dirty="0" smtClean="0">
                          <a:solidFill>
                            <a:srgbClr val="FF0000"/>
                          </a:solidFill>
                        </a:rPr>
                        <a:t>Uni</a:t>
                      </a:r>
                      <a:r>
                        <a:rPr lang="en-US" sz="1600" u="none" baseline="0" dirty="0" smtClean="0">
                          <a:solidFill>
                            <a:srgbClr val="FF0000"/>
                          </a:solidFill>
                        </a:rPr>
                        <a:t>. </a:t>
                      </a:r>
                      <a:r>
                        <a:rPr lang="en-US" sz="1600" u="none" baseline="0" dirty="0" smtClean="0">
                          <a:solidFill>
                            <a:srgbClr val="002060"/>
                          </a:solidFill>
                        </a:rPr>
                        <a:t>): </a:t>
                      </a:r>
                      <a:r>
                        <a:rPr lang="en-US" sz="1600" u="none" baseline="0" dirty="0" smtClean="0">
                          <a:solidFill>
                            <a:srgbClr val="002060"/>
                          </a:solidFill>
                        </a:rPr>
                        <a:t>2011</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u="none" baseline="0" dirty="0" smtClean="0">
                          <a:solidFill>
                            <a:srgbClr val="002060"/>
                          </a:solidFill>
                        </a:rPr>
                        <a:t>THz wakefield mapping (Euclid/AWA/</a:t>
                      </a:r>
                      <a:r>
                        <a:rPr lang="en-US" sz="1600" u="none" baseline="0" dirty="0" smtClean="0">
                          <a:solidFill>
                            <a:srgbClr val="FF0000"/>
                          </a:solidFill>
                        </a:rPr>
                        <a:t>ATF</a:t>
                      </a:r>
                      <a:r>
                        <a:rPr lang="en-US" sz="1600" u="none" baseline="0" dirty="0" smtClean="0">
                          <a:solidFill>
                            <a:srgbClr val="002060"/>
                          </a:solidFill>
                        </a:rPr>
                        <a:t>): 2011</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u="none" baseline="0" dirty="0" smtClean="0">
                          <a:solidFill>
                            <a:srgbClr val="002060"/>
                          </a:solidFill>
                        </a:rPr>
                        <a:t>Wakefield based energy chirp compensation (Euclid/AWA/APS/</a:t>
                      </a:r>
                      <a:r>
                        <a:rPr lang="en-US" sz="1600" u="none" baseline="0" dirty="0" smtClean="0">
                          <a:solidFill>
                            <a:srgbClr val="FF0000"/>
                          </a:solidFill>
                        </a:rPr>
                        <a:t>ATF</a:t>
                      </a:r>
                      <a:r>
                        <a:rPr lang="en-US" sz="1600" u="none" baseline="0" dirty="0" smtClean="0">
                          <a:solidFill>
                            <a:srgbClr val="002060"/>
                          </a:solidFill>
                        </a:rPr>
                        <a:t>): 2011</a:t>
                      </a:r>
                    </a:p>
                    <a:p>
                      <a:pPr marL="342900" indent="-342900">
                        <a:buFont typeface="+mj-lt"/>
                        <a:buAutoNum type="arabicPeriod"/>
                      </a:pPr>
                      <a:r>
                        <a:rPr lang="en-US" sz="1600" u="none" baseline="0" dirty="0" smtClean="0">
                          <a:solidFill>
                            <a:srgbClr val="002060"/>
                          </a:solidFill>
                        </a:rPr>
                        <a:t>High power THz generation using wakefield modulation (Euclid/AWA/</a:t>
                      </a:r>
                      <a:r>
                        <a:rPr lang="en-US" sz="1600" u="none" baseline="0" dirty="0" smtClean="0">
                          <a:solidFill>
                            <a:srgbClr val="FF0000"/>
                          </a:solidFill>
                        </a:rPr>
                        <a:t>ATF</a:t>
                      </a:r>
                      <a:r>
                        <a:rPr lang="en-US" sz="1600" u="none" baseline="0" dirty="0" smtClean="0">
                          <a:solidFill>
                            <a:srgbClr val="002060"/>
                          </a:solidFill>
                        </a:rPr>
                        <a:t>): 2011-2012</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u="none" dirty="0" smtClean="0">
                          <a:solidFill>
                            <a:srgbClr val="002060"/>
                          </a:solidFill>
                        </a:rPr>
                        <a:t>Ring beam generation (AWA/Omega-P):</a:t>
                      </a:r>
                      <a:r>
                        <a:rPr lang="en-US" sz="1600" u="none" baseline="0" dirty="0" smtClean="0">
                          <a:solidFill>
                            <a:srgbClr val="002060"/>
                          </a:solidFill>
                        </a:rPr>
                        <a:t> 2012</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u="none" baseline="0" dirty="0" smtClean="0">
                          <a:solidFill>
                            <a:srgbClr val="002060"/>
                          </a:solidFill>
                        </a:rPr>
                        <a:t>DWA at </a:t>
                      </a:r>
                      <a:r>
                        <a:rPr lang="en-US" sz="1600" u="none" baseline="0" dirty="0" smtClean="0">
                          <a:solidFill>
                            <a:srgbClr val="FF0000"/>
                          </a:solidFill>
                        </a:rPr>
                        <a:t>FACET</a:t>
                      </a:r>
                      <a:r>
                        <a:rPr lang="en-US" sz="1600" u="none" baseline="0" dirty="0" smtClean="0">
                          <a:solidFill>
                            <a:srgbClr val="002060"/>
                          </a:solidFill>
                        </a:rPr>
                        <a:t> (UCLA/Euclid/AWA): 2012</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u="none" baseline="0" dirty="0" smtClean="0">
                          <a:solidFill>
                            <a:srgbClr val="002060"/>
                          </a:solidFill>
                        </a:rPr>
                        <a:t>Standing Wave DLA test (Euclid/</a:t>
                      </a:r>
                      <a:r>
                        <a:rPr lang="en-US" sz="1600" u="none" baseline="0" dirty="0" smtClean="0">
                          <a:solidFill>
                            <a:srgbClr val="FF0000"/>
                          </a:solidFill>
                        </a:rPr>
                        <a:t>NRL</a:t>
                      </a:r>
                      <a:r>
                        <a:rPr lang="en-US" sz="1600" u="none" baseline="0" dirty="0" smtClean="0">
                          <a:solidFill>
                            <a:srgbClr val="002060"/>
                          </a:solidFill>
                        </a:rPr>
                        <a:t>/AWA) : 2012</a:t>
                      </a:r>
                    </a:p>
                  </a:txBody>
                  <a:tcPr>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tcPr>
                </a:tc>
                <a:tc>
                  <a:txBody>
                    <a:bodyPr/>
                    <a:lstStyle/>
                    <a:p>
                      <a:pPr marL="342900" indent="-342900">
                        <a:buFont typeface="+mj-lt"/>
                        <a:buAutoNum type="arabicPeriod"/>
                      </a:pPr>
                      <a:r>
                        <a:rPr lang="en-US" sz="1600" dirty="0" smtClean="0">
                          <a:solidFill>
                            <a:srgbClr val="002060"/>
                          </a:solidFill>
                        </a:rPr>
                        <a:t>Wakefield characterization</a:t>
                      </a:r>
                      <a:r>
                        <a:rPr lang="en-US" sz="1600" baseline="0" dirty="0" smtClean="0">
                          <a:solidFill>
                            <a:srgbClr val="002060"/>
                          </a:solidFill>
                        </a:rPr>
                        <a:t> of </a:t>
                      </a:r>
                      <a:r>
                        <a:rPr lang="en-US" sz="1600" dirty="0" smtClean="0">
                          <a:solidFill>
                            <a:srgbClr val="002060"/>
                          </a:solidFill>
                        </a:rPr>
                        <a:t>CLIC</a:t>
                      </a:r>
                      <a:r>
                        <a:rPr lang="en-US" sz="1600" baseline="0" dirty="0" smtClean="0">
                          <a:solidFill>
                            <a:srgbClr val="002060"/>
                          </a:solidFill>
                        </a:rPr>
                        <a:t> choke mode cavities (</a:t>
                      </a:r>
                      <a:r>
                        <a:rPr lang="en-US" sz="1600" baseline="0" dirty="0" err="1" smtClean="0">
                          <a:solidFill>
                            <a:srgbClr val="002060"/>
                          </a:solidFill>
                        </a:rPr>
                        <a:t>Tsinghua</a:t>
                      </a:r>
                      <a:r>
                        <a:rPr lang="en-US" sz="1600" baseline="0" dirty="0" smtClean="0">
                          <a:solidFill>
                            <a:srgbClr val="002060"/>
                          </a:solidFill>
                        </a:rPr>
                        <a:t>/AWA/CLIC): 2013 spring</a:t>
                      </a:r>
                    </a:p>
                    <a:p>
                      <a:pPr marL="342900" indent="-342900">
                        <a:buFont typeface="+mj-lt"/>
                        <a:buAutoNum type="arabicPeriod"/>
                      </a:pPr>
                      <a:r>
                        <a:rPr lang="en-US" sz="1600" baseline="0" dirty="0" smtClean="0">
                          <a:solidFill>
                            <a:srgbClr val="002060"/>
                          </a:solidFill>
                        </a:rPr>
                        <a:t>High power </a:t>
                      </a:r>
                      <a:r>
                        <a:rPr lang="en-US" sz="1600" baseline="0" dirty="0" err="1" smtClean="0">
                          <a:solidFill>
                            <a:srgbClr val="002060"/>
                          </a:solidFill>
                        </a:rPr>
                        <a:t>rf</a:t>
                      </a:r>
                      <a:r>
                        <a:rPr lang="en-US" sz="1600" baseline="0" dirty="0" smtClean="0">
                          <a:solidFill>
                            <a:srgbClr val="002060"/>
                          </a:solidFill>
                        </a:rPr>
                        <a:t> test of </a:t>
                      </a:r>
                      <a:r>
                        <a:rPr lang="en-US" sz="1600" baseline="0" dirty="0" err="1" smtClean="0">
                          <a:solidFill>
                            <a:srgbClr val="002060"/>
                          </a:solidFill>
                        </a:rPr>
                        <a:t>Muon</a:t>
                      </a:r>
                      <a:r>
                        <a:rPr lang="en-US" sz="1600" baseline="0" dirty="0" smtClean="0">
                          <a:solidFill>
                            <a:srgbClr val="002060"/>
                          </a:solidFill>
                        </a:rPr>
                        <a:t> high pressure cavity (</a:t>
                      </a:r>
                      <a:r>
                        <a:rPr lang="en-US" sz="1600" baseline="0" dirty="0" err="1" smtClean="0">
                          <a:solidFill>
                            <a:srgbClr val="002060"/>
                          </a:solidFill>
                        </a:rPr>
                        <a:t>Muon</a:t>
                      </a:r>
                      <a:r>
                        <a:rPr lang="en-US" sz="1600" baseline="0" dirty="0" smtClean="0">
                          <a:solidFill>
                            <a:srgbClr val="002060"/>
                          </a:solidFill>
                        </a:rPr>
                        <a:t> Inc./AWA): 2013 spring</a:t>
                      </a:r>
                    </a:p>
                    <a:p>
                      <a:pPr marL="342900" indent="-342900">
                        <a:buFont typeface="+mj-lt"/>
                        <a:buAutoNum type="arabicPeriod"/>
                      </a:pPr>
                      <a:r>
                        <a:rPr lang="en-US" sz="1600" baseline="0" dirty="0" smtClean="0">
                          <a:solidFill>
                            <a:srgbClr val="002060"/>
                          </a:solidFill>
                        </a:rPr>
                        <a:t>Coaxial wakefield accelerator (Omega-P/AWA): 2013 summer</a:t>
                      </a:r>
                    </a:p>
                    <a:p>
                      <a:pPr marL="342900" indent="-342900">
                        <a:buFont typeface="+mj-lt"/>
                        <a:buAutoNum type="arabicPeriod"/>
                      </a:pPr>
                      <a:r>
                        <a:rPr lang="en-US" sz="1600" baseline="0" dirty="0" smtClean="0">
                          <a:solidFill>
                            <a:srgbClr val="002060"/>
                          </a:solidFill>
                        </a:rPr>
                        <a:t>PBG power extractor (LNAL/AWA): 2014 spring</a:t>
                      </a:r>
                    </a:p>
                    <a:p>
                      <a:pPr marL="342900" indent="-342900">
                        <a:buFont typeface="+mj-lt"/>
                        <a:buAutoNum type="arabicPeriod"/>
                      </a:pPr>
                      <a:r>
                        <a:rPr lang="en-US" sz="1600" baseline="0" dirty="0" smtClean="0">
                          <a:solidFill>
                            <a:srgbClr val="002060"/>
                          </a:solidFill>
                        </a:rPr>
                        <a:t>Dielectric </a:t>
                      </a:r>
                      <a:r>
                        <a:rPr lang="en-US" sz="1600" baseline="0" dirty="0" err="1" smtClean="0">
                          <a:solidFill>
                            <a:srgbClr val="002060"/>
                          </a:solidFill>
                        </a:rPr>
                        <a:t>multipactor</a:t>
                      </a:r>
                      <a:r>
                        <a:rPr lang="en-US" sz="1600" baseline="0" dirty="0" smtClean="0">
                          <a:solidFill>
                            <a:srgbClr val="002060"/>
                          </a:solidFill>
                        </a:rPr>
                        <a:t> study (Euclid/NRL/AWA): 2013-2014</a:t>
                      </a:r>
                    </a:p>
                    <a:p>
                      <a:pPr marL="342900" indent="-342900">
                        <a:buFont typeface="+mj-lt"/>
                        <a:buAutoNum type="arabicPeriod"/>
                      </a:pPr>
                      <a:r>
                        <a:rPr lang="en-US" sz="1600" baseline="0" dirty="0" smtClean="0">
                          <a:solidFill>
                            <a:srgbClr val="002060"/>
                          </a:solidFill>
                        </a:rPr>
                        <a:t>DWA at </a:t>
                      </a:r>
                      <a:r>
                        <a:rPr lang="en-US" sz="1600" baseline="0" dirty="0" smtClean="0">
                          <a:solidFill>
                            <a:srgbClr val="FF0000"/>
                          </a:solidFill>
                        </a:rPr>
                        <a:t>FACET</a:t>
                      </a:r>
                      <a:r>
                        <a:rPr lang="en-US" sz="1600" baseline="0" dirty="0" smtClean="0">
                          <a:solidFill>
                            <a:srgbClr val="002060"/>
                          </a:solidFill>
                        </a:rPr>
                        <a:t> (UCLA/Euclid/AWA): 2013-2014</a:t>
                      </a:r>
                    </a:p>
                    <a:p>
                      <a:pPr marL="342900" indent="-342900">
                        <a:buFont typeface="+mj-lt"/>
                        <a:buAutoNum type="arabicPeriod"/>
                      </a:pPr>
                      <a:r>
                        <a:rPr lang="en-US" sz="1600" baseline="0" dirty="0" smtClean="0">
                          <a:solidFill>
                            <a:srgbClr val="002060"/>
                          </a:solidFill>
                        </a:rPr>
                        <a:t>Fundamental </a:t>
                      </a:r>
                      <a:r>
                        <a:rPr lang="en-US" sz="1600" baseline="0" dirty="0" err="1" smtClean="0">
                          <a:solidFill>
                            <a:srgbClr val="002060"/>
                          </a:solidFill>
                        </a:rPr>
                        <a:t>rf</a:t>
                      </a:r>
                      <a:r>
                        <a:rPr lang="en-US" sz="1600" baseline="0" dirty="0" smtClean="0">
                          <a:solidFill>
                            <a:srgbClr val="002060"/>
                          </a:solidFill>
                        </a:rPr>
                        <a:t> breakdown studies (Euclid/AWA/SLAC): 2013-2014</a:t>
                      </a:r>
                    </a:p>
                    <a:p>
                      <a:pPr marL="342900" indent="-342900">
                        <a:buFont typeface="+mj-lt"/>
                        <a:buAutoNum type="arabicPeriod"/>
                      </a:pPr>
                      <a:endParaRPr lang="en-US" sz="1600" dirty="0">
                        <a:solidFill>
                          <a:srgbClr val="002060"/>
                        </a:solidFill>
                      </a:endParaRPr>
                    </a:p>
                  </a:txBody>
                  <a:tcPr>
                    <a:lnL w="9525" cap="flat" cmpd="sng" algn="ctr">
                      <a:solidFill>
                        <a:srgbClr val="FFFFFF"/>
                      </a:solidFill>
                      <a:prstDash val="solid"/>
                      <a:round/>
                      <a:headEnd type="none" w="med" len="med"/>
                      <a:tailEnd type="none" w="med" len="med"/>
                    </a:lnL>
                    <a:lnT w="9525" cap="flat" cmpd="sng" algn="ctr">
                      <a:solidFill>
                        <a:srgbClr val="FFFFFF"/>
                      </a:solidFill>
                      <a:prstDash val="solid"/>
                      <a:round/>
                      <a:headEnd type="none" w="med" len="med"/>
                      <a:tailEnd type="none" w="med" len="med"/>
                    </a:lnT>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9"/>
          <p:cNvPicPr>
            <a:picLocks noChangeAspect="1" noChangeArrowheads="1"/>
          </p:cNvPicPr>
          <p:nvPr/>
        </p:nvPicPr>
        <p:blipFill>
          <a:blip r:embed="rId3" cstate="print"/>
          <a:srcRect/>
          <a:stretch>
            <a:fillRect/>
          </a:stretch>
        </p:blipFill>
        <p:spPr bwMode="auto">
          <a:xfrm>
            <a:off x="5565775" y="425450"/>
            <a:ext cx="3578225" cy="1693863"/>
          </a:xfrm>
          <a:prstGeom prst="rect">
            <a:avLst/>
          </a:prstGeom>
          <a:noFill/>
          <a:ln w="9525">
            <a:noFill/>
            <a:miter lim="800000"/>
            <a:headEnd/>
            <a:tailEnd/>
          </a:ln>
        </p:spPr>
      </p:pic>
      <p:sp>
        <p:nvSpPr>
          <p:cNvPr id="7" name="Rectangle 2"/>
          <p:cNvSpPr txBox="1">
            <a:spLocks noChangeArrowheads="1"/>
          </p:cNvSpPr>
          <p:nvPr/>
        </p:nvSpPr>
        <p:spPr>
          <a:xfrm>
            <a:off x="0" y="415925"/>
            <a:ext cx="7426325" cy="568325"/>
          </a:xfrm>
          <a:prstGeom prst="rect">
            <a:avLst/>
          </a:prstGeom>
        </p:spPr>
        <p:txBody>
          <a:bodyPr/>
          <a:lstStyle/>
          <a:p>
            <a:pPr defTabSz="457200">
              <a:defRPr/>
            </a:pPr>
            <a:r>
              <a:rPr lang="en-US" altLang="zh-CN" sz="2600" b="1" kern="0" dirty="0">
                <a:solidFill>
                  <a:srgbClr val="4B5C29"/>
                </a:solidFill>
                <a:latin typeface="+mj-lt"/>
                <a:ea typeface="宋体" pitchFamily="2" charset="-122"/>
                <a:cs typeface="+mj-cs"/>
              </a:rPr>
              <a:t>Two Beam Acceleration at AWA</a:t>
            </a:r>
          </a:p>
        </p:txBody>
      </p:sp>
      <p:sp>
        <p:nvSpPr>
          <p:cNvPr id="1029" name="Text Box 6"/>
          <p:cNvSpPr txBox="1">
            <a:spLocks noChangeArrowheads="1"/>
          </p:cNvSpPr>
          <p:nvPr/>
        </p:nvSpPr>
        <p:spPr bwMode="auto">
          <a:xfrm>
            <a:off x="26988" y="1114425"/>
            <a:ext cx="8277225" cy="2016125"/>
          </a:xfrm>
          <a:prstGeom prst="rect">
            <a:avLst/>
          </a:prstGeom>
          <a:noFill/>
          <a:ln w="9525">
            <a:noFill/>
            <a:miter lim="800000"/>
            <a:headEnd/>
            <a:tailEnd/>
          </a:ln>
        </p:spPr>
        <p:txBody>
          <a:bodyPr>
            <a:spAutoFit/>
          </a:bodyPr>
          <a:lstStyle/>
          <a:p>
            <a:pPr marL="342900" indent="-342900" eaLnBrk="0" hangingPunct="0">
              <a:lnSpc>
                <a:spcPct val="85000"/>
              </a:lnSpc>
              <a:spcBef>
                <a:spcPct val="50000"/>
              </a:spcBef>
              <a:buFontTx/>
              <a:buChar char="•"/>
            </a:pPr>
            <a:r>
              <a:rPr lang="en-US" altLang="zh-CN" sz="2000">
                <a:solidFill>
                  <a:schemeClr val="hlink"/>
                </a:solidFill>
                <a:latin typeface="Calibri" pitchFamily="34" charset="0"/>
                <a:ea typeface="宋体" pitchFamily="2" charset="-122"/>
              </a:rPr>
              <a:t>Short, Ultrahigh Power RF pulse</a:t>
            </a:r>
            <a:r>
              <a:rPr lang="en-US" altLang="zh-CN" sz="2000">
                <a:solidFill>
                  <a:schemeClr val="hlink"/>
                </a:solidFill>
                <a:latin typeface="Calibri" pitchFamily="34" charset="0"/>
                <a:ea typeface="宋体" pitchFamily="2" charset="-122"/>
                <a:sym typeface="Wingdings" pitchFamily="2" charset="2"/>
              </a:rPr>
              <a:t>~25ns, 1.3GW</a:t>
            </a:r>
            <a:endParaRPr lang="en-US" altLang="zh-CN" sz="2000">
              <a:solidFill>
                <a:schemeClr val="hlink"/>
              </a:solidFill>
              <a:latin typeface="Calibri" pitchFamily="34" charset="0"/>
              <a:ea typeface="宋体" pitchFamily="2" charset="-122"/>
            </a:endParaRPr>
          </a:p>
          <a:p>
            <a:pPr marL="342900" indent="-342900" eaLnBrk="0" hangingPunct="0">
              <a:lnSpc>
                <a:spcPct val="85000"/>
              </a:lnSpc>
              <a:spcBef>
                <a:spcPct val="50000"/>
              </a:spcBef>
              <a:buFontTx/>
              <a:buChar char="•"/>
            </a:pPr>
            <a:r>
              <a:rPr lang="en-US" altLang="zh-CN" sz="2000">
                <a:solidFill>
                  <a:schemeClr val="hlink"/>
                </a:solidFill>
                <a:latin typeface="Calibri" pitchFamily="34" charset="0"/>
                <a:ea typeface="宋体" pitchFamily="2" charset="-122"/>
              </a:rPr>
              <a:t>High Gradient </a:t>
            </a:r>
            <a:r>
              <a:rPr lang="en-US" altLang="zh-CN" sz="2000">
                <a:solidFill>
                  <a:schemeClr val="hlink"/>
                </a:solidFill>
                <a:latin typeface="Calibri" pitchFamily="34" charset="0"/>
                <a:ea typeface="宋体" pitchFamily="2" charset="-122"/>
                <a:sym typeface="Wingdings" pitchFamily="2" charset="2"/>
              </a:rPr>
              <a:t> &gt;300MV/m</a:t>
            </a:r>
            <a:endParaRPr lang="en-US" altLang="zh-CN" sz="2000">
              <a:solidFill>
                <a:schemeClr val="hlink"/>
              </a:solidFill>
              <a:latin typeface="Calibri" pitchFamily="34" charset="0"/>
              <a:ea typeface="宋体" pitchFamily="2" charset="-122"/>
            </a:endParaRPr>
          </a:p>
          <a:p>
            <a:pPr marL="342900" indent="-342900" eaLnBrk="0" hangingPunct="0">
              <a:lnSpc>
                <a:spcPct val="85000"/>
              </a:lnSpc>
              <a:spcBef>
                <a:spcPct val="50000"/>
              </a:spcBef>
              <a:buFontTx/>
              <a:buChar char="•"/>
            </a:pPr>
            <a:r>
              <a:rPr lang="en-US" altLang="zh-CN" sz="2000">
                <a:solidFill>
                  <a:schemeClr val="hlink"/>
                </a:solidFill>
                <a:latin typeface="Calibri" pitchFamily="34" charset="0"/>
                <a:ea typeface="宋体" pitchFamily="2" charset="-122"/>
              </a:rPr>
              <a:t>Broad band TW accelerator </a:t>
            </a:r>
            <a:r>
              <a:rPr lang="en-US" altLang="zh-CN" sz="2000">
                <a:solidFill>
                  <a:schemeClr val="hlink"/>
                </a:solidFill>
                <a:latin typeface="Calibri" pitchFamily="34" charset="0"/>
                <a:ea typeface="宋体" pitchFamily="2" charset="-122"/>
                <a:sym typeface="Wingdings" pitchFamily="2" charset="2"/>
              </a:rPr>
              <a:t>fast rf rise time.</a:t>
            </a:r>
            <a:endParaRPr lang="en-US" altLang="zh-CN" sz="2000">
              <a:solidFill>
                <a:schemeClr val="hlink"/>
              </a:solidFill>
              <a:latin typeface="Calibri" pitchFamily="34" charset="0"/>
              <a:ea typeface="宋体" pitchFamily="2" charset="-122"/>
            </a:endParaRPr>
          </a:p>
          <a:p>
            <a:pPr marL="342900" indent="-342900" eaLnBrk="0" hangingPunct="0">
              <a:lnSpc>
                <a:spcPct val="85000"/>
              </a:lnSpc>
              <a:spcBef>
                <a:spcPct val="50000"/>
              </a:spcBef>
              <a:buFontTx/>
              <a:buChar char="•"/>
            </a:pPr>
            <a:r>
              <a:rPr lang="en-US" altLang="zh-CN" sz="2000">
                <a:solidFill>
                  <a:schemeClr val="hlink"/>
                </a:solidFill>
                <a:latin typeface="Calibri" pitchFamily="34" charset="0"/>
                <a:ea typeface="宋体" pitchFamily="2" charset="-122"/>
              </a:rPr>
              <a:t>Large (~10%c) Vg </a:t>
            </a:r>
            <a:r>
              <a:rPr lang="en-US" altLang="zh-CN" sz="2000">
                <a:solidFill>
                  <a:schemeClr val="hlink"/>
                </a:solidFill>
                <a:latin typeface="Calibri" pitchFamily="34" charset="0"/>
                <a:ea typeface="宋体" pitchFamily="2" charset="-122"/>
                <a:sym typeface="Wingdings" pitchFamily="2" charset="2"/>
              </a:rPr>
              <a:t></a:t>
            </a:r>
            <a:r>
              <a:rPr lang="en-US" altLang="zh-CN" sz="2000">
                <a:solidFill>
                  <a:schemeClr val="hlink"/>
                </a:solidFill>
                <a:latin typeface="Calibri" pitchFamily="34" charset="0"/>
                <a:ea typeface="宋体" pitchFamily="2" charset="-122"/>
              </a:rPr>
              <a:t> less filling time.</a:t>
            </a:r>
          </a:p>
          <a:p>
            <a:pPr marL="342900" indent="-342900" eaLnBrk="0" hangingPunct="0">
              <a:lnSpc>
                <a:spcPct val="85000"/>
              </a:lnSpc>
              <a:spcBef>
                <a:spcPct val="50000"/>
              </a:spcBef>
              <a:buFontTx/>
              <a:buChar char="•"/>
            </a:pPr>
            <a:r>
              <a:rPr lang="en-US" altLang="zh-CN" sz="2000">
                <a:solidFill>
                  <a:schemeClr val="hlink"/>
                </a:solidFill>
                <a:latin typeface="Calibri" pitchFamily="34" charset="0"/>
                <a:ea typeface="宋体" pitchFamily="2" charset="-122"/>
              </a:rPr>
              <a:t>high frequency and optimal beam loading </a:t>
            </a:r>
            <a:r>
              <a:rPr lang="en-US" altLang="zh-CN" sz="2000">
                <a:solidFill>
                  <a:schemeClr val="hlink"/>
                </a:solidFill>
                <a:latin typeface="Calibri" pitchFamily="34" charset="0"/>
                <a:ea typeface="宋体" pitchFamily="2" charset="-122"/>
                <a:sym typeface="Wingdings" pitchFamily="2" charset="2"/>
              </a:rPr>
              <a:t> higher</a:t>
            </a:r>
            <a:r>
              <a:rPr lang="en-US" altLang="zh-CN" sz="2000">
                <a:solidFill>
                  <a:schemeClr val="hlink"/>
                </a:solidFill>
                <a:latin typeface="Calibri" pitchFamily="34" charset="0"/>
                <a:ea typeface="宋体" pitchFamily="2" charset="-122"/>
              </a:rPr>
              <a:t> rf-to-beam efficiency.</a:t>
            </a:r>
          </a:p>
        </p:txBody>
      </p:sp>
      <p:sp>
        <p:nvSpPr>
          <p:cNvPr id="1030" name="Text Box 42"/>
          <p:cNvSpPr txBox="1">
            <a:spLocks noChangeArrowheads="1"/>
          </p:cNvSpPr>
          <p:nvPr/>
        </p:nvSpPr>
        <p:spPr bwMode="auto">
          <a:xfrm>
            <a:off x="101600" y="3306763"/>
            <a:ext cx="8851900" cy="457200"/>
          </a:xfrm>
          <a:prstGeom prst="rect">
            <a:avLst/>
          </a:prstGeom>
          <a:noFill/>
          <a:ln w="9525" algn="ctr">
            <a:noFill/>
            <a:miter lim="800000"/>
            <a:headEnd/>
            <a:tailEnd/>
          </a:ln>
        </p:spPr>
        <p:txBody>
          <a:bodyPr>
            <a:spAutoFit/>
          </a:bodyPr>
          <a:lstStyle/>
          <a:p>
            <a:pPr marL="342900" indent="-342900" eaLnBrk="0" hangingPunct="0">
              <a:spcBef>
                <a:spcPct val="50000"/>
              </a:spcBef>
            </a:pPr>
            <a:r>
              <a:rPr lang="en-US" altLang="zh-CN" sz="2400">
                <a:solidFill>
                  <a:schemeClr val="hlink"/>
                </a:solidFill>
                <a:latin typeface="Calibri" pitchFamily="34" charset="0"/>
                <a:ea typeface="宋体" pitchFamily="2" charset="-122"/>
              </a:rPr>
              <a:t>e.g. rf-to-beam efficiency of a 26GHz Short Pulse Accelerator:</a:t>
            </a:r>
          </a:p>
        </p:txBody>
      </p:sp>
      <p:grpSp>
        <p:nvGrpSpPr>
          <p:cNvPr id="2" name="Group 16"/>
          <p:cNvGrpSpPr>
            <a:grpSpLocks/>
          </p:cNvGrpSpPr>
          <p:nvPr/>
        </p:nvGrpSpPr>
        <p:grpSpPr bwMode="auto">
          <a:xfrm>
            <a:off x="1651000" y="4667250"/>
            <a:ext cx="1655763" cy="1143000"/>
            <a:chOff x="317" y="2166"/>
            <a:chExt cx="4038" cy="720"/>
          </a:xfrm>
        </p:grpSpPr>
        <p:sp>
          <p:nvSpPr>
            <p:cNvPr id="1066" name="Line 17"/>
            <p:cNvSpPr>
              <a:spLocks noChangeShapeType="1"/>
            </p:cNvSpPr>
            <p:nvPr/>
          </p:nvSpPr>
          <p:spPr bwMode="auto">
            <a:xfrm>
              <a:off x="317" y="2886"/>
              <a:ext cx="480" cy="0"/>
            </a:xfrm>
            <a:prstGeom prst="line">
              <a:avLst/>
            </a:prstGeom>
            <a:noFill/>
            <a:ln w="9525">
              <a:solidFill>
                <a:schemeClr val="tx1"/>
              </a:solidFill>
              <a:round/>
              <a:headEnd/>
              <a:tailEnd/>
            </a:ln>
          </p:spPr>
          <p:txBody>
            <a:bodyPr/>
            <a:lstStyle/>
            <a:p>
              <a:endParaRPr lang="en-US"/>
            </a:p>
          </p:txBody>
        </p:sp>
        <p:sp>
          <p:nvSpPr>
            <p:cNvPr id="1067" name="Line 18"/>
            <p:cNvSpPr>
              <a:spLocks noChangeShapeType="1"/>
            </p:cNvSpPr>
            <p:nvPr/>
          </p:nvSpPr>
          <p:spPr bwMode="auto">
            <a:xfrm flipV="1">
              <a:off x="797" y="2166"/>
              <a:ext cx="432" cy="720"/>
            </a:xfrm>
            <a:prstGeom prst="line">
              <a:avLst/>
            </a:prstGeom>
            <a:noFill/>
            <a:ln w="9525">
              <a:solidFill>
                <a:schemeClr val="tx1"/>
              </a:solidFill>
              <a:round/>
              <a:headEnd/>
              <a:tailEnd/>
            </a:ln>
          </p:spPr>
          <p:txBody>
            <a:bodyPr/>
            <a:lstStyle/>
            <a:p>
              <a:endParaRPr lang="en-US"/>
            </a:p>
          </p:txBody>
        </p:sp>
        <p:sp>
          <p:nvSpPr>
            <p:cNvPr id="1068" name="Line 19"/>
            <p:cNvSpPr>
              <a:spLocks noChangeShapeType="1"/>
            </p:cNvSpPr>
            <p:nvPr/>
          </p:nvSpPr>
          <p:spPr bwMode="auto">
            <a:xfrm>
              <a:off x="1229" y="2166"/>
              <a:ext cx="2208" cy="0"/>
            </a:xfrm>
            <a:prstGeom prst="line">
              <a:avLst/>
            </a:prstGeom>
            <a:noFill/>
            <a:ln w="9525">
              <a:solidFill>
                <a:schemeClr val="tx1"/>
              </a:solidFill>
              <a:round/>
              <a:headEnd/>
              <a:tailEnd/>
            </a:ln>
          </p:spPr>
          <p:txBody>
            <a:bodyPr/>
            <a:lstStyle/>
            <a:p>
              <a:endParaRPr lang="en-US"/>
            </a:p>
          </p:txBody>
        </p:sp>
        <p:sp>
          <p:nvSpPr>
            <p:cNvPr id="1069" name="Line 20"/>
            <p:cNvSpPr>
              <a:spLocks noChangeShapeType="1"/>
            </p:cNvSpPr>
            <p:nvPr/>
          </p:nvSpPr>
          <p:spPr bwMode="auto">
            <a:xfrm flipH="1">
              <a:off x="3875" y="2886"/>
              <a:ext cx="480" cy="0"/>
            </a:xfrm>
            <a:prstGeom prst="line">
              <a:avLst/>
            </a:prstGeom>
            <a:noFill/>
            <a:ln w="9525">
              <a:solidFill>
                <a:schemeClr val="tx1"/>
              </a:solidFill>
              <a:round/>
              <a:headEnd/>
              <a:tailEnd/>
            </a:ln>
          </p:spPr>
          <p:txBody>
            <a:bodyPr/>
            <a:lstStyle/>
            <a:p>
              <a:endParaRPr lang="en-US"/>
            </a:p>
          </p:txBody>
        </p:sp>
        <p:sp>
          <p:nvSpPr>
            <p:cNvPr id="1070" name="Line 21"/>
            <p:cNvSpPr>
              <a:spLocks noChangeShapeType="1"/>
            </p:cNvSpPr>
            <p:nvPr/>
          </p:nvSpPr>
          <p:spPr bwMode="auto">
            <a:xfrm flipH="1" flipV="1">
              <a:off x="3447" y="2166"/>
              <a:ext cx="432" cy="720"/>
            </a:xfrm>
            <a:prstGeom prst="line">
              <a:avLst/>
            </a:prstGeom>
            <a:noFill/>
            <a:ln w="9525">
              <a:solidFill>
                <a:schemeClr val="tx1"/>
              </a:solidFill>
              <a:round/>
              <a:headEnd/>
              <a:tailEnd/>
            </a:ln>
          </p:spPr>
          <p:txBody>
            <a:bodyPr/>
            <a:lstStyle/>
            <a:p>
              <a:endParaRPr lang="en-US"/>
            </a:p>
          </p:txBody>
        </p:sp>
      </p:grpSp>
      <p:sp>
        <p:nvSpPr>
          <p:cNvPr id="1032" name="Line 22"/>
          <p:cNvSpPr>
            <a:spLocks noChangeShapeType="1"/>
          </p:cNvSpPr>
          <p:nvPr/>
        </p:nvSpPr>
        <p:spPr bwMode="auto">
          <a:xfrm>
            <a:off x="2011363" y="4389438"/>
            <a:ext cx="0" cy="215900"/>
          </a:xfrm>
          <a:prstGeom prst="line">
            <a:avLst/>
          </a:prstGeom>
          <a:noFill/>
          <a:ln w="9525">
            <a:solidFill>
              <a:schemeClr val="tx1"/>
            </a:solidFill>
            <a:round/>
            <a:headEnd/>
            <a:tailEnd/>
          </a:ln>
        </p:spPr>
        <p:txBody>
          <a:bodyPr/>
          <a:lstStyle/>
          <a:p>
            <a:endParaRPr lang="en-US"/>
          </a:p>
        </p:txBody>
      </p:sp>
      <p:sp>
        <p:nvSpPr>
          <p:cNvPr id="1033" name="Line 23"/>
          <p:cNvSpPr>
            <a:spLocks noChangeShapeType="1"/>
          </p:cNvSpPr>
          <p:nvPr/>
        </p:nvSpPr>
        <p:spPr bwMode="auto">
          <a:xfrm>
            <a:off x="1831975" y="4056063"/>
            <a:ext cx="0" cy="1665287"/>
          </a:xfrm>
          <a:prstGeom prst="line">
            <a:avLst/>
          </a:prstGeom>
          <a:noFill/>
          <a:ln w="9525">
            <a:solidFill>
              <a:schemeClr val="tx1"/>
            </a:solidFill>
            <a:round/>
            <a:headEnd/>
            <a:tailEnd/>
          </a:ln>
        </p:spPr>
        <p:txBody>
          <a:bodyPr/>
          <a:lstStyle/>
          <a:p>
            <a:endParaRPr lang="en-US"/>
          </a:p>
        </p:txBody>
      </p:sp>
      <p:sp>
        <p:nvSpPr>
          <p:cNvPr id="1034" name="Line 24"/>
          <p:cNvSpPr>
            <a:spLocks noChangeShapeType="1"/>
          </p:cNvSpPr>
          <p:nvPr/>
        </p:nvSpPr>
        <p:spPr bwMode="auto">
          <a:xfrm>
            <a:off x="3127375" y="4046538"/>
            <a:ext cx="0" cy="1665287"/>
          </a:xfrm>
          <a:prstGeom prst="line">
            <a:avLst/>
          </a:prstGeom>
          <a:noFill/>
          <a:ln w="9525">
            <a:solidFill>
              <a:schemeClr val="tx1"/>
            </a:solidFill>
            <a:round/>
            <a:headEnd/>
            <a:tailEnd/>
          </a:ln>
        </p:spPr>
        <p:txBody>
          <a:bodyPr/>
          <a:lstStyle/>
          <a:p>
            <a:endParaRPr lang="en-US"/>
          </a:p>
        </p:txBody>
      </p:sp>
      <p:sp>
        <p:nvSpPr>
          <p:cNvPr id="1035" name="Line 25"/>
          <p:cNvSpPr>
            <a:spLocks noChangeShapeType="1"/>
          </p:cNvSpPr>
          <p:nvPr/>
        </p:nvSpPr>
        <p:spPr bwMode="auto">
          <a:xfrm>
            <a:off x="1831975" y="4225925"/>
            <a:ext cx="1295400" cy="0"/>
          </a:xfrm>
          <a:prstGeom prst="line">
            <a:avLst/>
          </a:prstGeom>
          <a:noFill/>
          <a:ln w="9525">
            <a:solidFill>
              <a:schemeClr val="tx1"/>
            </a:solidFill>
            <a:round/>
            <a:headEnd type="triangle" w="med" len="med"/>
            <a:tailEnd type="triangle" w="med" len="med"/>
          </a:ln>
        </p:spPr>
        <p:txBody>
          <a:bodyPr/>
          <a:lstStyle/>
          <a:p>
            <a:endParaRPr lang="en-US"/>
          </a:p>
        </p:txBody>
      </p:sp>
      <p:sp>
        <p:nvSpPr>
          <p:cNvPr id="1036" name="Line 26"/>
          <p:cNvSpPr>
            <a:spLocks noChangeShapeType="1"/>
          </p:cNvSpPr>
          <p:nvPr/>
        </p:nvSpPr>
        <p:spPr bwMode="auto">
          <a:xfrm>
            <a:off x="2947988" y="4405313"/>
            <a:ext cx="0" cy="215900"/>
          </a:xfrm>
          <a:prstGeom prst="line">
            <a:avLst/>
          </a:prstGeom>
          <a:noFill/>
          <a:ln w="9525">
            <a:solidFill>
              <a:schemeClr val="tx1"/>
            </a:solidFill>
            <a:round/>
            <a:headEnd/>
            <a:tailEnd/>
          </a:ln>
        </p:spPr>
        <p:txBody>
          <a:bodyPr/>
          <a:lstStyle/>
          <a:p>
            <a:endParaRPr lang="en-US"/>
          </a:p>
        </p:txBody>
      </p:sp>
      <p:sp>
        <p:nvSpPr>
          <p:cNvPr id="1037" name="Line 27"/>
          <p:cNvSpPr>
            <a:spLocks noChangeShapeType="1"/>
          </p:cNvSpPr>
          <p:nvPr/>
        </p:nvSpPr>
        <p:spPr bwMode="auto">
          <a:xfrm>
            <a:off x="1471613" y="4478338"/>
            <a:ext cx="360362" cy="0"/>
          </a:xfrm>
          <a:prstGeom prst="line">
            <a:avLst/>
          </a:prstGeom>
          <a:noFill/>
          <a:ln w="9525">
            <a:solidFill>
              <a:schemeClr val="tx1"/>
            </a:solidFill>
            <a:round/>
            <a:headEnd/>
            <a:tailEnd type="triangle" w="med" len="med"/>
          </a:ln>
        </p:spPr>
        <p:txBody>
          <a:bodyPr/>
          <a:lstStyle/>
          <a:p>
            <a:endParaRPr lang="en-US"/>
          </a:p>
        </p:txBody>
      </p:sp>
      <p:sp>
        <p:nvSpPr>
          <p:cNvPr id="1038" name="Line 28"/>
          <p:cNvSpPr>
            <a:spLocks noChangeShapeType="1"/>
          </p:cNvSpPr>
          <p:nvPr/>
        </p:nvSpPr>
        <p:spPr bwMode="auto">
          <a:xfrm flipH="1">
            <a:off x="2011363" y="4478338"/>
            <a:ext cx="288925" cy="0"/>
          </a:xfrm>
          <a:prstGeom prst="line">
            <a:avLst/>
          </a:prstGeom>
          <a:noFill/>
          <a:ln w="9525">
            <a:solidFill>
              <a:schemeClr val="tx1"/>
            </a:solidFill>
            <a:round/>
            <a:headEnd/>
            <a:tailEnd type="triangle" w="med" len="med"/>
          </a:ln>
        </p:spPr>
        <p:txBody>
          <a:bodyPr/>
          <a:lstStyle/>
          <a:p>
            <a:endParaRPr lang="en-US"/>
          </a:p>
        </p:txBody>
      </p:sp>
      <p:sp>
        <p:nvSpPr>
          <p:cNvPr id="1039" name="Line 29"/>
          <p:cNvSpPr>
            <a:spLocks noChangeShapeType="1"/>
          </p:cNvSpPr>
          <p:nvPr/>
        </p:nvSpPr>
        <p:spPr bwMode="auto">
          <a:xfrm>
            <a:off x="2587625" y="4478338"/>
            <a:ext cx="360363" cy="0"/>
          </a:xfrm>
          <a:prstGeom prst="line">
            <a:avLst/>
          </a:prstGeom>
          <a:noFill/>
          <a:ln w="9525">
            <a:solidFill>
              <a:schemeClr val="tx1"/>
            </a:solidFill>
            <a:round/>
            <a:headEnd/>
            <a:tailEnd type="triangle" w="med" len="med"/>
          </a:ln>
        </p:spPr>
        <p:txBody>
          <a:bodyPr/>
          <a:lstStyle/>
          <a:p>
            <a:endParaRPr lang="en-US"/>
          </a:p>
        </p:txBody>
      </p:sp>
      <p:sp>
        <p:nvSpPr>
          <p:cNvPr id="1040" name="Line 30"/>
          <p:cNvSpPr>
            <a:spLocks noChangeShapeType="1"/>
          </p:cNvSpPr>
          <p:nvPr/>
        </p:nvSpPr>
        <p:spPr bwMode="auto">
          <a:xfrm flipH="1">
            <a:off x="3127375" y="4478338"/>
            <a:ext cx="288925" cy="0"/>
          </a:xfrm>
          <a:prstGeom prst="line">
            <a:avLst/>
          </a:prstGeom>
          <a:noFill/>
          <a:ln w="9525">
            <a:solidFill>
              <a:schemeClr val="tx1"/>
            </a:solidFill>
            <a:round/>
            <a:headEnd/>
            <a:tailEnd type="triangle" w="med" len="med"/>
          </a:ln>
        </p:spPr>
        <p:txBody>
          <a:bodyPr/>
          <a:lstStyle/>
          <a:p>
            <a:endParaRPr lang="en-US"/>
          </a:p>
        </p:txBody>
      </p:sp>
      <p:sp>
        <p:nvSpPr>
          <p:cNvPr id="1041" name="Text Box 31"/>
          <p:cNvSpPr txBox="1">
            <a:spLocks noChangeArrowheads="1"/>
          </p:cNvSpPr>
          <p:nvPr/>
        </p:nvSpPr>
        <p:spPr bwMode="auto">
          <a:xfrm>
            <a:off x="1368425" y="4173538"/>
            <a:ext cx="576263" cy="336550"/>
          </a:xfrm>
          <a:prstGeom prst="rect">
            <a:avLst/>
          </a:prstGeom>
          <a:noFill/>
          <a:ln w="9525">
            <a:noFill/>
            <a:miter lim="800000"/>
            <a:headEnd/>
            <a:tailEnd/>
          </a:ln>
        </p:spPr>
        <p:txBody>
          <a:bodyPr>
            <a:spAutoFit/>
          </a:bodyPr>
          <a:lstStyle/>
          <a:p>
            <a:pPr eaLnBrk="0" hangingPunct="0">
              <a:spcBef>
                <a:spcPct val="50000"/>
              </a:spcBef>
            </a:pPr>
            <a:r>
              <a:rPr lang="en-US" sz="1600">
                <a:solidFill>
                  <a:schemeClr val="hlink"/>
                </a:solidFill>
              </a:rPr>
              <a:t>3ns</a:t>
            </a:r>
          </a:p>
        </p:txBody>
      </p:sp>
      <p:sp>
        <p:nvSpPr>
          <p:cNvPr id="1042" name="Text Box 32"/>
          <p:cNvSpPr txBox="1">
            <a:spLocks noChangeArrowheads="1"/>
          </p:cNvSpPr>
          <p:nvPr/>
        </p:nvSpPr>
        <p:spPr bwMode="auto">
          <a:xfrm>
            <a:off x="3379788" y="4262438"/>
            <a:ext cx="576262" cy="336550"/>
          </a:xfrm>
          <a:prstGeom prst="rect">
            <a:avLst/>
          </a:prstGeom>
          <a:noFill/>
          <a:ln w="9525">
            <a:noFill/>
            <a:miter lim="800000"/>
            <a:headEnd/>
            <a:tailEnd/>
          </a:ln>
        </p:spPr>
        <p:txBody>
          <a:bodyPr>
            <a:spAutoFit/>
          </a:bodyPr>
          <a:lstStyle/>
          <a:p>
            <a:pPr eaLnBrk="0" hangingPunct="0">
              <a:spcBef>
                <a:spcPct val="50000"/>
              </a:spcBef>
            </a:pPr>
            <a:r>
              <a:rPr lang="en-US" sz="1600">
                <a:solidFill>
                  <a:schemeClr val="hlink"/>
                </a:solidFill>
              </a:rPr>
              <a:t>3ns</a:t>
            </a:r>
          </a:p>
        </p:txBody>
      </p:sp>
      <p:sp>
        <p:nvSpPr>
          <p:cNvPr id="1043" name="Text Box 33"/>
          <p:cNvSpPr txBox="1">
            <a:spLocks noChangeArrowheads="1"/>
          </p:cNvSpPr>
          <p:nvPr/>
        </p:nvSpPr>
        <p:spPr bwMode="auto">
          <a:xfrm>
            <a:off x="1866900" y="3925888"/>
            <a:ext cx="1189038" cy="336550"/>
          </a:xfrm>
          <a:prstGeom prst="rect">
            <a:avLst/>
          </a:prstGeom>
          <a:noFill/>
          <a:ln w="9525">
            <a:noFill/>
            <a:miter lim="800000"/>
            <a:headEnd/>
            <a:tailEnd/>
          </a:ln>
        </p:spPr>
        <p:txBody>
          <a:bodyPr>
            <a:spAutoFit/>
          </a:bodyPr>
          <a:lstStyle/>
          <a:p>
            <a:pPr eaLnBrk="0" hangingPunct="0">
              <a:spcBef>
                <a:spcPct val="50000"/>
              </a:spcBef>
            </a:pPr>
            <a:r>
              <a:rPr lang="en-US" sz="1600">
                <a:solidFill>
                  <a:schemeClr val="hlink"/>
                </a:solidFill>
              </a:rPr>
              <a:t>T</a:t>
            </a:r>
            <a:r>
              <a:rPr lang="en-US" sz="1600" baseline="-25000">
                <a:solidFill>
                  <a:schemeClr val="hlink"/>
                </a:solidFill>
              </a:rPr>
              <a:t>rf</a:t>
            </a:r>
            <a:r>
              <a:rPr lang="en-US" sz="1600">
                <a:solidFill>
                  <a:schemeClr val="hlink"/>
                </a:solidFill>
              </a:rPr>
              <a:t>=28ns</a:t>
            </a:r>
          </a:p>
        </p:txBody>
      </p:sp>
      <p:sp>
        <p:nvSpPr>
          <p:cNvPr id="1044" name="Line 34"/>
          <p:cNvSpPr>
            <a:spLocks noChangeShapeType="1"/>
          </p:cNvSpPr>
          <p:nvPr/>
        </p:nvSpPr>
        <p:spPr bwMode="auto">
          <a:xfrm>
            <a:off x="2300288" y="4729163"/>
            <a:ext cx="0" cy="1368425"/>
          </a:xfrm>
          <a:prstGeom prst="line">
            <a:avLst/>
          </a:prstGeom>
          <a:noFill/>
          <a:ln w="9525">
            <a:solidFill>
              <a:schemeClr val="tx1"/>
            </a:solidFill>
            <a:round/>
            <a:headEnd/>
            <a:tailEnd/>
          </a:ln>
        </p:spPr>
        <p:txBody>
          <a:bodyPr/>
          <a:lstStyle/>
          <a:p>
            <a:endParaRPr lang="en-US"/>
          </a:p>
        </p:txBody>
      </p:sp>
      <p:sp>
        <p:nvSpPr>
          <p:cNvPr id="1045" name="Line 35"/>
          <p:cNvSpPr>
            <a:spLocks noChangeShapeType="1"/>
          </p:cNvSpPr>
          <p:nvPr/>
        </p:nvSpPr>
        <p:spPr bwMode="auto">
          <a:xfrm>
            <a:off x="1831975" y="5881688"/>
            <a:ext cx="0" cy="215900"/>
          </a:xfrm>
          <a:prstGeom prst="line">
            <a:avLst/>
          </a:prstGeom>
          <a:noFill/>
          <a:ln w="9525">
            <a:solidFill>
              <a:schemeClr val="tx1"/>
            </a:solidFill>
            <a:round/>
            <a:headEnd/>
            <a:tailEnd/>
          </a:ln>
        </p:spPr>
        <p:txBody>
          <a:bodyPr/>
          <a:lstStyle/>
          <a:p>
            <a:endParaRPr lang="en-US"/>
          </a:p>
        </p:txBody>
      </p:sp>
      <p:sp>
        <p:nvSpPr>
          <p:cNvPr id="1046" name="Line 36"/>
          <p:cNvSpPr>
            <a:spLocks noChangeShapeType="1"/>
          </p:cNvSpPr>
          <p:nvPr/>
        </p:nvSpPr>
        <p:spPr bwMode="auto">
          <a:xfrm>
            <a:off x="1831975" y="5989638"/>
            <a:ext cx="433388" cy="0"/>
          </a:xfrm>
          <a:prstGeom prst="line">
            <a:avLst/>
          </a:prstGeom>
          <a:noFill/>
          <a:ln w="9525">
            <a:solidFill>
              <a:schemeClr val="tx1"/>
            </a:solidFill>
            <a:round/>
            <a:headEnd type="triangle" w="med" len="med"/>
            <a:tailEnd type="triangle" w="med" len="med"/>
          </a:ln>
        </p:spPr>
        <p:txBody>
          <a:bodyPr/>
          <a:lstStyle/>
          <a:p>
            <a:endParaRPr lang="en-US"/>
          </a:p>
        </p:txBody>
      </p:sp>
      <p:sp>
        <p:nvSpPr>
          <p:cNvPr id="1047" name="Line 37"/>
          <p:cNvSpPr>
            <a:spLocks noChangeShapeType="1"/>
          </p:cNvSpPr>
          <p:nvPr/>
        </p:nvSpPr>
        <p:spPr bwMode="auto">
          <a:xfrm flipH="1">
            <a:off x="2335213" y="5989638"/>
            <a:ext cx="539750" cy="0"/>
          </a:xfrm>
          <a:prstGeom prst="line">
            <a:avLst/>
          </a:prstGeom>
          <a:noFill/>
          <a:ln w="9525">
            <a:solidFill>
              <a:schemeClr val="tx1"/>
            </a:solidFill>
            <a:round/>
            <a:headEnd type="triangle" w="med" len="med"/>
            <a:tailEnd type="triangle" w="med" len="med"/>
          </a:ln>
        </p:spPr>
        <p:txBody>
          <a:bodyPr/>
          <a:lstStyle/>
          <a:p>
            <a:endParaRPr lang="en-US"/>
          </a:p>
        </p:txBody>
      </p:sp>
      <p:sp>
        <p:nvSpPr>
          <p:cNvPr id="1048" name="Text Box 38"/>
          <p:cNvSpPr txBox="1">
            <a:spLocks noChangeArrowheads="1"/>
          </p:cNvSpPr>
          <p:nvPr/>
        </p:nvSpPr>
        <p:spPr bwMode="auto">
          <a:xfrm>
            <a:off x="1543050" y="6172200"/>
            <a:ext cx="1189038" cy="336550"/>
          </a:xfrm>
          <a:prstGeom prst="rect">
            <a:avLst/>
          </a:prstGeom>
          <a:noFill/>
          <a:ln w="9525">
            <a:noFill/>
            <a:miter lim="800000"/>
            <a:headEnd/>
            <a:tailEnd/>
          </a:ln>
        </p:spPr>
        <p:txBody>
          <a:bodyPr>
            <a:spAutoFit/>
          </a:bodyPr>
          <a:lstStyle/>
          <a:p>
            <a:pPr eaLnBrk="0" hangingPunct="0">
              <a:spcBef>
                <a:spcPct val="50000"/>
              </a:spcBef>
            </a:pPr>
            <a:r>
              <a:rPr lang="en-US" sz="1600">
                <a:solidFill>
                  <a:schemeClr val="hlink"/>
                </a:solidFill>
              </a:rPr>
              <a:t>T</a:t>
            </a:r>
            <a:r>
              <a:rPr lang="en-US" sz="1600" baseline="-25000">
                <a:solidFill>
                  <a:schemeClr val="hlink"/>
                </a:solidFill>
              </a:rPr>
              <a:t>f</a:t>
            </a:r>
            <a:r>
              <a:rPr lang="en-US" sz="1600">
                <a:solidFill>
                  <a:schemeClr val="hlink"/>
                </a:solidFill>
              </a:rPr>
              <a:t>=9ns</a:t>
            </a:r>
          </a:p>
        </p:txBody>
      </p:sp>
      <p:sp>
        <p:nvSpPr>
          <p:cNvPr id="1049" name="Line 39"/>
          <p:cNvSpPr>
            <a:spLocks noChangeShapeType="1"/>
          </p:cNvSpPr>
          <p:nvPr/>
        </p:nvSpPr>
        <p:spPr bwMode="auto">
          <a:xfrm>
            <a:off x="2911475" y="4730750"/>
            <a:ext cx="0" cy="1368425"/>
          </a:xfrm>
          <a:prstGeom prst="line">
            <a:avLst/>
          </a:prstGeom>
          <a:noFill/>
          <a:ln w="9525">
            <a:solidFill>
              <a:schemeClr val="tx1"/>
            </a:solidFill>
            <a:round/>
            <a:headEnd/>
            <a:tailEnd/>
          </a:ln>
        </p:spPr>
        <p:txBody>
          <a:bodyPr/>
          <a:lstStyle/>
          <a:p>
            <a:endParaRPr lang="en-US"/>
          </a:p>
        </p:txBody>
      </p:sp>
      <p:sp>
        <p:nvSpPr>
          <p:cNvPr id="1050" name="Text Box 40"/>
          <p:cNvSpPr txBox="1">
            <a:spLocks noChangeArrowheads="1"/>
          </p:cNvSpPr>
          <p:nvPr/>
        </p:nvSpPr>
        <p:spPr bwMode="auto">
          <a:xfrm>
            <a:off x="2232025" y="6159500"/>
            <a:ext cx="1147763" cy="304800"/>
          </a:xfrm>
          <a:prstGeom prst="rect">
            <a:avLst/>
          </a:prstGeom>
          <a:noFill/>
          <a:ln w="9525">
            <a:noFill/>
            <a:miter lim="800000"/>
            <a:headEnd/>
            <a:tailEnd/>
          </a:ln>
        </p:spPr>
        <p:txBody>
          <a:bodyPr>
            <a:spAutoFit/>
          </a:bodyPr>
          <a:lstStyle/>
          <a:p>
            <a:pPr eaLnBrk="0" hangingPunct="0">
              <a:spcBef>
                <a:spcPct val="50000"/>
              </a:spcBef>
            </a:pPr>
            <a:r>
              <a:rPr lang="en-US" sz="1400">
                <a:solidFill>
                  <a:schemeClr val="hlink"/>
                </a:solidFill>
              </a:rPr>
              <a:t>T</a:t>
            </a:r>
            <a:r>
              <a:rPr lang="en-US" sz="1400" baseline="-25000">
                <a:solidFill>
                  <a:schemeClr val="hlink"/>
                </a:solidFill>
              </a:rPr>
              <a:t>beam</a:t>
            </a:r>
            <a:r>
              <a:rPr lang="en-US" sz="1400">
                <a:solidFill>
                  <a:schemeClr val="hlink"/>
                </a:solidFill>
              </a:rPr>
              <a:t>=16ns</a:t>
            </a:r>
          </a:p>
        </p:txBody>
      </p:sp>
      <p:sp>
        <p:nvSpPr>
          <p:cNvPr id="1051" name="Line 41"/>
          <p:cNvSpPr>
            <a:spLocks noChangeShapeType="1"/>
          </p:cNvSpPr>
          <p:nvPr/>
        </p:nvSpPr>
        <p:spPr bwMode="auto">
          <a:xfrm>
            <a:off x="7080250" y="4565650"/>
            <a:ext cx="325438" cy="850900"/>
          </a:xfrm>
          <a:prstGeom prst="line">
            <a:avLst/>
          </a:prstGeom>
          <a:noFill/>
          <a:ln w="38100">
            <a:solidFill>
              <a:srgbClr val="3366FF"/>
            </a:solidFill>
            <a:round/>
            <a:headEnd/>
            <a:tailEnd type="triangle" w="med" len="med"/>
          </a:ln>
        </p:spPr>
        <p:txBody>
          <a:bodyPr/>
          <a:lstStyle/>
          <a:p>
            <a:endParaRPr lang="en-US"/>
          </a:p>
        </p:txBody>
      </p:sp>
      <p:sp>
        <p:nvSpPr>
          <p:cNvPr id="1052" name="Text Box 43"/>
          <p:cNvSpPr txBox="1">
            <a:spLocks noChangeArrowheads="1"/>
          </p:cNvSpPr>
          <p:nvPr/>
        </p:nvSpPr>
        <p:spPr bwMode="auto">
          <a:xfrm>
            <a:off x="4716463" y="4071938"/>
            <a:ext cx="3756025" cy="641350"/>
          </a:xfrm>
          <a:prstGeom prst="rect">
            <a:avLst/>
          </a:prstGeom>
          <a:noFill/>
          <a:ln w="9525">
            <a:noFill/>
            <a:miter lim="800000"/>
            <a:headEnd/>
            <a:tailEnd/>
          </a:ln>
        </p:spPr>
        <p:txBody>
          <a:bodyPr>
            <a:spAutoFit/>
          </a:bodyPr>
          <a:lstStyle/>
          <a:p>
            <a:pPr eaLnBrk="0" hangingPunct="0">
              <a:spcBef>
                <a:spcPct val="50000"/>
              </a:spcBef>
            </a:pPr>
            <a:r>
              <a:rPr lang="en-US">
                <a:solidFill>
                  <a:schemeClr val="hlink"/>
                </a:solidFill>
                <a:latin typeface="Comic Sans MS" pitchFamily="66" charset="0"/>
              </a:rPr>
              <a:t>Competitive rf-beam efficiency for the short pulse TBA</a:t>
            </a:r>
          </a:p>
        </p:txBody>
      </p:sp>
      <p:graphicFrame>
        <p:nvGraphicFramePr>
          <p:cNvPr id="1026" name="Object 3"/>
          <p:cNvGraphicFramePr>
            <a:graphicFrameLocks noChangeAspect="1"/>
          </p:cNvGraphicFramePr>
          <p:nvPr/>
        </p:nvGraphicFramePr>
        <p:xfrm>
          <a:off x="4048125" y="5294313"/>
          <a:ext cx="3506788" cy="771525"/>
        </p:xfrm>
        <a:graphic>
          <a:graphicData uri="http://schemas.openxmlformats.org/presentationml/2006/ole">
            <p:oleObj spid="_x0000_s705538" name="Equation" r:id="rId4" imgW="2019240" imgH="444240" progId="Equation.3">
              <p:embed/>
            </p:oleObj>
          </a:graphicData>
        </a:graphic>
      </p:graphicFrame>
      <p:sp>
        <p:nvSpPr>
          <p:cNvPr id="1053" name="Oval 45"/>
          <p:cNvSpPr>
            <a:spLocks noChangeArrowheads="1"/>
          </p:cNvSpPr>
          <p:nvPr/>
        </p:nvSpPr>
        <p:spPr bwMode="auto">
          <a:xfrm>
            <a:off x="6969125" y="5399088"/>
            <a:ext cx="647700" cy="484187"/>
          </a:xfrm>
          <a:prstGeom prst="ellipse">
            <a:avLst/>
          </a:prstGeom>
          <a:noFill/>
          <a:ln w="28575">
            <a:solidFill>
              <a:srgbClr val="3366FF"/>
            </a:solidFill>
            <a:prstDash val="dash"/>
            <a:round/>
            <a:headEnd/>
            <a:tailEnd/>
          </a:ln>
        </p:spPr>
        <p:txBody>
          <a:bodyPr wrap="none" anchor="ctr"/>
          <a:lstStyle/>
          <a:p>
            <a:endParaRPr lang="en-US"/>
          </a:p>
        </p:txBody>
      </p:sp>
      <p:sp>
        <p:nvSpPr>
          <p:cNvPr id="1054" name="Text Box 46"/>
          <p:cNvSpPr txBox="1">
            <a:spLocks noChangeArrowheads="1"/>
          </p:cNvSpPr>
          <p:nvPr/>
        </p:nvSpPr>
        <p:spPr bwMode="auto">
          <a:xfrm>
            <a:off x="4479925" y="4949825"/>
            <a:ext cx="677863" cy="274638"/>
          </a:xfrm>
          <a:prstGeom prst="rect">
            <a:avLst/>
          </a:prstGeom>
          <a:noFill/>
          <a:ln w="9525">
            <a:noFill/>
            <a:miter lim="800000"/>
            <a:headEnd/>
            <a:tailEnd/>
          </a:ln>
        </p:spPr>
        <p:txBody>
          <a:bodyPr>
            <a:spAutoFit/>
          </a:bodyPr>
          <a:lstStyle/>
          <a:p>
            <a:pPr eaLnBrk="0" hangingPunct="0">
              <a:spcBef>
                <a:spcPct val="50000"/>
              </a:spcBef>
            </a:pPr>
            <a:r>
              <a:rPr lang="en-US" sz="1200">
                <a:solidFill>
                  <a:schemeClr val="hlink"/>
                </a:solidFill>
              </a:rPr>
              <a:t>6.5A</a:t>
            </a:r>
          </a:p>
        </p:txBody>
      </p:sp>
      <p:sp>
        <p:nvSpPr>
          <p:cNvPr id="1055" name="Line 47"/>
          <p:cNvSpPr>
            <a:spLocks noChangeShapeType="1"/>
          </p:cNvSpPr>
          <p:nvPr/>
        </p:nvSpPr>
        <p:spPr bwMode="auto">
          <a:xfrm>
            <a:off x="4781550" y="5162550"/>
            <a:ext cx="61913" cy="176213"/>
          </a:xfrm>
          <a:prstGeom prst="line">
            <a:avLst/>
          </a:prstGeom>
          <a:noFill/>
          <a:ln w="9525">
            <a:solidFill>
              <a:srgbClr val="3366FF"/>
            </a:solidFill>
            <a:round/>
            <a:headEnd/>
            <a:tailEnd type="triangle" w="med" len="med"/>
          </a:ln>
        </p:spPr>
        <p:txBody>
          <a:bodyPr/>
          <a:lstStyle/>
          <a:p>
            <a:endParaRPr lang="en-US"/>
          </a:p>
        </p:txBody>
      </p:sp>
      <p:sp>
        <p:nvSpPr>
          <p:cNvPr id="1056" name="Text Box 48"/>
          <p:cNvSpPr txBox="1">
            <a:spLocks noChangeArrowheads="1"/>
          </p:cNvSpPr>
          <p:nvPr/>
        </p:nvSpPr>
        <p:spPr bwMode="auto">
          <a:xfrm>
            <a:off x="4964113" y="4976813"/>
            <a:ext cx="841375" cy="274637"/>
          </a:xfrm>
          <a:prstGeom prst="rect">
            <a:avLst/>
          </a:prstGeom>
          <a:noFill/>
          <a:ln w="9525">
            <a:noFill/>
            <a:miter lim="800000"/>
            <a:headEnd/>
            <a:tailEnd/>
          </a:ln>
        </p:spPr>
        <p:txBody>
          <a:bodyPr>
            <a:spAutoFit/>
          </a:bodyPr>
          <a:lstStyle/>
          <a:p>
            <a:pPr eaLnBrk="0" hangingPunct="0">
              <a:spcBef>
                <a:spcPct val="50000"/>
              </a:spcBef>
            </a:pPr>
            <a:r>
              <a:rPr lang="en-US" sz="1200">
                <a:solidFill>
                  <a:schemeClr val="hlink"/>
                </a:solidFill>
              </a:rPr>
              <a:t>267MV/m</a:t>
            </a:r>
          </a:p>
        </p:txBody>
      </p:sp>
      <p:sp>
        <p:nvSpPr>
          <p:cNvPr id="1057" name="Line 49"/>
          <p:cNvSpPr>
            <a:spLocks noChangeShapeType="1"/>
          </p:cNvSpPr>
          <p:nvPr/>
        </p:nvSpPr>
        <p:spPr bwMode="auto">
          <a:xfrm>
            <a:off x="5329238" y="5189538"/>
            <a:ext cx="61912" cy="176212"/>
          </a:xfrm>
          <a:prstGeom prst="line">
            <a:avLst/>
          </a:prstGeom>
          <a:noFill/>
          <a:ln w="9525">
            <a:solidFill>
              <a:srgbClr val="3366FF"/>
            </a:solidFill>
            <a:round/>
            <a:headEnd/>
            <a:tailEnd type="triangle" w="med" len="med"/>
          </a:ln>
        </p:spPr>
        <p:txBody>
          <a:bodyPr/>
          <a:lstStyle/>
          <a:p>
            <a:endParaRPr lang="en-US"/>
          </a:p>
        </p:txBody>
      </p:sp>
      <p:sp>
        <p:nvSpPr>
          <p:cNvPr id="1058" name="Text Box 50"/>
          <p:cNvSpPr txBox="1">
            <a:spLocks noChangeArrowheads="1"/>
          </p:cNvSpPr>
          <p:nvPr/>
        </p:nvSpPr>
        <p:spPr bwMode="auto">
          <a:xfrm>
            <a:off x="5827713" y="4964113"/>
            <a:ext cx="677862" cy="274637"/>
          </a:xfrm>
          <a:prstGeom prst="rect">
            <a:avLst/>
          </a:prstGeom>
          <a:noFill/>
          <a:ln w="9525">
            <a:noFill/>
            <a:miter lim="800000"/>
            <a:headEnd/>
            <a:tailEnd/>
          </a:ln>
        </p:spPr>
        <p:txBody>
          <a:bodyPr>
            <a:spAutoFit/>
          </a:bodyPr>
          <a:lstStyle/>
          <a:p>
            <a:pPr eaLnBrk="0" hangingPunct="0">
              <a:spcBef>
                <a:spcPct val="50000"/>
              </a:spcBef>
            </a:pPr>
            <a:r>
              <a:rPr lang="en-US" sz="1200">
                <a:solidFill>
                  <a:schemeClr val="hlink"/>
                </a:solidFill>
              </a:rPr>
              <a:t>0.3m</a:t>
            </a:r>
          </a:p>
        </p:txBody>
      </p:sp>
      <p:sp>
        <p:nvSpPr>
          <p:cNvPr id="1059" name="Line 51"/>
          <p:cNvSpPr>
            <a:spLocks noChangeShapeType="1"/>
          </p:cNvSpPr>
          <p:nvPr/>
        </p:nvSpPr>
        <p:spPr bwMode="auto">
          <a:xfrm flipH="1">
            <a:off x="5903913" y="5176838"/>
            <a:ext cx="225425" cy="188912"/>
          </a:xfrm>
          <a:prstGeom prst="line">
            <a:avLst/>
          </a:prstGeom>
          <a:noFill/>
          <a:ln w="9525">
            <a:solidFill>
              <a:srgbClr val="3366FF"/>
            </a:solidFill>
            <a:round/>
            <a:headEnd/>
            <a:tailEnd type="triangle" w="med" len="med"/>
          </a:ln>
        </p:spPr>
        <p:txBody>
          <a:bodyPr/>
          <a:lstStyle/>
          <a:p>
            <a:endParaRPr lang="en-US"/>
          </a:p>
        </p:txBody>
      </p:sp>
      <p:sp>
        <p:nvSpPr>
          <p:cNvPr id="1060" name="Text Box 52"/>
          <p:cNvSpPr txBox="1">
            <a:spLocks noChangeArrowheads="1"/>
          </p:cNvSpPr>
          <p:nvPr/>
        </p:nvSpPr>
        <p:spPr bwMode="auto">
          <a:xfrm>
            <a:off x="5210175" y="6143625"/>
            <a:ext cx="992188" cy="274638"/>
          </a:xfrm>
          <a:prstGeom prst="rect">
            <a:avLst/>
          </a:prstGeom>
          <a:noFill/>
          <a:ln w="9525">
            <a:noFill/>
            <a:miter lim="800000"/>
            <a:headEnd/>
            <a:tailEnd/>
          </a:ln>
        </p:spPr>
        <p:txBody>
          <a:bodyPr>
            <a:spAutoFit/>
          </a:bodyPr>
          <a:lstStyle/>
          <a:p>
            <a:pPr eaLnBrk="0" hangingPunct="0">
              <a:spcBef>
                <a:spcPct val="50000"/>
              </a:spcBef>
            </a:pPr>
            <a:r>
              <a:rPr lang="en-US" sz="1200">
                <a:solidFill>
                  <a:schemeClr val="hlink"/>
                </a:solidFill>
              </a:rPr>
              <a:t>1.264GW</a:t>
            </a:r>
          </a:p>
        </p:txBody>
      </p:sp>
      <p:sp>
        <p:nvSpPr>
          <p:cNvPr id="1061" name="Line 53"/>
          <p:cNvSpPr>
            <a:spLocks noChangeShapeType="1"/>
          </p:cNvSpPr>
          <p:nvPr/>
        </p:nvSpPr>
        <p:spPr bwMode="auto">
          <a:xfrm flipH="1" flipV="1">
            <a:off x="5484813" y="6030913"/>
            <a:ext cx="25400" cy="174625"/>
          </a:xfrm>
          <a:prstGeom prst="line">
            <a:avLst/>
          </a:prstGeom>
          <a:noFill/>
          <a:ln w="9525">
            <a:solidFill>
              <a:srgbClr val="3366FF"/>
            </a:solidFill>
            <a:round/>
            <a:headEnd/>
            <a:tailEnd type="triangle" w="med" len="med"/>
          </a:ln>
        </p:spPr>
        <p:txBody>
          <a:bodyPr/>
          <a:lstStyle/>
          <a:p>
            <a:endParaRPr lang="en-US"/>
          </a:p>
        </p:txBody>
      </p:sp>
      <p:sp>
        <p:nvSpPr>
          <p:cNvPr id="1062" name="Text Box 54"/>
          <p:cNvSpPr txBox="1">
            <a:spLocks noChangeArrowheads="1"/>
          </p:cNvSpPr>
          <p:nvPr/>
        </p:nvSpPr>
        <p:spPr bwMode="auto">
          <a:xfrm>
            <a:off x="6362700" y="5116513"/>
            <a:ext cx="677863" cy="274637"/>
          </a:xfrm>
          <a:prstGeom prst="rect">
            <a:avLst/>
          </a:prstGeom>
          <a:noFill/>
          <a:ln w="9525">
            <a:noFill/>
            <a:miter lim="800000"/>
            <a:headEnd/>
            <a:tailEnd/>
          </a:ln>
        </p:spPr>
        <p:txBody>
          <a:bodyPr>
            <a:spAutoFit/>
          </a:bodyPr>
          <a:lstStyle/>
          <a:p>
            <a:pPr eaLnBrk="0" hangingPunct="0">
              <a:spcBef>
                <a:spcPct val="50000"/>
              </a:spcBef>
            </a:pPr>
            <a:r>
              <a:rPr lang="en-US" sz="1200">
                <a:solidFill>
                  <a:schemeClr val="hlink"/>
                </a:solidFill>
              </a:rPr>
              <a:t>16ns</a:t>
            </a:r>
          </a:p>
        </p:txBody>
      </p:sp>
      <p:sp>
        <p:nvSpPr>
          <p:cNvPr id="1063" name="Line 55"/>
          <p:cNvSpPr>
            <a:spLocks noChangeShapeType="1"/>
          </p:cNvSpPr>
          <p:nvPr/>
        </p:nvSpPr>
        <p:spPr bwMode="auto">
          <a:xfrm flipH="1">
            <a:off x="6562725" y="5329238"/>
            <a:ext cx="101600" cy="114300"/>
          </a:xfrm>
          <a:prstGeom prst="line">
            <a:avLst/>
          </a:prstGeom>
          <a:noFill/>
          <a:ln w="9525">
            <a:solidFill>
              <a:srgbClr val="3366FF"/>
            </a:solidFill>
            <a:round/>
            <a:headEnd/>
            <a:tailEnd type="triangle" w="med" len="med"/>
          </a:ln>
        </p:spPr>
        <p:txBody>
          <a:bodyPr/>
          <a:lstStyle/>
          <a:p>
            <a:endParaRPr lang="en-US"/>
          </a:p>
        </p:txBody>
      </p:sp>
      <p:sp>
        <p:nvSpPr>
          <p:cNvPr id="1064" name="Text Box 56"/>
          <p:cNvSpPr txBox="1">
            <a:spLocks noChangeArrowheads="1"/>
          </p:cNvSpPr>
          <p:nvPr/>
        </p:nvSpPr>
        <p:spPr bwMode="auto">
          <a:xfrm>
            <a:off x="6313488" y="6230938"/>
            <a:ext cx="677862" cy="274637"/>
          </a:xfrm>
          <a:prstGeom prst="rect">
            <a:avLst/>
          </a:prstGeom>
          <a:noFill/>
          <a:ln w="9525">
            <a:noFill/>
            <a:miter lim="800000"/>
            <a:headEnd/>
            <a:tailEnd/>
          </a:ln>
        </p:spPr>
        <p:txBody>
          <a:bodyPr>
            <a:spAutoFit/>
          </a:bodyPr>
          <a:lstStyle/>
          <a:p>
            <a:pPr eaLnBrk="0" hangingPunct="0">
              <a:spcBef>
                <a:spcPct val="50000"/>
              </a:spcBef>
            </a:pPr>
            <a:r>
              <a:rPr lang="en-US" sz="1200">
                <a:solidFill>
                  <a:schemeClr val="hlink"/>
                </a:solidFill>
              </a:rPr>
              <a:t>25ns</a:t>
            </a:r>
          </a:p>
        </p:txBody>
      </p:sp>
      <p:sp>
        <p:nvSpPr>
          <p:cNvPr id="1065" name="Line 57"/>
          <p:cNvSpPr>
            <a:spLocks noChangeShapeType="1"/>
          </p:cNvSpPr>
          <p:nvPr/>
        </p:nvSpPr>
        <p:spPr bwMode="auto">
          <a:xfrm flipH="1" flipV="1">
            <a:off x="6562725" y="5994400"/>
            <a:ext cx="41275" cy="273050"/>
          </a:xfrm>
          <a:prstGeom prst="line">
            <a:avLst/>
          </a:prstGeom>
          <a:noFill/>
          <a:ln w="9525">
            <a:solidFill>
              <a:srgbClr val="3366FF"/>
            </a:solidFill>
            <a:round/>
            <a:headEnd/>
            <a:tailEnd type="triangle" w="med" len="med"/>
          </a:ln>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Rectangle 5"/>
          <p:cNvSpPr>
            <a:spLocks noChangeArrowheads="1"/>
          </p:cNvSpPr>
          <p:nvPr/>
        </p:nvSpPr>
        <p:spPr bwMode="auto">
          <a:xfrm>
            <a:off x="0" y="0"/>
            <a:ext cx="9144000" cy="900546"/>
          </a:xfrm>
          <a:prstGeom prst="rect">
            <a:avLst/>
          </a:prstGeom>
          <a:noFill/>
          <a:ln w="9525">
            <a:noFill/>
            <a:miter lim="800000"/>
            <a:headEnd/>
            <a:tailEnd/>
          </a:ln>
          <a:effectLst/>
        </p:spPr>
        <p:txBody>
          <a:bodyPr lIns="91403" tIns="45701" rIns="91403" bIns="45701" anchor="ctr"/>
          <a:lstStyle/>
          <a:p>
            <a:pPr algn="ctr"/>
            <a:r>
              <a:rPr lang="en-US" altLang="zh-CN" sz="3200" dirty="0" smtClean="0">
                <a:latin typeface="Calibri" pitchFamily="34" charset="0"/>
                <a:ea typeface="宋体" charset="-122"/>
              </a:rPr>
              <a:t>3TeV Argonne Flexible Linear Collider</a:t>
            </a:r>
            <a:endParaRPr lang="en-US" altLang="zh-CN" sz="3200" dirty="0">
              <a:latin typeface="Calibri" pitchFamily="34" charset="0"/>
              <a:ea typeface="宋体" charset="-122"/>
            </a:endParaRPr>
          </a:p>
        </p:txBody>
      </p:sp>
      <p:pic>
        <p:nvPicPr>
          <p:cNvPr id="15" name="Picture 4"/>
          <p:cNvPicPr>
            <a:picLocks noChangeAspect="1" noChangeArrowheads="1"/>
          </p:cNvPicPr>
          <p:nvPr/>
        </p:nvPicPr>
        <p:blipFill>
          <a:blip r:embed="rId2" cstate="print"/>
          <a:srcRect/>
          <a:stretch>
            <a:fillRect/>
          </a:stretch>
        </p:blipFill>
        <p:spPr bwMode="auto">
          <a:xfrm>
            <a:off x="0" y="2478125"/>
            <a:ext cx="9144000" cy="3725863"/>
          </a:xfrm>
          <a:prstGeom prst="rect">
            <a:avLst/>
          </a:prstGeom>
          <a:noFill/>
          <a:ln w="9525">
            <a:noFill/>
            <a:miter lim="800000"/>
            <a:headEnd/>
            <a:tailEnd/>
          </a:ln>
          <a:effectLst/>
        </p:spPr>
      </p:pic>
      <p:cxnSp>
        <p:nvCxnSpPr>
          <p:cNvPr id="17" name="Straight Arrow Connector 16"/>
          <p:cNvCxnSpPr/>
          <p:nvPr/>
        </p:nvCxnSpPr>
        <p:spPr bwMode="auto">
          <a:xfrm>
            <a:off x="207818" y="1674788"/>
            <a:ext cx="8742218" cy="1588"/>
          </a:xfrm>
          <a:prstGeom prst="straightConnector1">
            <a:avLst/>
          </a:prstGeom>
          <a:ln>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18" name="TextBox 17"/>
          <p:cNvSpPr txBox="1"/>
          <p:nvPr/>
        </p:nvSpPr>
        <p:spPr>
          <a:xfrm>
            <a:off x="4232153" y="1349896"/>
            <a:ext cx="1565563" cy="369332"/>
          </a:xfrm>
          <a:prstGeom prst="rect">
            <a:avLst/>
          </a:prstGeom>
          <a:noFill/>
        </p:spPr>
        <p:txBody>
          <a:bodyPr wrap="square" rtlCol="0">
            <a:spAutoFit/>
          </a:bodyPr>
          <a:lstStyle/>
          <a:p>
            <a:r>
              <a:rPr lang="en-US" dirty="0" smtClean="0"/>
              <a:t>18km </a:t>
            </a:r>
            <a:endParaRPr lang="en-US" dirty="0"/>
          </a:p>
        </p:txBody>
      </p:sp>
      <p:cxnSp>
        <p:nvCxnSpPr>
          <p:cNvPr id="19" name="Straight Arrow Connector 18"/>
          <p:cNvCxnSpPr/>
          <p:nvPr/>
        </p:nvCxnSpPr>
        <p:spPr bwMode="auto">
          <a:xfrm>
            <a:off x="171456" y="2163007"/>
            <a:ext cx="3886194" cy="1588"/>
          </a:xfrm>
          <a:prstGeom prst="straightConnector1">
            <a:avLst/>
          </a:prstGeom>
          <a:ln>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20" name="TextBox 19"/>
          <p:cNvSpPr txBox="1"/>
          <p:nvPr/>
        </p:nvSpPr>
        <p:spPr>
          <a:xfrm>
            <a:off x="1098427" y="1719228"/>
            <a:ext cx="1565563" cy="369332"/>
          </a:xfrm>
          <a:prstGeom prst="rect">
            <a:avLst/>
          </a:prstGeom>
          <a:noFill/>
        </p:spPr>
        <p:txBody>
          <a:bodyPr wrap="square" rtlCol="0">
            <a:spAutoFit/>
          </a:bodyPr>
          <a:lstStyle/>
          <a:p>
            <a:r>
              <a:rPr lang="en-US" dirty="0" smtClean="0"/>
              <a:t>7.5km </a:t>
            </a:r>
            <a:r>
              <a:rPr lang="en-US" dirty="0" err="1" smtClean="0"/>
              <a:t>linac</a:t>
            </a:r>
            <a:endParaRPr lang="en-US" dirty="0"/>
          </a:p>
        </p:txBody>
      </p:sp>
      <p:cxnSp>
        <p:nvCxnSpPr>
          <p:cNvPr id="21" name="Straight Arrow Connector 20"/>
          <p:cNvCxnSpPr/>
          <p:nvPr/>
        </p:nvCxnSpPr>
        <p:spPr bwMode="auto">
          <a:xfrm>
            <a:off x="5081760" y="2172527"/>
            <a:ext cx="3886194" cy="1588"/>
          </a:xfrm>
          <a:prstGeom prst="straightConnector1">
            <a:avLst/>
          </a:prstGeom>
          <a:ln>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sp>
        <p:nvSpPr>
          <p:cNvPr id="22" name="TextBox 21"/>
          <p:cNvSpPr txBox="1"/>
          <p:nvPr/>
        </p:nvSpPr>
        <p:spPr>
          <a:xfrm>
            <a:off x="6008731" y="1728748"/>
            <a:ext cx="1565563" cy="369332"/>
          </a:xfrm>
          <a:prstGeom prst="rect">
            <a:avLst/>
          </a:prstGeom>
          <a:noFill/>
        </p:spPr>
        <p:txBody>
          <a:bodyPr wrap="square" rtlCol="0">
            <a:spAutoFit/>
          </a:bodyPr>
          <a:lstStyle/>
          <a:p>
            <a:r>
              <a:rPr lang="en-US" dirty="0" smtClean="0"/>
              <a:t>7.5km </a:t>
            </a:r>
            <a:r>
              <a:rPr lang="en-US" dirty="0" err="1" smtClean="0"/>
              <a:t>linac</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374795" y="2518353"/>
            <a:ext cx="8413750" cy="1470025"/>
          </a:xfrm>
          <a:prstGeom prst="rect">
            <a:avLst/>
          </a:prstGeom>
          <a:noFill/>
          <a:ln w="9525" algn="ctr">
            <a:noFill/>
            <a:miter lim="800000"/>
            <a:headEnd/>
            <a:tailEnd/>
          </a:ln>
          <a:effectLst/>
        </p:spPr>
        <p:txBody>
          <a:bodyPr anchor="ctr"/>
          <a:lstStyle/>
          <a:p>
            <a:pPr defTabSz="457200" eaLnBrk="0" hangingPunct="0"/>
            <a:r>
              <a:rPr lang="en-US" altLang="zh-CN" sz="3600" b="1" dirty="0" smtClean="0">
                <a:solidFill>
                  <a:schemeClr val="hlink"/>
                </a:solidFill>
                <a:latin typeface="Trebuchet MS" pitchFamily="34" charset="0"/>
              </a:rPr>
              <a:t>High Power RF Generation @AWA</a:t>
            </a:r>
            <a:endParaRPr lang="en-US" altLang="zh-CN" sz="3600" b="1" dirty="0">
              <a:solidFill>
                <a:schemeClr val="hlink"/>
              </a:solidFill>
              <a:latin typeface="Trebuchet MS" pitchFamily="34" charset="0"/>
            </a:endParaRPr>
          </a:p>
        </p:txBody>
      </p:sp>
      <p:sp>
        <p:nvSpPr>
          <p:cNvPr id="6" name="Slide Number Placeholder 5"/>
          <p:cNvSpPr>
            <a:spLocks noGrp="1"/>
          </p:cNvSpPr>
          <p:nvPr>
            <p:ph type="sldNum" sz="quarter" idx="12"/>
          </p:nvPr>
        </p:nvSpPr>
        <p:spPr/>
        <p:txBody>
          <a:bodyPr/>
          <a:lstStyle/>
          <a:p>
            <a:fld id="{CB3A64FC-EFA9-4F80-A923-BAF87AAC86B7}" type="slidenum">
              <a:rPr lang="en-US" altLang="zh-CN" smtClean="0"/>
              <a:pPr/>
              <a:t>7</a:t>
            </a:fld>
            <a:endParaRPr lang="en-US" altLang="zh-CN"/>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1"/>
          <p:cNvSpPr>
            <a:spLocks noGrp="1"/>
          </p:cNvSpPr>
          <p:nvPr>
            <p:ph type="sldNum" sz="quarter" idx="10"/>
          </p:nvPr>
        </p:nvSpPr>
        <p:spPr/>
        <p:txBody>
          <a:bodyPr/>
          <a:lstStyle/>
          <a:p>
            <a:fld id="{30360707-F3C3-4233-903D-6B22CCB5966B}" type="slidenum">
              <a:rPr lang="en-US"/>
              <a:pPr/>
              <a:t>8</a:t>
            </a:fld>
            <a:endParaRPr lang="en-US"/>
          </a:p>
        </p:txBody>
      </p:sp>
      <p:pic>
        <p:nvPicPr>
          <p:cNvPr id="1054724" name="Picture 4"/>
          <p:cNvPicPr>
            <a:picLocks noChangeAspect="1" noChangeArrowheads="1"/>
          </p:cNvPicPr>
          <p:nvPr/>
        </p:nvPicPr>
        <p:blipFill>
          <a:blip r:embed="rId2" cstate="print"/>
          <a:srcRect t="25061" b="8591"/>
          <a:stretch>
            <a:fillRect/>
          </a:stretch>
        </p:blipFill>
        <p:spPr bwMode="auto">
          <a:xfrm>
            <a:off x="2765268" y="4771018"/>
            <a:ext cx="2628900" cy="1160462"/>
          </a:xfrm>
          <a:prstGeom prst="rect">
            <a:avLst/>
          </a:prstGeom>
          <a:noFill/>
          <a:ln w="9525" algn="ctr">
            <a:noFill/>
            <a:miter lim="800000"/>
            <a:headEnd/>
            <a:tailEnd/>
          </a:ln>
          <a:effectLst/>
        </p:spPr>
      </p:pic>
      <p:pic>
        <p:nvPicPr>
          <p:cNvPr id="1054725" name="Picture 5"/>
          <p:cNvPicPr>
            <a:picLocks noChangeAspect="1" noChangeArrowheads="1"/>
          </p:cNvPicPr>
          <p:nvPr/>
        </p:nvPicPr>
        <p:blipFill>
          <a:blip r:embed="rId3" cstate="print"/>
          <a:srcRect/>
          <a:stretch>
            <a:fillRect/>
          </a:stretch>
        </p:blipFill>
        <p:spPr bwMode="auto">
          <a:xfrm>
            <a:off x="5724525" y="987425"/>
            <a:ext cx="3168650" cy="3095625"/>
          </a:xfrm>
          <a:prstGeom prst="rect">
            <a:avLst/>
          </a:prstGeom>
          <a:noFill/>
          <a:ln w="9525">
            <a:noFill/>
            <a:miter lim="800000"/>
            <a:headEnd/>
            <a:tailEnd/>
          </a:ln>
          <a:effectLst/>
        </p:spPr>
      </p:pic>
      <p:pic>
        <p:nvPicPr>
          <p:cNvPr id="1054726" name="Picture 6"/>
          <p:cNvPicPr>
            <a:picLocks noChangeAspect="1" noChangeArrowheads="1"/>
          </p:cNvPicPr>
          <p:nvPr/>
        </p:nvPicPr>
        <p:blipFill>
          <a:blip r:embed="rId4" cstate="print"/>
          <a:srcRect/>
          <a:stretch>
            <a:fillRect/>
          </a:stretch>
        </p:blipFill>
        <p:spPr bwMode="auto">
          <a:xfrm>
            <a:off x="2951163" y="3213390"/>
            <a:ext cx="3025775" cy="947738"/>
          </a:xfrm>
          <a:prstGeom prst="rect">
            <a:avLst/>
          </a:prstGeom>
          <a:noFill/>
          <a:ln w="9525">
            <a:noFill/>
            <a:miter lim="800000"/>
            <a:headEnd/>
            <a:tailEnd/>
          </a:ln>
          <a:effectLst/>
        </p:spPr>
      </p:pic>
      <p:sp>
        <p:nvSpPr>
          <p:cNvPr id="1054727" name="Text Box 7"/>
          <p:cNvSpPr txBox="1">
            <a:spLocks noChangeArrowheads="1"/>
          </p:cNvSpPr>
          <p:nvPr/>
        </p:nvSpPr>
        <p:spPr bwMode="auto">
          <a:xfrm>
            <a:off x="180975" y="74613"/>
            <a:ext cx="8820150" cy="457200"/>
          </a:xfrm>
          <a:prstGeom prst="rect">
            <a:avLst/>
          </a:prstGeom>
          <a:noFill/>
          <a:ln w="9525">
            <a:noFill/>
            <a:miter lim="800000"/>
            <a:headEnd/>
            <a:tailEnd/>
          </a:ln>
          <a:effectLst/>
        </p:spPr>
        <p:txBody>
          <a:bodyPr>
            <a:spAutoFit/>
          </a:bodyPr>
          <a:lstStyle/>
          <a:p>
            <a:r>
              <a:rPr lang="en-US" sz="2400" b="0" dirty="0">
                <a:solidFill>
                  <a:schemeClr val="tx2">
                    <a:lumMod val="75000"/>
                  </a:schemeClr>
                </a:solidFill>
              </a:rPr>
              <a:t>Development of Dielectric-Based Wakefield Power Extractors</a:t>
            </a:r>
          </a:p>
        </p:txBody>
      </p:sp>
      <p:sp>
        <p:nvSpPr>
          <p:cNvPr id="1054728" name="AutoShape 8"/>
          <p:cNvSpPr>
            <a:spLocks noChangeArrowheads="1"/>
          </p:cNvSpPr>
          <p:nvPr/>
        </p:nvSpPr>
        <p:spPr bwMode="auto">
          <a:xfrm>
            <a:off x="179388" y="997527"/>
            <a:ext cx="8748712" cy="3144982"/>
          </a:xfrm>
          <a:prstGeom prst="flowChartAlternateProcess">
            <a:avLst/>
          </a:prstGeom>
          <a:noFill/>
          <a:ln w="9525">
            <a:solidFill>
              <a:schemeClr val="hlink"/>
            </a:solidFill>
            <a:miter lim="800000"/>
            <a:headEnd/>
            <a:tailEnd/>
          </a:ln>
          <a:effectLst/>
        </p:spPr>
        <p:txBody>
          <a:bodyPr wrap="none" anchor="ctr"/>
          <a:lstStyle/>
          <a:p>
            <a:endParaRPr lang="en-US"/>
          </a:p>
        </p:txBody>
      </p:sp>
      <p:sp>
        <p:nvSpPr>
          <p:cNvPr id="1054729" name="Text Box 9"/>
          <p:cNvSpPr txBox="1">
            <a:spLocks noChangeArrowheads="1"/>
          </p:cNvSpPr>
          <p:nvPr/>
        </p:nvSpPr>
        <p:spPr bwMode="auto">
          <a:xfrm>
            <a:off x="250825" y="1630363"/>
            <a:ext cx="2132157" cy="830997"/>
          </a:xfrm>
          <a:prstGeom prst="rect">
            <a:avLst/>
          </a:prstGeom>
          <a:noFill/>
          <a:ln w="9525">
            <a:noFill/>
            <a:miter lim="800000"/>
            <a:headEnd/>
            <a:tailEnd/>
          </a:ln>
          <a:effectLst/>
        </p:spPr>
        <p:txBody>
          <a:bodyPr wrap="square">
            <a:spAutoFit/>
          </a:bodyPr>
          <a:lstStyle/>
          <a:p>
            <a:pPr algn="l">
              <a:buFontTx/>
              <a:buChar char="•"/>
            </a:pPr>
            <a:r>
              <a:rPr lang="en-US" sz="1600" b="0" dirty="0">
                <a:solidFill>
                  <a:srgbClr val="CC3300"/>
                </a:solidFill>
              </a:rPr>
              <a:t>30ns,1MW &amp; </a:t>
            </a:r>
            <a:r>
              <a:rPr lang="en-US" sz="1600" b="0" dirty="0" smtClean="0">
                <a:solidFill>
                  <a:srgbClr val="CC3300"/>
                </a:solidFill>
              </a:rPr>
              <a:t>10ns</a:t>
            </a:r>
            <a:r>
              <a:rPr lang="en-US" sz="1600" b="0" dirty="0">
                <a:solidFill>
                  <a:srgbClr val="CC3300"/>
                </a:solidFill>
              </a:rPr>
              <a:t>, 40MW 7.8GHz </a:t>
            </a:r>
            <a:r>
              <a:rPr lang="en-US" sz="1600" b="0" dirty="0" err="1">
                <a:solidFill>
                  <a:srgbClr val="CC3300"/>
                </a:solidFill>
              </a:rPr>
              <a:t>rf</a:t>
            </a:r>
            <a:r>
              <a:rPr lang="en-US" sz="1600" b="0" dirty="0">
                <a:solidFill>
                  <a:srgbClr val="CC3300"/>
                </a:solidFill>
              </a:rPr>
              <a:t> pulse </a:t>
            </a:r>
            <a:r>
              <a:rPr lang="en-US" sz="1600" b="0" dirty="0" smtClean="0">
                <a:solidFill>
                  <a:srgbClr val="CC3300"/>
                </a:solidFill>
              </a:rPr>
              <a:t>produced</a:t>
            </a:r>
            <a:endParaRPr lang="en-US" sz="1600" b="0" dirty="0">
              <a:solidFill>
                <a:srgbClr val="CC3300"/>
              </a:solidFill>
            </a:endParaRPr>
          </a:p>
        </p:txBody>
      </p:sp>
      <p:sp>
        <p:nvSpPr>
          <p:cNvPr id="1054730" name="Text Box 10"/>
          <p:cNvSpPr txBox="1">
            <a:spLocks noChangeArrowheads="1"/>
          </p:cNvSpPr>
          <p:nvPr/>
        </p:nvSpPr>
        <p:spPr bwMode="auto">
          <a:xfrm>
            <a:off x="71438" y="657225"/>
            <a:ext cx="4429125" cy="366713"/>
          </a:xfrm>
          <a:prstGeom prst="rect">
            <a:avLst/>
          </a:prstGeom>
          <a:noFill/>
          <a:ln w="9525">
            <a:noFill/>
            <a:miter lim="800000"/>
            <a:headEnd/>
            <a:tailEnd/>
          </a:ln>
          <a:effectLst/>
        </p:spPr>
        <p:txBody>
          <a:bodyPr>
            <a:spAutoFit/>
          </a:bodyPr>
          <a:lstStyle/>
          <a:p>
            <a:pPr algn="l"/>
            <a:r>
              <a:rPr lang="en-US" sz="1800" b="0">
                <a:latin typeface="Comic Sans MS" pitchFamily="66" charset="0"/>
              </a:rPr>
              <a:t>C-Band Wakefield Power extractor</a:t>
            </a:r>
          </a:p>
        </p:txBody>
      </p:sp>
      <p:pic>
        <p:nvPicPr>
          <p:cNvPr id="1054731" name="Picture 11"/>
          <p:cNvPicPr>
            <a:picLocks noChangeAspect="1" noChangeArrowheads="1"/>
          </p:cNvPicPr>
          <p:nvPr/>
        </p:nvPicPr>
        <p:blipFill>
          <a:blip r:embed="rId5" cstate="print"/>
          <a:srcRect/>
          <a:stretch>
            <a:fillRect/>
          </a:stretch>
        </p:blipFill>
        <p:spPr bwMode="auto">
          <a:xfrm>
            <a:off x="2815635" y="1204628"/>
            <a:ext cx="2465388" cy="1873250"/>
          </a:xfrm>
          <a:prstGeom prst="rect">
            <a:avLst/>
          </a:prstGeom>
          <a:noFill/>
          <a:ln w="9525">
            <a:noFill/>
            <a:miter lim="800000"/>
            <a:headEnd/>
            <a:tailEnd/>
          </a:ln>
          <a:effectLst/>
        </p:spPr>
      </p:pic>
      <p:sp>
        <p:nvSpPr>
          <p:cNvPr id="1054732" name="Text Box 12"/>
          <p:cNvSpPr txBox="1">
            <a:spLocks noChangeArrowheads="1"/>
          </p:cNvSpPr>
          <p:nvPr/>
        </p:nvSpPr>
        <p:spPr bwMode="auto">
          <a:xfrm>
            <a:off x="3644310" y="1126550"/>
            <a:ext cx="2016125" cy="461665"/>
          </a:xfrm>
          <a:prstGeom prst="rect">
            <a:avLst/>
          </a:prstGeom>
          <a:noFill/>
          <a:ln w="9525">
            <a:noFill/>
            <a:miter lim="800000"/>
            <a:headEnd/>
            <a:tailEnd/>
          </a:ln>
          <a:effectLst/>
        </p:spPr>
        <p:txBody>
          <a:bodyPr>
            <a:spAutoFit/>
          </a:bodyPr>
          <a:lstStyle/>
          <a:p>
            <a:pPr algn="l" defTabSz="2925763" eaLnBrk="1" hangingPunct="1">
              <a:spcBef>
                <a:spcPct val="0"/>
              </a:spcBef>
            </a:pPr>
            <a:r>
              <a:rPr lang="en-US" altLang="zh-CN" sz="1200" dirty="0">
                <a:solidFill>
                  <a:srgbClr val="000099"/>
                </a:solidFill>
                <a:ea typeface="宋体" pitchFamily="2" charset="-122"/>
                <a:cs typeface="Arial Unicode MS" pitchFamily="34" charset="-128"/>
              </a:rPr>
              <a:t>Dielectric-Loaded deceleration waveguide</a:t>
            </a:r>
          </a:p>
        </p:txBody>
      </p:sp>
      <p:sp>
        <p:nvSpPr>
          <p:cNvPr id="1054733" name="Line 13"/>
          <p:cNvSpPr>
            <a:spLocks noChangeShapeType="1"/>
          </p:cNvSpPr>
          <p:nvPr/>
        </p:nvSpPr>
        <p:spPr bwMode="auto">
          <a:xfrm flipH="1">
            <a:off x="3896723" y="1457040"/>
            <a:ext cx="153987" cy="171450"/>
          </a:xfrm>
          <a:prstGeom prst="line">
            <a:avLst/>
          </a:prstGeom>
          <a:noFill/>
          <a:ln w="9525">
            <a:solidFill>
              <a:srgbClr val="000099"/>
            </a:solidFill>
            <a:round/>
            <a:headEnd/>
            <a:tailEnd type="triangle" w="med" len="med"/>
          </a:ln>
          <a:effectLst/>
        </p:spPr>
        <p:txBody>
          <a:bodyPr/>
          <a:lstStyle/>
          <a:p>
            <a:endParaRPr lang="en-US"/>
          </a:p>
        </p:txBody>
      </p:sp>
      <p:sp>
        <p:nvSpPr>
          <p:cNvPr id="1054734" name="Text Box 14"/>
          <p:cNvSpPr txBox="1">
            <a:spLocks noChangeArrowheads="1"/>
          </p:cNvSpPr>
          <p:nvPr/>
        </p:nvSpPr>
        <p:spPr bwMode="auto">
          <a:xfrm>
            <a:off x="4147548" y="1601503"/>
            <a:ext cx="1431802" cy="276999"/>
          </a:xfrm>
          <a:prstGeom prst="rect">
            <a:avLst/>
          </a:prstGeom>
          <a:noFill/>
          <a:ln w="9525">
            <a:noFill/>
            <a:miter lim="800000"/>
            <a:headEnd/>
            <a:tailEnd/>
          </a:ln>
          <a:effectLst/>
        </p:spPr>
        <p:txBody>
          <a:bodyPr wrap="none">
            <a:spAutoFit/>
          </a:bodyPr>
          <a:lstStyle/>
          <a:p>
            <a:pPr algn="l" defTabSz="2925763" eaLnBrk="1" hangingPunct="1">
              <a:spcBef>
                <a:spcPct val="0"/>
              </a:spcBef>
            </a:pPr>
            <a:r>
              <a:rPr lang="en-US" altLang="zh-CN" sz="1200" dirty="0">
                <a:solidFill>
                  <a:srgbClr val="000099"/>
                </a:solidFill>
                <a:ea typeface="宋体" pitchFamily="2" charset="-122"/>
                <a:cs typeface="Arial Unicode MS" pitchFamily="34" charset="-128"/>
              </a:rPr>
              <a:t>TM</a:t>
            </a:r>
            <a:r>
              <a:rPr lang="en-US" altLang="zh-CN" sz="1200" baseline="-25000" dirty="0">
                <a:solidFill>
                  <a:srgbClr val="000099"/>
                </a:solidFill>
                <a:ea typeface="宋体" pitchFamily="2" charset="-122"/>
                <a:cs typeface="Arial Unicode MS" pitchFamily="34" charset="-128"/>
              </a:rPr>
              <a:t>01</a:t>
            </a:r>
            <a:r>
              <a:rPr lang="en-US" altLang="zh-CN" sz="1200" dirty="0">
                <a:solidFill>
                  <a:srgbClr val="000099"/>
                </a:solidFill>
                <a:ea typeface="宋体" pitchFamily="2" charset="-122"/>
                <a:cs typeface="Arial Unicode MS" pitchFamily="34" charset="-128"/>
              </a:rPr>
              <a:t>-TE</a:t>
            </a:r>
            <a:r>
              <a:rPr lang="en-US" altLang="zh-CN" sz="1200" baseline="-25000" dirty="0">
                <a:solidFill>
                  <a:srgbClr val="000099"/>
                </a:solidFill>
                <a:ea typeface="宋体" pitchFamily="2" charset="-122"/>
                <a:cs typeface="Arial Unicode MS" pitchFamily="34" charset="-128"/>
              </a:rPr>
              <a:t>10</a:t>
            </a:r>
            <a:r>
              <a:rPr lang="en-US" altLang="zh-CN" sz="1200" dirty="0">
                <a:solidFill>
                  <a:srgbClr val="000099"/>
                </a:solidFill>
                <a:ea typeface="宋体" pitchFamily="2" charset="-122"/>
                <a:cs typeface="Arial Unicode MS" pitchFamily="34" charset="-128"/>
              </a:rPr>
              <a:t> coupler</a:t>
            </a:r>
          </a:p>
        </p:txBody>
      </p:sp>
      <p:sp>
        <p:nvSpPr>
          <p:cNvPr id="1054735" name="Line 15"/>
          <p:cNvSpPr>
            <a:spLocks noChangeShapeType="1"/>
          </p:cNvSpPr>
          <p:nvPr/>
        </p:nvSpPr>
        <p:spPr bwMode="auto">
          <a:xfrm>
            <a:off x="4796835" y="1852328"/>
            <a:ext cx="0" cy="214312"/>
          </a:xfrm>
          <a:prstGeom prst="line">
            <a:avLst/>
          </a:prstGeom>
          <a:noFill/>
          <a:ln w="9525">
            <a:solidFill>
              <a:srgbClr val="000099"/>
            </a:solidFill>
            <a:round/>
            <a:headEnd/>
            <a:tailEnd type="triangle" w="med" len="med"/>
          </a:ln>
          <a:effectLst/>
        </p:spPr>
        <p:txBody>
          <a:bodyPr/>
          <a:lstStyle/>
          <a:p>
            <a:endParaRPr lang="en-US"/>
          </a:p>
        </p:txBody>
      </p:sp>
      <p:sp>
        <p:nvSpPr>
          <p:cNvPr id="1054736" name="Text Box 16"/>
          <p:cNvSpPr txBox="1">
            <a:spLocks noChangeArrowheads="1"/>
          </p:cNvSpPr>
          <p:nvPr/>
        </p:nvSpPr>
        <p:spPr bwMode="auto">
          <a:xfrm>
            <a:off x="2752273" y="2736423"/>
            <a:ext cx="1197764" cy="307777"/>
          </a:xfrm>
          <a:prstGeom prst="rect">
            <a:avLst/>
          </a:prstGeom>
          <a:noFill/>
          <a:ln w="9525">
            <a:noFill/>
            <a:miter lim="800000"/>
            <a:headEnd/>
            <a:tailEnd/>
          </a:ln>
          <a:effectLst/>
        </p:spPr>
        <p:txBody>
          <a:bodyPr wrap="none">
            <a:spAutoFit/>
          </a:bodyPr>
          <a:lstStyle/>
          <a:p>
            <a:pPr algn="l" defTabSz="2925763" eaLnBrk="1" hangingPunct="1">
              <a:spcBef>
                <a:spcPct val="0"/>
              </a:spcBef>
            </a:pPr>
            <a:r>
              <a:rPr lang="en-US" altLang="zh-CN" sz="1400" dirty="0" err="1">
                <a:solidFill>
                  <a:srgbClr val="000099"/>
                </a:solidFill>
                <a:ea typeface="宋体" pitchFamily="2" charset="-122"/>
                <a:cs typeface="Arial Unicode MS" pitchFamily="34" charset="-128"/>
              </a:rPr>
              <a:t>rf</a:t>
            </a:r>
            <a:r>
              <a:rPr lang="en-US" altLang="zh-CN" sz="1400" dirty="0">
                <a:solidFill>
                  <a:srgbClr val="000099"/>
                </a:solidFill>
                <a:ea typeface="宋体" pitchFamily="2" charset="-122"/>
                <a:cs typeface="Arial Unicode MS" pitchFamily="34" charset="-128"/>
              </a:rPr>
              <a:t> output port</a:t>
            </a:r>
          </a:p>
        </p:txBody>
      </p:sp>
      <p:sp>
        <p:nvSpPr>
          <p:cNvPr id="1054737" name="Line 17"/>
          <p:cNvSpPr>
            <a:spLocks noChangeShapeType="1"/>
          </p:cNvSpPr>
          <p:nvPr/>
        </p:nvSpPr>
        <p:spPr bwMode="auto">
          <a:xfrm flipV="1">
            <a:off x="3860210" y="2752440"/>
            <a:ext cx="423863" cy="85725"/>
          </a:xfrm>
          <a:prstGeom prst="line">
            <a:avLst/>
          </a:prstGeom>
          <a:noFill/>
          <a:ln w="9525">
            <a:solidFill>
              <a:srgbClr val="000099"/>
            </a:solidFill>
            <a:round/>
            <a:headEnd/>
            <a:tailEnd type="triangle" w="med" len="med"/>
          </a:ln>
          <a:effectLst/>
        </p:spPr>
        <p:txBody>
          <a:bodyPr/>
          <a:lstStyle/>
          <a:p>
            <a:endParaRPr lang="en-US"/>
          </a:p>
        </p:txBody>
      </p:sp>
      <p:sp>
        <p:nvSpPr>
          <p:cNvPr id="1054738" name="AutoShape 18"/>
          <p:cNvSpPr>
            <a:spLocks noChangeArrowheads="1"/>
          </p:cNvSpPr>
          <p:nvPr/>
        </p:nvSpPr>
        <p:spPr bwMode="auto">
          <a:xfrm>
            <a:off x="179388" y="4724400"/>
            <a:ext cx="8748712" cy="1856510"/>
          </a:xfrm>
          <a:prstGeom prst="flowChartAlternateProcess">
            <a:avLst/>
          </a:prstGeom>
          <a:noFill/>
          <a:ln w="9525">
            <a:solidFill>
              <a:schemeClr val="hlink"/>
            </a:solidFill>
            <a:miter lim="800000"/>
            <a:headEnd/>
            <a:tailEnd/>
          </a:ln>
          <a:effectLst/>
        </p:spPr>
        <p:txBody>
          <a:bodyPr wrap="none" anchor="ctr"/>
          <a:lstStyle/>
          <a:p>
            <a:endParaRPr lang="en-US"/>
          </a:p>
        </p:txBody>
      </p:sp>
      <p:sp>
        <p:nvSpPr>
          <p:cNvPr id="1054739" name="Text Box 19"/>
          <p:cNvSpPr txBox="1">
            <a:spLocks noChangeArrowheads="1"/>
          </p:cNvSpPr>
          <p:nvPr/>
        </p:nvSpPr>
        <p:spPr bwMode="auto">
          <a:xfrm>
            <a:off x="250825" y="4797425"/>
            <a:ext cx="2284557" cy="830997"/>
          </a:xfrm>
          <a:prstGeom prst="rect">
            <a:avLst/>
          </a:prstGeom>
          <a:noFill/>
          <a:ln w="9525">
            <a:noFill/>
            <a:miter lim="800000"/>
            <a:headEnd/>
            <a:tailEnd/>
          </a:ln>
          <a:effectLst/>
        </p:spPr>
        <p:txBody>
          <a:bodyPr wrap="square">
            <a:spAutoFit/>
          </a:bodyPr>
          <a:lstStyle/>
          <a:p>
            <a:pPr algn="l">
              <a:buFontTx/>
              <a:buChar char="•"/>
            </a:pPr>
            <a:r>
              <a:rPr lang="en-US" sz="1600" b="0" dirty="0">
                <a:solidFill>
                  <a:srgbClr val="CC3300"/>
                </a:solidFill>
              </a:rPr>
              <a:t>16ns,1MW &amp; </a:t>
            </a:r>
            <a:r>
              <a:rPr lang="en-US" sz="1600" b="0" dirty="0" smtClean="0">
                <a:solidFill>
                  <a:srgbClr val="CC3300"/>
                </a:solidFill>
              </a:rPr>
              <a:t>10ns</a:t>
            </a:r>
            <a:r>
              <a:rPr lang="en-US" sz="1600" b="0" dirty="0">
                <a:solidFill>
                  <a:srgbClr val="CC3300"/>
                </a:solidFill>
              </a:rPr>
              <a:t>, </a:t>
            </a:r>
            <a:r>
              <a:rPr lang="en-US" sz="1600" b="0" dirty="0" smtClean="0">
                <a:solidFill>
                  <a:srgbClr val="CC3300"/>
                </a:solidFill>
              </a:rPr>
              <a:t>20MW </a:t>
            </a:r>
            <a:r>
              <a:rPr lang="en-US" sz="1600" b="0" dirty="0">
                <a:solidFill>
                  <a:srgbClr val="CC3300"/>
                </a:solidFill>
              </a:rPr>
              <a:t>26GHz </a:t>
            </a:r>
            <a:r>
              <a:rPr lang="en-US" sz="1600" b="0" dirty="0" err="1">
                <a:solidFill>
                  <a:srgbClr val="CC3300"/>
                </a:solidFill>
              </a:rPr>
              <a:t>rf</a:t>
            </a:r>
            <a:r>
              <a:rPr lang="en-US" sz="1600" b="0" dirty="0">
                <a:solidFill>
                  <a:srgbClr val="CC3300"/>
                </a:solidFill>
              </a:rPr>
              <a:t> pulse </a:t>
            </a:r>
            <a:r>
              <a:rPr lang="en-US" sz="1600" b="0" dirty="0" smtClean="0">
                <a:solidFill>
                  <a:srgbClr val="CC3300"/>
                </a:solidFill>
              </a:rPr>
              <a:t>produced</a:t>
            </a:r>
            <a:endParaRPr lang="en-US" sz="1600" b="0" dirty="0">
              <a:solidFill>
                <a:srgbClr val="CC3300"/>
              </a:solidFill>
            </a:endParaRPr>
          </a:p>
        </p:txBody>
      </p:sp>
      <p:sp>
        <p:nvSpPr>
          <p:cNvPr id="1054740" name="Text Box 20"/>
          <p:cNvSpPr txBox="1">
            <a:spLocks noChangeArrowheads="1"/>
          </p:cNvSpPr>
          <p:nvPr/>
        </p:nvSpPr>
        <p:spPr bwMode="auto">
          <a:xfrm>
            <a:off x="71437" y="4402138"/>
            <a:ext cx="7534707" cy="369332"/>
          </a:xfrm>
          <a:prstGeom prst="rect">
            <a:avLst/>
          </a:prstGeom>
          <a:noFill/>
          <a:ln w="9525">
            <a:noFill/>
            <a:miter lim="800000"/>
            <a:headEnd/>
            <a:tailEnd/>
          </a:ln>
          <a:effectLst/>
        </p:spPr>
        <p:txBody>
          <a:bodyPr wrap="square">
            <a:spAutoFit/>
          </a:bodyPr>
          <a:lstStyle/>
          <a:p>
            <a:pPr algn="l"/>
            <a:r>
              <a:rPr lang="en-US" sz="1800" b="0" dirty="0" smtClean="0">
                <a:latin typeface="Comic Sans MS" pitchFamily="66" charset="0"/>
              </a:rPr>
              <a:t>K-Band </a:t>
            </a:r>
            <a:r>
              <a:rPr lang="en-US" sz="1800" b="0" dirty="0">
                <a:latin typeface="Comic Sans MS" pitchFamily="66" charset="0"/>
              </a:rPr>
              <a:t>Wakefield Power </a:t>
            </a:r>
            <a:r>
              <a:rPr lang="en-US" sz="1800" b="0" dirty="0" smtClean="0">
                <a:latin typeface="Comic Sans MS" pitchFamily="66" charset="0"/>
              </a:rPr>
              <a:t>extractor</a:t>
            </a:r>
            <a:endParaRPr lang="en-US" sz="1800" b="0" dirty="0">
              <a:latin typeface="Comic Sans MS" pitchFamily="66" charset="0"/>
            </a:endParaRPr>
          </a:p>
        </p:txBody>
      </p:sp>
      <p:pic>
        <p:nvPicPr>
          <p:cNvPr id="1054741" name="Picture 21"/>
          <p:cNvPicPr>
            <a:picLocks noChangeAspect="1" noChangeArrowheads="1"/>
          </p:cNvPicPr>
          <p:nvPr/>
        </p:nvPicPr>
        <p:blipFill>
          <a:blip r:embed="rId6" cstate="print"/>
          <a:srcRect l="2162" r="7175"/>
          <a:stretch>
            <a:fillRect/>
          </a:stretch>
        </p:blipFill>
        <p:spPr bwMode="auto">
          <a:xfrm>
            <a:off x="5905500" y="4795838"/>
            <a:ext cx="2951163" cy="1770062"/>
          </a:xfrm>
          <a:prstGeom prst="rect">
            <a:avLst/>
          </a:prstGeom>
          <a:noFill/>
          <a:ln w="9525">
            <a:noFill/>
            <a:miter lim="800000"/>
            <a:headEnd/>
            <a:tailEnd/>
          </a:ln>
          <a:effectLst/>
        </p:spPr>
      </p:pic>
      <p:sp>
        <p:nvSpPr>
          <p:cNvPr id="1054742" name="Text Box 22"/>
          <p:cNvSpPr txBox="1">
            <a:spLocks noChangeArrowheads="1"/>
          </p:cNvSpPr>
          <p:nvPr/>
        </p:nvSpPr>
        <p:spPr bwMode="auto">
          <a:xfrm>
            <a:off x="6273653" y="6064250"/>
            <a:ext cx="2163762" cy="261610"/>
          </a:xfrm>
          <a:prstGeom prst="rect">
            <a:avLst/>
          </a:prstGeom>
          <a:noFill/>
          <a:ln w="9525">
            <a:noFill/>
            <a:miter lim="800000"/>
            <a:headEnd/>
            <a:tailEnd/>
          </a:ln>
          <a:effectLst/>
        </p:spPr>
        <p:txBody>
          <a:bodyPr wrap="square">
            <a:spAutoFit/>
          </a:bodyPr>
          <a:lstStyle/>
          <a:p>
            <a:pPr algn="l"/>
            <a:r>
              <a:rPr lang="en-US" sz="1100" b="0" dirty="0">
                <a:solidFill>
                  <a:schemeClr val="accent2"/>
                </a:solidFill>
                <a:ea typeface="Arial Unicode MS" pitchFamily="34" charset="-128"/>
                <a:cs typeface="Arial Unicode MS" pitchFamily="34" charset="-128"/>
              </a:rPr>
              <a:t>11.44+14.576=26.016 GHz</a:t>
            </a:r>
          </a:p>
        </p:txBody>
      </p:sp>
      <p:sp>
        <p:nvSpPr>
          <p:cNvPr id="1054743" name="Line 23"/>
          <p:cNvSpPr>
            <a:spLocks noChangeShapeType="1"/>
          </p:cNvSpPr>
          <p:nvPr/>
        </p:nvSpPr>
        <p:spPr bwMode="auto">
          <a:xfrm flipV="1">
            <a:off x="7380288" y="5848350"/>
            <a:ext cx="720725" cy="250825"/>
          </a:xfrm>
          <a:prstGeom prst="line">
            <a:avLst/>
          </a:prstGeom>
          <a:noFill/>
          <a:ln w="9525">
            <a:solidFill>
              <a:schemeClr val="accent2"/>
            </a:solidFill>
            <a:round/>
            <a:headEnd/>
            <a:tailEnd type="triangle" w="med" len="med"/>
          </a:ln>
          <a:effectLst/>
        </p:spPr>
        <p:txBody>
          <a:bodyPr/>
          <a:lstStyle/>
          <a:p>
            <a:endParaRPr lang="en-US"/>
          </a:p>
        </p:txBody>
      </p:sp>
      <p:sp>
        <p:nvSpPr>
          <p:cNvPr id="1054744" name="Text Box 24"/>
          <p:cNvSpPr txBox="1">
            <a:spLocks noChangeArrowheads="1"/>
          </p:cNvSpPr>
          <p:nvPr/>
        </p:nvSpPr>
        <p:spPr bwMode="auto">
          <a:xfrm>
            <a:off x="6551613" y="4673600"/>
            <a:ext cx="1836737" cy="274638"/>
          </a:xfrm>
          <a:prstGeom prst="rect">
            <a:avLst/>
          </a:prstGeom>
          <a:noFill/>
          <a:ln w="9525">
            <a:noFill/>
            <a:miter lim="800000"/>
            <a:headEnd/>
            <a:tailEnd/>
          </a:ln>
          <a:effectLst/>
        </p:spPr>
        <p:txBody>
          <a:bodyPr>
            <a:spAutoFit/>
          </a:bodyPr>
          <a:lstStyle/>
          <a:p>
            <a:pPr algn="l"/>
            <a:r>
              <a:rPr lang="en-US" sz="1200" b="0"/>
              <a:t>Downconverted signal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858000" y="6146500"/>
            <a:ext cx="2133600" cy="365125"/>
          </a:xfrm>
        </p:spPr>
        <p:txBody>
          <a:bodyPr/>
          <a:lstStyle/>
          <a:p>
            <a:fld id="{A7A5ADA6-5A98-4832-92B6-EE95002F5CBB}" type="slidenum">
              <a:rPr lang="en-US" altLang="zh-CN" smtClean="0"/>
              <a:pPr/>
              <a:t>9</a:t>
            </a:fld>
            <a:endParaRPr lang="en-US" altLang="zh-CN"/>
          </a:p>
        </p:txBody>
      </p:sp>
      <p:sp>
        <p:nvSpPr>
          <p:cNvPr id="5" name="Text Box 2"/>
          <p:cNvSpPr txBox="1">
            <a:spLocks noChangeArrowheads="1"/>
          </p:cNvSpPr>
          <p:nvPr/>
        </p:nvSpPr>
        <p:spPr bwMode="auto">
          <a:xfrm>
            <a:off x="576264" y="2313216"/>
            <a:ext cx="5273692" cy="361637"/>
          </a:xfrm>
          <a:prstGeom prst="rect">
            <a:avLst/>
          </a:prstGeom>
          <a:noFill/>
          <a:ln w="9525" algn="ctr">
            <a:noFill/>
            <a:miter lim="800000"/>
            <a:headEnd/>
            <a:tailEnd/>
          </a:ln>
          <a:effectLst/>
        </p:spPr>
        <p:txBody>
          <a:bodyPr wrap="square">
            <a:spAutoFit/>
          </a:bodyPr>
          <a:lstStyle/>
          <a:p>
            <a:pPr>
              <a:lnSpc>
                <a:spcPct val="125000"/>
              </a:lnSpc>
              <a:spcBef>
                <a:spcPct val="50000"/>
              </a:spcBef>
            </a:pPr>
            <a:r>
              <a:rPr lang="en-US" altLang="zh-CN" sz="1400" dirty="0" smtClean="0">
                <a:solidFill>
                  <a:srgbClr val="0071BC"/>
                </a:solidFill>
                <a:latin typeface="Arial" charset="0"/>
              </a:rPr>
              <a:t>Using </a:t>
            </a:r>
            <a:r>
              <a:rPr lang="en-US" altLang="zh-CN" sz="1400" dirty="0">
                <a:solidFill>
                  <a:srgbClr val="0071BC"/>
                </a:solidFill>
                <a:latin typeface="Arial" charset="0"/>
              </a:rPr>
              <a:t>CLIC </a:t>
            </a:r>
            <a:r>
              <a:rPr lang="en-US" altLang="zh-CN" sz="1400" dirty="0" smtClean="0">
                <a:solidFill>
                  <a:srgbClr val="0071BC"/>
                </a:solidFill>
                <a:latin typeface="Arial" charset="0"/>
              </a:rPr>
              <a:t>Beam: </a:t>
            </a:r>
            <a:r>
              <a:rPr lang="el-GR" altLang="zh-CN" sz="1400" dirty="0">
                <a:solidFill>
                  <a:srgbClr val="0071BC"/>
                </a:solidFill>
                <a:latin typeface="Arial" charset="0"/>
                <a:ea typeface="ＭＳ Ｐゴシック" pitchFamily="34" charset="-128"/>
              </a:rPr>
              <a:t>σ</a:t>
            </a:r>
            <a:r>
              <a:rPr lang="en-US" altLang="zh-CN" sz="1400" dirty="0">
                <a:solidFill>
                  <a:srgbClr val="0071BC"/>
                </a:solidFill>
                <a:latin typeface="Arial" charset="0"/>
              </a:rPr>
              <a:t>z=1mm, Q=8.4nC, Tb=83ps</a:t>
            </a:r>
          </a:p>
        </p:txBody>
      </p:sp>
      <p:graphicFrame>
        <p:nvGraphicFramePr>
          <p:cNvPr id="7" name="Group 56"/>
          <p:cNvGraphicFramePr>
            <a:graphicFrameLocks noGrp="1"/>
          </p:cNvGraphicFramePr>
          <p:nvPr/>
        </p:nvGraphicFramePr>
        <p:xfrm>
          <a:off x="628596" y="2721398"/>
          <a:ext cx="8105886" cy="3657600"/>
        </p:xfrm>
        <a:graphic>
          <a:graphicData uri="http://schemas.openxmlformats.org/drawingml/2006/table">
            <a:tbl>
              <a:tblPr/>
              <a:tblGrid>
                <a:gridCol w="3724326"/>
                <a:gridCol w="4381560"/>
              </a:tblGrid>
              <a:tr h="24288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dirty="0" smtClean="0">
                          <a:ln>
                            <a:noFill/>
                          </a:ln>
                          <a:solidFill>
                            <a:srgbClr val="FF6600"/>
                          </a:solidFill>
                          <a:effectLst/>
                          <a:latin typeface="Tahoma" pitchFamily="34" charset="0"/>
                          <a:ea typeface="宋体" pitchFamily="2" charset="-122"/>
                        </a:rPr>
                        <a:t>Freq</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rgbClr val="FF6600"/>
                          </a:solidFill>
                          <a:effectLst/>
                          <a:latin typeface="Tahoma" pitchFamily="34" charset="0"/>
                          <a:ea typeface="宋体" pitchFamily="2" charset="-122"/>
                        </a:rPr>
                        <a:t>11.994GHz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88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rgbClr val="FF6600"/>
                          </a:solidFill>
                          <a:effectLst/>
                          <a:latin typeface="Tahoma" pitchFamily="34" charset="0"/>
                          <a:ea typeface="宋体" pitchFamily="2" charset="-122"/>
                        </a:rPr>
                        <a:t>Effective Length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rgbClr val="FF6600"/>
                          </a:solidFill>
                          <a:effectLst/>
                          <a:latin typeface="Tahoma" pitchFamily="34" charset="0"/>
                          <a:ea typeface="宋体" pitchFamily="2" charset="-122"/>
                        </a:rPr>
                        <a:t>23cm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88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rgbClr val="FF6600"/>
                          </a:solidFill>
                          <a:effectLst/>
                          <a:latin typeface="Tahoma" pitchFamily="34" charset="0"/>
                          <a:ea typeface="宋体" pitchFamily="2" charset="-122"/>
                        </a:rPr>
                        <a:t>Beam channel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rgbClr val="FF6600"/>
                          </a:solidFill>
                          <a:effectLst/>
                          <a:latin typeface="Tahoma" pitchFamily="34" charset="0"/>
                          <a:ea typeface="宋体" pitchFamily="2" charset="-122"/>
                        </a:rPr>
                        <a:t>23mm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88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dirty="0" smtClean="0">
                          <a:ln>
                            <a:noFill/>
                          </a:ln>
                          <a:solidFill>
                            <a:srgbClr val="FF6600"/>
                          </a:solidFill>
                          <a:effectLst/>
                          <a:latin typeface="Tahoma" pitchFamily="34" charset="0"/>
                          <a:ea typeface="宋体" pitchFamily="2" charset="-122"/>
                        </a:rPr>
                        <a:t>Dielectric wall thickness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rgbClr val="FF6600"/>
                          </a:solidFill>
                          <a:effectLst/>
                          <a:latin typeface="Tahoma" pitchFamily="34" charset="0"/>
                          <a:ea typeface="宋体" pitchFamily="2" charset="-122"/>
                        </a:rPr>
                        <a:t>2.582mm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21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rgbClr val="FF6600"/>
                          </a:solidFill>
                          <a:effectLst/>
                          <a:latin typeface="Tahoma" pitchFamily="34" charset="0"/>
                          <a:ea typeface="宋体" pitchFamily="2" charset="-122"/>
                        </a:rPr>
                        <a:t>Dielectric const.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rgbClr val="FF6600"/>
                          </a:solidFill>
                          <a:effectLst/>
                          <a:latin typeface="Tahoma" pitchFamily="34" charset="0"/>
                          <a:ea typeface="宋体" pitchFamily="2" charset="-122"/>
                        </a:rPr>
                        <a:t>3.75(Quartz)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13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rgbClr val="FF6600"/>
                          </a:solidFill>
                          <a:effectLst/>
                          <a:latin typeface="Tahoma" pitchFamily="34" charset="0"/>
                          <a:ea typeface="宋体" pitchFamily="2" charset="-122"/>
                        </a:rPr>
                        <a:t>Q</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rgbClr val="FF6600"/>
                          </a:solidFill>
                          <a:effectLst/>
                          <a:latin typeface="Tahoma" pitchFamily="34" charset="0"/>
                          <a:ea typeface="宋体" pitchFamily="2" charset="-122"/>
                          <a:sym typeface="Symbol" pitchFamily="18" charset="2"/>
                        </a:rPr>
                        <a:t>7318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88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rgbClr val="FF6600"/>
                          </a:solidFill>
                          <a:effectLst/>
                          <a:latin typeface="Tahoma" pitchFamily="34" charset="0"/>
                          <a:ea typeface="宋体" pitchFamily="2" charset="-122"/>
                        </a:rPr>
                        <a:t>R/Q</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rgbClr val="FF6600"/>
                          </a:solidFill>
                          <a:effectLst/>
                          <a:latin typeface="Tahoma" pitchFamily="34" charset="0"/>
                          <a:ea typeface="宋体" pitchFamily="2" charset="-122"/>
                        </a:rPr>
                        <a:t>2.171k</a:t>
                      </a:r>
                      <a:r>
                        <a:rPr kumimoji="0" lang="en-US" altLang="zh-CN" sz="1800" b="0" i="0" u="none" strike="noStrike" cap="none" normalizeH="0" baseline="0" smtClean="0">
                          <a:ln>
                            <a:noFill/>
                          </a:ln>
                          <a:solidFill>
                            <a:srgbClr val="FF6600"/>
                          </a:solidFill>
                          <a:effectLst/>
                          <a:latin typeface="Tahoma" pitchFamily="34" charset="0"/>
                          <a:ea typeface="宋体" pitchFamily="2" charset="-122"/>
                          <a:sym typeface="Symbol" pitchFamily="18" charset="2"/>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88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rgbClr val="FF6600"/>
                          </a:solidFill>
                          <a:effectLst/>
                          <a:latin typeface="Tahoma" pitchFamily="34" charset="0"/>
                          <a:ea typeface="宋体" pitchFamily="2" charset="-122"/>
                        </a:rPr>
                        <a:t>Vg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rgbClr val="FF6600"/>
                          </a:solidFill>
                          <a:effectLst/>
                          <a:latin typeface="Tahoma" pitchFamily="34" charset="0"/>
                          <a:ea typeface="宋体" pitchFamily="2" charset="-122"/>
                        </a:rPr>
                        <a:t>0.4846c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88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rgbClr val="FF6600"/>
                          </a:solidFill>
                          <a:effectLst/>
                          <a:latin typeface="Tahoma" pitchFamily="34" charset="0"/>
                          <a:ea typeface="宋体" pitchFamily="2" charset="-122"/>
                        </a:rPr>
                        <a:t>Peak surface Gradient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smtClean="0">
                          <a:ln>
                            <a:noFill/>
                          </a:ln>
                          <a:solidFill>
                            <a:srgbClr val="FF6600"/>
                          </a:solidFill>
                          <a:effectLst/>
                          <a:latin typeface="Tahoma" pitchFamily="34" charset="0"/>
                          <a:ea typeface="宋体" pitchFamily="2" charset="-122"/>
                        </a:rPr>
                        <a:t>E</a:t>
                      </a:r>
                      <a:r>
                        <a:rPr kumimoji="0" lang="en-US" altLang="zh-CN" sz="1800" b="0" i="0" u="none" strike="noStrike" cap="none" normalizeH="0" baseline="-25000" smtClean="0">
                          <a:ln>
                            <a:noFill/>
                          </a:ln>
                          <a:solidFill>
                            <a:srgbClr val="FF6600"/>
                          </a:solidFill>
                          <a:effectLst/>
                          <a:latin typeface="Tahoma" pitchFamily="34" charset="0"/>
                          <a:ea typeface="宋体" pitchFamily="2" charset="-122"/>
                          <a:cs typeface="Arial" charset="0"/>
                        </a:rPr>
                        <a:t>ll</a:t>
                      </a:r>
                      <a:r>
                        <a:rPr kumimoji="0" lang="en-US" altLang="zh-CN" sz="1800" b="0" i="0" u="none" strike="noStrike" cap="none" normalizeH="0" baseline="0" smtClean="0">
                          <a:ln>
                            <a:noFill/>
                          </a:ln>
                          <a:solidFill>
                            <a:srgbClr val="FF6600"/>
                          </a:solidFill>
                          <a:effectLst/>
                          <a:latin typeface="Tahoma" pitchFamily="34" charset="0"/>
                          <a:ea typeface="宋体" pitchFamily="2" charset="-122"/>
                        </a:rPr>
                        <a:t>=12.65MV/m; E</a:t>
                      </a:r>
                      <a:r>
                        <a:rPr kumimoji="0" lang="en-US" altLang="zh-CN" sz="1800" b="0" i="0" u="none" strike="noStrike" cap="none" normalizeH="0" baseline="-25000" smtClean="0">
                          <a:ln>
                            <a:noFill/>
                          </a:ln>
                          <a:solidFill>
                            <a:srgbClr val="FF6600"/>
                          </a:solidFill>
                          <a:effectLst/>
                          <a:latin typeface="Tahoma" pitchFamily="34" charset="0"/>
                          <a:ea typeface="宋体" pitchFamily="2" charset="-122"/>
                          <a:sym typeface="Symbol" pitchFamily="18" charset="2"/>
                        </a:rPr>
                        <a:t></a:t>
                      </a:r>
                      <a:r>
                        <a:rPr kumimoji="0" lang="en-US" altLang="zh-CN" sz="1800" b="0" i="0" u="none" strike="noStrike" cap="none" normalizeH="0" baseline="0" smtClean="0">
                          <a:ln>
                            <a:noFill/>
                          </a:ln>
                          <a:solidFill>
                            <a:srgbClr val="FF6600"/>
                          </a:solidFill>
                          <a:effectLst/>
                          <a:latin typeface="Tahoma" pitchFamily="34" charset="0"/>
                          <a:ea typeface="宋体" pitchFamily="2" charset="-122"/>
                          <a:sym typeface="Symbol" pitchFamily="18" charset="2"/>
                        </a:rPr>
                        <a:t>=18.28MV/m</a:t>
                      </a:r>
                      <a:endParaRPr kumimoji="0" lang="en-US" altLang="zh-CN" sz="1800" b="0" i="0" u="none" strike="noStrike" cap="none" normalizeH="0" baseline="-25000" smtClean="0">
                        <a:ln>
                          <a:noFill/>
                        </a:ln>
                        <a:solidFill>
                          <a:srgbClr val="FF6600"/>
                        </a:solidFill>
                        <a:effectLst/>
                        <a:latin typeface="Tahoma" pitchFamily="34" charset="0"/>
                        <a:ea typeface="宋体" pitchFamily="2" charset="-122"/>
                        <a:sym typeface="Symbol" pitchFamily="18" charset="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288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dirty="0" smtClean="0">
                          <a:ln>
                            <a:noFill/>
                          </a:ln>
                          <a:solidFill>
                            <a:srgbClr val="FF6600"/>
                          </a:solidFill>
                          <a:effectLst/>
                          <a:latin typeface="Tahoma" pitchFamily="34" charset="0"/>
                          <a:ea typeface="宋体" pitchFamily="2" charset="-122"/>
                        </a:rPr>
                        <a:t>Steady Power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altLang="zh-CN" sz="1800" b="0" i="0" u="none" strike="noStrike" cap="none" normalizeH="0" baseline="0" dirty="0" smtClean="0">
                          <a:ln>
                            <a:noFill/>
                          </a:ln>
                          <a:solidFill>
                            <a:srgbClr val="FF6600"/>
                          </a:solidFill>
                          <a:effectLst/>
                          <a:latin typeface="Tahoma" pitchFamily="34" charset="0"/>
                          <a:ea typeface="宋体" pitchFamily="2" charset="-122"/>
                        </a:rPr>
                        <a:t>142MW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8" name="Picture 10"/>
          <p:cNvPicPr>
            <a:picLocks noChangeAspect="1" noChangeArrowheads="1"/>
          </p:cNvPicPr>
          <p:nvPr/>
        </p:nvPicPr>
        <p:blipFill>
          <a:blip r:embed="rId2" cstate="print"/>
          <a:srcRect t="20470" b="16330"/>
          <a:stretch>
            <a:fillRect/>
          </a:stretch>
        </p:blipFill>
        <p:spPr bwMode="auto">
          <a:xfrm>
            <a:off x="4762440" y="645212"/>
            <a:ext cx="4381560" cy="1667626"/>
          </a:xfrm>
          <a:prstGeom prst="rect">
            <a:avLst/>
          </a:prstGeom>
          <a:noFill/>
          <a:ln w="9525">
            <a:noFill/>
            <a:miter lim="800000"/>
            <a:headEnd/>
            <a:tailEnd/>
          </a:ln>
        </p:spPr>
      </p:pic>
      <p:sp>
        <p:nvSpPr>
          <p:cNvPr id="9" name="Rectangle 3"/>
          <p:cNvSpPr txBox="1">
            <a:spLocks noChangeArrowheads="1"/>
          </p:cNvSpPr>
          <p:nvPr/>
        </p:nvSpPr>
        <p:spPr bwMode="auto">
          <a:xfrm>
            <a:off x="-1" y="241269"/>
            <a:ext cx="8922327" cy="5953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i="0" u="none" strike="noStrike" kern="0" cap="none" spc="0" normalizeH="0" baseline="0" noProof="0" dirty="0" smtClean="0">
                <a:ln>
                  <a:noFill/>
                </a:ln>
                <a:solidFill>
                  <a:schemeClr val="tx2"/>
                </a:solidFill>
                <a:effectLst/>
                <a:uLnTx/>
                <a:uFillTx/>
                <a:ea typeface="+mj-ea"/>
                <a:cs typeface="Arial" pitchFamily="34" charset="0"/>
              </a:rPr>
              <a:t>Dielectric</a:t>
            </a:r>
            <a:r>
              <a:rPr kumimoji="0" lang="en-US" sz="2400" i="0" u="none" strike="noStrike" kern="0" cap="none" spc="0" normalizeH="0" noProof="0" dirty="0" smtClean="0">
                <a:ln>
                  <a:noFill/>
                </a:ln>
                <a:solidFill>
                  <a:schemeClr val="tx2"/>
                </a:solidFill>
                <a:effectLst/>
                <a:uLnTx/>
                <a:uFillTx/>
                <a:ea typeface="+mj-ea"/>
                <a:cs typeface="Arial" pitchFamily="34" charset="0"/>
              </a:rPr>
              <a:t> PETS (</a:t>
            </a:r>
            <a:r>
              <a:rPr kumimoji="0" lang="en-US" sz="2000" i="0" u="none" strike="noStrike" kern="0" cap="none" spc="0" normalizeH="0" noProof="0" dirty="0" smtClean="0">
                <a:ln>
                  <a:noFill/>
                </a:ln>
                <a:solidFill>
                  <a:schemeClr val="tx2"/>
                </a:solidFill>
                <a:effectLst/>
                <a:uLnTx/>
                <a:uFillTx/>
                <a:ea typeface="+mj-ea"/>
                <a:cs typeface="Arial" pitchFamily="34" charset="0"/>
              </a:rPr>
              <a:t>CLIC Power Extraction and Transfer Structure</a:t>
            </a:r>
            <a:r>
              <a:rPr kumimoji="0" lang="en-US" sz="2400" i="0" u="none" strike="noStrike" kern="0" cap="none" spc="0" normalizeH="0" noProof="0" dirty="0" smtClean="0">
                <a:ln>
                  <a:noFill/>
                </a:ln>
                <a:solidFill>
                  <a:schemeClr val="tx2"/>
                </a:solidFill>
                <a:effectLst/>
                <a:uLnTx/>
                <a:uFillTx/>
                <a:ea typeface="+mj-ea"/>
                <a:cs typeface="Arial" pitchFamily="34" charset="0"/>
              </a:rPr>
              <a:t>)</a:t>
            </a:r>
            <a:endParaRPr kumimoji="0" lang="en-US" sz="2400" i="0" u="none" strike="noStrike" kern="0" cap="none" spc="0" normalizeH="0" baseline="0" noProof="0" dirty="0">
              <a:ln>
                <a:noFill/>
              </a:ln>
              <a:solidFill>
                <a:schemeClr val="tx2"/>
              </a:solidFill>
              <a:effectLst/>
              <a:uLnTx/>
              <a:uFillTx/>
              <a:ea typeface="+mj-ea"/>
              <a:cs typeface="Arial" pitchFamily="34" charset="0"/>
            </a:endParaRPr>
          </a:p>
        </p:txBody>
      </p:sp>
    </p:spTree>
  </p:cSld>
  <p:clrMapOvr>
    <a:masterClrMapping/>
  </p:clrMapOvr>
</p:sld>
</file>

<file path=ppt/theme/theme1.xml><?xml version="1.0" encoding="utf-8"?>
<a:theme xmlns:a="http://schemas.openxmlformats.org/drawingml/2006/main" name="1_2009_visual identity">
  <a:themeElements>
    <a:clrScheme name="1_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fontScheme name="1_2009_visual identity">
      <a:majorFont>
        <a:latin typeface="Trebuchet MS"/>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2009_visual identity">
  <a:themeElements>
    <a:clrScheme name="9_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fontScheme name="9_2009_visual identity">
      <a:majorFont>
        <a:latin typeface="Trebuchet MS"/>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2009_visual identity">
  <a:themeElements>
    <a:clrScheme name="10_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fontScheme name="10_2009_visual identity">
      <a:majorFont>
        <a:latin typeface="Trebuchet MS"/>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2009_visual identity">
  <a:themeElements>
    <a:clrScheme name="11_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fontScheme name="11_2009_visual identity">
      <a:majorFont>
        <a:latin typeface="Trebuchet MS"/>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09_visual identity">
  <a:themeElements>
    <a:clrScheme name="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fontScheme name="2009_visual identity">
      <a:majorFont>
        <a:latin typeface="Trebuchet MS"/>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2009_visual identity">
  <a:themeElements>
    <a:clrScheme name="2_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fontScheme name="2_2009_visual identity">
      <a:majorFont>
        <a:latin typeface="Trebuchet MS"/>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2009_visual identity">
  <a:themeElements>
    <a:clrScheme name="3_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fontScheme name="3_2009_visual identity">
      <a:majorFont>
        <a:latin typeface="Trebuchet MS"/>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2009_visual identity">
  <a:themeElements>
    <a:clrScheme name="4_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fontScheme name="4_2009_visual identity">
      <a:majorFont>
        <a:latin typeface="Trebuchet MS"/>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2009_visual identity">
  <a:themeElements>
    <a:clrScheme name="5_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fontScheme name="5_2009_visual identity">
      <a:majorFont>
        <a:latin typeface="Trebuchet MS"/>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2009_visual identity">
  <a:themeElements>
    <a:clrScheme name="6_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fontScheme name="6_2009_visual identity">
      <a:majorFont>
        <a:latin typeface="Trebuchet MS"/>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2009_visual identity">
  <a:themeElements>
    <a:clrScheme name="7_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fontScheme name="7_2009_visual identity">
      <a:majorFont>
        <a:latin typeface="Trebuchet MS"/>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2009_visual identity">
  <a:themeElements>
    <a:clrScheme name="8_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fontScheme name="8_2009_visual identity">
      <a:majorFont>
        <a:latin typeface="Trebuchet MS"/>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2009_visual identity 1">
        <a:dk1>
          <a:srgbClr val="7F7F7F"/>
        </a:dk1>
        <a:lt1>
          <a:srgbClr val="FFFFFF"/>
        </a:lt1>
        <a:dk2>
          <a:srgbClr val="1F497D"/>
        </a:dk2>
        <a:lt2>
          <a:srgbClr val="EEECE1"/>
        </a:lt2>
        <a:accent1>
          <a:srgbClr val="5C0426"/>
        </a:accent1>
        <a:accent2>
          <a:srgbClr val="9D7D9E"/>
        </a:accent2>
        <a:accent3>
          <a:srgbClr val="FFFFFF"/>
        </a:accent3>
        <a:accent4>
          <a:srgbClr val="6C6C6C"/>
        </a:accent4>
        <a:accent5>
          <a:srgbClr val="B5AAAC"/>
        </a:accent5>
        <a:accent6>
          <a:srgbClr val="8E718F"/>
        </a:accent6>
        <a:hlink>
          <a:srgbClr val="253D51"/>
        </a:hlink>
        <a:folHlink>
          <a:srgbClr val="1B1545"/>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New ANL ppt template_green</Template>
  <TotalTime>11243</TotalTime>
  <Words>1575</Words>
  <Application>Microsoft Office PowerPoint</Application>
  <PresentationFormat>On-screen Show (4:3)</PresentationFormat>
  <Paragraphs>336</Paragraphs>
  <Slides>29</Slides>
  <Notes>4</Notes>
  <HiddenSlides>0</HiddenSlides>
  <MMClips>0</MMClips>
  <ScaleCrop>false</ScaleCrop>
  <HeadingPairs>
    <vt:vector size="6" baseType="variant">
      <vt:variant>
        <vt:lpstr>Theme</vt:lpstr>
      </vt:variant>
      <vt:variant>
        <vt:i4>12</vt:i4>
      </vt:variant>
      <vt:variant>
        <vt:lpstr>Embedded OLE Servers</vt:lpstr>
      </vt:variant>
      <vt:variant>
        <vt:i4>3</vt:i4>
      </vt:variant>
      <vt:variant>
        <vt:lpstr>Slide Titles</vt:lpstr>
      </vt:variant>
      <vt:variant>
        <vt:i4>29</vt:i4>
      </vt:variant>
    </vt:vector>
  </HeadingPairs>
  <TitlesOfParts>
    <vt:vector size="44" baseType="lpstr">
      <vt:lpstr>1_2009_visual identity</vt:lpstr>
      <vt:lpstr>2009_visual identity</vt:lpstr>
      <vt:lpstr>2_2009_visual identity</vt:lpstr>
      <vt:lpstr>3_2009_visual identity</vt:lpstr>
      <vt:lpstr>4_2009_visual identity</vt:lpstr>
      <vt:lpstr>5_2009_visual identity</vt:lpstr>
      <vt:lpstr>6_2009_visual identity</vt:lpstr>
      <vt:lpstr>7_2009_visual identity</vt:lpstr>
      <vt:lpstr>8_2009_visual identity</vt:lpstr>
      <vt:lpstr>9_2009_visual identity</vt:lpstr>
      <vt:lpstr>10_2009_visual identity</vt:lpstr>
      <vt:lpstr>11_2009_visual identity</vt:lpstr>
      <vt:lpstr>Equation</vt:lpstr>
      <vt:lpstr>Designer Drawing</vt:lpstr>
      <vt:lpstr>Microsoft Equation 3.0</vt:lpstr>
      <vt:lpstr>AWA Experiments </vt:lpstr>
      <vt:lpstr>Core Experiments: 2009-2014</vt:lpstr>
      <vt:lpstr>Complementary Experiments: 2009-2014</vt:lpstr>
      <vt:lpstr>Collaborators: 2009-2014</vt:lpstr>
      <vt:lpstr>Slide 5</vt:lpstr>
      <vt:lpstr>Slide 6</vt:lpstr>
      <vt:lpstr>Slide 7</vt:lpstr>
      <vt:lpstr>Slide 8</vt:lpstr>
      <vt:lpstr>Slide 9</vt:lpstr>
      <vt:lpstr>Slide 10</vt:lpstr>
      <vt:lpstr>Slide 11</vt:lpstr>
      <vt:lpstr>Slide 12</vt:lpstr>
      <vt:lpstr>Slide 13</vt:lpstr>
      <vt:lpstr>Slide 14</vt:lpstr>
      <vt:lpstr>Slide 15</vt:lpstr>
      <vt:lpstr>Dielectric Collinear Wakefield Acceleration</vt:lpstr>
      <vt:lpstr>Slide 17</vt:lpstr>
      <vt:lpstr>High Efficiency Wakefield Acceleration</vt:lpstr>
      <vt:lpstr>Slide 19</vt:lpstr>
      <vt:lpstr>Slide 20</vt:lpstr>
      <vt:lpstr>Bunch shaping for high transformer ratio</vt:lpstr>
      <vt:lpstr>Experiment in 2 years</vt:lpstr>
      <vt:lpstr>Slide 23</vt:lpstr>
      <vt:lpstr>High Grad. Breakdown Study of A Diamond Slab Structure @ AWA (2012)</vt:lpstr>
      <vt:lpstr>Slide 25</vt:lpstr>
      <vt:lpstr>Slide 26</vt:lpstr>
      <vt:lpstr>Slide 27</vt:lpstr>
      <vt:lpstr>High power beam-based THz source</vt:lpstr>
      <vt:lpstr>SUMMARY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Chunguang Jing</dc:creator>
  <cp:lastModifiedBy>Chunguang Jing</cp:lastModifiedBy>
  <cp:revision>483</cp:revision>
  <cp:lastPrinted>1601-01-01T00:00:00Z</cp:lastPrinted>
  <dcterms:created xsi:type="dcterms:W3CDTF">1601-01-01T00:00:00Z</dcterms:created>
  <dcterms:modified xsi:type="dcterms:W3CDTF">2013-03-06T23:48:05Z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