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5" r:id="rId3"/>
    <p:sldId id="320" r:id="rId4"/>
    <p:sldId id="296" r:id="rId5"/>
    <p:sldId id="341" r:id="rId6"/>
    <p:sldId id="302" r:id="rId7"/>
    <p:sldId id="297" r:id="rId8"/>
    <p:sldId id="343" r:id="rId9"/>
    <p:sldId id="273" r:id="rId10"/>
    <p:sldId id="272" r:id="rId11"/>
    <p:sldId id="274" r:id="rId12"/>
    <p:sldId id="294" r:id="rId13"/>
    <p:sldId id="278" r:id="rId14"/>
    <p:sldId id="262" r:id="rId15"/>
    <p:sldId id="298" r:id="rId16"/>
    <p:sldId id="316" r:id="rId17"/>
    <p:sldId id="318" r:id="rId18"/>
    <p:sldId id="325" r:id="rId19"/>
    <p:sldId id="342" r:id="rId20"/>
    <p:sldId id="344" r:id="rId21"/>
    <p:sldId id="345" r:id="rId22"/>
    <p:sldId id="349" r:id="rId23"/>
    <p:sldId id="290" r:id="rId24"/>
    <p:sldId id="324" r:id="rId25"/>
    <p:sldId id="277" r:id="rId26"/>
    <p:sldId id="280" r:id="rId27"/>
  </p:sldIdLst>
  <p:sldSz cx="9144000" cy="6858000" type="screen4x3"/>
  <p:notesSz cx="7010400" cy="91598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6A6A6"/>
    <a:srgbClr val="3333FF"/>
    <a:srgbClr val="BF5C28"/>
    <a:srgbClr val="FF0000"/>
    <a:srgbClr val="92D050"/>
    <a:srgbClr val="000000"/>
    <a:srgbClr val="8EB4E3"/>
    <a:srgbClr val="F91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739" autoAdjust="0"/>
    <p:restoredTop sz="96108" autoAdjust="0"/>
  </p:normalViewPr>
  <p:slideViewPr>
    <p:cSldViewPr snapToGrid="0">
      <p:cViewPr varScale="1">
        <p:scale>
          <a:sx n="124" d="100"/>
          <a:sy n="124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slide footer_orange_4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28063"/>
            <a:ext cx="93472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slide header_orange_4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36800" y="0"/>
            <a:ext cx="93472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152400"/>
            <a:ext cx="3038475" cy="306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FCC708E1-FEB6-42B6-8CE6-9D64E4FAE534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9463" y="8624888"/>
            <a:ext cx="4906962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19788" y="8701088"/>
            <a:ext cx="10890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674E3436-DE35-4E49-B54F-3B0116956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53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BFF7F7A-0D90-498E-B9F1-DB97ABA22C52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6025" y="687388"/>
            <a:ext cx="4578350" cy="3433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51338"/>
            <a:ext cx="5607050" cy="412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1088"/>
            <a:ext cx="30384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01088"/>
            <a:ext cx="30384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1C1073-C0EA-4511-8E06-710305052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440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23CB9A-00E8-46BF-91B1-EA57F6EDABF7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Equal time separation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unequal time </a:t>
            </a:r>
            <a:r>
              <a:rPr lang="en-US" baseline="0" dirty="0" err="1" smtClean="0"/>
              <a:t>sep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1C1073-C0EA-4511-8E06-71030505262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7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Gradient, hundred of MV/m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1C1073-C0EA-4511-8E06-71030505262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4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FC31C4-ACF7-4FFC-BA1D-DBBA5733B4E2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itle footer_Blue_6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itle header_orange_47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title footer_orange_47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84975"/>
            <a:ext cx="9144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0CDA-A34D-4EE0-AF34-F3E97CE47FA9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B351-1020-4BDB-BBD5-2C15A7C82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6200"/>
            <a:ext cx="215265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30555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4EA53-B1B7-4CA8-BA12-5199D989B3D6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31A8-9437-423B-BE9F-488190A24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462CA-695A-40A0-A604-B62D63EE76DF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05E4A-0E2F-449C-9A8E-10E979C67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3D78-6107-4E37-92E1-FCEC3AA2E8BC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F52B-96FC-4FE9-A056-E17443147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0939-4AA0-49CB-AD72-AB202C2E455A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D883-1701-41A1-B302-6BABDFC23E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548F-A21D-4A1E-8EDB-03CFA3305D6E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4E50-6517-4ABB-80E5-5D3D44CDA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30F2E-FF80-4B6A-96E1-88D7A6A3C0A9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868C4-47DE-4166-875D-9A6043BD55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0656-2D94-43A8-862A-E0C384E51B5B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7C5A5-9BAC-40F5-8C0A-523BD372A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68EA-A790-4597-9143-B02A89886BC4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2DBD-F3DE-4776-8D51-E992C14BC4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42E5A-F0F4-4183-9D6B-53724489196E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A013B-1E3D-4222-BB15-5F6AAF44D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 footer_orange_47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cs typeface="+mn-cs"/>
              </a:defRPr>
            </a:lvl1pPr>
          </a:lstStyle>
          <a:p>
            <a:pPr>
              <a:defRPr/>
            </a:pPr>
            <a:fld id="{5AC90FF9-0232-4E67-B0EB-0000BF31993F}" type="datetime1">
              <a:rPr lang="en-US"/>
              <a:pPr>
                <a:defRPr/>
              </a:pPr>
              <a:t>3/6/2013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cs typeface="+mn-cs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cs typeface="+mn-cs"/>
              </a:defRPr>
            </a:lvl1pPr>
          </a:lstStyle>
          <a:p>
            <a:pPr>
              <a:defRPr/>
            </a:pPr>
            <a:fld id="{9DE82E54-E90D-453A-A060-45B7FC25B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 descr="slide header_orange_471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1190" t="35048" r="2143" b="29905"/>
          <a:stretch>
            <a:fillRect/>
          </a:stretch>
        </p:blipFill>
        <p:spPr bwMode="auto">
          <a:xfrm rot="264698">
            <a:off x="18860" y="3565179"/>
            <a:ext cx="9144000" cy="103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1373188"/>
            <a:ext cx="7700963" cy="311467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Upgraded AWA Drive </a:t>
            </a:r>
            <a:r>
              <a:rPr lang="en-US" sz="4000" dirty="0" err="1" smtClean="0"/>
              <a:t>Beamline</a:t>
            </a:r>
            <a:r>
              <a:rPr lang="en-US" sz="40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CONFIGURATION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SIMULATIONS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DIAGNOSTICS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400" y="5246688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John Power</a:t>
            </a:r>
          </a:p>
          <a:p>
            <a:pPr eaLnBrk="1" hangingPunct="1"/>
            <a:r>
              <a:rPr lang="en-US" smtClean="0"/>
              <a:t>AARD DOE Review</a:t>
            </a:r>
          </a:p>
          <a:p>
            <a:pPr eaLnBrk="1" hangingPunct="1"/>
            <a:r>
              <a:rPr lang="en-US" smtClean="0"/>
              <a:t>March 07, 2013</a:t>
            </a: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 rot="11079983">
            <a:off x="2582516" y="3231153"/>
            <a:ext cx="5153025" cy="477837"/>
          </a:xfrm>
          <a:prstGeom prst="rightArrow">
            <a:avLst>
              <a:gd name="adj1" fmla="val 50000"/>
              <a:gd name="adj2" fmla="val 300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000" dirty="0">
              <a:latin typeface="Arial" charset="0"/>
              <a:cs typeface="+mn-cs"/>
            </a:endParaRPr>
          </a:p>
        </p:txBody>
      </p:sp>
      <p:sp>
        <p:nvSpPr>
          <p:cNvPr id="15365" name="Text Box 30"/>
          <p:cNvSpPr txBox="1">
            <a:spLocks noChangeArrowheads="1"/>
          </p:cNvSpPr>
          <p:nvPr/>
        </p:nvSpPr>
        <p:spPr bwMode="auto">
          <a:xfrm rot="248569">
            <a:off x="3873153" y="3320053"/>
            <a:ext cx="3657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FFFF00"/>
                </a:solidFill>
                <a:latin typeface="Arial" charset="0"/>
              </a:rPr>
              <a:t>Direction of beam propagation </a:t>
            </a:r>
          </a:p>
        </p:txBody>
      </p:sp>
      <p:sp>
        <p:nvSpPr>
          <p:cNvPr id="8" name="5-Point Star 7"/>
          <p:cNvSpPr/>
          <p:nvPr/>
        </p:nvSpPr>
        <p:spPr bwMode="auto">
          <a:xfrm rot="3286813">
            <a:off x="363541" y="2174172"/>
            <a:ext cx="2143125" cy="1098550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799751" y="2439284"/>
            <a:ext cx="1054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Comic Sans MS" pitchFamily="66" charset="0"/>
                <a:ea typeface="Arial Unicode MS"/>
                <a:cs typeface="Arial Unicode MS"/>
              </a:rPr>
              <a:t>75 MeV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7880349" y="3252395"/>
            <a:ext cx="909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drive gun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6AC1F1-0C48-41D5-A88F-39626998B0BF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Single bunch start-to-end simulations</a:t>
            </a:r>
          </a:p>
        </p:txBody>
      </p:sp>
      <p:pic>
        <p:nvPicPr>
          <p:cNvPr id="31747" name="Picture 4" descr="bm_STD3_100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87450"/>
            <a:ext cx="48006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zen_STD3_w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22813"/>
            <a:ext cx="51816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04800" y="685800"/>
            <a:ext cx="800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>
                <a:latin typeface="Arial" charset="0"/>
                <a:ea typeface="MS PGothic" pitchFamily="34" charset="-128"/>
              </a:rPr>
              <a:t>Beam parameters: </a:t>
            </a:r>
            <a:r>
              <a:rPr lang="en-US" sz="1400" b="0">
                <a:latin typeface="Arial" charset="0"/>
                <a:ea typeface="MS PGothic" pitchFamily="34" charset="-128"/>
              </a:rPr>
              <a:t> Q = 100 nC, R (at cathode) = 8.0 mm,  </a:t>
            </a:r>
            <a:r>
              <a:rPr lang="en-US" sz="1400" b="0">
                <a:latin typeface="Arial" charset="0"/>
                <a:ea typeface="MS PGothic" pitchFamily="34" charset="-128"/>
                <a:sym typeface="Symbol" pitchFamily="18" charset="2"/>
              </a:rPr>
              <a:t></a:t>
            </a:r>
            <a:r>
              <a:rPr lang="en-US" sz="1400" b="0" baseline="-25000">
                <a:latin typeface="Arial" charset="0"/>
                <a:ea typeface="MS PGothic" pitchFamily="34" charset="-128"/>
                <a:sym typeface="Symbol" pitchFamily="18" charset="2"/>
              </a:rPr>
              <a:t>z</a:t>
            </a:r>
            <a:r>
              <a:rPr lang="en-US" sz="1400" b="0">
                <a:latin typeface="Arial" charset="0"/>
                <a:ea typeface="MS PGothic" pitchFamily="34" charset="-128"/>
                <a:sym typeface="Symbol" pitchFamily="18" charset="2"/>
              </a:rPr>
              <a:t> = 3.40 ps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410200" y="1373188"/>
            <a:ext cx="31384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latin typeface="Arial" charset="0"/>
                <a:ea typeface="MS PGothic" pitchFamily="34" charset="-128"/>
              </a:rPr>
              <a:t>Single Bunch Wakefields*: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0">
                <a:latin typeface="Arial" charset="0"/>
                <a:ea typeface="MS PGothic" pitchFamily="34" charset="-128"/>
              </a:rPr>
              <a:t> negligible effect on transverse phase-space</a:t>
            </a:r>
          </a:p>
          <a:p>
            <a:pPr>
              <a:spcBef>
                <a:spcPct val="50000"/>
              </a:spcBef>
            </a:pPr>
            <a:r>
              <a:rPr lang="en-US" sz="1600" b="0">
                <a:latin typeface="Arial" charset="0"/>
                <a:ea typeface="MS PGothic" pitchFamily="34" charset="-128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b="0">
              <a:latin typeface="Arial" charset="0"/>
              <a:ea typeface="MS PGothic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0">
                <a:latin typeface="Arial" charset="0"/>
                <a:ea typeface="MS PGothic" pitchFamily="34" charset="-128"/>
              </a:rPr>
              <a:t> increased correlated energy spread.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0">
                <a:latin typeface="Arial" charset="0"/>
                <a:ea typeface="MS PGothic" pitchFamily="34" charset="-128"/>
              </a:rPr>
              <a:t> decreased longitudinal emittance.</a:t>
            </a:r>
            <a:endParaRPr lang="ru-RU" sz="1600" b="0">
              <a:latin typeface="Arial" charset="0"/>
              <a:ea typeface="MS PGothic" pitchFamily="34" charset="-128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6172200" y="5715000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latin typeface="Arial" charset="0"/>
                <a:ea typeface="MS PGothic" pitchFamily="34" charset="-128"/>
              </a:rPr>
              <a:t>*Impact-T implementation of the wakefields based on, K. L. F. Bane, SLAC-PUB-9663, 2003 and benchmarked to ABCI.</a:t>
            </a:r>
            <a:endParaRPr lang="ru-RU" sz="1200" b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551747" y="1568966"/>
            <a:ext cx="2368281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CB378F-811D-489B-A34B-996219C35409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Bunch Train start-to-end simulations</a:t>
            </a:r>
          </a:p>
        </p:txBody>
      </p:sp>
      <p:sp>
        <p:nvSpPr>
          <p:cNvPr id="32771" name="AutoShape 96"/>
          <p:cNvSpPr>
            <a:spLocks noChangeArrowheads="1"/>
          </p:cNvSpPr>
          <p:nvPr/>
        </p:nvSpPr>
        <p:spPr bwMode="auto">
          <a:xfrm>
            <a:off x="4057650" y="1419225"/>
            <a:ext cx="1200150" cy="838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AutoShape 97"/>
          <p:cNvSpPr>
            <a:spLocks noChangeArrowheads="1"/>
          </p:cNvSpPr>
          <p:nvPr/>
        </p:nvSpPr>
        <p:spPr bwMode="auto">
          <a:xfrm>
            <a:off x="4057650" y="2514600"/>
            <a:ext cx="1200150" cy="838200"/>
          </a:xfrm>
          <a:prstGeom prst="roundRect">
            <a:avLst>
              <a:gd name="adj" fmla="val 16667"/>
            </a:avLst>
          </a:prstGeom>
          <a:solidFill>
            <a:srgbClr val="3333CC">
              <a:alpha val="6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98"/>
          <p:cNvSpPr>
            <a:spLocks noChangeArrowheads="1"/>
          </p:cNvSpPr>
          <p:nvPr/>
        </p:nvSpPr>
        <p:spPr bwMode="auto">
          <a:xfrm>
            <a:off x="4057650" y="4114800"/>
            <a:ext cx="1200150" cy="838200"/>
          </a:xfrm>
          <a:prstGeom prst="roundRect">
            <a:avLst>
              <a:gd name="adj" fmla="val 16667"/>
            </a:avLst>
          </a:prstGeom>
          <a:solidFill>
            <a:srgbClr val="3333CC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99"/>
          <p:cNvSpPr>
            <a:spLocks noChangeArrowheads="1"/>
          </p:cNvSpPr>
          <p:nvPr/>
        </p:nvSpPr>
        <p:spPr bwMode="auto">
          <a:xfrm>
            <a:off x="6096000" y="838200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  <a:ea typeface="MS PGothic" pitchFamily="34" charset="-128"/>
              </a:rPr>
              <a:t>initial stored energy</a:t>
            </a:r>
            <a:endParaRPr lang="en-US" b="0" baseline="-25000">
              <a:latin typeface="Arial" charset="0"/>
              <a:ea typeface="MS PGothic" pitchFamily="34" charset="-128"/>
            </a:endParaRPr>
          </a:p>
        </p:txBody>
      </p:sp>
      <p:sp>
        <p:nvSpPr>
          <p:cNvPr id="32775" name="Line 100"/>
          <p:cNvSpPr>
            <a:spLocks noChangeShapeType="1"/>
          </p:cNvSpPr>
          <p:nvPr/>
        </p:nvSpPr>
        <p:spPr bwMode="auto">
          <a:xfrm>
            <a:off x="476250" y="2943225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101"/>
          <p:cNvSpPr>
            <a:spLocks noChangeShapeType="1"/>
          </p:cNvSpPr>
          <p:nvPr/>
        </p:nvSpPr>
        <p:spPr bwMode="auto">
          <a:xfrm>
            <a:off x="476250" y="1800225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Rectangle 102"/>
          <p:cNvSpPr>
            <a:spLocks noChangeArrowheads="1"/>
          </p:cNvSpPr>
          <p:nvPr/>
        </p:nvSpPr>
        <p:spPr bwMode="auto">
          <a:xfrm>
            <a:off x="4419600" y="1814513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U</a:t>
            </a:r>
            <a:r>
              <a:rPr lang="en-US" b="0" baseline="-2500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0</a:t>
            </a:r>
          </a:p>
        </p:txBody>
      </p:sp>
      <p:sp>
        <p:nvSpPr>
          <p:cNvPr id="32778" name="Rectangle 103"/>
          <p:cNvSpPr>
            <a:spLocks noChangeArrowheads="1"/>
          </p:cNvSpPr>
          <p:nvPr/>
        </p:nvSpPr>
        <p:spPr bwMode="auto">
          <a:xfrm>
            <a:off x="4191000" y="2957513"/>
            <a:ext cx="87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U</a:t>
            </a:r>
            <a:r>
              <a:rPr lang="en-US" b="0" baseline="-2500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0</a:t>
            </a:r>
            <a:r>
              <a:rPr lang="en-US" b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- </a:t>
            </a:r>
            <a:r>
              <a:rPr lang="en-US" b="0">
                <a:solidFill>
                  <a:srgbClr val="FFFF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b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U</a:t>
            </a:r>
          </a:p>
        </p:txBody>
      </p:sp>
      <p:grpSp>
        <p:nvGrpSpPr>
          <p:cNvPr id="32779" name="Group 104"/>
          <p:cNvGrpSpPr>
            <a:grpSpLocks/>
          </p:cNvGrpSpPr>
          <p:nvPr/>
        </p:nvGrpSpPr>
        <p:grpSpPr bwMode="auto">
          <a:xfrm>
            <a:off x="4495800" y="3429000"/>
            <a:ext cx="152400" cy="609600"/>
            <a:chOff x="3696" y="2334"/>
            <a:chExt cx="96" cy="384"/>
          </a:xfrm>
        </p:grpSpPr>
        <p:sp>
          <p:nvSpPr>
            <p:cNvPr id="32820" name="Oval 105"/>
            <p:cNvSpPr>
              <a:spLocks noChangeArrowheads="1"/>
            </p:cNvSpPr>
            <p:nvPr/>
          </p:nvSpPr>
          <p:spPr bwMode="auto">
            <a:xfrm>
              <a:off x="3696" y="233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Oval 106"/>
            <p:cNvSpPr>
              <a:spLocks noChangeArrowheads="1"/>
            </p:cNvSpPr>
            <p:nvPr/>
          </p:nvSpPr>
          <p:spPr bwMode="auto">
            <a:xfrm>
              <a:off x="3696" y="247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Oval 107"/>
            <p:cNvSpPr>
              <a:spLocks noChangeArrowheads="1"/>
            </p:cNvSpPr>
            <p:nvPr/>
          </p:nvSpPr>
          <p:spPr bwMode="auto">
            <a:xfrm>
              <a:off x="3696" y="262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0" name="Line 108"/>
          <p:cNvSpPr>
            <a:spLocks noChangeShapeType="1"/>
          </p:cNvSpPr>
          <p:nvPr/>
        </p:nvSpPr>
        <p:spPr bwMode="auto">
          <a:xfrm>
            <a:off x="476250" y="4543425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Rectangle 109"/>
          <p:cNvSpPr>
            <a:spLocks noChangeArrowheads="1"/>
          </p:cNvSpPr>
          <p:nvPr/>
        </p:nvSpPr>
        <p:spPr bwMode="auto">
          <a:xfrm>
            <a:off x="4191000" y="4557713"/>
            <a:ext cx="1068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U</a:t>
            </a:r>
            <a:r>
              <a:rPr lang="en-US" b="0" baseline="-2500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0</a:t>
            </a:r>
            <a:r>
              <a:rPr lang="en-US" b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-N*</a:t>
            </a:r>
            <a:r>
              <a:rPr lang="en-US" b="0">
                <a:solidFill>
                  <a:srgbClr val="FFFF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b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U</a:t>
            </a:r>
          </a:p>
        </p:txBody>
      </p:sp>
      <p:sp>
        <p:nvSpPr>
          <p:cNvPr id="32783" name="Line 121"/>
          <p:cNvSpPr>
            <a:spLocks noChangeShapeType="1"/>
          </p:cNvSpPr>
          <p:nvPr/>
        </p:nvSpPr>
        <p:spPr bwMode="auto">
          <a:xfrm flipH="1">
            <a:off x="5105400" y="10668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Text Box 122"/>
          <p:cNvSpPr txBox="1">
            <a:spLocks noChangeArrowheads="1"/>
          </p:cNvSpPr>
          <p:nvPr/>
        </p:nvSpPr>
        <p:spPr bwMode="auto">
          <a:xfrm>
            <a:off x="381000" y="5154613"/>
            <a:ext cx="61991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Goal:</a:t>
            </a:r>
            <a:r>
              <a:rPr lang="en-US" sz="2400" b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 minimize droop </a:t>
            </a:r>
            <a:r>
              <a:rPr lang="en-US" sz="2400" b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sz="2400" b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 U</a:t>
            </a:r>
            <a:r>
              <a:rPr lang="en-US" sz="2400" b="0" baseline="-2500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b</a:t>
            </a:r>
            <a:r>
              <a:rPr lang="en-US" sz="2400" b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/U</a:t>
            </a:r>
            <a:r>
              <a:rPr lang="en-US" sz="2400" b="0" baseline="-2500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0</a:t>
            </a:r>
            <a:r>
              <a:rPr lang="en-US" sz="2400" b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 @ Q</a:t>
            </a:r>
            <a:r>
              <a:rPr lang="en-US" sz="2400" b="0" baseline="-2500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b</a:t>
            </a:r>
            <a:r>
              <a:rPr lang="en-US" sz="2400" b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=1</a:t>
            </a:r>
            <a:r>
              <a:rPr lang="en-US" sz="2400" b="0">
                <a:solidFill>
                  <a:srgbClr val="6600FF"/>
                </a:solidFill>
                <a:latin typeface="Symbol" pitchFamily="18" charset="2"/>
                <a:ea typeface="MS PGothic" pitchFamily="34" charset="-128"/>
              </a:rPr>
              <a:t>m</a:t>
            </a:r>
            <a:r>
              <a:rPr lang="en-US" sz="2400" b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C</a:t>
            </a:r>
          </a:p>
          <a:p>
            <a:pPr marL="342900" indent="-342900"/>
            <a:r>
              <a:rPr lang="en-US" sz="240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Solution: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  <a:sym typeface="Wingdings" pitchFamily="2" charset="2"/>
              </a:rPr>
              <a:t>large stored energy (U</a:t>
            </a:r>
            <a:r>
              <a:rPr lang="en-US" sz="2000" b="0" baseline="-2500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  <a:sym typeface="Wingdings" pitchFamily="2" charset="2"/>
              </a:rPr>
              <a:t>0</a:t>
            </a:r>
            <a:r>
              <a:rPr lang="en-US" sz="2000" b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  <a:sym typeface="Wingdings" pitchFamily="2" charset="2"/>
              </a:rPr>
              <a:t>)  rf cavity design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  <a:sym typeface="Wingdings" pitchFamily="2" charset="2"/>
              </a:rPr>
              <a:t>vary launch phase  during operation</a:t>
            </a:r>
            <a:endParaRPr lang="en-US" sz="2000" b="0">
              <a:solidFill>
                <a:srgbClr val="6600FF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32785" name="Rectangle 123"/>
          <p:cNvSpPr>
            <a:spLocks noChangeArrowheads="1"/>
          </p:cNvSpPr>
          <p:nvPr/>
        </p:nvSpPr>
        <p:spPr bwMode="auto">
          <a:xfrm>
            <a:off x="6934200" y="3549650"/>
            <a:ext cx="1125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6600CC"/>
                </a:solidFill>
                <a:latin typeface="Arial" charset="0"/>
                <a:ea typeface="MS PGothic" pitchFamily="34" charset="-128"/>
              </a:rPr>
              <a:t>U</a:t>
            </a:r>
            <a:r>
              <a:rPr lang="en-US" b="0" baseline="-25000">
                <a:solidFill>
                  <a:srgbClr val="6600CC"/>
                </a:solidFill>
                <a:latin typeface="Arial" charset="0"/>
                <a:ea typeface="MS PGothic" pitchFamily="34" charset="-128"/>
              </a:rPr>
              <a:t>b</a:t>
            </a:r>
            <a:r>
              <a:rPr lang="en-US" b="0">
                <a:solidFill>
                  <a:srgbClr val="6600CC"/>
                </a:solidFill>
                <a:latin typeface="Arial" charset="0"/>
                <a:ea typeface="MS PGothic" pitchFamily="34" charset="-128"/>
              </a:rPr>
              <a:t>=N*</a:t>
            </a:r>
            <a:r>
              <a:rPr lang="en-US" b="0">
                <a:solidFill>
                  <a:srgbClr val="6600CC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b="0">
                <a:solidFill>
                  <a:srgbClr val="6600CC"/>
                </a:solidFill>
                <a:latin typeface="Arial" charset="0"/>
                <a:ea typeface="MS PGothic" pitchFamily="34" charset="-128"/>
              </a:rPr>
              <a:t>U</a:t>
            </a:r>
          </a:p>
        </p:txBody>
      </p:sp>
      <p:sp>
        <p:nvSpPr>
          <p:cNvPr id="32788" name="AutoShape 146"/>
          <p:cNvSpPr>
            <a:spLocks/>
          </p:cNvSpPr>
          <p:nvPr/>
        </p:nvSpPr>
        <p:spPr bwMode="auto">
          <a:xfrm rot="-5400000">
            <a:off x="6858000" y="2409825"/>
            <a:ext cx="457200" cy="3505200"/>
          </a:xfrm>
          <a:prstGeom prst="righ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2343150" y="2890837"/>
            <a:ext cx="3252387" cy="142875"/>
            <a:chOff x="444500" y="1728787"/>
            <a:chExt cx="3252387" cy="142875"/>
          </a:xfrm>
        </p:grpSpPr>
        <p:sp>
          <p:nvSpPr>
            <p:cNvPr id="68" name="Oval 67"/>
            <p:cNvSpPr/>
            <p:nvPr/>
          </p:nvSpPr>
          <p:spPr bwMode="auto">
            <a:xfrm>
              <a:off x="444500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90001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1135502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1481003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1826504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2172005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517506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2863007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208508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3554012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400675" y="4481512"/>
            <a:ext cx="3252387" cy="142875"/>
            <a:chOff x="444500" y="1728787"/>
            <a:chExt cx="3252387" cy="142875"/>
          </a:xfrm>
        </p:grpSpPr>
        <p:sp>
          <p:nvSpPr>
            <p:cNvPr id="79" name="Oval 78"/>
            <p:cNvSpPr/>
            <p:nvPr/>
          </p:nvSpPr>
          <p:spPr bwMode="auto">
            <a:xfrm>
              <a:off x="444500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90001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1135502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1481003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1826504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172005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2517506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863007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208508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3554012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50388" y="1346200"/>
            <a:ext cx="15343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BUNCH TRAIN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4500" y="1728787"/>
            <a:ext cx="3252387" cy="142875"/>
            <a:chOff x="444500" y="1728787"/>
            <a:chExt cx="3252387" cy="142875"/>
          </a:xfrm>
        </p:grpSpPr>
        <p:sp>
          <p:nvSpPr>
            <p:cNvPr id="2" name="Oval 1"/>
            <p:cNvSpPr/>
            <p:nvPr/>
          </p:nvSpPr>
          <p:spPr bwMode="auto">
            <a:xfrm>
              <a:off x="444500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90001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135502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481003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826504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2172005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2517506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863007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208508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554012" y="1728787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DFC0AA-D151-454B-962C-1790CED7ADEF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Bunch Train start-to-end simulations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3505200" cy="3124200"/>
          </a:xfrm>
        </p:spPr>
        <p:txBody>
          <a:bodyPr/>
          <a:lstStyle/>
          <a:p>
            <a:pPr eaLnBrk="1" hangingPunct="1"/>
            <a:r>
              <a:rPr lang="en-US" b="1" smtClean="0"/>
              <a:t>10 bunches on crest</a:t>
            </a:r>
            <a:endParaRPr lang="en-US" b="1" smtClean="0">
              <a:sym typeface="Symbol" pitchFamily="18" charset="2"/>
            </a:endParaRPr>
          </a:p>
          <a:p>
            <a:pPr eaLnBrk="1" hangingPunct="1"/>
            <a:endParaRPr lang="en-US" b="1" smtClean="0">
              <a:sym typeface="Symbol" pitchFamily="18" charset="2"/>
            </a:endParaRPr>
          </a:p>
          <a:p>
            <a:pPr eaLnBrk="1" hangingPunct="1"/>
            <a:endParaRPr lang="en-US" b="1" smtClean="0">
              <a:sym typeface="Symbol" pitchFamily="18" charset="2"/>
            </a:endParaRPr>
          </a:p>
          <a:p>
            <a:pPr eaLnBrk="1" hangingPunct="1"/>
            <a:endParaRPr lang="en-US" b="1" smtClean="0">
              <a:sym typeface="Symbol" pitchFamily="18" charset="2"/>
            </a:endParaRPr>
          </a:p>
          <a:p>
            <a:pPr eaLnBrk="1" hangingPunct="1"/>
            <a:endParaRPr lang="en-US" b="1" smtClean="0">
              <a:sym typeface="Symbol" pitchFamily="18" charset="2"/>
            </a:endParaRPr>
          </a:p>
          <a:p>
            <a:pPr eaLnBrk="1" hangingPunct="1"/>
            <a:endParaRPr lang="en-US" b="1" smtClean="0">
              <a:sym typeface="Symbol" pitchFamily="18" charset="2"/>
            </a:endParaRPr>
          </a:p>
          <a:p>
            <a:pPr eaLnBrk="1" hangingPunct="1"/>
            <a:endParaRPr lang="en-US" b="1" smtClean="0">
              <a:sym typeface="Symbol" pitchFamily="18" charset="2"/>
            </a:endParaRPr>
          </a:p>
          <a:p>
            <a:pPr eaLnBrk="1" hangingPunct="1"/>
            <a:endParaRPr lang="en-US" b="1" smtClean="0">
              <a:sym typeface="Symbol" pitchFamily="18" charset="2"/>
            </a:endParaRPr>
          </a:p>
          <a:p>
            <a:pPr eaLnBrk="1" hangingPunct="1"/>
            <a:r>
              <a:rPr lang="en-US" b="1" smtClean="0">
                <a:sym typeface="Symbol" pitchFamily="18" charset="2"/>
              </a:rPr>
              <a:t>Bunches at different phases</a:t>
            </a:r>
          </a:p>
        </p:txBody>
      </p:sp>
      <p:pic>
        <p:nvPicPr>
          <p:cNvPr id="33796" name="Picture 4" descr="eg_10bunches_100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905000"/>
            <a:ext cx="48863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228600" y="1752600"/>
            <a:ext cx="3657600" cy="1524000"/>
            <a:chOff x="144" y="672"/>
            <a:chExt cx="2304" cy="960"/>
          </a:xfrm>
        </p:grpSpPr>
        <p:pic>
          <p:nvPicPr>
            <p:cNvPr id="33823" name="Picture 6" descr="cos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672"/>
              <a:ext cx="76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4" name="Picture 7" descr="cos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672"/>
              <a:ext cx="76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5" name="Picture 8" descr="cos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672"/>
              <a:ext cx="76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826" name="Group 9"/>
            <p:cNvGrpSpPr>
              <a:grpSpLocks/>
            </p:cNvGrpSpPr>
            <p:nvPr/>
          </p:nvGrpSpPr>
          <p:grpSpPr bwMode="auto">
            <a:xfrm>
              <a:off x="672" y="714"/>
              <a:ext cx="1587" cy="54"/>
              <a:chOff x="672" y="576"/>
              <a:chExt cx="1587" cy="54"/>
            </a:xfrm>
          </p:grpSpPr>
          <p:sp>
            <p:nvSpPr>
              <p:cNvPr id="33827" name="Oval 10"/>
              <p:cNvSpPr>
                <a:spLocks noChangeArrowheads="1"/>
              </p:cNvSpPr>
              <p:nvPr/>
            </p:nvSpPr>
            <p:spPr bwMode="auto">
              <a:xfrm flipV="1">
                <a:off x="2208" y="576"/>
                <a:ext cx="51" cy="54"/>
              </a:xfrm>
              <a:prstGeom prst="ellipse">
                <a:avLst/>
              </a:prstGeom>
              <a:solidFill>
                <a:srgbClr val="DA0C2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0">
                  <a:solidFill>
                    <a:srgbClr val="DA0C29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28" name="Oval 11"/>
              <p:cNvSpPr>
                <a:spLocks noChangeArrowheads="1"/>
              </p:cNvSpPr>
              <p:nvPr/>
            </p:nvSpPr>
            <p:spPr bwMode="auto">
              <a:xfrm flipV="1">
                <a:off x="2034" y="576"/>
                <a:ext cx="51" cy="53"/>
              </a:xfrm>
              <a:prstGeom prst="ellipse">
                <a:avLst/>
              </a:prstGeom>
              <a:solidFill>
                <a:srgbClr val="DA0C2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0">
                  <a:solidFill>
                    <a:srgbClr val="DA0C29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29" name="Oval 12"/>
              <p:cNvSpPr>
                <a:spLocks noChangeArrowheads="1"/>
              </p:cNvSpPr>
              <p:nvPr/>
            </p:nvSpPr>
            <p:spPr bwMode="auto">
              <a:xfrm flipV="1">
                <a:off x="1865" y="576"/>
                <a:ext cx="51" cy="53"/>
              </a:xfrm>
              <a:prstGeom prst="ellipse">
                <a:avLst/>
              </a:prstGeom>
              <a:solidFill>
                <a:srgbClr val="DA0C2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0">
                  <a:solidFill>
                    <a:srgbClr val="DA0C29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30" name="Oval 13"/>
              <p:cNvSpPr>
                <a:spLocks noChangeArrowheads="1"/>
              </p:cNvSpPr>
              <p:nvPr/>
            </p:nvSpPr>
            <p:spPr bwMode="auto">
              <a:xfrm flipV="1">
                <a:off x="1695" y="576"/>
                <a:ext cx="51" cy="53"/>
              </a:xfrm>
              <a:prstGeom prst="ellipse">
                <a:avLst/>
              </a:prstGeom>
              <a:solidFill>
                <a:srgbClr val="DA0C2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0">
                  <a:solidFill>
                    <a:srgbClr val="DA0C29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31" name="Oval 14"/>
              <p:cNvSpPr>
                <a:spLocks noChangeArrowheads="1"/>
              </p:cNvSpPr>
              <p:nvPr/>
            </p:nvSpPr>
            <p:spPr bwMode="auto">
              <a:xfrm flipV="1">
                <a:off x="1521" y="576"/>
                <a:ext cx="51" cy="54"/>
              </a:xfrm>
              <a:prstGeom prst="ellipse">
                <a:avLst/>
              </a:prstGeom>
              <a:solidFill>
                <a:srgbClr val="DA0C2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0">
                  <a:solidFill>
                    <a:srgbClr val="DA0C29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32" name="Oval 15"/>
              <p:cNvSpPr>
                <a:spLocks noChangeArrowheads="1"/>
              </p:cNvSpPr>
              <p:nvPr/>
            </p:nvSpPr>
            <p:spPr bwMode="auto">
              <a:xfrm flipV="1">
                <a:off x="1347" y="576"/>
                <a:ext cx="51" cy="53"/>
              </a:xfrm>
              <a:prstGeom prst="ellipse">
                <a:avLst/>
              </a:prstGeom>
              <a:solidFill>
                <a:srgbClr val="DA0C2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0">
                  <a:solidFill>
                    <a:srgbClr val="DA0C29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33" name="Oval 16"/>
              <p:cNvSpPr>
                <a:spLocks noChangeArrowheads="1"/>
              </p:cNvSpPr>
              <p:nvPr/>
            </p:nvSpPr>
            <p:spPr bwMode="auto">
              <a:xfrm flipV="1">
                <a:off x="1178" y="576"/>
                <a:ext cx="51" cy="53"/>
              </a:xfrm>
              <a:prstGeom prst="ellipse">
                <a:avLst/>
              </a:prstGeom>
              <a:solidFill>
                <a:srgbClr val="DA0C2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0">
                  <a:solidFill>
                    <a:srgbClr val="DA0C29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34" name="Oval 17"/>
              <p:cNvSpPr>
                <a:spLocks noChangeArrowheads="1"/>
              </p:cNvSpPr>
              <p:nvPr/>
            </p:nvSpPr>
            <p:spPr bwMode="auto">
              <a:xfrm flipV="1">
                <a:off x="1008" y="576"/>
                <a:ext cx="51" cy="53"/>
              </a:xfrm>
              <a:prstGeom prst="ellipse">
                <a:avLst/>
              </a:prstGeom>
              <a:solidFill>
                <a:srgbClr val="DA0C2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0">
                  <a:solidFill>
                    <a:srgbClr val="DA0C29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35" name="Oval 18"/>
              <p:cNvSpPr>
                <a:spLocks noChangeArrowheads="1"/>
              </p:cNvSpPr>
              <p:nvPr/>
            </p:nvSpPr>
            <p:spPr bwMode="auto">
              <a:xfrm flipV="1">
                <a:off x="842" y="576"/>
                <a:ext cx="51" cy="53"/>
              </a:xfrm>
              <a:prstGeom prst="ellipse">
                <a:avLst/>
              </a:prstGeom>
              <a:solidFill>
                <a:srgbClr val="DA0C2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0">
                  <a:solidFill>
                    <a:srgbClr val="DA0C29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36" name="Oval 19"/>
              <p:cNvSpPr>
                <a:spLocks noChangeArrowheads="1"/>
              </p:cNvSpPr>
              <p:nvPr/>
            </p:nvSpPr>
            <p:spPr bwMode="auto">
              <a:xfrm flipV="1">
                <a:off x="672" y="576"/>
                <a:ext cx="51" cy="53"/>
              </a:xfrm>
              <a:prstGeom prst="ellipse">
                <a:avLst/>
              </a:prstGeom>
              <a:solidFill>
                <a:srgbClr val="DA0C2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0">
                  <a:solidFill>
                    <a:srgbClr val="DA0C29"/>
                  </a:solidFill>
                  <a:latin typeface="Arial" charset="0"/>
                  <a:ea typeface="MS PGothic" pitchFamily="34" charset="-128"/>
                </a:endParaRPr>
              </a:p>
            </p:txBody>
          </p:sp>
        </p:grpSp>
      </p:grpSp>
      <p:pic>
        <p:nvPicPr>
          <p:cNvPr id="33798" name="Picture 20" descr="cos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6482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1" descr="cos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6482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2" descr="cos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482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1" name="Group 23"/>
          <p:cNvGrpSpPr>
            <a:grpSpLocks/>
          </p:cNvGrpSpPr>
          <p:nvPr/>
        </p:nvGrpSpPr>
        <p:grpSpPr bwMode="auto">
          <a:xfrm rot="-247691">
            <a:off x="1035050" y="5021263"/>
            <a:ext cx="2514600" cy="85725"/>
            <a:chOff x="672" y="2106"/>
            <a:chExt cx="1583" cy="54"/>
          </a:xfrm>
        </p:grpSpPr>
        <p:sp>
          <p:nvSpPr>
            <p:cNvPr id="33813" name="Oval 24"/>
            <p:cNvSpPr>
              <a:spLocks noChangeArrowheads="1"/>
            </p:cNvSpPr>
            <p:nvPr/>
          </p:nvSpPr>
          <p:spPr bwMode="auto">
            <a:xfrm flipV="1">
              <a:off x="2204" y="2106"/>
              <a:ext cx="51" cy="5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b="0">
                <a:solidFill>
                  <a:srgbClr val="DA0C29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3814" name="Oval 25"/>
            <p:cNvSpPr>
              <a:spLocks noChangeArrowheads="1"/>
            </p:cNvSpPr>
            <p:nvPr/>
          </p:nvSpPr>
          <p:spPr bwMode="auto">
            <a:xfrm flipV="1">
              <a:off x="2026" y="2106"/>
              <a:ext cx="51" cy="5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b="0">
                <a:solidFill>
                  <a:srgbClr val="DA0C29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3815" name="Oval 26"/>
            <p:cNvSpPr>
              <a:spLocks noChangeArrowheads="1"/>
            </p:cNvSpPr>
            <p:nvPr/>
          </p:nvSpPr>
          <p:spPr bwMode="auto">
            <a:xfrm flipV="1">
              <a:off x="1865" y="2106"/>
              <a:ext cx="51" cy="5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b="0">
                <a:solidFill>
                  <a:srgbClr val="DA0C29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3816" name="Oval 27"/>
            <p:cNvSpPr>
              <a:spLocks noChangeArrowheads="1"/>
            </p:cNvSpPr>
            <p:nvPr/>
          </p:nvSpPr>
          <p:spPr bwMode="auto">
            <a:xfrm flipV="1">
              <a:off x="1695" y="2106"/>
              <a:ext cx="51" cy="5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b="0">
                <a:solidFill>
                  <a:srgbClr val="DA0C29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3817" name="Oval 28"/>
            <p:cNvSpPr>
              <a:spLocks noChangeArrowheads="1"/>
            </p:cNvSpPr>
            <p:nvPr/>
          </p:nvSpPr>
          <p:spPr bwMode="auto">
            <a:xfrm flipV="1">
              <a:off x="1521" y="2106"/>
              <a:ext cx="51" cy="5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b="0">
                <a:solidFill>
                  <a:srgbClr val="DA0C29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3818" name="Oval 29"/>
            <p:cNvSpPr>
              <a:spLocks noChangeArrowheads="1"/>
            </p:cNvSpPr>
            <p:nvPr/>
          </p:nvSpPr>
          <p:spPr bwMode="auto">
            <a:xfrm flipV="1">
              <a:off x="1347" y="2106"/>
              <a:ext cx="51" cy="5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b="0">
                <a:solidFill>
                  <a:srgbClr val="DA0C29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3819" name="Oval 30"/>
            <p:cNvSpPr>
              <a:spLocks noChangeArrowheads="1"/>
            </p:cNvSpPr>
            <p:nvPr/>
          </p:nvSpPr>
          <p:spPr bwMode="auto">
            <a:xfrm flipV="1">
              <a:off x="1178" y="2106"/>
              <a:ext cx="51" cy="5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b="0">
                <a:solidFill>
                  <a:srgbClr val="DA0C29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3820" name="Oval 31"/>
            <p:cNvSpPr>
              <a:spLocks noChangeArrowheads="1"/>
            </p:cNvSpPr>
            <p:nvPr/>
          </p:nvSpPr>
          <p:spPr bwMode="auto">
            <a:xfrm flipV="1">
              <a:off x="1008" y="2106"/>
              <a:ext cx="51" cy="5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b="0">
                <a:solidFill>
                  <a:srgbClr val="DA0C29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3821" name="Oval 32"/>
            <p:cNvSpPr>
              <a:spLocks noChangeArrowheads="1"/>
            </p:cNvSpPr>
            <p:nvPr/>
          </p:nvSpPr>
          <p:spPr bwMode="auto">
            <a:xfrm flipV="1">
              <a:off x="842" y="2106"/>
              <a:ext cx="51" cy="5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b="0">
                <a:solidFill>
                  <a:srgbClr val="DA0C29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3822" name="Oval 33"/>
            <p:cNvSpPr>
              <a:spLocks noChangeArrowheads="1"/>
            </p:cNvSpPr>
            <p:nvPr/>
          </p:nvSpPr>
          <p:spPr bwMode="auto">
            <a:xfrm flipV="1">
              <a:off x="672" y="2106"/>
              <a:ext cx="51" cy="5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b="0">
                <a:solidFill>
                  <a:srgbClr val="DA0C29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33802" name="Line 34"/>
          <p:cNvSpPr>
            <a:spLocks noChangeShapeType="1"/>
          </p:cNvSpPr>
          <p:nvPr/>
        </p:nvSpPr>
        <p:spPr bwMode="auto">
          <a:xfrm>
            <a:off x="280035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35"/>
          <p:cNvSpPr>
            <a:spLocks noChangeShapeType="1"/>
          </p:cNvSpPr>
          <p:nvPr/>
        </p:nvSpPr>
        <p:spPr bwMode="auto">
          <a:xfrm>
            <a:off x="3019425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36"/>
          <p:cNvSpPr>
            <a:spLocks noChangeShapeType="1"/>
          </p:cNvSpPr>
          <p:nvPr/>
        </p:nvSpPr>
        <p:spPr bwMode="auto">
          <a:xfrm>
            <a:off x="32766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37"/>
          <p:cNvSpPr>
            <a:spLocks noChangeShapeType="1"/>
          </p:cNvSpPr>
          <p:nvPr/>
        </p:nvSpPr>
        <p:spPr bwMode="auto">
          <a:xfrm flipH="1">
            <a:off x="325755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Text Box 38"/>
          <p:cNvSpPr txBox="1">
            <a:spLocks noChangeArrowheads="1"/>
          </p:cNvSpPr>
          <p:nvPr/>
        </p:nvSpPr>
        <p:spPr bwMode="auto">
          <a:xfrm>
            <a:off x="3429000" y="12954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Arial" charset="0"/>
                <a:ea typeface="MS PGothic" pitchFamily="34" charset="-128"/>
              </a:rPr>
              <a:t>T</a:t>
            </a:r>
          </a:p>
        </p:txBody>
      </p:sp>
      <p:sp>
        <p:nvSpPr>
          <p:cNvPr id="33807" name="Line 39"/>
          <p:cNvSpPr>
            <a:spLocks noChangeShapeType="1"/>
          </p:cNvSpPr>
          <p:nvPr/>
        </p:nvSpPr>
        <p:spPr bwMode="auto">
          <a:xfrm>
            <a:off x="2206625" y="45323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40"/>
          <p:cNvSpPr>
            <a:spLocks noChangeShapeType="1"/>
          </p:cNvSpPr>
          <p:nvPr/>
        </p:nvSpPr>
        <p:spPr bwMode="auto">
          <a:xfrm>
            <a:off x="2425700" y="437991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41"/>
          <p:cNvSpPr>
            <a:spLocks noChangeShapeType="1"/>
          </p:cNvSpPr>
          <p:nvPr/>
        </p:nvSpPr>
        <p:spPr bwMode="auto">
          <a:xfrm>
            <a:off x="2682875" y="437991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42"/>
          <p:cNvSpPr>
            <a:spLocks noChangeShapeType="1"/>
          </p:cNvSpPr>
          <p:nvPr/>
        </p:nvSpPr>
        <p:spPr bwMode="auto">
          <a:xfrm flipH="1">
            <a:off x="2663825" y="45323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Text Box 43"/>
          <p:cNvSpPr txBox="1">
            <a:spLocks noChangeArrowheads="1"/>
          </p:cNvSpPr>
          <p:nvPr/>
        </p:nvSpPr>
        <p:spPr bwMode="auto">
          <a:xfrm>
            <a:off x="2819400" y="4267200"/>
            <a:ext cx="81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Arial" charset="0"/>
                <a:ea typeface="MS PGothic" pitchFamily="34" charset="-128"/>
              </a:rPr>
              <a:t>T+</a:t>
            </a:r>
            <a:r>
              <a:rPr lang="en-US" sz="2400" b="0"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400" b="0">
                <a:latin typeface="Arial" charset="0"/>
                <a:ea typeface="MS PGothic" pitchFamily="34" charset="-128"/>
              </a:rPr>
              <a:t>t</a:t>
            </a:r>
          </a:p>
        </p:txBody>
      </p:sp>
      <p:sp>
        <p:nvSpPr>
          <p:cNvPr id="33812" name="Rectangle 1"/>
          <p:cNvSpPr>
            <a:spLocks noChangeArrowheads="1"/>
          </p:cNvSpPr>
          <p:nvPr/>
        </p:nvSpPr>
        <p:spPr bwMode="auto">
          <a:xfrm>
            <a:off x="4414838" y="1006475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omic Sans MS" pitchFamily="66" charset="0"/>
              </a:rPr>
              <a:t>Multibunch wakefield effects and its mitigation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3B9A22-0BE6-4C91-B659-8F179C96327A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78900" cy="609600"/>
          </a:xfrm>
        </p:spPr>
        <p:txBody>
          <a:bodyPr/>
          <a:lstStyle/>
          <a:p>
            <a:pPr eaLnBrk="1" hangingPunct="1"/>
            <a:r>
              <a:rPr lang="en-US" smtClean="0"/>
              <a:t>3. Bunch Train start-to-end simulations</a:t>
            </a:r>
          </a:p>
        </p:txBody>
      </p:sp>
      <p:pic>
        <p:nvPicPr>
          <p:cNvPr id="34819" name="Picture 5" descr="10bunches_100nc_wf_co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19200"/>
            <a:ext cx="6248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876800" y="81756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On crest (</a:t>
            </a:r>
            <a:r>
              <a:rPr lang="en-US" sz="2400" b="0">
                <a:solidFill>
                  <a:srgbClr val="0000CC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400" b="0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E/E = 26%)</a:t>
            </a:r>
            <a:endParaRPr lang="ru-RU" sz="2400" b="0">
              <a:solidFill>
                <a:srgbClr val="0000CC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1066800" y="838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Vary phase (</a:t>
            </a:r>
            <a:r>
              <a:rPr lang="en-US" sz="2400" b="0">
                <a:solidFill>
                  <a:srgbClr val="0000CC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400" b="0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E/E = 2.3%)</a:t>
            </a:r>
            <a:endParaRPr lang="ru-RU" sz="2400" b="0">
              <a:solidFill>
                <a:srgbClr val="0000CC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34822" name="Picture 8" descr="10bunches_100nc_wf_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291013"/>
            <a:ext cx="28956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9" descr="5bunches_100nc_w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2175" y="4306888"/>
            <a:ext cx="30194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4572000" y="5105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4267200" y="4648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  <a:ea typeface="MS PGothic" pitchFamily="34" charset="-128"/>
              </a:rPr>
              <a:t>5 bunches x 100 nC</a:t>
            </a:r>
            <a:endParaRPr lang="ru-RU" sz="1400" b="0">
              <a:latin typeface="Arial" charset="0"/>
              <a:ea typeface="MS PGothic" pitchFamily="34" charset="-128"/>
            </a:endParaRP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1143000" y="3886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Vary phase (</a:t>
            </a:r>
            <a:r>
              <a:rPr lang="en-US" sz="2400" b="0">
                <a:solidFill>
                  <a:srgbClr val="0000CC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400" b="0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E/E = 1.3%)</a:t>
            </a:r>
            <a:endParaRPr lang="ru-RU" sz="2400" b="0">
              <a:solidFill>
                <a:srgbClr val="0000CC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6CBB2B-697A-44DB-BC1D-D2DE348C54BE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35842" name="Rectangle 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40 nC x 10 bunch train</a:t>
            </a:r>
          </a:p>
        </p:txBody>
      </p:sp>
      <p:sp>
        <p:nvSpPr>
          <p:cNvPr id="35843" name="AutoShape 180"/>
          <p:cNvSpPr>
            <a:spLocks noChangeArrowheads="1"/>
          </p:cNvSpPr>
          <p:nvPr/>
        </p:nvSpPr>
        <p:spPr bwMode="auto">
          <a:xfrm>
            <a:off x="7010400" y="1219200"/>
            <a:ext cx="762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181"/>
          <p:cNvSpPr>
            <a:spLocks noChangeArrowheads="1"/>
          </p:cNvSpPr>
          <p:nvPr/>
        </p:nvSpPr>
        <p:spPr bwMode="auto">
          <a:xfrm>
            <a:off x="7134225" y="1219200"/>
            <a:ext cx="762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AutoShape 182"/>
          <p:cNvSpPr>
            <a:spLocks noChangeArrowheads="1"/>
          </p:cNvSpPr>
          <p:nvPr/>
        </p:nvSpPr>
        <p:spPr bwMode="auto">
          <a:xfrm>
            <a:off x="7275513" y="1219200"/>
            <a:ext cx="762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196"/>
          <p:cNvSpPr>
            <a:spLocks noChangeArrowheads="1"/>
          </p:cNvSpPr>
          <p:nvPr/>
        </p:nvSpPr>
        <p:spPr bwMode="auto">
          <a:xfrm>
            <a:off x="7548563" y="1371600"/>
            <a:ext cx="301625" cy="76200"/>
          </a:xfrm>
          <a:prstGeom prst="rect">
            <a:avLst/>
          </a:prstGeom>
          <a:solidFill>
            <a:srgbClr val="1F497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7" name="Picture 197" descr="sigx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5075"/>
            <a:ext cx="914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Line 199"/>
          <p:cNvSpPr>
            <a:spLocks noChangeShapeType="1"/>
          </p:cNvSpPr>
          <p:nvPr/>
        </p:nvSpPr>
        <p:spPr bwMode="auto">
          <a:xfrm>
            <a:off x="6696075" y="990600"/>
            <a:ext cx="0" cy="5410200"/>
          </a:xfrm>
          <a:prstGeom prst="line">
            <a:avLst/>
          </a:prstGeom>
          <a:noFill/>
          <a:ln w="9525">
            <a:solidFill>
              <a:srgbClr val="1F497D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AutoShape 225"/>
          <p:cNvSpPr>
            <a:spLocks noChangeArrowheads="1"/>
          </p:cNvSpPr>
          <p:nvPr/>
        </p:nvSpPr>
        <p:spPr bwMode="auto">
          <a:xfrm>
            <a:off x="2834988" y="1102428"/>
            <a:ext cx="154842" cy="619231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AutoShape 226"/>
          <p:cNvSpPr>
            <a:spLocks noChangeArrowheads="1"/>
          </p:cNvSpPr>
          <p:nvPr/>
        </p:nvSpPr>
        <p:spPr bwMode="auto">
          <a:xfrm>
            <a:off x="4439736" y="1128361"/>
            <a:ext cx="154842" cy="619231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228"/>
          <p:cNvSpPr>
            <a:spLocks noChangeShapeType="1"/>
          </p:cNvSpPr>
          <p:nvPr/>
        </p:nvSpPr>
        <p:spPr bwMode="auto">
          <a:xfrm flipH="1">
            <a:off x="914400" y="5743575"/>
            <a:ext cx="723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Text Box 230"/>
          <p:cNvSpPr txBox="1">
            <a:spLocks noChangeArrowheads="1"/>
          </p:cNvSpPr>
          <p:nvPr/>
        </p:nvSpPr>
        <p:spPr bwMode="auto">
          <a:xfrm>
            <a:off x="6797675" y="609600"/>
            <a:ext cx="75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quad</a:t>
            </a:r>
          </a:p>
          <a:p>
            <a:pPr algn="ctr"/>
            <a:r>
              <a:rPr lang="en-US" b="0"/>
              <a:t>triplet</a:t>
            </a:r>
          </a:p>
        </p:txBody>
      </p:sp>
      <p:sp>
        <p:nvSpPr>
          <p:cNvPr id="35852" name="Text Box 231"/>
          <p:cNvSpPr txBox="1">
            <a:spLocks noChangeArrowheads="1"/>
          </p:cNvSpPr>
          <p:nvPr/>
        </p:nvSpPr>
        <p:spPr bwMode="auto">
          <a:xfrm>
            <a:off x="7243763" y="1981200"/>
            <a:ext cx="18526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3333FF"/>
                </a:solidFill>
                <a:latin typeface="Comic Sans MS" pitchFamily="66" charset="0"/>
              </a:rPr>
              <a:t>DLA</a:t>
            </a:r>
          </a:p>
          <a:p>
            <a:pPr algn="ctr"/>
            <a:r>
              <a:rPr lang="en-US" b="0">
                <a:solidFill>
                  <a:srgbClr val="3333FF"/>
                </a:solidFill>
                <a:latin typeface="Comic Sans MS" pitchFamily="66" charset="0"/>
              </a:rPr>
              <a:t>L=0.5 m</a:t>
            </a:r>
          </a:p>
          <a:p>
            <a:pPr algn="ctr"/>
            <a:r>
              <a:rPr lang="en-US" b="0">
                <a:solidFill>
                  <a:srgbClr val="3333FF"/>
                </a:solidFill>
                <a:latin typeface="Comic Sans MS" pitchFamily="66" charset="0"/>
              </a:rPr>
              <a:t>radius = 2.5 mm</a:t>
            </a:r>
          </a:p>
        </p:txBody>
      </p:sp>
      <p:sp>
        <p:nvSpPr>
          <p:cNvPr id="35853" name="Text Box 233"/>
          <p:cNvSpPr txBox="1">
            <a:spLocks noChangeArrowheads="1"/>
          </p:cNvSpPr>
          <p:nvPr/>
        </p:nvSpPr>
        <p:spPr bwMode="auto">
          <a:xfrm>
            <a:off x="2283848" y="828855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/>
              <a:t>Solenoid</a:t>
            </a:r>
          </a:p>
        </p:txBody>
      </p:sp>
      <p:sp>
        <p:nvSpPr>
          <p:cNvPr id="35854" name="Text Box 234"/>
          <p:cNvSpPr txBox="1">
            <a:spLocks noChangeArrowheads="1"/>
          </p:cNvSpPr>
          <p:nvPr/>
        </p:nvSpPr>
        <p:spPr bwMode="auto">
          <a:xfrm>
            <a:off x="3886200" y="839259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/>
              <a:t>Solenoid</a:t>
            </a:r>
          </a:p>
        </p:txBody>
      </p:sp>
      <p:sp>
        <p:nvSpPr>
          <p:cNvPr id="35855" name="Line 235"/>
          <p:cNvSpPr>
            <a:spLocks noChangeShapeType="1"/>
          </p:cNvSpPr>
          <p:nvPr/>
        </p:nvSpPr>
        <p:spPr bwMode="auto">
          <a:xfrm flipH="1">
            <a:off x="7696200" y="2971800"/>
            <a:ext cx="533400" cy="2743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AutoShape 236"/>
          <p:cNvSpPr>
            <a:spLocks noChangeArrowheads="1"/>
          </p:cNvSpPr>
          <p:nvPr/>
        </p:nvSpPr>
        <p:spPr bwMode="auto">
          <a:xfrm>
            <a:off x="7200900" y="1981200"/>
            <a:ext cx="1870075" cy="990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237"/>
          <p:cNvSpPr>
            <a:spLocks noChangeShapeType="1"/>
          </p:cNvSpPr>
          <p:nvPr/>
        </p:nvSpPr>
        <p:spPr bwMode="auto">
          <a:xfrm>
            <a:off x="7772400" y="1524000"/>
            <a:ext cx="3048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95"/>
          <p:cNvSpPr>
            <a:spLocks noChangeAspect="1" noChangeArrowheads="1"/>
          </p:cNvSpPr>
          <p:nvPr/>
        </p:nvSpPr>
        <p:spPr bwMode="auto">
          <a:xfrm>
            <a:off x="1289397" y="1271499"/>
            <a:ext cx="152402" cy="25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Rectangle 96"/>
          <p:cNvSpPr>
            <a:spLocks noChangeAspect="1" noChangeArrowheads="1"/>
          </p:cNvSpPr>
          <p:nvPr/>
        </p:nvSpPr>
        <p:spPr bwMode="auto">
          <a:xfrm>
            <a:off x="1238597" y="1180398"/>
            <a:ext cx="106486" cy="439738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97"/>
          <p:cNvSpPr>
            <a:spLocks noChangeAspect="1" noChangeArrowheads="1"/>
          </p:cNvSpPr>
          <p:nvPr/>
        </p:nvSpPr>
        <p:spPr bwMode="auto">
          <a:xfrm>
            <a:off x="1437891" y="1180398"/>
            <a:ext cx="76201" cy="422219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188"/>
          <p:cNvGrpSpPr>
            <a:grpSpLocks/>
          </p:cNvGrpSpPr>
          <p:nvPr/>
        </p:nvGrpSpPr>
        <p:grpSpPr bwMode="auto">
          <a:xfrm>
            <a:off x="2181011" y="1281998"/>
            <a:ext cx="4515063" cy="250825"/>
            <a:chOff x="1488" y="580"/>
            <a:chExt cx="2847" cy="158"/>
          </a:xfrm>
          <a:noFill/>
        </p:grpSpPr>
        <p:sp>
          <p:nvSpPr>
            <p:cNvPr id="35" name="Rectangle 100"/>
            <p:cNvSpPr>
              <a:spLocks noChangeArrowheads="1"/>
            </p:cNvSpPr>
            <p:nvPr/>
          </p:nvSpPr>
          <p:spPr bwMode="auto">
            <a:xfrm>
              <a:off x="2016" y="580"/>
              <a:ext cx="385" cy="15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Rectangle 112"/>
            <p:cNvSpPr>
              <a:spLocks noChangeArrowheads="1"/>
            </p:cNvSpPr>
            <p:nvPr/>
          </p:nvSpPr>
          <p:spPr bwMode="auto">
            <a:xfrm>
              <a:off x="1488" y="580"/>
              <a:ext cx="384" cy="15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124"/>
            <p:cNvSpPr>
              <a:spLocks noChangeArrowheads="1"/>
            </p:cNvSpPr>
            <p:nvPr/>
          </p:nvSpPr>
          <p:spPr bwMode="auto">
            <a:xfrm>
              <a:off x="3028" y="580"/>
              <a:ext cx="384" cy="15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Rectangle 136"/>
            <p:cNvSpPr>
              <a:spLocks noChangeArrowheads="1"/>
            </p:cNvSpPr>
            <p:nvPr/>
          </p:nvSpPr>
          <p:spPr bwMode="auto">
            <a:xfrm>
              <a:off x="2498" y="580"/>
              <a:ext cx="385" cy="15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Rectangle 148"/>
            <p:cNvSpPr>
              <a:spLocks noChangeArrowheads="1"/>
            </p:cNvSpPr>
            <p:nvPr/>
          </p:nvSpPr>
          <p:spPr bwMode="auto">
            <a:xfrm>
              <a:off x="3950" y="580"/>
              <a:ext cx="385" cy="15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Rectangle 160"/>
            <p:cNvSpPr>
              <a:spLocks noChangeArrowheads="1"/>
            </p:cNvSpPr>
            <p:nvPr/>
          </p:nvSpPr>
          <p:spPr bwMode="auto">
            <a:xfrm>
              <a:off x="3494" y="580"/>
              <a:ext cx="385" cy="15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1" name="Text Box 86"/>
          <p:cNvSpPr txBox="1">
            <a:spLocks noChangeArrowheads="1"/>
          </p:cNvSpPr>
          <p:nvPr/>
        </p:nvSpPr>
        <p:spPr bwMode="auto">
          <a:xfrm>
            <a:off x="2240174" y="1258156"/>
            <a:ext cx="5245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DL1</a:t>
            </a:r>
          </a:p>
        </p:txBody>
      </p:sp>
      <p:sp>
        <p:nvSpPr>
          <p:cNvPr id="42" name="Text Box 86"/>
          <p:cNvSpPr txBox="1">
            <a:spLocks noChangeArrowheads="1"/>
          </p:cNvSpPr>
          <p:nvPr/>
        </p:nvSpPr>
        <p:spPr bwMode="auto">
          <a:xfrm>
            <a:off x="3058155" y="1253393"/>
            <a:ext cx="5245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DL2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3" name="Text Box 86"/>
          <p:cNvSpPr txBox="1">
            <a:spLocks noChangeArrowheads="1"/>
          </p:cNvSpPr>
          <p:nvPr/>
        </p:nvSpPr>
        <p:spPr bwMode="auto">
          <a:xfrm>
            <a:off x="3825199" y="1258156"/>
            <a:ext cx="5245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DL3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4" name="Text Box 86"/>
          <p:cNvSpPr txBox="1">
            <a:spLocks noChangeArrowheads="1"/>
          </p:cNvSpPr>
          <p:nvPr/>
        </p:nvSpPr>
        <p:spPr bwMode="auto">
          <a:xfrm>
            <a:off x="4668692" y="1248630"/>
            <a:ext cx="5245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DL4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5" name="Text Box 86"/>
          <p:cNvSpPr txBox="1">
            <a:spLocks noChangeArrowheads="1"/>
          </p:cNvSpPr>
          <p:nvPr/>
        </p:nvSpPr>
        <p:spPr bwMode="auto">
          <a:xfrm>
            <a:off x="5411765" y="1256780"/>
            <a:ext cx="5245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DL5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6" name="Text Box 86"/>
          <p:cNvSpPr txBox="1">
            <a:spLocks noChangeArrowheads="1"/>
          </p:cNvSpPr>
          <p:nvPr/>
        </p:nvSpPr>
        <p:spPr bwMode="auto">
          <a:xfrm>
            <a:off x="6127700" y="1256780"/>
            <a:ext cx="5245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DL6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7" name="Text Box 86"/>
          <p:cNvSpPr txBox="1">
            <a:spLocks noChangeArrowheads="1"/>
          </p:cNvSpPr>
          <p:nvPr/>
        </p:nvSpPr>
        <p:spPr bwMode="auto">
          <a:xfrm>
            <a:off x="1087169" y="927156"/>
            <a:ext cx="58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ea typeface="MS PGothic" pitchFamily="34" charset="-128"/>
              </a:rPr>
              <a:t>GUN</a:t>
            </a:r>
            <a:endParaRPr lang="en-US" sz="1400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3. beamline commissioning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686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Diagnostics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B66F2B-2986-486C-B681-7C59CD241A1F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2"/>
          <p:cNvSpPr>
            <a:spLocks noGrp="1"/>
          </p:cNvSpPr>
          <p:nvPr>
            <p:ph sz="half" idx="4294967295"/>
          </p:nvPr>
        </p:nvSpPr>
        <p:spPr>
          <a:xfrm>
            <a:off x="22225" y="1163788"/>
            <a:ext cx="4483100" cy="2424756"/>
          </a:xfrm>
        </p:spPr>
        <p:txBody>
          <a:bodyPr/>
          <a:lstStyle/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wide dynamic range</a:t>
            </a:r>
          </a:p>
          <a:p>
            <a:pPr lvl="1" eaLnBrk="1" hangingPunct="1"/>
            <a:r>
              <a:rPr lang="en-US" sz="1800" dirty="0" smtClean="0"/>
              <a:t>charge: (100 </a:t>
            </a:r>
            <a:r>
              <a:rPr lang="en-US" sz="1800" dirty="0" err="1" smtClean="0"/>
              <a:t>pC</a:t>
            </a:r>
            <a:r>
              <a:rPr lang="en-US" sz="1800" dirty="0" smtClean="0"/>
              <a:t> &lt; Q &lt; 100 </a:t>
            </a:r>
            <a:r>
              <a:rPr lang="en-US" sz="1800" dirty="0" err="1" smtClean="0"/>
              <a:t>nC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err="1" smtClean="0"/>
              <a:t>emittance</a:t>
            </a:r>
            <a:r>
              <a:rPr lang="en-US" sz="1800" dirty="0" smtClean="0"/>
              <a:t>: (1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 &lt; </a:t>
            </a:r>
            <a:r>
              <a:rPr lang="en-US" sz="1800" dirty="0" err="1" smtClean="0">
                <a:latin typeface="Symbol" pitchFamily="18" charset="2"/>
              </a:rPr>
              <a:t>e</a:t>
            </a:r>
            <a:r>
              <a:rPr lang="en-US" sz="1800" dirty="0" err="1" smtClean="0"/>
              <a:t>N</a:t>
            </a:r>
            <a:r>
              <a:rPr lang="en-US" sz="1800" dirty="0" smtClean="0"/>
              <a:t> &lt; 200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m)</a:t>
            </a:r>
          </a:p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fast pulse trains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pulse train: single </a:t>
            </a:r>
            <a:r>
              <a:rPr lang="en-US" sz="1800" dirty="0" err="1" smtClean="0"/>
              <a:t>microbunch</a:t>
            </a:r>
            <a:r>
              <a:rPr lang="en-US" sz="1800" dirty="0" smtClean="0"/>
              <a:t> to bunch trains of up to 32 bunches spaced by 769 ps.</a:t>
            </a:r>
          </a:p>
        </p:txBody>
      </p:sp>
      <p:sp>
        <p:nvSpPr>
          <p:cNvPr id="37895" name="Title 4"/>
          <p:cNvSpPr>
            <a:spLocks noGrp="1"/>
          </p:cNvSpPr>
          <p:nvPr>
            <p:ph type="title"/>
          </p:nvPr>
        </p:nvSpPr>
        <p:spPr>
          <a:xfrm>
            <a:off x="109538" y="155575"/>
            <a:ext cx="8305800" cy="609600"/>
          </a:xfrm>
        </p:spPr>
        <p:txBody>
          <a:bodyPr/>
          <a:lstStyle/>
          <a:p>
            <a:r>
              <a:rPr lang="en-US" dirty="0" smtClean="0"/>
              <a:t>Drive Beam Commissioning</a:t>
            </a: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1A21C4-4A6B-4BB5-B3B5-940606ED77DA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2710" y="4196001"/>
            <a:ext cx="8785852" cy="2099334"/>
            <a:chOff x="202710" y="4196001"/>
            <a:chExt cx="8785852" cy="2099334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662" y="4854898"/>
              <a:ext cx="6057900" cy="107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0" name="Rounded Rectangle 109"/>
            <p:cNvSpPr/>
            <p:nvPr/>
          </p:nvSpPr>
          <p:spPr>
            <a:xfrm>
              <a:off x="202710" y="4487863"/>
              <a:ext cx="2727952" cy="1447009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902" name="Rectangle 160"/>
            <p:cNvSpPr>
              <a:spLocks noChangeArrowheads="1"/>
            </p:cNvSpPr>
            <p:nvPr/>
          </p:nvSpPr>
          <p:spPr bwMode="auto">
            <a:xfrm>
              <a:off x="246063" y="4557713"/>
              <a:ext cx="238283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Comic Sans MS" pitchFamily="66" charset="0"/>
                </a:rPr>
                <a:t>Main Diagnostic </a:t>
              </a:r>
              <a:r>
                <a:rPr lang="en-US" sz="2000" dirty="0" err="1">
                  <a:solidFill>
                    <a:schemeClr val="tx2"/>
                  </a:solidFill>
                  <a:latin typeface="Comic Sans MS" pitchFamily="66" charset="0"/>
                </a:rPr>
                <a:t>Beamline</a:t>
              </a:r>
              <a:endParaRPr lang="en-US" sz="2000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6" name="Rectangle 160"/>
            <p:cNvSpPr>
              <a:spLocks noChangeArrowheads="1"/>
            </p:cNvSpPr>
            <p:nvPr/>
          </p:nvSpPr>
          <p:spPr bwMode="auto">
            <a:xfrm>
              <a:off x="207963" y="5303838"/>
              <a:ext cx="25527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  <a:cs typeface="+mn-cs"/>
                </a:rPr>
                <a:t>Transverse:  sigX/Y, emittanceY</a:t>
              </a:r>
            </a:p>
            <a:p>
              <a:pPr>
                <a:defRPr/>
              </a:pPr>
              <a:r>
                <a:rPr lang="en-US" sz="1400" dirty="0">
                  <a:latin typeface="+mn-lt"/>
                  <a:cs typeface="+mn-cs"/>
                </a:rPr>
                <a:t>Longitudinal: E, DE/E, sigZ</a:t>
              </a:r>
            </a:p>
          </p:txBody>
        </p:sp>
        <p:sp>
          <p:nvSpPr>
            <p:cNvPr id="37905" name="Rectangle 119"/>
            <p:cNvSpPr>
              <a:spLocks noChangeArrowheads="1"/>
            </p:cNvSpPr>
            <p:nvPr/>
          </p:nvSpPr>
          <p:spPr bwMode="auto">
            <a:xfrm>
              <a:off x="4856879" y="5927035"/>
              <a:ext cx="24336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solidFill>
                    <a:srgbClr val="FF0000"/>
                  </a:solidFill>
                </a:rPr>
                <a:t>75 MeV Drive </a:t>
              </a:r>
              <a:r>
                <a:rPr lang="en-US" u="sng" dirty="0" err="1">
                  <a:solidFill>
                    <a:srgbClr val="FF0000"/>
                  </a:solidFill>
                </a:rPr>
                <a:t>Beamline</a:t>
              </a:r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7653898" y="4644088"/>
              <a:ext cx="0" cy="56727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562244" y="4953000"/>
              <a:ext cx="0" cy="24024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6" name="TextBox 45"/>
            <p:cNvSpPr txBox="1"/>
            <p:nvPr/>
          </p:nvSpPr>
          <p:spPr>
            <a:xfrm>
              <a:off x="6279744" y="4587743"/>
              <a:ext cx="5982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s</a:t>
              </a:r>
              <a:r>
                <a:rPr lang="en-US" dirty="0" err="1" smtClean="0"/>
                <a:t>x,y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98679" y="4232805"/>
              <a:ext cx="5982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Symbol" pitchFamily="18" charset="2"/>
                </a:rPr>
                <a:t>s</a:t>
              </a:r>
              <a:r>
                <a:rPr lang="en-US" dirty="0" err="1" smtClean="0"/>
                <a:t>x,y</a:t>
              </a:r>
              <a:endParaRPr lang="en-US" dirty="0" smtClean="0"/>
            </a:p>
            <a:p>
              <a:pPr algn="ctr"/>
              <a:r>
                <a:rPr lang="en-US" dirty="0"/>
                <a:t>Q</a:t>
              </a: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5071655" y="4963060"/>
              <a:ext cx="0" cy="2955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5" name="TextBox 54"/>
            <p:cNvSpPr txBox="1"/>
            <p:nvPr/>
          </p:nvSpPr>
          <p:spPr>
            <a:xfrm>
              <a:off x="4796775" y="4599765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s</a:t>
              </a:r>
              <a:r>
                <a:rPr lang="en-US" dirty="0" err="1" smtClean="0"/>
                <a:t>x,y</a:t>
              </a:r>
              <a:endParaRPr lang="en-US" dirty="0"/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3609814" y="4942655"/>
              <a:ext cx="0" cy="2955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7" name="TextBox 56"/>
            <p:cNvSpPr txBox="1"/>
            <p:nvPr/>
          </p:nvSpPr>
          <p:spPr>
            <a:xfrm>
              <a:off x="3334934" y="4579360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s</a:t>
              </a:r>
              <a:r>
                <a:rPr lang="en-US" dirty="0" err="1" smtClean="0"/>
                <a:t>x,y</a:t>
              </a:r>
              <a:endParaRPr lang="en-US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>
              <a:off x="2616344" y="5356785"/>
              <a:ext cx="5308456" cy="0"/>
            </a:xfrm>
            <a:prstGeom prst="straightConnector1">
              <a:avLst/>
            </a:prstGeom>
            <a:ln w="127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4233455" y="4572000"/>
              <a:ext cx="0" cy="73232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1" name="TextBox 60"/>
            <p:cNvSpPr txBox="1"/>
            <p:nvPr/>
          </p:nvSpPr>
          <p:spPr>
            <a:xfrm>
              <a:off x="3792952" y="4196001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&lt;x&gt;, &lt;y&gt;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6837124" y="4572000"/>
              <a:ext cx="0" cy="72390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6353213" y="4213111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&lt;x&gt;, &lt;y&gt;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00538" y="625923"/>
            <a:ext cx="4684712" cy="3071365"/>
            <a:chOff x="4300538" y="625923"/>
            <a:chExt cx="4684712" cy="3071365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4"/>
            <a:srcRect l="25238" t="16000" r="15475" b="9332"/>
            <a:stretch>
              <a:fillRect/>
            </a:stretch>
          </p:blipFill>
          <p:spPr bwMode="auto">
            <a:xfrm rot="-240000">
              <a:off x="4413250" y="1739900"/>
              <a:ext cx="4572000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4" name="Straight Arrow Connector 193"/>
            <p:cNvCxnSpPr/>
            <p:nvPr/>
          </p:nvCxnSpPr>
          <p:spPr>
            <a:xfrm flipH="1">
              <a:off x="4300538" y="2444750"/>
              <a:ext cx="2633662" cy="7938"/>
            </a:xfrm>
            <a:prstGeom prst="straightConnector1">
              <a:avLst/>
            </a:prstGeom>
            <a:ln w="127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8" name="Rectangle 160"/>
            <p:cNvSpPr>
              <a:spLocks noChangeArrowheads="1"/>
            </p:cNvSpPr>
            <p:nvPr/>
          </p:nvSpPr>
          <p:spPr bwMode="auto">
            <a:xfrm>
              <a:off x="5158546" y="656701"/>
              <a:ext cx="3551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Comic Sans MS" pitchFamily="66" charset="0"/>
                </a:rPr>
                <a:t>Front-end diagnostics</a:t>
              </a:r>
            </a:p>
          </p:txBody>
        </p:sp>
        <p:sp>
          <p:nvSpPr>
            <p:cNvPr id="37900" name="Rectangle 1"/>
            <p:cNvSpPr>
              <a:spLocks noChangeArrowheads="1"/>
            </p:cNvSpPr>
            <p:nvPr/>
          </p:nvSpPr>
          <p:spPr bwMode="auto">
            <a:xfrm>
              <a:off x="4883150" y="3327400"/>
              <a:ext cx="35893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solidFill>
                    <a:srgbClr val="FF0000"/>
                  </a:solidFill>
                </a:rPr>
                <a:t>Drive </a:t>
              </a:r>
              <a:r>
                <a:rPr lang="en-US" u="sng" dirty="0" err="1">
                  <a:solidFill>
                    <a:srgbClr val="FF0000"/>
                  </a:solidFill>
                </a:rPr>
                <a:t>beamline</a:t>
              </a:r>
              <a:r>
                <a:rPr lang="en-US" u="sng" dirty="0">
                  <a:solidFill>
                    <a:srgbClr val="FF0000"/>
                  </a:solidFill>
                </a:rPr>
                <a:t> front-end (19 MeV )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61244" y="1056811"/>
              <a:ext cx="5982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Symbol" pitchFamily="18" charset="2"/>
                </a:rPr>
                <a:t>s</a:t>
              </a:r>
              <a:r>
                <a:rPr lang="en-US" dirty="0" err="1" smtClean="0"/>
                <a:t>x,y</a:t>
              </a:r>
              <a:endParaRPr lang="en-US" dirty="0" smtClean="0"/>
            </a:p>
            <a:p>
              <a:pPr algn="ctr"/>
              <a:r>
                <a:rPr lang="en-US" dirty="0"/>
                <a:t>Q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16524" y="951185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s</a:t>
              </a:r>
              <a:r>
                <a:rPr lang="en-US" dirty="0" err="1" smtClean="0"/>
                <a:t>x,y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700607" y="1295400"/>
              <a:ext cx="0" cy="79587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6" name="TextBox 35"/>
            <p:cNvSpPr txBox="1"/>
            <p:nvPr/>
          </p:nvSpPr>
          <p:spPr>
            <a:xfrm>
              <a:off x="4762057" y="140889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4927785" y="1754577"/>
              <a:ext cx="0" cy="56727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6646982" y="1473200"/>
              <a:ext cx="0" cy="64347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9" name="Rounded Rectangle 68"/>
            <p:cNvSpPr/>
            <p:nvPr/>
          </p:nvSpPr>
          <p:spPr bwMode="auto">
            <a:xfrm>
              <a:off x="5447657" y="625923"/>
              <a:ext cx="3024831" cy="461665"/>
            </a:xfrm>
            <a:prstGeom prst="roundRect">
              <a:avLst/>
            </a:prstGeom>
            <a:noFill/>
            <a:ln w="285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727831" y="724090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Challenges for Diagnostics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727831" y="724090"/>
            <a:ext cx="3114955" cy="411761"/>
          </a:xfrm>
          <a:prstGeom prst="roundRect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4092575"/>
            <a:ext cx="54197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4149725" cy="850900"/>
          </a:xfrm>
        </p:spPr>
        <p:txBody>
          <a:bodyPr/>
          <a:lstStyle/>
          <a:p>
            <a:r>
              <a:rPr lang="en-US" sz="2800" dirty="0" smtClean="0">
                <a:solidFill>
                  <a:srgbClr val="BF5C28"/>
                </a:solidFill>
              </a:rPr>
              <a:t>Front-end diagnostics </a:t>
            </a:r>
            <a:r>
              <a:rPr lang="en-US" sz="2400" b="0" dirty="0" smtClean="0">
                <a:solidFill>
                  <a:schemeClr val="tx1"/>
                </a:solidFill>
              </a:rPr>
              <a:t>Installed Winter 2012-13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4115A3-F691-4D93-BD78-7C6B5820A604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39942" name="TextBox 175"/>
          <p:cNvSpPr txBox="1">
            <a:spLocks noChangeArrowheads="1"/>
          </p:cNvSpPr>
          <p:nvPr/>
        </p:nvSpPr>
        <p:spPr bwMode="auto">
          <a:xfrm>
            <a:off x="4811713" y="6280150"/>
            <a:ext cx="565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Trim</a:t>
            </a:r>
          </a:p>
        </p:txBody>
      </p:sp>
      <p:sp>
        <p:nvSpPr>
          <p:cNvPr id="39944" name="TextBox 175"/>
          <p:cNvSpPr txBox="1">
            <a:spLocks noChangeArrowheads="1"/>
          </p:cNvSpPr>
          <p:nvPr/>
        </p:nvSpPr>
        <p:spPr bwMode="auto">
          <a:xfrm>
            <a:off x="5314950" y="4921250"/>
            <a:ext cx="537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Gun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945" name="TextBox 175"/>
          <p:cNvSpPr txBox="1">
            <a:spLocks noChangeArrowheads="1"/>
          </p:cNvSpPr>
          <p:nvPr/>
        </p:nvSpPr>
        <p:spPr bwMode="auto">
          <a:xfrm>
            <a:off x="4132263" y="4819650"/>
            <a:ext cx="940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RF cavity</a:t>
            </a:r>
            <a:endParaRPr lang="en-US" sz="1400" dirty="0"/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5094288" y="5365750"/>
            <a:ext cx="1587" cy="97155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3757613" y="5076825"/>
            <a:ext cx="1587" cy="97155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9" name="TextBox 175"/>
          <p:cNvSpPr txBox="1">
            <a:spLocks noChangeArrowheads="1"/>
          </p:cNvSpPr>
          <p:nvPr/>
        </p:nvSpPr>
        <p:spPr bwMode="auto">
          <a:xfrm>
            <a:off x="3298825" y="6092825"/>
            <a:ext cx="927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Solenoid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65475" y="134938"/>
            <a:ext cx="5910263" cy="4684712"/>
            <a:chOff x="3165475" y="134938"/>
            <a:chExt cx="5910263" cy="4684712"/>
          </a:xfrm>
        </p:grpSpPr>
        <p:sp>
          <p:nvSpPr>
            <p:cNvPr id="39939" name="Rectangle 9"/>
            <p:cNvSpPr>
              <a:spLocks noChangeArrowheads="1"/>
            </p:cNvSpPr>
            <p:nvPr/>
          </p:nvSpPr>
          <p:spPr bwMode="auto">
            <a:xfrm>
              <a:off x="4038600" y="134938"/>
              <a:ext cx="5037138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In-flange FCT-ICT from </a:t>
              </a:r>
              <a:r>
                <a:rPr lang="en-US" sz="1600" dirty="0" err="1"/>
                <a:t>Bergoz</a:t>
              </a:r>
              <a:endParaRPr lang="en-US" sz="1600" dirty="0"/>
            </a:p>
            <a:p>
              <a:pPr marL="115888" lvl="1"/>
              <a:r>
                <a:rPr lang="en-US" sz="1400" dirty="0"/>
                <a:t>FCT: rise time ~175ps </a:t>
              </a:r>
              <a:r>
                <a:rPr lang="en-US" sz="1400" dirty="0">
                  <a:sym typeface="Wingdings" pitchFamily="2" charset="2"/>
                </a:rPr>
                <a:t> </a:t>
              </a:r>
              <a:r>
                <a:rPr lang="en-US" sz="1400" dirty="0"/>
                <a:t>resolve bunches inside the bunch train</a:t>
              </a:r>
            </a:p>
            <a:p>
              <a:pPr marL="115888" lvl="1"/>
              <a:r>
                <a:rPr lang="en-US" sz="1400" dirty="0"/>
                <a:t>ICT: calibrated measurement of total charge in train</a:t>
              </a:r>
            </a:p>
          </p:txBody>
        </p:sp>
        <p:pic>
          <p:nvPicPr>
            <p:cNvPr id="39940" name="Picture 1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5374" y="839787"/>
              <a:ext cx="3306301" cy="127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954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3165475" y="2117725"/>
              <a:ext cx="979488" cy="2701925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5"/>
          <p:cNvGrpSpPr/>
          <p:nvPr/>
        </p:nvGrpSpPr>
        <p:grpSpPr>
          <a:xfrm>
            <a:off x="5326063" y="2209800"/>
            <a:ext cx="3746500" cy="3063875"/>
            <a:chOff x="5326063" y="2209800"/>
            <a:chExt cx="3746500" cy="3063875"/>
          </a:xfrm>
        </p:grpSpPr>
        <p:pic>
          <p:nvPicPr>
            <p:cNvPr id="3994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07113" y="2209800"/>
              <a:ext cx="2905125" cy="193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1" name="Rectangle 9"/>
            <p:cNvSpPr>
              <a:spLocks noChangeArrowheads="1"/>
            </p:cNvSpPr>
            <p:nvPr/>
          </p:nvSpPr>
          <p:spPr bwMode="auto">
            <a:xfrm>
              <a:off x="6107113" y="2308225"/>
              <a:ext cx="29654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45</a:t>
              </a:r>
              <a:r>
                <a:rPr lang="en-US" baseline="30000">
                  <a:solidFill>
                    <a:srgbClr val="FFFF00"/>
                  </a:solidFill>
                </a:rPr>
                <a:t>o</a:t>
              </a:r>
              <a:r>
                <a:rPr lang="en-US">
                  <a:solidFill>
                    <a:srgbClr val="FFFF00"/>
                  </a:solidFill>
                </a:rPr>
                <a:t> incidence </a:t>
              </a:r>
              <a:r>
                <a:rPr lang="en-US" u="sng">
                  <a:solidFill>
                    <a:srgbClr val="FFFF00"/>
                  </a:solidFill>
                </a:rPr>
                <a:t>YAG screen</a:t>
              </a:r>
              <a:endParaRPr lang="en-US">
                <a:solidFill>
                  <a:srgbClr val="FFFF00"/>
                </a:solidFill>
              </a:endParaRPr>
            </a:p>
            <a:p>
              <a:r>
                <a:rPr lang="en-US">
                  <a:solidFill>
                    <a:srgbClr val="FFFF00"/>
                  </a:solidFill>
                </a:rPr>
                <a:t>50mm x 100 </a:t>
              </a:r>
              <a:r>
                <a:rPr lang="en-US">
                  <a:solidFill>
                    <a:srgbClr val="FFFF00"/>
                  </a:solidFill>
                  <a:latin typeface="Symbol" pitchFamily="18" charset="2"/>
                  <a:cs typeface="Symap" pitchFamily="2" charset="0"/>
                </a:rPr>
                <a:t>m</a:t>
              </a:r>
              <a:r>
                <a:rPr lang="en-US">
                  <a:solidFill>
                    <a:srgbClr val="FFFF00"/>
                  </a:solidFill>
                </a:rPr>
                <a:t>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88138" y="4073525"/>
              <a:ext cx="2022475" cy="1200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cs typeface="+mn-cs"/>
                </a:rPr>
                <a:t>Diagnostic Cross #1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US" b="0" dirty="0">
                  <a:cs typeface="+mn-cs"/>
                </a:rPr>
                <a:t>Faraday cup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US" b="0" dirty="0">
                  <a:cs typeface="+mn-cs"/>
                </a:rPr>
                <a:t>YAG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US" b="0" dirty="0">
                  <a:cs typeface="+mn-cs"/>
                </a:rPr>
                <a:t>mirror</a:t>
              </a:r>
            </a:p>
          </p:txBody>
        </p:sp>
        <p:cxnSp>
          <p:nvCxnSpPr>
            <p:cNvPr id="39955" name="Straight Arrow Connector 124"/>
            <p:cNvCxnSpPr>
              <a:cxnSpLocks noChangeShapeType="1"/>
            </p:cNvCxnSpPr>
            <p:nvPr/>
          </p:nvCxnSpPr>
          <p:spPr bwMode="auto">
            <a:xfrm flipV="1">
              <a:off x="5326063" y="4054475"/>
              <a:ext cx="750887" cy="80645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4"/>
          <p:cNvGrpSpPr/>
          <p:nvPr/>
        </p:nvGrpSpPr>
        <p:grpSpPr>
          <a:xfrm>
            <a:off x="133350" y="1504950"/>
            <a:ext cx="3165475" cy="3168650"/>
            <a:chOff x="133350" y="1504950"/>
            <a:chExt cx="3165475" cy="3168650"/>
          </a:xfrm>
        </p:grpSpPr>
        <p:pic>
          <p:nvPicPr>
            <p:cNvPr id="39956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350" y="1504950"/>
              <a:ext cx="3165475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7" name="TextBox 127"/>
            <p:cNvSpPr txBox="1">
              <a:spLocks noChangeArrowheads="1"/>
            </p:cNvSpPr>
            <p:nvPr/>
          </p:nvSpPr>
          <p:spPr bwMode="auto">
            <a:xfrm>
              <a:off x="296863" y="3609975"/>
              <a:ext cx="20224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Diagnostic Cross #2</a:t>
              </a:r>
            </a:p>
          </p:txBody>
        </p:sp>
        <p:sp>
          <p:nvSpPr>
            <p:cNvPr id="39958" name="Rectangle 133"/>
            <p:cNvSpPr>
              <a:spLocks noChangeArrowheads="1"/>
            </p:cNvSpPr>
            <p:nvPr/>
          </p:nvSpPr>
          <p:spPr bwMode="auto">
            <a:xfrm>
              <a:off x="133350" y="1552575"/>
              <a:ext cx="296545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Normal incidence </a:t>
              </a:r>
              <a:r>
                <a:rPr lang="en-US" u="sng">
                  <a:solidFill>
                    <a:srgbClr val="FFFF00"/>
                  </a:solidFill>
                </a:rPr>
                <a:t>YAG screen</a:t>
              </a:r>
              <a:endParaRPr lang="en-US">
                <a:solidFill>
                  <a:srgbClr val="FFFF00"/>
                </a:solidFill>
              </a:endParaRPr>
            </a:p>
            <a:p>
              <a:r>
                <a:rPr lang="en-US">
                  <a:solidFill>
                    <a:srgbClr val="FFFF00"/>
                  </a:solidFill>
                </a:rPr>
                <a:t>50mm x 100 </a:t>
              </a:r>
              <a:r>
                <a:rPr lang="en-US">
                  <a:solidFill>
                    <a:srgbClr val="FFFF00"/>
                  </a:solidFill>
                  <a:latin typeface="Symbol" pitchFamily="18" charset="2"/>
                  <a:cs typeface="Symap" pitchFamily="2" charset="0"/>
                </a:rPr>
                <a:t>m</a:t>
              </a:r>
              <a:r>
                <a:rPr lang="en-US">
                  <a:solidFill>
                    <a:srgbClr val="FFFF00"/>
                  </a:solidFill>
                </a:rPr>
                <a:t>m</a:t>
              </a:r>
            </a:p>
          </p:txBody>
        </p:sp>
        <p:cxnSp>
          <p:nvCxnSpPr>
            <p:cNvPr id="39959" name="Straight Arrow Connector 134"/>
            <p:cNvCxnSpPr>
              <a:cxnSpLocks noChangeShapeType="1"/>
              <a:endCxn id="39957" idx="2"/>
            </p:cNvCxnSpPr>
            <p:nvPr/>
          </p:nvCxnSpPr>
          <p:spPr bwMode="auto">
            <a:xfrm flipH="1" flipV="1">
              <a:off x="1308100" y="3979863"/>
              <a:ext cx="1595438" cy="69373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"/>
          <p:cNvGrpSpPr/>
          <p:nvPr/>
        </p:nvGrpSpPr>
        <p:grpSpPr>
          <a:xfrm>
            <a:off x="133350" y="4337050"/>
            <a:ext cx="3133725" cy="1662113"/>
            <a:chOff x="133350" y="4337050"/>
            <a:chExt cx="3133725" cy="1662113"/>
          </a:xfrm>
        </p:grpSpPr>
        <p:sp>
          <p:nvSpPr>
            <p:cNvPr id="39946" name="TextBox 175"/>
            <p:cNvSpPr txBox="1">
              <a:spLocks noChangeArrowheads="1"/>
            </p:cNvSpPr>
            <p:nvPr/>
          </p:nvSpPr>
          <p:spPr bwMode="auto">
            <a:xfrm>
              <a:off x="969963" y="5659438"/>
              <a:ext cx="13652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333FF"/>
                  </a:solidFill>
                </a:rPr>
                <a:t>Laser Input</a:t>
              </a:r>
            </a:p>
          </p:txBody>
        </p:sp>
        <p:cxnSp>
          <p:nvCxnSpPr>
            <p:cNvPr id="39952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2290763" y="4933950"/>
              <a:ext cx="976312" cy="1027113"/>
            </a:xfrm>
            <a:prstGeom prst="straightConnector1">
              <a:avLst/>
            </a:prstGeom>
            <a:noFill/>
            <a:ln w="28575" algn="ctr">
              <a:solidFill>
                <a:srgbClr val="3333FF"/>
              </a:solidFill>
              <a:round/>
              <a:headEnd/>
              <a:tailEnd type="arrow" w="med" len="med"/>
            </a:ln>
          </p:spPr>
        </p:cxnSp>
        <p:cxnSp>
          <p:nvCxnSpPr>
            <p:cNvPr id="39953" name="Straight Arrow Connector 120"/>
            <p:cNvCxnSpPr>
              <a:cxnSpLocks noChangeShapeType="1"/>
            </p:cNvCxnSpPr>
            <p:nvPr/>
          </p:nvCxnSpPr>
          <p:spPr bwMode="auto">
            <a:xfrm>
              <a:off x="1039813" y="5935663"/>
              <a:ext cx="1295400" cy="0"/>
            </a:xfrm>
            <a:prstGeom prst="straightConnector1">
              <a:avLst/>
            </a:pr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</p:spPr>
        </p:cxnSp>
        <p:pic>
          <p:nvPicPr>
            <p:cNvPr id="39960" name="Picture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3350" y="4391025"/>
              <a:ext cx="1841500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961" name="Straight Arrow Connector 26655"/>
            <p:cNvCxnSpPr>
              <a:cxnSpLocks noChangeShapeType="1"/>
            </p:cNvCxnSpPr>
            <p:nvPr/>
          </p:nvCxnSpPr>
          <p:spPr bwMode="auto">
            <a:xfrm>
              <a:off x="854075" y="4765675"/>
              <a:ext cx="374650" cy="0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39962" name="TextBox 26656"/>
            <p:cNvSpPr txBox="1">
              <a:spLocks noChangeArrowheads="1"/>
            </p:cNvSpPr>
            <p:nvPr/>
          </p:nvSpPr>
          <p:spPr bwMode="auto">
            <a:xfrm>
              <a:off x="660400" y="4337050"/>
              <a:ext cx="7937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66mm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49168" y="3699819"/>
            <a:ext cx="1290951" cy="1094078"/>
            <a:chOff x="3549168" y="3699819"/>
            <a:chExt cx="1290951" cy="1094078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>
              <a:off x="3549168" y="4069151"/>
              <a:ext cx="489432" cy="72474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3866776" y="3699819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&lt;x&gt;, &lt;y&gt;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441700" y="6481762"/>
            <a:ext cx="3589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Drive </a:t>
            </a:r>
            <a:r>
              <a:rPr lang="en-US" u="sng" dirty="0" err="1">
                <a:solidFill>
                  <a:srgbClr val="FF0000"/>
                </a:solidFill>
              </a:rPr>
              <a:t>beamline</a:t>
            </a:r>
            <a:r>
              <a:rPr lang="en-US" u="sng" dirty="0">
                <a:solidFill>
                  <a:srgbClr val="FF0000"/>
                </a:solidFill>
              </a:rPr>
              <a:t> front-end (19 MeV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sdoran\Documents\Desktop Projects\AWA\Diagnostics\YAG-USAF Target 03-04-2013-c.jpg"/>
          <p:cNvPicPr>
            <a:picLocks noChangeAspect="1" noChangeArrowheads="1"/>
          </p:cNvPicPr>
          <p:nvPr/>
        </p:nvPicPr>
        <p:blipFill>
          <a:blip r:embed="rId2" cstate="print"/>
          <a:srcRect l="23684" r="17368"/>
          <a:stretch>
            <a:fillRect/>
          </a:stretch>
        </p:blipFill>
        <p:spPr bwMode="auto">
          <a:xfrm>
            <a:off x="1827309" y="1289731"/>
            <a:ext cx="2133600" cy="2714625"/>
          </a:xfrm>
          <a:prstGeom prst="rect">
            <a:avLst/>
          </a:prstGeom>
          <a:noFill/>
        </p:spPr>
      </p:pic>
      <p:pic>
        <p:nvPicPr>
          <p:cNvPr id="4096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5715" y="1041400"/>
            <a:ext cx="4572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Station:(inside vacuum)</a:t>
            </a:r>
          </a:p>
        </p:txBody>
      </p:sp>
      <p:sp>
        <p:nvSpPr>
          <p:cNvPr id="40963" name="Content Placeholder 9"/>
          <p:cNvSpPr>
            <a:spLocks noGrp="1"/>
          </p:cNvSpPr>
          <p:nvPr>
            <p:ph idx="1"/>
          </p:nvPr>
        </p:nvSpPr>
        <p:spPr>
          <a:xfrm>
            <a:off x="184150" y="4721225"/>
            <a:ext cx="4060825" cy="11525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200" u="sng" dirty="0" err="1" smtClean="0"/>
              <a:t>YAG:Ce</a:t>
            </a:r>
            <a:r>
              <a:rPr lang="en-US" sz="2200" u="sng" dirty="0" smtClean="0"/>
              <a:t> Screen</a:t>
            </a:r>
          </a:p>
          <a:p>
            <a:pPr marL="396875" lvl="1" eaLnBrk="1" hangingPunct="1"/>
            <a:r>
              <a:rPr lang="en-US" sz="2000" dirty="0" smtClean="0"/>
              <a:t>reduced depth of focus (normal incidence )</a:t>
            </a:r>
          </a:p>
          <a:p>
            <a:pPr marL="396875" lvl="1" eaLnBrk="1" hangingPunct="1"/>
            <a:r>
              <a:rPr lang="en-US" sz="2000" dirty="0" smtClean="0"/>
              <a:t>High resolution (100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m thickness)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C5EC02-1DFD-4D69-9F6C-EDB1A0AC1CD5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9454" y="703093"/>
            <a:ext cx="14859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3" descr="USAF_F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543" y="1176868"/>
            <a:ext cx="1868396" cy="132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80303" y="469194"/>
            <a:ext cx="2060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algn="ctr"/>
            <a:r>
              <a:rPr lang="en-US" sz="2400" b="0" dirty="0" smtClean="0"/>
              <a:t>Resolution</a:t>
            </a:r>
          </a:p>
          <a:p>
            <a:pPr marL="3175" algn="ctr"/>
            <a:r>
              <a:rPr lang="en-US" sz="2400" b="0" dirty="0" smtClean="0"/>
              <a:t>target</a:t>
            </a:r>
            <a:endParaRPr lang="en-US" sz="2400" b="0" dirty="0"/>
          </a:p>
        </p:txBody>
      </p:sp>
      <p:sp>
        <p:nvSpPr>
          <p:cNvPr id="40970" name="Line 22"/>
          <p:cNvSpPr>
            <a:spLocks noChangeShapeType="1"/>
          </p:cNvSpPr>
          <p:nvPr/>
        </p:nvSpPr>
        <p:spPr bwMode="auto">
          <a:xfrm>
            <a:off x="1188635" y="2721586"/>
            <a:ext cx="754693" cy="201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Oval 27"/>
          <p:cNvSpPr>
            <a:spLocks noChangeArrowheads="1"/>
          </p:cNvSpPr>
          <p:nvPr/>
        </p:nvSpPr>
        <p:spPr bwMode="auto">
          <a:xfrm rot="934226">
            <a:off x="1414628" y="2775712"/>
            <a:ext cx="2286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6388100">
            <a:off x="1434438" y="3907252"/>
            <a:ext cx="457200" cy="381000"/>
            <a:chOff x="2918448" y="3244203"/>
            <a:chExt cx="457200" cy="381000"/>
          </a:xfrm>
        </p:grpSpPr>
        <p:sp>
          <p:nvSpPr>
            <p:cNvPr id="40977" name="Freeform 30"/>
            <p:cNvSpPr>
              <a:spLocks/>
            </p:cNvSpPr>
            <p:nvPr/>
          </p:nvSpPr>
          <p:spPr bwMode="auto">
            <a:xfrm>
              <a:off x="2918448" y="3244203"/>
              <a:ext cx="457200" cy="381000"/>
            </a:xfrm>
            <a:custGeom>
              <a:avLst/>
              <a:gdLst>
                <a:gd name="T0" fmla="*/ 2147483647 w 288"/>
                <a:gd name="T1" fmla="*/ 0 h 240"/>
                <a:gd name="T2" fmla="*/ 2147483647 w 288"/>
                <a:gd name="T3" fmla="*/ 2147483647 h 240"/>
                <a:gd name="T4" fmla="*/ 0 w 288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96" y="0"/>
                  </a:moveTo>
                  <a:lnTo>
                    <a:pt x="288" y="240"/>
                  </a:lnTo>
                  <a:lnTo>
                    <a:pt x="0" y="19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Arc 32"/>
            <p:cNvSpPr>
              <a:spLocks/>
            </p:cNvSpPr>
            <p:nvPr/>
          </p:nvSpPr>
          <p:spPr bwMode="auto">
            <a:xfrm rot="20740637" flipH="1">
              <a:off x="3043860" y="3379140"/>
              <a:ext cx="152400" cy="166688"/>
            </a:xfrm>
            <a:custGeom>
              <a:avLst/>
              <a:gdLst>
                <a:gd name="T0" fmla="*/ 0 w 21600"/>
                <a:gd name="T1" fmla="*/ 0 h 23550"/>
                <a:gd name="T2" fmla="*/ 2147483647 w 21600"/>
                <a:gd name="T3" fmla="*/ 2147483647 h 23550"/>
                <a:gd name="T4" fmla="*/ 0 w 21600"/>
                <a:gd name="T5" fmla="*/ 2147483647 h 235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550"/>
                <a:gd name="T11" fmla="*/ 21600 w 21600"/>
                <a:gd name="T12" fmla="*/ 23550 h 23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55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50"/>
                    <a:pt x="21570" y="22901"/>
                    <a:pt x="21511" y="23549"/>
                  </a:cubicBezTo>
                </a:path>
                <a:path w="21600" h="2355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50"/>
                    <a:pt x="21570" y="22901"/>
                    <a:pt x="21511" y="2354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Oval 33"/>
            <p:cNvSpPr>
              <a:spLocks noChangeArrowheads="1"/>
            </p:cNvSpPr>
            <p:nvPr/>
          </p:nvSpPr>
          <p:spPr bwMode="auto">
            <a:xfrm rot="6888350">
              <a:off x="3033542" y="3424384"/>
              <a:ext cx="144462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0" name="Text Box 34"/>
          <p:cNvSpPr txBox="1">
            <a:spLocks noChangeArrowheads="1"/>
          </p:cNvSpPr>
          <p:nvPr/>
        </p:nvSpPr>
        <p:spPr bwMode="auto">
          <a:xfrm>
            <a:off x="1118953" y="4297829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camera</a:t>
            </a:r>
          </a:p>
        </p:txBody>
      </p:sp>
      <p:sp>
        <p:nvSpPr>
          <p:cNvPr id="40981" name="Content Placeholder 9"/>
          <p:cNvSpPr txBox="1">
            <a:spLocks/>
          </p:cNvSpPr>
          <p:nvPr/>
        </p:nvSpPr>
        <p:spPr bwMode="auto">
          <a:xfrm>
            <a:off x="4092575" y="4721225"/>
            <a:ext cx="47974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1F497D"/>
              </a:buClr>
            </a:pPr>
            <a:r>
              <a:rPr lang="en-US" sz="2400" b="0" u="sng" dirty="0"/>
              <a:t>45</a:t>
            </a:r>
            <a:r>
              <a:rPr lang="en-US" sz="2400" b="0" u="sng" baseline="30000" dirty="0"/>
              <a:t>o </a:t>
            </a:r>
            <a:r>
              <a:rPr lang="en-US" sz="2400" b="0" u="sng" dirty="0"/>
              <a:t>Si-wafer, double-side mirror</a:t>
            </a:r>
          </a:p>
          <a:p>
            <a:pPr marL="339725" lvl="1" indent="-285750">
              <a:spcBef>
                <a:spcPct val="20000"/>
              </a:spcBef>
              <a:buClr>
                <a:srgbClr val="1F497D"/>
              </a:buClr>
              <a:buFontTx/>
              <a:buChar char="•"/>
            </a:pPr>
            <a:r>
              <a:rPr lang="en-US" sz="2000" b="0" dirty="0"/>
              <a:t>300 </a:t>
            </a:r>
            <a:r>
              <a:rPr lang="en-US" sz="2000" b="0" dirty="0">
                <a:latin typeface="Symbol" pitchFamily="18" charset="2"/>
              </a:rPr>
              <a:t>m</a:t>
            </a:r>
            <a:r>
              <a:rPr lang="en-US" sz="2000" b="0" dirty="0"/>
              <a:t>m: very little energy deposited, </a:t>
            </a:r>
          </a:p>
          <a:p>
            <a:pPr marL="339725" lvl="1" indent="-285750">
              <a:spcBef>
                <a:spcPct val="20000"/>
              </a:spcBef>
              <a:buClr>
                <a:srgbClr val="1F497D"/>
              </a:buClr>
              <a:buFontTx/>
              <a:buChar char="•"/>
            </a:pPr>
            <a:r>
              <a:rPr lang="en-US" sz="2000" b="0" dirty="0"/>
              <a:t>very flat: good for laser alignment</a:t>
            </a:r>
          </a:p>
          <a:p>
            <a:pPr marL="339725" lvl="1" indent="-285750">
              <a:spcBef>
                <a:spcPct val="20000"/>
              </a:spcBef>
              <a:buClr>
                <a:srgbClr val="1F497D"/>
              </a:buClr>
              <a:buFontTx/>
              <a:buChar char="•"/>
            </a:pPr>
            <a:r>
              <a:rPr lang="en-US" sz="2000" b="0" dirty="0"/>
              <a:t>can be used for OTR at other locations (if YAG screen is removed) </a:t>
            </a:r>
          </a:p>
        </p:txBody>
      </p:sp>
      <p:sp>
        <p:nvSpPr>
          <p:cNvPr id="40982" name="Content Placeholder 9"/>
          <p:cNvSpPr txBox="1">
            <a:spLocks/>
          </p:cNvSpPr>
          <p:nvPr/>
        </p:nvSpPr>
        <p:spPr bwMode="auto">
          <a:xfrm>
            <a:off x="1765300" y="4260850"/>
            <a:ext cx="52435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1F497D"/>
              </a:buClr>
              <a:buFont typeface="Wingdings" pitchFamily="2" charset="2"/>
              <a:buNone/>
            </a:pPr>
            <a:r>
              <a:rPr lang="en-US" sz="2400" dirty="0"/>
              <a:t>Dual YAG-alignment screen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4657190" y="1252537"/>
            <a:ext cx="2965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Normal incidence </a:t>
            </a:r>
            <a:r>
              <a:rPr lang="en-US" u="sng">
                <a:solidFill>
                  <a:srgbClr val="FFFF00"/>
                </a:solidFill>
              </a:rPr>
              <a:t>YAG screen</a:t>
            </a:r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50mm x 100 </a:t>
            </a:r>
            <a:r>
              <a:rPr lang="en-US">
                <a:solidFill>
                  <a:srgbClr val="FFFF00"/>
                </a:solidFill>
                <a:latin typeface="Symbol" pitchFamily="18" charset="2"/>
                <a:cs typeface="Symap" pitchFamily="2" charset="0"/>
              </a:rPr>
              <a:t>m</a:t>
            </a:r>
            <a:r>
              <a:rPr lang="en-US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428875" y="4294893"/>
            <a:ext cx="3892903" cy="461665"/>
          </a:xfrm>
          <a:prstGeom prst="roundRect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2444923" y="2812082"/>
            <a:ext cx="261097" cy="52705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2" name="Line 25"/>
          <p:cNvSpPr>
            <a:spLocks noChangeShapeType="1"/>
          </p:cNvSpPr>
          <p:nvPr/>
        </p:nvSpPr>
        <p:spPr bwMode="auto">
          <a:xfrm>
            <a:off x="2575378" y="28852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Line 29"/>
          <p:cNvSpPr>
            <a:spLocks noChangeShapeType="1"/>
          </p:cNvSpPr>
          <p:nvPr/>
        </p:nvSpPr>
        <p:spPr bwMode="auto">
          <a:xfrm flipH="1">
            <a:off x="2427863" y="3023407"/>
            <a:ext cx="283072" cy="139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V="1">
            <a:off x="1827309" y="3172990"/>
            <a:ext cx="1062096" cy="8010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23"/>
          <p:cNvSpPr>
            <a:spLocks noChangeShapeType="1"/>
          </p:cNvSpPr>
          <p:nvPr/>
        </p:nvSpPr>
        <p:spPr bwMode="auto">
          <a:xfrm>
            <a:off x="1182705" y="2723458"/>
            <a:ext cx="1706699" cy="44953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932039" y="2190046"/>
            <a:ext cx="440172" cy="12417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5873041" y="214313"/>
            <a:ext cx="319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installed Winter 2013 (ongoing)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69337" y="1922391"/>
            <a:ext cx="4798171" cy="3190273"/>
          </a:xfrm>
          <a:prstGeom prst="rect">
            <a:avLst/>
          </a:prstGeom>
        </p:spPr>
      </p:pic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Station (outside vacuum</a:t>
            </a:r>
            <a:r>
              <a:rPr lang="en-US" dirty="0"/>
              <a:t>)</a:t>
            </a:r>
            <a:br>
              <a:rPr lang="en-US" dirty="0"/>
            </a:br>
            <a:r>
              <a:rPr lang="en-US" sz="2400" b="0" strike="sngStrike" dirty="0" smtClean="0"/>
              <a:t>To be </a:t>
            </a:r>
            <a:r>
              <a:rPr lang="en-US" sz="2400" b="0" dirty="0" smtClean="0"/>
              <a:t>Installed Spring ‘13</a:t>
            </a:r>
            <a:endParaRPr lang="en-US" b="0" dirty="0" smtClean="0"/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5BB9B-9591-411A-AF57-665D4DDA8415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1613" y="817035"/>
            <a:ext cx="341312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H10Z1218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5700" y="3580873"/>
            <a:ext cx="1833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2" descr="Model 7297 8-to-1 DB25 Switch, with RS232 Serial Remo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8425" y="5916613"/>
            <a:ext cx="170338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0150" y="4974698"/>
            <a:ext cx="15716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27"/>
          <p:cNvSpPr txBox="1">
            <a:spLocks noChangeArrowheads="1"/>
          </p:cNvSpPr>
          <p:nvPr/>
        </p:nvSpPr>
        <p:spPr bwMode="auto">
          <a:xfrm>
            <a:off x="4702175" y="4903260"/>
            <a:ext cx="2992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Motorized Lens Controller</a:t>
            </a:r>
          </a:p>
          <a:p>
            <a:pPr algn="ctr"/>
            <a:r>
              <a:rPr lang="en-US" sz="2000" b="0"/>
              <a:t>Zoom, Focus, and Iris</a:t>
            </a:r>
          </a:p>
        </p:txBody>
      </p:sp>
      <p:sp>
        <p:nvSpPr>
          <p:cNvPr id="41992" name="TextBox 28"/>
          <p:cNvSpPr txBox="1">
            <a:spLocks noChangeArrowheads="1"/>
          </p:cNvSpPr>
          <p:nvPr/>
        </p:nvSpPr>
        <p:spPr bwMode="auto">
          <a:xfrm>
            <a:off x="6396038" y="3525310"/>
            <a:ext cx="2605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10X Motorized Zoom Focal Length =</a:t>
            </a:r>
          </a:p>
          <a:p>
            <a:pPr algn="ctr"/>
            <a:r>
              <a:rPr lang="en-US" sz="2000" b="0"/>
              <a:t>12.0 - 120.0 (mm)</a:t>
            </a:r>
          </a:p>
        </p:txBody>
      </p:sp>
      <p:sp>
        <p:nvSpPr>
          <p:cNvPr id="41993" name="TextBox 29"/>
          <p:cNvSpPr txBox="1">
            <a:spLocks noChangeArrowheads="1"/>
          </p:cNvSpPr>
          <p:nvPr/>
        </p:nvSpPr>
        <p:spPr bwMode="auto">
          <a:xfrm>
            <a:off x="6881813" y="6105525"/>
            <a:ext cx="230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8-to-1 DB25 Switch</a:t>
            </a:r>
          </a:p>
        </p:txBody>
      </p:sp>
      <p:sp>
        <p:nvSpPr>
          <p:cNvPr id="41994" name="Rectangle 2"/>
          <p:cNvSpPr>
            <a:spLocks noChangeArrowheads="1"/>
          </p:cNvSpPr>
          <p:nvPr/>
        </p:nvSpPr>
        <p:spPr bwMode="auto">
          <a:xfrm>
            <a:off x="5205413" y="434448"/>
            <a:ext cx="348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  <a:latin typeface="Comic Sans MS" pitchFamily="66" charset="0"/>
              </a:rPr>
              <a:t>Remote:</a:t>
            </a:r>
            <a:r>
              <a:rPr lang="en-US" b="0" dirty="0">
                <a:latin typeface="Comic Sans MS" pitchFamily="66" charset="0"/>
              </a:rPr>
              <a:t> Zoom, Focus, and Iris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0991" y="5712041"/>
            <a:ext cx="3182569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cameras </a:t>
            </a:r>
            <a:r>
              <a:rPr lang="en-US" dirty="0" smtClean="0">
                <a:solidFill>
                  <a:srgbClr val="FFFF00"/>
                </a:solidFill>
              </a:rPr>
              <a:t>are mounted: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below </a:t>
            </a:r>
            <a:r>
              <a:rPr lang="en-US" dirty="0" smtClean="0">
                <a:solidFill>
                  <a:srgbClr val="FFFF00"/>
                </a:solidFill>
              </a:rPr>
              <a:t>table </a:t>
            </a: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inside </a:t>
            </a:r>
            <a:r>
              <a:rPr lang="en-US" dirty="0" smtClean="0">
                <a:solidFill>
                  <a:srgbClr val="FFFF00"/>
                </a:solidFill>
              </a:rPr>
              <a:t>of the legs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5873041" y="135290"/>
            <a:ext cx="2734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To be installed Spring 2013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2553079" y="4049953"/>
            <a:ext cx="1" cy="450849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578480" y="1975884"/>
            <a:ext cx="0" cy="890261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788769" y="1899118"/>
            <a:ext cx="387350" cy="5715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2997812" y="1729190"/>
            <a:ext cx="0" cy="450548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850059" y="1899118"/>
            <a:ext cx="326060" cy="76766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 l="1190" t="35048" r="2143" b="29905"/>
          <a:stretch>
            <a:fillRect/>
          </a:stretch>
        </p:blipFill>
        <p:spPr bwMode="auto">
          <a:xfrm rot="344856">
            <a:off x="18860" y="1323181"/>
            <a:ext cx="9144000" cy="103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ounded Rectangle 3"/>
          <p:cNvSpPr>
            <a:spLocks noChangeArrowheads="1"/>
          </p:cNvSpPr>
          <p:nvPr/>
        </p:nvSpPr>
        <p:spPr bwMode="auto">
          <a:xfrm>
            <a:off x="138113" y="2284413"/>
            <a:ext cx="2525712" cy="606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AWA Upgrade </a:t>
            </a:r>
            <a:r>
              <a:rPr lang="en-US" dirty="0" smtClean="0">
                <a:solidFill>
                  <a:srgbClr val="BF5C28"/>
                </a:solidFill>
              </a:rPr>
              <a:t>drive </a:t>
            </a:r>
            <a:r>
              <a:rPr lang="en-US" dirty="0" err="1" smtClean="0">
                <a:solidFill>
                  <a:srgbClr val="BF5C28"/>
                </a:solidFill>
              </a:rPr>
              <a:t>beamline</a:t>
            </a:r>
            <a:r>
              <a:rPr lang="en-US" dirty="0" smtClean="0"/>
              <a:t>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EF6977-F898-4509-911B-89FBBB8CC536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7492865" y="1400621"/>
            <a:ext cx="12239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drive gun</a:t>
            </a:r>
          </a:p>
        </p:txBody>
      </p:sp>
      <p:sp>
        <p:nvSpPr>
          <p:cNvPr id="17414" name="AutoShape 29"/>
          <p:cNvSpPr>
            <a:spLocks noChangeArrowheads="1"/>
          </p:cNvSpPr>
          <p:nvPr/>
        </p:nvSpPr>
        <p:spPr bwMode="auto">
          <a:xfrm rot="11239626">
            <a:off x="4248150" y="1267190"/>
            <a:ext cx="2743200" cy="228600"/>
          </a:xfrm>
          <a:prstGeom prst="rightArrow">
            <a:avLst>
              <a:gd name="adj1" fmla="val 50000"/>
              <a:gd name="adj2" fmla="val 300000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7415" name="Text Box 30"/>
          <p:cNvSpPr txBox="1">
            <a:spLocks noChangeArrowheads="1"/>
          </p:cNvSpPr>
          <p:nvPr/>
        </p:nvSpPr>
        <p:spPr bwMode="auto">
          <a:xfrm rot="480616">
            <a:off x="3987800" y="976623"/>
            <a:ext cx="3657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>
                <a:latin typeface="Arial" charset="0"/>
              </a:rPr>
              <a:t>Direction of beam propagation </a:t>
            </a:r>
          </a:p>
        </p:txBody>
      </p:sp>
      <p:sp>
        <p:nvSpPr>
          <p:cNvPr id="17416" name="AutoShape 115"/>
          <p:cNvSpPr>
            <a:spLocks noChangeArrowheads="1"/>
          </p:cNvSpPr>
          <p:nvPr/>
        </p:nvSpPr>
        <p:spPr bwMode="auto">
          <a:xfrm>
            <a:off x="1804988" y="844861"/>
            <a:ext cx="858837" cy="4079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C00000"/>
                </a:solidFill>
                <a:ea typeface="Arial Unicode MS"/>
                <a:cs typeface="Arial Unicode MS"/>
              </a:rPr>
              <a:t>75 MeV</a:t>
            </a:r>
          </a:p>
        </p:txBody>
      </p:sp>
      <p:sp>
        <p:nvSpPr>
          <p:cNvPr id="17417" name="TextBox 1"/>
          <p:cNvSpPr txBox="1">
            <a:spLocks noChangeArrowheads="1"/>
          </p:cNvSpPr>
          <p:nvPr/>
        </p:nvSpPr>
        <p:spPr bwMode="auto">
          <a:xfrm>
            <a:off x="227013" y="2357438"/>
            <a:ext cx="2320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Upgrade Goals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174875" y="3030538"/>
            <a:ext cx="6844948" cy="3481387"/>
            <a:chOff x="2276475" y="3030715"/>
            <a:chExt cx="6845387" cy="3481835"/>
          </a:xfrm>
        </p:grpSpPr>
        <p:cxnSp>
          <p:nvCxnSpPr>
            <p:cNvPr id="17421" name="Straight Arrow Connector 2"/>
            <p:cNvCxnSpPr>
              <a:cxnSpLocks noChangeShapeType="1"/>
            </p:cNvCxnSpPr>
            <p:nvPr/>
          </p:nvCxnSpPr>
          <p:spPr bwMode="auto">
            <a:xfrm>
              <a:off x="2276475" y="3825875"/>
              <a:ext cx="3081338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7424" name="Straight Arrow Connector 19"/>
            <p:cNvCxnSpPr>
              <a:cxnSpLocks noChangeShapeType="1"/>
            </p:cNvCxnSpPr>
            <p:nvPr/>
          </p:nvCxnSpPr>
          <p:spPr bwMode="auto">
            <a:xfrm>
              <a:off x="3190875" y="5724525"/>
              <a:ext cx="230505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7425" name="Straight Arrow Connector 21"/>
            <p:cNvCxnSpPr>
              <a:cxnSpLocks noChangeShapeType="1"/>
            </p:cNvCxnSpPr>
            <p:nvPr/>
          </p:nvCxnSpPr>
          <p:spPr bwMode="auto">
            <a:xfrm>
              <a:off x="3154363" y="5995988"/>
              <a:ext cx="230505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6" name="Rectangle 5"/>
            <p:cNvSpPr/>
            <p:nvPr/>
          </p:nvSpPr>
          <p:spPr>
            <a:xfrm>
              <a:off x="4923008" y="3030715"/>
              <a:ext cx="4198854" cy="461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1F497D"/>
                </a:buClr>
                <a:defRPr/>
              </a:pPr>
              <a:r>
                <a:rPr lang="en-US" sz="2400" kern="0" dirty="0">
                  <a:solidFill>
                    <a:srgbClr val="404040"/>
                  </a:solidFill>
                  <a:latin typeface="Calibri"/>
                  <a:cs typeface="+mn-cs"/>
                </a:rPr>
                <a:t>Upgraded Drive Beam </a:t>
              </a:r>
              <a:r>
                <a:rPr lang="en-US" sz="2400" kern="0" dirty="0" smtClean="0">
                  <a:solidFill>
                    <a:srgbClr val="404040"/>
                  </a:solidFill>
                  <a:latin typeface="Calibri"/>
                  <a:cs typeface="+mn-cs"/>
                </a:rPr>
                <a:t>(Targets)</a:t>
              </a:r>
              <a:endParaRPr lang="en-US" sz="2400" kern="0" dirty="0">
                <a:solidFill>
                  <a:srgbClr val="404040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34158" y="3373659"/>
              <a:ext cx="3786431" cy="31388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buClr>
                  <a:srgbClr val="1F497D"/>
                </a:buClr>
                <a:buFont typeface="Wingdings" pitchFamily="2" charset="2"/>
                <a:buChar char="§"/>
                <a:defRPr/>
              </a:pPr>
              <a:r>
                <a:rPr lang="en-US" altLang="zh-CN" b="0" kern="0" dirty="0">
                  <a:solidFill>
                    <a:srgbClr val="0000FF"/>
                  </a:solidFill>
                  <a:latin typeface="Calibri"/>
                  <a:ea typeface="宋体" pitchFamily="2" charset="-122"/>
                  <a:cs typeface="+mn-cs"/>
                </a:rPr>
                <a:t>Single bunch operation</a:t>
              </a:r>
            </a:p>
            <a:p>
              <a:pPr marL="742950" lvl="1" indent="-285750">
                <a:buClr>
                  <a:srgbClr val="1F497D"/>
                </a:buClr>
                <a:buFontTx/>
                <a:buChar char="–"/>
                <a:defRPr/>
              </a:pPr>
              <a:r>
                <a:rPr lang="en-US" altLang="zh-CN" kern="0" dirty="0">
                  <a:solidFill>
                    <a:srgbClr val="FF0000"/>
                  </a:solidFill>
                  <a:latin typeface="Calibri"/>
                  <a:ea typeface="宋体" pitchFamily="2" charset="-122"/>
                  <a:cs typeface="+mn-cs"/>
                </a:rPr>
                <a:t>75 MeV </a:t>
              </a:r>
            </a:p>
            <a:p>
              <a:pPr marL="742950" lvl="1" indent="-285750">
                <a:buClr>
                  <a:srgbClr val="1F497D"/>
                </a:buClr>
                <a:buFontTx/>
                <a:buChar char="–"/>
                <a:defRPr/>
              </a:pPr>
              <a:r>
                <a:rPr lang="en-US" altLang="zh-CN" b="0" kern="0" dirty="0">
                  <a:solidFill>
                    <a:srgbClr val="404040"/>
                  </a:solidFill>
                  <a:latin typeface="Calibri"/>
                  <a:ea typeface="宋体" pitchFamily="2" charset="-122"/>
                  <a:cs typeface="+mn-cs"/>
                </a:rPr>
                <a:t>Q </a:t>
              </a:r>
              <a:r>
                <a:rPr lang="en-US" altLang="zh-CN" b="0" kern="0" dirty="0">
                  <a:solidFill>
                    <a:srgbClr val="000000"/>
                  </a:solidFill>
                  <a:latin typeface="Calibri"/>
                  <a:ea typeface="宋体" pitchFamily="2" charset="-122"/>
                  <a:cs typeface="+mn-cs"/>
                </a:rPr>
                <a:t>= 0.1-100 nC</a:t>
              </a:r>
              <a:endParaRPr lang="en-US" altLang="zh-CN" b="0" kern="0" dirty="0">
                <a:solidFill>
                  <a:srgbClr val="404040"/>
                </a:solidFill>
                <a:latin typeface="Calibri"/>
                <a:ea typeface="宋体" pitchFamily="2" charset="-122"/>
                <a:cs typeface="+mn-cs"/>
              </a:endParaRPr>
            </a:p>
            <a:p>
              <a:pPr marL="742950" lvl="1" indent="-285750">
                <a:buClr>
                  <a:srgbClr val="1F497D"/>
                </a:buClr>
                <a:buFontTx/>
                <a:buChar char="–"/>
                <a:defRPr/>
              </a:pPr>
              <a:r>
                <a:rPr lang="en-US" altLang="zh-CN" b="0" kern="0" dirty="0">
                  <a:solidFill>
                    <a:srgbClr val="000000"/>
                  </a:solidFill>
                  <a:latin typeface="Calibri"/>
                  <a:ea typeface="宋体" pitchFamily="2" charset="-122"/>
                  <a:cs typeface="+mn-cs"/>
                </a:rPr>
                <a:t>@ 100 nC</a:t>
              </a:r>
            </a:p>
            <a:p>
              <a:pPr marL="1143000" lvl="2" indent="-228600">
                <a:buClr>
                  <a:srgbClr val="1F497D"/>
                </a:buClr>
                <a:buFontTx/>
                <a:buChar char="•"/>
                <a:defRPr/>
              </a:pPr>
              <a:r>
                <a:rPr lang="en-US" altLang="zh-CN" kern="0" dirty="0">
                  <a:solidFill>
                    <a:srgbClr val="FF0000"/>
                  </a:solidFill>
                  <a:latin typeface="Calibri"/>
                  <a:ea typeface="宋体" pitchFamily="2" charset="-122"/>
                  <a:cs typeface="+mn-cs"/>
                </a:rPr>
                <a:t> </a:t>
              </a:r>
              <a:r>
                <a:rPr lang="en-US" altLang="zh-CN" b="0" kern="0" dirty="0">
                  <a:latin typeface="Symbol" pitchFamily="18" charset="2"/>
                  <a:ea typeface="宋体" pitchFamily="2" charset="-122"/>
                  <a:cs typeface="+mn-cs"/>
                </a:rPr>
                <a:t>s</a:t>
              </a:r>
              <a:r>
                <a:rPr lang="en-US" altLang="zh-CN" b="0" kern="0" dirty="0">
                  <a:latin typeface="Calibri"/>
                  <a:ea typeface="宋体" pitchFamily="2" charset="-122"/>
                  <a:cs typeface="+mn-cs"/>
                </a:rPr>
                <a:t>z = 2 mm</a:t>
              </a:r>
            </a:p>
            <a:p>
              <a:pPr marL="1143000" lvl="2" indent="-228600">
                <a:buClr>
                  <a:srgbClr val="1F497D"/>
                </a:buClr>
                <a:buFontTx/>
                <a:buChar char="•"/>
                <a:defRPr/>
              </a:pPr>
              <a:r>
                <a:rPr lang="en-US" altLang="zh-CN" b="0" kern="0" dirty="0">
                  <a:latin typeface="Calibri"/>
                  <a:ea typeface="宋体" pitchFamily="2" charset="-122"/>
                  <a:cs typeface="+mn-cs"/>
                </a:rPr>
                <a:t>High Current:  ~16 kA </a:t>
              </a:r>
            </a:p>
            <a:p>
              <a:pPr marL="742950" lvl="1" indent="-285750">
                <a:buClr>
                  <a:srgbClr val="1F497D"/>
                </a:buClr>
                <a:buFontTx/>
                <a:buChar char="–"/>
                <a:defRPr/>
              </a:pPr>
              <a:r>
                <a:rPr lang="en-US" altLang="zh-CN" b="0" kern="0" dirty="0">
                  <a:solidFill>
                    <a:srgbClr val="000000"/>
                  </a:solidFill>
                  <a:latin typeface="Calibri"/>
                  <a:ea typeface="宋体" pitchFamily="2" charset="-122"/>
                  <a:cs typeface="+mn-cs"/>
                </a:rPr>
                <a:t>emittance &lt; 200 um </a:t>
              </a:r>
            </a:p>
            <a:p>
              <a:pPr marL="342900" indent="-342900">
                <a:buClr>
                  <a:srgbClr val="1F497D"/>
                </a:buClr>
                <a:buFont typeface="Wingdings" pitchFamily="2" charset="2"/>
                <a:buChar char="§"/>
                <a:defRPr/>
              </a:pPr>
              <a:r>
                <a:rPr lang="en-US" altLang="zh-CN" b="0" kern="0" dirty="0">
                  <a:solidFill>
                    <a:srgbClr val="0000FF"/>
                  </a:solidFill>
                  <a:latin typeface="Calibri"/>
                  <a:ea typeface="宋体" pitchFamily="2" charset="-122"/>
                  <a:cs typeface="+mn-cs"/>
                </a:rPr>
                <a:t>Bunch train operation</a:t>
              </a:r>
            </a:p>
            <a:p>
              <a:pPr marL="742950" lvl="1" indent="-285750">
                <a:buClr>
                  <a:srgbClr val="1F497D"/>
                </a:buClr>
                <a:buFontTx/>
                <a:buChar char="–"/>
                <a:defRPr/>
              </a:pPr>
              <a:r>
                <a:rPr lang="en-US" altLang="zh-CN" kern="0" dirty="0">
                  <a:solidFill>
                    <a:srgbClr val="FF0000"/>
                  </a:solidFill>
                  <a:latin typeface="Calibri"/>
                  <a:ea typeface="宋体" pitchFamily="2" charset="-122"/>
                  <a:cs typeface="+mn-cs"/>
                </a:rPr>
                <a:t>10 bunches x 100 nC </a:t>
              </a:r>
            </a:p>
            <a:p>
              <a:pPr marL="742950" lvl="1" indent="-285750">
                <a:buClr>
                  <a:srgbClr val="1F497D"/>
                </a:buClr>
                <a:buFontTx/>
                <a:buChar char="–"/>
                <a:defRPr/>
              </a:pPr>
              <a:r>
                <a:rPr lang="en-US" altLang="zh-CN" kern="0" dirty="0">
                  <a:solidFill>
                    <a:srgbClr val="FF0000"/>
                  </a:solidFill>
                  <a:latin typeface="Calibri"/>
                  <a:ea typeface="宋体" pitchFamily="2" charset="-122"/>
                  <a:cs typeface="+mn-cs"/>
                </a:rPr>
                <a:t>32 bunches x 30 nC </a:t>
              </a:r>
            </a:p>
            <a:p>
              <a:pPr marL="742950" lvl="1" indent="-285750">
                <a:buClr>
                  <a:srgbClr val="1F497D"/>
                </a:buClr>
                <a:buFontTx/>
                <a:buChar char="–"/>
                <a:defRPr/>
              </a:pPr>
              <a:r>
                <a:rPr lang="en-US" altLang="zh-CN" b="0" kern="0" dirty="0">
                  <a:solidFill>
                    <a:srgbClr val="000000"/>
                  </a:solidFill>
                  <a:latin typeface="Calibri"/>
                  <a:ea typeface="宋体" pitchFamily="2" charset="-122"/>
                  <a:cs typeface="+mn-cs"/>
                  <a:sym typeface="Wingdings" pitchFamily="2" charset="2"/>
                </a:rPr>
                <a:t>Train Length = 10 - </a:t>
              </a:r>
              <a:r>
                <a:rPr lang="en-US" altLang="zh-CN" b="0" kern="0" dirty="0">
                  <a:solidFill>
                    <a:srgbClr val="000000"/>
                  </a:solidFill>
                  <a:latin typeface="Calibri"/>
                  <a:ea typeface="宋体" pitchFamily="2" charset="-122"/>
                  <a:cs typeface="+mn-cs"/>
                </a:rPr>
                <a:t>50 ns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4613" y="3030538"/>
            <a:ext cx="4814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400" kern="0" dirty="0" smtClean="0">
                <a:solidFill>
                  <a:srgbClr val="404040"/>
                </a:solidFill>
                <a:latin typeface="Calibri"/>
                <a:cs typeface="+mn-cs"/>
              </a:rPr>
              <a:t>Original </a:t>
            </a:r>
            <a:r>
              <a:rPr lang="en-US" sz="2400" kern="0" dirty="0">
                <a:solidFill>
                  <a:srgbClr val="404040"/>
                </a:solidFill>
                <a:latin typeface="Calibri"/>
                <a:cs typeface="+mn-cs"/>
              </a:rPr>
              <a:t>Drive Beam </a:t>
            </a:r>
            <a:r>
              <a:rPr lang="en-US" sz="2400" kern="0" dirty="0" smtClean="0">
                <a:solidFill>
                  <a:srgbClr val="404040"/>
                </a:solidFill>
                <a:latin typeface="Calibri"/>
                <a:cs typeface="+mn-cs"/>
              </a:rPr>
              <a:t>(Achievements)</a:t>
            </a:r>
            <a:endParaRPr lang="en-US" sz="2400" kern="0" dirty="0">
              <a:solidFill>
                <a:srgbClr val="404040"/>
              </a:solidFill>
              <a:latin typeface="Calibri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438" y="3387725"/>
            <a:ext cx="3981450" cy="3076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altLang="zh-CN" b="0" kern="0" dirty="0">
                <a:solidFill>
                  <a:srgbClr val="0000FF"/>
                </a:solidFill>
                <a:latin typeface="Calibri"/>
                <a:ea typeface="宋体" pitchFamily="2" charset="-122"/>
                <a:cs typeface="+mn-cs"/>
              </a:rPr>
              <a:t>Single bunch operation</a:t>
            </a:r>
          </a:p>
          <a:p>
            <a:pPr marL="742950" lvl="1" indent="-285750">
              <a:buClr>
                <a:srgbClr val="1F497D"/>
              </a:buClr>
              <a:buFontTx/>
              <a:buChar char="–"/>
              <a:defRPr/>
            </a:pPr>
            <a:r>
              <a:rPr lang="en-US" altLang="zh-CN" b="0" kern="0" dirty="0">
                <a:solidFill>
                  <a:srgbClr val="000000"/>
                </a:solidFill>
                <a:latin typeface="Calibri"/>
                <a:ea typeface="宋体" pitchFamily="2" charset="-122"/>
                <a:cs typeface="+mn-cs"/>
              </a:rPr>
              <a:t>15 MeV </a:t>
            </a:r>
          </a:p>
          <a:p>
            <a:pPr marL="742950" lvl="1" indent="-285750">
              <a:buClr>
                <a:srgbClr val="1F497D"/>
              </a:buClr>
              <a:buFontTx/>
              <a:buChar char="–"/>
              <a:defRPr/>
            </a:pPr>
            <a:r>
              <a:rPr lang="en-US" altLang="zh-CN" b="0" kern="0" dirty="0">
                <a:solidFill>
                  <a:srgbClr val="404040"/>
                </a:solidFill>
                <a:latin typeface="Calibri"/>
                <a:ea typeface="宋体" pitchFamily="2" charset="-122"/>
                <a:cs typeface="+mn-cs"/>
              </a:rPr>
              <a:t>Q </a:t>
            </a:r>
            <a:r>
              <a:rPr lang="en-US" altLang="zh-CN" b="0" kern="0" dirty="0">
                <a:solidFill>
                  <a:srgbClr val="000000"/>
                </a:solidFill>
                <a:latin typeface="Calibri"/>
                <a:ea typeface="宋体" pitchFamily="2" charset="-122"/>
                <a:cs typeface="+mn-cs"/>
              </a:rPr>
              <a:t>= 0.1-100 nC </a:t>
            </a:r>
            <a:r>
              <a:rPr lang="en-US" altLang="zh-CN" i="1" kern="0" dirty="0">
                <a:solidFill>
                  <a:srgbClr val="000000"/>
                </a:solidFill>
                <a:latin typeface="Comic Sans MS" pitchFamily="66" charset="0"/>
                <a:ea typeface="宋体" pitchFamily="2" charset="-122"/>
                <a:cs typeface="+mn-cs"/>
              </a:rPr>
              <a:t>(world record!)</a:t>
            </a:r>
            <a:endParaRPr lang="en-US" altLang="zh-CN" i="1" kern="0" dirty="0">
              <a:solidFill>
                <a:srgbClr val="404040"/>
              </a:solidFill>
              <a:latin typeface="Comic Sans MS" pitchFamily="66" charset="0"/>
              <a:ea typeface="宋体" pitchFamily="2" charset="-122"/>
              <a:cs typeface="+mn-cs"/>
            </a:endParaRPr>
          </a:p>
          <a:p>
            <a:pPr marL="742950" lvl="1" indent="-285750">
              <a:buClr>
                <a:srgbClr val="1F497D"/>
              </a:buClr>
              <a:buFontTx/>
              <a:buChar char="–"/>
              <a:defRPr/>
            </a:pPr>
            <a:r>
              <a:rPr lang="en-US" altLang="zh-CN" b="0" kern="0" dirty="0">
                <a:solidFill>
                  <a:srgbClr val="000000"/>
                </a:solidFill>
                <a:latin typeface="Calibri"/>
                <a:ea typeface="宋体" pitchFamily="2" charset="-122"/>
                <a:cs typeface="+mn-cs"/>
              </a:rPr>
              <a:t>@ 100 nC</a:t>
            </a:r>
          </a:p>
          <a:p>
            <a:pPr marL="1143000" lvl="2" indent="-228600">
              <a:buClr>
                <a:srgbClr val="1F497D"/>
              </a:buClr>
              <a:buFontTx/>
              <a:buChar char="•"/>
              <a:defRPr/>
            </a:pPr>
            <a:r>
              <a:rPr lang="en-US" altLang="zh-CN" sz="1600" b="0" kern="0" dirty="0">
                <a:solidFill>
                  <a:srgbClr val="000000"/>
                </a:solidFill>
                <a:latin typeface="Calibri"/>
                <a:ea typeface="宋体" pitchFamily="2" charset="-122"/>
                <a:cs typeface="+mn-cs"/>
              </a:rPr>
              <a:t> </a:t>
            </a:r>
            <a:r>
              <a:rPr lang="en-US" altLang="zh-CN" sz="1600" b="0" kern="0" dirty="0">
                <a:solidFill>
                  <a:srgbClr val="000000"/>
                </a:solidFill>
                <a:latin typeface="Symbol" pitchFamily="18" charset="2"/>
                <a:ea typeface="宋体" pitchFamily="2" charset="-122"/>
                <a:cs typeface="+mn-cs"/>
              </a:rPr>
              <a:t>s</a:t>
            </a:r>
            <a:r>
              <a:rPr lang="en-US" altLang="zh-CN" sz="1600" b="0" kern="0" dirty="0">
                <a:solidFill>
                  <a:srgbClr val="000000"/>
                </a:solidFill>
                <a:latin typeface="Calibri"/>
                <a:ea typeface="宋体" pitchFamily="2" charset="-122"/>
                <a:cs typeface="+mn-cs"/>
              </a:rPr>
              <a:t>z = 3 mm</a:t>
            </a:r>
          </a:p>
          <a:p>
            <a:pPr marL="1143000" lvl="2" indent="-228600">
              <a:buClr>
                <a:srgbClr val="1F497D"/>
              </a:buClr>
              <a:buFontTx/>
              <a:buChar char="•"/>
              <a:defRPr/>
            </a:pPr>
            <a:r>
              <a:rPr lang="en-US" altLang="zh-CN" sz="1600" b="0" kern="0" dirty="0">
                <a:solidFill>
                  <a:srgbClr val="000000"/>
                </a:solidFill>
                <a:latin typeface="Calibri"/>
                <a:ea typeface="宋体" pitchFamily="2" charset="-122"/>
                <a:cs typeface="+mn-cs"/>
              </a:rPr>
              <a:t>High Current:  ~11 kA </a:t>
            </a:r>
          </a:p>
          <a:p>
            <a:pPr marL="742950" lvl="1" indent="-285750">
              <a:buClr>
                <a:srgbClr val="1F497D"/>
              </a:buClr>
              <a:buFontTx/>
              <a:buChar char="–"/>
              <a:defRPr/>
            </a:pPr>
            <a:r>
              <a:rPr lang="en-US" altLang="zh-CN" b="0" kern="0" dirty="0">
                <a:solidFill>
                  <a:srgbClr val="000000"/>
                </a:solidFill>
                <a:latin typeface="Calibri"/>
                <a:ea typeface="宋体" pitchFamily="2" charset="-122"/>
                <a:cs typeface="+mn-cs"/>
              </a:rPr>
              <a:t>emittance &lt; 200 um </a:t>
            </a:r>
          </a:p>
          <a:p>
            <a:pPr marL="342900" indent="-342900"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altLang="zh-CN" b="0" kern="0" dirty="0">
                <a:solidFill>
                  <a:srgbClr val="0000FF"/>
                </a:solidFill>
                <a:latin typeface="Calibri"/>
                <a:ea typeface="宋体" pitchFamily="2" charset="-122"/>
                <a:cs typeface="+mn-cs"/>
              </a:rPr>
              <a:t>Bunch train operation</a:t>
            </a:r>
          </a:p>
          <a:p>
            <a:pPr marL="742950" lvl="1" indent="-285750">
              <a:buClr>
                <a:srgbClr val="1F497D"/>
              </a:buClr>
              <a:buFontTx/>
              <a:buChar char="–"/>
              <a:defRPr/>
            </a:pPr>
            <a:r>
              <a:rPr lang="en-US" altLang="zh-CN" b="0" kern="0" dirty="0">
                <a:solidFill>
                  <a:srgbClr val="000000"/>
                </a:solidFill>
                <a:latin typeface="Calibri"/>
                <a:ea typeface="宋体" pitchFamily="2" charset="-122"/>
                <a:cs typeface="+mn-cs"/>
              </a:rPr>
              <a:t> 4 bunches x 20 nC </a:t>
            </a:r>
          </a:p>
          <a:p>
            <a:pPr marL="742950" lvl="1" indent="-285750">
              <a:buClr>
                <a:srgbClr val="1F497D"/>
              </a:buClr>
              <a:buFontTx/>
              <a:buChar char="–"/>
              <a:defRPr/>
            </a:pPr>
            <a:r>
              <a:rPr lang="en-US" altLang="zh-CN" b="0" kern="0" dirty="0">
                <a:solidFill>
                  <a:srgbClr val="000000"/>
                </a:solidFill>
                <a:latin typeface="Calibri"/>
                <a:ea typeface="宋体" pitchFamily="2" charset="-122"/>
                <a:cs typeface="+mn-cs"/>
              </a:rPr>
              <a:t>16 bunches x 5 nC</a:t>
            </a:r>
          </a:p>
          <a:p>
            <a:pPr marL="742950" lvl="1" indent="-285750">
              <a:buClr>
                <a:srgbClr val="1F497D"/>
              </a:buClr>
              <a:buFontTx/>
              <a:buChar char="–"/>
              <a:defRPr/>
            </a:pPr>
            <a:r>
              <a:rPr lang="en-US" altLang="zh-CN" b="0" kern="0" dirty="0">
                <a:solidFill>
                  <a:srgbClr val="000000"/>
                </a:solidFill>
                <a:latin typeface="Calibri"/>
                <a:ea typeface="宋体" pitchFamily="2" charset="-122"/>
                <a:cs typeface="+mn-cs"/>
                <a:sym typeface="Wingdings" pitchFamily="2" charset="2"/>
              </a:rPr>
              <a:t>Train Length = 10 - 25</a:t>
            </a:r>
            <a:r>
              <a:rPr lang="en-US" altLang="zh-CN" b="0" kern="0" dirty="0">
                <a:solidFill>
                  <a:srgbClr val="000000"/>
                </a:solidFill>
                <a:latin typeface="Calibri"/>
                <a:ea typeface="宋体" pitchFamily="2" charset="-122"/>
                <a:cs typeface="+mn-cs"/>
              </a:rPr>
              <a:t> 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reeform 7"/>
          <p:cNvSpPr>
            <a:spLocks/>
          </p:cNvSpPr>
          <p:nvPr/>
        </p:nvSpPr>
        <p:spPr bwMode="auto">
          <a:xfrm>
            <a:off x="552450" y="3951288"/>
            <a:ext cx="4640263" cy="925512"/>
          </a:xfrm>
          <a:custGeom>
            <a:avLst/>
            <a:gdLst>
              <a:gd name="T0" fmla="*/ 4639733 w 4639733"/>
              <a:gd name="T1" fmla="*/ 0 h 925689"/>
              <a:gd name="T2" fmla="*/ 4639733 w 4639733"/>
              <a:gd name="T3" fmla="*/ 925689 h 925689"/>
              <a:gd name="T4" fmla="*/ 0 w 4639733"/>
              <a:gd name="T5" fmla="*/ 925689 h 925689"/>
              <a:gd name="T6" fmla="*/ 0 w 4639733"/>
              <a:gd name="T7" fmla="*/ 146756 h 9256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39733" h="925689">
                <a:moveTo>
                  <a:pt x="4639733" y="0"/>
                </a:moveTo>
                <a:lnTo>
                  <a:pt x="4639733" y="925689"/>
                </a:lnTo>
                <a:lnTo>
                  <a:pt x="0" y="925689"/>
                </a:lnTo>
                <a:lnTo>
                  <a:pt x="0" y="146756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3010" name="TextBox 92"/>
          <p:cNvSpPr txBox="1">
            <a:spLocks noChangeArrowheads="1"/>
          </p:cNvSpPr>
          <p:nvPr/>
        </p:nvSpPr>
        <p:spPr bwMode="auto">
          <a:xfrm rot="1118860">
            <a:off x="290513" y="2640013"/>
            <a:ext cx="631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dump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" y="287338"/>
            <a:ext cx="809942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305800" cy="869950"/>
          </a:xfrm>
        </p:spPr>
        <p:txBody>
          <a:bodyPr/>
          <a:lstStyle/>
          <a:p>
            <a:r>
              <a:rPr lang="en-US" smtClean="0"/>
              <a:t>Main Diagnostic Beamline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3013" name="Rectangle 10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C264ED-D7F6-4713-AF30-43547AC2834E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 rot="1015115">
            <a:off x="2071688" y="2982913"/>
            <a:ext cx="104775" cy="1047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43016" name="TextBox 187"/>
          <p:cNvSpPr txBox="1">
            <a:spLocks noChangeArrowheads="1"/>
          </p:cNvSpPr>
          <p:nvPr/>
        </p:nvSpPr>
        <p:spPr bwMode="auto">
          <a:xfrm rot="1015115">
            <a:off x="1976438" y="2897188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43017" name="Group 184"/>
          <p:cNvGrpSpPr>
            <a:grpSpLocks/>
          </p:cNvGrpSpPr>
          <p:nvPr/>
        </p:nvGrpSpPr>
        <p:grpSpPr bwMode="auto">
          <a:xfrm>
            <a:off x="406400" y="3295650"/>
            <a:ext cx="295275" cy="276225"/>
            <a:chOff x="1761285" y="2431274"/>
            <a:chExt cx="694031" cy="651895"/>
          </a:xfrm>
        </p:grpSpPr>
        <p:sp>
          <p:nvSpPr>
            <p:cNvPr id="302" name="Rectangle 301"/>
            <p:cNvSpPr/>
            <p:nvPr/>
          </p:nvSpPr>
          <p:spPr>
            <a:xfrm>
              <a:off x="1962778" y="2633586"/>
              <a:ext cx="272390" cy="273497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43217" name="TextBox 183"/>
            <p:cNvSpPr txBox="1">
              <a:spLocks noChangeArrowheads="1"/>
            </p:cNvSpPr>
            <p:nvPr/>
          </p:nvSpPr>
          <p:spPr bwMode="auto">
            <a:xfrm>
              <a:off x="1761285" y="2431274"/>
              <a:ext cx="694031" cy="65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88" name="Freeform 87"/>
          <p:cNvSpPr/>
          <p:nvPr/>
        </p:nvSpPr>
        <p:spPr>
          <a:xfrm>
            <a:off x="503238" y="3562350"/>
            <a:ext cx="79375" cy="79375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60375" y="3335338"/>
            <a:ext cx="163513" cy="34766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973263" y="3562350"/>
            <a:ext cx="79375" cy="79375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928813" y="3335338"/>
            <a:ext cx="165100" cy="34766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22" name="Group 184"/>
          <p:cNvGrpSpPr>
            <a:grpSpLocks/>
          </p:cNvGrpSpPr>
          <p:nvPr/>
        </p:nvGrpSpPr>
        <p:grpSpPr bwMode="auto">
          <a:xfrm>
            <a:off x="1874838" y="3311525"/>
            <a:ext cx="295275" cy="277813"/>
            <a:chOff x="1757570" y="2470492"/>
            <a:chExt cx="694031" cy="651895"/>
          </a:xfrm>
        </p:grpSpPr>
        <p:sp>
          <p:nvSpPr>
            <p:cNvPr id="43214" name="TextBox 183"/>
            <p:cNvSpPr txBox="1">
              <a:spLocks noChangeArrowheads="1"/>
            </p:cNvSpPr>
            <p:nvPr/>
          </p:nvSpPr>
          <p:spPr bwMode="auto">
            <a:xfrm>
              <a:off x="1757570" y="2470492"/>
              <a:ext cx="694031" cy="65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925480" y="2634397"/>
              <a:ext cx="317166" cy="331536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290888" y="3448050"/>
            <a:ext cx="158750" cy="3238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Freeform 94"/>
          <p:cNvSpPr/>
          <p:nvPr/>
        </p:nvSpPr>
        <p:spPr>
          <a:xfrm rot="1035622">
            <a:off x="1995488" y="3128963"/>
            <a:ext cx="146050" cy="141287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 rot="1035622">
            <a:off x="2016125" y="2941638"/>
            <a:ext cx="160338" cy="346075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6" name="TextBox 708"/>
          <p:cNvSpPr txBox="1">
            <a:spLocks noChangeArrowheads="1"/>
          </p:cNvSpPr>
          <p:nvPr/>
        </p:nvSpPr>
        <p:spPr bwMode="auto">
          <a:xfrm>
            <a:off x="1044575" y="3697288"/>
            <a:ext cx="387350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2m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3263900" y="2819400"/>
            <a:ext cx="0" cy="655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8" name="Rounded Rectangle 91"/>
          <p:cNvSpPr>
            <a:spLocks noChangeArrowheads="1"/>
          </p:cNvSpPr>
          <p:nvPr/>
        </p:nvSpPr>
        <p:spPr bwMode="auto">
          <a:xfrm rot="1205201">
            <a:off x="349250" y="2673350"/>
            <a:ext cx="436563" cy="2159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389438"/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3255963" y="3195638"/>
            <a:ext cx="196850" cy="7937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151063" y="2951163"/>
            <a:ext cx="1241425" cy="369887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673100" y="2852738"/>
            <a:ext cx="2728913" cy="760412"/>
          </a:xfrm>
          <a:prstGeom prst="line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1516063" y="3186113"/>
            <a:ext cx="39687" cy="376237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3" name="Rectangle 174"/>
          <p:cNvSpPr>
            <a:spLocks noChangeArrowheads="1"/>
          </p:cNvSpPr>
          <p:nvPr/>
        </p:nvSpPr>
        <p:spPr bwMode="auto">
          <a:xfrm rot="565416">
            <a:off x="815975" y="3159125"/>
            <a:ext cx="698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15 deg</a:t>
            </a:r>
            <a:endParaRPr lang="en-US" sz="1200"/>
          </a:p>
        </p:txBody>
      </p:sp>
      <p:sp>
        <p:nvSpPr>
          <p:cNvPr id="43034" name="TextBox 708"/>
          <p:cNvSpPr txBox="1">
            <a:spLocks noChangeArrowheads="1"/>
          </p:cNvSpPr>
          <p:nvPr/>
        </p:nvSpPr>
        <p:spPr bwMode="auto">
          <a:xfrm rot="804354">
            <a:off x="2425700" y="2886075"/>
            <a:ext cx="3873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1m</a:t>
            </a:r>
          </a:p>
        </p:txBody>
      </p:sp>
      <p:cxnSp>
        <p:nvCxnSpPr>
          <p:cNvPr id="43035" name="Straight Arrow Connector 707"/>
          <p:cNvCxnSpPr>
            <a:cxnSpLocks noChangeShapeType="1"/>
          </p:cNvCxnSpPr>
          <p:nvPr/>
        </p:nvCxnSpPr>
        <p:spPr bwMode="auto">
          <a:xfrm flipH="1">
            <a:off x="2024063" y="3732213"/>
            <a:ext cx="1330325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sm" len="sm"/>
            <a:tailEnd type="arrow" w="sm" len="sm"/>
          </a:ln>
        </p:spPr>
      </p:cxnSp>
      <p:sp>
        <p:nvSpPr>
          <p:cNvPr id="43036" name="TextBox 708"/>
          <p:cNvSpPr txBox="1">
            <a:spLocks noChangeArrowheads="1"/>
          </p:cNvSpPr>
          <p:nvPr/>
        </p:nvSpPr>
        <p:spPr bwMode="auto">
          <a:xfrm>
            <a:off x="2487613" y="3705225"/>
            <a:ext cx="388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1m</a:t>
            </a:r>
          </a:p>
        </p:txBody>
      </p:sp>
      <p:cxnSp>
        <p:nvCxnSpPr>
          <p:cNvPr id="43037" name="Straight Arrow Connector 707"/>
          <p:cNvCxnSpPr>
            <a:cxnSpLocks noChangeShapeType="1"/>
          </p:cNvCxnSpPr>
          <p:nvPr/>
        </p:nvCxnSpPr>
        <p:spPr bwMode="auto">
          <a:xfrm flipH="1">
            <a:off x="582613" y="3738563"/>
            <a:ext cx="145415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sm" len="sm"/>
            <a:tailEnd type="arrow" w="sm" len="sm"/>
          </a:ln>
        </p:spPr>
      </p:cxnSp>
      <p:sp>
        <p:nvSpPr>
          <p:cNvPr id="113" name="Rounded Rectangle 112"/>
          <p:cNvSpPr/>
          <p:nvPr/>
        </p:nvSpPr>
        <p:spPr>
          <a:xfrm>
            <a:off x="61913" y="3519488"/>
            <a:ext cx="398462" cy="2698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43039" name="TextBox 110"/>
          <p:cNvSpPr txBox="1">
            <a:spLocks noChangeArrowheads="1"/>
          </p:cNvSpPr>
          <p:nvPr/>
        </p:nvSpPr>
        <p:spPr bwMode="auto">
          <a:xfrm>
            <a:off x="-1588" y="3495675"/>
            <a:ext cx="646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dump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3449638" y="2808288"/>
            <a:ext cx="0" cy="6572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41" name="Group 122"/>
          <p:cNvGrpSpPr>
            <a:grpSpLocks/>
          </p:cNvGrpSpPr>
          <p:nvPr/>
        </p:nvGrpSpPr>
        <p:grpSpPr bwMode="auto">
          <a:xfrm>
            <a:off x="6251575" y="3068638"/>
            <a:ext cx="2087563" cy="1012825"/>
            <a:chOff x="6175747" y="2383050"/>
            <a:chExt cx="4817359" cy="2338685"/>
          </a:xfrm>
        </p:grpSpPr>
        <p:sp>
          <p:nvSpPr>
            <p:cNvPr id="297" name="Rectangle 296"/>
            <p:cNvSpPr/>
            <p:nvPr/>
          </p:nvSpPr>
          <p:spPr>
            <a:xfrm>
              <a:off x="8472694" y="3255475"/>
              <a:ext cx="219803" cy="58283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98" name="Arc 297"/>
            <p:cNvSpPr/>
            <p:nvPr/>
          </p:nvSpPr>
          <p:spPr>
            <a:xfrm>
              <a:off x="6175747" y="2383050"/>
              <a:ext cx="2337243" cy="2338685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99" name="Arc 298"/>
            <p:cNvSpPr/>
            <p:nvPr/>
          </p:nvSpPr>
          <p:spPr>
            <a:xfrm flipH="1">
              <a:off x="8655863" y="2383050"/>
              <a:ext cx="2337243" cy="2338685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43042" name="Group 123"/>
          <p:cNvGrpSpPr>
            <a:grpSpLocks/>
          </p:cNvGrpSpPr>
          <p:nvPr/>
        </p:nvGrpSpPr>
        <p:grpSpPr bwMode="auto">
          <a:xfrm>
            <a:off x="7634288" y="3432175"/>
            <a:ext cx="76200" cy="82550"/>
            <a:chOff x="6477000" y="609600"/>
            <a:chExt cx="228600" cy="152400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6477000" y="762000"/>
              <a:ext cx="228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591300" y="609600"/>
              <a:ext cx="0" cy="1524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43" name="Group 129"/>
          <p:cNvGrpSpPr>
            <a:grpSpLocks/>
          </p:cNvGrpSpPr>
          <p:nvPr/>
        </p:nvGrpSpPr>
        <p:grpSpPr bwMode="auto">
          <a:xfrm>
            <a:off x="7634288" y="3641725"/>
            <a:ext cx="76200" cy="85725"/>
            <a:chOff x="6477000" y="990600"/>
            <a:chExt cx="228600" cy="15546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6477000" y="990600"/>
              <a:ext cx="228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6596061" y="993480"/>
              <a:ext cx="0" cy="152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Isosceles Triangle 130"/>
          <p:cNvSpPr/>
          <p:nvPr/>
        </p:nvSpPr>
        <p:spPr>
          <a:xfrm>
            <a:off x="8396288" y="3509963"/>
            <a:ext cx="25400" cy="1397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43045" name="Group 133"/>
          <p:cNvGrpSpPr>
            <a:grpSpLocks/>
          </p:cNvGrpSpPr>
          <p:nvPr/>
        </p:nvGrpSpPr>
        <p:grpSpPr bwMode="auto">
          <a:xfrm>
            <a:off x="4232275" y="3478213"/>
            <a:ext cx="257175" cy="209550"/>
            <a:chOff x="2339669" y="4449014"/>
            <a:chExt cx="177514" cy="267388"/>
          </a:xfrm>
        </p:grpSpPr>
        <p:sp>
          <p:nvSpPr>
            <p:cNvPr id="288" name="Rectangle 287"/>
            <p:cNvSpPr/>
            <p:nvPr/>
          </p:nvSpPr>
          <p:spPr>
            <a:xfrm>
              <a:off x="2339669" y="4449014"/>
              <a:ext cx="177514" cy="2673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289" name="Straight Connector 288"/>
            <p:cNvCxnSpPr/>
            <p:nvPr/>
          </p:nvCxnSpPr>
          <p:spPr>
            <a:xfrm>
              <a:off x="2483215" y="4663735"/>
              <a:ext cx="0" cy="526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2386787" y="4663735"/>
              <a:ext cx="0" cy="526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2479927" y="4449014"/>
              <a:ext cx="0" cy="526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2383500" y="4449014"/>
              <a:ext cx="0" cy="526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Isosceles Triangle 136"/>
          <p:cNvSpPr/>
          <p:nvPr/>
        </p:nvSpPr>
        <p:spPr>
          <a:xfrm>
            <a:off x="7796213" y="3506788"/>
            <a:ext cx="25400" cy="1397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38" name="Isosceles Triangle 137"/>
          <p:cNvSpPr/>
          <p:nvPr/>
        </p:nvSpPr>
        <p:spPr>
          <a:xfrm>
            <a:off x="6597650" y="3532188"/>
            <a:ext cx="25400" cy="1397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39" name="Isosceles Triangle 138"/>
          <p:cNvSpPr/>
          <p:nvPr/>
        </p:nvSpPr>
        <p:spPr>
          <a:xfrm>
            <a:off x="6991350" y="3530600"/>
            <a:ext cx="25400" cy="1397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3049" name="TextBox 139"/>
          <p:cNvSpPr txBox="1">
            <a:spLocks noChangeArrowheads="1"/>
          </p:cNvSpPr>
          <p:nvPr/>
        </p:nvSpPr>
        <p:spPr bwMode="auto">
          <a:xfrm>
            <a:off x="4092575" y="37766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Def Cav</a:t>
            </a:r>
          </a:p>
        </p:txBody>
      </p:sp>
      <p:grpSp>
        <p:nvGrpSpPr>
          <p:cNvPr id="43050" name="Group 142"/>
          <p:cNvGrpSpPr>
            <a:grpSpLocks/>
          </p:cNvGrpSpPr>
          <p:nvPr/>
        </p:nvGrpSpPr>
        <p:grpSpPr bwMode="auto">
          <a:xfrm>
            <a:off x="3879850" y="3081338"/>
            <a:ext cx="1990725" cy="1012825"/>
            <a:chOff x="3317138" y="2391955"/>
            <a:chExt cx="4593854" cy="2338216"/>
          </a:xfrm>
        </p:grpSpPr>
        <p:sp>
          <p:nvSpPr>
            <p:cNvPr id="285" name="Arc 284"/>
            <p:cNvSpPr/>
            <p:nvPr/>
          </p:nvSpPr>
          <p:spPr>
            <a:xfrm flipH="1">
              <a:off x="5573768" y="2391955"/>
              <a:ext cx="2337224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86" name="Arc 285"/>
            <p:cNvSpPr/>
            <p:nvPr/>
          </p:nvSpPr>
          <p:spPr>
            <a:xfrm>
              <a:off x="3317138" y="2391955"/>
              <a:ext cx="2337224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5559115" y="3267869"/>
              <a:ext cx="113565" cy="5827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43051" name="Group 143"/>
          <p:cNvGrpSpPr>
            <a:grpSpLocks/>
          </p:cNvGrpSpPr>
          <p:nvPr/>
        </p:nvGrpSpPr>
        <p:grpSpPr bwMode="auto">
          <a:xfrm>
            <a:off x="3559175" y="3081338"/>
            <a:ext cx="1989138" cy="1012825"/>
            <a:chOff x="2736244" y="2391955"/>
            <a:chExt cx="4593854" cy="2338216"/>
          </a:xfrm>
        </p:grpSpPr>
        <p:sp>
          <p:nvSpPr>
            <p:cNvPr id="282" name="Arc 281"/>
            <p:cNvSpPr/>
            <p:nvPr/>
          </p:nvSpPr>
          <p:spPr>
            <a:xfrm flipH="1">
              <a:off x="4991009" y="2391955"/>
              <a:ext cx="2339089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83" name="Arc 282"/>
            <p:cNvSpPr/>
            <p:nvPr/>
          </p:nvSpPr>
          <p:spPr>
            <a:xfrm>
              <a:off x="2736244" y="2391955"/>
              <a:ext cx="2339089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976344" y="3267869"/>
              <a:ext cx="117321" cy="5827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43052" name="Group 144"/>
          <p:cNvGrpSpPr>
            <a:grpSpLocks/>
          </p:cNvGrpSpPr>
          <p:nvPr/>
        </p:nvGrpSpPr>
        <p:grpSpPr bwMode="auto">
          <a:xfrm>
            <a:off x="3679825" y="3081338"/>
            <a:ext cx="2087563" cy="1012825"/>
            <a:chOff x="2929875" y="2391955"/>
            <a:chExt cx="4817359" cy="2338685"/>
          </a:xfrm>
        </p:grpSpPr>
        <p:sp>
          <p:nvSpPr>
            <p:cNvPr id="279" name="Rectangle 278"/>
            <p:cNvSpPr/>
            <p:nvPr/>
          </p:nvSpPr>
          <p:spPr>
            <a:xfrm>
              <a:off x="5230484" y="3264380"/>
              <a:ext cx="219803" cy="57917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80" name="Arc 279"/>
            <p:cNvSpPr/>
            <p:nvPr/>
          </p:nvSpPr>
          <p:spPr>
            <a:xfrm>
              <a:off x="2929875" y="2391955"/>
              <a:ext cx="2337243" cy="2338685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81" name="Arc 280"/>
            <p:cNvSpPr/>
            <p:nvPr/>
          </p:nvSpPr>
          <p:spPr>
            <a:xfrm flipH="1">
              <a:off x="5409991" y="2391955"/>
              <a:ext cx="2337243" cy="2338685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43053" name="Group 146"/>
          <p:cNvGrpSpPr>
            <a:grpSpLocks/>
          </p:cNvGrpSpPr>
          <p:nvPr/>
        </p:nvGrpSpPr>
        <p:grpSpPr bwMode="auto">
          <a:xfrm>
            <a:off x="6462713" y="3068638"/>
            <a:ext cx="1990725" cy="1012825"/>
            <a:chOff x="5964284" y="2384634"/>
            <a:chExt cx="4593854" cy="2338216"/>
          </a:xfrm>
        </p:grpSpPr>
        <p:sp>
          <p:nvSpPr>
            <p:cNvPr id="276" name="Arc 275"/>
            <p:cNvSpPr/>
            <p:nvPr/>
          </p:nvSpPr>
          <p:spPr>
            <a:xfrm flipH="1">
              <a:off x="8220914" y="2384634"/>
              <a:ext cx="2337224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77" name="Arc 276"/>
            <p:cNvSpPr/>
            <p:nvPr/>
          </p:nvSpPr>
          <p:spPr>
            <a:xfrm>
              <a:off x="5964284" y="2384634"/>
              <a:ext cx="2337224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8206261" y="3260548"/>
              <a:ext cx="113563" cy="5827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43054" name="Group 147"/>
          <p:cNvGrpSpPr>
            <a:grpSpLocks/>
          </p:cNvGrpSpPr>
          <p:nvPr/>
        </p:nvGrpSpPr>
        <p:grpSpPr bwMode="auto">
          <a:xfrm>
            <a:off x="6130925" y="3068638"/>
            <a:ext cx="1990725" cy="1012825"/>
            <a:chOff x="5964284" y="2384634"/>
            <a:chExt cx="4593854" cy="2338216"/>
          </a:xfrm>
        </p:grpSpPr>
        <p:sp>
          <p:nvSpPr>
            <p:cNvPr id="273" name="Arc 272"/>
            <p:cNvSpPr/>
            <p:nvPr/>
          </p:nvSpPr>
          <p:spPr>
            <a:xfrm flipH="1">
              <a:off x="8220914" y="2384634"/>
              <a:ext cx="2337224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74" name="Arc 273"/>
            <p:cNvSpPr/>
            <p:nvPr/>
          </p:nvSpPr>
          <p:spPr>
            <a:xfrm>
              <a:off x="5964284" y="2384634"/>
              <a:ext cx="2337224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8206261" y="3260548"/>
              <a:ext cx="113565" cy="58272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149" name="Group 387"/>
          <p:cNvGrpSpPr>
            <a:grpSpLocks/>
          </p:cNvGrpSpPr>
          <p:nvPr/>
        </p:nvGrpSpPr>
        <p:grpSpPr bwMode="auto">
          <a:xfrm>
            <a:off x="8034595" y="3471906"/>
            <a:ext cx="66408" cy="226168"/>
            <a:chOff x="4412414" y="5216478"/>
            <a:chExt cx="84653" cy="287588"/>
          </a:xfrm>
          <a:noFill/>
        </p:grpSpPr>
        <p:sp>
          <p:nvSpPr>
            <p:cNvPr id="264" name="Rounded Rectangle 389"/>
            <p:cNvSpPr>
              <a:spLocks noChangeArrowheads="1"/>
            </p:cNvSpPr>
            <p:nvPr/>
          </p:nvSpPr>
          <p:spPr bwMode="auto">
            <a:xfrm>
              <a:off x="4412414" y="5216478"/>
              <a:ext cx="84653" cy="287588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4389438">
                <a:defRPr/>
              </a:pPr>
              <a:endParaRPr lang="en-US" sz="1200" b="0">
                <a:cs typeface="+mn-cs"/>
              </a:endParaRPr>
            </a:p>
          </p:txBody>
        </p:sp>
        <p:grpSp>
          <p:nvGrpSpPr>
            <p:cNvPr id="265" name="Group 390"/>
            <p:cNvGrpSpPr>
              <a:grpSpLocks/>
            </p:cNvGrpSpPr>
            <p:nvPr/>
          </p:nvGrpSpPr>
          <p:grpSpPr bwMode="auto">
            <a:xfrm>
              <a:off x="4412414" y="5220176"/>
              <a:ext cx="76200" cy="45719"/>
              <a:chOff x="4724400" y="4572000"/>
              <a:chExt cx="76200" cy="76200"/>
            </a:xfrm>
            <a:grpFill/>
          </p:grpSpPr>
          <p:cxnSp>
            <p:nvCxnSpPr>
              <p:cNvPr id="271" name="Straight Connector 270"/>
              <p:cNvCxnSpPr/>
              <p:nvPr/>
            </p:nvCxnSpPr>
            <p:spPr>
              <a:xfrm>
                <a:off x="4723965" y="4571917"/>
                <a:ext cx="77783" cy="76536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6200000">
                <a:off x="4724589" y="4571293"/>
                <a:ext cx="76536" cy="77783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391"/>
            <p:cNvGrpSpPr>
              <a:grpSpLocks/>
            </p:cNvGrpSpPr>
            <p:nvPr/>
          </p:nvGrpSpPr>
          <p:grpSpPr bwMode="auto">
            <a:xfrm>
              <a:off x="4415351" y="5449247"/>
              <a:ext cx="76200" cy="45719"/>
              <a:chOff x="4724400" y="4572000"/>
              <a:chExt cx="76200" cy="76200"/>
            </a:xfrm>
            <a:grpFill/>
          </p:grpSpPr>
          <p:cxnSp>
            <p:nvCxnSpPr>
              <p:cNvPr id="269" name="Straight Connector 268"/>
              <p:cNvCxnSpPr/>
              <p:nvPr/>
            </p:nvCxnSpPr>
            <p:spPr>
              <a:xfrm>
                <a:off x="4724203" y="4570158"/>
                <a:ext cx="76195" cy="76536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6200000">
                <a:off x="4724033" y="4570328"/>
                <a:ext cx="76536" cy="761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7" name="Straight Connector 266"/>
            <p:cNvCxnSpPr/>
            <p:nvPr/>
          </p:nvCxnSpPr>
          <p:spPr>
            <a:xfrm>
              <a:off x="4418329" y="5269213"/>
              <a:ext cx="79370" cy="0"/>
            </a:xfrm>
            <a:prstGeom prst="lin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4411979" y="5448142"/>
              <a:ext cx="79370" cy="0"/>
            </a:xfrm>
            <a:prstGeom prst="lin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056" name="Straight Arrow Connector 707"/>
          <p:cNvCxnSpPr>
            <a:cxnSpLocks noChangeShapeType="1"/>
          </p:cNvCxnSpPr>
          <p:nvPr/>
        </p:nvCxnSpPr>
        <p:spPr bwMode="auto">
          <a:xfrm flipH="1" flipV="1">
            <a:off x="7094538" y="2892425"/>
            <a:ext cx="404812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sp>
        <p:nvSpPr>
          <p:cNvPr id="43057" name="TextBox 708"/>
          <p:cNvSpPr txBox="1">
            <a:spLocks noChangeArrowheads="1"/>
          </p:cNvSpPr>
          <p:nvPr/>
        </p:nvSpPr>
        <p:spPr bwMode="auto">
          <a:xfrm>
            <a:off x="4383088" y="2554288"/>
            <a:ext cx="665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0.762m</a:t>
            </a:r>
          </a:p>
        </p:txBody>
      </p:sp>
      <p:cxnSp>
        <p:nvCxnSpPr>
          <p:cNvPr id="43058" name="Straight Arrow Connector 707"/>
          <p:cNvCxnSpPr>
            <a:cxnSpLocks noChangeShapeType="1"/>
          </p:cNvCxnSpPr>
          <p:nvPr/>
        </p:nvCxnSpPr>
        <p:spPr bwMode="auto">
          <a:xfrm flipH="1" flipV="1">
            <a:off x="4486275" y="2989263"/>
            <a:ext cx="403225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sp>
        <p:nvSpPr>
          <p:cNvPr id="163" name="Isosceles Triangle 162"/>
          <p:cNvSpPr/>
          <p:nvPr/>
        </p:nvSpPr>
        <p:spPr>
          <a:xfrm>
            <a:off x="3803650" y="3524250"/>
            <a:ext cx="25400" cy="138113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64" name="Isosceles Triangle 163"/>
          <p:cNvSpPr/>
          <p:nvPr/>
        </p:nvSpPr>
        <p:spPr>
          <a:xfrm>
            <a:off x="4165600" y="3522663"/>
            <a:ext cx="25400" cy="138112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3803650" y="3460750"/>
            <a:ext cx="381000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62" name="Group 702"/>
          <p:cNvGrpSpPr>
            <a:grpSpLocks/>
          </p:cNvGrpSpPr>
          <p:nvPr/>
        </p:nvGrpSpPr>
        <p:grpSpPr bwMode="auto">
          <a:xfrm>
            <a:off x="2813050" y="3125788"/>
            <a:ext cx="1906588" cy="971550"/>
            <a:chOff x="5964284" y="2384634"/>
            <a:chExt cx="4593854" cy="2338216"/>
          </a:xfrm>
        </p:grpSpPr>
        <p:sp>
          <p:nvSpPr>
            <p:cNvPr id="261" name="Arc 260"/>
            <p:cNvSpPr/>
            <p:nvPr/>
          </p:nvSpPr>
          <p:spPr>
            <a:xfrm flipH="1">
              <a:off x="8217224" y="2384634"/>
              <a:ext cx="2340914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62" name="Arc 261"/>
            <p:cNvSpPr/>
            <p:nvPr/>
          </p:nvSpPr>
          <p:spPr>
            <a:xfrm>
              <a:off x="5964284" y="2384634"/>
              <a:ext cx="2337090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8205748" y="3259553"/>
              <a:ext cx="114751" cy="58455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70" name="Straight Connector 169"/>
          <p:cNvCxnSpPr/>
          <p:nvPr/>
        </p:nvCxnSpPr>
        <p:spPr>
          <a:xfrm flipH="1">
            <a:off x="327025" y="3602038"/>
            <a:ext cx="8870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64" name="Group 172"/>
          <p:cNvGrpSpPr>
            <a:grpSpLocks/>
          </p:cNvGrpSpPr>
          <p:nvPr/>
        </p:nvGrpSpPr>
        <p:grpSpPr bwMode="auto">
          <a:xfrm>
            <a:off x="8469313" y="3449638"/>
            <a:ext cx="384175" cy="228600"/>
            <a:chOff x="8382000" y="4411731"/>
            <a:chExt cx="488950" cy="290686"/>
          </a:xfrm>
        </p:grpSpPr>
        <p:cxnSp>
          <p:nvCxnSpPr>
            <p:cNvPr id="252" name="Straight Connector 251"/>
            <p:cNvCxnSpPr/>
            <p:nvPr/>
          </p:nvCxnSpPr>
          <p:spPr>
            <a:xfrm>
              <a:off x="8818418" y="4649932"/>
              <a:ext cx="0" cy="5248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8697191" y="4649932"/>
              <a:ext cx="0" cy="5248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8575964" y="4649932"/>
              <a:ext cx="0" cy="5248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8812356" y="4450085"/>
              <a:ext cx="0" cy="5248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8691129" y="4450085"/>
              <a:ext cx="0" cy="5248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8569902" y="4450085"/>
              <a:ext cx="0" cy="5248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81" name="Freeform 257"/>
            <p:cNvSpPr>
              <a:spLocks/>
            </p:cNvSpPr>
            <p:nvPr/>
          </p:nvSpPr>
          <p:spPr bwMode="auto">
            <a:xfrm>
              <a:off x="8415725" y="4411731"/>
              <a:ext cx="31788" cy="107727"/>
            </a:xfrm>
            <a:custGeom>
              <a:avLst/>
              <a:gdLst>
                <a:gd name="T0" fmla="*/ 17660 w 57549"/>
                <a:gd name="T1" fmla="*/ 0 h 195029"/>
                <a:gd name="T2" fmla="*/ 17660 w 57549"/>
                <a:gd name="T3" fmla="*/ 88301 h 195029"/>
                <a:gd name="T4" fmla="*/ 0 w 57549"/>
                <a:gd name="T5" fmla="*/ 88301 h 195029"/>
                <a:gd name="T6" fmla="*/ 0 w 57549"/>
                <a:gd name="T7" fmla="*/ 107727 h 195029"/>
                <a:gd name="T8" fmla="*/ 31788 w 57549"/>
                <a:gd name="T9" fmla="*/ 107727 h 195029"/>
                <a:gd name="T10" fmla="*/ 31788 w 57549"/>
                <a:gd name="T11" fmla="*/ 95365 h 1950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549" h="195029">
                  <a:moveTo>
                    <a:pt x="31972" y="0"/>
                  </a:moveTo>
                  <a:lnTo>
                    <a:pt x="31972" y="159860"/>
                  </a:lnTo>
                  <a:lnTo>
                    <a:pt x="0" y="159860"/>
                  </a:lnTo>
                  <a:lnTo>
                    <a:pt x="0" y="195029"/>
                  </a:lnTo>
                  <a:lnTo>
                    <a:pt x="57549" y="195029"/>
                  </a:lnTo>
                  <a:lnTo>
                    <a:pt x="57549" y="172649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386041" y="4664062"/>
              <a:ext cx="484909" cy="38355"/>
            </a:xfrm>
            <a:custGeom>
              <a:avLst/>
              <a:gdLst>
                <a:gd name="connsiteX0" fmla="*/ 0 w 485775"/>
                <a:gd name="connsiteY0" fmla="*/ 0 h 38100"/>
                <a:gd name="connsiteX1" fmla="*/ 69850 w 485775"/>
                <a:gd name="connsiteY1" fmla="*/ 0 h 38100"/>
                <a:gd name="connsiteX2" fmla="*/ 69850 w 485775"/>
                <a:gd name="connsiteY2" fmla="*/ 38100 h 38100"/>
                <a:gd name="connsiteX3" fmla="*/ 485775 w 4857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775" h="38100">
                  <a:moveTo>
                    <a:pt x="0" y="0"/>
                  </a:moveTo>
                  <a:lnTo>
                    <a:pt x="69850" y="0"/>
                  </a:lnTo>
                  <a:lnTo>
                    <a:pt x="69850" y="38100"/>
                  </a:lnTo>
                  <a:lnTo>
                    <a:pt x="485775" y="3810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60" name="Freeform 259"/>
            <p:cNvSpPr/>
            <p:nvPr/>
          </p:nvSpPr>
          <p:spPr>
            <a:xfrm flipV="1">
              <a:off x="8382000" y="4452104"/>
              <a:ext cx="484909" cy="38354"/>
            </a:xfrm>
            <a:custGeom>
              <a:avLst/>
              <a:gdLst>
                <a:gd name="connsiteX0" fmla="*/ 0 w 485775"/>
                <a:gd name="connsiteY0" fmla="*/ 0 h 38100"/>
                <a:gd name="connsiteX1" fmla="*/ 69850 w 485775"/>
                <a:gd name="connsiteY1" fmla="*/ 0 h 38100"/>
                <a:gd name="connsiteX2" fmla="*/ 69850 w 485775"/>
                <a:gd name="connsiteY2" fmla="*/ 38100 h 38100"/>
                <a:gd name="connsiteX3" fmla="*/ 485775 w 4857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775" h="38100">
                  <a:moveTo>
                    <a:pt x="0" y="0"/>
                  </a:moveTo>
                  <a:lnTo>
                    <a:pt x="69850" y="0"/>
                  </a:lnTo>
                  <a:lnTo>
                    <a:pt x="69850" y="38100"/>
                  </a:lnTo>
                  <a:lnTo>
                    <a:pt x="485775" y="3810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74" name="Straight Connector 173"/>
          <p:cNvCxnSpPr/>
          <p:nvPr/>
        </p:nvCxnSpPr>
        <p:spPr>
          <a:xfrm>
            <a:off x="8469313" y="2798763"/>
            <a:ext cx="0" cy="76517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7499350" y="3040063"/>
            <a:ext cx="950913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488238" y="2798763"/>
            <a:ext cx="0" cy="76517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68" name="TextBox 708"/>
          <p:cNvSpPr txBox="1">
            <a:spLocks noChangeArrowheads="1"/>
          </p:cNvSpPr>
          <p:nvPr/>
        </p:nvSpPr>
        <p:spPr bwMode="auto">
          <a:xfrm>
            <a:off x="7862888" y="2771775"/>
            <a:ext cx="542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1.0 m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7094538" y="2798763"/>
            <a:ext cx="0" cy="76517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153150" y="2798763"/>
            <a:ext cx="0" cy="6604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6146800" y="3041650"/>
            <a:ext cx="950913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72" name="TextBox 708"/>
          <p:cNvSpPr txBox="1">
            <a:spLocks noChangeArrowheads="1"/>
          </p:cNvSpPr>
          <p:nvPr/>
        </p:nvSpPr>
        <p:spPr bwMode="auto">
          <a:xfrm>
            <a:off x="6386513" y="2771775"/>
            <a:ext cx="542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1.0 m</a:t>
            </a:r>
          </a:p>
        </p:txBody>
      </p:sp>
      <p:cxnSp>
        <p:nvCxnSpPr>
          <p:cNvPr id="187" name="Straight Connector 186"/>
          <p:cNvCxnSpPr/>
          <p:nvPr/>
        </p:nvCxnSpPr>
        <p:spPr>
          <a:xfrm>
            <a:off x="4508500" y="2798763"/>
            <a:ext cx="0" cy="76517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4230688" y="3398838"/>
            <a:ext cx="269875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3455988" y="3040063"/>
            <a:ext cx="808037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237038" y="2813050"/>
            <a:ext cx="0" cy="6572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77" name="TextBox 167"/>
          <p:cNvSpPr txBox="1">
            <a:spLocks noChangeArrowheads="1"/>
          </p:cNvSpPr>
          <p:nvPr/>
        </p:nvSpPr>
        <p:spPr bwMode="auto">
          <a:xfrm>
            <a:off x="3359150" y="3802063"/>
            <a:ext cx="676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DIAGX4</a:t>
            </a:r>
          </a:p>
        </p:txBody>
      </p:sp>
      <p:grpSp>
        <p:nvGrpSpPr>
          <p:cNvPr id="43078" name="Group 195"/>
          <p:cNvGrpSpPr>
            <a:grpSpLocks/>
          </p:cNvGrpSpPr>
          <p:nvPr/>
        </p:nvGrpSpPr>
        <p:grpSpPr bwMode="auto">
          <a:xfrm>
            <a:off x="3519488" y="3517900"/>
            <a:ext cx="160337" cy="155575"/>
            <a:chOff x="3886200" y="3610299"/>
            <a:chExt cx="205565" cy="199701"/>
          </a:xfrm>
        </p:grpSpPr>
        <p:sp>
          <p:nvSpPr>
            <p:cNvPr id="250" name="Freeform 249"/>
            <p:cNvSpPr/>
            <p:nvPr/>
          </p:nvSpPr>
          <p:spPr bwMode="auto">
            <a:xfrm>
              <a:off x="3928941" y="3655130"/>
              <a:ext cx="99731" cy="97813"/>
            </a:xfrm>
            <a:custGeom>
              <a:avLst/>
              <a:gdLst>
                <a:gd name="connsiteX0" fmla="*/ 147638 w 147638"/>
                <a:gd name="connsiteY0" fmla="*/ 150019 h 150019"/>
                <a:gd name="connsiteX1" fmla="*/ 147638 w 147638"/>
                <a:gd name="connsiteY1" fmla="*/ 0 h 150019"/>
                <a:gd name="connsiteX2" fmla="*/ 0 w 147638"/>
                <a:gd name="connsiteY2" fmla="*/ 147638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8" h="150019">
                  <a:moveTo>
                    <a:pt x="147638" y="150019"/>
                  </a:moveTo>
                  <a:lnTo>
                    <a:pt x="147638" y="0"/>
                  </a:lnTo>
                  <a:lnTo>
                    <a:pt x="0" y="14763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51" name="Rounded Rectangle 250"/>
            <p:cNvSpPr/>
            <p:nvPr/>
          </p:nvSpPr>
          <p:spPr bwMode="auto">
            <a:xfrm>
              <a:off x="3886200" y="3610299"/>
              <a:ext cx="205565" cy="199701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43079" name="Group 196"/>
          <p:cNvGrpSpPr>
            <a:grpSpLocks/>
          </p:cNvGrpSpPr>
          <p:nvPr/>
        </p:nvGrpSpPr>
        <p:grpSpPr bwMode="auto">
          <a:xfrm>
            <a:off x="8167688" y="3521075"/>
            <a:ext cx="160337" cy="157163"/>
            <a:chOff x="3886200" y="3610299"/>
            <a:chExt cx="205565" cy="199701"/>
          </a:xfrm>
        </p:grpSpPr>
        <p:sp>
          <p:nvSpPr>
            <p:cNvPr id="248" name="Freeform 247"/>
            <p:cNvSpPr/>
            <p:nvPr/>
          </p:nvSpPr>
          <p:spPr bwMode="auto">
            <a:xfrm>
              <a:off x="3928941" y="3654677"/>
              <a:ext cx="99731" cy="98842"/>
            </a:xfrm>
            <a:custGeom>
              <a:avLst/>
              <a:gdLst>
                <a:gd name="connsiteX0" fmla="*/ 147638 w 147638"/>
                <a:gd name="connsiteY0" fmla="*/ 150019 h 150019"/>
                <a:gd name="connsiteX1" fmla="*/ 147638 w 147638"/>
                <a:gd name="connsiteY1" fmla="*/ 0 h 150019"/>
                <a:gd name="connsiteX2" fmla="*/ 0 w 147638"/>
                <a:gd name="connsiteY2" fmla="*/ 147638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8" h="150019">
                  <a:moveTo>
                    <a:pt x="147638" y="150019"/>
                  </a:moveTo>
                  <a:lnTo>
                    <a:pt x="147638" y="0"/>
                  </a:lnTo>
                  <a:lnTo>
                    <a:pt x="0" y="14763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49" name="Rounded Rectangle 248"/>
            <p:cNvSpPr/>
            <p:nvPr/>
          </p:nvSpPr>
          <p:spPr bwMode="auto">
            <a:xfrm>
              <a:off x="3886200" y="3610299"/>
              <a:ext cx="205565" cy="199701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43080" name="TextBox 167"/>
          <p:cNvSpPr txBox="1">
            <a:spLocks noChangeArrowheads="1"/>
          </p:cNvSpPr>
          <p:nvPr/>
        </p:nvSpPr>
        <p:spPr bwMode="auto">
          <a:xfrm>
            <a:off x="8102600" y="3814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DIAGX1</a:t>
            </a:r>
          </a:p>
        </p:txBody>
      </p:sp>
      <p:sp>
        <p:nvSpPr>
          <p:cNvPr id="43081" name="TextBox 167"/>
          <p:cNvSpPr txBox="1">
            <a:spLocks noChangeArrowheads="1"/>
          </p:cNvSpPr>
          <p:nvPr/>
        </p:nvSpPr>
        <p:spPr bwMode="auto">
          <a:xfrm>
            <a:off x="5991225" y="3644900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DIAGX2</a:t>
            </a:r>
          </a:p>
        </p:txBody>
      </p:sp>
      <p:grpSp>
        <p:nvGrpSpPr>
          <p:cNvPr id="43082" name="Group 199"/>
          <p:cNvGrpSpPr>
            <a:grpSpLocks/>
          </p:cNvGrpSpPr>
          <p:nvPr/>
        </p:nvGrpSpPr>
        <p:grpSpPr bwMode="auto">
          <a:xfrm>
            <a:off x="6122988" y="3511550"/>
            <a:ext cx="160337" cy="157163"/>
            <a:chOff x="3886200" y="3610299"/>
            <a:chExt cx="205565" cy="199701"/>
          </a:xfrm>
        </p:grpSpPr>
        <p:sp>
          <p:nvSpPr>
            <p:cNvPr id="246" name="Freeform 245"/>
            <p:cNvSpPr/>
            <p:nvPr/>
          </p:nvSpPr>
          <p:spPr bwMode="auto">
            <a:xfrm>
              <a:off x="3928941" y="3654677"/>
              <a:ext cx="99731" cy="98842"/>
            </a:xfrm>
            <a:custGeom>
              <a:avLst/>
              <a:gdLst>
                <a:gd name="connsiteX0" fmla="*/ 147638 w 147638"/>
                <a:gd name="connsiteY0" fmla="*/ 150019 h 150019"/>
                <a:gd name="connsiteX1" fmla="*/ 147638 w 147638"/>
                <a:gd name="connsiteY1" fmla="*/ 0 h 150019"/>
                <a:gd name="connsiteX2" fmla="*/ 0 w 147638"/>
                <a:gd name="connsiteY2" fmla="*/ 147638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8" h="150019">
                  <a:moveTo>
                    <a:pt x="147638" y="150019"/>
                  </a:moveTo>
                  <a:lnTo>
                    <a:pt x="147638" y="0"/>
                  </a:lnTo>
                  <a:lnTo>
                    <a:pt x="0" y="14763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47" name="Rounded Rectangle 246"/>
            <p:cNvSpPr/>
            <p:nvPr/>
          </p:nvSpPr>
          <p:spPr bwMode="auto">
            <a:xfrm>
              <a:off x="3886200" y="3610299"/>
              <a:ext cx="205565" cy="199701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203" name="Group 387"/>
          <p:cNvGrpSpPr>
            <a:grpSpLocks/>
          </p:cNvGrpSpPr>
          <p:nvPr/>
        </p:nvGrpSpPr>
        <p:grpSpPr bwMode="auto">
          <a:xfrm>
            <a:off x="5255278" y="3471906"/>
            <a:ext cx="66408" cy="226168"/>
            <a:chOff x="4412414" y="5216478"/>
            <a:chExt cx="84653" cy="287588"/>
          </a:xfrm>
          <a:noFill/>
        </p:grpSpPr>
        <p:sp>
          <p:nvSpPr>
            <p:cNvPr id="237" name="Rounded Rectangle 389"/>
            <p:cNvSpPr>
              <a:spLocks noChangeArrowheads="1"/>
            </p:cNvSpPr>
            <p:nvPr/>
          </p:nvSpPr>
          <p:spPr bwMode="auto">
            <a:xfrm>
              <a:off x="4412414" y="5216478"/>
              <a:ext cx="84653" cy="287588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4389438">
                <a:defRPr/>
              </a:pPr>
              <a:endParaRPr lang="en-US" sz="1200" b="0" u="sng">
                <a:cs typeface="+mn-cs"/>
              </a:endParaRPr>
            </a:p>
          </p:txBody>
        </p:sp>
        <p:grpSp>
          <p:nvGrpSpPr>
            <p:cNvPr id="238" name="Group 390"/>
            <p:cNvGrpSpPr>
              <a:grpSpLocks/>
            </p:cNvGrpSpPr>
            <p:nvPr/>
          </p:nvGrpSpPr>
          <p:grpSpPr bwMode="auto">
            <a:xfrm>
              <a:off x="4412414" y="5220176"/>
              <a:ext cx="76200" cy="45719"/>
              <a:chOff x="4724400" y="4572000"/>
              <a:chExt cx="76200" cy="76200"/>
            </a:xfrm>
            <a:grpFill/>
          </p:grpSpPr>
          <p:cxnSp>
            <p:nvCxnSpPr>
              <p:cNvPr id="244" name="Straight Connector 243"/>
              <p:cNvCxnSpPr/>
              <p:nvPr/>
            </p:nvCxnSpPr>
            <p:spPr>
              <a:xfrm>
                <a:off x="4723965" y="4571917"/>
                <a:ext cx="77783" cy="76536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6200000">
                <a:off x="4724589" y="4571293"/>
                <a:ext cx="76536" cy="77783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391"/>
            <p:cNvGrpSpPr>
              <a:grpSpLocks/>
            </p:cNvGrpSpPr>
            <p:nvPr/>
          </p:nvGrpSpPr>
          <p:grpSpPr bwMode="auto">
            <a:xfrm>
              <a:off x="4415351" y="5449247"/>
              <a:ext cx="76200" cy="45719"/>
              <a:chOff x="4724400" y="4572000"/>
              <a:chExt cx="76200" cy="76200"/>
            </a:xfrm>
            <a:grpFill/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4724203" y="4570158"/>
                <a:ext cx="76195" cy="76536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6200000">
                <a:off x="4724033" y="4570328"/>
                <a:ext cx="76536" cy="761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0" name="Straight Connector 239"/>
            <p:cNvCxnSpPr/>
            <p:nvPr/>
          </p:nvCxnSpPr>
          <p:spPr>
            <a:xfrm>
              <a:off x="4418329" y="5269213"/>
              <a:ext cx="79370" cy="0"/>
            </a:xfrm>
            <a:prstGeom prst="lin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4411979" y="5448142"/>
              <a:ext cx="79370" cy="0"/>
            </a:xfrm>
            <a:prstGeom prst="lin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" name="Straight Arrow Connector 204"/>
          <p:cNvCxnSpPr/>
          <p:nvPr/>
        </p:nvCxnSpPr>
        <p:spPr>
          <a:xfrm>
            <a:off x="5192713" y="3030538"/>
            <a:ext cx="954087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5183188" y="2787650"/>
            <a:ext cx="0" cy="3476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86" name="TextBox 708"/>
          <p:cNvSpPr txBox="1">
            <a:spLocks noChangeArrowheads="1"/>
          </p:cNvSpPr>
          <p:nvPr/>
        </p:nvSpPr>
        <p:spPr bwMode="auto">
          <a:xfrm>
            <a:off x="5468938" y="2790825"/>
            <a:ext cx="542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1.5 m</a:t>
            </a:r>
          </a:p>
        </p:txBody>
      </p:sp>
      <p:sp>
        <p:nvSpPr>
          <p:cNvPr id="43087" name="TextBox 167"/>
          <p:cNvSpPr txBox="1">
            <a:spLocks noChangeArrowheads="1"/>
          </p:cNvSpPr>
          <p:nvPr/>
        </p:nvSpPr>
        <p:spPr bwMode="auto">
          <a:xfrm>
            <a:off x="4892675" y="3683000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DIAGX3</a:t>
            </a:r>
          </a:p>
        </p:txBody>
      </p:sp>
      <p:sp>
        <p:nvSpPr>
          <p:cNvPr id="43088" name="TextBox 167"/>
          <p:cNvSpPr txBox="1">
            <a:spLocks noChangeArrowheads="1"/>
          </p:cNvSpPr>
          <p:nvPr/>
        </p:nvSpPr>
        <p:spPr bwMode="auto">
          <a:xfrm>
            <a:off x="1811338" y="37814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DIAGX5</a:t>
            </a:r>
          </a:p>
        </p:txBody>
      </p:sp>
      <p:sp>
        <p:nvSpPr>
          <p:cNvPr id="43089" name="TextBox 167"/>
          <p:cNvSpPr txBox="1">
            <a:spLocks noChangeArrowheads="1"/>
          </p:cNvSpPr>
          <p:nvPr/>
        </p:nvSpPr>
        <p:spPr bwMode="auto">
          <a:xfrm>
            <a:off x="315913" y="3817938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DIAGX6</a:t>
            </a:r>
          </a:p>
        </p:txBody>
      </p:sp>
      <p:sp>
        <p:nvSpPr>
          <p:cNvPr id="43090" name="TextBox 167"/>
          <p:cNvSpPr txBox="1">
            <a:spLocks noChangeArrowheads="1"/>
          </p:cNvSpPr>
          <p:nvPr/>
        </p:nvSpPr>
        <p:spPr bwMode="auto">
          <a:xfrm>
            <a:off x="1992313" y="2708275"/>
            <a:ext cx="676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DIAGX7</a:t>
            </a:r>
          </a:p>
        </p:txBody>
      </p:sp>
      <p:cxnSp>
        <p:nvCxnSpPr>
          <p:cNvPr id="214" name="Straight Connector 213"/>
          <p:cNvCxnSpPr/>
          <p:nvPr/>
        </p:nvCxnSpPr>
        <p:spPr>
          <a:xfrm>
            <a:off x="4899025" y="2808288"/>
            <a:ext cx="0" cy="6604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4927600" y="3041650"/>
            <a:ext cx="268288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93" name="TextBox 708"/>
          <p:cNvSpPr txBox="1">
            <a:spLocks noChangeArrowheads="1"/>
          </p:cNvSpPr>
          <p:nvPr/>
        </p:nvSpPr>
        <p:spPr bwMode="auto">
          <a:xfrm>
            <a:off x="4906963" y="2779713"/>
            <a:ext cx="544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0.4 m</a:t>
            </a:r>
          </a:p>
        </p:txBody>
      </p:sp>
      <p:sp>
        <p:nvSpPr>
          <p:cNvPr id="43094" name="TextBox 708"/>
          <p:cNvSpPr txBox="1">
            <a:spLocks noChangeArrowheads="1"/>
          </p:cNvSpPr>
          <p:nvPr/>
        </p:nvSpPr>
        <p:spPr bwMode="auto">
          <a:xfrm>
            <a:off x="8496300" y="2624138"/>
            <a:ext cx="622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End of linac</a:t>
            </a:r>
          </a:p>
        </p:txBody>
      </p:sp>
      <p:sp>
        <p:nvSpPr>
          <p:cNvPr id="43095" name="TextBox 708"/>
          <p:cNvSpPr txBox="1">
            <a:spLocks noChangeArrowheads="1"/>
          </p:cNvSpPr>
          <p:nvPr/>
        </p:nvSpPr>
        <p:spPr bwMode="auto">
          <a:xfrm>
            <a:off x="8523288" y="3205163"/>
            <a:ext cx="655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Cav 6</a:t>
            </a:r>
          </a:p>
        </p:txBody>
      </p:sp>
      <p:sp>
        <p:nvSpPr>
          <p:cNvPr id="220" name="Isosceles Triangle 219"/>
          <p:cNvSpPr/>
          <p:nvPr/>
        </p:nvSpPr>
        <p:spPr>
          <a:xfrm>
            <a:off x="2619375" y="3516313"/>
            <a:ext cx="25400" cy="1397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21" name="Isosceles Triangle 220"/>
          <p:cNvSpPr/>
          <p:nvPr/>
        </p:nvSpPr>
        <p:spPr>
          <a:xfrm>
            <a:off x="1577975" y="3514725"/>
            <a:ext cx="23813" cy="1397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43098" name="Group 221"/>
          <p:cNvGrpSpPr>
            <a:grpSpLocks/>
          </p:cNvGrpSpPr>
          <p:nvPr/>
        </p:nvGrpSpPr>
        <p:grpSpPr bwMode="auto">
          <a:xfrm>
            <a:off x="5041900" y="3103563"/>
            <a:ext cx="295275" cy="573087"/>
            <a:chOff x="5307538" y="2758589"/>
            <a:chExt cx="295274" cy="573187"/>
          </a:xfrm>
        </p:grpSpPr>
        <p:sp>
          <p:nvSpPr>
            <p:cNvPr id="228" name="Rounded Rectangle 227"/>
            <p:cNvSpPr/>
            <p:nvPr/>
          </p:nvSpPr>
          <p:spPr>
            <a:xfrm>
              <a:off x="5361513" y="2758589"/>
              <a:ext cx="168274" cy="573187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229" name="Straight Connector 228"/>
            <p:cNvCxnSpPr/>
            <p:nvPr/>
          </p:nvCxnSpPr>
          <p:spPr>
            <a:xfrm flipH="1">
              <a:off x="5402788" y="3115838"/>
              <a:ext cx="84138" cy="8415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Freeform 229"/>
            <p:cNvSpPr/>
            <p:nvPr/>
          </p:nvSpPr>
          <p:spPr>
            <a:xfrm>
              <a:off x="5405963" y="3207929"/>
              <a:ext cx="80963" cy="82564"/>
            </a:xfrm>
            <a:custGeom>
              <a:avLst/>
              <a:gdLst>
                <a:gd name="connsiteX0" fmla="*/ 147638 w 147638"/>
                <a:gd name="connsiteY0" fmla="*/ 150019 h 150019"/>
                <a:gd name="connsiteX1" fmla="*/ 147638 w 147638"/>
                <a:gd name="connsiteY1" fmla="*/ 0 h 150019"/>
                <a:gd name="connsiteX2" fmla="*/ 0 w 147638"/>
                <a:gd name="connsiteY2" fmla="*/ 147638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8" h="150019">
                  <a:moveTo>
                    <a:pt x="147638" y="150019"/>
                  </a:moveTo>
                  <a:lnTo>
                    <a:pt x="147638" y="0"/>
                  </a:lnTo>
                  <a:lnTo>
                    <a:pt x="0" y="14763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grpSp>
          <p:nvGrpSpPr>
            <p:cNvPr id="43163" name="Group 230"/>
            <p:cNvGrpSpPr>
              <a:grpSpLocks/>
            </p:cNvGrpSpPr>
            <p:nvPr/>
          </p:nvGrpSpPr>
          <p:grpSpPr bwMode="auto">
            <a:xfrm>
              <a:off x="5445138" y="2776534"/>
              <a:ext cx="19810" cy="166939"/>
              <a:chOff x="14764870" y="5251595"/>
              <a:chExt cx="0" cy="580892"/>
            </a:xfrm>
          </p:grpSpPr>
          <p:cxnSp>
            <p:nvCxnSpPr>
              <p:cNvPr id="235" name="Straight Connector 234"/>
              <p:cNvCxnSpPr/>
              <p:nvPr/>
            </p:nvCxnSpPr>
            <p:spPr>
              <a:xfrm>
                <a:off x="14765383" y="5249924"/>
                <a:ext cx="0" cy="23204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14765383" y="5597997"/>
                <a:ext cx="0" cy="23204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64" name="Group 184"/>
            <p:cNvGrpSpPr>
              <a:grpSpLocks/>
            </p:cNvGrpSpPr>
            <p:nvPr/>
          </p:nvGrpSpPr>
          <p:grpSpPr bwMode="auto">
            <a:xfrm>
              <a:off x="5307538" y="2887141"/>
              <a:ext cx="295274" cy="276999"/>
              <a:chOff x="1779941" y="2427527"/>
              <a:chExt cx="694031" cy="651895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1962778" y="2633181"/>
                <a:ext cx="272387" cy="272778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/>
              </a:p>
            </p:txBody>
          </p:sp>
          <p:sp>
            <p:nvSpPr>
              <p:cNvPr id="43166" name="TextBox 183"/>
              <p:cNvSpPr txBox="1">
                <a:spLocks noChangeArrowheads="1"/>
              </p:cNvSpPr>
              <p:nvPr/>
            </p:nvSpPr>
            <p:spPr bwMode="auto">
              <a:xfrm>
                <a:off x="1779941" y="2427527"/>
                <a:ext cx="694031" cy="651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</p:grpSp>
      </p:grpSp>
      <p:sp>
        <p:nvSpPr>
          <p:cNvPr id="223" name="Freeform 222"/>
          <p:cNvSpPr/>
          <p:nvPr/>
        </p:nvSpPr>
        <p:spPr>
          <a:xfrm rot="1002315">
            <a:off x="1023938" y="2909888"/>
            <a:ext cx="77787" cy="80962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Rounded Rectangle 223"/>
          <p:cNvSpPr/>
          <p:nvPr/>
        </p:nvSpPr>
        <p:spPr>
          <a:xfrm rot="1002315">
            <a:off x="982663" y="2841625"/>
            <a:ext cx="165100" cy="188913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5" name="Straight Arrow Connector 224"/>
          <p:cNvCxnSpPr/>
          <p:nvPr/>
        </p:nvCxnSpPr>
        <p:spPr>
          <a:xfrm>
            <a:off x="1168400" y="2643188"/>
            <a:ext cx="971550" cy="29210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02" name="TextBox 708"/>
          <p:cNvSpPr txBox="1">
            <a:spLocks noChangeArrowheads="1"/>
          </p:cNvSpPr>
          <p:nvPr/>
        </p:nvSpPr>
        <p:spPr bwMode="auto">
          <a:xfrm rot="804354">
            <a:off x="1590675" y="2578100"/>
            <a:ext cx="38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1m</a:t>
            </a:r>
          </a:p>
        </p:txBody>
      </p:sp>
      <p:sp>
        <p:nvSpPr>
          <p:cNvPr id="43103" name="TextBox 167"/>
          <p:cNvSpPr txBox="1">
            <a:spLocks noChangeArrowheads="1"/>
          </p:cNvSpPr>
          <p:nvPr/>
        </p:nvSpPr>
        <p:spPr bwMode="auto">
          <a:xfrm>
            <a:off x="809625" y="2633663"/>
            <a:ext cx="677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DIAGX8</a:t>
            </a:r>
          </a:p>
        </p:txBody>
      </p:sp>
      <p:sp>
        <p:nvSpPr>
          <p:cNvPr id="43104" name="TextBox 708"/>
          <p:cNvSpPr txBox="1">
            <a:spLocks noChangeArrowheads="1"/>
          </p:cNvSpPr>
          <p:nvPr/>
        </p:nvSpPr>
        <p:spPr bwMode="auto">
          <a:xfrm>
            <a:off x="6950075" y="2624138"/>
            <a:ext cx="665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0.762m</a:t>
            </a:r>
          </a:p>
        </p:txBody>
      </p:sp>
      <p:grpSp>
        <p:nvGrpSpPr>
          <p:cNvPr id="43105" name="Group 371"/>
          <p:cNvGrpSpPr>
            <a:grpSpLocks/>
          </p:cNvGrpSpPr>
          <p:nvPr/>
        </p:nvGrpSpPr>
        <p:grpSpPr bwMode="auto">
          <a:xfrm>
            <a:off x="5307013" y="5957888"/>
            <a:ext cx="68262" cy="263525"/>
            <a:chOff x="22706510" y="5019931"/>
            <a:chExt cx="175535" cy="677709"/>
          </a:xfrm>
        </p:grpSpPr>
        <p:grpSp>
          <p:nvGrpSpPr>
            <p:cNvPr id="43154" name="Group 419"/>
            <p:cNvGrpSpPr>
              <a:grpSpLocks/>
            </p:cNvGrpSpPr>
            <p:nvPr/>
          </p:nvGrpSpPr>
          <p:grpSpPr bwMode="auto">
            <a:xfrm>
              <a:off x="22706510" y="5019931"/>
              <a:ext cx="175535" cy="193631"/>
              <a:chOff x="6477000" y="609600"/>
              <a:chExt cx="228600" cy="152400"/>
            </a:xfrm>
          </p:grpSpPr>
          <p:cxnSp>
            <p:nvCxnSpPr>
              <p:cNvPr id="327" name="Straight Connector 326"/>
              <p:cNvCxnSpPr/>
              <p:nvPr/>
            </p:nvCxnSpPr>
            <p:spPr>
              <a:xfrm>
                <a:off x="6477000" y="757409"/>
                <a:ext cx="2286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6593959" y="609600"/>
                <a:ext cx="0" cy="147809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55" name="Group 420"/>
            <p:cNvGrpSpPr>
              <a:grpSpLocks/>
            </p:cNvGrpSpPr>
            <p:nvPr/>
          </p:nvGrpSpPr>
          <p:grpSpPr bwMode="auto">
            <a:xfrm>
              <a:off x="22706510" y="5504009"/>
              <a:ext cx="175535" cy="193631"/>
              <a:chOff x="6477000" y="990600"/>
              <a:chExt cx="228600" cy="152400"/>
            </a:xfrm>
          </p:grpSpPr>
          <p:cxnSp>
            <p:nvCxnSpPr>
              <p:cNvPr id="325" name="Straight Connector 324"/>
              <p:cNvCxnSpPr/>
              <p:nvPr/>
            </p:nvCxnSpPr>
            <p:spPr>
              <a:xfrm>
                <a:off x="6477000" y="991976"/>
                <a:ext cx="2286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6593959" y="991976"/>
                <a:ext cx="0" cy="15102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106" name="TextBox 372"/>
          <p:cNvSpPr txBox="1">
            <a:spLocks noChangeArrowheads="1"/>
          </p:cNvSpPr>
          <p:nvPr/>
        </p:nvSpPr>
        <p:spPr bwMode="auto">
          <a:xfrm>
            <a:off x="4795838" y="5965825"/>
            <a:ext cx="449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OTR</a:t>
            </a:r>
          </a:p>
        </p:txBody>
      </p:sp>
      <p:sp>
        <p:nvSpPr>
          <p:cNvPr id="43107" name="TextBox 375"/>
          <p:cNvSpPr txBox="1">
            <a:spLocks noChangeArrowheads="1"/>
          </p:cNvSpPr>
          <p:nvPr/>
        </p:nvSpPr>
        <p:spPr bwMode="auto">
          <a:xfrm>
            <a:off x="4156075" y="5895975"/>
            <a:ext cx="593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YAG+</a:t>
            </a:r>
          </a:p>
          <a:p>
            <a:r>
              <a:rPr lang="en-US" sz="1200"/>
              <a:t>mirror</a:t>
            </a:r>
          </a:p>
        </p:txBody>
      </p:sp>
      <p:sp>
        <p:nvSpPr>
          <p:cNvPr id="331" name="Freeform 330"/>
          <p:cNvSpPr/>
          <p:nvPr/>
        </p:nvSpPr>
        <p:spPr bwMode="auto">
          <a:xfrm>
            <a:off x="4086225" y="6042025"/>
            <a:ext cx="88900" cy="77788"/>
          </a:xfrm>
          <a:custGeom>
            <a:avLst/>
            <a:gdLst>
              <a:gd name="connsiteX0" fmla="*/ 356558 w 362309"/>
              <a:gd name="connsiteY0" fmla="*/ 316302 h 316302"/>
              <a:gd name="connsiteX1" fmla="*/ 362309 w 362309"/>
              <a:gd name="connsiteY1" fmla="*/ 0 h 316302"/>
              <a:gd name="connsiteX2" fmla="*/ 0 w 362309"/>
              <a:gd name="connsiteY2" fmla="*/ 304800 h 31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309" h="316302">
                <a:moveTo>
                  <a:pt x="356558" y="316302"/>
                </a:moveTo>
                <a:lnTo>
                  <a:pt x="362309" y="0"/>
                </a:lnTo>
                <a:lnTo>
                  <a:pt x="0" y="304800"/>
                </a:ln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32" name="Isosceles Triangle 331"/>
          <p:cNvSpPr/>
          <p:nvPr/>
        </p:nvSpPr>
        <p:spPr bwMode="auto">
          <a:xfrm>
            <a:off x="3503613" y="6018213"/>
            <a:ext cx="46037" cy="125412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3110" name="TextBox 379"/>
          <p:cNvSpPr txBox="1">
            <a:spLocks noChangeArrowheads="1"/>
          </p:cNvSpPr>
          <p:nvPr/>
        </p:nvSpPr>
        <p:spPr bwMode="auto">
          <a:xfrm>
            <a:off x="3529013" y="5965825"/>
            <a:ext cx="501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Trim</a:t>
            </a:r>
          </a:p>
        </p:txBody>
      </p:sp>
      <p:sp>
        <p:nvSpPr>
          <p:cNvPr id="43111" name="TextBox 380"/>
          <p:cNvSpPr txBox="1">
            <a:spLocks noChangeArrowheads="1"/>
          </p:cNvSpPr>
          <p:nvPr/>
        </p:nvSpPr>
        <p:spPr bwMode="auto">
          <a:xfrm>
            <a:off x="5319713" y="5975350"/>
            <a:ext cx="487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BPM</a:t>
            </a:r>
          </a:p>
        </p:txBody>
      </p:sp>
      <p:cxnSp>
        <p:nvCxnSpPr>
          <p:cNvPr id="335" name="Straight Connector 334"/>
          <p:cNvCxnSpPr/>
          <p:nvPr/>
        </p:nvCxnSpPr>
        <p:spPr bwMode="auto">
          <a:xfrm flipH="1">
            <a:off x="4733925" y="6043613"/>
            <a:ext cx="74613" cy="746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113" name="Group 382"/>
          <p:cNvGrpSpPr>
            <a:grpSpLocks/>
          </p:cNvGrpSpPr>
          <p:nvPr/>
        </p:nvGrpSpPr>
        <p:grpSpPr bwMode="auto">
          <a:xfrm>
            <a:off x="3059113" y="6005513"/>
            <a:ext cx="17462" cy="150812"/>
            <a:chOff x="14764870" y="5251595"/>
            <a:chExt cx="0" cy="580892"/>
          </a:xfrm>
        </p:grpSpPr>
        <p:cxnSp>
          <p:nvCxnSpPr>
            <p:cNvPr id="337" name="Straight Connector 336"/>
            <p:cNvCxnSpPr/>
            <p:nvPr/>
          </p:nvCxnSpPr>
          <p:spPr>
            <a:xfrm>
              <a:off x="15122057" y="5251595"/>
              <a:ext cx="0" cy="2323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15122057" y="5600129"/>
              <a:ext cx="0" cy="2323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114" name="TextBox 383"/>
          <p:cNvSpPr txBox="1">
            <a:spLocks noChangeArrowheads="1"/>
          </p:cNvSpPr>
          <p:nvPr/>
        </p:nvSpPr>
        <p:spPr bwMode="auto">
          <a:xfrm>
            <a:off x="3005138" y="5965825"/>
            <a:ext cx="465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Slit</a:t>
            </a:r>
          </a:p>
        </p:txBody>
      </p:sp>
      <p:grpSp>
        <p:nvGrpSpPr>
          <p:cNvPr id="43115" name="Group 387"/>
          <p:cNvGrpSpPr>
            <a:grpSpLocks/>
          </p:cNvGrpSpPr>
          <p:nvPr/>
        </p:nvGrpSpPr>
        <p:grpSpPr bwMode="auto">
          <a:xfrm>
            <a:off x="5919788" y="5956300"/>
            <a:ext cx="84137" cy="287338"/>
            <a:chOff x="4412414" y="5216478"/>
            <a:chExt cx="84653" cy="287588"/>
          </a:xfrm>
        </p:grpSpPr>
        <p:sp>
          <p:nvSpPr>
            <p:cNvPr id="43143" name="Rounded Rectangle 389"/>
            <p:cNvSpPr>
              <a:spLocks noChangeArrowheads="1"/>
            </p:cNvSpPr>
            <p:nvPr/>
          </p:nvSpPr>
          <p:spPr bwMode="auto">
            <a:xfrm>
              <a:off x="4412414" y="5216478"/>
              <a:ext cx="84653" cy="2875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389438"/>
              <a:endParaRPr lang="en-US" sz="1400" b="0"/>
            </a:p>
          </p:txBody>
        </p:sp>
        <p:grpSp>
          <p:nvGrpSpPr>
            <p:cNvPr id="43144" name="Group 390"/>
            <p:cNvGrpSpPr>
              <a:grpSpLocks/>
            </p:cNvGrpSpPr>
            <p:nvPr/>
          </p:nvGrpSpPr>
          <p:grpSpPr bwMode="auto">
            <a:xfrm>
              <a:off x="4412414" y="5220176"/>
              <a:ext cx="76200" cy="45719"/>
              <a:chOff x="4724400" y="4572000"/>
              <a:chExt cx="76200" cy="76200"/>
            </a:xfrm>
          </p:grpSpPr>
          <p:cxnSp>
            <p:nvCxnSpPr>
              <p:cNvPr id="348" name="Straight Connector 347"/>
              <p:cNvCxnSpPr/>
              <p:nvPr/>
            </p:nvCxnSpPr>
            <p:spPr>
              <a:xfrm>
                <a:off x="4724400" y="4571133"/>
                <a:ext cx="78264" cy="76799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16200000">
                <a:off x="4725133" y="4570399"/>
                <a:ext cx="76799" cy="7826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45" name="Group 391"/>
            <p:cNvGrpSpPr>
              <a:grpSpLocks/>
            </p:cNvGrpSpPr>
            <p:nvPr/>
          </p:nvGrpSpPr>
          <p:grpSpPr bwMode="auto">
            <a:xfrm>
              <a:off x="4415351" y="5449247"/>
              <a:ext cx="76200" cy="45719"/>
              <a:chOff x="4724400" y="4572000"/>
              <a:chExt cx="76200" cy="76200"/>
            </a:xfrm>
          </p:grpSpPr>
          <p:cxnSp>
            <p:nvCxnSpPr>
              <p:cNvPr id="346" name="Straight Connector 345"/>
              <p:cNvCxnSpPr/>
              <p:nvPr/>
            </p:nvCxnSpPr>
            <p:spPr>
              <a:xfrm>
                <a:off x="4724658" y="4568031"/>
                <a:ext cx="76667" cy="7679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6200000">
                <a:off x="4724592" y="4568097"/>
                <a:ext cx="76797" cy="7666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4" name="Straight Connector 343"/>
            <p:cNvCxnSpPr/>
            <p:nvPr/>
          </p:nvCxnSpPr>
          <p:spPr>
            <a:xfrm>
              <a:off x="4418803" y="5268912"/>
              <a:ext cx="7826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4412414" y="5448455"/>
              <a:ext cx="7826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116" name="TextBox 388"/>
          <p:cNvSpPr txBox="1">
            <a:spLocks noChangeArrowheads="1"/>
          </p:cNvSpPr>
          <p:nvPr/>
        </p:nvSpPr>
        <p:spPr bwMode="auto">
          <a:xfrm>
            <a:off x="5964238" y="5984875"/>
            <a:ext cx="385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ICT</a:t>
            </a:r>
          </a:p>
        </p:txBody>
      </p:sp>
      <p:sp>
        <p:nvSpPr>
          <p:cNvPr id="43117" name="TextBox 374"/>
          <p:cNvSpPr txBox="1">
            <a:spLocks noChangeArrowheads="1"/>
          </p:cNvSpPr>
          <p:nvPr/>
        </p:nvSpPr>
        <p:spPr bwMode="auto">
          <a:xfrm>
            <a:off x="6461125" y="5965825"/>
            <a:ext cx="531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Quad</a:t>
            </a:r>
          </a:p>
        </p:txBody>
      </p:sp>
      <p:sp>
        <p:nvSpPr>
          <p:cNvPr id="352" name="Rounded Rectangle 351"/>
          <p:cNvSpPr/>
          <p:nvPr/>
        </p:nvSpPr>
        <p:spPr bwMode="auto">
          <a:xfrm>
            <a:off x="7046913" y="6030913"/>
            <a:ext cx="160337" cy="15716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/>
          </a:p>
        </p:txBody>
      </p:sp>
      <p:sp>
        <p:nvSpPr>
          <p:cNvPr id="353" name="TextBox 167"/>
          <p:cNvSpPr txBox="1">
            <a:spLocks noChangeArrowheads="1"/>
          </p:cNvSpPr>
          <p:nvPr/>
        </p:nvSpPr>
        <p:spPr bwMode="auto">
          <a:xfrm>
            <a:off x="7153275" y="5907088"/>
            <a:ext cx="923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>
                <a:cs typeface="+mn-cs"/>
              </a:rPr>
              <a:t>DIAGNOSTIC</a:t>
            </a:r>
          </a:p>
          <a:p>
            <a:pPr algn="ctr">
              <a:defRPr/>
            </a:pPr>
            <a:r>
              <a:rPr lang="en-US" sz="1050" dirty="0">
                <a:cs typeface="+mn-cs"/>
              </a:rPr>
              <a:t>CROSS</a:t>
            </a:r>
          </a:p>
        </p:txBody>
      </p:sp>
      <p:sp>
        <p:nvSpPr>
          <p:cNvPr id="43120" name="TextBox 183"/>
          <p:cNvSpPr txBox="1">
            <a:spLocks noChangeArrowheads="1"/>
          </p:cNvSpPr>
          <p:nvPr/>
        </p:nvSpPr>
        <p:spPr bwMode="auto">
          <a:xfrm>
            <a:off x="2109788" y="5994400"/>
            <a:ext cx="277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5" name="Rectangle 354"/>
          <p:cNvSpPr/>
          <p:nvPr/>
        </p:nvSpPr>
        <p:spPr bwMode="auto">
          <a:xfrm>
            <a:off x="2173288" y="6035675"/>
            <a:ext cx="179387" cy="1778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/>
          </a:p>
        </p:txBody>
      </p:sp>
      <p:sp>
        <p:nvSpPr>
          <p:cNvPr id="43122" name="TextBox 383"/>
          <p:cNvSpPr txBox="1">
            <a:spLocks noChangeArrowheads="1"/>
          </p:cNvSpPr>
          <p:nvPr/>
        </p:nvSpPr>
        <p:spPr bwMode="auto">
          <a:xfrm>
            <a:off x="2343150" y="5895975"/>
            <a:ext cx="598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USAF</a:t>
            </a:r>
          </a:p>
          <a:p>
            <a:pPr algn="ctr"/>
            <a:r>
              <a:rPr lang="en-US" sz="1200"/>
              <a:t>target</a:t>
            </a:r>
          </a:p>
        </p:txBody>
      </p:sp>
      <p:grpSp>
        <p:nvGrpSpPr>
          <p:cNvPr id="43123" name="Group 702"/>
          <p:cNvGrpSpPr>
            <a:grpSpLocks/>
          </p:cNvGrpSpPr>
          <p:nvPr/>
        </p:nvGrpSpPr>
        <p:grpSpPr bwMode="auto">
          <a:xfrm>
            <a:off x="5287963" y="5486400"/>
            <a:ext cx="2428875" cy="1236663"/>
            <a:chOff x="5964284" y="2384634"/>
            <a:chExt cx="4593854" cy="2338216"/>
          </a:xfrm>
        </p:grpSpPr>
        <p:sp>
          <p:nvSpPr>
            <p:cNvPr id="359" name="Arc 358"/>
            <p:cNvSpPr/>
            <p:nvPr/>
          </p:nvSpPr>
          <p:spPr>
            <a:xfrm flipH="1">
              <a:off x="8216173" y="2384634"/>
              <a:ext cx="2341965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360" name="Arc 359"/>
            <p:cNvSpPr/>
            <p:nvPr/>
          </p:nvSpPr>
          <p:spPr>
            <a:xfrm>
              <a:off x="5961281" y="2384634"/>
              <a:ext cx="2341965" cy="2338216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8204163" y="3258089"/>
              <a:ext cx="114096" cy="58530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</p:grpSp>
      <p:sp>
        <p:nvSpPr>
          <p:cNvPr id="43124" name="Rectangle 6"/>
          <p:cNvSpPr>
            <a:spLocks noChangeArrowheads="1"/>
          </p:cNvSpPr>
          <p:nvPr/>
        </p:nvSpPr>
        <p:spPr bwMode="auto">
          <a:xfrm>
            <a:off x="1439863" y="4687888"/>
            <a:ext cx="3070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Transverse: </a:t>
            </a:r>
            <a:r>
              <a:rPr lang="en-US">
                <a:latin typeface="Symbol" pitchFamily="18" charset="2"/>
              </a:rPr>
              <a:t>e</a:t>
            </a:r>
            <a:r>
              <a:rPr lang="en-US" baseline="-25000"/>
              <a:t>y,rms,normalized </a:t>
            </a:r>
            <a:r>
              <a:rPr lang="en-US"/>
              <a:t>[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m]</a:t>
            </a:r>
          </a:p>
        </p:txBody>
      </p:sp>
      <p:sp>
        <p:nvSpPr>
          <p:cNvPr id="43125" name="Right Brace 8"/>
          <p:cNvSpPr>
            <a:spLocks/>
          </p:cNvSpPr>
          <p:nvPr/>
        </p:nvSpPr>
        <p:spPr bwMode="auto">
          <a:xfrm rot="5400000">
            <a:off x="2415382" y="2409031"/>
            <a:ext cx="171450" cy="3659187"/>
          </a:xfrm>
          <a:prstGeom prst="rightBrace">
            <a:avLst>
              <a:gd name="adj1" fmla="val 8300"/>
              <a:gd name="adj2" fmla="val 50000"/>
            </a:avLst>
          </a:prstGeom>
          <a:noFill/>
          <a:ln w="28575" algn="ctr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3126" name="Rectangle 9"/>
          <p:cNvSpPr>
            <a:spLocks noChangeArrowheads="1"/>
          </p:cNvSpPr>
          <p:nvPr/>
        </p:nvSpPr>
        <p:spPr bwMode="auto">
          <a:xfrm>
            <a:off x="1457325" y="4229100"/>
            <a:ext cx="226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Longitudinal: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z</a:t>
            </a:r>
            <a:r>
              <a:rPr lang="en-US"/>
              <a:t> [mm]</a:t>
            </a:r>
          </a:p>
        </p:txBody>
      </p:sp>
      <p:pic>
        <p:nvPicPr>
          <p:cNvPr id="43127" name="Picture 2" descr="C:\Users\jp.ANL\AppData\Local\Microsoft\Windows\Temporary Internet Files\Content.IE5\PNTSYGAT\MC90043155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588" y="3406775"/>
            <a:ext cx="3857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28" name="Rectangle 361"/>
          <p:cNvSpPr>
            <a:spLocks noChangeArrowheads="1"/>
          </p:cNvSpPr>
          <p:nvPr/>
        </p:nvSpPr>
        <p:spPr bwMode="auto">
          <a:xfrm>
            <a:off x="4675188" y="4978400"/>
            <a:ext cx="217328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Transverse: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x,y</a:t>
            </a:r>
            <a:r>
              <a:rPr lang="en-US"/>
              <a:t>[mm]</a:t>
            </a:r>
          </a:p>
        </p:txBody>
      </p:sp>
      <p:sp>
        <p:nvSpPr>
          <p:cNvPr id="43129" name="Rounded Rectangle 10"/>
          <p:cNvSpPr>
            <a:spLocks noChangeArrowheads="1"/>
          </p:cNvSpPr>
          <p:nvPr/>
        </p:nvSpPr>
        <p:spPr bwMode="auto">
          <a:xfrm>
            <a:off x="1992313" y="5791200"/>
            <a:ext cx="6042025" cy="6000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43130" name="Straight Arrow Connector 12"/>
          <p:cNvCxnSpPr>
            <a:cxnSpLocks noChangeShapeType="1"/>
            <a:stCxn id="43128" idx="0"/>
          </p:cNvCxnSpPr>
          <p:nvPr/>
        </p:nvCxnSpPr>
        <p:spPr bwMode="auto">
          <a:xfrm flipV="1">
            <a:off x="5761038" y="3843338"/>
            <a:ext cx="6350" cy="1135062"/>
          </a:xfrm>
          <a:prstGeom prst="straightConnector1">
            <a:avLst/>
          </a:prstGeom>
          <a:noFill/>
          <a:ln w="28575" algn="ctr">
            <a:solidFill>
              <a:srgbClr val="3333FF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43131" name="Rectangle 362"/>
          <p:cNvSpPr>
            <a:spLocks noChangeArrowheads="1"/>
          </p:cNvSpPr>
          <p:nvPr/>
        </p:nvSpPr>
        <p:spPr bwMode="auto">
          <a:xfrm>
            <a:off x="7670800" y="4576763"/>
            <a:ext cx="8191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Q[nC]</a:t>
            </a:r>
          </a:p>
        </p:txBody>
      </p:sp>
      <p:cxnSp>
        <p:nvCxnSpPr>
          <p:cNvPr id="43132" name="Straight Arrow Connector 363"/>
          <p:cNvCxnSpPr>
            <a:cxnSpLocks noChangeShapeType="1"/>
          </p:cNvCxnSpPr>
          <p:nvPr/>
        </p:nvCxnSpPr>
        <p:spPr bwMode="auto">
          <a:xfrm flipV="1">
            <a:off x="8075613" y="3836988"/>
            <a:ext cx="0" cy="739775"/>
          </a:xfrm>
          <a:prstGeom prst="straightConnector1">
            <a:avLst/>
          </a:prstGeom>
          <a:noFill/>
          <a:ln w="28575" algn="ctr">
            <a:solidFill>
              <a:srgbClr val="3333FF"/>
            </a:solidFill>
            <a:round/>
            <a:headEnd/>
            <a:tailEnd type="arrow" w="med" len="med"/>
          </a:ln>
        </p:spPr>
      </p:cxnSp>
      <p:cxnSp>
        <p:nvCxnSpPr>
          <p:cNvPr id="43133" name="Straight Arrow Connector 16"/>
          <p:cNvCxnSpPr>
            <a:cxnSpLocks noChangeShapeType="1"/>
          </p:cNvCxnSpPr>
          <p:nvPr/>
        </p:nvCxnSpPr>
        <p:spPr bwMode="auto">
          <a:xfrm flipH="1" flipV="1">
            <a:off x="8355013" y="1693863"/>
            <a:ext cx="687387" cy="904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3134" name="TextBox 17"/>
          <p:cNvSpPr txBox="1">
            <a:spLocks noChangeArrowheads="1"/>
          </p:cNvSpPr>
          <p:nvPr/>
        </p:nvSpPr>
        <p:spPr bwMode="auto">
          <a:xfrm rot="459902">
            <a:off x="8316913" y="1368425"/>
            <a:ext cx="925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75 MeV</a:t>
            </a:r>
          </a:p>
        </p:txBody>
      </p:sp>
      <p:sp>
        <p:nvSpPr>
          <p:cNvPr id="43135" name="Right Brace 364"/>
          <p:cNvSpPr>
            <a:spLocks/>
          </p:cNvSpPr>
          <p:nvPr/>
        </p:nvSpPr>
        <p:spPr bwMode="auto">
          <a:xfrm rot="17273420" flipV="1">
            <a:off x="2220119" y="1505744"/>
            <a:ext cx="169862" cy="2292350"/>
          </a:xfrm>
          <a:prstGeom prst="rightBrace">
            <a:avLst>
              <a:gd name="adj1" fmla="val 8372"/>
              <a:gd name="adj2" fmla="val 50000"/>
            </a:avLst>
          </a:prstGeom>
          <a:noFill/>
          <a:ln w="28575" algn="ctr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3136" name="Rectangle 365"/>
          <p:cNvSpPr>
            <a:spLocks noChangeArrowheads="1"/>
          </p:cNvSpPr>
          <p:nvPr/>
        </p:nvSpPr>
        <p:spPr bwMode="auto">
          <a:xfrm rot="1064370">
            <a:off x="1012825" y="2179638"/>
            <a:ext cx="2646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Longitudinal: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p, p [MeV]</a:t>
            </a:r>
          </a:p>
        </p:txBody>
      </p:sp>
      <p:pic>
        <p:nvPicPr>
          <p:cNvPr id="43137" name="Picture 2" descr="C:\Users\jp.ANL\AppData\Local\Microsoft\Windows\Temporary Internet Files\Content.IE5\PNTSYGAT\MC90043155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825" y="1260475"/>
            <a:ext cx="38576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38" name="TextBox 18"/>
          <p:cNvSpPr txBox="1">
            <a:spLocks noChangeArrowheads="1"/>
          </p:cNvSpPr>
          <p:nvPr/>
        </p:nvSpPr>
        <p:spPr bwMode="auto">
          <a:xfrm>
            <a:off x="5492750" y="620713"/>
            <a:ext cx="812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3333FF"/>
                </a:solidFill>
                <a:latin typeface="Comic Sans MS" pitchFamily="66" charset="0"/>
              </a:rPr>
              <a:t>TEST</a:t>
            </a:r>
          </a:p>
          <a:p>
            <a:pPr algn="ctr"/>
            <a:r>
              <a:rPr lang="en-US">
                <a:solidFill>
                  <a:srgbClr val="3333FF"/>
                </a:solidFill>
                <a:latin typeface="Comic Sans MS" pitchFamily="66" charset="0"/>
              </a:rPr>
              <a:t>AREA</a:t>
            </a:r>
          </a:p>
        </p:txBody>
      </p:sp>
      <p:sp>
        <p:nvSpPr>
          <p:cNvPr id="43139" name="TextBox 19"/>
          <p:cNvSpPr txBox="1">
            <a:spLocks noChangeArrowheads="1"/>
          </p:cNvSpPr>
          <p:nvPr/>
        </p:nvSpPr>
        <p:spPr bwMode="auto">
          <a:xfrm>
            <a:off x="6223000" y="214313"/>
            <a:ext cx="2738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To be installed Spring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1082675" y="2825750"/>
            <a:ext cx="7688263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847725" y="2860675"/>
            <a:ext cx="812482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Transverse: </a:t>
            </a:r>
            <a:r>
              <a:rPr lang="en-US" smtClean="0">
                <a:latin typeface="Symbol" pitchFamily="18" charset="2"/>
              </a:rPr>
              <a:t>e</a:t>
            </a:r>
            <a:r>
              <a:rPr lang="en-US" baseline="-25000" smtClean="0"/>
              <a:t>y,normalized </a:t>
            </a:r>
            <a:r>
              <a:rPr lang="en-US" smtClean="0"/>
              <a:t>[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m]</a:t>
            </a:r>
          </a:p>
        </p:txBody>
      </p:sp>
      <p:sp>
        <p:nvSpPr>
          <p:cNvPr id="655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5661D8-7B8F-4201-81B7-70AE965D2D84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5" name="TextBox 92"/>
          <p:cNvSpPr txBox="1">
            <a:spLocks noChangeArrowheads="1"/>
          </p:cNvSpPr>
          <p:nvPr/>
        </p:nvSpPr>
        <p:spPr bwMode="auto">
          <a:xfrm rot="1118860">
            <a:off x="384175" y="1317625"/>
            <a:ext cx="889000" cy="3698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dump</a:t>
            </a:r>
          </a:p>
        </p:txBody>
      </p:sp>
      <p:sp>
        <p:nvSpPr>
          <p:cNvPr id="6" name="Rectangle 5"/>
          <p:cNvSpPr/>
          <p:nvPr/>
        </p:nvSpPr>
        <p:spPr bwMode="auto">
          <a:xfrm rot="1015115">
            <a:off x="2889250" y="1838325"/>
            <a:ext cx="146050" cy="1714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187"/>
          <p:cNvSpPr txBox="1">
            <a:spLocks noChangeArrowheads="1"/>
          </p:cNvSpPr>
          <p:nvPr/>
        </p:nvSpPr>
        <p:spPr bwMode="auto">
          <a:xfrm rot="1015115">
            <a:off x="2786063" y="1739900"/>
            <a:ext cx="352425" cy="3683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65557" name="Group 184"/>
          <p:cNvGrpSpPr>
            <a:grpSpLocks/>
          </p:cNvGrpSpPr>
          <p:nvPr/>
        </p:nvGrpSpPr>
        <p:grpSpPr bwMode="auto">
          <a:xfrm>
            <a:off x="546100" y="2349500"/>
            <a:ext cx="352425" cy="369888"/>
            <a:chOff x="1761285" y="2431274"/>
            <a:chExt cx="587163" cy="530673"/>
          </a:xfrm>
        </p:grpSpPr>
        <p:sp>
          <p:nvSpPr>
            <p:cNvPr id="9" name="Rectangle 8"/>
            <p:cNvSpPr/>
            <p:nvPr/>
          </p:nvSpPr>
          <p:spPr>
            <a:xfrm>
              <a:off x="1964941" y="2633978"/>
              <a:ext cx="269778" cy="271029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663" name="TextBox 183"/>
            <p:cNvSpPr txBox="1">
              <a:spLocks noChangeArrowheads="1"/>
            </p:cNvSpPr>
            <p:nvPr/>
          </p:nvSpPr>
          <p:spPr bwMode="auto">
            <a:xfrm>
              <a:off x="1761285" y="2431274"/>
              <a:ext cx="587163" cy="53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11" name="Freeform 10"/>
          <p:cNvSpPr/>
          <p:nvPr/>
        </p:nvSpPr>
        <p:spPr>
          <a:xfrm>
            <a:off x="682625" y="2786063"/>
            <a:ext cx="112713" cy="131762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2300" y="2414588"/>
            <a:ext cx="230188" cy="56991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49550" y="2786063"/>
            <a:ext cx="112713" cy="131762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9225" y="2414588"/>
            <a:ext cx="230188" cy="56991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562" name="Group 184"/>
          <p:cNvGrpSpPr>
            <a:grpSpLocks/>
          </p:cNvGrpSpPr>
          <p:nvPr/>
        </p:nvGrpSpPr>
        <p:grpSpPr bwMode="auto">
          <a:xfrm>
            <a:off x="2611438" y="2378075"/>
            <a:ext cx="350837" cy="368300"/>
            <a:chOff x="1757570" y="2470492"/>
            <a:chExt cx="587163" cy="530672"/>
          </a:xfrm>
        </p:grpSpPr>
        <p:sp>
          <p:nvSpPr>
            <p:cNvPr id="65660" name="TextBox 183"/>
            <p:cNvSpPr txBox="1">
              <a:spLocks noChangeArrowheads="1"/>
            </p:cNvSpPr>
            <p:nvPr/>
          </p:nvSpPr>
          <p:spPr bwMode="auto">
            <a:xfrm>
              <a:off x="1757570" y="2470492"/>
              <a:ext cx="587163" cy="5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27608" y="2635183"/>
              <a:ext cx="313508" cy="32938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603750" y="2601913"/>
            <a:ext cx="222250" cy="52863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rot="1035622">
            <a:off x="2781300" y="2076450"/>
            <a:ext cx="204788" cy="233363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 rot="1035622">
            <a:off x="2811463" y="1770063"/>
            <a:ext cx="223837" cy="56673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6" name="TextBox 708"/>
          <p:cNvSpPr txBox="1">
            <a:spLocks noChangeArrowheads="1"/>
          </p:cNvSpPr>
          <p:nvPr/>
        </p:nvSpPr>
        <p:spPr bwMode="auto">
          <a:xfrm>
            <a:off x="1443038" y="3008313"/>
            <a:ext cx="4889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5650" y="1570038"/>
            <a:ext cx="0" cy="10731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91"/>
          <p:cNvSpPr>
            <a:spLocks noChangeArrowheads="1"/>
          </p:cNvSpPr>
          <p:nvPr/>
        </p:nvSpPr>
        <p:spPr bwMode="auto">
          <a:xfrm rot="1205201">
            <a:off x="466725" y="1330325"/>
            <a:ext cx="614363" cy="3540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389438"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554538" y="2187575"/>
            <a:ext cx="276225" cy="14288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98788" y="1785938"/>
            <a:ext cx="1746250" cy="606425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920750" y="1624013"/>
            <a:ext cx="3840163" cy="1246187"/>
          </a:xfrm>
          <a:prstGeom prst="line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108200" y="2171700"/>
            <a:ext cx="55563" cy="614363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74"/>
          <p:cNvSpPr>
            <a:spLocks noChangeArrowheads="1"/>
          </p:cNvSpPr>
          <p:nvPr/>
        </p:nvSpPr>
        <p:spPr bwMode="auto">
          <a:xfrm rot="565416">
            <a:off x="1136650" y="2170113"/>
            <a:ext cx="954088" cy="36988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+mn-cs"/>
              </a:rPr>
              <a:t>15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+mn-cs"/>
              </a:rPr>
              <a:t>deg</a:t>
            </a:r>
            <a:endParaRPr 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29" name="TextBox 708"/>
          <p:cNvSpPr txBox="1">
            <a:spLocks noChangeArrowheads="1"/>
          </p:cNvSpPr>
          <p:nvPr/>
        </p:nvSpPr>
        <p:spPr bwMode="auto">
          <a:xfrm rot="804354">
            <a:off x="3414713" y="1722438"/>
            <a:ext cx="488950" cy="369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cs typeface="+mn-cs"/>
              </a:rPr>
              <a:t>1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m</a:t>
            </a:r>
            <a:endParaRPr 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cxnSp>
        <p:nvCxnSpPr>
          <p:cNvPr id="65575" name="Straight Arrow Connector 707"/>
          <p:cNvCxnSpPr>
            <a:cxnSpLocks noChangeShapeType="1"/>
          </p:cNvCxnSpPr>
          <p:nvPr/>
        </p:nvCxnSpPr>
        <p:spPr bwMode="auto">
          <a:xfrm flipH="1">
            <a:off x="2820988" y="3067050"/>
            <a:ext cx="1871662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sm" len="sm"/>
            <a:tailEnd type="arrow" w="sm" len="sm"/>
          </a:ln>
        </p:spPr>
      </p:cxnSp>
      <p:sp>
        <p:nvSpPr>
          <p:cNvPr id="65576" name="TextBox 708"/>
          <p:cNvSpPr txBox="1">
            <a:spLocks noChangeArrowheads="1"/>
          </p:cNvSpPr>
          <p:nvPr/>
        </p:nvSpPr>
        <p:spPr bwMode="auto">
          <a:xfrm>
            <a:off x="3473450" y="3021013"/>
            <a:ext cx="49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1m</a:t>
            </a:r>
          </a:p>
        </p:txBody>
      </p:sp>
      <p:cxnSp>
        <p:nvCxnSpPr>
          <p:cNvPr id="65577" name="Straight Arrow Connector 707"/>
          <p:cNvCxnSpPr>
            <a:cxnSpLocks noChangeShapeType="1"/>
          </p:cNvCxnSpPr>
          <p:nvPr/>
        </p:nvCxnSpPr>
        <p:spPr bwMode="auto">
          <a:xfrm flipH="1">
            <a:off x="795338" y="3076575"/>
            <a:ext cx="204470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sm" len="sm"/>
            <a:tailEnd type="arrow" w="sm" len="sm"/>
          </a:ln>
        </p:spPr>
      </p:cxnSp>
      <p:sp>
        <p:nvSpPr>
          <p:cNvPr id="33" name="Rounded Rectangle 32"/>
          <p:cNvSpPr/>
          <p:nvPr/>
        </p:nvSpPr>
        <p:spPr>
          <a:xfrm>
            <a:off x="61913" y="2717800"/>
            <a:ext cx="560387" cy="44132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26000" y="1552575"/>
            <a:ext cx="0" cy="10763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80" name="Group 35"/>
          <p:cNvGrpSpPr>
            <a:grpSpLocks/>
          </p:cNvGrpSpPr>
          <p:nvPr/>
        </p:nvGrpSpPr>
        <p:grpSpPr bwMode="auto">
          <a:xfrm>
            <a:off x="5929313" y="2651125"/>
            <a:ext cx="360362" cy="342900"/>
            <a:chOff x="2339669" y="4449014"/>
            <a:chExt cx="177514" cy="267388"/>
          </a:xfrm>
        </p:grpSpPr>
        <p:sp>
          <p:nvSpPr>
            <p:cNvPr id="37" name="Rectangle 36"/>
            <p:cNvSpPr/>
            <p:nvPr/>
          </p:nvSpPr>
          <p:spPr>
            <a:xfrm>
              <a:off x="2339669" y="4449014"/>
              <a:ext cx="177514" cy="2673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482775" y="4663172"/>
              <a:ext cx="0" cy="53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386589" y="4663172"/>
              <a:ext cx="0" cy="53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79647" y="4449014"/>
              <a:ext cx="0" cy="53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383461" y="4449014"/>
              <a:ext cx="0" cy="53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Isosceles Triangle 44"/>
          <p:cNvSpPr/>
          <p:nvPr/>
        </p:nvSpPr>
        <p:spPr>
          <a:xfrm>
            <a:off x="5326063" y="2724150"/>
            <a:ext cx="34925" cy="227013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Isosceles Triangle 45"/>
          <p:cNvSpPr/>
          <p:nvPr/>
        </p:nvSpPr>
        <p:spPr>
          <a:xfrm>
            <a:off x="5834063" y="2720975"/>
            <a:ext cx="34925" cy="2286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324475" y="2619375"/>
            <a:ext cx="536575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84" name="Group 702"/>
          <p:cNvGrpSpPr>
            <a:grpSpLocks/>
          </p:cNvGrpSpPr>
          <p:nvPr/>
        </p:nvGrpSpPr>
        <p:grpSpPr bwMode="auto">
          <a:xfrm>
            <a:off x="3932238" y="2073275"/>
            <a:ext cx="2679700" cy="1590675"/>
            <a:chOff x="5964284" y="2384634"/>
            <a:chExt cx="4593854" cy="2338216"/>
          </a:xfrm>
        </p:grpSpPr>
        <p:sp>
          <p:nvSpPr>
            <p:cNvPr id="49" name="Arc 48"/>
            <p:cNvSpPr/>
            <p:nvPr/>
          </p:nvSpPr>
          <p:spPr>
            <a:xfrm flipH="1">
              <a:off x="8217667" y="2382301"/>
              <a:ext cx="2340471" cy="2340549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>
              <a:off x="5961562" y="2382301"/>
              <a:ext cx="2340471" cy="2340549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204059" y="3257381"/>
              <a:ext cx="114302" cy="58572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6315075" y="1535113"/>
            <a:ext cx="0" cy="12557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924550" y="2520950"/>
            <a:ext cx="381000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7113" y="1931988"/>
            <a:ext cx="1135062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934075" y="1560513"/>
            <a:ext cx="0" cy="10763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89" name="Group 56"/>
          <p:cNvGrpSpPr>
            <a:grpSpLocks/>
          </p:cNvGrpSpPr>
          <p:nvPr/>
        </p:nvGrpSpPr>
        <p:grpSpPr bwMode="auto">
          <a:xfrm>
            <a:off x="4924425" y="2713038"/>
            <a:ext cx="227013" cy="257175"/>
            <a:chOff x="3886200" y="3610299"/>
            <a:chExt cx="205565" cy="199701"/>
          </a:xfrm>
        </p:grpSpPr>
        <p:sp>
          <p:nvSpPr>
            <p:cNvPr id="58" name="Freeform 57"/>
            <p:cNvSpPr/>
            <p:nvPr/>
          </p:nvSpPr>
          <p:spPr bwMode="auto">
            <a:xfrm>
              <a:off x="3927888" y="3654677"/>
              <a:ext cx="100626" cy="98618"/>
            </a:xfrm>
            <a:custGeom>
              <a:avLst/>
              <a:gdLst>
                <a:gd name="connsiteX0" fmla="*/ 147638 w 147638"/>
                <a:gd name="connsiteY0" fmla="*/ 150019 h 150019"/>
                <a:gd name="connsiteX1" fmla="*/ 147638 w 147638"/>
                <a:gd name="connsiteY1" fmla="*/ 0 h 150019"/>
                <a:gd name="connsiteX2" fmla="*/ 0 w 147638"/>
                <a:gd name="connsiteY2" fmla="*/ 147638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8" h="150019">
                  <a:moveTo>
                    <a:pt x="147638" y="150019"/>
                  </a:moveTo>
                  <a:lnTo>
                    <a:pt x="147638" y="0"/>
                  </a:lnTo>
                  <a:lnTo>
                    <a:pt x="0" y="14763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3886200" y="3610299"/>
              <a:ext cx="205565" cy="199701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7265988" y="1519238"/>
            <a:ext cx="0" cy="56832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865938" y="1552575"/>
            <a:ext cx="0" cy="1081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905625" y="1933575"/>
            <a:ext cx="377825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Isosceles Triangle 76"/>
          <p:cNvSpPr/>
          <p:nvPr/>
        </p:nvSpPr>
        <p:spPr>
          <a:xfrm>
            <a:off x="3657600" y="2713038"/>
            <a:ext cx="36513" cy="2286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2193925" y="2711450"/>
            <a:ext cx="34925" cy="227013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 rot="1002315">
            <a:off x="1414463" y="1719263"/>
            <a:ext cx="111125" cy="131762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 rot="1002315">
            <a:off x="1357313" y="1608138"/>
            <a:ext cx="231775" cy="309562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617663" y="1281113"/>
            <a:ext cx="1368425" cy="47942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708"/>
          <p:cNvSpPr txBox="1">
            <a:spLocks noChangeArrowheads="1"/>
          </p:cNvSpPr>
          <p:nvPr/>
        </p:nvSpPr>
        <p:spPr bwMode="auto">
          <a:xfrm rot="804354">
            <a:off x="2239963" y="1217613"/>
            <a:ext cx="490537" cy="3683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cs typeface="+mn-cs"/>
              </a:rPr>
              <a:t>1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m</a:t>
            </a:r>
            <a:endParaRPr 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grpSp>
        <p:nvGrpSpPr>
          <p:cNvPr id="65599" name="Group 144"/>
          <p:cNvGrpSpPr>
            <a:grpSpLocks/>
          </p:cNvGrpSpPr>
          <p:nvPr/>
        </p:nvGrpSpPr>
        <p:grpSpPr bwMode="auto">
          <a:xfrm>
            <a:off x="7467600" y="2663825"/>
            <a:ext cx="125413" cy="312738"/>
            <a:chOff x="6821498" y="4197439"/>
            <a:chExt cx="125579" cy="312726"/>
          </a:xfrm>
        </p:grpSpPr>
        <p:sp>
          <p:nvSpPr>
            <p:cNvPr id="101" name="Isosceles Triangle 100"/>
            <p:cNvSpPr/>
            <p:nvPr/>
          </p:nvSpPr>
          <p:spPr>
            <a:xfrm>
              <a:off x="6826267" y="4205377"/>
              <a:ext cx="108093" cy="285739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821498" y="4197439"/>
              <a:ext cx="125579" cy="312726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104" name="Straight Arrow Connector 103"/>
          <p:cNvCxnSpPr/>
          <p:nvPr/>
        </p:nvCxnSpPr>
        <p:spPr>
          <a:xfrm>
            <a:off x="7029450" y="2335213"/>
            <a:ext cx="0" cy="274637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6977063" y="3100388"/>
            <a:ext cx="160337" cy="161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 105"/>
          <p:cNvSpPr/>
          <p:nvPr/>
        </p:nvSpPr>
        <p:spPr>
          <a:xfrm>
            <a:off x="6899275" y="3627438"/>
            <a:ext cx="157163" cy="158750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886575" y="2611438"/>
            <a:ext cx="322263" cy="128270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604" name="Group 189"/>
          <p:cNvGrpSpPr>
            <a:grpSpLocks/>
          </p:cNvGrpSpPr>
          <p:nvPr/>
        </p:nvGrpSpPr>
        <p:grpSpPr bwMode="auto">
          <a:xfrm>
            <a:off x="7056438" y="2705100"/>
            <a:ext cx="38100" cy="320675"/>
            <a:chOff x="14764870" y="5251595"/>
            <a:chExt cx="0" cy="58089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4764870" y="5251595"/>
              <a:ext cx="0" cy="2329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4764870" y="5599556"/>
              <a:ext cx="0" cy="2329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605" name="Group 192"/>
          <p:cNvGrpSpPr>
            <a:grpSpLocks/>
          </p:cNvGrpSpPr>
          <p:nvPr/>
        </p:nvGrpSpPr>
        <p:grpSpPr bwMode="auto">
          <a:xfrm>
            <a:off x="6892925" y="3292475"/>
            <a:ext cx="242888" cy="247650"/>
            <a:chOff x="1924290" y="2585634"/>
            <a:chExt cx="314510" cy="320426"/>
          </a:xfrm>
        </p:grpSpPr>
        <p:sp>
          <p:nvSpPr>
            <p:cNvPr id="112" name="Rectangle 111"/>
            <p:cNvSpPr/>
            <p:nvPr/>
          </p:nvSpPr>
          <p:spPr>
            <a:xfrm>
              <a:off x="1963347" y="2634930"/>
              <a:ext cx="273396" cy="27113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5645" name="TextBox 195"/>
            <p:cNvSpPr txBox="1">
              <a:spLocks noChangeArrowheads="1"/>
            </p:cNvSpPr>
            <p:nvPr/>
          </p:nvSpPr>
          <p:spPr bwMode="auto">
            <a:xfrm>
              <a:off x="1924290" y="2585634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606" name="Group 144"/>
          <p:cNvGrpSpPr>
            <a:grpSpLocks/>
          </p:cNvGrpSpPr>
          <p:nvPr/>
        </p:nvGrpSpPr>
        <p:grpSpPr bwMode="auto">
          <a:xfrm>
            <a:off x="8296275" y="2668588"/>
            <a:ext cx="125413" cy="312737"/>
            <a:chOff x="6821498" y="4197439"/>
            <a:chExt cx="125579" cy="312726"/>
          </a:xfrm>
        </p:grpSpPr>
        <p:sp>
          <p:nvSpPr>
            <p:cNvPr id="117" name="Isosceles Triangle 116"/>
            <p:cNvSpPr/>
            <p:nvPr/>
          </p:nvSpPr>
          <p:spPr>
            <a:xfrm>
              <a:off x="6826267" y="4205376"/>
              <a:ext cx="108093" cy="28574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6821498" y="4197439"/>
              <a:ext cx="125579" cy="312726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444500" y="4157663"/>
            <a:ext cx="4846638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000" kern="0" dirty="0">
                <a:solidFill>
                  <a:srgbClr val="3333FF"/>
                </a:solidFill>
                <a:latin typeface="Calibri"/>
                <a:cs typeface="+mn-cs"/>
              </a:rPr>
              <a:t>Transverse: Emittance measurement</a:t>
            </a:r>
          </a:p>
          <a:p>
            <a:pPr marL="285750" indent="-285750">
              <a:spcBef>
                <a:spcPct val="20000"/>
              </a:spcBef>
              <a:buClr>
                <a:srgbClr val="1F497D"/>
              </a:buClr>
              <a:buFontTx/>
              <a:buChar char="–"/>
              <a:defRPr/>
            </a:pPr>
            <a:r>
              <a:rPr lang="en-US" sz="2000" b="0" kern="0" dirty="0">
                <a:solidFill>
                  <a:srgbClr val="404040"/>
                </a:solidFill>
                <a:latin typeface="Calibri"/>
                <a:cs typeface="+mn-cs"/>
              </a:rPr>
              <a:t>Multiple slits: 50um, 100um, 300um</a:t>
            </a:r>
          </a:p>
          <a:p>
            <a:pPr marL="285750" indent="-285750">
              <a:spcBef>
                <a:spcPct val="20000"/>
              </a:spcBef>
              <a:buClr>
                <a:srgbClr val="1F497D"/>
              </a:buClr>
              <a:buFontTx/>
              <a:buChar char="–"/>
              <a:defRPr/>
            </a:pPr>
            <a:r>
              <a:rPr lang="en-US" sz="2000" b="0" kern="0" dirty="0">
                <a:solidFill>
                  <a:srgbClr val="404040"/>
                </a:solidFill>
                <a:latin typeface="Calibri"/>
                <a:cs typeface="+mn-cs"/>
              </a:rPr>
              <a:t>Centered slit: quick estimate</a:t>
            </a:r>
          </a:p>
          <a:p>
            <a:pPr marL="285750" indent="-285750">
              <a:spcBef>
                <a:spcPct val="20000"/>
              </a:spcBef>
              <a:buClr>
                <a:srgbClr val="1F497D"/>
              </a:buClr>
              <a:buFontTx/>
              <a:buChar char="–"/>
              <a:defRPr/>
            </a:pPr>
            <a:r>
              <a:rPr lang="en-US" sz="2000" b="0" kern="0" dirty="0">
                <a:solidFill>
                  <a:srgbClr val="404040"/>
                </a:solidFill>
                <a:latin typeface="Calibri"/>
                <a:cs typeface="+mn-cs"/>
              </a:rPr>
              <a:t>Motorized slit: accurate measurement</a:t>
            </a:r>
          </a:p>
          <a:p>
            <a:pPr marL="285750" indent="-285750">
              <a:spcBef>
                <a:spcPct val="20000"/>
              </a:spcBef>
              <a:buClr>
                <a:srgbClr val="1F497D"/>
              </a:buClr>
              <a:buFontTx/>
              <a:buChar char="–"/>
              <a:defRPr/>
            </a:pPr>
            <a:r>
              <a:rPr lang="en-US" sz="2000" b="0" kern="0" dirty="0">
                <a:solidFill>
                  <a:srgbClr val="404040"/>
                </a:solidFill>
                <a:latin typeface="Calibri"/>
                <a:cs typeface="+mn-cs"/>
              </a:rPr>
              <a:t>Multiple drifts: ~70cm, ~1.7m, ~2.7m</a:t>
            </a:r>
          </a:p>
        </p:txBody>
      </p:sp>
      <p:graphicFrame>
        <p:nvGraphicFramePr>
          <p:cNvPr id="65548" name="Object 12"/>
          <p:cNvGraphicFramePr>
            <a:graphicFrameLocks noChangeAspect="1"/>
          </p:cNvGraphicFramePr>
          <p:nvPr/>
        </p:nvGraphicFramePr>
        <p:xfrm>
          <a:off x="3930650" y="4868863"/>
          <a:ext cx="15240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2" name="Equation" r:id="rId3" imgW="634725" imgH="190417" progId="Equation.3">
                  <p:embed/>
                </p:oleObj>
              </mc:Choice>
              <mc:Fallback>
                <p:oleObj name="Equation" r:id="rId3" imgW="634725" imgH="190417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4868863"/>
                        <a:ext cx="152400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13"/>
          <p:cNvGraphicFramePr>
            <a:graphicFrameLocks noChangeAspect="1"/>
          </p:cNvGraphicFramePr>
          <p:nvPr/>
        </p:nvGraphicFramePr>
        <p:xfrm>
          <a:off x="5522913" y="4324350"/>
          <a:ext cx="3143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3" name="Equation" r:id="rId5" imgW="3213100" imgH="482600" progId="Equation.3">
                  <p:embed/>
                </p:oleObj>
              </mc:Choice>
              <mc:Fallback>
                <p:oleObj name="Equation" r:id="rId5" imgW="3213100" imgH="482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4324350"/>
                        <a:ext cx="31432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08" name="Rectangle 23"/>
          <p:cNvSpPr>
            <a:spLocks noChangeArrowheads="1"/>
          </p:cNvSpPr>
          <p:nvPr/>
        </p:nvSpPr>
        <p:spPr bwMode="auto">
          <a:xfrm>
            <a:off x="5753100" y="4729163"/>
            <a:ext cx="310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0.5mm tungsten </a:t>
            </a:r>
            <a:r>
              <a:rPr lang="en-GB">
                <a:sym typeface="Wingdings" pitchFamily="2" charset="2"/>
              </a:rPr>
              <a:t> </a:t>
            </a:r>
            <a:r>
              <a:rPr lang="en-GB">
                <a:latin typeface="Symbol" pitchFamily="18" charset="2"/>
              </a:rPr>
              <a:t>q</a:t>
            </a:r>
            <a:r>
              <a:rPr lang="en-GB"/>
              <a:t>=64 mrad</a:t>
            </a:r>
            <a:endParaRPr lang="en-US"/>
          </a:p>
        </p:txBody>
      </p:sp>
      <p:cxnSp>
        <p:nvCxnSpPr>
          <p:cNvPr id="65609" name="Straight Arrow Connector 124"/>
          <p:cNvCxnSpPr>
            <a:cxnSpLocks noChangeShapeType="1"/>
          </p:cNvCxnSpPr>
          <p:nvPr/>
        </p:nvCxnSpPr>
        <p:spPr bwMode="auto">
          <a:xfrm flipV="1">
            <a:off x="4064000" y="3065463"/>
            <a:ext cx="2789238" cy="12588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65610" name="TextBox 110"/>
          <p:cNvSpPr txBox="1">
            <a:spLocks noChangeArrowheads="1"/>
          </p:cNvSpPr>
          <p:nvPr/>
        </p:nvSpPr>
        <p:spPr bwMode="auto">
          <a:xfrm>
            <a:off x="0" y="2757488"/>
            <a:ext cx="684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dump</a:t>
            </a:r>
            <a:endParaRPr lang="en-US" sz="1200"/>
          </a:p>
        </p:txBody>
      </p:sp>
      <p:grpSp>
        <p:nvGrpSpPr>
          <p:cNvPr id="65611" name="Group 151"/>
          <p:cNvGrpSpPr>
            <a:grpSpLocks/>
          </p:cNvGrpSpPr>
          <p:nvPr/>
        </p:nvGrpSpPr>
        <p:grpSpPr bwMode="auto">
          <a:xfrm>
            <a:off x="5137150" y="2051050"/>
            <a:ext cx="2606675" cy="1276350"/>
            <a:chOff x="3263490" y="2818708"/>
            <a:chExt cx="2606292" cy="1275423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3263490" y="2818708"/>
              <a:ext cx="0" cy="65516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630" name="Group 139"/>
            <p:cNvGrpSpPr>
              <a:grpSpLocks/>
            </p:cNvGrpSpPr>
            <p:nvPr/>
          </p:nvGrpSpPr>
          <p:grpSpPr bwMode="auto">
            <a:xfrm>
              <a:off x="3879321" y="3080807"/>
              <a:ext cx="1990461" cy="1013121"/>
              <a:chOff x="3317138" y="2391955"/>
              <a:chExt cx="4593854" cy="2338216"/>
            </a:xfrm>
          </p:grpSpPr>
          <p:sp>
            <p:nvSpPr>
              <p:cNvPr id="141" name="Arc 140"/>
              <p:cNvSpPr/>
              <p:nvPr/>
            </p:nvSpPr>
            <p:spPr>
              <a:xfrm flipH="1">
                <a:off x="5573802" y="2391146"/>
                <a:ext cx="2337190" cy="2339496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2" name="Arc 141"/>
              <p:cNvSpPr/>
              <p:nvPr/>
            </p:nvSpPr>
            <p:spPr>
              <a:xfrm>
                <a:off x="3317205" y="2391146"/>
                <a:ext cx="2337190" cy="2339496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559149" y="3266168"/>
                <a:ext cx="113564" cy="58579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grpSp>
          <p:nvGrpSpPr>
            <p:cNvPr id="65631" name="Group 143"/>
            <p:cNvGrpSpPr>
              <a:grpSpLocks/>
            </p:cNvGrpSpPr>
            <p:nvPr/>
          </p:nvGrpSpPr>
          <p:grpSpPr bwMode="auto">
            <a:xfrm>
              <a:off x="3558432" y="3080807"/>
              <a:ext cx="1990461" cy="1013121"/>
              <a:chOff x="2736244" y="2391955"/>
              <a:chExt cx="4593854" cy="2338216"/>
            </a:xfrm>
          </p:grpSpPr>
          <p:sp>
            <p:nvSpPr>
              <p:cNvPr id="145" name="Arc 144"/>
              <p:cNvSpPr/>
              <p:nvPr/>
            </p:nvSpPr>
            <p:spPr>
              <a:xfrm flipH="1">
                <a:off x="4993510" y="2391146"/>
                <a:ext cx="2337190" cy="2339496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6" name="Arc 145"/>
              <p:cNvSpPr/>
              <p:nvPr/>
            </p:nvSpPr>
            <p:spPr>
              <a:xfrm>
                <a:off x="2736913" y="2391146"/>
                <a:ext cx="2337190" cy="2339496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978857" y="3266168"/>
                <a:ext cx="113564" cy="58579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grpSp>
          <p:nvGrpSpPr>
            <p:cNvPr id="65632" name="Group 147"/>
            <p:cNvGrpSpPr>
              <a:grpSpLocks/>
            </p:cNvGrpSpPr>
            <p:nvPr/>
          </p:nvGrpSpPr>
          <p:grpSpPr bwMode="auto">
            <a:xfrm>
              <a:off x="3679587" y="3080807"/>
              <a:ext cx="2087303" cy="1013324"/>
              <a:chOff x="2929875" y="2391955"/>
              <a:chExt cx="4817359" cy="2338685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5229894" y="3262507"/>
                <a:ext cx="219798" cy="58212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50" name="Arc 149"/>
              <p:cNvSpPr/>
              <p:nvPr/>
            </p:nvSpPr>
            <p:spPr>
              <a:xfrm>
                <a:off x="2929337" y="2391146"/>
                <a:ext cx="2337190" cy="2339494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51" name="Arc 150"/>
              <p:cNvSpPr/>
              <p:nvPr/>
            </p:nvSpPr>
            <p:spPr>
              <a:xfrm flipH="1">
                <a:off x="5409398" y="2391146"/>
                <a:ext cx="2337190" cy="2339494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</p:grpSp>
      <p:sp>
        <p:nvSpPr>
          <p:cNvPr id="187" name="Freeform 186"/>
          <p:cNvSpPr/>
          <p:nvPr/>
        </p:nvSpPr>
        <p:spPr bwMode="auto">
          <a:xfrm>
            <a:off x="5862638" y="196850"/>
            <a:ext cx="3057525" cy="2044700"/>
          </a:xfrm>
          <a:custGeom>
            <a:avLst/>
            <a:gdLst>
              <a:gd name="connsiteX0" fmla="*/ 0 w 3056964"/>
              <a:gd name="connsiteY0" fmla="*/ 0 h 2043952"/>
              <a:gd name="connsiteX1" fmla="*/ 0 w 3056964"/>
              <a:gd name="connsiteY1" fmla="*/ 1264023 h 2043952"/>
              <a:gd name="connsiteX2" fmla="*/ 1963270 w 3056964"/>
              <a:gd name="connsiteY2" fmla="*/ 1264023 h 2043952"/>
              <a:gd name="connsiteX3" fmla="*/ 1963270 w 3056964"/>
              <a:gd name="connsiteY3" fmla="*/ 2043952 h 2043952"/>
              <a:gd name="connsiteX4" fmla="*/ 3056964 w 3056964"/>
              <a:gd name="connsiteY4" fmla="*/ 2043952 h 2043952"/>
              <a:gd name="connsiteX5" fmla="*/ 3056964 w 3056964"/>
              <a:gd name="connsiteY5" fmla="*/ 8964 h 2043952"/>
              <a:gd name="connsiteX6" fmla="*/ 0 w 3056964"/>
              <a:gd name="connsiteY6" fmla="*/ 0 h 204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6964" h="2043952">
                <a:moveTo>
                  <a:pt x="0" y="0"/>
                </a:moveTo>
                <a:lnTo>
                  <a:pt x="0" y="1264023"/>
                </a:lnTo>
                <a:lnTo>
                  <a:pt x="1963270" y="1264023"/>
                </a:lnTo>
                <a:lnTo>
                  <a:pt x="1963270" y="2043952"/>
                </a:lnTo>
                <a:lnTo>
                  <a:pt x="3056964" y="2043952"/>
                </a:lnTo>
                <a:lnTo>
                  <a:pt x="3056964" y="896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8520113" y="452438"/>
            <a:ext cx="187325" cy="188912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614" name="Group 191"/>
          <p:cNvGrpSpPr>
            <a:grpSpLocks/>
          </p:cNvGrpSpPr>
          <p:nvPr/>
        </p:nvGrpSpPr>
        <p:grpSpPr bwMode="auto">
          <a:xfrm>
            <a:off x="6878638" y="376238"/>
            <a:ext cx="352425" cy="369887"/>
            <a:chOff x="1924290" y="2585634"/>
            <a:chExt cx="351378" cy="369332"/>
          </a:xfrm>
        </p:grpSpPr>
        <p:sp>
          <p:nvSpPr>
            <p:cNvPr id="190" name="Rectangle 189"/>
            <p:cNvSpPr/>
            <p:nvPr/>
          </p:nvSpPr>
          <p:spPr>
            <a:xfrm>
              <a:off x="1963859" y="2634772"/>
              <a:ext cx="272239" cy="271056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5628" name="TextBox 193"/>
            <p:cNvSpPr txBox="1">
              <a:spLocks noChangeArrowheads="1"/>
            </p:cNvSpPr>
            <p:nvPr/>
          </p:nvSpPr>
          <p:spPr bwMode="auto">
            <a:xfrm>
              <a:off x="1924290" y="2585634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65615" name="TextBox 194"/>
          <p:cNvSpPr txBox="1">
            <a:spLocks noChangeArrowheads="1"/>
          </p:cNvSpPr>
          <p:nvPr/>
        </p:nvSpPr>
        <p:spPr bwMode="auto">
          <a:xfrm>
            <a:off x="6124575" y="300038"/>
            <a:ext cx="77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USAF</a:t>
            </a:r>
          </a:p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TARGET</a:t>
            </a:r>
          </a:p>
        </p:txBody>
      </p:sp>
      <p:sp>
        <p:nvSpPr>
          <p:cNvPr id="65616" name="TextBox 195"/>
          <p:cNvSpPr txBox="1">
            <a:spLocks noChangeArrowheads="1"/>
          </p:cNvSpPr>
          <p:nvPr/>
        </p:nvSpPr>
        <p:spPr bwMode="auto">
          <a:xfrm>
            <a:off x="7624763" y="263525"/>
            <a:ext cx="94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INCIDENT</a:t>
            </a:r>
          </a:p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YAG:Ce</a:t>
            </a:r>
          </a:p>
        </p:txBody>
      </p:sp>
      <p:grpSp>
        <p:nvGrpSpPr>
          <p:cNvPr id="65617" name="Group 199"/>
          <p:cNvGrpSpPr>
            <a:grpSpLocks/>
          </p:cNvGrpSpPr>
          <p:nvPr/>
        </p:nvGrpSpPr>
        <p:grpSpPr bwMode="auto">
          <a:xfrm>
            <a:off x="6975475" y="1000125"/>
            <a:ext cx="38100" cy="320675"/>
            <a:chOff x="14764870" y="5251595"/>
            <a:chExt cx="0" cy="580892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14764870" y="5251595"/>
              <a:ext cx="0" cy="2329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14764870" y="5599556"/>
              <a:ext cx="0" cy="2329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618" name="TextBox 202"/>
          <p:cNvSpPr txBox="1">
            <a:spLocks noChangeArrowheads="1"/>
          </p:cNvSpPr>
          <p:nvPr/>
        </p:nvSpPr>
        <p:spPr bwMode="auto">
          <a:xfrm>
            <a:off x="6022975" y="919163"/>
            <a:ext cx="995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TUNGSTEN</a:t>
            </a:r>
          </a:p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SLIT</a:t>
            </a:r>
          </a:p>
        </p:txBody>
      </p:sp>
      <p:cxnSp>
        <p:nvCxnSpPr>
          <p:cNvPr id="198" name="Straight Connector 197"/>
          <p:cNvCxnSpPr/>
          <p:nvPr/>
        </p:nvCxnSpPr>
        <p:spPr>
          <a:xfrm flipH="1">
            <a:off x="8542338" y="1076325"/>
            <a:ext cx="161925" cy="161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620" name="TextBox 204"/>
          <p:cNvSpPr txBox="1">
            <a:spLocks noChangeArrowheads="1"/>
          </p:cNvSpPr>
          <p:nvPr/>
        </p:nvSpPr>
        <p:spPr bwMode="auto">
          <a:xfrm>
            <a:off x="7742238" y="923925"/>
            <a:ext cx="774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OTR</a:t>
            </a:r>
          </a:p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SCREEN</a:t>
            </a:r>
          </a:p>
        </p:txBody>
      </p:sp>
      <p:grpSp>
        <p:nvGrpSpPr>
          <p:cNvPr id="65621" name="Group 209"/>
          <p:cNvGrpSpPr>
            <a:grpSpLocks/>
          </p:cNvGrpSpPr>
          <p:nvPr/>
        </p:nvGrpSpPr>
        <p:grpSpPr bwMode="auto">
          <a:xfrm>
            <a:off x="8448675" y="1643063"/>
            <a:ext cx="125413" cy="312737"/>
            <a:chOff x="6821498" y="4197439"/>
            <a:chExt cx="125579" cy="312726"/>
          </a:xfrm>
        </p:grpSpPr>
        <p:sp>
          <p:nvSpPr>
            <p:cNvPr id="201" name="Isosceles Triangle 200"/>
            <p:cNvSpPr/>
            <p:nvPr/>
          </p:nvSpPr>
          <p:spPr>
            <a:xfrm>
              <a:off x="6826267" y="4205376"/>
              <a:ext cx="108093" cy="28574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6821498" y="4197439"/>
              <a:ext cx="125579" cy="312726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622" name="TextBox 212"/>
          <p:cNvSpPr txBox="1">
            <a:spLocks noChangeArrowheads="1"/>
          </p:cNvSpPr>
          <p:nvPr/>
        </p:nvSpPr>
        <p:spPr bwMode="auto">
          <a:xfrm>
            <a:off x="7902575" y="157480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TRIM</a:t>
            </a:r>
          </a:p>
          <a:p>
            <a:pPr algn="ctr"/>
            <a:r>
              <a:rPr lang="en-US" sz="1200">
                <a:latin typeface="Times New Roman" pitchFamily="18" charset="0"/>
                <a:cs typeface="Times New Roman" pitchFamily="18" charset="0"/>
              </a:rPr>
              <a:t>COIL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1082675" y="2825750"/>
            <a:ext cx="7688263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847725" y="2860675"/>
            <a:ext cx="812482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Longitudinal: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baseline="-25000" smtClean="0"/>
              <a:t>z </a:t>
            </a:r>
            <a:r>
              <a:rPr lang="en-US" smtClean="0"/>
              <a:t>[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m]</a:t>
            </a:r>
          </a:p>
        </p:txBody>
      </p:sp>
      <p:sp>
        <p:nvSpPr>
          <p:cNvPr id="6656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24C370-63E3-4468-BE02-58C57C1958ED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5" name="TextBox 92"/>
          <p:cNvSpPr txBox="1">
            <a:spLocks noChangeArrowheads="1"/>
          </p:cNvSpPr>
          <p:nvPr/>
        </p:nvSpPr>
        <p:spPr bwMode="auto">
          <a:xfrm rot="1118860">
            <a:off x="384175" y="1317625"/>
            <a:ext cx="889000" cy="3698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dump</a:t>
            </a:r>
          </a:p>
        </p:txBody>
      </p:sp>
      <p:sp>
        <p:nvSpPr>
          <p:cNvPr id="6" name="Rectangle 5"/>
          <p:cNvSpPr/>
          <p:nvPr/>
        </p:nvSpPr>
        <p:spPr bwMode="auto">
          <a:xfrm rot="1015115">
            <a:off x="2889250" y="1838325"/>
            <a:ext cx="146050" cy="1714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187"/>
          <p:cNvSpPr txBox="1">
            <a:spLocks noChangeArrowheads="1"/>
          </p:cNvSpPr>
          <p:nvPr/>
        </p:nvSpPr>
        <p:spPr bwMode="auto">
          <a:xfrm rot="1015115">
            <a:off x="2786063" y="1739900"/>
            <a:ext cx="352425" cy="3683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66568" name="Group 184"/>
          <p:cNvGrpSpPr>
            <a:grpSpLocks/>
          </p:cNvGrpSpPr>
          <p:nvPr/>
        </p:nvGrpSpPr>
        <p:grpSpPr bwMode="auto">
          <a:xfrm>
            <a:off x="546100" y="2349500"/>
            <a:ext cx="352425" cy="369888"/>
            <a:chOff x="1761285" y="2431274"/>
            <a:chExt cx="587163" cy="530673"/>
          </a:xfrm>
        </p:grpSpPr>
        <p:sp>
          <p:nvSpPr>
            <p:cNvPr id="9" name="Rectangle 8"/>
            <p:cNvSpPr/>
            <p:nvPr/>
          </p:nvSpPr>
          <p:spPr>
            <a:xfrm>
              <a:off x="1964941" y="2633978"/>
              <a:ext cx="269778" cy="271029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659" name="TextBox 183"/>
            <p:cNvSpPr txBox="1">
              <a:spLocks noChangeArrowheads="1"/>
            </p:cNvSpPr>
            <p:nvPr/>
          </p:nvSpPr>
          <p:spPr bwMode="auto">
            <a:xfrm>
              <a:off x="1761285" y="2431274"/>
              <a:ext cx="587163" cy="53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11" name="Freeform 10"/>
          <p:cNvSpPr/>
          <p:nvPr/>
        </p:nvSpPr>
        <p:spPr>
          <a:xfrm>
            <a:off x="682625" y="2786063"/>
            <a:ext cx="112713" cy="131762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2300" y="2414588"/>
            <a:ext cx="230188" cy="56991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49550" y="2786063"/>
            <a:ext cx="112713" cy="131762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9225" y="2414588"/>
            <a:ext cx="230188" cy="56991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573" name="Group 184"/>
          <p:cNvGrpSpPr>
            <a:grpSpLocks/>
          </p:cNvGrpSpPr>
          <p:nvPr/>
        </p:nvGrpSpPr>
        <p:grpSpPr bwMode="auto">
          <a:xfrm>
            <a:off x="2611438" y="2378075"/>
            <a:ext cx="350837" cy="368300"/>
            <a:chOff x="1757570" y="2470492"/>
            <a:chExt cx="587163" cy="530672"/>
          </a:xfrm>
        </p:grpSpPr>
        <p:sp>
          <p:nvSpPr>
            <p:cNvPr id="66656" name="TextBox 183"/>
            <p:cNvSpPr txBox="1">
              <a:spLocks noChangeArrowheads="1"/>
            </p:cNvSpPr>
            <p:nvPr/>
          </p:nvSpPr>
          <p:spPr bwMode="auto">
            <a:xfrm>
              <a:off x="1757570" y="2470492"/>
              <a:ext cx="587163" cy="5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27608" y="2635183"/>
              <a:ext cx="313508" cy="32938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603750" y="2601913"/>
            <a:ext cx="222250" cy="52863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rot="1035622">
            <a:off x="2781300" y="2076450"/>
            <a:ext cx="204788" cy="233363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 rot="1035622">
            <a:off x="2811463" y="1770063"/>
            <a:ext cx="223837" cy="56673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7" name="TextBox 708"/>
          <p:cNvSpPr txBox="1">
            <a:spLocks noChangeArrowheads="1"/>
          </p:cNvSpPr>
          <p:nvPr/>
        </p:nvSpPr>
        <p:spPr bwMode="auto">
          <a:xfrm>
            <a:off x="1443038" y="3008313"/>
            <a:ext cx="4889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5650" y="1570038"/>
            <a:ext cx="0" cy="10731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91"/>
          <p:cNvSpPr>
            <a:spLocks noChangeArrowheads="1"/>
          </p:cNvSpPr>
          <p:nvPr/>
        </p:nvSpPr>
        <p:spPr bwMode="auto">
          <a:xfrm rot="1205201">
            <a:off x="466725" y="1330325"/>
            <a:ext cx="614363" cy="3540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389438"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554538" y="2187575"/>
            <a:ext cx="276225" cy="14288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98788" y="1785938"/>
            <a:ext cx="1746250" cy="606425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920750" y="1624013"/>
            <a:ext cx="3840163" cy="1246187"/>
          </a:xfrm>
          <a:prstGeom prst="line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108200" y="2171700"/>
            <a:ext cx="55563" cy="614363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74"/>
          <p:cNvSpPr>
            <a:spLocks noChangeArrowheads="1"/>
          </p:cNvSpPr>
          <p:nvPr/>
        </p:nvSpPr>
        <p:spPr bwMode="auto">
          <a:xfrm rot="565416">
            <a:off x="1136650" y="2170113"/>
            <a:ext cx="954088" cy="36988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+mn-cs"/>
              </a:rPr>
              <a:t>15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+mn-cs"/>
              </a:rPr>
              <a:t>deg</a:t>
            </a:r>
            <a:endParaRPr 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29" name="TextBox 708"/>
          <p:cNvSpPr txBox="1">
            <a:spLocks noChangeArrowheads="1"/>
          </p:cNvSpPr>
          <p:nvPr/>
        </p:nvSpPr>
        <p:spPr bwMode="auto">
          <a:xfrm rot="804354">
            <a:off x="3414713" y="1722438"/>
            <a:ext cx="488950" cy="369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cs typeface="+mn-cs"/>
              </a:rPr>
              <a:t>1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m</a:t>
            </a:r>
            <a:endParaRPr 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cxnSp>
        <p:nvCxnSpPr>
          <p:cNvPr id="66586" name="Straight Arrow Connector 707"/>
          <p:cNvCxnSpPr>
            <a:cxnSpLocks noChangeShapeType="1"/>
          </p:cNvCxnSpPr>
          <p:nvPr/>
        </p:nvCxnSpPr>
        <p:spPr bwMode="auto">
          <a:xfrm flipH="1">
            <a:off x="2820988" y="3067050"/>
            <a:ext cx="1871662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sm" len="sm"/>
            <a:tailEnd type="arrow" w="sm" len="sm"/>
          </a:ln>
        </p:spPr>
      </p:cxnSp>
      <p:sp>
        <p:nvSpPr>
          <p:cNvPr id="66587" name="TextBox 708"/>
          <p:cNvSpPr txBox="1">
            <a:spLocks noChangeArrowheads="1"/>
          </p:cNvSpPr>
          <p:nvPr/>
        </p:nvSpPr>
        <p:spPr bwMode="auto">
          <a:xfrm>
            <a:off x="3473450" y="3021013"/>
            <a:ext cx="49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1m</a:t>
            </a:r>
          </a:p>
        </p:txBody>
      </p:sp>
      <p:cxnSp>
        <p:nvCxnSpPr>
          <p:cNvPr id="66588" name="Straight Arrow Connector 707"/>
          <p:cNvCxnSpPr>
            <a:cxnSpLocks noChangeShapeType="1"/>
          </p:cNvCxnSpPr>
          <p:nvPr/>
        </p:nvCxnSpPr>
        <p:spPr bwMode="auto">
          <a:xfrm flipH="1">
            <a:off x="795338" y="3076575"/>
            <a:ext cx="204470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sm" len="sm"/>
            <a:tailEnd type="arrow" w="sm" len="sm"/>
          </a:ln>
        </p:spPr>
      </p:cxnSp>
      <p:sp>
        <p:nvSpPr>
          <p:cNvPr id="33" name="Rounded Rectangle 32"/>
          <p:cNvSpPr/>
          <p:nvPr/>
        </p:nvSpPr>
        <p:spPr>
          <a:xfrm>
            <a:off x="61913" y="2717800"/>
            <a:ext cx="560387" cy="44132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26000" y="1552575"/>
            <a:ext cx="0" cy="10763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91" name="Group 35"/>
          <p:cNvGrpSpPr>
            <a:grpSpLocks/>
          </p:cNvGrpSpPr>
          <p:nvPr/>
        </p:nvGrpSpPr>
        <p:grpSpPr bwMode="auto">
          <a:xfrm>
            <a:off x="5929313" y="2651125"/>
            <a:ext cx="360362" cy="342900"/>
            <a:chOff x="2339669" y="4449014"/>
            <a:chExt cx="177514" cy="267388"/>
          </a:xfrm>
        </p:grpSpPr>
        <p:sp>
          <p:nvSpPr>
            <p:cNvPr id="37" name="Rectangle 36"/>
            <p:cNvSpPr/>
            <p:nvPr/>
          </p:nvSpPr>
          <p:spPr>
            <a:xfrm>
              <a:off x="2339669" y="4449014"/>
              <a:ext cx="177514" cy="2673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482775" y="4663172"/>
              <a:ext cx="0" cy="53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386589" y="4663172"/>
              <a:ext cx="0" cy="53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79647" y="4449014"/>
              <a:ext cx="0" cy="53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383461" y="4449014"/>
              <a:ext cx="0" cy="53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592" name="TextBox 708"/>
          <p:cNvSpPr txBox="1">
            <a:spLocks noChangeArrowheads="1"/>
          </p:cNvSpPr>
          <p:nvPr/>
        </p:nvSpPr>
        <p:spPr bwMode="auto">
          <a:xfrm>
            <a:off x="6138863" y="1135063"/>
            <a:ext cx="90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0.762m</a:t>
            </a:r>
          </a:p>
        </p:txBody>
      </p:sp>
      <p:cxnSp>
        <p:nvCxnSpPr>
          <p:cNvPr id="66593" name="Straight Arrow Connector 707"/>
          <p:cNvCxnSpPr>
            <a:cxnSpLocks noChangeShapeType="1"/>
          </p:cNvCxnSpPr>
          <p:nvPr/>
        </p:nvCxnSpPr>
        <p:spPr bwMode="auto">
          <a:xfrm flipH="1" flipV="1">
            <a:off x="6284913" y="1849438"/>
            <a:ext cx="568325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sp>
        <p:nvSpPr>
          <p:cNvPr id="45" name="Isosceles Triangle 44"/>
          <p:cNvSpPr/>
          <p:nvPr/>
        </p:nvSpPr>
        <p:spPr>
          <a:xfrm>
            <a:off x="5326063" y="2724150"/>
            <a:ext cx="34925" cy="227013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Isosceles Triangle 45"/>
          <p:cNvSpPr/>
          <p:nvPr/>
        </p:nvSpPr>
        <p:spPr>
          <a:xfrm>
            <a:off x="5834063" y="2720975"/>
            <a:ext cx="34925" cy="2286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324475" y="2619375"/>
            <a:ext cx="536575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97" name="Group 702"/>
          <p:cNvGrpSpPr>
            <a:grpSpLocks/>
          </p:cNvGrpSpPr>
          <p:nvPr/>
        </p:nvGrpSpPr>
        <p:grpSpPr bwMode="auto">
          <a:xfrm>
            <a:off x="3932238" y="2073275"/>
            <a:ext cx="2679700" cy="1590675"/>
            <a:chOff x="5964284" y="2384634"/>
            <a:chExt cx="4593854" cy="2338216"/>
          </a:xfrm>
        </p:grpSpPr>
        <p:sp>
          <p:nvSpPr>
            <p:cNvPr id="49" name="Arc 48"/>
            <p:cNvSpPr/>
            <p:nvPr/>
          </p:nvSpPr>
          <p:spPr>
            <a:xfrm flipH="1">
              <a:off x="8217667" y="2382301"/>
              <a:ext cx="2340471" cy="2340549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>
              <a:off x="5961562" y="2382301"/>
              <a:ext cx="2340471" cy="2340549"/>
            </a:xfrm>
            <a:prstGeom prst="arc">
              <a:avLst>
                <a:gd name="adj1" fmla="val 20715162"/>
                <a:gd name="adj2" fmla="val 863832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204059" y="3257381"/>
              <a:ext cx="114302" cy="58572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6315075" y="1535113"/>
            <a:ext cx="0" cy="12557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924550" y="2520950"/>
            <a:ext cx="381000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7113" y="1931988"/>
            <a:ext cx="1135062" cy="0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934075" y="1560513"/>
            <a:ext cx="0" cy="10763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602" name="Group 56"/>
          <p:cNvGrpSpPr>
            <a:grpSpLocks/>
          </p:cNvGrpSpPr>
          <p:nvPr/>
        </p:nvGrpSpPr>
        <p:grpSpPr bwMode="auto">
          <a:xfrm>
            <a:off x="4924425" y="2713038"/>
            <a:ext cx="227013" cy="257175"/>
            <a:chOff x="3886200" y="3610299"/>
            <a:chExt cx="205565" cy="199701"/>
          </a:xfrm>
        </p:grpSpPr>
        <p:sp>
          <p:nvSpPr>
            <p:cNvPr id="58" name="Freeform 57"/>
            <p:cNvSpPr/>
            <p:nvPr/>
          </p:nvSpPr>
          <p:spPr bwMode="auto">
            <a:xfrm>
              <a:off x="3927888" y="3654677"/>
              <a:ext cx="100626" cy="98618"/>
            </a:xfrm>
            <a:custGeom>
              <a:avLst/>
              <a:gdLst>
                <a:gd name="connsiteX0" fmla="*/ 147638 w 147638"/>
                <a:gd name="connsiteY0" fmla="*/ 150019 h 150019"/>
                <a:gd name="connsiteX1" fmla="*/ 147638 w 147638"/>
                <a:gd name="connsiteY1" fmla="*/ 0 h 150019"/>
                <a:gd name="connsiteX2" fmla="*/ 0 w 147638"/>
                <a:gd name="connsiteY2" fmla="*/ 147638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8" h="150019">
                  <a:moveTo>
                    <a:pt x="147638" y="150019"/>
                  </a:moveTo>
                  <a:lnTo>
                    <a:pt x="147638" y="0"/>
                  </a:lnTo>
                  <a:lnTo>
                    <a:pt x="0" y="14763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3886200" y="3610299"/>
              <a:ext cx="205565" cy="199701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6865938" y="1552575"/>
            <a:ext cx="0" cy="1081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Isosceles Triangle 76"/>
          <p:cNvSpPr/>
          <p:nvPr/>
        </p:nvSpPr>
        <p:spPr>
          <a:xfrm>
            <a:off x="3657600" y="2713038"/>
            <a:ext cx="36513" cy="2286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2193925" y="2711450"/>
            <a:ext cx="34925" cy="227013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 rot="1002315">
            <a:off x="1414463" y="1719263"/>
            <a:ext cx="111125" cy="131762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 rot="1002315">
            <a:off x="1357313" y="1608138"/>
            <a:ext cx="231775" cy="309562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617663" y="1281113"/>
            <a:ext cx="1368425" cy="47942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708"/>
          <p:cNvSpPr txBox="1">
            <a:spLocks noChangeArrowheads="1"/>
          </p:cNvSpPr>
          <p:nvPr/>
        </p:nvSpPr>
        <p:spPr bwMode="auto">
          <a:xfrm rot="804354">
            <a:off x="2239963" y="1217613"/>
            <a:ext cx="490537" cy="3683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cs typeface="+mn-cs"/>
              </a:rPr>
              <a:t>1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m</a:t>
            </a:r>
            <a:endParaRPr 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grpSp>
        <p:nvGrpSpPr>
          <p:cNvPr id="66610" name="Group 144"/>
          <p:cNvGrpSpPr>
            <a:grpSpLocks/>
          </p:cNvGrpSpPr>
          <p:nvPr/>
        </p:nvGrpSpPr>
        <p:grpSpPr bwMode="auto">
          <a:xfrm>
            <a:off x="7467600" y="2663825"/>
            <a:ext cx="125413" cy="312738"/>
            <a:chOff x="6821498" y="4197439"/>
            <a:chExt cx="125579" cy="312726"/>
          </a:xfrm>
        </p:grpSpPr>
        <p:sp>
          <p:nvSpPr>
            <p:cNvPr id="101" name="Isosceles Triangle 100"/>
            <p:cNvSpPr/>
            <p:nvPr/>
          </p:nvSpPr>
          <p:spPr>
            <a:xfrm>
              <a:off x="6826267" y="4205377"/>
              <a:ext cx="108093" cy="285739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821498" y="4197439"/>
              <a:ext cx="125579" cy="312726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66611" name="Group 144"/>
          <p:cNvGrpSpPr>
            <a:grpSpLocks/>
          </p:cNvGrpSpPr>
          <p:nvPr/>
        </p:nvGrpSpPr>
        <p:grpSpPr bwMode="auto">
          <a:xfrm>
            <a:off x="8296275" y="2668588"/>
            <a:ext cx="125413" cy="312737"/>
            <a:chOff x="6821498" y="4197439"/>
            <a:chExt cx="125579" cy="312726"/>
          </a:xfrm>
        </p:grpSpPr>
        <p:sp>
          <p:nvSpPr>
            <p:cNvPr id="117" name="Isosceles Triangle 116"/>
            <p:cNvSpPr/>
            <p:nvPr/>
          </p:nvSpPr>
          <p:spPr>
            <a:xfrm>
              <a:off x="6826267" y="4205376"/>
              <a:ext cx="108093" cy="28574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6821498" y="4197439"/>
              <a:ext cx="125579" cy="312726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612" name="TextBox 110"/>
          <p:cNvSpPr txBox="1">
            <a:spLocks noChangeArrowheads="1"/>
          </p:cNvSpPr>
          <p:nvPr/>
        </p:nvSpPr>
        <p:spPr bwMode="auto">
          <a:xfrm>
            <a:off x="0" y="2757488"/>
            <a:ext cx="684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dump</a:t>
            </a:r>
            <a:endParaRPr lang="en-US" sz="1200"/>
          </a:p>
        </p:txBody>
      </p:sp>
      <p:grpSp>
        <p:nvGrpSpPr>
          <p:cNvPr id="66613" name="Group 151"/>
          <p:cNvGrpSpPr>
            <a:grpSpLocks/>
          </p:cNvGrpSpPr>
          <p:nvPr/>
        </p:nvGrpSpPr>
        <p:grpSpPr bwMode="auto">
          <a:xfrm>
            <a:off x="5137150" y="2051050"/>
            <a:ext cx="2606675" cy="1276350"/>
            <a:chOff x="3263490" y="2818708"/>
            <a:chExt cx="2606292" cy="1275423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3263490" y="2818708"/>
              <a:ext cx="0" cy="65516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630" name="Group 139"/>
            <p:cNvGrpSpPr>
              <a:grpSpLocks/>
            </p:cNvGrpSpPr>
            <p:nvPr/>
          </p:nvGrpSpPr>
          <p:grpSpPr bwMode="auto">
            <a:xfrm>
              <a:off x="3879321" y="3080807"/>
              <a:ext cx="1990461" cy="1013121"/>
              <a:chOff x="3317138" y="2391955"/>
              <a:chExt cx="4593854" cy="2338216"/>
            </a:xfrm>
          </p:grpSpPr>
          <p:sp>
            <p:nvSpPr>
              <p:cNvPr id="141" name="Arc 140"/>
              <p:cNvSpPr/>
              <p:nvPr/>
            </p:nvSpPr>
            <p:spPr>
              <a:xfrm flipH="1">
                <a:off x="5573802" y="2391146"/>
                <a:ext cx="2337190" cy="2339496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2" name="Arc 141"/>
              <p:cNvSpPr/>
              <p:nvPr/>
            </p:nvSpPr>
            <p:spPr>
              <a:xfrm>
                <a:off x="3317205" y="2391146"/>
                <a:ext cx="2337190" cy="2339496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559149" y="3266168"/>
                <a:ext cx="113564" cy="58579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grpSp>
          <p:nvGrpSpPr>
            <p:cNvPr id="66631" name="Group 143"/>
            <p:cNvGrpSpPr>
              <a:grpSpLocks/>
            </p:cNvGrpSpPr>
            <p:nvPr/>
          </p:nvGrpSpPr>
          <p:grpSpPr bwMode="auto">
            <a:xfrm>
              <a:off x="3558432" y="3080807"/>
              <a:ext cx="1990461" cy="1013121"/>
              <a:chOff x="2736244" y="2391955"/>
              <a:chExt cx="4593854" cy="2338216"/>
            </a:xfrm>
          </p:grpSpPr>
          <p:sp>
            <p:nvSpPr>
              <p:cNvPr id="145" name="Arc 144"/>
              <p:cNvSpPr/>
              <p:nvPr/>
            </p:nvSpPr>
            <p:spPr>
              <a:xfrm flipH="1">
                <a:off x="4993510" y="2391146"/>
                <a:ext cx="2337190" cy="2339496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6" name="Arc 145"/>
              <p:cNvSpPr/>
              <p:nvPr/>
            </p:nvSpPr>
            <p:spPr>
              <a:xfrm>
                <a:off x="2736913" y="2391146"/>
                <a:ext cx="2337190" cy="2339496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978857" y="3266168"/>
                <a:ext cx="113564" cy="58579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grpSp>
          <p:nvGrpSpPr>
            <p:cNvPr id="66632" name="Group 147"/>
            <p:cNvGrpSpPr>
              <a:grpSpLocks/>
            </p:cNvGrpSpPr>
            <p:nvPr/>
          </p:nvGrpSpPr>
          <p:grpSpPr bwMode="auto">
            <a:xfrm>
              <a:off x="3679587" y="3080807"/>
              <a:ext cx="2087303" cy="1013324"/>
              <a:chOff x="2929875" y="2391955"/>
              <a:chExt cx="4817359" cy="2338685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5229894" y="3262507"/>
                <a:ext cx="219798" cy="58212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50" name="Arc 149"/>
              <p:cNvSpPr/>
              <p:nvPr/>
            </p:nvSpPr>
            <p:spPr>
              <a:xfrm>
                <a:off x="2929337" y="2391146"/>
                <a:ext cx="2337190" cy="2339494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51" name="Arc 150"/>
              <p:cNvSpPr/>
              <p:nvPr/>
            </p:nvSpPr>
            <p:spPr>
              <a:xfrm flipH="1">
                <a:off x="5409398" y="2391146"/>
                <a:ext cx="2337190" cy="2339494"/>
              </a:xfrm>
              <a:prstGeom prst="arc">
                <a:avLst>
                  <a:gd name="adj1" fmla="val 20715162"/>
                  <a:gd name="adj2" fmla="val 863832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</p:grpSp>
      <p:cxnSp>
        <p:nvCxnSpPr>
          <p:cNvPr id="119" name="Straight Arrow Connector 118"/>
          <p:cNvCxnSpPr/>
          <p:nvPr/>
        </p:nvCxnSpPr>
        <p:spPr>
          <a:xfrm>
            <a:off x="7029450" y="2006600"/>
            <a:ext cx="0" cy="274638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6977063" y="2771775"/>
            <a:ext cx="160337" cy="161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eeform 125"/>
          <p:cNvSpPr/>
          <p:nvPr/>
        </p:nvSpPr>
        <p:spPr>
          <a:xfrm>
            <a:off x="6899275" y="3298825"/>
            <a:ext cx="157163" cy="158750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886575" y="2282825"/>
            <a:ext cx="322263" cy="128270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618" name="Group 189"/>
          <p:cNvGrpSpPr>
            <a:grpSpLocks/>
          </p:cNvGrpSpPr>
          <p:nvPr/>
        </p:nvGrpSpPr>
        <p:grpSpPr bwMode="auto">
          <a:xfrm>
            <a:off x="7056438" y="2376488"/>
            <a:ext cx="38100" cy="320675"/>
            <a:chOff x="14764870" y="5251595"/>
            <a:chExt cx="0" cy="580892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14764870" y="5251595"/>
              <a:ext cx="0" cy="2329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4764870" y="5599554"/>
              <a:ext cx="0" cy="2329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619" name="Group 192"/>
          <p:cNvGrpSpPr>
            <a:grpSpLocks/>
          </p:cNvGrpSpPr>
          <p:nvPr/>
        </p:nvGrpSpPr>
        <p:grpSpPr bwMode="auto">
          <a:xfrm>
            <a:off x="6892925" y="2963863"/>
            <a:ext cx="242888" cy="247650"/>
            <a:chOff x="1924290" y="2585634"/>
            <a:chExt cx="314510" cy="320426"/>
          </a:xfrm>
        </p:grpSpPr>
        <p:sp>
          <p:nvSpPr>
            <p:cNvPr id="132" name="Rectangle 131"/>
            <p:cNvSpPr/>
            <p:nvPr/>
          </p:nvSpPr>
          <p:spPr>
            <a:xfrm>
              <a:off x="1963347" y="2634930"/>
              <a:ext cx="273396" cy="27113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6626" name="TextBox 195"/>
            <p:cNvSpPr txBox="1">
              <a:spLocks noChangeArrowheads="1"/>
            </p:cNvSpPr>
            <p:nvPr/>
          </p:nvSpPr>
          <p:spPr bwMode="auto">
            <a:xfrm>
              <a:off x="1924290" y="2585634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2747963" y="4495800"/>
            <a:ext cx="3436937" cy="1035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kern="0" dirty="0">
                <a:solidFill>
                  <a:srgbClr val="3333FF"/>
                </a:solidFill>
                <a:latin typeface="Calibri"/>
                <a:cs typeface="+mn-cs"/>
              </a:rPr>
              <a:t>Longitudinal: Bunch length</a:t>
            </a:r>
            <a:endParaRPr lang="en-US" b="0" kern="0" dirty="0">
              <a:solidFill>
                <a:srgbClr val="404040"/>
              </a:solidFill>
              <a:latin typeface="Calibri"/>
              <a:cs typeface="+mn-cs"/>
            </a:endParaRPr>
          </a:p>
          <a:p>
            <a:pPr marL="285750" indent="-285750">
              <a:spcBef>
                <a:spcPct val="20000"/>
              </a:spcBef>
              <a:buClr>
                <a:srgbClr val="1F497D"/>
              </a:buClr>
              <a:buFontTx/>
              <a:buChar char="–"/>
              <a:defRPr/>
            </a:pPr>
            <a:r>
              <a:rPr lang="en-US" b="0" kern="0" dirty="0">
                <a:solidFill>
                  <a:srgbClr val="404040"/>
                </a:solidFill>
                <a:latin typeface="Calibri"/>
                <a:cs typeface="+mn-cs"/>
              </a:rPr>
              <a:t>RF Deflecting Cavity</a:t>
            </a:r>
          </a:p>
          <a:p>
            <a:pPr marL="285750" indent="-285750">
              <a:spcBef>
                <a:spcPct val="20000"/>
              </a:spcBef>
              <a:buClr>
                <a:srgbClr val="1F497D"/>
              </a:buClr>
              <a:buFontTx/>
              <a:buChar char="–"/>
              <a:defRPr/>
            </a:pPr>
            <a:r>
              <a:rPr lang="en-US" b="0" kern="0" dirty="0">
                <a:solidFill>
                  <a:srgbClr val="404040"/>
                </a:solidFill>
                <a:latin typeface="Calibri"/>
                <a:cs typeface="+mn-cs"/>
              </a:rPr>
              <a:t>OTR mirror + Streak camera</a:t>
            </a:r>
          </a:p>
        </p:txBody>
      </p:sp>
      <p:sp>
        <p:nvSpPr>
          <p:cNvPr id="66621" name="Right Brace 135"/>
          <p:cNvSpPr>
            <a:spLocks/>
          </p:cNvSpPr>
          <p:nvPr/>
        </p:nvSpPr>
        <p:spPr bwMode="auto">
          <a:xfrm rot="5400000">
            <a:off x="3364706" y="713582"/>
            <a:ext cx="169863" cy="5353050"/>
          </a:xfrm>
          <a:prstGeom prst="rightBrace">
            <a:avLst>
              <a:gd name="adj1" fmla="val 8316"/>
              <a:gd name="adj2" fmla="val 50000"/>
            </a:avLst>
          </a:prstGeom>
          <a:noFill/>
          <a:ln w="28575" algn="ctr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66622" name="Rectangle 136"/>
          <p:cNvSpPr>
            <a:spLocks noChangeArrowheads="1"/>
          </p:cNvSpPr>
          <p:nvPr/>
        </p:nvSpPr>
        <p:spPr bwMode="auto">
          <a:xfrm>
            <a:off x="1981200" y="3478213"/>
            <a:ext cx="226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Longitudinal: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z</a:t>
            </a:r>
            <a:r>
              <a:rPr lang="en-US"/>
              <a:t> [mm]</a:t>
            </a:r>
          </a:p>
        </p:txBody>
      </p:sp>
      <p:cxnSp>
        <p:nvCxnSpPr>
          <p:cNvPr id="66623" name="Straight Arrow Connector 60"/>
          <p:cNvCxnSpPr>
            <a:cxnSpLocks noChangeShapeType="1"/>
          </p:cNvCxnSpPr>
          <p:nvPr/>
        </p:nvCxnSpPr>
        <p:spPr bwMode="auto">
          <a:xfrm flipV="1">
            <a:off x="5753100" y="3048000"/>
            <a:ext cx="1104900" cy="22129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66624" name="Freeform 62"/>
          <p:cNvSpPr>
            <a:spLocks/>
          </p:cNvSpPr>
          <p:nvPr/>
        </p:nvSpPr>
        <p:spPr bwMode="auto">
          <a:xfrm>
            <a:off x="5091113" y="3149600"/>
            <a:ext cx="982662" cy="1873250"/>
          </a:xfrm>
          <a:custGeom>
            <a:avLst/>
            <a:gdLst>
              <a:gd name="T0" fmla="*/ 0 w 982133"/>
              <a:gd name="T1" fmla="*/ 1873956 h 1873956"/>
              <a:gd name="T2" fmla="*/ 519289 w 982133"/>
              <a:gd name="T3" fmla="*/ 1467556 h 1873956"/>
              <a:gd name="T4" fmla="*/ 982133 w 982133"/>
              <a:gd name="T5" fmla="*/ 0 h 18739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2133" h="1873956">
                <a:moveTo>
                  <a:pt x="0" y="1873956"/>
                </a:moveTo>
                <a:lnTo>
                  <a:pt x="519289" y="1467556"/>
                </a:lnTo>
                <a:lnTo>
                  <a:pt x="98213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1" descr="IMG_0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4988" y="538163"/>
            <a:ext cx="274002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577B85-BBE7-4203-9CCA-9FA4A344407D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Longitudinal: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baseline="-25000" smtClean="0"/>
              <a:t>z </a:t>
            </a:r>
            <a:r>
              <a:rPr lang="en-US" smtClean="0"/>
              <a:t>[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m] 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738188"/>
            <a:ext cx="7086600" cy="5059362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3333FF"/>
                </a:solidFill>
              </a:rPr>
              <a:t>Deflecting cavity first results</a:t>
            </a:r>
          </a:p>
          <a:p>
            <a:pPr lvl="1" eaLnBrk="1" hangingPunct="1"/>
            <a:r>
              <a:rPr lang="en-US" sz="2000" smtClean="0"/>
              <a:t>3.4 MV @ 4.2 MW (1300 MHz)</a:t>
            </a:r>
          </a:p>
          <a:p>
            <a:pPr lvl="1" eaLnBrk="1" hangingPunct="1"/>
            <a:r>
              <a:rPr lang="en-US" sz="2000" smtClean="0"/>
              <a:t>bunch length measurements</a:t>
            </a:r>
          </a:p>
          <a:p>
            <a:pPr lvl="1" eaLnBrk="1" hangingPunct="1"/>
            <a:r>
              <a:rPr lang="en-US" sz="2000" smtClean="0"/>
              <a:t>longitudinal phase space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400" b="1" smtClean="0">
                <a:solidFill>
                  <a:srgbClr val="3333FF"/>
                </a:solidFill>
              </a:rPr>
              <a:t>Resolution study</a:t>
            </a:r>
          </a:p>
        </p:txBody>
      </p:sp>
      <p:pic>
        <p:nvPicPr>
          <p:cNvPr id="67589" name="Picture 35" descr="phasejitter_YE5_0mV_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350" y="127000"/>
            <a:ext cx="203517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36" descr="phasejitter_YE5_50mV_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9788" y="1581150"/>
            <a:ext cx="19812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 Box 37"/>
          <p:cNvSpPr txBox="1">
            <a:spLocks noChangeArrowheads="1"/>
          </p:cNvSpPr>
          <p:nvPr/>
        </p:nvSpPr>
        <p:spPr bwMode="auto">
          <a:xfrm>
            <a:off x="7373938" y="228600"/>
            <a:ext cx="544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C000"/>
                </a:solidFill>
              </a:rPr>
              <a:t>OFF</a:t>
            </a:r>
          </a:p>
        </p:txBody>
      </p:sp>
      <p:sp>
        <p:nvSpPr>
          <p:cNvPr id="67592" name="Text Box 38"/>
          <p:cNvSpPr txBox="1">
            <a:spLocks noChangeArrowheads="1"/>
          </p:cNvSpPr>
          <p:nvPr/>
        </p:nvSpPr>
        <p:spPr bwMode="auto">
          <a:xfrm>
            <a:off x="7497763" y="1762125"/>
            <a:ext cx="48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C000"/>
                </a:solidFill>
              </a:rPr>
              <a:t>ON</a:t>
            </a:r>
          </a:p>
        </p:txBody>
      </p:sp>
      <p:pic>
        <p:nvPicPr>
          <p:cNvPr id="67593" name="Picture 3" descr="D:\Work at Argonne\TDC\z_resolution\TDC beamline\scan TDC_phase\resolution_0.1nC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3263" y="3748088"/>
            <a:ext cx="273208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" descr="D:\Work at Argonne\TDC\z_resolution\TDC beamline\scan Vperp\resolution vs Vperp_0.1nC_la70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275" y="3748088"/>
            <a:ext cx="277971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3913188" y="2998788"/>
            <a:ext cx="107950" cy="3286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129088" y="2998788"/>
            <a:ext cx="107950" cy="3286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344988" y="2998788"/>
            <a:ext cx="107950" cy="3286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4913313" y="2998788"/>
            <a:ext cx="769937" cy="32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183063" y="2854325"/>
            <a:ext cx="109855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281613" y="2854325"/>
            <a:ext cx="1692275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1" name="Rectangle 48"/>
          <p:cNvSpPr>
            <a:spLocks noChangeArrowheads="1"/>
          </p:cNvSpPr>
          <p:nvPr/>
        </p:nvSpPr>
        <p:spPr bwMode="auto">
          <a:xfrm>
            <a:off x="4452938" y="2593975"/>
            <a:ext cx="39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</a:t>
            </a:r>
          </a:p>
        </p:txBody>
      </p:sp>
      <p:sp>
        <p:nvSpPr>
          <p:cNvPr id="67602" name="Rectangle 49"/>
          <p:cNvSpPr>
            <a:spLocks noChangeArrowheads="1"/>
          </p:cNvSpPr>
          <p:nvPr/>
        </p:nvSpPr>
        <p:spPr bwMode="auto">
          <a:xfrm>
            <a:off x="5932488" y="2584450"/>
            <a:ext cx="403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Lb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156075" y="3371850"/>
            <a:ext cx="2789238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4" name="Rectangle 51"/>
          <p:cNvSpPr>
            <a:spLocks noChangeArrowheads="1"/>
          </p:cNvSpPr>
          <p:nvPr/>
        </p:nvSpPr>
        <p:spPr bwMode="auto">
          <a:xfrm>
            <a:off x="5245100" y="3249613"/>
            <a:ext cx="871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200 cm</a:t>
            </a:r>
          </a:p>
        </p:txBody>
      </p:sp>
      <p:cxnSp>
        <p:nvCxnSpPr>
          <p:cNvPr id="67605" name="Straight Connector 2"/>
          <p:cNvCxnSpPr>
            <a:cxnSpLocks noChangeShapeType="1"/>
          </p:cNvCxnSpPr>
          <p:nvPr/>
        </p:nvCxnSpPr>
        <p:spPr bwMode="auto">
          <a:xfrm>
            <a:off x="6937375" y="2998788"/>
            <a:ext cx="0" cy="328612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67606" name="Picture 2" descr="D:\Work at Argonne\TDC\z_resolution\TDC beamline\scan Lb (fix La)\resolution_vs_Lb_0.1nC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0150" y="3748088"/>
            <a:ext cx="273367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7" name="TextBox 57"/>
          <p:cNvSpPr txBox="1">
            <a:spLocks noChangeArrowheads="1"/>
          </p:cNvSpPr>
          <p:nvPr/>
        </p:nvSpPr>
        <p:spPr bwMode="auto">
          <a:xfrm>
            <a:off x="287338" y="3063875"/>
            <a:ext cx="2287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Q=0.1 nC &amp; E=14 MeV</a:t>
            </a:r>
          </a:p>
        </p:txBody>
      </p:sp>
      <p:sp>
        <p:nvSpPr>
          <p:cNvPr id="67608" name="TextBox 4"/>
          <p:cNvSpPr txBox="1">
            <a:spLocks noChangeArrowheads="1"/>
          </p:cNvSpPr>
          <p:nvPr/>
        </p:nvSpPr>
        <p:spPr bwMode="auto">
          <a:xfrm>
            <a:off x="1657350" y="6340475"/>
            <a:ext cx="545816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Resolution ~ 35 </a:t>
            </a:r>
            <a:r>
              <a:rPr lang="en-US" dirty="0" err="1"/>
              <a:t>fs</a:t>
            </a:r>
            <a:r>
              <a:rPr lang="en-US" dirty="0"/>
              <a:t> @ 0.1 </a:t>
            </a:r>
            <a:r>
              <a:rPr lang="en-US" dirty="0" err="1"/>
              <a:t>nC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1 </a:t>
            </a:r>
            <a:r>
              <a:rPr lang="en-US" dirty="0" err="1">
                <a:sym typeface="Wingdings" pitchFamily="2" charset="2"/>
              </a:rPr>
              <a:t>ps</a:t>
            </a:r>
            <a:r>
              <a:rPr lang="en-US" dirty="0">
                <a:sym typeface="Wingdings" pitchFamily="2" charset="2"/>
              </a:rPr>
              <a:t> @ 100 </a:t>
            </a:r>
            <a:r>
              <a:rPr lang="en-US" dirty="0" err="1" smtClean="0">
                <a:sym typeface="Wingdings" pitchFamily="2" charset="2"/>
              </a:rPr>
              <a:t>nC</a:t>
            </a:r>
            <a:r>
              <a:rPr lang="en-US" dirty="0" smtClean="0">
                <a:sym typeface="Wingdings" pitchFamily="2" charset="2"/>
              </a:rPr>
              <a:t> @14 MeV</a:t>
            </a:r>
            <a:endParaRPr lang="en-US" dirty="0"/>
          </a:p>
        </p:txBody>
      </p:sp>
      <p:sp>
        <p:nvSpPr>
          <p:cNvPr id="67609" name="TextBox 5"/>
          <p:cNvSpPr txBox="1">
            <a:spLocks noChangeArrowheads="1"/>
          </p:cNvSpPr>
          <p:nvPr/>
        </p:nvSpPr>
        <p:spPr bwMode="auto">
          <a:xfrm>
            <a:off x="1108075" y="5568950"/>
            <a:ext cx="9747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1/Vperp</a:t>
            </a:r>
          </a:p>
        </p:txBody>
      </p:sp>
      <p:sp>
        <p:nvSpPr>
          <p:cNvPr id="67610" name="Rectangle 6"/>
          <p:cNvSpPr>
            <a:spLocks noChangeArrowheads="1"/>
          </p:cNvSpPr>
          <p:nvPr/>
        </p:nvSpPr>
        <p:spPr bwMode="auto">
          <a:xfrm>
            <a:off x="4926013" y="2989263"/>
            <a:ext cx="758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Vperp</a:t>
            </a:r>
          </a:p>
        </p:txBody>
      </p:sp>
      <p:sp>
        <p:nvSpPr>
          <p:cNvPr id="67611" name="Rectangle 61"/>
          <p:cNvSpPr>
            <a:spLocks noChangeArrowheads="1"/>
          </p:cNvSpPr>
          <p:nvPr/>
        </p:nvSpPr>
        <p:spPr bwMode="auto">
          <a:xfrm>
            <a:off x="4449763" y="5918200"/>
            <a:ext cx="4048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Lb</a:t>
            </a:r>
          </a:p>
        </p:txBody>
      </p:sp>
      <p:sp>
        <p:nvSpPr>
          <p:cNvPr id="67612" name="Rectangle 62"/>
          <p:cNvSpPr>
            <a:spLocks noChangeArrowheads="1"/>
          </p:cNvSpPr>
          <p:nvPr/>
        </p:nvSpPr>
        <p:spPr bwMode="auto">
          <a:xfrm>
            <a:off x="7596188" y="5613400"/>
            <a:ext cx="4048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ounded Rectangle 94"/>
          <p:cNvSpPr/>
          <p:nvPr/>
        </p:nvSpPr>
        <p:spPr bwMode="auto">
          <a:xfrm>
            <a:off x="3784600" y="295275"/>
            <a:ext cx="3117850" cy="7810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Longitudinal: {E,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E/E}</a:t>
            </a:r>
          </a:p>
        </p:txBody>
      </p:sp>
      <p:sp>
        <p:nvSpPr>
          <p:cNvPr id="68611" name="Content Placeholder 1"/>
          <p:cNvSpPr>
            <a:spLocks noGrp="1"/>
          </p:cNvSpPr>
          <p:nvPr>
            <p:ph idx="1"/>
          </p:nvPr>
        </p:nvSpPr>
        <p:spPr>
          <a:xfrm>
            <a:off x="3890963" y="298450"/>
            <a:ext cx="3417887" cy="7778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000" b="1" smtClean="0">
                <a:solidFill>
                  <a:srgbClr val="C00000"/>
                </a:solidFill>
              </a:rPr>
              <a:t>Spectrometer based on existing 15</a:t>
            </a:r>
            <a:r>
              <a:rPr lang="en-US" sz="2000" b="1" baseline="30000" smtClean="0">
                <a:solidFill>
                  <a:srgbClr val="C00000"/>
                </a:solidFill>
              </a:rPr>
              <a:t>o</a:t>
            </a:r>
            <a:r>
              <a:rPr lang="en-US" sz="2000" b="1" smtClean="0">
                <a:solidFill>
                  <a:srgbClr val="C00000"/>
                </a:solidFill>
              </a:rPr>
              <a:t> dipole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873CBE-DDCE-4194-8513-D2B792726EA3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pic>
        <p:nvPicPr>
          <p:cNvPr id="68613" name="Picture 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4595813"/>
            <a:ext cx="40576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Box 52"/>
          <p:cNvSpPr txBox="1">
            <a:spLocks noChangeArrowheads="1"/>
          </p:cNvSpPr>
          <p:nvPr/>
        </p:nvSpPr>
        <p:spPr bwMode="auto">
          <a:xfrm>
            <a:off x="5360988" y="4198938"/>
            <a:ext cx="712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BEND</a:t>
            </a:r>
          </a:p>
        </p:txBody>
      </p:sp>
      <p:sp>
        <p:nvSpPr>
          <p:cNvPr id="68615" name="TextBox 53"/>
          <p:cNvSpPr txBox="1">
            <a:spLocks noChangeArrowheads="1"/>
          </p:cNvSpPr>
          <p:nvPr/>
        </p:nvSpPr>
        <p:spPr bwMode="auto">
          <a:xfrm>
            <a:off x="661988" y="4278313"/>
            <a:ext cx="72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DRIFT</a:t>
            </a:r>
          </a:p>
        </p:txBody>
      </p:sp>
      <p:pic>
        <p:nvPicPr>
          <p:cNvPr id="68616" name="Picture 5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705350"/>
            <a:ext cx="40655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TextBox 58"/>
          <p:cNvSpPr txBox="1">
            <a:spLocks noChangeArrowheads="1"/>
          </p:cNvSpPr>
          <p:nvPr/>
        </p:nvSpPr>
        <p:spPr bwMode="auto">
          <a:xfrm rot="-5400000">
            <a:off x="2016919" y="4229894"/>
            <a:ext cx="569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QUAD</a:t>
            </a:r>
          </a:p>
        </p:txBody>
      </p:sp>
      <p:sp>
        <p:nvSpPr>
          <p:cNvPr id="68618" name="TextBox 59"/>
          <p:cNvSpPr txBox="1">
            <a:spLocks noChangeArrowheads="1"/>
          </p:cNvSpPr>
          <p:nvPr/>
        </p:nvSpPr>
        <p:spPr bwMode="auto">
          <a:xfrm rot="-5400000">
            <a:off x="1800225" y="4271963"/>
            <a:ext cx="485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LSOL</a:t>
            </a:r>
          </a:p>
        </p:txBody>
      </p:sp>
      <p:sp>
        <p:nvSpPr>
          <p:cNvPr id="68619" name="TextBox 60"/>
          <p:cNvSpPr txBox="1">
            <a:spLocks noChangeArrowheads="1"/>
          </p:cNvSpPr>
          <p:nvPr/>
        </p:nvSpPr>
        <p:spPr bwMode="auto">
          <a:xfrm rot="-5400000">
            <a:off x="2345531" y="4245770"/>
            <a:ext cx="536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BEND</a:t>
            </a:r>
          </a:p>
        </p:txBody>
      </p:sp>
      <p:sp>
        <p:nvSpPr>
          <p:cNvPr id="68620" name="TextBox 68"/>
          <p:cNvSpPr txBox="1">
            <a:spLocks noChangeArrowheads="1"/>
          </p:cNvSpPr>
          <p:nvPr/>
        </p:nvSpPr>
        <p:spPr bwMode="auto">
          <a:xfrm rot="-5400000">
            <a:off x="2754313" y="4179888"/>
            <a:ext cx="669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SCREEN</a:t>
            </a:r>
          </a:p>
        </p:txBody>
      </p:sp>
      <p:grpSp>
        <p:nvGrpSpPr>
          <p:cNvPr id="68621" name="Group 87"/>
          <p:cNvGrpSpPr>
            <a:grpSpLocks/>
          </p:cNvGrpSpPr>
          <p:nvPr/>
        </p:nvGrpSpPr>
        <p:grpSpPr bwMode="auto">
          <a:xfrm>
            <a:off x="1960563" y="4641850"/>
            <a:ext cx="1131887" cy="1987550"/>
            <a:chOff x="1960339" y="1567664"/>
            <a:chExt cx="1131705" cy="5061736"/>
          </a:xfrm>
        </p:grpSpPr>
        <p:cxnSp>
          <p:nvCxnSpPr>
            <p:cNvPr id="68684" name="Straight Connector 88"/>
            <p:cNvCxnSpPr>
              <a:cxnSpLocks noChangeShapeType="1"/>
            </p:cNvCxnSpPr>
            <p:nvPr/>
          </p:nvCxnSpPr>
          <p:spPr bwMode="auto">
            <a:xfrm>
              <a:off x="2270193" y="5698732"/>
              <a:ext cx="0" cy="762000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68685" name="Straight Connector 89"/>
            <p:cNvCxnSpPr>
              <a:cxnSpLocks noChangeShapeType="1"/>
            </p:cNvCxnSpPr>
            <p:nvPr/>
          </p:nvCxnSpPr>
          <p:spPr bwMode="auto">
            <a:xfrm>
              <a:off x="2346393" y="5698732"/>
              <a:ext cx="0" cy="762000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sp>
          <p:nvSpPr>
            <p:cNvPr id="91" name="Rectangle 90"/>
            <p:cNvSpPr/>
            <p:nvPr/>
          </p:nvSpPr>
          <p:spPr>
            <a:xfrm>
              <a:off x="2269851" y="1567664"/>
              <a:ext cx="76188" cy="5045564"/>
            </a:xfrm>
            <a:prstGeom prst="rect">
              <a:avLst/>
            </a:prstGeom>
            <a:solidFill>
              <a:srgbClr val="8EB4E3">
                <a:alpha val="6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960339" y="1583836"/>
              <a:ext cx="174597" cy="5029393"/>
            </a:xfrm>
            <a:prstGeom prst="rect">
              <a:avLst/>
            </a:prstGeom>
            <a:solidFill>
              <a:srgbClr val="9BBB59">
                <a:alpha val="6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531747" y="1583836"/>
              <a:ext cx="149201" cy="5045564"/>
            </a:xfrm>
            <a:prstGeom prst="rect">
              <a:avLst/>
            </a:prstGeom>
            <a:solidFill>
              <a:srgbClr val="C0504D">
                <a:alpha val="6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68689" name="Straight Connector 93"/>
            <p:cNvCxnSpPr>
              <a:cxnSpLocks noChangeShapeType="1"/>
            </p:cNvCxnSpPr>
            <p:nvPr/>
          </p:nvCxnSpPr>
          <p:spPr bwMode="auto">
            <a:xfrm>
              <a:off x="3092044" y="1567664"/>
              <a:ext cx="0" cy="5061736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</p:grpSp>
      <p:grpSp>
        <p:nvGrpSpPr>
          <p:cNvPr id="68622" name="Group 94"/>
          <p:cNvGrpSpPr>
            <a:grpSpLocks/>
          </p:cNvGrpSpPr>
          <p:nvPr/>
        </p:nvGrpSpPr>
        <p:grpSpPr bwMode="auto">
          <a:xfrm>
            <a:off x="6672263" y="4595813"/>
            <a:ext cx="1131887" cy="2014537"/>
            <a:chOff x="1960339" y="1567664"/>
            <a:chExt cx="1131705" cy="5061736"/>
          </a:xfrm>
        </p:grpSpPr>
        <p:cxnSp>
          <p:nvCxnSpPr>
            <p:cNvPr id="68678" name="Straight Connector 95"/>
            <p:cNvCxnSpPr>
              <a:cxnSpLocks noChangeShapeType="1"/>
            </p:cNvCxnSpPr>
            <p:nvPr/>
          </p:nvCxnSpPr>
          <p:spPr bwMode="auto">
            <a:xfrm>
              <a:off x="2270193" y="5698732"/>
              <a:ext cx="0" cy="762000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68679" name="Straight Connector 96"/>
            <p:cNvCxnSpPr>
              <a:cxnSpLocks noChangeShapeType="1"/>
            </p:cNvCxnSpPr>
            <p:nvPr/>
          </p:nvCxnSpPr>
          <p:spPr bwMode="auto">
            <a:xfrm>
              <a:off x="2346393" y="5698732"/>
              <a:ext cx="0" cy="762000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sp>
          <p:nvSpPr>
            <p:cNvPr id="98" name="Rectangle 97"/>
            <p:cNvSpPr/>
            <p:nvPr/>
          </p:nvSpPr>
          <p:spPr>
            <a:xfrm>
              <a:off x="2269851" y="1567664"/>
              <a:ext cx="76188" cy="5045781"/>
            </a:xfrm>
            <a:prstGeom prst="rect">
              <a:avLst/>
            </a:prstGeom>
            <a:solidFill>
              <a:srgbClr val="8EB4E3">
                <a:alpha val="6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60339" y="1583619"/>
              <a:ext cx="174597" cy="5029826"/>
            </a:xfrm>
            <a:prstGeom prst="rect">
              <a:avLst/>
            </a:prstGeom>
            <a:solidFill>
              <a:srgbClr val="9BBB59">
                <a:alpha val="6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531747" y="1583619"/>
              <a:ext cx="149201" cy="5045781"/>
            </a:xfrm>
            <a:prstGeom prst="rect">
              <a:avLst/>
            </a:prstGeom>
            <a:solidFill>
              <a:srgbClr val="C0504D">
                <a:alpha val="6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68683" name="Straight Connector 100"/>
            <p:cNvCxnSpPr>
              <a:cxnSpLocks noChangeShapeType="1"/>
            </p:cNvCxnSpPr>
            <p:nvPr/>
          </p:nvCxnSpPr>
          <p:spPr bwMode="auto">
            <a:xfrm>
              <a:off x="3092044" y="1567664"/>
              <a:ext cx="0" cy="5061736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</p:grpSp>
      <p:sp>
        <p:nvSpPr>
          <p:cNvPr id="68623" name="TextBox 101"/>
          <p:cNvSpPr txBox="1">
            <a:spLocks noChangeArrowheads="1"/>
          </p:cNvSpPr>
          <p:nvPr/>
        </p:nvSpPr>
        <p:spPr bwMode="auto">
          <a:xfrm rot="-5400000">
            <a:off x="6712745" y="4148931"/>
            <a:ext cx="569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QUAD</a:t>
            </a:r>
          </a:p>
        </p:txBody>
      </p:sp>
      <p:sp>
        <p:nvSpPr>
          <p:cNvPr id="68624" name="TextBox 102"/>
          <p:cNvSpPr txBox="1">
            <a:spLocks noChangeArrowheads="1"/>
          </p:cNvSpPr>
          <p:nvPr/>
        </p:nvSpPr>
        <p:spPr bwMode="auto">
          <a:xfrm rot="-5400000">
            <a:off x="6495257" y="4190206"/>
            <a:ext cx="487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LSOL</a:t>
            </a:r>
          </a:p>
        </p:txBody>
      </p:sp>
      <p:sp>
        <p:nvSpPr>
          <p:cNvPr id="68625" name="TextBox 103"/>
          <p:cNvSpPr txBox="1">
            <a:spLocks noChangeArrowheads="1"/>
          </p:cNvSpPr>
          <p:nvPr/>
        </p:nvSpPr>
        <p:spPr bwMode="auto">
          <a:xfrm rot="-5400000">
            <a:off x="7039770" y="4164806"/>
            <a:ext cx="538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BEND</a:t>
            </a:r>
          </a:p>
        </p:txBody>
      </p:sp>
      <p:sp>
        <p:nvSpPr>
          <p:cNvPr id="68626" name="TextBox 104"/>
          <p:cNvSpPr txBox="1">
            <a:spLocks noChangeArrowheads="1"/>
          </p:cNvSpPr>
          <p:nvPr/>
        </p:nvSpPr>
        <p:spPr bwMode="auto">
          <a:xfrm rot="-5400000">
            <a:off x="7448551" y="4097337"/>
            <a:ext cx="6715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SCREEN</a:t>
            </a:r>
          </a:p>
        </p:txBody>
      </p:sp>
      <p:sp>
        <p:nvSpPr>
          <p:cNvPr id="107" name="Rectangle 106"/>
          <p:cNvSpPr/>
          <p:nvPr/>
        </p:nvSpPr>
        <p:spPr>
          <a:xfrm rot="900000">
            <a:off x="1544638" y="2254250"/>
            <a:ext cx="2963862" cy="15557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246188" y="2836863"/>
            <a:ext cx="6915150" cy="460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8629" name="Group 89"/>
          <p:cNvGrpSpPr>
            <a:grpSpLocks/>
          </p:cNvGrpSpPr>
          <p:nvPr/>
        </p:nvGrpSpPr>
        <p:grpSpPr bwMode="auto">
          <a:xfrm>
            <a:off x="6840538" y="2630488"/>
            <a:ext cx="250825" cy="461962"/>
            <a:chOff x="2205700" y="3263756"/>
            <a:chExt cx="228600" cy="1083744"/>
          </a:xfrm>
        </p:grpSpPr>
        <p:sp>
          <p:nvSpPr>
            <p:cNvPr id="110" name="Rounded Rectangle 109"/>
            <p:cNvSpPr/>
            <p:nvPr/>
          </p:nvSpPr>
          <p:spPr>
            <a:xfrm>
              <a:off x="2205700" y="3267479"/>
              <a:ext cx="228600" cy="1076298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1" name="Arc 110"/>
            <p:cNvSpPr/>
            <p:nvPr/>
          </p:nvSpPr>
          <p:spPr>
            <a:xfrm>
              <a:off x="2262126" y="3263756"/>
              <a:ext cx="151918" cy="1080021"/>
            </a:xfrm>
            <a:prstGeom prst="arc">
              <a:avLst>
                <a:gd name="adj1" fmla="val 16307691"/>
                <a:gd name="adj2" fmla="val 5317208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2" name="Arc 111"/>
            <p:cNvSpPr/>
            <p:nvPr/>
          </p:nvSpPr>
          <p:spPr>
            <a:xfrm flipH="1">
              <a:off x="2227402" y="3267479"/>
              <a:ext cx="151918" cy="1080021"/>
            </a:xfrm>
            <a:prstGeom prst="arc">
              <a:avLst>
                <a:gd name="adj1" fmla="val 16278929"/>
                <a:gd name="adj2" fmla="val 5317208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13" name="Freeform 112"/>
          <p:cNvSpPr/>
          <p:nvPr/>
        </p:nvSpPr>
        <p:spPr bwMode="auto">
          <a:xfrm rot="1035622">
            <a:off x="1620838" y="1795463"/>
            <a:ext cx="339725" cy="396875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  <p:sp>
        <p:nvSpPr>
          <p:cNvPr id="114" name="Rounded Rectangle 113"/>
          <p:cNvSpPr/>
          <p:nvPr/>
        </p:nvSpPr>
        <p:spPr bwMode="auto">
          <a:xfrm rot="1035622">
            <a:off x="1703388" y="1370013"/>
            <a:ext cx="377825" cy="86201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  <p:sp>
        <p:nvSpPr>
          <p:cNvPr id="68632" name="Rounded Rectangle 100"/>
          <p:cNvSpPr>
            <a:spLocks noChangeArrowheads="1"/>
          </p:cNvSpPr>
          <p:nvPr/>
        </p:nvSpPr>
        <p:spPr bwMode="auto">
          <a:xfrm rot="1205201">
            <a:off x="808038" y="1549400"/>
            <a:ext cx="476250" cy="2905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389438"/>
            <a:endParaRPr lang="en-US" sz="1100"/>
          </a:p>
        </p:txBody>
      </p:sp>
      <p:sp>
        <p:nvSpPr>
          <p:cNvPr id="68633" name="TextBox 101"/>
          <p:cNvSpPr txBox="1">
            <a:spLocks noChangeArrowheads="1"/>
          </p:cNvSpPr>
          <p:nvPr/>
        </p:nvSpPr>
        <p:spPr bwMode="auto">
          <a:xfrm rot="1118860">
            <a:off x="763588" y="1544638"/>
            <a:ext cx="5984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dump</a:t>
            </a:r>
          </a:p>
        </p:txBody>
      </p:sp>
      <p:sp>
        <p:nvSpPr>
          <p:cNvPr id="117" name="Freeform 116"/>
          <p:cNvSpPr/>
          <p:nvPr/>
        </p:nvSpPr>
        <p:spPr bwMode="auto">
          <a:xfrm>
            <a:off x="1506538" y="2752725"/>
            <a:ext cx="185737" cy="173038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1403350" y="2265363"/>
            <a:ext cx="385763" cy="74930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1363663" y="2392363"/>
            <a:ext cx="0" cy="207962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4506913" y="2476500"/>
            <a:ext cx="701675" cy="7254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1" name="Straight Connector 120"/>
          <p:cNvCxnSpPr/>
          <p:nvPr/>
        </p:nvCxnSpPr>
        <p:spPr>
          <a:xfrm flipH="1" flipV="1">
            <a:off x="1301750" y="1863725"/>
            <a:ext cx="3571875" cy="98901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1687513" y="1400175"/>
            <a:ext cx="79375" cy="2095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40" name="TextBox 138"/>
          <p:cNvSpPr txBox="1">
            <a:spLocks noChangeArrowheads="1"/>
          </p:cNvSpPr>
          <p:nvPr/>
        </p:nvSpPr>
        <p:spPr bwMode="auto">
          <a:xfrm>
            <a:off x="1230313" y="298132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DIAGX3</a:t>
            </a:r>
          </a:p>
        </p:txBody>
      </p:sp>
      <p:sp>
        <p:nvSpPr>
          <p:cNvPr id="68641" name="TextBox 139"/>
          <p:cNvSpPr txBox="1">
            <a:spLocks noChangeArrowheads="1"/>
          </p:cNvSpPr>
          <p:nvPr/>
        </p:nvSpPr>
        <p:spPr bwMode="auto">
          <a:xfrm rot="953956">
            <a:off x="1684338" y="1106488"/>
            <a:ext cx="819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DIAGX4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4270375" y="2852738"/>
            <a:ext cx="4068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1154113" y="2852738"/>
            <a:ext cx="37036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644" name="Group 154"/>
          <p:cNvGrpSpPr>
            <a:grpSpLocks/>
          </p:cNvGrpSpPr>
          <p:nvPr/>
        </p:nvGrpSpPr>
        <p:grpSpPr bwMode="auto">
          <a:xfrm>
            <a:off x="6164263" y="2700338"/>
            <a:ext cx="127000" cy="312737"/>
            <a:chOff x="6821498" y="4197439"/>
            <a:chExt cx="125579" cy="312726"/>
          </a:xfrm>
        </p:grpSpPr>
        <p:sp>
          <p:nvSpPr>
            <p:cNvPr id="133" name="Isosceles Triangle 132"/>
            <p:cNvSpPr/>
            <p:nvPr/>
          </p:nvSpPr>
          <p:spPr>
            <a:xfrm>
              <a:off x="6826207" y="4205376"/>
              <a:ext cx="108312" cy="28574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821498" y="4197439"/>
              <a:ext cx="125579" cy="312726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8645" name="TextBox 157"/>
          <p:cNvSpPr txBox="1">
            <a:spLocks noChangeArrowheads="1"/>
          </p:cNvSpPr>
          <p:nvPr/>
        </p:nvSpPr>
        <p:spPr bwMode="auto">
          <a:xfrm>
            <a:off x="5849938" y="2306638"/>
            <a:ext cx="812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DIAGT2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82600" y="2600325"/>
            <a:ext cx="538163" cy="3476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68647" name="TextBox 110"/>
          <p:cNvSpPr txBox="1">
            <a:spLocks noChangeArrowheads="1"/>
          </p:cNvSpPr>
          <p:nvPr/>
        </p:nvSpPr>
        <p:spPr bwMode="auto">
          <a:xfrm>
            <a:off x="465138" y="2643188"/>
            <a:ext cx="688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dump</a:t>
            </a:r>
          </a:p>
        </p:txBody>
      </p:sp>
      <p:sp>
        <p:nvSpPr>
          <p:cNvPr id="68648" name="TextBox 161"/>
          <p:cNvSpPr txBox="1">
            <a:spLocks noChangeArrowheads="1"/>
          </p:cNvSpPr>
          <p:nvPr/>
        </p:nvSpPr>
        <p:spPr bwMode="auto">
          <a:xfrm>
            <a:off x="6523038" y="2109788"/>
            <a:ext cx="850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DIAGQ1</a:t>
            </a:r>
          </a:p>
        </p:txBody>
      </p:sp>
      <p:sp>
        <p:nvSpPr>
          <p:cNvPr id="68649" name="TextBox 162"/>
          <p:cNvSpPr txBox="1">
            <a:spLocks noChangeArrowheads="1"/>
          </p:cNvSpPr>
          <p:nvPr/>
        </p:nvSpPr>
        <p:spPr bwMode="auto">
          <a:xfrm>
            <a:off x="4498975" y="2143125"/>
            <a:ext cx="663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BEND</a:t>
            </a:r>
          </a:p>
        </p:txBody>
      </p:sp>
      <p:grpSp>
        <p:nvGrpSpPr>
          <p:cNvPr id="68650" name="Group 86"/>
          <p:cNvGrpSpPr>
            <a:grpSpLocks/>
          </p:cNvGrpSpPr>
          <p:nvPr/>
        </p:nvGrpSpPr>
        <p:grpSpPr bwMode="auto">
          <a:xfrm>
            <a:off x="2633663" y="2682875"/>
            <a:ext cx="125412" cy="312738"/>
            <a:chOff x="6821498" y="4197439"/>
            <a:chExt cx="125579" cy="312726"/>
          </a:xfrm>
        </p:grpSpPr>
        <p:sp>
          <p:nvSpPr>
            <p:cNvPr id="153" name="Isosceles Triangle 152"/>
            <p:cNvSpPr/>
            <p:nvPr/>
          </p:nvSpPr>
          <p:spPr>
            <a:xfrm>
              <a:off x="6826266" y="4205377"/>
              <a:ext cx="108094" cy="285739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/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6821498" y="4197439"/>
              <a:ext cx="125579" cy="312726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8651" name="TextBox 91"/>
          <p:cNvSpPr txBox="1">
            <a:spLocks noChangeArrowheads="1"/>
          </p:cNvSpPr>
          <p:nvPr/>
        </p:nvSpPr>
        <p:spPr bwMode="auto">
          <a:xfrm>
            <a:off x="2382838" y="2338388"/>
            <a:ext cx="811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DIAGT3</a:t>
            </a:r>
          </a:p>
        </p:txBody>
      </p:sp>
      <p:grpSp>
        <p:nvGrpSpPr>
          <p:cNvPr id="68652" name="Group 155"/>
          <p:cNvGrpSpPr>
            <a:grpSpLocks/>
          </p:cNvGrpSpPr>
          <p:nvPr/>
        </p:nvGrpSpPr>
        <p:grpSpPr bwMode="auto">
          <a:xfrm rot="900000">
            <a:off x="3187700" y="2211388"/>
            <a:ext cx="125413" cy="312737"/>
            <a:chOff x="6821498" y="4197439"/>
            <a:chExt cx="125579" cy="312726"/>
          </a:xfrm>
        </p:grpSpPr>
        <p:sp>
          <p:nvSpPr>
            <p:cNvPr id="157" name="Isosceles Triangle 156"/>
            <p:cNvSpPr/>
            <p:nvPr/>
          </p:nvSpPr>
          <p:spPr>
            <a:xfrm>
              <a:off x="6826086" y="4204649"/>
              <a:ext cx="108093" cy="28574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6821498" y="4197439"/>
              <a:ext cx="125579" cy="312726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8653" name="TextBox 109"/>
          <p:cNvSpPr txBox="1">
            <a:spLocks noChangeArrowheads="1"/>
          </p:cNvSpPr>
          <p:nvPr/>
        </p:nvSpPr>
        <p:spPr bwMode="auto">
          <a:xfrm rot="900000">
            <a:off x="2921000" y="1897063"/>
            <a:ext cx="81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DIAGT4</a:t>
            </a:r>
          </a:p>
        </p:txBody>
      </p:sp>
      <p:grpSp>
        <p:nvGrpSpPr>
          <p:cNvPr id="68654" name="Group 192"/>
          <p:cNvGrpSpPr>
            <a:grpSpLocks/>
          </p:cNvGrpSpPr>
          <p:nvPr/>
        </p:nvGrpSpPr>
        <p:grpSpPr bwMode="auto">
          <a:xfrm rot="1317279">
            <a:off x="1838325" y="1458913"/>
            <a:ext cx="242888" cy="247650"/>
            <a:chOff x="1924290" y="2585634"/>
            <a:chExt cx="314510" cy="320426"/>
          </a:xfrm>
        </p:grpSpPr>
        <p:sp>
          <p:nvSpPr>
            <p:cNvPr id="161" name="Rectangle 160"/>
            <p:cNvSpPr/>
            <p:nvPr/>
          </p:nvSpPr>
          <p:spPr>
            <a:xfrm>
              <a:off x="1950626" y="2630101"/>
              <a:ext cx="273396" cy="27113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8668" name="TextBox 195"/>
            <p:cNvSpPr txBox="1">
              <a:spLocks noChangeArrowheads="1"/>
            </p:cNvSpPr>
            <p:nvPr/>
          </p:nvSpPr>
          <p:spPr bwMode="auto">
            <a:xfrm>
              <a:off x="1924290" y="2585634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655" name="Group 192"/>
          <p:cNvGrpSpPr>
            <a:grpSpLocks/>
          </p:cNvGrpSpPr>
          <p:nvPr/>
        </p:nvGrpSpPr>
        <p:grpSpPr bwMode="auto">
          <a:xfrm>
            <a:off x="1458913" y="2370138"/>
            <a:ext cx="242887" cy="247650"/>
            <a:chOff x="1924290" y="2585634"/>
            <a:chExt cx="314510" cy="320426"/>
          </a:xfrm>
        </p:grpSpPr>
        <p:sp>
          <p:nvSpPr>
            <p:cNvPr id="164" name="Rectangle 163"/>
            <p:cNvSpPr/>
            <p:nvPr/>
          </p:nvSpPr>
          <p:spPr>
            <a:xfrm>
              <a:off x="1963346" y="2634930"/>
              <a:ext cx="273399" cy="27113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8666" name="TextBox 195"/>
            <p:cNvSpPr txBox="1">
              <a:spLocks noChangeArrowheads="1"/>
            </p:cNvSpPr>
            <p:nvPr/>
          </p:nvSpPr>
          <p:spPr bwMode="auto">
            <a:xfrm>
              <a:off x="1924290" y="2585634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6" name="Freeform 165"/>
          <p:cNvSpPr/>
          <p:nvPr/>
        </p:nvSpPr>
        <p:spPr bwMode="auto">
          <a:xfrm>
            <a:off x="5465763" y="2782888"/>
            <a:ext cx="185737" cy="173037"/>
          </a:xfrm>
          <a:custGeom>
            <a:avLst/>
            <a:gdLst>
              <a:gd name="connsiteX0" fmla="*/ 147638 w 147638"/>
              <a:gd name="connsiteY0" fmla="*/ 150019 h 150019"/>
              <a:gd name="connsiteX1" fmla="*/ 147638 w 147638"/>
              <a:gd name="connsiteY1" fmla="*/ 0 h 150019"/>
              <a:gd name="connsiteX2" fmla="*/ 0 w 147638"/>
              <a:gd name="connsiteY2" fmla="*/ 147638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150019">
                <a:moveTo>
                  <a:pt x="147638" y="150019"/>
                </a:moveTo>
                <a:lnTo>
                  <a:pt x="147638" y="0"/>
                </a:lnTo>
                <a:lnTo>
                  <a:pt x="0" y="147638"/>
                </a:ln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  <p:sp>
        <p:nvSpPr>
          <p:cNvPr id="167" name="Rounded Rectangle 166"/>
          <p:cNvSpPr/>
          <p:nvPr/>
        </p:nvSpPr>
        <p:spPr bwMode="auto">
          <a:xfrm>
            <a:off x="5362575" y="2670175"/>
            <a:ext cx="385763" cy="37465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  <p:sp>
        <p:nvSpPr>
          <p:cNvPr id="68658" name="TextBox 167"/>
          <p:cNvSpPr txBox="1">
            <a:spLocks noChangeArrowheads="1"/>
          </p:cNvSpPr>
          <p:nvPr/>
        </p:nvSpPr>
        <p:spPr bwMode="auto">
          <a:xfrm>
            <a:off x="5141913" y="2386013"/>
            <a:ext cx="841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DIAGX2</a:t>
            </a:r>
          </a:p>
        </p:txBody>
      </p:sp>
      <p:cxnSp>
        <p:nvCxnSpPr>
          <p:cNvPr id="68659" name="Straight Arrow Connector 8"/>
          <p:cNvCxnSpPr>
            <a:cxnSpLocks noChangeShapeType="1"/>
          </p:cNvCxnSpPr>
          <p:nvPr/>
        </p:nvCxnSpPr>
        <p:spPr bwMode="auto">
          <a:xfrm>
            <a:off x="2533650" y="1465263"/>
            <a:ext cx="5067300" cy="2619375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68660" name="Straight Arrow Connector 10"/>
          <p:cNvCxnSpPr>
            <a:cxnSpLocks noChangeShapeType="1"/>
          </p:cNvCxnSpPr>
          <p:nvPr/>
        </p:nvCxnSpPr>
        <p:spPr bwMode="auto">
          <a:xfrm>
            <a:off x="1825625" y="3319463"/>
            <a:ext cx="1125538" cy="981075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68661" name="TextBox 11"/>
          <p:cNvSpPr txBox="1">
            <a:spLocks noChangeArrowheads="1"/>
          </p:cNvSpPr>
          <p:nvPr/>
        </p:nvSpPr>
        <p:spPr bwMode="auto">
          <a:xfrm rot="-5400000">
            <a:off x="2886869" y="4148931"/>
            <a:ext cx="990600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3333FF"/>
                </a:solidFill>
              </a:rPr>
              <a:t>(50 mm)</a:t>
            </a:r>
          </a:p>
        </p:txBody>
      </p:sp>
      <p:sp>
        <p:nvSpPr>
          <p:cNvPr id="68662" name="TextBox 178"/>
          <p:cNvSpPr txBox="1">
            <a:spLocks noChangeArrowheads="1"/>
          </p:cNvSpPr>
          <p:nvPr/>
        </p:nvSpPr>
        <p:spPr bwMode="auto">
          <a:xfrm rot="-5400000">
            <a:off x="7558088" y="4094163"/>
            <a:ext cx="1098550" cy="3683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3333FF"/>
                </a:solidFill>
              </a:rPr>
              <a:t>(100 mm)</a:t>
            </a:r>
          </a:p>
        </p:txBody>
      </p:sp>
      <p:pic>
        <p:nvPicPr>
          <p:cNvPr id="68663" name="Picture 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9763" y="139700"/>
            <a:ext cx="18970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64" name="Slide Number Placeholder 4"/>
          <p:cNvSpPr txBox="1">
            <a:spLocks/>
          </p:cNvSpPr>
          <p:nvPr/>
        </p:nvSpPr>
        <p:spPr bwMode="auto">
          <a:xfrm>
            <a:off x="8763000" y="66421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DA866BF-970A-4268-A02C-0FFE0731AFC2}" type="slidenum">
              <a:rPr lang="en-US" sz="900" b="0"/>
              <a:pPr algn="r"/>
              <a:t>24</a:t>
            </a:fld>
            <a:endParaRPr lang="en-US" sz="9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Transverse: centroid {BPM system}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6715125" cy="1312863"/>
          </a:xfrm>
        </p:spPr>
        <p:txBody>
          <a:bodyPr/>
          <a:lstStyle/>
          <a:p>
            <a:pPr eaLnBrk="1" hangingPunct="1"/>
            <a:r>
              <a:rPr lang="en-US" sz="2400" smtClean="0"/>
              <a:t>Stripline BPM (recently commissioned front end)</a:t>
            </a:r>
          </a:p>
          <a:p>
            <a:pPr lvl="1" eaLnBrk="1" hangingPunct="1"/>
            <a:r>
              <a:rPr lang="en-US" sz="2000" smtClean="0"/>
              <a:t>lock beam phase to LLRF (new effort at AWA)</a:t>
            </a:r>
          </a:p>
          <a:p>
            <a:pPr lvl="1" eaLnBrk="1" hangingPunct="1"/>
            <a:r>
              <a:rPr lang="en-US" sz="2000" smtClean="0"/>
              <a:t>slow orbit feedback system (new effort at AWA)</a:t>
            </a:r>
          </a:p>
        </p:txBody>
      </p:sp>
      <p:pic>
        <p:nvPicPr>
          <p:cNvPr id="6963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2070100"/>
            <a:ext cx="38449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Line 7"/>
          <p:cNvSpPr>
            <a:spLocks noChangeShapeType="1"/>
          </p:cNvSpPr>
          <p:nvPr/>
        </p:nvSpPr>
        <p:spPr bwMode="auto">
          <a:xfrm>
            <a:off x="1831975" y="1752600"/>
            <a:ext cx="0" cy="231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Line 8"/>
          <p:cNvSpPr>
            <a:spLocks noChangeShapeType="1"/>
          </p:cNvSpPr>
          <p:nvPr/>
        </p:nvSpPr>
        <p:spPr bwMode="auto">
          <a:xfrm>
            <a:off x="1327150" y="2509838"/>
            <a:ext cx="3000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Line 9"/>
          <p:cNvSpPr>
            <a:spLocks noChangeShapeType="1"/>
          </p:cNvSpPr>
          <p:nvPr/>
        </p:nvSpPr>
        <p:spPr bwMode="auto">
          <a:xfrm flipH="1">
            <a:off x="1898650" y="2509838"/>
            <a:ext cx="349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2211388" y="2295525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SimSun" pitchFamily="2" charset="-122"/>
              </a:rPr>
              <a:t>~400ps</a:t>
            </a:r>
          </a:p>
        </p:txBody>
      </p:sp>
      <p:sp>
        <p:nvSpPr>
          <p:cNvPr id="69640" name="Line 7"/>
          <p:cNvSpPr>
            <a:spLocks noChangeShapeType="1"/>
          </p:cNvSpPr>
          <p:nvPr/>
        </p:nvSpPr>
        <p:spPr bwMode="auto">
          <a:xfrm>
            <a:off x="1687513" y="1781175"/>
            <a:ext cx="0" cy="2312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9641" name="Picture 5" descr="stripline pick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4257675"/>
            <a:ext cx="30988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3" descr="stripline signal and spectr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2838" y="2228850"/>
            <a:ext cx="2763837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6213" y="4337050"/>
            <a:ext cx="20970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4" name="TextBox 3"/>
          <p:cNvSpPr txBox="1">
            <a:spLocks noChangeArrowheads="1"/>
          </p:cNvSpPr>
          <p:nvPr/>
        </p:nvSpPr>
        <p:spPr bwMode="auto">
          <a:xfrm>
            <a:off x="752475" y="6472238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1.3 GHz Stripline BPM (in house)</a:t>
            </a:r>
          </a:p>
          <a:p>
            <a:endParaRPr lang="en-US"/>
          </a:p>
        </p:txBody>
      </p:sp>
      <p:sp>
        <p:nvSpPr>
          <p:cNvPr id="69645" name="TextBox 4"/>
          <p:cNvSpPr txBox="1">
            <a:spLocks noChangeArrowheads="1"/>
          </p:cNvSpPr>
          <p:nvPr/>
        </p:nvSpPr>
        <p:spPr bwMode="auto">
          <a:xfrm>
            <a:off x="4346575" y="5535613"/>
            <a:ext cx="1736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1.3 GHz BP filter</a:t>
            </a:r>
          </a:p>
          <a:p>
            <a:r>
              <a:rPr lang="en-US"/>
              <a:t>(commercial)</a:t>
            </a:r>
          </a:p>
        </p:txBody>
      </p:sp>
      <p:pic>
        <p:nvPicPr>
          <p:cNvPr id="69646" name="Picture 3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6375" y="4125913"/>
            <a:ext cx="24463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7" name="Rectangle 5"/>
          <p:cNvSpPr>
            <a:spLocks noChangeArrowheads="1"/>
          </p:cNvSpPr>
          <p:nvPr/>
        </p:nvSpPr>
        <p:spPr bwMode="auto">
          <a:xfrm>
            <a:off x="6611938" y="5888038"/>
            <a:ext cx="2282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BPPM circuit board</a:t>
            </a:r>
          </a:p>
          <a:p>
            <a:r>
              <a:rPr lang="en-US"/>
              <a:t>(Euclid-ANL; in house)</a:t>
            </a:r>
          </a:p>
        </p:txBody>
      </p:sp>
      <p:pic>
        <p:nvPicPr>
          <p:cNvPr id="696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9688" y="2228850"/>
            <a:ext cx="275431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C991AD-C1D1-4CCB-8844-E63A0F9196DF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930E0B-5AFC-4177-94B8-D0F9988D9615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525462"/>
            <a:ext cx="8763000" cy="5367337"/>
          </a:xfrm>
        </p:spPr>
        <p:txBody>
          <a:bodyPr/>
          <a:lstStyle/>
          <a:p>
            <a:pPr marL="342900" lvl="1" indent="-34290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Beam </a:t>
            </a:r>
            <a:r>
              <a:rPr lang="en-US" sz="2400" dirty="0"/>
              <a:t>d</a:t>
            </a:r>
            <a:r>
              <a:rPr lang="en-US" sz="2400" dirty="0" smtClean="0"/>
              <a:t>ynamics simulations for the 75 MeV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 - </a:t>
            </a:r>
            <a:r>
              <a:rPr lang="en-US" sz="2400" b="1" dirty="0" smtClean="0">
                <a:solidFill>
                  <a:srgbClr val="FF0000"/>
                </a:solidFill>
              </a:rPr>
              <a:t>Complete</a:t>
            </a:r>
          </a:p>
          <a:p>
            <a:pPr marL="342900" lvl="1" indent="-34290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Front-end (&lt;19 MeV)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 – Spring 2013</a:t>
            </a:r>
          </a:p>
          <a:p>
            <a:pPr marL="742950" lvl="2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Install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cavity and diagnostics) -</a:t>
            </a:r>
            <a:r>
              <a:rPr lang="en-US" sz="2000" b="1" dirty="0">
                <a:solidFill>
                  <a:srgbClr val="FF0000"/>
                </a:solidFill>
              </a:rPr>
              <a:t> Complete</a:t>
            </a:r>
            <a:endParaRPr lang="en-US" sz="2000" dirty="0" smtClean="0"/>
          </a:p>
          <a:p>
            <a:pPr marL="742950" lvl="2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Condition 1st RF cavity to full power</a:t>
            </a:r>
          </a:p>
          <a:p>
            <a:pPr marL="742950" lvl="2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Generate and characterize single </a:t>
            </a:r>
            <a:r>
              <a:rPr lang="en-US" sz="2000" dirty="0"/>
              <a:t>b</a:t>
            </a:r>
            <a:r>
              <a:rPr lang="en-US" sz="2000" dirty="0" smtClean="0"/>
              <a:t>unches and trains</a:t>
            </a:r>
          </a:p>
          <a:p>
            <a:pPr marL="342900" lvl="1" indent="-34290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75 MeV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 – Spring/Summer 2013</a:t>
            </a:r>
          </a:p>
          <a:p>
            <a:pPr marL="742950" lvl="2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Install </a:t>
            </a:r>
            <a:r>
              <a:rPr lang="en-US" sz="2000" dirty="0" smtClean="0"/>
              <a:t>remainder of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(cavities </a:t>
            </a:r>
            <a:r>
              <a:rPr lang="en-US" sz="2000" dirty="0"/>
              <a:t>and diagnostics) -</a:t>
            </a:r>
            <a:r>
              <a:rPr lang="en-US" sz="2000" b="1" dirty="0">
                <a:solidFill>
                  <a:srgbClr val="FF0000"/>
                </a:solidFill>
              </a:rPr>
              <a:t> Complete</a:t>
            </a:r>
            <a:endParaRPr lang="en-US" sz="2000" dirty="0"/>
          </a:p>
          <a:p>
            <a:pPr marL="742950" lvl="2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Layout </a:t>
            </a:r>
            <a:r>
              <a:rPr lang="en-US" sz="2000" dirty="0"/>
              <a:t>of 75 MeV diagnostic </a:t>
            </a:r>
            <a:r>
              <a:rPr lang="en-US" sz="2000" dirty="0" err="1"/>
              <a:t>beamline</a:t>
            </a:r>
            <a:r>
              <a:rPr lang="en-US" sz="2000" dirty="0"/>
              <a:t> - </a:t>
            </a:r>
            <a:r>
              <a:rPr lang="en-US" sz="2000" b="1" dirty="0">
                <a:solidFill>
                  <a:srgbClr val="FF0000"/>
                </a:solidFill>
              </a:rPr>
              <a:t>Complete</a:t>
            </a:r>
          </a:p>
          <a:p>
            <a:pPr marL="742950" lvl="2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Condition RF cavities 2-6</a:t>
            </a:r>
          </a:p>
          <a:p>
            <a:pPr marL="742950" lvl="2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Install diagnostic </a:t>
            </a:r>
            <a:r>
              <a:rPr lang="en-US" sz="2000" dirty="0" err="1" smtClean="0"/>
              <a:t>beamline</a:t>
            </a:r>
            <a:endParaRPr lang="en-US" sz="2000" dirty="0" smtClean="0"/>
          </a:p>
          <a:p>
            <a:pPr marL="742950" lvl="2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Begin full beam commissioning at 75 MeV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First </a:t>
            </a:r>
            <a:r>
              <a:rPr lang="en-US" sz="2400" dirty="0" err="1" smtClean="0"/>
              <a:t>wakefield</a:t>
            </a:r>
            <a:r>
              <a:rPr lang="en-US" sz="2400" dirty="0" smtClean="0"/>
              <a:t> experiments – Fall 2013</a:t>
            </a:r>
          </a:p>
          <a:p>
            <a:pPr eaLnBrk="1" hangingPunct="1">
              <a:spcAft>
                <a:spcPts val="600"/>
              </a:spcAft>
            </a:pPr>
            <a:endParaRPr lang="en-US" sz="2400" dirty="0" smtClean="0"/>
          </a:p>
          <a:p>
            <a:pPr eaLnBrk="1" hangingPunct="1">
              <a:spcAft>
                <a:spcPts val="600"/>
              </a:spcAft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18434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rebuchet MS" pitchFamily="34" charset="0"/>
              <a:buAutoNum type="arabicPeriod"/>
            </a:pPr>
            <a:r>
              <a:rPr lang="en-US" sz="2800" smtClean="0"/>
              <a:t>Beamline configuration and installation of the beamline components   </a:t>
            </a:r>
          </a:p>
          <a:p>
            <a:pPr>
              <a:buFont typeface="Trebuchet MS" pitchFamily="34" charset="0"/>
              <a:buAutoNum type="arabicPeriod"/>
            </a:pPr>
            <a:r>
              <a:rPr lang="en-US" sz="2800" smtClean="0"/>
              <a:t>Beam Dynamics Simulations</a:t>
            </a:r>
          </a:p>
          <a:p>
            <a:pPr>
              <a:buFont typeface="Trebuchet MS" pitchFamily="34" charset="0"/>
              <a:buAutoNum type="arabicPeriod"/>
            </a:pPr>
            <a:r>
              <a:rPr lang="en-US" sz="2800" smtClean="0"/>
              <a:t>Beam Commissioning Plan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1B79CD-C326-4C3F-967F-C0AE1561C855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</a:t>
            </a:r>
            <a:r>
              <a:rPr lang="en-US" dirty="0" err="1" smtClean="0"/>
              <a:t>beamline</a:t>
            </a:r>
            <a:r>
              <a:rPr lang="en-US" dirty="0" smtClean="0"/>
              <a:t> configuration AND INSTALLATION</a:t>
            </a:r>
          </a:p>
        </p:txBody>
      </p:sp>
      <p:sp>
        <p:nvSpPr>
          <p:cNvPr id="19458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up the beamline …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C3144A-7F4B-4241-9E0E-437ED8643F1E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1281113"/>
            <a:ext cx="7219950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Installation of </a:t>
            </a:r>
            <a:r>
              <a:rPr lang="en-US" dirty="0" err="1" smtClean="0"/>
              <a:t>beamline</a:t>
            </a:r>
            <a:r>
              <a:rPr lang="en-US" dirty="0" smtClean="0"/>
              <a:t> components (PROGRESS)</a:t>
            </a:r>
          </a:p>
        </p:txBody>
      </p:sp>
      <p:sp>
        <p:nvSpPr>
          <p:cNvPr id="21510" name="Rectangle 20"/>
          <p:cNvSpPr>
            <a:spLocks noChangeArrowheads="1"/>
          </p:cNvSpPr>
          <p:nvPr/>
        </p:nvSpPr>
        <p:spPr bwMode="auto">
          <a:xfrm>
            <a:off x="161925" y="1770063"/>
            <a:ext cx="20145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209" name="Text Box 5"/>
          <p:cNvSpPr txBox="1">
            <a:spLocks noChangeArrowheads="1"/>
          </p:cNvSpPr>
          <p:nvPr/>
        </p:nvSpPr>
        <p:spPr bwMode="auto">
          <a:xfrm>
            <a:off x="87313" y="3049588"/>
            <a:ext cx="1718224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1F497D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DIAGNOSTIC</a:t>
            </a:r>
          </a:p>
          <a:p>
            <a:pPr algn="ctr" eaLnBrk="1" hangingPunct="1">
              <a:spcBef>
                <a:spcPct val="20000"/>
              </a:spcBef>
              <a:buClr>
                <a:srgbClr val="1F497D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BEAMLINE</a:t>
            </a:r>
          </a:p>
        </p:txBody>
      </p:sp>
      <p:sp>
        <p:nvSpPr>
          <p:cNvPr id="2" name="Striped Right Arrow 1"/>
          <p:cNvSpPr/>
          <p:nvPr/>
        </p:nvSpPr>
        <p:spPr bwMode="auto">
          <a:xfrm flipH="1">
            <a:off x="2030413" y="587375"/>
            <a:ext cx="5013325" cy="598488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1516" name="TextBox 2"/>
          <p:cNvSpPr txBox="1">
            <a:spLocks noChangeArrowheads="1"/>
          </p:cNvSpPr>
          <p:nvPr/>
        </p:nvSpPr>
        <p:spPr bwMode="auto">
          <a:xfrm>
            <a:off x="7067550" y="684213"/>
            <a:ext cx="176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COMPLETED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5463" y="650875"/>
            <a:ext cx="14782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ONGOING</a:t>
            </a:r>
            <a:endParaRPr lang="en-US" sz="2400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215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EAB7A0-3C78-4104-923D-EA0DA749A70A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30414" y="1650466"/>
            <a:ext cx="6964535" cy="3352037"/>
            <a:chOff x="2030414" y="1650466"/>
            <a:chExt cx="6964535" cy="3352037"/>
          </a:xfrm>
        </p:grpSpPr>
        <p:sp>
          <p:nvSpPr>
            <p:cNvPr id="21507" name="Rectangle 18"/>
            <p:cNvSpPr>
              <a:spLocks noChangeArrowheads="1"/>
            </p:cNvSpPr>
            <p:nvPr/>
          </p:nvSpPr>
          <p:spPr bwMode="auto">
            <a:xfrm>
              <a:off x="3536950" y="2354263"/>
              <a:ext cx="2227263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508" name="Text Box 5"/>
            <p:cNvSpPr txBox="1">
              <a:spLocks noChangeArrowheads="1"/>
            </p:cNvSpPr>
            <p:nvPr/>
          </p:nvSpPr>
          <p:spPr bwMode="auto">
            <a:xfrm>
              <a:off x="2030414" y="2354263"/>
              <a:ext cx="2705100" cy="1200329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None/>
              </a:pPr>
              <a:r>
                <a:rPr lang="en-US" sz="2400" dirty="0">
                  <a:solidFill>
                    <a:srgbClr val="FFFF00"/>
                  </a:solidFill>
                </a:rPr>
                <a:t>Solenoids</a:t>
              </a:r>
              <a:endParaRPr lang="en-US" sz="2000" dirty="0">
                <a:solidFill>
                  <a:srgbClr val="FFFF00"/>
                </a:solidFill>
              </a:endParaRPr>
            </a:p>
            <a:p>
              <a:pPr>
                <a:spcBef>
                  <a:spcPct val="20000"/>
                </a:spcBef>
                <a:buClr>
                  <a:srgbClr val="1F497D"/>
                </a:buClr>
              </a:pPr>
              <a:r>
                <a:rPr lang="en-US" sz="2000" dirty="0">
                  <a:solidFill>
                    <a:srgbClr val="FFFF00"/>
                  </a:solidFill>
                </a:rPr>
                <a:t>*arrived Summer 2012</a:t>
              </a:r>
            </a:p>
            <a:p>
              <a:pPr>
                <a:spcBef>
                  <a:spcPct val="20000"/>
                </a:spcBef>
                <a:buClr>
                  <a:srgbClr val="1F497D"/>
                </a:buClr>
              </a:pPr>
              <a:r>
                <a:rPr lang="en-US" sz="2000" dirty="0">
                  <a:solidFill>
                    <a:srgbClr val="FFFF00"/>
                  </a:solidFill>
                </a:rPr>
                <a:t>*installed Winter 2013</a:t>
              </a: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5946775" y="1650466"/>
              <a:ext cx="2928938" cy="1064907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None/>
              </a:pPr>
              <a:r>
                <a:rPr lang="en-US" sz="2000" dirty="0" smtClean="0">
                  <a:solidFill>
                    <a:srgbClr val="FFFF00"/>
                  </a:solidFill>
                </a:rPr>
                <a:t>RF Gun</a:t>
              </a:r>
              <a:endParaRPr lang="en-US" sz="2000" dirty="0">
                <a:solidFill>
                  <a:srgbClr val="FFFF00"/>
                </a:solidFill>
              </a:endParaRPr>
            </a:p>
            <a:p>
              <a:pPr>
                <a:spcBef>
                  <a:spcPct val="20000"/>
                </a:spcBef>
                <a:buClr>
                  <a:srgbClr val="1F497D"/>
                </a:buClr>
              </a:pPr>
              <a:r>
                <a:rPr lang="en-US" dirty="0">
                  <a:solidFill>
                    <a:srgbClr val="FFFF00"/>
                  </a:solidFill>
                </a:rPr>
                <a:t>*Conditioned to </a:t>
              </a:r>
              <a:r>
                <a:rPr lang="en-US" dirty="0" smtClean="0">
                  <a:solidFill>
                    <a:srgbClr val="FFFF00"/>
                  </a:solidFill>
                </a:rPr>
                <a:t>Full power</a:t>
              </a:r>
              <a:endParaRPr lang="en-US" dirty="0">
                <a:solidFill>
                  <a:srgbClr val="FFFF00"/>
                </a:solidFill>
              </a:endParaRPr>
            </a:p>
            <a:p>
              <a:pPr>
                <a:spcBef>
                  <a:spcPct val="20000"/>
                </a:spcBef>
                <a:buClr>
                  <a:srgbClr val="1F497D"/>
                </a:buClr>
              </a:pPr>
              <a:r>
                <a:rPr lang="en-US" dirty="0">
                  <a:solidFill>
                    <a:srgbClr val="FFFF00"/>
                  </a:solidFill>
                </a:rPr>
                <a:t>(Spring ‘11)</a:t>
              </a:r>
            </a:p>
          </p:txBody>
        </p:sp>
        <p:sp>
          <p:nvSpPr>
            <p:cNvPr id="21512" name="Line 6"/>
            <p:cNvSpPr>
              <a:spLocks noChangeShapeType="1"/>
            </p:cNvSpPr>
            <p:nvPr/>
          </p:nvSpPr>
          <p:spPr bwMode="auto">
            <a:xfrm flipH="1">
              <a:off x="4581525" y="3044825"/>
              <a:ext cx="339725" cy="766763"/>
            </a:xfrm>
            <a:prstGeom prst="line">
              <a:avLst/>
            </a:prstGeom>
            <a:noFill/>
            <a:ln w="38100">
              <a:solidFill>
                <a:srgbClr val="1F497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Text Box 5"/>
            <p:cNvSpPr txBox="1">
              <a:spLocks noChangeArrowheads="1"/>
            </p:cNvSpPr>
            <p:nvPr/>
          </p:nvSpPr>
          <p:spPr bwMode="auto">
            <a:xfrm rot="20239604">
              <a:off x="6288261" y="3937596"/>
              <a:ext cx="2706688" cy="1064907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None/>
              </a:pPr>
              <a:r>
                <a:rPr lang="en-US" sz="2000" dirty="0">
                  <a:solidFill>
                    <a:srgbClr val="FFFF00"/>
                  </a:solidFill>
                </a:rPr>
                <a:t>6 New RF cavities</a:t>
              </a:r>
            </a:p>
            <a:p>
              <a:pPr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00"/>
                  </a:solidFill>
                </a:rPr>
                <a:t>*tuned &amp; balanced Fall ‘12</a:t>
              </a:r>
            </a:p>
            <a:p>
              <a:pPr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00"/>
                  </a:solidFill>
                </a:rPr>
                <a:t>*installed Winter ’13</a:t>
              </a:r>
            </a:p>
          </p:txBody>
        </p:sp>
        <p:sp>
          <p:nvSpPr>
            <p:cNvPr id="21520" name="Text Box 5"/>
            <p:cNvSpPr txBox="1">
              <a:spLocks noChangeArrowheads="1"/>
            </p:cNvSpPr>
            <p:nvPr/>
          </p:nvSpPr>
          <p:spPr bwMode="auto">
            <a:xfrm>
              <a:off x="3486150" y="1900238"/>
              <a:ext cx="2460625" cy="7325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None/>
              </a:pPr>
              <a:r>
                <a:rPr lang="en-US" sz="2000" dirty="0">
                  <a:solidFill>
                    <a:srgbClr val="FFFF00"/>
                  </a:solidFill>
                </a:rPr>
                <a:t>Waveguides</a:t>
              </a:r>
            </a:p>
            <a:p>
              <a:pPr>
                <a:spcBef>
                  <a:spcPct val="20000"/>
                </a:spcBef>
                <a:buClr>
                  <a:srgbClr val="1F497D"/>
                </a:buClr>
              </a:pPr>
              <a:r>
                <a:rPr lang="en-US" dirty="0">
                  <a:solidFill>
                    <a:srgbClr val="FFFF00"/>
                  </a:solidFill>
                </a:rPr>
                <a:t>*installed Winter 2013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4138" y="4086225"/>
            <a:ext cx="1771650" cy="1508105"/>
          </a:xfrm>
          <a:prstGeom prst="rect">
            <a:avLst/>
          </a:prstGeom>
          <a:ln w="28575">
            <a:solidFill>
              <a:srgbClr val="3333FF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1F497D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+Spectrometer</a:t>
            </a:r>
          </a:p>
          <a:p>
            <a:pPr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+Quads</a:t>
            </a:r>
          </a:p>
          <a:p>
            <a:pPr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+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Def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 Cavity</a:t>
            </a:r>
          </a:p>
          <a:p>
            <a:pPr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+etc.</a:t>
            </a:r>
          </a:p>
        </p:txBody>
      </p:sp>
      <p:cxnSp>
        <p:nvCxnSpPr>
          <p:cNvPr id="21522" name="Straight Arrow Connector 5"/>
          <p:cNvCxnSpPr>
            <a:cxnSpLocks noChangeShapeType="1"/>
          </p:cNvCxnSpPr>
          <p:nvPr/>
        </p:nvCxnSpPr>
        <p:spPr bwMode="auto">
          <a:xfrm flipH="1">
            <a:off x="1447800" y="4492625"/>
            <a:ext cx="827088" cy="155575"/>
          </a:xfrm>
          <a:prstGeom prst="straightConnector1">
            <a:avLst/>
          </a:prstGeom>
          <a:noFill/>
          <a:ln w="38100" algn="ctr">
            <a:solidFill>
              <a:srgbClr val="3333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linac-cross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9825"/>
            <a:ext cx="49418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77989"/>
              </p:ext>
            </p:extLst>
          </p:nvPr>
        </p:nvGraphicFramePr>
        <p:xfrm>
          <a:off x="4932363" y="522642"/>
          <a:ext cx="4135437" cy="5424491"/>
        </p:xfrm>
        <a:graphic>
          <a:graphicData uri="http://schemas.openxmlformats.org/drawingml/2006/table">
            <a:tbl>
              <a:tblPr/>
              <a:tblGrid>
                <a:gridCol w="3068637"/>
                <a:gridCol w="1066800"/>
              </a:tblGrid>
              <a:tr h="3657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Parameter (unit)</a:t>
                      </a:r>
                      <a:endParaRPr kumimoji="0" lang="en-GB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Value</a:t>
                      </a:r>
                      <a:endParaRPr kumimoji="0" lang="en-GB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unloaded voltage gain, V (MV)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11.8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e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U</a:t>
                      </a:r>
                      <a:r>
                        <a:rPr kumimoji="0" lang="en-GB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/U</a:t>
                      </a:r>
                      <a:r>
                        <a:rPr kumimoji="0" lang="en-GB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@ 1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 (%)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43.15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energy droop along beam</a:t>
                      </a:r>
                      <a:r>
                        <a:rPr kumimoji="0" lang="en-GB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(%)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s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rms energy spread due to wakes</a:t>
                      </a:r>
                      <a:r>
                        <a:rPr kumimoji="0" lang="en-GB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(keV)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159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mean energy loss due to wakes</a:t>
                      </a:r>
                      <a:r>
                        <a:rPr kumimoji="0" lang="en-GB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(keV)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394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surf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(MV/m)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33.5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surf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(kA/m)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58.8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pulsed heat temp. rise (</a:t>
                      </a:r>
                      <a:r>
                        <a:rPr kumimoji="0" lang="en-GB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GB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25147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GB" sz="1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(J)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27.49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coupling parameter,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b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1.28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mode separation (MHz)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14.7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power flow phase shift (</a:t>
                      </a:r>
                      <a:r>
                        <a:rPr kumimoji="0" lang="en-GB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0.17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20AA85-E95F-44DA-A045-66A6FA671220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1300 MHz </a:t>
            </a:r>
            <a:r>
              <a:rPr lang="en-GB" dirty="0" err="1" smtClean="0"/>
              <a:t>rf</a:t>
            </a:r>
            <a:r>
              <a:rPr lang="en-GB" dirty="0" smtClean="0"/>
              <a:t> cavity</a:t>
            </a:r>
            <a:endParaRPr lang="en-US" dirty="0" smtClean="0"/>
          </a:p>
        </p:txBody>
      </p:sp>
      <p:sp>
        <p:nvSpPr>
          <p:cNvPr id="22532" name="Rectangle 39"/>
          <p:cNvSpPr>
            <a:spLocks noChangeArrowheads="1"/>
          </p:cNvSpPr>
          <p:nvPr/>
        </p:nvSpPr>
        <p:spPr bwMode="auto">
          <a:xfrm>
            <a:off x="100013" y="3152775"/>
            <a:ext cx="3940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…to installed in beamline</a:t>
            </a:r>
          </a:p>
        </p:txBody>
      </p:sp>
      <p:sp>
        <p:nvSpPr>
          <p:cNvPr id="22580" name="Rectangle 178"/>
          <p:cNvSpPr>
            <a:spLocks noChangeArrowheads="1"/>
          </p:cNvSpPr>
          <p:nvPr/>
        </p:nvSpPr>
        <p:spPr bwMode="auto">
          <a:xfrm>
            <a:off x="5084763" y="5974998"/>
            <a:ext cx="3597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b="0" baseline="30000">
                <a:latin typeface="Times" pitchFamily="18" charset="0"/>
                <a:ea typeface="Times New Roman" pitchFamily="18" charset="0"/>
                <a:cs typeface="Times" pitchFamily="18" charset="0"/>
              </a:rPr>
              <a:t>1</a:t>
            </a:r>
            <a:r>
              <a:rPr lang="en-US" sz="1400" b="0">
                <a:latin typeface="Times" pitchFamily="18" charset="0"/>
                <a:ea typeface="Times New Roman" pitchFamily="18" charset="0"/>
                <a:cs typeface="Times" pitchFamily="18" charset="0"/>
              </a:rPr>
              <a:t>for P</a:t>
            </a:r>
            <a:r>
              <a:rPr lang="en-US" sz="1400" b="0" baseline="-30000">
                <a:latin typeface="Times" pitchFamily="18" charset="0"/>
                <a:ea typeface="Times New Roman" pitchFamily="18" charset="0"/>
                <a:cs typeface="Times" pitchFamily="18" charset="0"/>
              </a:rPr>
              <a:t>in</a:t>
            </a:r>
            <a:r>
              <a:rPr lang="en-US" sz="1400" b="0">
                <a:latin typeface="Times" pitchFamily="18" charset="0"/>
                <a:ea typeface="Times New Roman" pitchFamily="18" charset="0"/>
                <a:cs typeface="Times" pitchFamily="18" charset="0"/>
              </a:rPr>
              <a:t> = 10 MW and Q</a:t>
            </a:r>
            <a:r>
              <a:rPr lang="en-US" sz="1400" b="0" baseline="-30000">
                <a:latin typeface="Times" pitchFamily="18" charset="0"/>
                <a:ea typeface="Times New Roman" pitchFamily="18" charset="0"/>
                <a:cs typeface="Times" pitchFamily="18" charset="0"/>
              </a:rPr>
              <a:t>b</a:t>
            </a:r>
            <a:r>
              <a:rPr lang="en-US" sz="1400" b="0">
                <a:latin typeface="Times" pitchFamily="18" charset="0"/>
                <a:ea typeface="Times New Roman" pitchFamily="18" charset="0"/>
                <a:cs typeface="Times" pitchFamily="18" charset="0"/>
              </a:rPr>
              <a:t> = 100 nC, </a:t>
            </a:r>
            <a:r>
              <a:rPr lang="en-US" sz="1400" b="0">
                <a:latin typeface="Symbol" pitchFamily="18" charset="2"/>
                <a:ea typeface="Times New Roman" pitchFamily="18" charset="0"/>
                <a:cs typeface="Times" pitchFamily="18" charset="0"/>
              </a:rPr>
              <a:t>s</a:t>
            </a:r>
            <a:r>
              <a:rPr lang="en-US" sz="1400" b="0" baseline="-30000">
                <a:latin typeface="Times" pitchFamily="18" charset="0"/>
                <a:ea typeface="Times New Roman" pitchFamily="18" charset="0"/>
                <a:cs typeface="Times" pitchFamily="18" charset="0"/>
              </a:rPr>
              <a:t>z</a:t>
            </a:r>
            <a:r>
              <a:rPr lang="en-US" sz="1400" b="0">
                <a:latin typeface="Times" pitchFamily="18" charset="0"/>
                <a:ea typeface="Times New Roman" pitchFamily="18" charset="0"/>
                <a:cs typeface="Times" pitchFamily="18" charset="0"/>
              </a:rPr>
              <a:t> = 2 mm.</a:t>
            </a:r>
            <a:r>
              <a:rPr lang="en-US" sz="1400" b="0">
                <a:latin typeface="Arial" charset="0"/>
                <a:ea typeface="Times New Roman" pitchFamily="18" charset="0"/>
                <a:cs typeface="Times" pitchFamily="18" charset="0"/>
              </a:rPr>
              <a:t> </a:t>
            </a:r>
          </a:p>
        </p:txBody>
      </p:sp>
      <p:sp>
        <p:nvSpPr>
          <p:cNvPr id="22581" name="TextBox 1"/>
          <p:cNvSpPr txBox="1">
            <a:spLocks noChangeArrowheads="1"/>
          </p:cNvSpPr>
          <p:nvPr/>
        </p:nvSpPr>
        <p:spPr bwMode="auto">
          <a:xfrm>
            <a:off x="179388" y="688975"/>
            <a:ext cx="2290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from design …</a:t>
            </a:r>
          </a:p>
        </p:txBody>
      </p:sp>
      <p:pic>
        <p:nvPicPr>
          <p:cNvPr id="2258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3675063"/>
            <a:ext cx="4595812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3" name="TextBox 3"/>
          <p:cNvSpPr txBox="1">
            <a:spLocks noChangeArrowheads="1"/>
          </p:cNvSpPr>
          <p:nvPr/>
        </p:nvSpPr>
        <p:spPr bwMode="auto">
          <a:xfrm>
            <a:off x="183443" y="3782130"/>
            <a:ext cx="1212850" cy="3683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waveguide</a:t>
            </a:r>
          </a:p>
        </p:txBody>
      </p:sp>
      <p:sp>
        <p:nvSpPr>
          <p:cNvPr id="22584" name="TextBox 19"/>
          <p:cNvSpPr txBox="1">
            <a:spLocks noChangeArrowheads="1"/>
          </p:cNvSpPr>
          <p:nvPr/>
        </p:nvSpPr>
        <p:spPr bwMode="auto">
          <a:xfrm>
            <a:off x="2683406" y="3676474"/>
            <a:ext cx="1241425" cy="36988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RF window</a:t>
            </a:r>
          </a:p>
        </p:txBody>
      </p:sp>
      <p:cxnSp>
        <p:nvCxnSpPr>
          <p:cNvPr id="22585" name="Straight Arrow Connector 5"/>
          <p:cNvCxnSpPr>
            <a:cxnSpLocks noChangeShapeType="1"/>
          </p:cNvCxnSpPr>
          <p:nvPr/>
        </p:nvCxnSpPr>
        <p:spPr bwMode="auto">
          <a:xfrm flipH="1">
            <a:off x="2547938" y="4057650"/>
            <a:ext cx="620712" cy="51435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22586" name="Straight Arrow Connector 22"/>
          <p:cNvCxnSpPr>
            <a:cxnSpLocks noChangeShapeType="1"/>
          </p:cNvCxnSpPr>
          <p:nvPr/>
        </p:nvCxnSpPr>
        <p:spPr bwMode="auto">
          <a:xfrm>
            <a:off x="936625" y="4108449"/>
            <a:ext cx="752475" cy="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22588" name="TextBox 19"/>
          <p:cNvSpPr txBox="1">
            <a:spLocks noChangeArrowheads="1"/>
          </p:cNvSpPr>
          <p:nvPr/>
        </p:nvSpPr>
        <p:spPr bwMode="auto">
          <a:xfrm rot="-1870433">
            <a:off x="2051050" y="5540375"/>
            <a:ext cx="1897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Installed RF cavity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2626961" y="6384573"/>
            <a:ext cx="2140394" cy="369332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RF conditioning next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beamline simulation</a:t>
            </a:r>
          </a:p>
        </p:txBody>
      </p:sp>
      <p:sp>
        <p:nvSpPr>
          <p:cNvPr id="28674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Expected beam performance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C1D6D5-325D-4C51-8671-BCE3441E6AC0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1862666" y="1557867"/>
            <a:ext cx="2393245" cy="936977"/>
          </a:xfrm>
          <a:custGeom>
            <a:avLst/>
            <a:gdLst>
              <a:gd name="connsiteX0" fmla="*/ 0 w 2393245"/>
              <a:gd name="connsiteY0" fmla="*/ 936977 h 936977"/>
              <a:gd name="connsiteX1" fmla="*/ 2393245 w 2393245"/>
              <a:gd name="connsiteY1" fmla="*/ 936977 h 936977"/>
              <a:gd name="connsiteX2" fmla="*/ 2393245 w 2393245"/>
              <a:gd name="connsiteY2" fmla="*/ 0 h 93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3245" h="936977">
                <a:moveTo>
                  <a:pt x="0" y="936977"/>
                </a:moveTo>
                <a:lnTo>
                  <a:pt x="2393245" y="936977"/>
                </a:lnTo>
                <a:lnTo>
                  <a:pt x="2393245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Line 133"/>
          <p:cNvSpPr>
            <a:spLocks noChangeShapeType="1"/>
          </p:cNvSpPr>
          <p:nvPr/>
        </p:nvSpPr>
        <p:spPr bwMode="auto">
          <a:xfrm flipV="1">
            <a:off x="8066866" y="3169856"/>
            <a:ext cx="808033" cy="8080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6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B41D2-125D-41FC-9AF3-443A5553F069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9698" name="Line 159"/>
          <p:cNvSpPr>
            <a:spLocks noChangeShapeType="1"/>
          </p:cNvSpPr>
          <p:nvPr/>
        </p:nvSpPr>
        <p:spPr bwMode="auto">
          <a:xfrm flipH="1">
            <a:off x="6323544" y="6063368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Line 157"/>
          <p:cNvSpPr>
            <a:spLocks noChangeShapeType="1"/>
          </p:cNvSpPr>
          <p:nvPr/>
        </p:nvSpPr>
        <p:spPr bwMode="auto">
          <a:xfrm flipH="1">
            <a:off x="405694" y="1444977"/>
            <a:ext cx="1054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147582" y="100965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latin typeface="Times New Roman" pitchFamily="18" charset="0"/>
                <a:ea typeface="MS PGothic" pitchFamily="34" charset="-128"/>
              </a:rPr>
              <a:t>DG</a:t>
            </a:r>
          </a:p>
        </p:txBody>
      </p:sp>
      <p:sp>
        <p:nvSpPr>
          <p:cNvPr id="29701" name="Text Box 81"/>
          <p:cNvSpPr txBox="1">
            <a:spLocks noChangeArrowheads="1"/>
          </p:cNvSpPr>
          <p:nvPr/>
        </p:nvSpPr>
        <p:spPr bwMode="auto">
          <a:xfrm>
            <a:off x="1707444" y="1290638"/>
            <a:ext cx="514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Times New Roman" pitchFamily="18" charset="0"/>
                <a:ea typeface="MS PGothic" pitchFamily="34" charset="-128"/>
              </a:rPr>
              <a:t>DL6</a:t>
            </a:r>
          </a:p>
        </p:txBody>
      </p:sp>
      <p:sp>
        <p:nvSpPr>
          <p:cNvPr id="29702" name="Text Box 82"/>
          <p:cNvSpPr txBox="1">
            <a:spLocks noChangeArrowheads="1"/>
          </p:cNvSpPr>
          <p:nvPr/>
        </p:nvSpPr>
        <p:spPr bwMode="auto">
          <a:xfrm>
            <a:off x="2980092" y="1290638"/>
            <a:ext cx="514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latin typeface="Times New Roman" pitchFamily="18" charset="0"/>
                <a:ea typeface="MS PGothic" pitchFamily="34" charset="-128"/>
              </a:rPr>
              <a:t>DL5</a:t>
            </a:r>
          </a:p>
        </p:txBody>
      </p:sp>
      <p:sp>
        <p:nvSpPr>
          <p:cNvPr id="29703" name="Text Box 83"/>
          <p:cNvSpPr txBox="1">
            <a:spLocks noChangeArrowheads="1"/>
          </p:cNvSpPr>
          <p:nvPr/>
        </p:nvSpPr>
        <p:spPr bwMode="auto">
          <a:xfrm>
            <a:off x="3990801" y="1290638"/>
            <a:ext cx="514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latin typeface="Times New Roman" pitchFamily="18" charset="0"/>
                <a:ea typeface="MS PGothic" pitchFamily="34" charset="-128"/>
              </a:rPr>
              <a:t>DL4</a:t>
            </a:r>
          </a:p>
        </p:txBody>
      </p:sp>
      <p:sp>
        <p:nvSpPr>
          <p:cNvPr id="29704" name="Text Box 84"/>
          <p:cNvSpPr txBox="1">
            <a:spLocks noChangeArrowheads="1"/>
          </p:cNvSpPr>
          <p:nvPr/>
        </p:nvSpPr>
        <p:spPr bwMode="auto">
          <a:xfrm>
            <a:off x="5159907" y="1290638"/>
            <a:ext cx="514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latin typeface="Times New Roman" pitchFamily="18" charset="0"/>
                <a:ea typeface="MS PGothic" pitchFamily="34" charset="-128"/>
              </a:rPr>
              <a:t>DL3</a:t>
            </a:r>
          </a:p>
        </p:txBody>
      </p:sp>
      <p:sp>
        <p:nvSpPr>
          <p:cNvPr id="29705" name="Text Box 85"/>
          <p:cNvSpPr txBox="1">
            <a:spLocks noChangeArrowheads="1"/>
          </p:cNvSpPr>
          <p:nvPr/>
        </p:nvSpPr>
        <p:spPr bwMode="auto">
          <a:xfrm>
            <a:off x="6169557" y="1290638"/>
            <a:ext cx="514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latin typeface="Times New Roman" pitchFamily="18" charset="0"/>
                <a:ea typeface="MS PGothic" pitchFamily="34" charset="-128"/>
              </a:rPr>
              <a:t>DL2</a:t>
            </a:r>
          </a:p>
        </p:txBody>
      </p:sp>
      <p:sp>
        <p:nvSpPr>
          <p:cNvPr id="29706" name="Text Box 86"/>
          <p:cNvSpPr txBox="1">
            <a:spLocks noChangeArrowheads="1"/>
          </p:cNvSpPr>
          <p:nvPr/>
        </p:nvSpPr>
        <p:spPr bwMode="auto">
          <a:xfrm>
            <a:off x="7131582" y="1290638"/>
            <a:ext cx="514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latin typeface="Times New Roman" pitchFamily="18" charset="0"/>
                <a:ea typeface="MS PGothic" pitchFamily="34" charset="-128"/>
              </a:rPr>
              <a:t>DL1</a:t>
            </a:r>
          </a:p>
        </p:txBody>
      </p:sp>
      <p:sp>
        <p:nvSpPr>
          <p:cNvPr id="29708" name="Text Box 88"/>
          <p:cNvSpPr txBox="1">
            <a:spLocks noChangeArrowheads="1"/>
          </p:cNvSpPr>
          <p:nvPr/>
        </p:nvSpPr>
        <p:spPr bwMode="auto">
          <a:xfrm>
            <a:off x="6850246" y="3900488"/>
            <a:ext cx="11085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28 MW</a:t>
            </a:r>
            <a:endParaRPr lang="en-US" dirty="0">
              <a:solidFill>
                <a:srgbClr val="FF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9709" name="Line 89"/>
          <p:cNvSpPr>
            <a:spLocks noChangeShapeType="1"/>
          </p:cNvSpPr>
          <p:nvPr/>
        </p:nvSpPr>
        <p:spPr bwMode="auto">
          <a:xfrm flipV="1">
            <a:off x="8384119" y="1600199"/>
            <a:ext cx="0" cy="17525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Freeform 90"/>
          <p:cNvSpPr>
            <a:spLocks/>
          </p:cNvSpPr>
          <p:nvPr/>
        </p:nvSpPr>
        <p:spPr bwMode="auto">
          <a:xfrm flipH="1" flipV="1">
            <a:off x="7420507" y="5008563"/>
            <a:ext cx="990600" cy="939790"/>
          </a:xfrm>
          <a:custGeom>
            <a:avLst/>
            <a:gdLst>
              <a:gd name="T0" fmla="*/ 0 w 624"/>
              <a:gd name="T1" fmla="*/ 2147483647 h 192"/>
              <a:gd name="T2" fmla="*/ 2147483647 w 624"/>
              <a:gd name="T3" fmla="*/ 2147483647 h 192"/>
              <a:gd name="T4" fmla="*/ 2147483647 w 624"/>
              <a:gd name="T5" fmla="*/ 0 h 192"/>
              <a:gd name="T6" fmla="*/ 0 60000 65536"/>
              <a:gd name="T7" fmla="*/ 0 60000 65536"/>
              <a:gd name="T8" fmla="*/ 0 60000 65536"/>
              <a:gd name="T9" fmla="*/ 0 w 624"/>
              <a:gd name="T10" fmla="*/ 0 h 192"/>
              <a:gd name="T11" fmla="*/ 624 w 624"/>
              <a:gd name="T12" fmla="*/ 192 h 192"/>
              <a:gd name="connsiteX0" fmla="*/ 0 w 10000"/>
              <a:gd name="connsiteY0" fmla="*/ 30833 h 30833"/>
              <a:gd name="connsiteX1" fmla="*/ 10000 w 10000"/>
              <a:gd name="connsiteY1" fmla="*/ 30833 h 30833"/>
              <a:gd name="connsiteX2" fmla="*/ 10000 w 10000"/>
              <a:gd name="connsiteY2" fmla="*/ 0 h 3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30833">
                <a:moveTo>
                  <a:pt x="0" y="30833"/>
                </a:moveTo>
                <a:lnTo>
                  <a:pt x="10000" y="30833"/>
                </a:lnTo>
                <a:lnTo>
                  <a:pt x="1000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Text Box 91"/>
          <p:cNvSpPr txBox="1">
            <a:spLocks noChangeArrowheads="1"/>
          </p:cNvSpPr>
          <p:nvPr/>
        </p:nvSpPr>
        <p:spPr bwMode="auto">
          <a:xfrm>
            <a:off x="2101493" y="3644522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25MW</a:t>
            </a:r>
            <a:endParaRPr lang="en-US" dirty="0">
              <a:solidFill>
                <a:srgbClr val="FF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9714" name="Text Box 94"/>
          <p:cNvSpPr txBox="1">
            <a:spLocks noChangeArrowheads="1"/>
          </p:cNvSpPr>
          <p:nvPr/>
        </p:nvSpPr>
        <p:spPr bwMode="auto">
          <a:xfrm>
            <a:off x="807497" y="3233456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25MW</a:t>
            </a:r>
            <a:endParaRPr lang="en-US" dirty="0">
              <a:solidFill>
                <a:srgbClr val="FF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9715" name="Line 95"/>
          <p:cNvSpPr>
            <a:spLocks noChangeShapeType="1"/>
          </p:cNvSpPr>
          <p:nvPr/>
        </p:nvSpPr>
        <p:spPr bwMode="auto">
          <a:xfrm flipV="1">
            <a:off x="6369582" y="1567481"/>
            <a:ext cx="0" cy="17091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Freeform 96"/>
          <p:cNvSpPr>
            <a:spLocks/>
          </p:cNvSpPr>
          <p:nvPr/>
        </p:nvSpPr>
        <p:spPr bwMode="auto">
          <a:xfrm>
            <a:off x="6385457" y="1604953"/>
            <a:ext cx="1063625" cy="900105"/>
          </a:xfrm>
          <a:custGeom>
            <a:avLst/>
            <a:gdLst>
              <a:gd name="T0" fmla="*/ 0 w 624"/>
              <a:gd name="T1" fmla="*/ 2147483647 h 192"/>
              <a:gd name="T2" fmla="*/ 2147483647 w 624"/>
              <a:gd name="T3" fmla="*/ 2147483647 h 192"/>
              <a:gd name="T4" fmla="*/ 2147483647 w 624"/>
              <a:gd name="T5" fmla="*/ 0 h 192"/>
              <a:gd name="T6" fmla="*/ 0 60000 65536"/>
              <a:gd name="T7" fmla="*/ 0 60000 65536"/>
              <a:gd name="T8" fmla="*/ 0 60000 65536"/>
              <a:gd name="T9" fmla="*/ 0 w 624"/>
              <a:gd name="T10" fmla="*/ 0 h 192"/>
              <a:gd name="T11" fmla="*/ 624 w 624"/>
              <a:gd name="T12" fmla="*/ 192 h 192"/>
              <a:gd name="connsiteX0" fmla="*/ 0 w 10000"/>
              <a:gd name="connsiteY0" fmla="*/ 29531 h 29531"/>
              <a:gd name="connsiteX1" fmla="*/ 10000 w 10000"/>
              <a:gd name="connsiteY1" fmla="*/ 29531 h 29531"/>
              <a:gd name="connsiteX2" fmla="*/ 9821 w 10000"/>
              <a:gd name="connsiteY2" fmla="*/ 0 h 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29531">
                <a:moveTo>
                  <a:pt x="0" y="29531"/>
                </a:moveTo>
                <a:lnTo>
                  <a:pt x="10000" y="29531"/>
                </a:lnTo>
                <a:cubicBezTo>
                  <a:pt x="10000" y="26198"/>
                  <a:pt x="9821" y="3333"/>
                  <a:pt x="9821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17" name="Text Box 97"/>
          <p:cNvSpPr txBox="1">
            <a:spLocks noChangeArrowheads="1"/>
          </p:cNvSpPr>
          <p:nvPr/>
        </p:nvSpPr>
        <p:spPr bwMode="auto">
          <a:xfrm>
            <a:off x="4604003" y="3590524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30MW</a:t>
            </a:r>
            <a:endParaRPr lang="en-US" dirty="0">
              <a:solidFill>
                <a:srgbClr val="FF0000"/>
              </a:solidFill>
              <a:latin typeface="Arial" charset="0"/>
              <a:ea typeface="MS PGothic" pitchFamily="34" charset="-128"/>
            </a:endParaRPr>
          </a:p>
        </p:txBody>
      </p:sp>
      <p:grpSp>
        <p:nvGrpSpPr>
          <p:cNvPr id="29718" name="Group 98"/>
          <p:cNvGrpSpPr>
            <a:grpSpLocks/>
          </p:cNvGrpSpPr>
          <p:nvPr/>
        </p:nvGrpSpPr>
        <p:grpSpPr bwMode="auto">
          <a:xfrm>
            <a:off x="7688794" y="4779963"/>
            <a:ext cx="381000" cy="400050"/>
            <a:chOff x="1278" y="3792"/>
            <a:chExt cx="240" cy="252"/>
          </a:xfrm>
        </p:grpSpPr>
        <p:sp>
          <p:nvSpPr>
            <p:cNvPr id="29770" name="Line 99"/>
            <p:cNvSpPr>
              <a:spLocks noChangeShapeType="1"/>
            </p:cNvSpPr>
            <p:nvPr/>
          </p:nvSpPr>
          <p:spPr bwMode="auto">
            <a:xfrm flipV="1">
              <a:off x="1278" y="3804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71" name="Group 100"/>
            <p:cNvGrpSpPr>
              <a:grpSpLocks/>
            </p:cNvGrpSpPr>
            <p:nvPr/>
          </p:nvGrpSpPr>
          <p:grpSpPr bwMode="auto">
            <a:xfrm>
              <a:off x="1296" y="3792"/>
              <a:ext cx="192" cy="240"/>
              <a:chOff x="1296" y="3792"/>
              <a:chExt cx="192" cy="240"/>
            </a:xfrm>
          </p:grpSpPr>
          <p:sp>
            <p:nvSpPr>
              <p:cNvPr id="29772" name="Oval 101"/>
              <p:cNvSpPr>
                <a:spLocks noChangeArrowheads="1"/>
              </p:cNvSpPr>
              <p:nvPr/>
            </p:nvSpPr>
            <p:spPr bwMode="auto">
              <a:xfrm>
                <a:off x="1296" y="384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3" name="Text Box 102"/>
              <p:cNvSpPr txBox="1">
                <a:spLocks noChangeArrowheads="1"/>
              </p:cNvSpPr>
              <p:nvPr/>
            </p:nvSpPr>
            <p:spPr bwMode="auto">
              <a:xfrm>
                <a:off x="1296" y="3792"/>
                <a:ext cx="1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latin typeface="Symbol" pitchFamily="18" charset="2"/>
                    <a:ea typeface="MS PGothic" pitchFamily="34" charset="-128"/>
                  </a:rPr>
                  <a:t>f</a:t>
                </a:r>
              </a:p>
            </p:txBody>
          </p:sp>
        </p:grpSp>
      </p:grpSp>
      <p:grpSp>
        <p:nvGrpSpPr>
          <p:cNvPr id="29720" name="Group 108"/>
          <p:cNvGrpSpPr>
            <a:grpSpLocks/>
          </p:cNvGrpSpPr>
          <p:nvPr/>
        </p:nvGrpSpPr>
        <p:grpSpPr bwMode="auto">
          <a:xfrm>
            <a:off x="6782330" y="2255838"/>
            <a:ext cx="381000" cy="400050"/>
            <a:chOff x="1278" y="3792"/>
            <a:chExt cx="240" cy="252"/>
          </a:xfrm>
        </p:grpSpPr>
        <p:sp>
          <p:nvSpPr>
            <p:cNvPr id="29762" name="Line 109"/>
            <p:cNvSpPr>
              <a:spLocks noChangeShapeType="1"/>
            </p:cNvSpPr>
            <p:nvPr/>
          </p:nvSpPr>
          <p:spPr bwMode="auto">
            <a:xfrm flipV="1">
              <a:off x="1278" y="3804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63" name="Group 110"/>
            <p:cNvGrpSpPr>
              <a:grpSpLocks/>
            </p:cNvGrpSpPr>
            <p:nvPr/>
          </p:nvGrpSpPr>
          <p:grpSpPr bwMode="auto">
            <a:xfrm>
              <a:off x="1296" y="3792"/>
              <a:ext cx="192" cy="240"/>
              <a:chOff x="1296" y="3792"/>
              <a:chExt cx="192" cy="240"/>
            </a:xfrm>
          </p:grpSpPr>
          <p:sp>
            <p:nvSpPr>
              <p:cNvPr id="29764" name="Oval 111"/>
              <p:cNvSpPr>
                <a:spLocks noChangeArrowheads="1"/>
              </p:cNvSpPr>
              <p:nvPr/>
            </p:nvSpPr>
            <p:spPr bwMode="auto">
              <a:xfrm>
                <a:off x="1296" y="384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5" name="Text Box 112"/>
              <p:cNvSpPr txBox="1">
                <a:spLocks noChangeArrowheads="1"/>
              </p:cNvSpPr>
              <p:nvPr/>
            </p:nvSpPr>
            <p:spPr bwMode="auto">
              <a:xfrm>
                <a:off x="1296" y="3792"/>
                <a:ext cx="1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latin typeface="Symbol" pitchFamily="18" charset="2"/>
                    <a:ea typeface="MS PGothic" pitchFamily="34" charset="-128"/>
                  </a:rPr>
                  <a:t>f</a:t>
                </a:r>
              </a:p>
            </p:txBody>
          </p:sp>
        </p:grpSp>
      </p:grpSp>
      <p:sp>
        <p:nvSpPr>
          <p:cNvPr id="29721" name="Text Box 113"/>
          <p:cNvSpPr txBox="1">
            <a:spLocks noChangeArrowheads="1"/>
          </p:cNvSpPr>
          <p:nvPr/>
        </p:nvSpPr>
        <p:spPr bwMode="auto">
          <a:xfrm>
            <a:off x="8198735" y="6077480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Times New Roman" pitchFamily="18" charset="0"/>
                <a:ea typeface="MS PGothic" pitchFamily="34" charset="-128"/>
              </a:rPr>
              <a:t>WG</a:t>
            </a:r>
          </a:p>
        </p:txBody>
      </p:sp>
      <p:grpSp>
        <p:nvGrpSpPr>
          <p:cNvPr id="29722" name="Group 114"/>
          <p:cNvGrpSpPr>
            <a:grpSpLocks/>
          </p:cNvGrpSpPr>
          <p:nvPr/>
        </p:nvGrpSpPr>
        <p:grpSpPr bwMode="auto">
          <a:xfrm>
            <a:off x="8253944" y="5824538"/>
            <a:ext cx="331788" cy="295275"/>
            <a:chOff x="405" y="1717"/>
            <a:chExt cx="282" cy="251"/>
          </a:xfrm>
        </p:grpSpPr>
        <p:sp>
          <p:nvSpPr>
            <p:cNvPr id="29759" name="Rectangle 115"/>
            <p:cNvSpPr>
              <a:spLocks noChangeAspect="1" noChangeArrowheads="1"/>
            </p:cNvSpPr>
            <p:nvPr/>
          </p:nvSpPr>
          <p:spPr bwMode="auto">
            <a:xfrm>
              <a:off x="457" y="1769"/>
              <a:ext cx="156" cy="1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0" name="Rectangle 116"/>
            <p:cNvSpPr>
              <a:spLocks noChangeAspect="1" noChangeArrowheads="1"/>
            </p:cNvSpPr>
            <p:nvPr/>
          </p:nvSpPr>
          <p:spPr bwMode="auto">
            <a:xfrm>
              <a:off x="405" y="1717"/>
              <a:ext cx="109" cy="251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Rectangle 117"/>
            <p:cNvSpPr>
              <a:spLocks noChangeAspect="1" noChangeArrowheads="1"/>
            </p:cNvSpPr>
            <p:nvPr/>
          </p:nvSpPr>
          <p:spPr bwMode="auto">
            <a:xfrm>
              <a:off x="609" y="1717"/>
              <a:ext cx="78" cy="241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3" name="Rectangle 119"/>
          <p:cNvSpPr>
            <a:spLocks noChangeArrowheads="1"/>
          </p:cNvSpPr>
          <p:nvPr/>
        </p:nvSpPr>
        <p:spPr bwMode="auto">
          <a:xfrm>
            <a:off x="6947432" y="5959475"/>
            <a:ext cx="1003300" cy="236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Text Box 130"/>
          <p:cNvSpPr txBox="1">
            <a:spLocks noChangeArrowheads="1"/>
          </p:cNvSpPr>
          <p:nvPr/>
        </p:nvSpPr>
        <p:spPr bwMode="auto">
          <a:xfrm>
            <a:off x="7154689" y="594095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Times New Roman" pitchFamily="18" charset="0"/>
                <a:ea typeface="MS PGothic" pitchFamily="34" charset="-128"/>
              </a:rPr>
              <a:t>WL1</a:t>
            </a:r>
          </a:p>
        </p:txBody>
      </p:sp>
      <p:sp>
        <p:nvSpPr>
          <p:cNvPr id="29725" name="Line 131"/>
          <p:cNvSpPr>
            <a:spLocks noChangeShapeType="1"/>
          </p:cNvSpPr>
          <p:nvPr/>
        </p:nvSpPr>
        <p:spPr bwMode="auto">
          <a:xfrm>
            <a:off x="8423807" y="3900488"/>
            <a:ext cx="0" cy="196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9726" name="Group 132"/>
          <p:cNvGrpSpPr>
            <a:grpSpLocks/>
          </p:cNvGrpSpPr>
          <p:nvPr/>
        </p:nvGrpSpPr>
        <p:grpSpPr bwMode="auto">
          <a:xfrm>
            <a:off x="8231719" y="4367213"/>
            <a:ext cx="381000" cy="400050"/>
            <a:chOff x="1278" y="3792"/>
            <a:chExt cx="240" cy="252"/>
          </a:xfrm>
        </p:grpSpPr>
        <p:sp>
          <p:nvSpPr>
            <p:cNvPr id="29755" name="Line 133"/>
            <p:cNvSpPr>
              <a:spLocks noChangeShapeType="1"/>
            </p:cNvSpPr>
            <p:nvPr/>
          </p:nvSpPr>
          <p:spPr bwMode="auto">
            <a:xfrm flipV="1">
              <a:off x="1278" y="3804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56" name="Group 134"/>
            <p:cNvGrpSpPr>
              <a:grpSpLocks/>
            </p:cNvGrpSpPr>
            <p:nvPr/>
          </p:nvGrpSpPr>
          <p:grpSpPr bwMode="auto">
            <a:xfrm>
              <a:off x="1296" y="3792"/>
              <a:ext cx="192" cy="240"/>
              <a:chOff x="1296" y="3792"/>
              <a:chExt cx="192" cy="240"/>
            </a:xfrm>
          </p:grpSpPr>
          <p:sp>
            <p:nvSpPr>
              <p:cNvPr id="29757" name="Oval 135"/>
              <p:cNvSpPr>
                <a:spLocks noChangeArrowheads="1"/>
              </p:cNvSpPr>
              <p:nvPr/>
            </p:nvSpPr>
            <p:spPr bwMode="auto">
              <a:xfrm>
                <a:off x="1296" y="384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8" name="Text Box 136"/>
              <p:cNvSpPr txBox="1">
                <a:spLocks noChangeArrowheads="1"/>
              </p:cNvSpPr>
              <p:nvPr/>
            </p:nvSpPr>
            <p:spPr bwMode="auto">
              <a:xfrm>
                <a:off x="1296" y="3792"/>
                <a:ext cx="1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latin typeface="Symbol" pitchFamily="18" charset="2"/>
                    <a:ea typeface="MS PGothic" pitchFamily="34" charset="-128"/>
                  </a:rPr>
                  <a:t>f</a:t>
                </a:r>
              </a:p>
            </p:txBody>
          </p:sp>
        </p:grpSp>
      </p:grpSp>
      <p:sp>
        <p:nvSpPr>
          <p:cNvPr id="29728" name="Line 141"/>
          <p:cNvSpPr>
            <a:spLocks noChangeShapeType="1"/>
          </p:cNvSpPr>
          <p:nvPr/>
        </p:nvSpPr>
        <p:spPr bwMode="auto">
          <a:xfrm flipV="1">
            <a:off x="1866194" y="1561133"/>
            <a:ext cx="0" cy="1422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9730" name="Group 143"/>
          <p:cNvGrpSpPr>
            <a:grpSpLocks/>
          </p:cNvGrpSpPr>
          <p:nvPr/>
        </p:nvGrpSpPr>
        <p:grpSpPr bwMode="auto">
          <a:xfrm>
            <a:off x="2428171" y="2303463"/>
            <a:ext cx="381000" cy="400050"/>
            <a:chOff x="1278" y="3792"/>
            <a:chExt cx="240" cy="252"/>
          </a:xfrm>
        </p:grpSpPr>
        <p:sp>
          <p:nvSpPr>
            <p:cNvPr id="29751" name="Line 144"/>
            <p:cNvSpPr>
              <a:spLocks noChangeShapeType="1"/>
            </p:cNvSpPr>
            <p:nvPr/>
          </p:nvSpPr>
          <p:spPr bwMode="auto">
            <a:xfrm flipV="1">
              <a:off x="1278" y="3804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52" name="Group 145"/>
            <p:cNvGrpSpPr>
              <a:grpSpLocks/>
            </p:cNvGrpSpPr>
            <p:nvPr/>
          </p:nvGrpSpPr>
          <p:grpSpPr bwMode="auto">
            <a:xfrm>
              <a:off x="1296" y="3792"/>
              <a:ext cx="192" cy="240"/>
              <a:chOff x="1296" y="3792"/>
              <a:chExt cx="192" cy="240"/>
            </a:xfrm>
          </p:grpSpPr>
          <p:sp>
            <p:nvSpPr>
              <p:cNvPr id="29753" name="Oval 146"/>
              <p:cNvSpPr>
                <a:spLocks noChangeArrowheads="1"/>
              </p:cNvSpPr>
              <p:nvPr/>
            </p:nvSpPr>
            <p:spPr bwMode="auto">
              <a:xfrm>
                <a:off x="1296" y="384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4" name="Text Box 147"/>
              <p:cNvSpPr txBox="1">
                <a:spLocks noChangeArrowheads="1"/>
              </p:cNvSpPr>
              <p:nvPr/>
            </p:nvSpPr>
            <p:spPr bwMode="auto">
              <a:xfrm>
                <a:off x="1296" y="3792"/>
                <a:ext cx="1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latin typeface="Symbol" pitchFamily="18" charset="2"/>
                    <a:ea typeface="MS PGothic" pitchFamily="34" charset="-128"/>
                  </a:rPr>
                  <a:t>f</a:t>
                </a:r>
              </a:p>
            </p:txBody>
          </p:sp>
        </p:grpSp>
      </p:grpSp>
      <p:sp>
        <p:nvSpPr>
          <p:cNvPr id="29733" name="Text Box 150"/>
          <p:cNvSpPr txBox="1">
            <a:spLocks noChangeArrowheads="1"/>
          </p:cNvSpPr>
          <p:nvPr/>
        </p:nvSpPr>
        <p:spPr bwMode="auto">
          <a:xfrm>
            <a:off x="4088117" y="251002"/>
            <a:ext cx="4890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Comic Sans MS" pitchFamily="66" charset="0"/>
                <a:ea typeface="MS PGothic" pitchFamily="34" charset="-128"/>
              </a:rPr>
              <a:t>Total Power Budget  = 96 </a:t>
            </a:r>
            <a:r>
              <a:rPr lang="en-US" sz="2400" dirty="0" smtClean="0">
                <a:solidFill>
                  <a:srgbClr val="3333FF"/>
                </a:solidFill>
                <a:latin typeface="Comic Sans MS" pitchFamily="66" charset="0"/>
                <a:ea typeface="MS PGothic" pitchFamily="34" charset="-128"/>
              </a:rPr>
              <a:t>MW</a:t>
            </a:r>
            <a:endParaRPr lang="en-US" sz="2400" dirty="0">
              <a:solidFill>
                <a:srgbClr val="3333FF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29734" name="Text Box 155"/>
          <p:cNvSpPr txBox="1">
            <a:spLocks noChangeArrowheads="1"/>
          </p:cNvSpPr>
          <p:nvPr/>
        </p:nvSpPr>
        <p:spPr bwMode="auto">
          <a:xfrm>
            <a:off x="405694" y="1036638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75 MeV</a:t>
            </a:r>
          </a:p>
        </p:txBody>
      </p:sp>
      <p:sp>
        <p:nvSpPr>
          <p:cNvPr id="29735" name="Text Box 158"/>
          <p:cNvSpPr txBox="1">
            <a:spLocks noChangeArrowheads="1"/>
          </p:cNvSpPr>
          <p:nvPr/>
        </p:nvSpPr>
        <p:spPr bwMode="auto">
          <a:xfrm>
            <a:off x="6133044" y="5708650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CC"/>
                </a:solidFill>
                <a:latin typeface="Arial" charset="0"/>
                <a:ea typeface="MS PGothic" pitchFamily="34" charset="-128"/>
              </a:rPr>
              <a:t>10 MeV</a:t>
            </a:r>
          </a:p>
        </p:txBody>
      </p:sp>
      <p:sp>
        <p:nvSpPr>
          <p:cNvPr id="29736" name="Rectangle 1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RF power distribution</a:t>
            </a:r>
          </a:p>
        </p:txBody>
      </p:sp>
      <p:grpSp>
        <p:nvGrpSpPr>
          <p:cNvPr id="29737" name="Group 162"/>
          <p:cNvGrpSpPr>
            <a:grpSpLocks/>
          </p:cNvGrpSpPr>
          <p:nvPr/>
        </p:nvGrpSpPr>
        <p:grpSpPr bwMode="auto">
          <a:xfrm>
            <a:off x="8236482" y="1246188"/>
            <a:ext cx="258762" cy="403225"/>
            <a:chOff x="405" y="1717"/>
            <a:chExt cx="282" cy="251"/>
          </a:xfrm>
        </p:grpSpPr>
        <p:sp>
          <p:nvSpPr>
            <p:cNvPr id="29748" name="Rectangle 163"/>
            <p:cNvSpPr>
              <a:spLocks noChangeAspect="1" noChangeArrowheads="1"/>
            </p:cNvSpPr>
            <p:nvPr/>
          </p:nvSpPr>
          <p:spPr bwMode="auto">
            <a:xfrm>
              <a:off x="457" y="1769"/>
              <a:ext cx="156" cy="1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Rectangle 164"/>
            <p:cNvSpPr>
              <a:spLocks noChangeAspect="1" noChangeArrowheads="1"/>
            </p:cNvSpPr>
            <p:nvPr/>
          </p:nvSpPr>
          <p:spPr bwMode="auto">
            <a:xfrm>
              <a:off x="405" y="1717"/>
              <a:ext cx="109" cy="251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Rectangle 165"/>
            <p:cNvSpPr>
              <a:spLocks noChangeAspect="1" noChangeArrowheads="1"/>
            </p:cNvSpPr>
            <p:nvPr/>
          </p:nvSpPr>
          <p:spPr bwMode="auto">
            <a:xfrm>
              <a:off x="609" y="1717"/>
              <a:ext cx="78" cy="241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38" name="Rectangle 166"/>
          <p:cNvSpPr>
            <a:spLocks noChangeArrowheads="1"/>
          </p:cNvSpPr>
          <p:nvPr/>
        </p:nvSpPr>
        <p:spPr bwMode="auto">
          <a:xfrm>
            <a:off x="2776892" y="1328738"/>
            <a:ext cx="735012" cy="22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167"/>
          <p:cNvSpPr>
            <a:spLocks noChangeArrowheads="1"/>
          </p:cNvSpPr>
          <p:nvPr/>
        </p:nvSpPr>
        <p:spPr bwMode="auto">
          <a:xfrm>
            <a:off x="1586794" y="1328738"/>
            <a:ext cx="733425" cy="22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Rectangle 168"/>
          <p:cNvSpPr>
            <a:spLocks noChangeArrowheads="1"/>
          </p:cNvSpPr>
          <p:nvPr/>
        </p:nvSpPr>
        <p:spPr bwMode="auto">
          <a:xfrm>
            <a:off x="4934482" y="1328738"/>
            <a:ext cx="733425" cy="22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Rectangle 169"/>
          <p:cNvSpPr>
            <a:spLocks noChangeArrowheads="1"/>
          </p:cNvSpPr>
          <p:nvPr/>
        </p:nvSpPr>
        <p:spPr bwMode="auto">
          <a:xfrm>
            <a:off x="3868563" y="1328738"/>
            <a:ext cx="733425" cy="22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Rectangle 170"/>
          <p:cNvSpPr>
            <a:spLocks noChangeArrowheads="1"/>
          </p:cNvSpPr>
          <p:nvPr/>
        </p:nvSpPr>
        <p:spPr bwMode="auto">
          <a:xfrm>
            <a:off x="6979182" y="1328738"/>
            <a:ext cx="733425" cy="22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Rectangle 171"/>
          <p:cNvSpPr>
            <a:spLocks noChangeArrowheads="1"/>
          </p:cNvSpPr>
          <p:nvPr/>
        </p:nvSpPr>
        <p:spPr bwMode="auto">
          <a:xfrm>
            <a:off x="5956832" y="1328738"/>
            <a:ext cx="733425" cy="22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150"/>
          <p:cNvSpPr txBox="1">
            <a:spLocks noChangeArrowheads="1"/>
          </p:cNvSpPr>
          <p:nvPr/>
        </p:nvSpPr>
        <p:spPr bwMode="auto">
          <a:xfrm>
            <a:off x="833438" y="4706233"/>
            <a:ext cx="422147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0" dirty="0">
                <a:latin typeface="Arial" charset="0"/>
                <a:ea typeface="MS PGothic" pitchFamily="34" charset="-128"/>
              </a:rPr>
              <a:t>K1 (Orig.)       </a:t>
            </a:r>
            <a:r>
              <a:rPr lang="en-US" b="0" dirty="0" smtClean="0">
                <a:latin typeface="Arial" charset="0"/>
                <a:ea typeface="MS PGothic" pitchFamily="34" charset="-128"/>
              </a:rPr>
              <a:t>  28 </a:t>
            </a:r>
            <a:r>
              <a:rPr lang="en-US" b="0" dirty="0">
                <a:latin typeface="Arial" charset="0"/>
                <a:ea typeface="MS PGothic" pitchFamily="34" charset="-128"/>
              </a:rPr>
              <a:t>MW     </a:t>
            </a:r>
            <a:r>
              <a:rPr lang="en-US" b="0" dirty="0" smtClean="0">
                <a:latin typeface="Arial" charset="0"/>
                <a:ea typeface="MS PGothic" pitchFamily="34" charset="-128"/>
              </a:rPr>
              <a:t>         </a:t>
            </a:r>
            <a:r>
              <a:rPr lang="en-US" b="0" dirty="0">
                <a:latin typeface="Arial" charset="0"/>
                <a:ea typeface="MS PGothic" pitchFamily="34" charset="-128"/>
              </a:rPr>
              <a:t>25 MW</a:t>
            </a:r>
          </a:p>
          <a:p>
            <a:pPr eaLnBrk="1" hangingPunct="1"/>
            <a:r>
              <a:rPr lang="en-US" b="0" dirty="0">
                <a:latin typeface="Arial" charset="0"/>
                <a:ea typeface="MS PGothic" pitchFamily="34" charset="-128"/>
              </a:rPr>
              <a:t>K2 (Litton)      </a:t>
            </a:r>
            <a:r>
              <a:rPr lang="en-US" b="0" dirty="0" smtClean="0">
                <a:latin typeface="Arial" charset="0"/>
                <a:ea typeface="MS PGothic" pitchFamily="34" charset="-128"/>
              </a:rPr>
              <a:t>  30 </a:t>
            </a:r>
            <a:r>
              <a:rPr lang="en-US" b="0" dirty="0">
                <a:latin typeface="Arial" charset="0"/>
                <a:ea typeface="MS PGothic" pitchFamily="34" charset="-128"/>
              </a:rPr>
              <a:t>MW     </a:t>
            </a:r>
            <a:r>
              <a:rPr lang="en-US" b="0" dirty="0" smtClean="0">
                <a:latin typeface="Arial" charset="0"/>
                <a:ea typeface="MS PGothic" pitchFamily="34" charset="-128"/>
              </a:rPr>
              <a:t>         </a:t>
            </a:r>
            <a:r>
              <a:rPr lang="en-US" b="0" dirty="0">
                <a:latin typeface="Arial" charset="0"/>
                <a:ea typeface="MS PGothic" pitchFamily="34" charset="-128"/>
              </a:rPr>
              <a:t>27 MW</a:t>
            </a:r>
          </a:p>
          <a:p>
            <a:pPr eaLnBrk="1" hangingPunct="1"/>
            <a:r>
              <a:rPr lang="en-US" b="0" dirty="0">
                <a:latin typeface="Arial" charset="0"/>
                <a:ea typeface="MS PGothic" pitchFamily="34" charset="-128"/>
              </a:rPr>
              <a:t>K3 </a:t>
            </a:r>
            <a:r>
              <a:rPr lang="en-US" b="0" dirty="0" smtClean="0">
                <a:latin typeface="Arial" charset="0"/>
                <a:ea typeface="MS PGothic" pitchFamily="34" charset="-128"/>
              </a:rPr>
              <a:t>(Thales)      </a:t>
            </a:r>
            <a:r>
              <a:rPr lang="en-US" b="0" dirty="0">
                <a:latin typeface="Arial" charset="0"/>
                <a:ea typeface="MS PGothic" pitchFamily="34" charset="-128"/>
              </a:rPr>
              <a:t>25 MW     </a:t>
            </a:r>
            <a:r>
              <a:rPr lang="en-US" b="0" dirty="0" smtClean="0">
                <a:latin typeface="Arial" charset="0"/>
                <a:ea typeface="MS PGothic" pitchFamily="34" charset="-128"/>
              </a:rPr>
              <a:t>         </a:t>
            </a:r>
            <a:r>
              <a:rPr lang="en-US" b="0" dirty="0">
                <a:latin typeface="Arial" charset="0"/>
                <a:ea typeface="MS PGothic" pitchFamily="34" charset="-128"/>
              </a:rPr>
              <a:t>22 MW</a:t>
            </a:r>
          </a:p>
          <a:p>
            <a:pPr eaLnBrk="1" hangingPunct="1"/>
            <a:r>
              <a:rPr lang="en-US" b="0" dirty="0">
                <a:latin typeface="Arial" charset="0"/>
                <a:ea typeface="MS PGothic" pitchFamily="34" charset="-128"/>
              </a:rPr>
              <a:t>K4 </a:t>
            </a:r>
            <a:r>
              <a:rPr lang="en-US" b="0" dirty="0" smtClean="0">
                <a:latin typeface="Arial" charset="0"/>
                <a:ea typeface="MS PGothic" pitchFamily="34" charset="-128"/>
              </a:rPr>
              <a:t>(Thales)      </a:t>
            </a:r>
            <a:r>
              <a:rPr lang="en-US" b="0" dirty="0">
                <a:latin typeface="Arial" charset="0"/>
                <a:ea typeface="MS PGothic" pitchFamily="34" charset="-128"/>
              </a:rPr>
              <a:t>25 MW     </a:t>
            </a:r>
            <a:r>
              <a:rPr lang="en-US" b="0" dirty="0" smtClean="0">
                <a:latin typeface="Arial" charset="0"/>
                <a:ea typeface="MS PGothic" pitchFamily="34" charset="-128"/>
              </a:rPr>
              <a:t>         </a:t>
            </a:r>
            <a:r>
              <a:rPr lang="en-US" b="0" dirty="0">
                <a:latin typeface="Arial" charset="0"/>
                <a:ea typeface="MS PGothic" pitchFamily="34" charset="-128"/>
              </a:rPr>
              <a:t>22 MW</a:t>
            </a:r>
          </a:p>
          <a:p>
            <a:pPr eaLnBrk="1" hangingPunct="1"/>
            <a:r>
              <a:rPr lang="en-US" sz="2000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Total            110 MW   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       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96 MW</a:t>
            </a:r>
          </a:p>
        </p:txBody>
      </p:sp>
      <p:grpSp>
        <p:nvGrpSpPr>
          <p:cNvPr id="81" name="Group 151"/>
          <p:cNvGrpSpPr>
            <a:grpSpLocks/>
          </p:cNvGrpSpPr>
          <p:nvPr/>
        </p:nvGrpSpPr>
        <p:grpSpPr bwMode="auto">
          <a:xfrm>
            <a:off x="604838" y="5534908"/>
            <a:ext cx="4267200" cy="366712"/>
            <a:chOff x="1910" y="4777"/>
            <a:chExt cx="2688" cy="231"/>
          </a:xfrm>
        </p:grpSpPr>
        <p:sp>
          <p:nvSpPr>
            <p:cNvPr id="82" name="Line 152"/>
            <p:cNvSpPr>
              <a:spLocks noChangeShapeType="1"/>
            </p:cNvSpPr>
            <p:nvPr/>
          </p:nvSpPr>
          <p:spPr bwMode="auto">
            <a:xfrm>
              <a:off x="1910" y="4969"/>
              <a:ext cx="26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 Box 153"/>
            <p:cNvSpPr txBox="1">
              <a:spLocks noChangeArrowheads="1"/>
            </p:cNvSpPr>
            <p:nvPr/>
          </p:nvSpPr>
          <p:spPr bwMode="auto">
            <a:xfrm>
              <a:off x="1910" y="4777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b="0">
                  <a:latin typeface="Arial" charset="0"/>
                  <a:ea typeface="MS PGothic" pitchFamily="34" charset="-128"/>
                </a:rPr>
                <a:t>+</a:t>
              </a:r>
            </a:p>
          </p:txBody>
        </p:sp>
      </p:grpSp>
      <p:sp>
        <p:nvSpPr>
          <p:cNvPr id="84" name="Text Box 154"/>
          <p:cNvSpPr txBox="1">
            <a:spLocks noChangeArrowheads="1"/>
          </p:cNvSpPr>
          <p:nvPr/>
        </p:nvSpPr>
        <p:spPr bwMode="auto">
          <a:xfrm>
            <a:off x="865188" y="4172833"/>
            <a:ext cx="470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  <a:ea typeface="MS PGothic" pitchFamily="34" charset="-128"/>
              </a:rPr>
              <a:t>Klystron       Maximum         </a:t>
            </a:r>
            <a:r>
              <a:rPr lang="en-US" dirty="0" smtClean="0">
                <a:latin typeface="Arial" charset="0"/>
                <a:ea typeface="MS PGothic" pitchFamily="34" charset="-128"/>
              </a:rPr>
              <a:t>Operated</a:t>
            </a:r>
            <a:endParaRPr lang="en-US" dirty="0">
              <a:latin typeface="Arial" charset="0"/>
              <a:ea typeface="MS PGothic" pitchFamily="34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MS PGothic" pitchFamily="34" charset="-128"/>
              </a:rPr>
              <a:t>                      Power              </a:t>
            </a:r>
            <a:r>
              <a:rPr lang="en-US" dirty="0" smtClean="0">
                <a:latin typeface="Arial" charset="0"/>
                <a:ea typeface="MS PGothic" pitchFamily="34" charset="-128"/>
              </a:rPr>
              <a:t> </a:t>
            </a:r>
            <a:r>
              <a:rPr lang="en-US" dirty="0" err="1">
                <a:latin typeface="Arial" charset="0"/>
                <a:ea typeface="MS PGothic" pitchFamily="34" charset="-128"/>
              </a:rPr>
              <a:t>Power</a:t>
            </a:r>
            <a:r>
              <a:rPr lang="en-US" dirty="0">
                <a:latin typeface="Arial" charset="0"/>
                <a:ea typeface="MS PGothic" pitchFamily="34" charset="-128"/>
              </a:rPr>
              <a:t> (90%)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088117" y="251001"/>
            <a:ext cx="4700283" cy="461665"/>
          </a:xfrm>
          <a:prstGeom prst="roundRect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 bwMode="auto">
          <a:xfrm rot="5400000">
            <a:off x="992659" y="2625467"/>
            <a:ext cx="528197" cy="687781"/>
          </a:xfrm>
          <a:prstGeom prst="triangl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 flipH="1">
            <a:off x="1608671" y="2964815"/>
            <a:ext cx="296329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876481" y="280052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latin typeface="Arial" charset="0"/>
                <a:ea typeface="MS PGothic" pitchFamily="34" charset="-128"/>
              </a:rPr>
              <a:t>K4</a:t>
            </a:r>
            <a:endParaRPr lang="en-US" dirty="0"/>
          </a:p>
        </p:txBody>
      </p:sp>
      <p:sp>
        <p:nvSpPr>
          <p:cNvPr id="94" name="Text Box 81"/>
          <p:cNvSpPr txBox="1">
            <a:spLocks noChangeArrowheads="1"/>
          </p:cNvSpPr>
          <p:nvPr/>
        </p:nvSpPr>
        <p:spPr bwMode="auto">
          <a:xfrm rot="16200000">
            <a:off x="1280828" y="1830400"/>
            <a:ext cx="887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11 MW</a:t>
            </a:r>
            <a:endParaRPr lang="en-US" b="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5" name="Isosceles Triangle 104"/>
          <p:cNvSpPr/>
          <p:nvPr/>
        </p:nvSpPr>
        <p:spPr bwMode="auto">
          <a:xfrm rot="5400000">
            <a:off x="2304385" y="3029513"/>
            <a:ext cx="528197" cy="687781"/>
          </a:xfrm>
          <a:prstGeom prst="triangl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 bwMode="auto">
          <a:xfrm flipH="1">
            <a:off x="2931686" y="3368861"/>
            <a:ext cx="254602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>
          <a:xfrm>
            <a:off x="2188207" y="320457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Arial" charset="0"/>
                <a:ea typeface="MS PGothic" pitchFamily="34" charset="-128"/>
              </a:rPr>
              <a:t>K3</a:t>
            </a:r>
            <a:endParaRPr lang="en-US" dirty="0"/>
          </a:p>
        </p:txBody>
      </p:sp>
      <p:sp>
        <p:nvSpPr>
          <p:cNvPr id="111" name="Isosceles Triangle 110"/>
          <p:cNvSpPr/>
          <p:nvPr/>
        </p:nvSpPr>
        <p:spPr bwMode="auto">
          <a:xfrm rot="5400000">
            <a:off x="4798496" y="2946608"/>
            <a:ext cx="528197" cy="687781"/>
          </a:xfrm>
          <a:prstGeom prst="triangl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 bwMode="auto">
          <a:xfrm flipH="1">
            <a:off x="5395459" y="3292306"/>
            <a:ext cx="1005341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3" name="Rectangle 112"/>
          <p:cNvSpPr/>
          <p:nvPr/>
        </p:nvSpPr>
        <p:spPr>
          <a:xfrm>
            <a:off x="4682318" y="3121665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Arial" charset="0"/>
                <a:ea typeface="MS PGothic" pitchFamily="34" charset="-128"/>
              </a:rPr>
              <a:t>K2</a:t>
            </a:r>
            <a:endParaRPr lang="en-US" dirty="0"/>
          </a:p>
        </p:txBody>
      </p:sp>
      <p:sp>
        <p:nvSpPr>
          <p:cNvPr id="114" name="Isosceles Triangle 113"/>
          <p:cNvSpPr/>
          <p:nvPr/>
        </p:nvSpPr>
        <p:spPr bwMode="auto">
          <a:xfrm rot="5400000">
            <a:off x="7113355" y="3279118"/>
            <a:ext cx="528197" cy="687781"/>
          </a:xfrm>
          <a:prstGeom prst="triangl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 bwMode="auto">
          <a:xfrm flipH="1">
            <a:off x="7729366" y="3623008"/>
            <a:ext cx="395991" cy="180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6" name="Rectangle 115"/>
          <p:cNvSpPr/>
          <p:nvPr/>
        </p:nvSpPr>
        <p:spPr>
          <a:xfrm>
            <a:off x="6997177" y="3454175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Arial" charset="0"/>
                <a:ea typeface="MS PGothic" pitchFamily="34" charset="-128"/>
              </a:rPr>
              <a:t>K1</a:t>
            </a:r>
            <a:endParaRPr lang="en-US" dirty="0"/>
          </a:p>
        </p:txBody>
      </p:sp>
      <p:sp>
        <p:nvSpPr>
          <p:cNvPr id="117" name="Text Box 81"/>
          <p:cNvSpPr txBox="1">
            <a:spLocks noChangeArrowheads="1"/>
          </p:cNvSpPr>
          <p:nvPr/>
        </p:nvSpPr>
        <p:spPr bwMode="auto">
          <a:xfrm rot="16200000">
            <a:off x="2557622" y="1830400"/>
            <a:ext cx="887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11 MW</a:t>
            </a:r>
            <a:endParaRPr lang="en-US" b="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18" name="Text Box 81"/>
          <p:cNvSpPr txBox="1">
            <a:spLocks noChangeArrowheads="1"/>
          </p:cNvSpPr>
          <p:nvPr/>
        </p:nvSpPr>
        <p:spPr bwMode="auto">
          <a:xfrm rot="16200000">
            <a:off x="3660988" y="1830400"/>
            <a:ext cx="887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11 MW</a:t>
            </a:r>
            <a:endParaRPr lang="en-US" b="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19" name="Text Box 81"/>
          <p:cNvSpPr txBox="1">
            <a:spLocks noChangeArrowheads="1"/>
          </p:cNvSpPr>
          <p:nvPr/>
        </p:nvSpPr>
        <p:spPr bwMode="auto">
          <a:xfrm rot="16200000">
            <a:off x="4815014" y="1830400"/>
            <a:ext cx="887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11 MW</a:t>
            </a:r>
            <a:endParaRPr lang="en-US" b="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" name="Text Box 81"/>
          <p:cNvSpPr txBox="1">
            <a:spLocks noChangeArrowheads="1"/>
          </p:cNvSpPr>
          <p:nvPr/>
        </p:nvSpPr>
        <p:spPr bwMode="auto">
          <a:xfrm rot="16200000">
            <a:off x="5803113" y="1830400"/>
            <a:ext cx="896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13 MW</a:t>
            </a:r>
            <a:endParaRPr lang="en-US" b="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4" name="Text Box 81"/>
          <p:cNvSpPr txBox="1">
            <a:spLocks noChangeArrowheads="1"/>
          </p:cNvSpPr>
          <p:nvPr/>
        </p:nvSpPr>
        <p:spPr bwMode="auto">
          <a:xfrm rot="16200000">
            <a:off x="6840542" y="1830400"/>
            <a:ext cx="896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14 MW</a:t>
            </a:r>
            <a:endParaRPr lang="en-US" b="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147052" y="3336332"/>
            <a:ext cx="533400" cy="54157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8073660" y="345790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Arial" charset="0"/>
                <a:ea typeface="MS PGothic" pitchFamily="34" charset="-128"/>
              </a:rPr>
              <a:t>PWR</a:t>
            </a:r>
            <a:endParaRPr lang="en-US" dirty="0"/>
          </a:p>
        </p:txBody>
      </p:sp>
      <p:sp>
        <p:nvSpPr>
          <p:cNvPr id="132" name="Text Box 81"/>
          <p:cNvSpPr txBox="1">
            <a:spLocks noChangeArrowheads="1"/>
          </p:cNvSpPr>
          <p:nvPr/>
        </p:nvSpPr>
        <p:spPr bwMode="auto">
          <a:xfrm rot="16200000">
            <a:off x="7793042" y="1830400"/>
            <a:ext cx="896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14 MW</a:t>
            </a:r>
            <a:endParaRPr lang="en-US" b="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33" name="Text Box 81"/>
          <p:cNvSpPr txBox="1">
            <a:spLocks noChangeArrowheads="1"/>
          </p:cNvSpPr>
          <p:nvPr/>
        </p:nvSpPr>
        <p:spPr bwMode="auto">
          <a:xfrm rot="5400000" flipH="1">
            <a:off x="6872268" y="5227028"/>
            <a:ext cx="780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6</a:t>
            </a: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MW</a:t>
            </a:r>
            <a:endParaRPr lang="en-US" b="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34" name="Text Box 81"/>
          <p:cNvSpPr txBox="1">
            <a:spLocks noChangeArrowheads="1"/>
          </p:cNvSpPr>
          <p:nvPr/>
        </p:nvSpPr>
        <p:spPr bwMode="auto">
          <a:xfrm rot="5400000" flipH="1">
            <a:off x="8220850" y="5302045"/>
            <a:ext cx="780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5 MW</a:t>
            </a:r>
            <a:endParaRPr lang="en-US" b="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39" name="Line 141"/>
          <p:cNvSpPr>
            <a:spLocks noChangeShapeType="1"/>
          </p:cNvSpPr>
          <p:nvPr/>
        </p:nvSpPr>
        <p:spPr bwMode="auto">
          <a:xfrm flipV="1">
            <a:off x="3170803" y="1600200"/>
            <a:ext cx="0" cy="17732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1812572" y="2441628"/>
            <a:ext cx="107244" cy="10724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 bwMode="auto">
          <a:xfrm>
            <a:off x="6323394" y="2448437"/>
            <a:ext cx="107244" cy="10724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3170802" y="1567483"/>
            <a:ext cx="2257393" cy="1079761"/>
          </a:xfrm>
          <a:custGeom>
            <a:avLst/>
            <a:gdLst>
              <a:gd name="connsiteX0" fmla="*/ 0 w 2393245"/>
              <a:gd name="connsiteY0" fmla="*/ 936977 h 936977"/>
              <a:gd name="connsiteX1" fmla="*/ 2393245 w 2393245"/>
              <a:gd name="connsiteY1" fmla="*/ 936977 h 936977"/>
              <a:gd name="connsiteX2" fmla="*/ 2393245 w 2393245"/>
              <a:gd name="connsiteY2" fmla="*/ 0 h 93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3245" h="936977">
                <a:moveTo>
                  <a:pt x="0" y="936977"/>
                </a:moveTo>
                <a:lnTo>
                  <a:pt x="2393245" y="936977"/>
                </a:lnTo>
                <a:lnTo>
                  <a:pt x="2393245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 bwMode="auto">
          <a:xfrm>
            <a:off x="3115592" y="2586408"/>
            <a:ext cx="107244" cy="10724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19" name="Group 103"/>
          <p:cNvGrpSpPr>
            <a:grpSpLocks/>
          </p:cNvGrpSpPr>
          <p:nvPr/>
        </p:nvGrpSpPr>
        <p:grpSpPr bwMode="auto">
          <a:xfrm>
            <a:off x="4621394" y="2413890"/>
            <a:ext cx="381000" cy="400050"/>
            <a:chOff x="1278" y="3792"/>
            <a:chExt cx="240" cy="252"/>
          </a:xfrm>
        </p:grpSpPr>
        <p:sp>
          <p:nvSpPr>
            <p:cNvPr id="29766" name="Line 104"/>
            <p:cNvSpPr>
              <a:spLocks noChangeShapeType="1"/>
            </p:cNvSpPr>
            <p:nvPr/>
          </p:nvSpPr>
          <p:spPr bwMode="auto">
            <a:xfrm flipV="1">
              <a:off x="1278" y="3804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67" name="Group 105"/>
            <p:cNvGrpSpPr>
              <a:grpSpLocks/>
            </p:cNvGrpSpPr>
            <p:nvPr/>
          </p:nvGrpSpPr>
          <p:grpSpPr bwMode="auto">
            <a:xfrm>
              <a:off x="1296" y="3792"/>
              <a:ext cx="192" cy="240"/>
              <a:chOff x="1296" y="3792"/>
              <a:chExt cx="192" cy="240"/>
            </a:xfrm>
          </p:grpSpPr>
          <p:sp>
            <p:nvSpPr>
              <p:cNvPr id="29768" name="Oval 106"/>
              <p:cNvSpPr>
                <a:spLocks noChangeArrowheads="1"/>
              </p:cNvSpPr>
              <p:nvPr/>
            </p:nvSpPr>
            <p:spPr bwMode="auto">
              <a:xfrm>
                <a:off x="1296" y="384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Text Box 107"/>
              <p:cNvSpPr txBox="1">
                <a:spLocks noChangeArrowheads="1"/>
              </p:cNvSpPr>
              <p:nvPr/>
            </p:nvSpPr>
            <p:spPr bwMode="auto">
              <a:xfrm>
                <a:off x="1296" y="3792"/>
                <a:ext cx="1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latin typeface="Symbol" pitchFamily="18" charset="2"/>
                    <a:ea typeface="MS PGothic" pitchFamily="34" charset="-128"/>
                  </a:rPr>
                  <a:t>f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C995A5-B93E-4510-A784-2176F850A35C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38113" y="117475"/>
            <a:ext cx="734695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Start-to-end simulations </a:t>
            </a:r>
            <a:r>
              <a:rPr lang="en-US" b="0" dirty="0"/>
              <a:t>(</a:t>
            </a:r>
            <a:r>
              <a:rPr lang="en-US" b="0" dirty="0" err="1"/>
              <a:t>Parmela</a:t>
            </a:r>
            <a:r>
              <a:rPr lang="en-US" b="0" dirty="0"/>
              <a:t>/Impact-T)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64254" y="989770"/>
            <a:ext cx="7935912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AutoNum type="arabicPeriod"/>
            </a:pPr>
            <a:r>
              <a:rPr lang="en-US" sz="2400" b="0" dirty="0"/>
              <a:t>Single </a:t>
            </a:r>
            <a:r>
              <a:rPr lang="en-US" sz="2400" b="0" dirty="0" smtClean="0"/>
              <a:t>bunch</a:t>
            </a:r>
            <a:endParaRPr lang="en-US" sz="2400" b="0" dirty="0"/>
          </a:p>
          <a:p>
            <a:pPr marL="342900" indent="-34290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AutoNum type="arabicPeriod"/>
            </a:pPr>
            <a:r>
              <a:rPr lang="en-US" sz="2400" b="0" dirty="0"/>
              <a:t>Bunch train </a:t>
            </a:r>
            <a:r>
              <a:rPr lang="en-US" sz="2400" b="0" dirty="0" smtClean="0"/>
              <a:t>(</a:t>
            </a:r>
            <a:r>
              <a:rPr lang="en-US" sz="2400" b="0" dirty="0"/>
              <a:t>beam loading and its mitigation)</a:t>
            </a:r>
          </a:p>
          <a:p>
            <a:pPr marL="342900" indent="-34290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AutoNum type="arabicPeriod"/>
            </a:pPr>
            <a:r>
              <a:rPr lang="en-US" sz="2400" b="0" dirty="0"/>
              <a:t>Combined effects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2432808"/>
            <a:ext cx="7840663" cy="4264855"/>
            <a:chOff x="762000" y="2432808"/>
            <a:chExt cx="7840663" cy="4264855"/>
          </a:xfrm>
        </p:grpSpPr>
        <p:pic>
          <p:nvPicPr>
            <p:cNvPr id="30723" name="Picture 186" descr="sig3xBig_100nC_noQuad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3094038"/>
              <a:ext cx="7840663" cy="360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7" name="AutoShape 179"/>
            <p:cNvSpPr>
              <a:spLocks noChangeArrowheads="1"/>
            </p:cNvSpPr>
            <p:nvPr/>
          </p:nvSpPr>
          <p:spPr bwMode="auto">
            <a:xfrm>
              <a:off x="3246753" y="3946525"/>
              <a:ext cx="2689247" cy="77235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Rectangle 95"/>
            <p:cNvSpPr>
              <a:spLocks noChangeAspect="1" noChangeArrowheads="1"/>
            </p:cNvSpPr>
            <p:nvPr/>
          </p:nvSpPr>
          <p:spPr bwMode="auto">
            <a:xfrm>
              <a:off x="1771447" y="2777151"/>
              <a:ext cx="142267" cy="259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Rectangle 96"/>
            <p:cNvSpPr>
              <a:spLocks noChangeAspect="1" noChangeArrowheads="1"/>
            </p:cNvSpPr>
            <p:nvPr/>
          </p:nvSpPr>
          <p:spPr bwMode="auto">
            <a:xfrm>
              <a:off x="1724025" y="2686050"/>
              <a:ext cx="99405" cy="43973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Rectangle 97"/>
            <p:cNvSpPr>
              <a:spLocks noChangeAspect="1" noChangeArrowheads="1"/>
            </p:cNvSpPr>
            <p:nvPr/>
          </p:nvSpPr>
          <p:spPr bwMode="auto">
            <a:xfrm>
              <a:off x="1910066" y="2686050"/>
              <a:ext cx="71134" cy="422219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29" name="Group 188"/>
            <p:cNvGrpSpPr>
              <a:grpSpLocks/>
            </p:cNvGrpSpPr>
            <p:nvPr/>
          </p:nvGrpSpPr>
          <p:grpSpPr bwMode="auto">
            <a:xfrm>
              <a:off x="2666998" y="2787650"/>
              <a:ext cx="4214809" cy="250825"/>
              <a:chOff x="1488" y="580"/>
              <a:chExt cx="2847" cy="158"/>
            </a:xfrm>
            <a:noFill/>
          </p:grpSpPr>
          <p:sp>
            <p:nvSpPr>
              <p:cNvPr id="30733" name="Rectangle 100"/>
              <p:cNvSpPr>
                <a:spLocks noChangeArrowheads="1"/>
              </p:cNvSpPr>
              <p:nvPr/>
            </p:nvSpPr>
            <p:spPr bwMode="auto">
              <a:xfrm>
                <a:off x="2016" y="580"/>
                <a:ext cx="385" cy="15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734" name="Rectangle 112"/>
              <p:cNvSpPr>
                <a:spLocks noChangeArrowheads="1"/>
              </p:cNvSpPr>
              <p:nvPr/>
            </p:nvSpPr>
            <p:spPr bwMode="auto">
              <a:xfrm>
                <a:off x="1488" y="580"/>
                <a:ext cx="384" cy="15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735" name="Rectangle 124"/>
              <p:cNvSpPr>
                <a:spLocks noChangeArrowheads="1"/>
              </p:cNvSpPr>
              <p:nvPr/>
            </p:nvSpPr>
            <p:spPr bwMode="auto">
              <a:xfrm>
                <a:off x="3028" y="580"/>
                <a:ext cx="384" cy="15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736" name="Rectangle 136"/>
              <p:cNvSpPr>
                <a:spLocks noChangeArrowheads="1"/>
              </p:cNvSpPr>
              <p:nvPr/>
            </p:nvSpPr>
            <p:spPr bwMode="auto">
              <a:xfrm>
                <a:off x="2498" y="580"/>
                <a:ext cx="385" cy="15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737" name="Rectangle 148"/>
              <p:cNvSpPr>
                <a:spLocks noChangeArrowheads="1"/>
              </p:cNvSpPr>
              <p:nvPr/>
            </p:nvSpPr>
            <p:spPr bwMode="auto">
              <a:xfrm>
                <a:off x="3950" y="580"/>
                <a:ext cx="385" cy="15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738" name="Rectangle 160"/>
              <p:cNvSpPr>
                <a:spLocks noChangeArrowheads="1"/>
              </p:cNvSpPr>
              <p:nvPr/>
            </p:nvSpPr>
            <p:spPr bwMode="auto">
              <a:xfrm>
                <a:off x="3494" y="580"/>
                <a:ext cx="385" cy="15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0730" name="Text Box 187"/>
            <p:cNvSpPr txBox="1">
              <a:spLocks noChangeArrowheads="1"/>
            </p:cNvSpPr>
            <p:nvPr/>
          </p:nvSpPr>
          <p:spPr bwMode="auto">
            <a:xfrm>
              <a:off x="6248400" y="3598863"/>
              <a:ext cx="1236663" cy="366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/>
                <a:t>z= 1093 cm</a:t>
              </a:r>
            </a:p>
          </p:txBody>
        </p:sp>
        <p:sp>
          <p:nvSpPr>
            <p:cNvPr id="30731" name="Text Box 189"/>
            <p:cNvSpPr txBox="1">
              <a:spLocks noChangeArrowheads="1"/>
            </p:cNvSpPr>
            <p:nvPr/>
          </p:nvSpPr>
          <p:spPr bwMode="auto">
            <a:xfrm rot="10800000">
              <a:off x="989013" y="2989263"/>
              <a:ext cx="458787" cy="360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/>
                <a:t>Full Width (3</a:t>
              </a:r>
              <a:r>
                <a:rPr lang="en-US">
                  <a:latin typeface="Symbol" pitchFamily="18" charset="2"/>
                </a:rPr>
                <a:t>s</a:t>
              </a:r>
              <a:r>
                <a:rPr lang="en-US"/>
                <a:t>) Beam Envelope (mm)</a:t>
              </a:r>
            </a:p>
          </p:txBody>
        </p:sp>
        <p:sp>
          <p:nvSpPr>
            <p:cNvPr id="28" name="Text Box 86"/>
            <p:cNvSpPr txBox="1">
              <a:spLocks noChangeArrowheads="1"/>
            </p:cNvSpPr>
            <p:nvPr/>
          </p:nvSpPr>
          <p:spPr bwMode="auto">
            <a:xfrm>
              <a:off x="2704787" y="2763808"/>
              <a:ext cx="5245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rPr>
                <a:t>DL1</a:t>
              </a:r>
            </a:p>
          </p:txBody>
        </p:sp>
        <p:sp>
          <p:nvSpPr>
            <p:cNvPr id="29" name="Text Box 86"/>
            <p:cNvSpPr txBox="1">
              <a:spLocks noChangeArrowheads="1"/>
            </p:cNvSpPr>
            <p:nvPr/>
          </p:nvSpPr>
          <p:spPr bwMode="auto">
            <a:xfrm>
              <a:off x="3468371" y="2759045"/>
              <a:ext cx="524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rPr>
                <a:t>DL2</a:t>
              </a:r>
              <a:endParaRPr lang="en-US" sz="14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" name="Text Box 86"/>
            <p:cNvSpPr txBox="1">
              <a:spLocks noChangeArrowheads="1"/>
            </p:cNvSpPr>
            <p:nvPr/>
          </p:nvSpPr>
          <p:spPr bwMode="auto">
            <a:xfrm>
              <a:off x="4184406" y="2763808"/>
              <a:ext cx="524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rPr>
                <a:t>DL3</a:t>
              </a:r>
              <a:endParaRPr lang="en-US" sz="14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" name="Text Box 86"/>
            <p:cNvSpPr txBox="1">
              <a:spLocks noChangeArrowheads="1"/>
            </p:cNvSpPr>
            <p:nvPr/>
          </p:nvSpPr>
          <p:spPr bwMode="auto">
            <a:xfrm>
              <a:off x="4971806" y="2754282"/>
              <a:ext cx="524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rPr>
                <a:t>DL4</a:t>
              </a:r>
              <a:endParaRPr lang="en-US" sz="14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5665465" y="2762432"/>
              <a:ext cx="524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rPr>
                <a:t>DL5</a:t>
              </a:r>
              <a:endParaRPr lang="en-US" sz="14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3" name="Text Box 86"/>
            <p:cNvSpPr txBox="1">
              <a:spLocks noChangeArrowheads="1"/>
            </p:cNvSpPr>
            <p:nvPr/>
          </p:nvSpPr>
          <p:spPr bwMode="auto">
            <a:xfrm>
              <a:off x="6333790" y="2762432"/>
              <a:ext cx="524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rPr>
                <a:t>DL6</a:t>
              </a:r>
              <a:endParaRPr lang="en-US" sz="14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4" name="Text Box 86"/>
            <p:cNvSpPr txBox="1">
              <a:spLocks noChangeArrowheads="1"/>
            </p:cNvSpPr>
            <p:nvPr/>
          </p:nvSpPr>
          <p:spPr bwMode="auto">
            <a:xfrm>
              <a:off x="1572596" y="2432808"/>
              <a:ext cx="58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Times New Roman" pitchFamily="18" charset="0"/>
                  <a:ea typeface="MS PGothic" pitchFamily="34" charset="-128"/>
                </a:rPr>
                <a:t>GUN</a:t>
              </a:r>
              <a:endParaRPr lang="en-US" sz="1400" dirty="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48670" y="3965575"/>
              <a:ext cx="26820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Example: 100 </a:t>
              </a:r>
              <a:r>
                <a:rPr lang="en-US" dirty="0" err="1"/>
                <a:t>nC</a:t>
              </a:r>
              <a:r>
                <a:rPr lang="en-US" dirty="0"/>
                <a:t> beam through the </a:t>
              </a:r>
              <a:r>
                <a:rPr lang="en-US" dirty="0" err="1"/>
                <a:t>linac</a:t>
              </a: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314431" y="640004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Simulations performed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Default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17456</TotalTime>
  <Words>1609</Words>
  <Application>Microsoft Office PowerPoint</Application>
  <PresentationFormat>On-screen Show (4:3)</PresentationFormat>
  <Paragraphs>485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Equation</vt:lpstr>
      <vt:lpstr>Upgraded AWA Drive Beamline        CONFIGURATION SIMULATIONS DIAGNOSTICS</vt:lpstr>
      <vt:lpstr>The AWA Upgrade drive beamline </vt:lpstr>
      <vt:lpstr>Outline</vt:lpstr>
      <vt:lpstr>1. beamline configuration AND INSTALLATION</vt:lpstr>
      <vt:lpstr>Installation of beamline components (PROGRESS)</vt:lpstr>
      <vt:lpstr>1300 MHz rf cavity</vt:lpstr>
      <vt:lpstr>2. beamline simulation</vt:lpstr>
      <vt:lpstr>RF power distribution</vt:lpstr>
      <vt:lpstr>Start-to-end simulations (Parmela/Impact-T) </vt:lpstr>
      <vt:lpstr>1. Single bunch start-to-end simulations</vt:lpstr>
      <vt:lpstr>2. Bunch Train start-to-end simulations</vt:lpstr>
      <vt:lpstr>2. Bunch Train start-to-end simulations</vt:lpstr>
      <vt:lpstr>3. Bunch Train start-to-end simulations</vt:lpstr>
      <vt:lpstr>Example: 40 nC x 10 bunch train</vt:lpstr>
      <vt:lpstr>3. beamline commissioning  </vt:lpstr>
      <vt:lpstr>Drive Beam Commissioning</vt:lpstr>
      <vt:lpstr>Front-end diagnostics Installed Winter 2012-13</vt:lpstr>
      <vt:lpstr>Imaging Station:(inside vacuum)</vt:lpstr>
      <vt:lpstr>Imaging Station (outside vacuum) To be Installed Spring ‘13</vt:lpstr>
      <vt:lpstr>Main Diagnostic Beamline  </vt:lpstr>
      <vt:lpstr>Transverse: ey,normalized [mm]</vt:lpstr>
      <vt:lpstr>Longitudinal: sz [mm]</vt:lpstr>
      <vt:lpstr>Longitudinal: sz [mm] </vt:lpstr>
      <vt:lpstr>Longitudinal: {E, DE/E}</vt:lpstr>
      <vt:lpstr>Transverse: centroid {BPM system}</vt:lpstr>
      <vt:lpstr>Summary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 Stasiak</dc:creator>
  <cp:lastModifiedBy>Power, John</cp:lastModifiedBy>
  <cp:revision>440</cp:revision>
  <cp:lastPrinted>2012-08-30T19:09:31Z</cp:lastPrinted>
  <dcterms:created xsi:type="dcterms:W3CDTF">2009-09-18T21:05:16Z</dcterms:created>
  <dcterms:modified xsi:type="dcterms:W3CDTF">2013-03-06T23:15:24Z</dcterms:modified>
</cp:coreProperties>
</file>