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12" r:id="rId3"/>
    <p:sldId id="313" r:id="rId4"/>
    <p:sldId id="339" r:id="rId5"/>
    <p:sldId id="334" r:id="rId6"/>
    <p:sldId id="338" r:id="rId7"/>
    <p:sldId id="337" r:id="rId8"/>
    <p:sldId id="336" r:id="rId9"/>
    <p:sldId id="330" r:id="rId10"/>
    <p:sldId id="326" r:id="rId11"/>
    <p:sldId id="314" r:id="rId12"/>
    <p:sldId id="316" r:id="rId13"/>
    <p:sldId id="317" r:id="rId14"/>
    <p:sldId id="291" r:id="rId15"/>
    <p:sldId id="278" r:id="rId16"/>
    <p:sldId id="298" r:id="rId17"/>
    <p:sldId id="329" r:id="rId18"/>
    <p:sldId id="322" r:id="rId19"/>
    <p:sldId id="294" r:id="rId20"/>
    <p:sldId id="333" r:id="rId21"/>
    <p:sldId id="310" r:id="rId22"/>
    <p:sldId id="303" r:id="rId23"/>
    <p:sldId id="325" r:id="rId24"/>
  </p:sldIdLst>
  <p:sldSz cx="9144000" cy="6858000" type="screen4x3"/>
  <p:notesSz cx="7010400" cy="91598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1F497D"/>
    <a:srgbClr val="4B5C29"/>
    <a:srgbClr val="7F7F7F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29" autoAdjust="0"/>
  </p:normalViewPr>
  <p:slideViewPr>
    <p:cSldViewPr>
      <p:cViewPr varScale="1">
        <p:scale>
          <a:sx n="72" d="100"/>
          <a:sy n="72" d="100"/>
        </p:scale>
        <p:origin x="-12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40" y="-90"/>
      </p:cViewPr>
      <p:guideLst>
        <p:guide orient="horz" pos="2885"/>
        <p:guide pos="2208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5" descr="slide footer_blue_64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628052"/>
            <a:ext cx="9347200" cy="53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7" descr="slide header_64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36800" y="0"/>
            <a:ext cx="9347200" cy="15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583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9" y="153291"/>
            <a:ext cx="3038475" cy="30501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45811D5-4AF7-4AD0-A18C-3AB2674D8CFA}" type="datetime1">
              <a:rPr lang="en-US"/>
              <a:pPr>
                <a:defRPr/>
              </a:pPr>
              <a:t>2/28/2013</a:t>
            </a:fld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79463" y="8624924"/>
            <a:ext cx="4906962" cy="22993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US"/>
              <a:t>Go to "View | Header and Footer" to add your organization, sponsor, meeting name here; then, click "Apply to All"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919789" y="8700004"/>
            <a:ext cx="1089025" cy="4583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60D991C-3AE6-4D11-8E92-1481CFB83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77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583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9" y="0"/>
            <a:ext cx="3038475" cy="4583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1C16E57-430A-4D96-A3D4-C76DC7D97CF5}" type="datetime1">
              <a:rPr lang="en-US"/>
              <a:pPr>
                <a:defRPr/>
              </a:pPr>
              <a:t>2/28/2013</a:t>
            </a:fld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6025" y="687388"/>
            <a:ext cx="4578350" cy="34337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351567"/>
            <a:ext cx="5607050" cy="41216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00004"/>
            <a:ext cx="3038475" cy="4583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Go to "View | Header and Footer" to add your organization, sponsor, meeting name here; then, click "Apply to All"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9" y="8700004"/>
            <a:ext cx="3038475" cy="4583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E4501CD-EB22-4071-8B0E-F77CC251F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2992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Go to "View | Header and Footer" to add your organization, sponsor, meeting name here; then, click "Apply to All"</a:t>
            </a:r>
          </a:p>
        </p:txBody>
      </p:sp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2818EAE-8457-43CD-9B6A-D63A761F5B8E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4F07AB-73B4-4C21-A179-C805A39CFF6C}" type="slidenum">
              <a:rPr lang="zh-CN" altLang="en-US"/>
              <a:pPr/>
              <a:t>4</a:t>
            </a:fld>
            <a:endParaRPr lang="en-US" altLang="zh-CN"/>
          </a:p>
        </p:txBody>
      </p:sp>
      <p:sp>
        <p:nvSpPr>
          <p:cNvPr id="112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17613" y="690563"/>
            <a:ext cx="4578350" cy="343376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925" y="4350394"/>
            <a:ext cx="5144550" cy="4122412"/>
          </a:xfrm>
          <a:ln/>
        </p:spPr>
        <p:txBody>
          <a:bodyPr lIns="92918" tIns="46458" rIns="92918" bIns="46458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7BA843-0CB9-47D3-99FC-75BF1E4FB09A}" type="slidenum">
              <a:rPr lang="zh-CN" altLang="en-US"/>
              <a:pPr/>
              <a:t>5</a:t>
            </a:fld>
            <a:endParaRPr lang="en-US" altLang="zh-CN"/>
          </a:p>
        </p:txBody>
      </p:sp>
      <p:sp>
        <p:nvSpPr>
          <p:cNvPr id="6635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19200" y="687388"/>
            <a:ext cx="4581525" cy="3435350"/>
          </a:xfrm>
          <a:ln/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509" y="4348834"/>
            <a:ext cx="5141382" cy="4123973"/>
          </a:xfrm>
        </p:spPr>
        <p:txBody>
          <a:bodyPr/>
          <a:lstStyle/>
          <a:p>
            <a:r>
              <a:rPr lang="en-US" altLang="zh-CN"/>
              <a:t>The idea here is to make an accelerator by using the wakefields of the electron bunch. Large wakefield=large acceleration gradient.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Go to "View | Header and Footer" to add your organization, sponsor, meeting name here; then, click "Apply to All"</a:t>
            </a:r>
          </a:p>
        </p:txBody>
      </p:sp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EE0DE3D-64A3-4A6D-9849-BD46D849430B}" type="slidenum">
              <a:rPr lang="en-US" smtClean="0">
                <a:cs typeface="Arial" charset="0"/>
              </a:rPr>
              <a:pPr/>
              <a:t>14</a:t>
            </a:fld>
            <a:endParaRPr lang="en-US" smtClean="0">
              <a:cs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Go to "View | Header and Footer" to add your organization, sponsor, meeting name here; then, click "Apply to All"</a:t>
            </a:r>
          </a:p>
        </p:txBody>
      </p:sp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AB37BEE-8E02-4564-8DC6-A9174CEFB2A3}" type="slidenum">
              <a:rPr lang="en-US" smtClean="0">
                <a:cs typeface="Arial" charset="0"/>
              </a:rPr>
              <a:pPr/>
              <a:t>16</a:t>
            </a:fld>
            <a:endParaRPr lang="en-US" smtClean="0">
              <a:cs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Go to "View | Header and Footer" to add your organization, sponsor, meeting name here; then, click "Apply to All"</a:t>
            </a:r>
          </a:p>
        </p:txBody>
      </p:sp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D12B805-EE2F-415F-ABA3-639520BEBFA8}" type="slidenum">
              <a:rPr lang="en-US" smtClean="0">
                <a:cs typeface="Arial" charset="0"/>
              </a:rPr>
              <a:pPr/>
              <a:t>22</a:t>
            </a:fld>
            <a:endParaRPr lang="en-US" smtClean="0">
              <a:cs typeface="Arial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itle header_Blue_64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doe_blac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title footer_Blue_64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91742-3CBF-417D-BE05-0A99C92FC887}" type="datetime1">
              <a:rPr lang="en-US" smtClean="0"/>
              <a:t>3/6/2013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DOE visit Aug/10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F7917-4022-4715-9461-0833BB319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87A4B-C222-4665-AC38-EE9EB1EA19EF}" type="datetime1">
              <a:rPr lang="en-US" smtClean="0"/>
              <a:t>3/6/2013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DOE visit Aug/10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F1765-9211-4F6D-AF49-895CAAE42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3" y="336550"/>
            <a:ext cx="8761412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98500" y="1460500"/>
            <a:ext cx="4019550" cy="1887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0450" y="1460500"/>
            <a:ext cx="4019550" cy="1887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62725" y="6513513"/>
            <a:ext cx="717550" cy="344487"/>
          </a:xfrm>
        </p:spPr>
        <p:txBody>
          <a:bodyPr/>
          <a:lstStyle>
            <a:lvl1pPr>
              <a:defRPr/>
            </a:lvl1pPr>
          </a:lstStyle>
          <a:p>
            <a:fld id="{B0699A0B-FA8A-4D70-85B1-F69F14C5CD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4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DOE visit Aug/10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6685F-C6FA-49C7-8813-BD627E529814}" type="datetime1">
              <a:rPr lang="en-US" smtClean="0"/>
              <a:t>3/6/2013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DOE visit Aug/10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42F7D-BD52-4668-996B-F6F7F7BF7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0CA71-81DE-4867-AD37-390FE7E0E465}" type="datetime1">
              <a:rPr lang="en-US" smtClean="0"/>
              <a:t>3/6/2013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DOE visit Aug/10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793DB-54FB-420F-BE02-87A655581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820E0-B724-47B7-9643-56894E0C557F}" type="datetime1">
              <a:rPr lang="en-US" smtClean="0"/>
              <a:t>3/6/2013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DOE visit Aug/10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E3D15-B1B1-4223-A8CD-A45D6BD75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EA114-63DB-4A25-8601-7290823F7222}" type="datetime1">
              <a:rPr lang="en-US" smtClean="0"/>
              <a:t>3/6/2013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DOE visit Aug/10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04F3B-8C7C-496B-858E-75B051EC2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63B4D-A627-4AFE-9165-D162AA53940E}" type="datetime1">
              <a:rPr lang="en-US" smtClean="0"/>
              <a:t>3/6/2013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DOE visit Aug/10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3FF10-02B5-481C-B935-8EAB4850A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A148F-DCC5-4C19-B2D5-1A1B6B6CC0AD}" type="datetime1">
              <a:rPr lang="en-US" smtClean="0"/>
              <a:t>3/6/2013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DOE visit Aug/10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980F6-5D39-4993-AF81-5C195EAF8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38854-4082-48C3-A768-DBC8838580B0}" type="datetime1">
              <a:rPr lang="en-US" smtClean="0"/>
              <a:t>3/6/2013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DOE visit Aug/10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E6C4E-CC25-4A8E-B6D8-31B78E65F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slide footer_blue_646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>
              <a:defRPr/>
            </a:pPr>
            <a:fld id="{DDBEC1E4-8A99-4287-BD2C-ADFD0E0784CE}" type="datetime1">
              <a:rPr lang="en-US" smtClean="0"/>
              <a:t>3/6/2013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DOE visit Aug/10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cs typeface="+mn-cs"/>
              </a:defRPr>
            </a:lvl1pPr>
          </a:lstStyle>
          <a:p>
            <a:pPr>
              <a:defRPr/>
            </a:pPr>
            <a:fld id="{1C22BBA2-8339-44E0-8C99-9EACF0CBF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7" descr="slide header_646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7" r:id="rId2"/>
    <p:sldLayoutId id="2147483806" r:id="rId3"/>
    <p:sldLayoutId id="2147483805" r:id="rId4"/>
    <p:sldLayoutId id="2147483804" r:id="rId5"/>
    <p:sldLayoutId id="2147483803" r:id="rId6"/>
    <p:sldLayoutId id="2147483802" r:id="rId7"/>
    <p:sldLayoutId id="2147483801" r:id="rId8"/>
    <p:sldLayoutId id="2147483800" r:id="rId9"/>
    <p:sldLayoutId id="2147483799" r:id="rId10"/>
    <p:sldLayoutId id="2147483798" r:id="rId11"/>
    <p:sldLayoutId id="2147483809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Calibri" pitchFamily="34" charset="0"/>
              </a:rPr>
              <a:t>Advanced Accelerator R &amp; D Activities at ANL-HEP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62025" y="4311650"/>
            <a:ext cx="6400800" cy="989013"/>
          </a:xfrm>
        </p:spPr>
        <p:txBody>
          <a:bodyPr/>
          <a:lstStyle/>
          <a:p>
            <a:pPr eaLnBrk="1" hangingPunct="1"/>
            <a:r>
              <a:rPr lang="en-US" sz="2000" b="1" dirty="0" smtClean="0"/>
              <a:t>Wei Gai</a:t>
            </a:r>
            <a:endParaRPr lang="en-US" sz="2000" b="1" dirty="0" smtClean="0"/>
          </a:p>
          <a:p>
            <a:pPr eaLnBrk="1" hangingPunct="1"/>
            <a:r>
              <a:rPr lang="en-US" sz="2000" b="1" dirty="0" smtClean="0"/>
              <a:t>(for the AWA group)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r>
              <a:rPr lang="en-US" dirty="0" smtClean="0"/>
              <a:t>ANL Flexible Linear Collider</a:t>
            </a: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25525"/>
            <a:ext cx="91440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23925" y="5157788"/>
            <a:ext cx="5837238" cy="1322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0000"/>
                </a:solidFill>
                <a:cs typeface="+mn-cs"/>
              </a:rPr>
              <a:t>	Core of Concept: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cs typeface="+mn-cs"/>
              </a:rPr>
              <a:t>Short </a:t>
            </a:r>
            <a:r>
              <a:rPr lang="en-US" sz="2000" dirty="0" err="1">
                <a:solidFill>
                  <a:srgbClr val="000000"/>
                </a:solidFill>
                <a:cs typeface="+mn-cs"/>
              </a:rPr>
              <a:t>rf</a:t>
            </a:r>
            <a:r>
              <a:rPr lang="en-US" sz="2000" dirty="0">
                <a:solidFill>
                  <a:srgbClr val="000000"/>
                </a:solidFill>
                <a:cs typeface="+mn-cs"/>
              </a:rPr>
              <a:t> pulse: tens of nanosecond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cs typeface="+mn-cs"/>
              </a:rPr>
              <a:t>Modular TBA scheme: energy scalable easily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cs typeface="+mn-cs"/>
              </a:rPr>
              <a:t>Flexible drive beam structure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257777" y="2468875"/>
            <a:ext cx="628445" cy="30724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HEP Accelerator Research Areas at ANL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397562" y="865777"/>
            <a:ext cx="8348875" cy="5597218"/>
          </a:xfrm>
        </p:spPr>
        <p:txBody>
          <a:bodyPr/>
          <a:lstStyle/>
          <a:p>
            <a:r>
              <a:rPr lang="en-US" sz="2000" dirty="0" smtClean="0">
                <a:solidFill>
                  <a:srgbClr val="181DE6"/>
                </a:solidFill>
                <a:ea typeface="Arial Unicode MS" pitchFamily="34" charset="-128"/>
              </a:rPr>
              <a:t>Linear Collider Technologies:</a:t>
            </a:r>
          </a:p>
          <a:p>
            <a:pPr lvl="1"/>
            <a:r>
              <a:rPr lang="en-US" dirty="0" smtClean="0">
                <a:solidFill>
                  <a:srgbClr val="0C0C0C"/>
                </a:solidFill>
                <a:ea typeface="Arial Unicode MS" pitchFamily="34" charset="-128"/>
              </a:rPr>
              <a:t>Developed </a:t>
            </a:r>
            <a:r>
              <a:rPr lang="en-US" dirty="0" err="1" smtClean="0">
                <a:solidFill>
                  <a:srgbClr val="0C0C0C"/>
                </a:solidFill>
                <a:ea typeface="Arial Unicode MS" pitchFamily="34" charset="-128"/>
              </a:rPr>
              <a:t>TeV</a:t>
            </a:r>
            <a:r>
              <a:rPr lang="en-US" dirty="0" smtClean="0">
                <a:solidFill>
                  <a:srgbClr val="0C0C0C"/>
                </a:solidFill>
                <a:ea typeface="Arial Unicode MS" pitchFamily="34" charset="-128"/>
              </a:rPr>
              <a:t> LC  scheme based on short RF pulse scheme (Argonne Flexible Linear Collider).</a:t>
            </a:r>
          </a:p>
          <a:p>
            <a:pPr lvl="1"/>
            <a:r>
              <a:rPr lang="en-US" dirty="0" smtClean="0">
                <a:solidFill>
                  <a:srgbClr val="0C0C0C"/>
                </a:solidFill>
                <a:ea typeface="Arial Unicode MS" pitchFamily="34" charset="-128"/>
              </a:rPr>
              <a:t>Component developments and breakdown physics studies for CLIC.</a:t>
            </a:r>
          </a:p>
          <a:p>
            <a:pPr lvl="1"/>
            <a:r>
              <a:rPr lang="en-US" dirty="0" smtClean="0">
                <a:solidFill>
                  <a:srgbClr val="0C0C0C"/>
                </a:solidFill>
                <a:ea typeface="Arial Unicode MS" pitchFamily="34" charset="-128"/>
              </a:rPr>
              <a:t>Comprehensive positron source studies for the ILC and CLIC.</a:t>
            </a:r>
          </a:p>
          <a:p>
            <a:r>
              <a:rPr lang="en-US" sz="2000" dirty="0" smtClean="0">
                <a:solidFill>
                  <a:srgbClr val="0000FF"/>
                </a:solidFill>
                <a:ea typeface="Arial Unicode MS" pitchFamily="34" charset="-128"/>
              </a:rPr>
              <a:t>Advanced accelerators:</a:t>
            </a:r>
          </a:p>
          <a:p>
            <a:pPr lvl="1"/>
            <a:r>
              <a:rPr lang="en-US" altLang="zh-CN" dirty="0" smtClean="0">
                <a:solidFill>
                  <a:srgbClr val="0C0C0C"/>
                </a:solidFill>
                <a:ea typeface="Arial Unicode MS" pitchFamily="34" charset="-128"/>
              </a:rPr>
              <a:t>Wakefield Accelerators Structures:</a:t>
            </a:r>
          </a:p>
          <a:p>
            <a:pPr lvl="2">
              <a:buFont typeface="Times" charset="0"/>
              <a:buNone/>
            </a:pPr>
            <a:r>
              <a:rPr lang="en-US" altLang="zh-CN" sz="1600" dirty="0" smtClean="0">
                <a:solidFill>
                  <a:srgbClr val="0C0C0C"/>
                </a:solidFill>
                <a:ea typeface="Arial Unicode MS" pitchFamily="34" charset="-128"/>
              </a:rPr>
              <a:t>	 </a:t>
            </a:r>
            <a:r>
              <a:rPr lang="en-US" altLang="zh-CN" sz="1600" dirty="0" smtClean="0">
                <a:solidFill>
                  <a:srgbClr val="0C0C0C"/>
                </a:solidFill>
                <a:ea typeface="Arial Unicode MS" pitchFamily="34" charset="-128"/>
                <a:sym typeface="Wingdings" pitchFamily="2" charset="2"/>
              </a:rPr>
              <a:t>dielectrics, </a:t>
            </a:r>
            <a:r>
              <a:rPr lang="en-US" altLang="zh-CN" sz="1600" dirty="0" smtClean="0">
                <a:solidFill>
                  <a:srgbClr val="0C0C0C"/>
                </a:solidFill>
                <a:ea typeface="Arial Unicode MS" pitchFamily="34" charset="-128"/>
              </a:rPr>
              <a:t> photonic band gap, tunable dielectric and left-handed meta-materials.</a:t>
            </a:r>
            <a:endParaRPr lang="en-US" sz="1600" dirty="0" smtClean="0">
              <a:solidFill>
                <a:srgbClr val="0C0C0C"/>
              </a:solidFill>
              <a:ea typeface="Arial Unicode MS" pitchFamily="34" charset="-128"/>
            </a:endParaRPr>
          </a:p>
          <a:p>
            <a:pPr lvl="1"/>
            <a:r>
              <a:rPr lang="en-US" dirty="0" smtClean="0">
                <a:solidFill>
                  <a:srgbClr val="0C0C0C"/>
                </a:solidFill>
                <a:ea typeface="Arial Unicode MS" pitchFamily="34" charset="-128"/>
              </a:rPr>
              <a:t>Wakefield Acceleration Schemes:</a:t>
            </a:r>
          </a:p>
          <a:p>
            <a:pPr lvl="3"/>
            <a:r>
              <a:rPr lang="en-US" sz="1600" dirty="0" smtClean="0">
                <a:solidFill>
                  <a:srgbClr val="0C0C0C"/>
                </a:solidFill>
                <a:ea typeface="Arial Unicode MS" pitchFamily="34" charset="-128"/>
              </a:rPr>
              <a:t>High Transformer Ratio Ramped bunch (Euclid) </a:t>
            </a:r>
          </a:p>
          <a:p>
            <a:pPr lvl="3"/>
            <a:r>
              <a:rPr lang="en-US" sz="1600" dirty="0" smtClean="0">
                <a:solidFill>
                  <a:srgbClr val="0C0C0C"/>
                </a:solidFill>
                <a:ea typeface="Arial Unicode MS" pitchFamily="34" charset="-128"/>
              </a:rPr>
              <a:t>Rectangular Two Channels (Omega-P/Yale), Annular Beam Co-Axial (Omega-P)</a:t>
            </a:r>
          </a:p>
          <a:p>
            <a:r>
              <a:rPr lang="en-US" sz="2000" dirty="0" smtClean="0">
                <a:solidFill>
                  <a:srgbClr val="0000FF"/>
                </a:solidFill>
                <a:ea typeface="Arial Unicode MS" pitchFamily="34" charset="-128"/>
              </a:rPr>
              <a:t>Beam Physics:</a:t>
            </a:r>
          </a:p>
          <a:p>
            <a:pPr lvl="1"/>
            <a:r>
              <a:rPr lang="en-US" altLang="zh-CN" dirty="0" smtClean="0">
                <a:solidFill>
                  <a:srgbClr val="0C0C0C"/>
                </a:solidFill>
                <a:ea typeface="Arial Unicode MS" pitchFamily="34" charset="-128"/>
              </a:rPr>
              <a:t>High-Power/High-Brightness Electron Beams generation, acceleration and propagation.  </a:t>
            </a:r>
          </a:p>
          <a:p>
            <a:pPr lvl="1"/>
            <a:r>
              <a:rPr lang="en-US" altLang="zh-CN" dirty="0" smtClean="0">
                <a:solidFill>
                  <a:srgbClr val="0C0C0C"/>
                </a:solidFill>
                <a:ea typeface="Arial Unicode MS" pitchFamily="34" charset="-128"/>
              </a:rPr>
              <a:t>Beam phase space manipulation and application to Wakefield Acceleration.</a:t>
            </a:r>
          </a:p>
          <a:p>
            <a:pPr lvl="1"/>
            <a:endParaRPr lang="en-US" altLang="zh-CN" dirty="0" smtClean="0">
              <a:solidFill>
                <a:srgbClr val="0C0C0C"/>
              </a:solidFill>
              <a:ea typeface="Arial Unicode MS" pitchFamily="34" charset="-128"/>
            </a:endParaRPr>
          </a:p>
          <a:p>
            <a:pPr marL="0" indent="0" algn="just">
              <a:buFont typeface="Wingdings" pitchFamily="2" charset="2"/>
              <a:buNone/>
            </a:pPr>
            <a:r>
              <a:rPr lang="en-US" altLang="zh-CN" sz="2000" dirty="0" smtClean="0">
                <a:solidFill>
                  <a:srgbClr val="0C0C0C"/>
                </a:solidFill>
                <a:ea typeface="Arial Unicode MS" pitchFamily="34" charset="-128"/>
              </a:rPr>
              <a:t>We are operating the AWA facility to experimentally demonstrate the science and technologies listed above.  And possibly other accelerator technologies for BES. </a:t>
            </a:r>
          </a:p>
          <a:p>
            <a:endParaRPr lang="en-US" altLang="zh-CN" sz="1600" dirty="0" smtClean="0">
              <a:latin typeface="Comic Sans MS" pitchFamily="66" charset="0"/>
              <a:ea typeface="Arial Unicode MS" pitchFamily="34" charset="-128"/>
            </a:endParaRPr>
          </a:p>
          <a:p>
            <a:pPr>
              <a:buFontTx/>
              <a:buChar char="-"/>
            </a:pPr>
            <a:endParaRPr lang="en-US" sz="1600" dirty="0" smtClean="0">
              <a:latin typeface="Comic Sans MS" pitchFamily="66" charset="0"/>
              <a:ea typeface="Arial Unicode MS" pitchFamily="34" charset="-128"/>
            </a:endParaRPr>
          </a:p>
          <a:p>
            <a:endParaRPr lang="en-US" sz="1600" dirty="0" smtClean="0">
              <a:latin typeface="Comic Sans MS" pitchFamily="66" charset="0"/>
              <a:ea typeface="Arial Unicode MS" pitchFamily="34" charset="-128"/>
            </a:endParaRP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3"/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AWA Group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347450" y="740650"/>
            <a:ext cx="8229600" cy="4915840"/>
          </a:xfrm>
        </p:spPr>
        <p:txBody>
          <a:bodyPr lIns="91440"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000" dirty="0" smtClean="0">
                <a:solidFill>
                  <a:srgbClr val="0000FF"/>
                </a:solidFill>
                <a:ea typeface="宋体" pitchFamily="2" charset="-122"/>
              </a:rPr>
              <a:t>	 Scientists </a:t>
            </a:r>
            <a:r>
              <a:rPr lang="en-US" altLang="zh-CN" sz="2000" dirty="0" smtClean="0">
                <a:solidFill>
                  <a:srgbClr val="0000FF"/>
                </a:solidFill>
                <a:ea typeface="宋体" pitchFamily="2" charset="-122"/>
              </a:rPr>
              <a:t>/ Engineers:</a:t>
            </a:r>
          </a:p>
          <a:p>
            <a:pPr marL="461963" lvl="1" indent="-4763">
              <a:lnSpc>
                <a:spcPct val="80000"/>
              </a:lnSpc>
              <a:buFontTx/>
              <a:buNone/>
            </a:pPr>
            <a:r>
              <a:rPr lang="en-US" altLang="zh-CN" sz="2000" dirty="0" smtClean="0">
                <a:ea typeface="宋体" pitchFamily="2" charset="-122"/>
              </a:rPr>
              <a:t>		Wei </a:t>
            </a:r>
            <a:r>
              <a:rPr lang="en-US" altLang="zh-CN" sz="2000" dirty="0" smtClean="0">
                <a:ea typeface="宋体" pitchFamily="2" charset="-122"/>
              </a:rPr>
              <a:t>Gai (group leader), Manoel </a:t>
            </a:r>
            <a:r>
              <a:rPr lang="en-US" altLang="zh-CN" sz="2000" dirty="0" smtClean="0">
                <a:ea typeface="宋体" pitchFamily="2" charset="-122"/>
              </a:rPr>
              <a:t>Conde (</a:t>
            </a:r>
            <a:r>
              <a:rPr lang="en-US" altLang="zh-CN" sz="2000" dirty="0">
                <a:ea typeface="宋体" pitchFamily="2" charset="-122"/>
              </a:rPr>
              <a:t>F</a:t>
            </a:r>
            <a:r>
              <a:rPr lang="en-US" altLang="zh-CN" sz="2000" dirty="0" smtClean="0">
                <a:ea typeface="宋体" pitchFamily="2" charset="-122"/>
              </a:rPr>
              <a:t>acility </a:t>
            </a:r>
            <a:r>
              <a:rPr lang="en-US" altLang="zh-CN" sz="2000" dirty="0">
                <a:ea typeface="宋体" pitchFamily="2" charset="-122"/>
              </a:rPr>
              <a:t>M</a:t>
            </a:r>
            <a:r>
              <a:rPr lang="en-US" altLang="zh-CN" sz="2000" dirty="0" smtClean="0">
                <a:ea typeface="宋体" pitchFamily="2" charset="-122"/>
              </a:rPr>
              <a:t>anager), </a:t>
            </a:r>
            <a:r>
              <a:rPr lang="en-US" altLang="zh-CN" sz="2000" dirty="0" smtClean="0">
                <a:ea typeface="宋体" pitchFamily="2" charset="-122"/>
              </a:rPr>
              <a:t>Scott </a:t>
            </a:r>
            <a:r>
              <a:rPr lang="en-US" altLang="zh-CN" sz="2000" dirty="0" smtClean="0">
                <a:ea typeface="宋体" pitchFamily="2" charset="-122"/>
              </a:rPr>
              <a:t>Doran, </a:t>
            </a:r>
            <a:r>
              <a:rPr lang="en-US" altLang="zh-CN" sz="2000" dirty="0" smtClean="0">
                <a:ea typeface="宋体" pitchFamily="2" charset="-122"/>
              </a:rPr>
              <a:t>Wanming Liu </a:t>
            </a:r>
            <a:r>
              <a:rPr lang="en-US" altLang="zh-CN" sz="2000" dirty="0" smtClean="0">
                <a:ea typeface="宋体" pitchFamily="2" charset="-122"/>
              </a:rPr>
              <a:t>and John Power.</a:t>
            </a:r>
          </a:p>
          <a:p>
            <a:pPr marL="461963" lvl="1" indent="-4763">
              <a:lnSpc>
                <a:spcPct val="80000"/>
              </a:lnSpc>
              <a:buFontTx/>
              <a:buNone/>
            </a:pPr>
            <a:endParaRPr lang="en-US" altLang="zh-CN" sz="1800" dirty="0" smtClean="0">
              <a:solidFill>
                <a:srgbClr val="0000FF"/>
              </a:solidFill>
              <a:ea typeface="宋体" pitchFamily="2" charset="-122"/>
            </a:endParaRPr>
          </a:p>
          <a:p>
            <a:pPr marL="461963" lvl="1" indent="-4763">
              <a:lnSpc>
                <a:spcPct val="80000"/>
              </a:lnSpc>
              <a:buFontTx/>
              <a:buNone/>
            </a:pPr>
            <a:r>
              <a:rPr lang="en-US" altLang="zh-CN" sz="1800" dirty="0" smtClean="0">
                <a:solidFill>
                  <a:srgbClr val="0000FF"/>
                </a:solidFill>
                <a:ea typeface="宋体" pitchFamily="2" charset="-122"/>
              </a:rPr>
              <a:t>Personnel changes: R. </a:t>
            </a:r>
            <a:r>
              <a:rPr lang="en-US" altLang="zh-CN" sz="1800" dirty="0" err="1" smtClean="0">
                <a:solidFill>
                  <a:srgbClr val="0000FF"/>
                </a:solidFill>
                <a:ea typeface="宋体" pitchFamily="2" charset="-122"/>
              </a:rPr>
              <a:t>Konencny</a:t>
            </a:r>
            <a:r>
              <a:rPr lang="en-US" altLang="zh-CN" sz="1800" dirty="0" smtClean="0">
                <a:solidFill>
                  <a:srgbClr val="0000FF"/>
                </a:solidFill>
                <a:ea typeface="宋体" pitchFamily="2" charset="-122"/>
              </a:rPr>
              <a:t> (retired), Z. </a:t>
            </a:r>
            <a:r>
              <a:rPr lang="en-US" altLang="zh-CN" sz="1800" dirty="0" err="1" smtClean="0">
                <a:solidFill>
                  <a:srgbClr val="0000FF"/>
                </a:solidFill>
                <a:ea typeface="宋体" pitchFamily="2" charset="-122"/>
              </a:rPr>
              <a:t>Yusof</a:t>
            </a:r>
            <a:r>
              <a:rPr lang="en-US" altLang="zh-CN" sz="1800" dirty="0" smtClean="0">
                <a:solidFill>
                  <a:srgbClr val="0000FF"/>
                </a:solidFill>
                <a:ea typeface="宋体" pitchFamily="2" charset="-122"/>
              </a:rPr>
              <a:t> (left), and P. Malhotra (left)</a:t>
            </a:r>
            <a:r>
              <a:rPr lang="en-US" altLang="zh-CN" sz="1800" dirty="0">
                <a:solidFill>
                  <a:srgbClr val="0000FF"/>
                </a:solidFill>
                <a:ea typeface="宋体" pitchFamily="2" charset="-122"/>
              </a:rPr>
              <a:t> </a:t>
            </a:r>
            <a:endParaRPr lang="en-US" altLang="zh-CN" sz="1800" dirty="0" smtClean="0">
              <a:solidFill>
                <a:srgbClr val="0000FF"/>
              </a:solidFill>
              <a:ea typeface="宋体" pitchFamily="2" charset="-122"/>
            </a:endParaRPr>
          </a:p>
          <a:p>
            <a:pPr marL="461963" lvl="1" indent="-4763">
              <a:lnSpc>
                <a:spcPct val="80000"/>
              </a:lnSpc>
              <a:buFontTx/>
              <a:buNone/>
            </a:pPr>
            <a:endParaRPr lang="en-US" altLang="zh-CN" sz="1800" dirty="0" smtClean="0">
              <a:solidFill>
                <a:srgbClr val="0000FF"/>
              </a:solidFill>
              <a:ea typeface="宋体" pitchFamily="2" charset="-122"/>
            </a:endParaRPr>
          </a:p>
          <a:p>
            <a:pPr marL="61913" indent="-4763">
              <a:lnSpc>
                <a:spcPct val="80000"/>
              </a:lnSpc>
              <a:buFontTx/>
              <a:buNone/>
            </a:pPr>
            <a:r>
              <a:rPr lang="en-US" altLang="zh-CN" sz="2000" dirty="0">
                <a:solidFill>
                  <a:srgbClr val="0000FF"/>
                </a:solidFill>
                <a:ea typeface="宋体" pitchFamily="2" charset="-122"/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  <a:ea typeface="宋体" pitchFamily="2" charset="-122"/>
              </a:rPr>
              <a:t>    Euclid </a:t>
            </a:r>
            <a:r>
              <a:rPr lang="en-US" altLang="zh-CN" sz="2000" dirty="0">
                <a:solidFill>
                  <a:srgbClr val="0000FF"/>
                </a:solidFill>
                <a:ea typeface="宋体" pitchFamily="2" charset="-122"/>
              </a:rPr>
              <a:t>Resident Scientists: </a:t>
            </a:r>
            <a:endParaRPr lang="en-US" altLang="zh-CN" sz="2000" dirty="0">
              <a:solidFill>
                <a:srgbClr val="0000FF"/>
              </a:solidFill>
              <a:ea typeface="宋体" pitchFamily="2" charset="-122"/>
            </a:endParaRPr>
          </a:p>
          <a:p>
            <a:pPr marL="61913" indent="-4763">
              <a:lnSpc>
                <a:spcPct val="80000"/>
              </a:lnSpc>
              <a:buFontTx/>
              <a:buNone/>
            </a:pPr>
            <a:r>
              <a:rPr lang="en-US" altLang="zh-CN" sz="2200" dirty="0" smtClean="0">
                <a:ea typeface="宋体" pitchFamily="2" charset="-122"/>
              </a:rPr>
              <a:t>		 </a:t>
            </a:r>
            <a:r>
              <a:rPr lang="en-US" altLang="zh-CN" dirty="0">
                <a:ea typeface="宋体" pitchFamily="2" charset="-122"/>
              </a:rPr>
              <a:t>Sergey </a:t>
            </a:r>
            <a:r>
              <a:rPr lang="en-US" altLang="zh-CN" dirty="0" smtClean="0">
                <a:ea typeface="宋体" pitchFamily="2" charset="-122"/>
              </a:rPr>
              <a:t>Antipov, </a:t>
            </a:r>
            <a:r>
              <a:rPr lang="en-US" altLang="zh-CN" dirty="0">
                <a:ea typeface="宋体" pitchFamily="2" charset="-122"/>
              </a:rPr>
              <a:t>Sergey </a:t>
            </a:r>
            <a:r>
              <a:rPr lang="en-US" altLang="zh-CN" dirty="0" err="1" smtClean="0">
                <a:ea typeface="宋体" pitchFamily="2" charset="-122"/>
              </a:rPr>
              <a:t>Baryshev</a:t>
            </a:r>
            <a:r>
              <a:rPr lang="en-US" altLang="zh-CN" dirty="0" smtClean="0">
                <a:ea typeface="宋体" pitchFamily="2" charset="-122"/>
              </a:rPr>
              <a:t>, Chunguang </a:t>
            </a:r>
            <a:r>
              <a:rPr lang="en-US" altLang="zh-CN" dirty="0" err="1">
                <a:ea typeface="宋体" pitchFamily="2" charset="-122"/>
              </a:rPr>
              <a:t>Jing,</a:t>
            </a:r>
            <a:r>
              <a:rPr lang="en-US" altLang="zh-CN" dirty="0" err="1" smtClean="0">
                <a:ea typeface="宋体" pitchFamily="2" charset="-122"/>
              </a:rPr>
              <a:t>Jiaqi</a:t>
            </a:r>
            <a:r>
              <a:rPr lang="en-US" altLang="zh-CN" dirty="0" smtClean="0">
                <a:ea typeface="宋体" pitchFamily="2" charset="-122"/>
              </a:rPr>
              <a:t> </a:t>
            </a:r>
            <a:r>
              <a:rPr lang="en-US" altLang="zh-CN" dirty="0" err="1" smtClean="0">
                <a:ea typeface="宋体" pitchFamily="2" charset="-122"/>
              </a:rPr>
              <a:t>Qiu</a:t>
            </a:r>
            <a:r>
              <a:rPr lang="en-US" altLang="zh-CN" dirty="0" smtClean="0">
                <a:ea typeface="宋体" pitchFamily="2" charset="-122"/>
              </a:rPr>
              <a:t> </a:t>
            </a:r>
            <a:r>
              <a:rPr lang="en-US" altLang="zh-CN" dirty="0" smtClean="0">
                <a:ea typeface="宋体" pitchFamily="2" charset="-122"/>
              </a:rPr>
              <a:t>(soon</a:t>
            </a:r>
            <a:r>
              <a:rPr lang="en-US" altLang="zh-CN" dirty="0" smtClean="0">
                <a:ea typeface="宋体" pitchFamily="2" charset="-122"/>
              </a:rPr>
              <a:t>),  Richard 	 Konecny (</a:t>
            </a:r>
            <a:r>
              <a:rPr lang="en-US" altLang="zh-CN" dirty="0">
                <a:ea typeface="宋体" pitchFamily="2" charset="-122"/>
              </a:rPr>
              <a:t>part-time</a:t>
            </a:r>
            <a:r>
              <a:rPr lang="en-US" altLang="zh-CN" dirty="0" smtClean="0">
                <a:ea typeface="宋体" pitchFamily="2" charset="-122"/>
              </a:rPr>
              <a:t>), .</a:t>
            </a:r>
            <a:endParaRPr lang="en-US" altLang="zh-CN" dirty="0" smtClean="0">
              <a:solidFill>
                <a:srgbClr val="0000FF"/>
              </a:solidFill>
              <a:ea typeface="宋体" pitchFamily="2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sz="2000" dirty="0" smtClean="0">
                <a:solidFill>
                  <a:srgbClr val="0000FF"/>
                </a:solidFill>
                <a:ea typeface="宋体" pitchFamily="2" charset="-122"/>
              </a:rPr>
              <a:t>	Euclid </a:t>
            </a:r>
            <a:r>
              <a:rPr lang="en-US" altLang="zh-CN" sz="2000" dirty="0" smtClean="0">
                <a:solidFill>
                  <a:srgbClr val="0000FF"/>
                </a:solidFill>
                <a:ea typeface="宋体" pitchFamily="2" charset="-122"/>
              </a:rPr>
              <a:t>Non-Resident </a:t>
            </a:r>
            <a:r>
              <a:rPr lang="en-US" altLang="zh-CN" sz="2000" dirty="0">
                <a:solidFill>
                  <a:srgbClr val="0000FF"/>
                </a:solidFill>
                <a:ea typeface="宋体" pitchFamily="2" charset="-122"/>
              </a:rPr>
              <a:t>Scientists: </a:t>
            </a:r>
            <a:r>
              <a:rPr lang="en-US" altLang="zh-CN" sz="2000" dirty="0" smtClean="0">
                <a:ea typeface="宋体" pitchFamily="2" charset="-122"/>
              </a:rPr>
              <a:t>Alexey Kanareykin, Paul </a:t>
            </a:r>
            <a:r>
              <a:rPr lang="en-US" altLang="zh-CN" sz="2000" dirty="0" err="1" smtClean="0">
                <a:ea typeface="宋体" pitchFamily="2" charset="-122"/>
              </a:rPr>
              <a:t>Schoessow</a:t>
            </a:r>
            <a:r>
              <a:rPr lang="en-US" altLang="zh-CN" sz="2000" dirty="0" smtClean="0">
                <a:ea typeface="宋体" pitchFamily="2" charset="-122"/>
              </a:rPr>
              <a:t>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zh-CN" sz="2000" dirty="0" smtClean="0">
              <a:ea typeface="宋体" pitchFamily="2" charset="-12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000" dirty="0" smtClean="0">
                <a:solidFill>
                  <a:srgbClr val="0000FF"/>
                </a:solidFill>
                <a:ea typeface="宋体" pitchFamily="2" charset="-122"/>
              </a:rPr>
              <a:t>	Technical </a:t>
            </a:r>
            <a:r>
              <a:rPr lang="en-US" altLang="zh-CN" sz="2000" dirty="0" smtClean="0">
                <a:solidFill>
                  <a:srgbClr val="0000FF"/>
                </a:solidFill>
                <a:ea typeface="宋体" pitchFamily="2" charset="-122"/>
              </a:rPr>
              <a:t>Support: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zh-CN" sz="2000" dirty="0" smtClean="0">
                <a:ea typeface="宋体" pitchFamily="2" charset="-122"/>
              </a:rPr>
              <a:t>Charles </a:t>
            </a:r>
            <a:r>
              <a:rPr lang="en-US" altLang="zh-CN" sz="2000" dirty="0" err="1" smtClean="0">
                <a:ea typeface="宋体" pitchFamily="2" charset="-122"/>
              </a:rPr>
              <a:t>Whiteford</a:t>
            </a:r>
            <a:r>
              <a:rPr lang="en-US" altLang="zh-CN" sz="2000" dirty="0" smtClean="0">
                <a:ea typeface="宋体" pitchFamily="2" charset="-122"/>
              </a:rPr>
              <a:t> , Marvin Lien.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zh-CN" sz="2000" dirty="0" smtClean="0">
                <a:ea typeface="宋体" pitchFamily="2" charset="-122"/>
              </a:rPr>
              <a:t>HEP safety coordinator: Leon Reed.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zh-CN" sz="2000" dirty="0" smtClean="0">
                <a:ea typeface="宋体" pitchFamily="2" charset="-122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000" dirty="0" smtClean="0">
                <a:solidFill>
                  <a:srgbClr val="0000FF"/>
                </a:solidFill>
                <a:ea typeface="宋体" pitchFamily="2" charset="-122"/>
              </a:rPr>
              <a:t>	Current </a:t>
            </a:r>
            <a:r>
              <a:rPr lang="en-US" altLang="zh-CN" sz="2000" dirty="0" smtClean="0">
                <a:solidFill>
                  <a:srgbClr val="0000FF"/>
                </a:solidFill>
                <a:ea typeface="宋体" pitchFamily="2" charset="-122"/>
              </a:rPr>
              <a:t>Students: </a:t>
            </a:r>
          </a:p>
          <a:p>
            <a:pPr marL="461963" lvl="1" indent="-4763">
              <a:lnSpc>
                <a:spcPct val="80000"/>
              </a:lnSpc>
              <a:buFontTx/>
              <a:buNone/>
            </a:pPr>
            <a:r>
              <a:rPr lang="en-US" altLang="zh-CN" sz="2000" dirty="0" smtClean="0">
                <a:ea typeface="宋体" pitchFamily="2" charset="-122"/>
              </a:rPr>
              <a:t>Eric </a:t>
            </a:r>
            <a:r>
              <a:rPr lang="en-US" altLang="zh-CN" sz="2000" dirty="0" err="1" smtClean="0">
                <a:ea typeface="宋体" pitchFamily="2" charset="-122"/>
              </a:rPr>
              <a:t>Wiesniewski</a:t>
            </a:r>
            <a:r>
              <a:rPr lang="en-US" altLang="zh-CN" sz="2000" dirty="0" smtClean="0">
                <a:ea typeface="宋体" pitchFamily="2" charset="-122"/>
              </a:rPr>
              <a:t> (</a:t>
            </a:r>
            <a:r>
              <a:rPr lang="en-US" altLang="zh-CN" sz="2000" dirty="0" smtClean="0">
                <a:ea typeface="宋体" pitchFamily="2" charset="-122"/>
              </a:rPr>
              <a:t>IIT), </a:t>
            </a:r>
            <a:r>
              <a:rPr lang="en-US" altLang="zh-CN" sz="2000" dirty="0" smtClean="0">
                <a:ea typeface="宋体" pitchFamily="2" charset="-122"/>
              </a:rPr>
              <a:t>Chen Li (Tsinghua Univ.), </a:t>
            </a:r>
            <a:r>
              <a:rPr lang="en-US" altLang="zh-CN" sz="2000" dirty="0" smtClean="0">
                <a:ea typeface="宋体" pitchFamily="2" charset="-122"/>
              </a:rPr>
              <a:t>Hao Zha (Tsinghua), </a:t>
            </a:r>
            <a:r>
              <a:rPr lang="en-US" altLang="zh-CN" sz="2000" dirty="0" err="1" smtClean="0">
                <a:ea typeface="宋体" pitchFamily="2" charset="-122"/>
              </a:rPr>
              <a:t>Gwang</a:t>
            </a:r>
            <a:r>
              <a:rPr lang="en-US" altLang="zh-CN" sz="2000" dirty="0" smtClean="0">
                <a:ea typeface="宋体" pitchFamily="2" charset="-122"/>
              </a:rPr>
              <a:t>-hi </a:t>
            </a:r>
            <a:r>
              <a:rPr lang="en-US" altLang="zh-CN" sz="2000" dirty="0" err="1" smtClean="0">
                <a:ea typeface="宋体" pitchFamily="2" charset="-122"/>
              </a:rPr>
              <a:t>Hwa</a:t>
            </a:r>
            <a:r>
              <a:rPr lang="en-US" altLang="zh-CN" sz="2000" dirty="0" smtClean="0">
                <a:ea typeface="宋体" pitchFamily="2" charset="-122"/>
              </a:rPr>
              <a:t>(Joint APS/HEP support). A few more visitors here soon.   </a:t>
            </a:r>
            <a:endParaRPr lang="en-US" altLang="zh-CN" sz="2000" dirty="0" smtClean="0">
              <a:ea typeface="宋体" pitchFamily="2" charset="-12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000" dirty="0" smtClean="0">
                <a:ea typeface="宋体" pitchFamily="2" charset="-122"/>
              </a:rPr>
              <a:t>Six Ph.D. theses completed in the last 10 years.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Users (collaborators):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17460"/>
            <a:ext cx="8229600" cy="541510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Due to the unique and flexible capabilities of the AWA facility and the group’s expertise, we have attracted many external collaborators:</a:t>
            </a:r>
          </a:p>
          <a:p>
            <a:pPr marL="461963" lvl="1" indent="-349250"/>
            <a:r>
              <a:rPr lang="en-US" sz="2000" dirty="0" smtClean="0">
                <a:solidFill>
                  <a:srgbClr val="0000FF"/>
                </a:solidFill>
              </a:rPr>
              <a:t>Euclid </a:t>
            </a:r>
            <a:r>
              <a:rPr lang="en-US" sz="2000" dirty="0" err="1" smtClean="0">
                <a:solidFill>
                  <a:srgbClr val="0000FF"/>
                </a:solidFill>
              </a:rPr>
              <a:t>Techlabs</a:t>
            </a:r>
            <a:endParaRPr lang="en-US" sz="2000" dirty="0" smtClean="0">
              <a:solidFill>
                <a:srgbClr val="0000FF"/>
              </a:solidFill>
            </a:endParaRPr>
          </a:p>
          <a:p>
            <a:pPr marL="461963" lvl="1" indent="-349250"/>
            <a:r>
              <a:rPr lang="en-US" sz="2000" dirty="0" smtClean="0"/>
              <a:t>Yale/Omega-P/Columbia</a:t>
            </a:r>
          </a:p>
          <a:p>
            <a:pPr marL="461963" lvl="1" indent="-349250"/>
            <a:r>
              <a:rPr lang="en-US" sz="2000" dirty="0" err="1" smtClean="0"/>
              <a:t>Muons</a:t>
            </a:r>
            <a:r>
              <a:rPr lang="en-US" sz="2000" dirty="0" smtClean="0"/>
              <a:t> Inc.</a:t>
            </a:r>
          </a:p>
          <a:p>
            <a:pPr marL="461963" lvl="1" indent="-349250"/>
            <a:r>
              <a:rPr lang="en-US" sz="2000" dirty="0" smtClean="0"/>
              <a:t>IIT (Illinois Inst. Tech.) (Linda </a:t>
            </a:r>
            <a:r>
              <a:rPr lang="en-US" sz="2000" dirty="0" err="1" smtClean="0"/>
              <a:t>Spentzouris</a:t>
            </a:r>
            <a:r>
              <a:rPr lang="en-US" sz="2000" dirty="0" smtClean="0"/>
              <a:t>)</a:t>
            </a:r>
            <a:endParaRPr lang="en-US" sz="2000" dirty="0"/>
          </a:p>
          <a:p>
            <a:pPr marL="461963" lvl="1" indent="-349250"/>
            <a:r>
              <a:rPr lang="en-US" sz="2000" dirty="0"/>
              <a:t>Tsinghua Univ.</a:t>
            </a:r>
          </a:p>
          <a:p>
            <a:pPr marL="461963" lvl="1" indent="-349250"/>
            <a:r>
              <a:rPr lang="en-US" sz="2000" dirty="0" smtClean="0"/>
              <a:t>NIU (Northern Illinois Univ</a:t>
            </a:r>
            <a:r>
              <a:rPr lang="en-US" sz="2000" dirty="0"/>
              <a:t>.) (Philippe </a:t>
            </a:r>
            <a:r>
              <a:rPr lang="en-US" sz="2000" dirty="0" err="1" smtClean="0"/>
              <a:t>Piot</a:t>
            </a:r>
            <a:r>
              <a:rPr lang="en-US" sz="2000" dirty="0"/>
              <a:t> </a:t>
            </a:r>
            <a:r>
              <a:rPr lang="en-US" sz="2000" dirty="0" smtClean="0"/>
              <a:t>et al.)</a:t>
            </a:r>
          </a:p>
          <a:p>
            <a:pPr marL="461963" lvl="1" indent="-349250"/>
            <a:r>
              <a:rPr lang="en-US" sz="2000" dirty="0" err="1" smtClean="0"/>
              <a:t>U.Md</a:t>
            </a:r>
            <a:r>
              <a:rPr lang="en-US" sz="2000" dirty="0" smtClean="0"/>
              <a:t>. (Ralph </a:t>
            </a:r>
            <a:r>
              <a:rPr lang="en-US" sz="2000" dirty="0" err="1" smtClean="0"/>
              <a:t>Fiorito</a:t>
            </a:r>
            <a:r>
              <a:rPr lang="en-US" sz="2000" dirty="0" smtClean="0"/>
              <a:t> et al.) </a:t>
            </a:r>
          </a:p>
          <a:p>
            <a:pPr marL="461963" lvl="1" indent="-349250"/>
            <a:r>
              <a:rPr lang="en-US" sz="2000" dirty="0" smtClean="0"/>
              <a:t>SLAC (</a:t>
            </a:r>
            <a:r>
              <a:rPr lang="en-US" sz="2000" dirty="0" err="1" smtClean="0"/>
              <a:t>Tantawi</a:t>
            </a:r>
            <a:r>
              <a:rPr lang="en-US" sz="2000" dirty="0" smtClean="0"/>
              <a:t> et al.)</a:t>
            </a:r>
          </a:p>
          <a:p>
            <a:pPr marL="461963" lvl="1" indent="-349250"/>
            <a:r>
              <a:rPr lang="en-US" sz="2000" dirty="0" smtClean="0"/>
              <a:t>NRL (Steve Gold)</a:t>
            </a:r>
          </a:p>
          <a:p>
            <a:pPr marL="461963" lvl="1" indent="-349250"/>
            <a:r>
              <a:rPr lang="en-US" sz="2000" dirty="0" err="1" smtClean="0"/>
              <a:t>Fartech</a:t>
            </a:r>
            <a:r>
              <a:rPr lang="en-US" sz="2000" dirty="0" smtClean="0"/>
              <a:t>: RF cavity BPM</a:t>
            </a:r>
          </a:p>
          <a:p>
            <a:pPr marL="461963" lvl="1" indent="-349250"/>
            <a:r>
              <a:rPr lang="en-US" sz="2000" dirty="0" smtClean="0"/>
              <a:t>Los Alamos (Eugenia </a:t>
            </a:r>
            <a:r>
              <a:rPr lang="en-US" sz="2000" dirty="0" err="1" smtClean="0"/>
              <a:t>Simakov</a:t>
            </a:r>
            <a:r>
              <a:rPr lang="en-US" sz="2000" dirty="0" smtClean="0"/>
              <a:t>): PBG structures, dielectric WF for FEL</a:t>
            </a:r>
          </a:p>
          <a:p>
            <a:pPr marL="461963" lvl="1" indent="-349250"/>
            <a:r>
              <a:rPr lang="en-US" sz="2000" dirty="0" smtClean="0"/>
              <a:t>FACET (UCLA): dielectric </a:t>
            </a:r>
            <a:r>
              <a:rPr lang="en-US" sz="2000" dirty="0" err="1" smtClean="0"/>
              <a:t>wakefield</a:t>
            </a:r>
            <a:r>
              <a:rPr lang="en-US" sz="2000" dirty="0" smtClean="0"/>
              <a:t> </a:t>
            </a:r>
            <a:r>
              <a:rPr lang="en-US" sz="2000" dirty="0" smtClean="0"/>
              <a:t>structures</a:t>
            </a:r>
          </a:p>
          <a:p>
            <a:pPr marL="461963" lvl="1" indent="-349250"/>
            <a:r>
              <a:rPr lang="en-US" sz="2000" dirty="0" smtClean="0"/>
              <a:t>CERN/DESY/ILCGDE: Linear collider sources design.</a:t>
            </a:r>
            <a:endParaRPr lang="en-US" sz="2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645870" y="2113444"/>
            <a:ext cx="1805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Adv. Accelerator Concepts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0355" y="3336263"/>
            <a:ext cx="1769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Beam Physics and diagnostics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Right Brace 3"/>
          <p:cNvSpPr/>
          <p:nvPr/>
        </p:nvSpPr>
        <p:spPr bwMode="auto">
          <a:xfrm>
            <a:off x="6338630" y="1585560"/>
            <a:ext cx="192025" cy="1766630"/>
          </a:xfrm>
          <a:prstGeom prst="rightBrac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" name="Right Brace 4"/>
          <p:cNvSpPr/>
          <p:nvPr/>
        </p:nvSpPr>
        <p:spPr bwMode="auto">
          <a:xfrm>
            <a:off x="6185010" y="1585560"/>
            <a:ext cx="249632" cy="1766630"/>
          </a:xfrm>
          <a:prstGeom prst="rightBrac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" name="Right Brace 5"/>
          <p:cNvSpPr/>
          <p:nvPr/>
        </p:nvSpPr>
        <p:spPr bwMode="auto">
          <a:xfrm>
            <a:off x="-1649610" y="1393535"/>
            <a:ext cx="576075" cy="1384190"/>
          </a:xfrm>
          <a:prstGeom prst="rightBrac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9603055" y="1009485"/>
            <a:ext cx="806505" cy="57607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Right Brace 10"/>
          <p:cNvSpPr/>
          <p:nvPr/>
        </p:nvSpPr>
        <p:spPr bwMode="auto">
          <a:xfrm>
            <a:off x="-2187280" y="1201510"/>
            <a:ext cx="960125" cy="1576215"/>
          </a:xfrm>
          <a:prstGeom prst="rightBrac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Right Brace 11"/>
          <p:cNvSpPr/>
          <p:nvPr/>
        </p:nvSpPr>
        <p:spPr bwMode="auto">
          <a:xfrm>
            <a:off x="6289827" y="1585560"/>
            <a:ext cx="280264" cy="1651415"/>
          </a:xfrm>
          <a:prstGeom prst="rightBrac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6" name="Right Brace 15"/>
          <p:cNvSpPr/>
          <p:nvPr/>
        </p:nvSpPr>
        <p:spPr bwMode="auto">
          <a:xfrm>
            <a:off x="6570091" y="3006544"/>
            <a:ext cx="280264" cy="976049"/>
          </a:xfrm>
          <a:prstGeom prst="rightBrac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32766" y="4061095"/>
            <a:ext cx="2058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externally powered HG structures</a:t>
            </a:r>
          </a:p>
        </p:txBody>
      </p:sp>
      <p:sp>
        <p:nvSpPr>
          <p:cNvPr id="18" name="Right Brace 17"/>
          <p:cNvSpPr/>
          <p:nvPr/>
        </p:nvSpPr>
        <p:spPr bwMode="auto">
          <a:xfrm>
            <a:off x="4284776" y="4039893"/>
            <a:ext cx="280264" cy="667533"/>
          </a:xfrm>
          <a:prstGeom prst="rightBrac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2"/>
          <p:cNvSpPr>
            <a:spLocks noGrp="1" noChangeArrowheads="1"/>
          </p:cNvSpPr>
          <p:nvPr>
            <p:ph type="title"/>
          </p:nvPr>
        </p:nvSpPr>
        <p:spPr>
          <a:xfrm>
            <a:off x="269875" y="260531"/>
            <a:ext cx="3457215" cy="542925"/>
          </a:xfrm>
        </p:spPr>
        <p:txBody>
          <a:bodyPr/>
          <a:lstStyle/>
          <a:p>
            <a:pPr eaLnBrk="1" hangingPunct="1"/>
            <a:r>
              <a:rPr lang="en-US" sz="2200" dirty="0" smtClean="0"/>
              <a:t>AWA Facility Undergoing </a:t>
            </a:r>
            <a:r>
              <a:rPr lang="en-US" sz="2200" dirty="0"/>
              <a:t>M</a:t>
            </a:r>
            <a:r>
              <a:rPr lang="en-US" sz="2200" dirty="0" smtClean="0"/>
              <a:t>ajor </a:t>
            </a:r>
            <a:r>
              <a:rPr lang="en-US" sz="2200" dirty="0"/>
              <a:t>U</a:t>
            </a:r>
            <a:r>
              <a:rPr lang="en-US" sz="2200" dirty="0" smtClean="0"/>
              <a:t>pgrade</a:t>
            </a:r>
          </a:p>
        </p:txBody>
      </p:sp>
      <p:pic>
        <p:nvPicPr>
          <p:cNvPr id="64515" name="Picture 7"/>
          <p:cNvPicPr>
            <a:picLocks noChangeAspect="1" noChangeArrowheads="1"/>
          </p:cNvPicPr>
          <p:nvPr/>
        </p:nvPicPr>
        <p:blipFill>
          <a:blip r:embed="rId3"/>
          <a:srcRect l="34999" t="17523" r="29048" b="12381"/>
          <a:stretch>
            <a:fillRect/>
          </a:stretch>
        </p:blipFill>
        <p:spPr bwMode="auto">
          <a:xfrm>
            <a:off x="4114800" y="317500"/>
            <a:ext cx="3303588" cy="2012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4516" name="TextBox 11"/>
          <p:cNvSpPr txBox="1">
            <a:spLocks noChangeArrowheads="1"/>
          </p:cNvSpPr>
          <p:nvPr/>
        </p:nvSpPr>
        <p:spPr bwMode="auto">
          <a:xfrm>
            <a:off x="350838" y="2046288"/>
            <a:ext cx="3027362" cy="923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15 MeV beam:</a:t>
            </a:r>
          </a:p>
          <a:p>
            <a:r>
              <a:rPr lang="en-US"/>
              <a:t>RF gun with Mg photocathode</a:t>
            </a:r>
          </a:p>
          <a:p>
            <a:r>
              <a:rPr lang="en-US"/>
              <a:t>&amp; one linac tank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847975" y="1585913"/>
            <a:ext cx="1987550" cy="690562"/>
          </a:xfrm>
          <a:prstGeom prst="straightConnector1">
            <a:avLst/>
          </a:prstGeom>
          <a:ln w="6350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518" name="TextBox 13"/>
          <p:cNvSpPr txBox="1">
            <a:spLocks noChangeArrowheads="1"/>
          </p:cNvSpPr>
          <p:nvPr/>
        </p:nvSpPr>
        <p:spPr bwMode="auto">
          <a:xfrm>
            <a:off x="6626225" y="2468563"/>
            <a:ext cx="2060575" cy="646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new RF gun with</a:t>
            </a:r>
          </a:p>
          <a:p>
            <a:r>
              <a:rPr lang="en-US"/>
              <a:t>Cs</a:t>
            </a:r>
            <a:r>
              <a:rPr lang="en-US" baseline="-25000"/>
              <a:t>2</a:t>
            </a:r>
            <a:r>
              <a:rPr lang="en-US"/>
              <a:t>Te photocathode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6419850" y="1508125"/>
            <a:ext cx="998538" cy="922338"/>
          </a:xfrm>
          <a:prstGeom prst="straightConnector1">
            <a:avLst/>
          </a:prstGeom>
          <a:ln w="6350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4520" name="Picture 5"/>
          <p:cNvPicPr>
            <a:picLocks noChangeAspect="1" noChangeArrowheads="1"/>
          </p:cNvPicPr>
          <p:nvPr/>
        </p:nvPicPr>
        <p:blipFill>
          <a:blip r:embed="rId4"/>
          <a:srcRect l="18571" t="15237" r="20476" b="8571"/>
          <a:stretch>
            <a:fillRect/>
          </a:stretch>
        </p:blipFill>
        <p:spPr bwMode="auto">
          <a:xfrm>
            <a:off x="1922463" y="3582988"/>
            <a:ext cx="5407025" cy="2111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4521" name="TextBox 12"/>
          <p:cNvSpPr txBox="1">
            <a:spLocks noChangeArrowheads="1"/>
          </p:cNvSpPr>
          <p:nvPr/>
        </p:nvSpPr>
        <p:spPr bwMode="auto">
          <a:xfrm>
            <a:off x="4495800" y="5810250"/>
            <a:ext cx="1600200" cy="6461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new beamline switchyard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456113" y="4965700"/>
            <a:ext cx="654050" cy="858838"/>
          </a:xfrm>
          <a:prstGeom prst="straightConnector1">
            <a:avLst/>
          </a:prstGeom>
          <a:ln w="6350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692275" y="4965700"/>
            <a:ext cx="1296988" cy="652463"/>
          </a:xfrm>
          <a:prstGeom prst="straightConnector1">
            <a:avLst/>
          </a:prstGeom>
          <a:ln w="6350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524" name="TextBox 12"/>
          <p:cNvSpPr txBox="1">
            <a:spLocks noChangeArrowheads="1"/>
          </p:cNvSpPr>
          <p:nvPr/>
        </p:nvSpPr>
        <p:spPr bwMode="auto">
          <a:xfrm>
            <a:off x="231775" y="5656263"/>
            <a:ext cx="2286000" cy="646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15 MeV beam moved &amp; turned around</a:t>
            </a:r>
          </a:p>
        </p:txBody>
      </p:sp>
      <p:sp>
        <p:nvSpPr>
          <p:cNvPr id="64525" name="TextBox 12"/>
          <p:cNvSpPr txBox="1">
            <a:spLocks noChangeArrowheads="1"/>
          </p:cNvSpPr>
          <p:nvPr/>
        </p:nvSpPr>
        <p:spPr bwMode="auto">
          <a:xfrm>
            <a:off x="6991350" y="5734050"/>
            <a:ext cx="1920875" cy="9223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new 75 MeV drive beam: RF gun &amp;</a:t>
            </a:r>
          </a:p>
          <a:p>
            <a:r>
              <a:rPr lang="en-US"/>
              <a:t>six linac tanks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5845175" y="4865688"/>
            <a:ext cx="1069975" cy="1020762"/>
          </a:xfrm>
          <a:prstGeom prst="straightConnector1">
            <a:avLst/>
          </a:prstGeom>
          <a:ln w="6350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527" name="TextBox 24"/>
          <p:cNvSpPr txBox="1">
            <a:spLocks noChangeArrowheads="1"/>
          </p:cNvSpPr>
          <p:nvPr/>
        </p:nvSpPr>
        <p:spPr bwMode="auto">
          <a:xfrm>
            <a:off x="808038" y="1393825"/>
            <a:ext cx="23034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Script MT Bold"/>
              </a:rPr>
              <a:t>Before…</a:t>
            </a:r>
          </a:p>
        </p:txBody>
      </p:sp>
      <p:sp>
        <p:nvSpPr>
          <p:cNvPr id="64528" name="TextBox 25"/>
          <p:cNvSpPr txBox="1">
            <a:spLocks noChangeArrowheads="1"/>
          </p:cNvSpPr>
          <p:nvPr/>
        </p:nvSpPr>
        <p:spPr bwMode="auto">
          <a:xfrm>
            <a:off x="309563" y="4235450"/>
            <a:ext cx="157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Script MT Bold"/>
              </a:rPr>
              <a:t>After…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Motivation for AWA Upgrades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534400" cy="5181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zh-CN" sz="2000" dirty="0" smtClean="0">
                <a:solidFill>
                  <a:srgbClr val="0000FF"/>
                </a:solidFill>
                <a:ea typeface="宋体" pitchFamily="2" charset="-122"/>
              </a:rPr>
              <a:t>Restore two beam accelerator capability</a:t>
            </a:r>
            <a:r>
              <a:rPr lang="en-US" altLang="zh-CN" sz="2000" dirty="0">
                <a:solidFill>
                  <a:srgbClr val="0000FF"/>
                </a:solidFill>
                <a:ea typeface="宋体" pitchFamily="2" charset="-122"/>
              </a:rPr>
              <a:t>:</a:t>
            </a:r>
            <a:endParaRPr lang="en-US" altLang="zh-CN" sz="2000" dirty="0" smtClean="0">
              <a:solidFill>
                <a:schemeClr val="accent2"/>
              </a:solidFill>
              <a:ea typeface="宋体" pitchFamily="2" charset="-122"/>
            </a:endParaRPr>
          </a:p>
          <a:p>
            <a:pPr marL="457200" lvl="1" indent="0" eaLnBrk="1" hangingPunct="1">
              <a:buFontTx/>
              <a:buNone/>
              <a:defRPr/>
            </a:pPr>
            <a:r>
              <a:rPr lang="en-US" altLang="zh-CN" sz="1800" dirty="0" smtClean="0">
                <a:ea typeface="宋体" pitchFamily="2" charset="-122"/>
              </a:rPr>
              <a:t>Have two parallel </a:t>
            </a:r>
            <a:r>
              <a:rPr lang="en-US" altLang="zh-CN" sz="1800" dirty="0" err="1" smtClean="0">
                <a:ea typeface="宋体" pitchFamily="2" charset="-122"/>
              </a:rPr>
              <a:t>beamlines</a:t>
            </a:r>
            <a:r>
              <a:rPr lang="en-US" altLang="zh-CN" sz="1800" dirty="0" smtClean="0">
                <a:ea typeface="宋体" pitchFamily="2" charset="-122"/>
              </a:rPr>
              <a:t>, allowing drive bunches to excite </a:t>
            </a:r>
            <a:r>
              <a:rPr lang="en-US" altLang="zh-CN" sz="1800" dirty="0" err="1" smtClean="0">
                <a:ea typeface="宋体" pitchFamily="2" charset="-122"/>
              </a:rPr>
              <a:t>wakefields</a:t>
            </a:r>
            <a:r>
              <a:rPr lang="en-US" altLang="zh-CN" sz="1800" dirty="0" smtClean="0">
                <a:ea typeface="宋体" pitchFamily="2" charset="-122"/>
              </a:rPr>
              <a:t> and  accelerate witness bunch. </a:t>
            </a:r>
          </a:p>
          <a:p>
            <a:pPr eaLnBrk="1" fontAlgn="t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000" dirty="0" smtClean="0">
                <a:solidFill>
                  <a:srgbClr val="0000FF"/>
                </a:solidFill>
                <a:ea typeface="宋体" pitchFamily="2" charset="-122"/>
              </a:rPr>
              <a:t>Use the demonstrated high gradients to accelerate beam</a:t>
            </a:r>
            <a:r>
              <a:rPr lang="en-US" altLang="zh-CN" sz="2000" dirty="0">
                <a:solidFill>
                  <a:srgbClr val="0000FF"/>
                </a:solidFill>
                <a:ea typeface="宋体" pitchFamily="2" charset="-122"/>
              </a:rPr>
              <a:t>:</a:t>
            </a:r>
            <a:endParaRPr lang="en-US" altLang="zh-CN" dirty="0" smtClean="0">
              <a:solidFill>
                <a:schemeClr val="accent2"/>
              </a:solidFill>
              <a:latin typeface="Comic Sans MS" pitchFamily="66" charset="0"/>
              <a:ea typeface="宋体" pitchFamily="2" charset="-122"/>
            </a:endParaRPr>
          </a:p>
          <a:p>
            <a:pPr marL="457200" lvl="1" indent="0" eaLnBrk="1" fontAlgn="t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1800" dirty="0" smtClean="0">
                <a:ea typeface="宋体" pitchFamily="2" charset="-122"/>
              </a:rPr>
              <a:t>The high quality drive beam has excited high gradient accelerating fields (100 MV/m) in dielectric loaded structures.  Now these high gradients will be used to accelerate a witness bunch. </a:t>
            </a:r>
          </a:p>
          <a:p>
            <a:pPr eaLnBrk="1" hangingPunct="1">
              <a:buFontTx/>
              <a:buNone/>
              <a:defRPr/>
            </a:pPr>
            <a:r>
              <a:rPr lang="en-US" altLang="zh-CN" sz="2000" dirty="0" smtClean="0">
                <a:solidFill>
                  <a:srgbClr val="0000FF"/>
                </a:solidFill>
                <a:ea typeface="宋体" pitchFamily="2" charset="-122"/>
              </a:rPr>
              <a:t>Higher drive beam energy is critical for high gradient and sustained acceleration:</a:t>
            </a:r>
          </a:p>
          <a:p>
            <a:pPr lvl="1" eaLnBrk="1" hangingPunct="1">
              <a:spcBef>
                <a:spcPts val="0"/>
              </a:spcBef>
              <a:buFontTx/>
              <a:buChar char="-"/>
              <a:defRPr/>
            </a:pPr>
            <a:r>
              <a:rPr lang="en-US" altLang="zh-CN" sz="1800" dirty="0" smtClean="0">
                <a:ea typeface="宋体" pitchFamily="2" charset="-122"/>
              </a:rPr>
              <a:t>Propagation of drive beam through smaller diameter structures, resulting in even higher accelerating gradients.  </a:t>
            </a:r>
          </a:p>
          <a:p>
            <a:pPr lvl="1" eaLnBrk="1" hangingPunct="1">
              <a:spcBef>
                <a:spcPts val="0"/>
              </a:spcBef>
              <a:buFontTx/>
              <a:buChar char="-"/>
              <a:defRPr/>
            </a:pPr>
            <a:r>
              <a:rPr lang="en-US" altLang="zh-CN" sz="1800" dirty="0" smtClean="0">
                <a:ea typeface="宋体" pitchFamily="2" charset="-122"/>
              </a:rPr>
              <a:t>More energy available in drive bunches, allowing extraction of higher energy RF pulses.</a:t>
            </a:r>
          </a:p>
          <a:p>
            <a:pPr lvl="1" eaLnBrk="1" hangingPunct="1">
              <a:spcBef>
                <a:spcPts val="0"/>
              </a:spcBef>
              <a:buFontTx/>
              <a:buChar char="-"/>
              <a:defRPr/>
            </a:pPr>
            <a:r>
              <a:rPr lang="en-US" altLang="zh-CN" sz="1800" dirty="0" smtClean="0">
                <a:ea typeface="宋体" pitchFamily="2" charset="-122"/>
              </a:rPr>
              <a:t>Construction of longer structures will demonstrate higher energy gain.</a:t>
            </a:r>
          </a:p>
          <a:p>
            <a:pPr eaLnBrk="1" fontAlgn="t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000" dirty="0" smtClean="0">
                <a:solidFill>
                  <a:srgbClr val="0000FF"/>
                </a:solidFill>
                <a:ea typeface="宋体" pitchFamily="2" charset="-122"/>
              </a:rPr>
              <a:t>Need </a:t>
            </a:r>
            <a:r>
              <a:rPr lang="en-US" altLang="zh-CN" sz="2000" dirty="0" err="1" smtClean="0">
                <a:solidFill>
                  <a:srgbClr val="0000FF"/>
                </a:solidFill>
                <a:ea typeface="宋体" pitchFamily="2" charset="-122"/>
              </a:rPr>
              <a:t>beamline</a:t>
            </a:r>
            <a:r>
              <a:rPr lang="en-US" altLang="zh-CN" sz="2000" dirty="0" smtClean="0">
                <a:solidFill>
                  <a:srgbClr val="0000FF"/>
                </a:solidFill>
                <a:ea typeface="宋体" pitchFamily="2" charset="-122"/>
              </a:rPr>
              <a:t> switchyard for added flexibility:</a:t>
            </a:r>
            <a:endParaRPr lang="en-US" altLang="zh-CN" dirty="0" smtClean="0">
              <a:solidFill>
                <a:schemeClr val="accent2"/>
              </a:solidFill>
              <a:latin typeface="Comic Sans MS" pitchFamily="66" charset="0"/>
              <a:ea typeface="宋体" pitchFamily="2" charset="-122"/>
            </a:endParaRPr>
          </a:p>
          <a:p>
            <a:pPr marL="457200" lvl="1" indent="0" eaLnBrk="1" fontAlgn="t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1800" dirty="0" err="1" smtClean="0">
                <a:ea typeface="宋体" pitchFamily="2" charset="-122"/>
              </a:rPr>
              <a:t>Beamline</a:t>
            </a:r>
            <a:r>
              <a:rPr lang="en-US" altLang="zh-CN" sz="1800" dirty="0" smtClean="0">
                <a:ea typeface="宋体" pitchFamily="2" charset="-122"/>
              </a:rPr>
              <a:t> switchyard will greatly facilitate the implementation of distinct experimental setups: collinear </a:t>
            </a:r>
            <a:r>
              <a:rPr lang="en-US" altLang="zh-CN" sz="1800" dirty="0" err="1" smtClean="0">
                <a:ea typeface="宋体" pitchFamily="2" charset="-122"/>
              </a:rPr>
              <a:t>wakefield</a:t>
            </a:r>
            <a:r>
              <a:rPr lang="en-US" altLang="zh-CN" sz="1800" dirty="0" smtClean="0">
                <a:ea typeface="宋体" pitchFamily="2" charset="-122"/>
              </a:rPr>
              <a:t> acceleration, two-beam-acceleration, phase space manipulation and, further into the future, staging.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altLang="zh-CN" sz="1800" dirty="0" smtClean="0"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Overview of AWA </a:t>
            </a:r>
            <a:r>
              <a:rPr lang="en-US" dirty="0" err="1" smtClean="0"/>
              <a:t>Beamlines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71682" name="Picture 5"/>
          <p:cNvPicPr>
            <a:picLocks noChangeAspect="1" noChangeArrowheads="1"/>
          </p:cNvPicPr>
          <p:nvPr/>
        </p:nvPicPr>
        <p:blipFill>
          <a:blip r:embed="rId3"/>
          <a:srcRect l="476" t="35048" r="1666" b="29143"/>
          <a:stretch>
            <a:fillRect/>
          </a:stretch>
        </p:blipFill>
        <p:spPr bwMode="auto">
          <a:xfrm>
            <a:off x="762000" y="3389313"/>
            <a:ext cx="7696200" cy="881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1683" name="TextBox 12"/>
          <p:cNvSpPr txBox="1">
            <a:spLocks noChangeArrowheads="1"/>
          </p:cNvSpPr>
          <p:nvPr/>
        </p:nvSpPr>
        <p:spPr bwMode="auto">
          <a:xfrm>
            <a:off x="3810000" y="2622495"/>
            <a:ext cx="1600200" cy="6461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EEX &amp; bunch compression</a:t>
            </a:r>
          </a:p>
        </p:txBody>
      </p:sp>
      <p:sp>
        <p:nvSpPr>
          <p:cNvPr id="71684" name="TextBox 12"/>
          <p:cNvSpPr txBox="1">
            <a:spLocks noChangeArrowheads="1"/>
          </p:cNvSpPr>
          <p:nvPr/>
        </p:nvSpPr>
        <p:spPr bwMode="auto">
          <a:xfrm>
            <a:off x="772886" y="4647327"/>
            <a:ext cx="215919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00B050"/>
                </a:solidFill>
              </a:rPr>
              <a:t>15 MeV witness beam</a:t>
            </a:r>
            <a:endParaRPr lang="en-US" sz="2200" b="1" dirty="0">
              <a:solidFill>
                <a:srgbClr val="00B050"/>
              </a:solidFill>
            </a:endParaRPr>
          </a:p>
        </p:txBody>
      </p:sp>
      <p:sp>
        <p:nvSpPr>
          <p:cNvPr id="71685" name="TextBox 12"/>
          <p:cNvSpPr txBox="1">
            <a:spLocks noChangeArrowheads="1"/>
          </p:cNvSpPr>
          <p:nvPr/>
        </p:nvSpPr>
        <p:spPr bwMode="auto">
          <a:xfrm>
            <a:off x="1960460" y="2716077"/>
            <a:ext cx="1066800" cy="6461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collinear &amp; TBA</a:t>
            </a:r>
          </a:p>
        </p:txBody>
      </p:sp>
      <p:sp>
        <p:nvSpPr>
          <p:cNvPr id="71686" name="TextBox 12"/>
          <p:cNvSpPr txBox="1">
            <a:spLocks noChangeArrowheads="1"/>
          </p:cNvSpPr>
          <p:nvPr/>
        </p:nvSpPr>
        <p:spPr bwMode="auto">
          <a:xfrm>
            <a:off x="5638588" y="4216440"/>
            <a:ext cx="250507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00B050"/>
                </a:solidFill>
              </a:rPr>
              <a:t>75 MeV drive beam</a:t>
            </a:r>
            <a:endParaRPr lang="en-US" sz="2200" b="1" dirty="0">
              <a:solidFill>
                <a:srgbClr val="00B050"/>
              </a:solidFill>
            </a:endParaRPr>
          </a:p>
        </p:txBody>
      </p:sp>
      <p:sp>
        <p:nvSpPr>
          <p:cNvPr id="71687" name="TextBox 12"/>
          <p:cNvSpPr txBox="1">
            <a:spLocks noChangeArrowheads="1"/>
          </p:cNvSpPr>
          <p:nvPr/>
        </p:nvSpPr>
        <p:spPr bwMode="auto">
          <a:xfrm>
            <a:off x="3189420" y="4227513"/>
            <a:ext cx="1600200" cy="6461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witness beam U-turn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003308" y="3959898"/>
            <a:ext cx="747453" cy="1929"/>
          </a:xfrm>
          <a:prstGeom prst="straightConnector1">
            <a:avLst/>
          </a:prstGeom>
          <a:ln w="63500">
            <a:solidFill>
              <a:srgbClr val="00B05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368051" y="4395576"/>
            <a:ext cx="769097" cy="10476"/>
          </a:xfrm>
          <a:prstGeom prst="straightConnector1">
            <a:avLst/>
          </a:prstGeom>
          <a:ln w="63500">
            <a:solidFill>
              <a:srgbClr val="00B05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 bwMode="auto">
          <a:xfrm>
            <a:off x="6146605" y="625435"/>
            <a:ext cx="1689820" cy="99853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-1688015" y="625435"/>
            <a:ext cx="691290" cy="99853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150181" y="3153393"/>
            <a:ext cx="2726619" cy="111698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2103991" y="1547155"/>
            <a:ext cx="250507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e</a:t>
            </a:r>
            <a:r>
              <a:rPr lang="en-US" sz="2200" b="1" dirty="0" smtClean="0">
                <a:solidFill>
                  <a:srgbClr val="FF0000"/>
                </a:solidFill>
              </a:rPr>
              <a:t>xperimental area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endCxn id="7" idx="0"/>
          </p:cNvCxnSpPr>
          <p:nvPr/>
        </p:nvCxnSpPr>
        <p:spPr bwMode="auto">
          <a:xfrm>
            <a:off x="3266230" y="1978042"/>
            <a:ext cx="247261" cy="1175351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Undulator</a:t>
            </a:r>
            <a:r>
              <a:rPr lang="en-US" dirty="0" smtClean="0"/>
              <a:t> based positron source for </a:t>
            </a:r>
            <a:r>
              <a:rPr lang="en-US" dirty="0" smtClean="0"/>
              <a:t>ILC/CLIC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80899" name="Slide Number Placeholder 5"/>
          <p:cNvSpPr txBox="1">
            <a:spLocks/>
          </p:cNvSpPr>
          <p:nvPr/>
        </p:nvSpPr>
        <p:spPr bwMode="auto">
          <a:xfrm>
            <a:off x="8786813" y="6324600"/>
            <a:ext cx="357187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312ED8F-7BAE-4DC7-A0D5-62F2FE6FB426}" type="slidenum">
              <a:rPr lang="en-US" altLang="zh-CN" sz="900">
                <a:ea typeface="宋体" pitchFamily="2" charset="-122"/>
              </a:rPr>
              <a:pPr algn="r"/>
              <a:t>17</a:t>
            </a:fld>
            <a:endParaRPr lang="en-US" altLang="zh-CN" sz="900">
              <a:ea typeface="宋体" pitchFamily="2" charset="-122"/>
            </a:endParaRPr>
          </a:p>
        </p:txBody>
      </p:sp>
      <p:sp>
        <p:nvSpPr>
          <p:cNvPr id="80900" name="Rectangle 3"/>
          <p:cNvSpPr txBox="1">
            <a:spLocks noChangeArrowheads="1"/>
          </p:cNvSpPr>
          <p:nvPr/>
        </p:nvSpPr>
        <p:spPr bwMode="auto">
          <a:xfrm>
            <a:off x="457200" y="2971800"/>
            <a:ext cx="780168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 eaLnBrk="0" hangingPunct="0">
              <a:spcBef>
                <a:spcPct val="20000"/>
              </a:spcBef>
              <a:buClr>
                <a:srgbClr val="1F497D"/>
              </a:buClr>
              <a:buFont typeface="Arial" charset="0"/>
              <a:buChar char="•"/>
            </a:pPr>
            <a:r>
              <a:rPr lang="en-US" sz="2200" dirty="0">
                <a:solidFill>
                  <a:srgbClr val="0000FF"/>
                </a:solidFill>
              </a:rPr>
              <a:t>Start to end modeling</a:t>
            </a:r>
          </a:p>
          <a:p>
            <a:pPr marL="742950" lvl="1" indent="-285750" defTabSz="457200" eaLnBrk="0" hangingPunct="0">
              <a:spcBef>
                <a:spcPct val="20000"/>
              </a:spcBef>
              <a:buClr>
                <a:srgbClr val="1F497D"/>
              </a:buClr>
              <a:buFont typeface="Arial" charset="0"/>
              <a:buChar char="•"/>
            </a:pPr>
            <a:r>
              <a:rPr lang="en-US" sz="2000" dirty="0" err="1">
                <a:solidFill>
                  <a:srgbClr val="000000"/>
                </a:solidFill>
              </a:rPr>
              <a:t>Undulator</a:t>
            </a:r>
            <a:endParaRPr lang="en-US" sz="2000" dirty="0">
              <a:solidFill>
                <a:srgbClr val="000000"/>
              </a:solidFill>
            </a:endParaRPr>
          </a:p>
          <a:p>
            <a:pPr marL="742950" lvl="1" indent="-285750" defTabSz="457200" eaLnBrk="0" hangingPunct="0">
              <a:spcBef>
                <a:spcPct val="20000"/>
              </a:spcBef>
              <a:buClr>
                <a:srgbClr val="1F497D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Target</a:t>
            </a:r>
          </a:p>
          <a:p>
            <a:pPr marL="742950" lvl="1" indent="-285750" defTabSz="457200" eaLnBrk="0" hangingPunct="0">
              <a:spcBef>
                <a:spcPct val="20000"/>
              </a:spcBef>
              <a:buClr>
                <a:srgbClr val="1F497D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Optical matching device</a:t>
            </a:r>
          </a:p>
          <a:p>
            <a:pPr marL="742950" lvl="1" indent="-285750" defTabSz="457200" eaLnBrk="0" hangingPunct="0">
              <a:spcBef>
                <a:spcPct val="20000"/>
              </a:spcBef>
              <a:buClr>
                <a:srgbClr val="1F497D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Positron capture and transport.</a:t>
            </a:r>
          </a:p>
          <a:p>
            <a:pPr marL="342900" indent="-342900" defTabSz="457200" eaLnBrk="0" hangingPunct="0">
              <a:spcBef>
                <a:spcPct val="20000"/>
              </a:spcBef>
              <a:buClr>
                <a:srgbClr val="1F497D"/>
              </a:buClr>
              <a:buFont typeface="Arial" charset="0"/>
              <a:buChar char="•"/>
            </a:pPr>
            <a:r>
              <a:rPr lang="en-US" sz="2200" dirty="0">
                <a:solidFill>
                  <a:srgbClr val="1A0FEF"/>
                </a:solidFill>
              </a:rPr>
              <a:t>Exploring </a:t>
            </a:r>
            <a:r>
              <a:rPr lang="en-US" sz="2200" dirty="0" err="1">
                <a:solidFill>
                  <a:srgbClr val="1A0FEF"/>
                </a:solidFill>
              </a:rPr>
              <a:t>TeV</a:t>
            </a:r>
            <a:r>
              <a:rPr lang="en-US" sz="2200" dirty="0">
                <a:solidFill>
                  <a:srgbClr val="1A0FEF"/>
                </a:solidFill>
              </a:rPr>
              <a:t> upgrade options</a:t>
            </a:r>
          </a:p>
          <a:p>
            <a:pPr marL="342900" indent="-342900" defTabSz="457200" eaLnBrk="0" hangingPunct="0">
              <a:spcBef>
                <a:spcPct val="20000"/>
              </a:spcBef>
              <a:buClr>
                <a:srgbClr val="1F497D"/>
              </a:buClr>
              <a:buFont typeface="Arial" charset="0"/>
              <a:buChar char="•"/>
            </a:pPr>
            <a:r>
              <a:rPr lang="en-US" sz="2200" dirty="0">
                <a:solidFill>
                  <a:srgbClr val="1A0FEF"/>
                </a:solidFill>
              </a:rPr>
              <a:t>Beam line lattice design</a:t>
            </a:r>
          </a:p>
          <a:p>
            <a:pPr marL="342900" indent="-342900" defTabSz="457200" eaLnBrk="0" hangingPunct="0">
              <a:spcBef>
                <a:spcPct val="20000"/>
              </a:spcBef>
              <a:buClr>
                <a:srgbClr val="1F497D"/>
              </a:buClr>
              <a:buFont typeface="Arial" charset="0"/>
              <a:buChar char="•"/>
            </a:pPr>
            <a:r>
              <a:rPr lang="en-US" sz="2200" dirty="0">
                <a:solidFill>
                  <a:srgbClr val="1A0FEF"/>
                </a:solidFill>
              </a:rPr>
              <a:t>TDR coordination </a:t>
            </a:r>
            <a:r>
              <a:rPr lang="en-US" sz="2200" dirty="0">
                <a:solidFill>
                  <a:srgbClr val="000000"/>
                </a:solidFill>
              </a:rPr>
              <a:t>(Wei </a:t>
            </a:r>
            <a:r>
              <a:rPr lang="en-US" sz="2200" dirty="0" smtClean="0">
                <a:solidFill>
                  <a:srgbClr val="000000"/>
                </a:solidFill>
              </a:rPr>
              <a:t>Gai: Technical Area Group Leader)</a:t>
            </a:r>
            <a:endParaRPr lang="en-US" sz="2200" dirty="0">
              <a:solidFill>
                <a:srgbClr val="000000"/>
              </a:solidFill>
            </a:endParaRPr>
          </a:p>
        </p:txBody>
      </p:sp>
      <p:pic>
        <p:nvPicPr>
          <p:cNvPr id="80901" name="Content Placeholder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8305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2" name="Text Box 10"/>
          <p:cNvSpPr txBox="1">
            <a:spLocks noChangeArrowheads="1"/>
          </p:cNvSpPr>
          <p:nvPr/>
        </p:nvSpPr>
        <p:spPr bwMode="auto">
          <a:xfrm>
            <a:off x="6461125" y="4324350"/>
            <a:ext cx="2073275" cy="6477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See details at Liu’s presentation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/>
          <p:cNvSpPr txBox="1">
            <a:spLocks/>
          </p:cNvSpPr>
          <p:nvPr/>
        </p:nvSpPr>
        <p:spPr bwMode="auto">
          <a:xfrm>
            <a:off x="155424" y="87765"/>
            <a:ext cx="8988575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altLang="zh-CN" sz="2400" b="1" dirty="0">
                <a:solidFill>
                  <a:schemeClr val="tx2"/>
                </a:solidFill>
                <a:latin typeface="Trebuchet MS" pitchFamily="34" charset="0"/>
                <a:ea typeface="宋体" pitchFamily="2" charset="-122"/>
              </a:rPr>
              <a:t>Planned Main Experiments </a:t>
            </a:r>
            <a:r>
              <a:rPr lang="en-US" altLang="zh-CN" sz="2400" b="1" dirty="0" smtClean="0">
                <a:solidFill>
                  <a:schemeClr val="tx2"/>
                </a:solidFill>
                <a:latin typeface="Trebuchet MS" pitchFamily="34" charset="0"/>
                <a:ea typeface="宋体" pitchFamily="2" charset="-122"/>
              </a:rPr>
              <a:t>at AWA </a:t>
            </a:r>
            <a:r>
              <a:rPr lang="en-US" altLang="zh-CN" sz="2400" b="1" dirty="0" smtClean="0">
                <a:solidFill>
                  <a:schemeClr val="tx2"/>
                </a:solidFill>
                <a:latin typeface="Trebuchet MS" pitchFamily="34" charset="0"/>
                <a:ea typeface="宋体" pitchFamily="2" charset="-122"/>
              </a:rPr>
              <a:t>in next </a:t>
            </a:r>
            <a:r>
              <a:rPr lang="en-US" altLang="zh-CN" sz="2400" b="1" dirty="0">
                <a:solidFill>
                  <a:schemeClr val="tx2"/>
                </a:solidFill>
                <a:latin typeface="Trebuchet MS" pitchFamily="34" charset="0"/>
                <a:ea typeface="宋体" pitchFamily="2" charset="-122"/>
              </a:rPr>
              <a:t>2~3 years</a:t>
            </a:r>
          </a:p>
          <a:p>
            <a:pPr eaLnBrk="0" hangingPunct="0"/>
            <a:r>
              <a:rPr lang="en-US" altLang="zh-CN" sz="2400" b="1" dirty="0" smtClean="0">
                <a:solidFill>
                  <a:schemeClr val="tx2"/>
                </a:solidFill>
                <a:latin typeface="Trebuchet MS" pitchFamily="34" charset="0"/>
                <a:ea typeface="宋体" pitchFamily="2" charset="-122"/>
              </a:rPr>
              <a:t>(mostly </a:t>
            </a:r>
            <a:r>
              <a:rPr lang="en-US" altLang="zh-CN" sz="2400" b="1" dirty="0">
                <a:solidFill>
                  <a:schemeClr val="tx2"/>
                </a:solidFill>
                <a:latin typeface="Trebuchet MS" pitchFamily="34" charset="0"/>
                <a:ea typeface="宋体" pitchFamily="2" charset="-122"/>
              </a:rPr>
              <a:t>r</a:t>
            </a:r>
            <a:r>
              <a:rPr lang="en-US" altLang="zh-CN" sz="2400" b="1" dirty="0" smtClean="0">
                <a:solidFill>
                  <a:schemeClr val="tx2"/>
                </a:solidFill>
                <a:latin typeface="Trebuchet MS" pitchFamily="34" charset="0"/>
                <a:ea typeface="宋体" pitchFamily="2" charset="-122"/>
              </a:rPr>
              <a:t>elevant </a:t>
            </a:r>
            <a:r>
              <a:rPr lang="en-US" altLang="zh-CN" sz="2400" b="1" dirty="0">
                <a:solidFill>
                  <a:schemeClr val="tx2"/>
                </a:solidFill>
                <a:latin typeface="Trebuchet MS" pitchFamily="34" charset="0"/>
                <a:ea typeface="宋体" pitchFamily="2" charset="-122"/>
              </a:rPr>
              <a:t>to LC </a:t>
            </a:r>
            <a:r>
              <a:rPr lang="en-US" altLang="zh-CN" sz="2400" b="1" dirty="0" smtClean="0">
                <a:solidFill>
                  <a:schemeClr val="tx2"/>
                </a:solidFill>
                <a:latin typeface="Trebuchet MS" pitchFamily="34" charset="0"/>
                <a:ea typeface="宋体" pitchFamily="2" charset="-122"/>
              </a:rPr>
              <a:t>development, see details from </a:t>
            </a:r>
            <a:r>
              <a:rPr lang="en-US" altLang="zh-CN" sz="2400" b="1" dirty="0" err="1" smtClean="0">
                <a:solidFill>
                  <a:schemeClr val="tx2"/>
                </a:solidFill>
                <a:latin typeface="Trebuchet MS" pitchFamily="34" charset="0"/>
                <a:ea typeface="宋体" pitchFamily="2" charset="-122"/>
              </a:rPr>
              <a:t>C.Jing</a:t>
            </a:r>
            <a:r>
              <a:rPr lang="en-US" altLang="zh-CN" sz="2400" b="1" dirty="0" smtClean="0">
                <a:solidFill>
                  <a:schemeClr val="tx2"/>
                </a:solidFill>
                <a:latin typeface="Trebuchet MS" pitchFamily="34" charset="0"/>
                <a:ea typeface="宋体" pitchFamily="2" charset="-122"/>
              </a:rPr>
              <a:t>) Jing))</a:t>
            </a:r>
            <a:endParaRPr lang="en-US" altLang="zh-CN" sz="2400" b="1" dirty="0">
              <a:solidFill>
                <a:schemeClr val="tx2"/>
              </a:solidFill>
              <a:latin typeface="Trebuchet MS" pitchFamily="34" charset="0"/>
              <a:ea typeface="宋体" pitchFamily="2" charset="-122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898525"/>
          <a:ext cx="8797636" cy="580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05"/>
                <a:gridCol w="3280218"/>
                <a:gridCol w="4020913"/>
              </a:tblGrid>
              <a:tr h="5804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Experiment Group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Experiment</a:t>
                      </a:r>
                      <a:r>
                        <a:rPr lang="en-US" sz="1600" baseline="0" dirty="0" smtClean="0"/>
                        <a:t> List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Experimental Goal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80448">
                <a:tc rowSpan="3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High Power High Frequency 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</a:rPr>
                        <a:t>rf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 generation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1) High charge bunch train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 generation and characterization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Demonstrate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 the  high current  drive beam in the new AWA drive </a:t>
                      </a:r>
                      <a:r>
                        <a:rPr lang="en-US" sz="1600" baseline="0" dirty="0" err="1" smtClean="0">
                          <a:solidFill>
                            <a:srgbClr val="002060"/>
                          </a:solidFill>
                        </a:rPr>
                        <a:t>beamline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80448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2) 26GHz dielectric wakefield power extractor w/ BBU control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Demonstrate multi-hundreds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MW short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 pulse </a:t>
                      </a:r>
                      <a:r>
                        <a:rPr lang="en-US" sz="1600" baseline="0" dirty="0" err="1" smtClean="0">
                          <a:solidFill>
                            <a:srgbClr val="002060"/>
                          </a:solidFill>
                        </a:rPr>
                        <a:t>rf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 generation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80448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3) 11.7GHz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 metallic wakefield power extractor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Demonstrate multi-hundreds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MW short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 pulse </a:t>
                      </a:r>
                      <a:r>
                        <a:rPr lang="en-US" sz="1600" baseline="0" dirty="0" err="1" smtClean="0">
                          <a:solidFill>
                            <a:srgbClr val="002060"/>
                          </a:solidFill>
                        </a:rPr>
                        <a:t>rf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 generation</a:t>
                      </a:r>
                      <a:endParaRPr lang="en-US" sz="16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8044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Two Beam Acceleration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4) 26GHz TBA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 experiment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Demonstrate short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 pulse high gradient TBA scheme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80448">
                <a:tc rowSpan="3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Collinear wakefield acceleration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5) Ring beam and coaxial two channel structure 2</a:t>
                      </a:r>
                      <a:r>
                        <a:rPr lang="en-US" sz="1600" baseline="30000" dirty="0" smtClean="0">
                          <a:solidFill>
                            <a:srgbClr val="002060"/>
                          </a:solidFill>
                        </a:rPr>
                        <a:t>nd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 run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Demonstrate high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 transformer ratio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804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6) Shaped bunch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 generation</a:t>
                      </a:r>
                      <a:endParaRPr lang="en-US" sz="16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Demonstrate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 the triangular bunch using EEX technique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80448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7) High transformer ratio w/ shaped bunch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Demonstrate high transformer ratio w/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 a shaped bunch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8044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Beam diagnostics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8) 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</a:rPr>
                        <a:t>Emittance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 measurement 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New diagnostic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 method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8044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Wakefield 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9) Wakefield measurement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 of CLIC choke mode structure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Characterize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  a new CLIC wakefield damping structure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/>
          <a:lstStyle/>
          <a:p>
            <a:r>
              <a:rPr lang="en-US" sz="2400" smtClean="0">
                <a:latin typeface="Calibri" pitchFamily="34" charset="0"/>
              </a:rPr>
              <a:t>Objectives to be Achieved with Upgrades</a:t>
            </a:r>
          </a:p>
        </p:txBody>
      </p:sp>
      <p:graphicFrame>
        <p:nvGraphicFramePr>
          <p:cNvPr id="75816" name="Group 40"/>
          <p:cNvGraphicFramePr>
            <a:graphicFrameLocks noGrp="1"/>
          </p:cNvGraphicFramePr>
          <p:nvPr/>
        </p:nvGraphicFramePr>
        <p:xfrm>
          <a:off x="2209800" y="3048000"/>
          <a:ext cx="6705600" cy="3156018"/>
        </p:xfrm>
        <a:graphic>
          <a:graphicData uri="http://schemas.openxmlformats.org/drawingml/2006/table">
            <a:tbl>
              <a:tblPr/>
              <a:tblGrid>
                <a:gridCol w="3352800"/>
                <a:gridCol w="3352800"/>
              </a:tblGrid>
              <a:tr h="335255">
                <a:tc>
                  <a:txBody>
                    <a:bodyPr/>
                    <a:lstStyle/>
                    <a:p>
                      <a:pPr marL="0" marR="0" lvl="0" indent="0" algn="l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Decelerating structure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Accelerating structure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5">
                <a:tc>
                  <a:txBody>
                    <a:bodyPr/>
                    <a:lstStyle/>
                    <a:p>
                      <a:pPr marL="0" marR="0" lvl="0" indent="0" algn="l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ID / OD / length (mm)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ID / OD / length (mm)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5">
                <a:tc>
                  <a:txBody>
                    <a:bodyPr/>
                    <a:lstStyle/>
                    <a:p>
                      <a:pPr marL="0" marR="0" lvl="0" indent="0" algn="l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7.0 / 9.068 / 300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3.0 / 5.025 / 300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5">
                <a:tc>
                  <a:txBody>
                    <a:bodyPr/>
                    <a:lstStyle/>
                    <a:p>
                      <a:pPr marL="0" marR="0" lvl="0" indent="0" algn="l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Dielectric constant  6.64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Dielectric constant  9.70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5">
                <a:tc>
                  <a:txBody>
                    <a:bodyPr/>
                    <a:lstStyle/>
                    <a:p>
                      <a:pPr marL="0" marR="0" lvl="0" indent="0" algn="l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Group velocity 0.254 c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Group velocity 0.111 c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5">
                <a:tc>
                  <a:txBody>
                    <a:bodyPr/>
                    <a:lstStyle/>
                    <a:p>
                      <a:pPr marL="0" marR="0" lvl="0" indent="0" algn="l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R/Q  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9.79 k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Symbol" pitchFamily="18" charset="2"/>
                        </a:rPr>
                        <a:t>/m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Symbol" pitchFamily="18" charset="2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R/Q  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21.98 k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Symbol" pitchFamily="18" charset="2"/>
                        </a:rPr>
                        <a:t>/m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945">
                <a:tc>
                  <a:txBody>
                    <a:bodyPr/>
                    <a:lstStyle/>
                    <a:p>
                      <a:pPr marL="0" marR="0" lvl="0" indent="0" algn="l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RF power (50 nC) 1.33 GW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Shunt impedance 50.44 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M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Symbol" pitchFamily="18" charset="2"/>
                        </a:rPr>
                        <a:t>/m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Symbol" pitchFamily="18" charset="2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32">
                <a:tc>
                  <a:txBody>
                    <a:bodyPr/>
                    <a:lstStyle/>
                    <a:p>
                      <a:pPr marL="0" marR="0" lvl="0" indent="0" algn="l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Peak gradient 167 MV/m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acc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(1.26 GW) 316 MV/m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945">
                <a:tc>
                  <a:txBody>
                    <a:bodyPr/>
                    <a:lstStyle/>
                    <a:p>
                      <a:pPr marL="0" marR="0" lvl="0" indent="0" algn="l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Energy loss 20.5 MeV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894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loaded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(1.26 GW)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267 MV/m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6050" name="Rectangle 41"/>
          <p:cNvSpPr>
            <a:spLocks noChangeArrowheads="1"/>
          </p:cNvSpPr>
          <p:nvPr/>
        </p:nvSpPr>
        <p:spPr bwMode="auto">
          <a:xfrm>
            <a:off x="457200" y="9144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2000">
                <a:solidFill>
                  <a:srgbClr val="000000"/>
                </a:solidFill>
              </a:rPr>
              <a:t>Higher gradient excitation:  </a:t>
            </a:r>
            <a:r>
              <a:rPr lang="en-US" sz="2000" b="1">
                <a:solidFill>
                  <a:srgbClr val="000000"/>
                </a:solidFill>
              </a:rPr>
              <a:t>~ 0.5 GV/m</a:t>
            </a:r>
            <a:r>
              <a:rPr lang="en-US" sz="2000">
                <a:solidFill>
                  <a:srgbClr val="000000"/>
                </a:solidFill>
              </a:rPr>
              <a:t> in long structures.</a:t>
            </a:r>
          </a:p>
          <a:p>
            <a:pPr marL="342900" indent="-342900">
              <a:spcBef>
                <a:spcPct val="20000"/>
              </a:spcBef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2000">
                <a:solidFill>
                  <a:srgbClr val="000000"/>
                </a:solidFill>
              </a:rPr>
              <a:t>Acceleration of witness beam: </a:t>
            </a:r>
            <a:r>
              <a:rPr lang="en-US" sz="2000" b="1">
                <a:solidFill>
                  <a:srgbClr val="000000"/>
                </a:solidFill>
              </a:rPr>
              <a:t>~ 100 MeV</a:t>
            </a:r>
          </a:p>
          <a:p>
            <a:pPr marL="342900" indent="-342900">
              <a:spcBef>
                <a:spcPct val="20000"/>
              </a:spcBef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2000">
                <a:solidFill>
                  <a:srgbClr val="000000"/>
                </a:solidFill>
              </a:rPr>
              <a:t>Higher RF power extraction:  </a:t>
            </a:r>
            <a:r>
              <a:rPr lang="en-US" sz="2000" b="1">
                <a:solidFill>
                  <a:srgbClr val="000000"/>
                </a:solidFill>
              </a:rPr>
              <a:t>~ GW level</a:t>
            </a:r>
            <a:endParaRPr lang="en-US" sz="2000">
              <a:solidFill>
                <a:srgbClr val="000000"/>
              </a:solidFill>
            </a:endParaRPr>
          </a:p>
        </p:txBody>
      </p:sp>
      <p:pic>
        <p:nvPicPr>
          <p:cNvPr id="86051" name="Picture 43" descr="dlatdpe_model"/>
          <p:cNvPicPr>
            <a:picLocks noChangeAspect="1" noChangeArrowheads="1"/>
          </p:cNvPicPr>
          <p:nvPr/>
        </p:nvPicPr>
        <p:blipFill>
          <a:blip r:embed="rId2"/>
          <a:srcRect l="33144" r="35399"/>
          <a:stretch>
            <a:fillRect/>
          </a:stretch>
        </p:blipFill>
        <p:spPr bwMode="auto">
          <a:xfrm>
            <a:off x="381000" y="2895600"/>
            <a:ext cx="11652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52" name="Picture 44" descr="26GHz DLA whole structure"/>
          <p:cNvPicPr>
            <a:picLocks noChangeAspect="1" noChangeArrowheads="1"/>
          </p:cNvPicPr>
          <p:nvPr/>
        </p:nvPicPr>
        <p:blipFill>
          <a:blip r:embed="rId3"/>
          <a:srcRect l="26657" t="4572" r="21922" b="10857"/>
          <a:stretch>
            <a:fillRect/>
          </a:stretch>
        </p:blipFill>
        <p:spPr bwMode="auto">
          <a:xfrm>
            <a:off x="152400" y="4876800"/>
            <a:ext cx="1671638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53" name="Text Box 45"/>
          <p:cNvSpPr txBox="1">
            <a:spLocks noChangeArrowheads="1"/>
          </p:cNvSpPr>
          <p:nvPr/>
        </p:nvSpPr>
        <p:spPr bwMode="auto">
          <a:xfrm>
            <a:off x="228600" y="2286000"/>
            <a:ext cx="8763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Example of 26 GHz dielectric loaded structures for two-beam-acceleration experiment: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Mission</a:t>
            </a:r>
          </a:p>
          <a:p>
            <a:r>
              <a:rPr lang="en-US" sz="2400" dirty="0" smtClean="0"/>
              <a:t>Major areas of research</a:t>
            </a:r>
          </a:p>
          <a:p>
            <a:r>
              <a:rPr lang="en-US" sz="2400" dirty="0" smtClean="0"/>
              <a:t>The group and collaborators</a:t>
            </a:r>
          </a:p>
          <a:p>
            <a:r>
              <a:rPr lang="en-US" sz="2400" dirty="0" smtClean="0"/>
              <a:t>The AWA facility &amp; </a:t>
            </a:r>
            <a:r>
              <a:rPr lang="en-US" sz="2400" dirty="0" smtClean="0"/>
              <a:t>upgrade (M. Conde &amp; J. Power)</a:t>
            </a:r>
            <a:endParaRPr lang="en-US" sz="2400" dirty="0" smtClean="0"/>
          </a:p>
          <a:p>
            <a:r>
              <a:rPr lang="en-US" sz="2400" dirty="0" smtClean="0"/>
              <a:t>Recent research </a:t>
            </a:r>
            <a:r>
              <a:rPr lang="en-US" sz="2400" dirty="0" smtClean="0"/>
              <a:t>activities (C. Jing)</a:t>
            </a:r>
            <a:endParaRPr lang="en-US" sz="2400" dirty="0" smtClean="0"/>
          </a:p>
          <a:p>
            <a:r>
              <a:rPr lang="en-US" sz="2400" dirty="0" smtClean="0"/>
              <a:t>Planned research activities</a:t>
            </a:r>
          </a:p>
          <a:p>
            <a:r>
              <a:rPr lang="en-US" sz="2400" dirty="0" smtClean="0"/>
              <a:t>Timeline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0" y="31014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chemeClr val="tx2">
                    <a:lumMod val="75000"/>
                  </a:schemeClr>
                </a:solidFill>
              </a:rPr>
              <a:t>Development of </a:t>
            </a:r>
            <a:r>
              <a:rPr lang="en-US" sz="2400" b="0" dirty="0" smtClean="0">
                <a:solidFill>
                  <a:schemeClr val="tx2">
                    <a:lumMod val="75000"/>
                  </a:schemeClr>
                </a:solidFill>
              </a:rPr>
              <a:t>26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GHz</a:t>
            </a:r>
            <a:r>
              <a:rPr lang="en-US" sz="2400" b="0" dirty="0" smtClean="0">
                <a:solidFill>
                  <a:schemeClr val="tx2">
                    <a:lumMod val="75000"/>
                  </a:schemeClr>
                </a:solidFill>
              </a:rPr>
              <a:t> short pulse DLA structure (</a:t>
            </a:r>
            <a:r>
              <a:rPr lang="en-US" b="0" dirty="0" smtClean="0">
                <a:solidFill>
                  <a:schemeClr val="tx2">
                    <a:lumMod val="75000"/>
                  </a:schemeClr>
                </a:solidFill>
              </a:rPr>
              <a:t>Euclid SBIR project</a:t>
            </a:r>
            <a:r>
              <a:rPr lang="en-US" sz="2400" b="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sz="24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119" descr="26GHz DLA whole structure"/>
          <p:cNvPicPr>
            <a:picLocks noChangeAspect="1" noChangeArrowheads="1"/>
          </p:cNvPicPr>
          <p:nvPr/>
        </p:nvPicPr>
        <p:blipFill>
          <a:blip r:embed="rId2"/>
          <a:srcRect l="26657" t="4572" r="21922" b="10857"/>
          <a:stretch>
            <a:fillRect/>
          </a:stretch>
        </p:blipFill>
        <p:spPr bwMode="auto">
          <a:xfrm>
            <a:off x="0" y="1025670"/>
            <a:ext cx="3172691" cy="2484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Group 2"/>
          <p:cNvGraphicFramePr>
            <a:graphicFrameLocks noGrp="1"/>
          </p:cNvGraphicFramePr>
          <p:nvPr/>
        </p:nvGraphicFramePr>
        <p:xfrm>
          <a:off x="3276601" y="661038"/>
          <a:ext cx="5618018" cy="3097530"/>
        </p:xfrm>
        <a:graphic>
          <a:graphicData uri="http://schemas.openxmlformats.org/drawingml/2006/table">
            <a:tbl>
              <a:tblPr/>
              <a:tblGrid>
                <a:gridCol w="3745345"/>
                <a:gridCol w="1872673"/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Comic Sans MS" pitchFamily="66" charset="0"/>
                        <a:ea typeface="宋体" pitchFamily="2" charset="-122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parameters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value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ID / OD of dielectric tube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 mm /5.025 mm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Dielectric constant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9.7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Length of dielectric tubes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105 mm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Vg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  <a:sym typeface="Symbol" pitchFamily="18" charset="2"/>
                        </a:rPr>
                        <a:t>11.13%c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R/Q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21.98 k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  <a:sym typeface="Symbol" pitchFamily="18" charset="2"/>
                        </a:rPr>
                        <a:t>/m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Q (loss tan=10^-4)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2295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Shunt impedance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50.44 M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  <a:sym typeface="Symbol" pitchFamily="18" charset="2"/>
                        </a:rPr>
                        <a:t>/m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E</a:t>
                      </a:r>
                      <a:r>
                        <a:rPr kumimoji="0" lang="en-US" altLang="zh-CN" sz="1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acc</a:t>
                      </a:r>
                      <a:r>
                        <a:rPr kumimoji="0" lang="en-US" altLang="zh-CN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for 316MW input</a:t>
                      </a:r>
                      <a:endParaRPr kumimoji="0" lang="en-US" altLang="zh-CN" sz="1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158 MV/m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l="14894" t="23199" r="20213" b="11200"/>
          <a:stretch>
            <a:fillRect/>
          </a:stretch>
        </p:blipFill>
        <p:spPr bwMode="auto">
          <a:xfrm>
            <a:off x="387940" y="3830838"/>
            <a:ext cx="1468582" cy="98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 l="44678" t="7333" r="13637" b="38000"/>
          <a:stretch>
            <a:fillRect/>
          </a:stretch>
        </p:blipFill>
        <p:spPr bwMode="auto">
          <a:xfrm>
            <a:off x="1820364" y="3823855"/>
            <a:ext cx="1151448" cy="100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 cstate="print"/>
          <a:srcRect r="10357"/>
          <a:stretch>
            <a:fillRect/>
          </a:stretch>
        </p:blipFill>
        <p:spPr bwMode="auto">
          <a:xfrm>
            <a:off x="1705721" y="4806992"/>
            <a:ext cx="1259164" cy="105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7940" y="4820179"/>
            <a:ext cx="1383856" cy="103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 t="12273" b="29091"/>
          <a:stretch>
            <a:fillRect/>
          </a:stretch>
        </p:blipFill>
        <p:spPr bwMode="auto">
          <a:xfrm>
            <a:off x="387940" y="5837123"/>
            <a:ext cx="2618509" cy="102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45527" y="3890840"/>
            <a:ext cx="3948546" cy="296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59953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591"/>
          <p:cNvPicPr>
            <a:picLocks noChangeAspect="1" noChangeArrowheads="1"/>
          </p:cNvPicPr>
          <p:nvPr/>
        </p:nvPicPr>
        <p:blipFill>
          <a:blip r:embed="rId2"/>
          <a:srcRect l="5984"/>
          <a:stretch>
            <a:fillRect/>
          </a:stretch>
        </p:blipFill>
        <p:spPr bwMode="auto">
          <a:xfrm>
            <a:off x="0" y="587375"/>
            <a:ext cx="9144000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Text Box 4"/>
          <p:cNvSpPr txBox="1">
            <a:spLocks noChangeArrowheads="1"/>
          </p:cNvSpPr>
          <p:nvPr/>
        </p:nvSpPr>
        <p:spPr bwMode="auto">
          <a:xfrm>
            <a:off x="0" y="166688"/>
            <a:ext cx="899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1F497D"/>
                </a:solidFill>
                <a:ea typeface="宋体" pitchFamily="2" charset="-122"/>
              </a:rPr>
              <a:t>RF Power Generation by the AWA 75MeV Drive beam</a:t>
            </a:r>
          </a:p>
        </p:txBody>
      </p:sp>
      <p:pic>
        <p:nvPicPr>
          <p:cNvPr id="87109" name="Picture 2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5113" y="830263"/>
            <a:ext cx="26479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110" name="Text Box 291"/>
          <p:cNvSpPr txBox="1">
            <a:spLocks noChangeArrowheads="1"/>
          </p:cNvSpPr>
          <p:nvPr/>
        </p:nvSpPr>
        <p:spPr bwMode="auto">
          <a:xfrm>
            <a:off x="2921000" y="2008188"/>
            <a:ext cx="2667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rgbClr val="FF0000"/>
                </a:solidFill>
                <a:ea typeface="宋体" pitchFamily="2" charset="-122"/>
              </a:rPr>
              <a:t>26GHz power extractor</a:t>
            </a:r>
          </a:p>
        </p:txBody>
      </p:sp>
      <p:sp>
        <p:nvSpPr>
          <p:cNvPr id="87140" name="Text Box 586"/>
          <p:cNvSpPr txBox="1">
            <a:spLocks noChangeArrowheads="1"/>
          </p:cNvSpPr>
          <p:nvPr/>
        </p:nvSpPr>
        <p:spPr bwMode="auto">
          <a:xfrm>
            <a:off x="1331913" y="2606675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chemeClr val="accent2"/>
                </a:solidFill>
                <a:ea typeface="宋体" pitchFamily="2" charset="-122"/>
              </a:rPr>
              <a:t>Dielectric</a:t>
            </a:r>
          </a:p>
        </p:txBody>
      </p:sp>
      <p:sp>
        <p:nvSpPr>
          <p:cNvPr id="87141" name="Text Box 587"/>
          <p:cNvSpPr txBox="1">
            <a:spLocks noChangeArrowheads="1"/>
          </p:cNvSpPr>
          <p:nvPr/>
        </p:nvSpPr>
        <p:spPr bwMode="auto">
          <a:xfrm>
            <a:off x="1350963" y="4587875"/>
            <a:ext cx="2376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chemeClr val="accent2"/>
                </a:solidFill>
                <a:ea typeface="宋体" pitchFamily="2" charset="-122"/>
              </a:rPr>
              <a:t>Metallic (2pi/3 mode)</a:t>
            </a:r>
          </a:p>
        </p:txBody>
      </p:sp>
      <p:pic>
        <p:nvPicPr>
          <p:cNvPr id="87142" name="Picture 58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9088" y="2774950"/>
            <a:ext cx="3351212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143" name="Text Box 590"/>
          <p:cNvSpPr txBox="1">
            <a:spLocks noChangeArrowheads="1"/>
          </p:cNvSpPr>
          <p:nvPr/>
        </p:nvSpPr>
        <p:spPr bwMode="auto">
          <a:xfrm>
            <a:off x="4983163" y="3490913"/>
            <a:ext cx="21240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rgbClr val="FF0000"/>
                </a:solidFill>
                <a:ea typeface="宋体" pitchFamily="2" charset="-122"/>
              </a:rPr>
              <a:t>11.7GHz metallic power extractor is under development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dirty="0" smtClean="0">
                <a:uFill>
                  <a:solidFill>
                    <a:srgbClr val="FF0000"/>
                  </a:solidFill>
                </a:uFill>
              </a:rPr>
              <a:t>Longer Term </a:t>
            </a:r>
            <a:r>
              <a:rPr lang="en-US" dirty="0" smtClean="0"/>
              <a:t>Goal: Staging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88066" name="Picture 5"/>
          <p:cNvPicPr>
            <a:picLocks noChangeAspect="1" noChangeArrowheads="1"/>
          </p:cNvPicPr>
          <p:nvPr/>
        </p:nvPicPr>
        <p:blipFill>
          <a:blip r:embed="rId3"/>
          <a:srcRect l="15715" t="21333" r="12857" b="10095"/>
          <a:stretch>
            <a:fillRect/>
          </a:stretch>
        </p:blipFill>
        <p:spPr bwMode="auto">
          <a:xfrm>
            <a:off x="762000" y="1219200"/>
            <a:ext cx="7213600" cy="2163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8067" name="Picture 4"/>
          <p:cNvPicPr>
            <a:picLocks noChangeAspect="1" noChangeArrowheads="1"/>
          </p:cNvPicPr>
          <p:nvPr/>
        </p:nvPicPr>
        <p:blipFill>
          <a:blip r:embed="rId4"/>
          <a:srcRect l="10477" t="16000" r="10715" b="11620"/>
          <a:stretch>
            <a:fillRect/>
          </a:stretch>
        </p:blipFill>
        <p:spPr bwMode="auto">
          <a:xfrm>
            <a:off x="1524000" y="4114800"/>
            <a:ext cx="5905500" cy="169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8068" name="Line 19"/>
          <p:cNvSpPr>
            <a:spLocks noChangeShapeType="1"/>
          </p:cNvSpPr>
          <p:nvPr/>
        </p:nvSpPr>
        <p:spPr bwMode="auto">
          <a:xfrm flipH="1" flipV="1">
            <a:off x="7543800" y="51054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lg" len="lg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8069" name="Text Box 28"/>
          <p:cNvSpPr txBox="1">
            <a:spLocks noChangeArrowheads="1"/>
          </p:cNvSpPr>
          <p:nvPr/>
        </p:nvSpPr>
        <p:spPr bwMode="auto">
          <a:xfrm>
            <a:off x="7543800" y="5334000"/>
            <a:ext cx="1066800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79888" eaLnBrk="0" hangingPunct="0"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t>Drive Beam</a:t>
            </a:r>
          </a:p>
        </p:txBody>
      </p:sp>
      <p:sp>
        <p:nvSpPr>
          <p:cNvPr id="88070" name="Text Box 20"/>
          <p:cNvSpPr txBox="1">
            <a:spLocks noChangeArrowheads="1"/>
          </p:cNvSpPr>
          <p:nvPr/>
        </p:nvSpPr>
        <p:spPr bwMode="auto">
          <a:xfrm>
            <a:off x="914400" y="5684838"/>
            <a:ext cx="1268413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79888" eaLnBrk="0" hangingPunct="0"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t>Witness Beam</a:t>
            </a:r>
          </a:p>
        </p:txBody>
      </p:sp>
      <p:sp>
        <p:nvSpPr>
          <p:cNvPr id="88071" name="Line 27"/>
          <p:cNvSpPr>
            <a:spLocks noChangeShapeType="1"/>
          </p:cNvSpPr>
          <p:nvPr/>
        </p:nvSpPr>
        <p:spPr bwMode="auto">
          <a:xfrm flipV="1">
            <a:off x="1143000" y="5562600"/>
            <a:ext cx="871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lg" len="lg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8072" name="TextBox 12"/>
          <p:cNvSpPr txBox="1">
            <a:spLocks noChangeArrowheads="1"/>
          </p:cNvSpPr>
          <p:nvPr/>
        </p:nvSpPr>
        <p:spPr bwMode="auto">
          <a:xfrm>
            <a:off x="2514600" y="4876800"/>
            <a:ext cx="838200" cy="369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stage I</a:t>
            </a:r>
          </a:p>
        </p:txBody>
      </p:sp>
      <p:sp>
        <p:nvSpPr>
          <p:cNvPr id="88073" name="TextBox 12"/>
          <p:cNvSpPr txBox="1">
            <a:spLocks noChangeArrowheads="1"/>
          </p:cNvSpPr>
          <p:nvPr/>
        </p:nvSpPr>
        <p:spPr bwMode="auto">
          <a:xfrm>
            <a:off x="5105400" y="4876800"/>
            <a:ext cx="914400" cy="369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stage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Timeline for Upgrades and Initial Experiments</a:t>
            </a:r>
          </a:p>
        </p:txBody>
      </p:sp>
      <p:sp>
        <p:nvSpPr>
          <p:cNvPr id="10" name="Right Arrow 9"/>
          <p:cNvSpPr/>
          <p:nvPr/>
        </p:nvSpPr>
        <p:spPr bwMode="auto">
          <a:xfrm>
            <a:off x="731500" y="3467405"/>
            <a:ext cx="7834620" cy="228599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 contourW="19050"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cxnSp>
        <p:nvCxnSpPr>
          <p:cNvPr id="90125" name="Straight Connector 11"/>
          <p:cNvCxnSpPr>
            <a:cxnSpLocks noChangeShapeType="1"/>
          </p:cNvCxnSpPr>
          <p:nvPr/>
        </p:nvCxnSpPr>
        <p:spPr bwMode="auto">
          <a:xfrm rot="16200000" flipH="1">
            <a:off x="577057" y="3582194"/>
            <a:ext cx="6524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90126" name="Straight Connector 13"/>
          <p:cNvCxnSpPr>
            <a:cxnSpLocks noChangeShapeType="1"/>
          </p:cNvCxnSpPr>
          <p:nvPr/>
        </p:nvCxnSpPr>
        <p:spPr bwMode="auto">
          <a:xfrm rot="16200000" flipH="1">
            <a:off x="1789907" y="3582194"/>
            <a:ext cx="6524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90127" name="Straight Connector 14"/>
          <p:cNvCxnSpPr>
            <a:cxnSpLocks noChangeShapeType="1"/>
          </p:cNvCxnSpPr>
          <p:nvPr/>
        </p:nvCxnSpPr>
        <p:spPr bwMode="auto">
          <a:xfrm rot="16200000" flipH="1">
            <a:off x="3055144" y="3582194"/>
            <a:ext cx="6524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90128" name="Straight Connector 15"/>
          <p:cNvCxnSpPr>
            <a:cxnSpLocks noChangeShapeType="1"/>
          </p:cNvCxnSpPr>
          <p:nvPr/>
        </p:nvCxnSpPr>
        <p:spPr bwMode="auto">
          <a:xfrm rot="16200000" flipH="1">
            <a:off x="4231481" y="3564732"/>
            <a:ext cx="6524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90129" name="Straight Connector 16"/>
          <p:cNvCxnSpPr>
            <a:cxnSpLocks noChangeShapeType="1"/>
          </p:cNvCxnSpPr>
          <p:nvPr/>
        </p:nvCxnSpPr>
        <p:spPr bwMode="auto">
          <a:xfrm rot="16200000" flipH="1">
            <a:off x="5439569" y="3582194"/>
            <a:ext cx="6524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90130" name="Straight Connector 17"/>
          <p:cNvCxnSpPr>
            <a:cxnSpLocks noChangeShapeType="1"/>
          </p:cNvCxnSpPr>
          <p:nvPr/>
        </p:nvCxnSpPr>
        <p:spPr bwMode="auto">
          <a:xfrm rot="16200000" flipH="1">
            <a:off x="6703219" y="3582194"/>
            <a:ext cx="6524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90131" name="Straight Connector 20"/>
          <p:cNvCxnSpPr>
            <a:cxnSpLocks noChangeShapeType="1"/>
          </p:cNvCxnSpPr>
          <p:nvPr/>
        </p:nvCxnSpPr>
        <p:spPr bwMode="auto">
          <a:xfrm rot="16200000" flipH="1">
            <a:off x="7900194" y="3582194"/>
            <a:ext cx="6524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90132" name="TextBox 21"/>
          <p:cNvSpPr txBox="1">
            <a:spLocks noChangeArrowheads="1"/>
          </p:cNvSpPr>
          <p:nvPr/>
        </p:nvSpPr>
        <p:spPr bwMode="auto">
          <a:xfrm>
            <a:off x="644525" y="3808413"/>
            <a:ext cx="730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Jul</a:t>
            </a:r>
          </a:p>
          <a:p>
            <a:r>
              <a:rPr lang="en-US"/>
              <a:t>2012</a:t>
            </a:r>
          </a:p>
        </p:txBody>
      </p:sp>
      <p:sp>
        <p:nvSpPr>
          <p:cNvPr id="90133" name="TextBox 22"/>
          <p:cNvSpPr txBox="1">
            <a:spLocks noChangeArrowheads="1"/>
          </p:cNvSpPr>
          <p:nvPr/>
        </p:nvSpPr>
        <p:spPr bwMode="auto">
          <a:xfrm>
            <a:off x="1828800" y="3824288"/>
            <a:ext cx="7286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Oct</a:t>
            </a:r>
          </a:p>
          <a:p>
            <a:r>
              <a:rPr lang="en-US"/>
              <a:t>2012</a:t>
            </a:r>
          </a:p>
        </p:txBody>
      </p:sp>
      <p:sp>
        <p:nvSpPr>
          <p:cNvPr id="90134" name="TextBox 23"/>
          <p:cNvSpPr txBox="1">
            <a:spLocks noChangeArrowheads="1"/>
          </p:cNvSpPr>
          <p:nvPr/>
        </p:nvSpPr>
        <p:spPr bwMode="auto">
          <a:xfrm>
            <a:off x="3113088" y="3805238"/>
            <a:ext cx="7286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Jan</a:t>
            </a:r>
          </a:p>
          <a:p>
            <a:r>
              <a:rPr lang="en-US"/>
              <a:t>2013</a:t>
            </a:r>
          </a:p>
        </p:txBody>
      </p:sp>
      <p:sp>
        <p:nvSpPr>
          <p:cNvPr id="90135" name="TextBox 24"/>
          <p:cNvSpPr txBox="1">
            <a:spLocks noChangeArrowheads="1"/>
          </p:cNvSpPr>
          <p:nvPr/>
        </p:nvSpPr>
        <p:spPr bwMode="auto">
          <a:xfrm>
            <a:off x="4284663" y="3805238"/>
            <a:ext cx="7286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Apr</a:t>
            </a:r>
          </a:p>
          <a:p>
            <a:r>
              <a:rPr lang="en-US"/>
              <a:t>2013</a:t>
            </a:r>
          </a:p>
        </p:txBody>
      </p:sp>
      <p:sp>
        <p:nvSpPr>
          <p:cNvPr id="90136" name="TextBox 25"/>
          <p:cNvSpPr txBox="1">
            <a:spLocks noChangeArrowheads="1"/>
          </p:cNvSpPr>
          <p:nvPr/>
        </p:nvSpPr>
        <p:spPr bwMode="auto">
          <a:xfrm>
            <a:off x="5494338" y="3813175"/>
            <a:ext cx="7286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Jul</a:t>
            </a:r>
          </a:p>
          <a:p>
            <a:r>
              <a:rPr lang="en-US"/>
              <a:t>2013</a:t>
            </a:r>
          </a:p>
        </p:txBody>
      </p:sp>
      <p:sp>
        <p:nvSpPr>
          <p:cNvPr id="90137" name="TextBox 26"/>
          <p:cNvSpPr txBox="1">
            <a:spLocks noChangeArrowheads="1"/>
          </p:cNvSpPr>
          <p:nvPr/>
        </p:nvSpPr>
        <p:spPr bwMode="auto">
          <a:xfrm>
            <a:off x="6756400" y="3822700"/>
            <a:ext cx="663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Oct</a:t>
            </a:r>
          </a:p>
          <a:p>
            <a:r>
              <a:rPr lang="en-US"/>
              <a:t>2013</a:t>
            </a:r>
          </a:p>
        </p:txBody>
      </p:sp>
      <p:sp>
        <p:nvSpPr>
          <p:cNvPr id="90138" name="TextBox 27"/>
          <p:cNvSpPr txBox="1">
            <a:spLocks noChangeArrowheads="1"/>
          </p:cNvSpPr>
          <p:nvPr/>
        </p:nvSpPr>
        <p:spPr bwMode="auto">
          <a:xfrm>
            <a:off x="7970838" y="3810000"/>
            <a:ext cx="6715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Jan</a:t>
            </a:r>
          </a:p>
          <a:p>
            <a:r>
              <a:rPr lang="en-US"/>
              <a:t>2014</a:t>
            </a:r>
          </a:p>
        </p:txBody>
      </p:sp>
      <p:sp>
        <p:nvSpPr>
          <p:cNvPr id="90139" name="TextBox 32"/>
          <p:cNvSpPr txBox="1">
            <a:spLocks noChangeArrowheads="1"/>
          </p:cNvSpPr>
          <p:nvPr/>
        </p:nvSpPr>
        <p:spPr bwMode="auto">
          <a:xfrm>
            <a:off x="2030413" y="1954938"/>
            <a:ext cx="22177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commission first new linac tank &amp; generate high charge bunch trains with new gun</a:t>
            </a:r>
          </a:p>
        </p:txBody>
      </p:sp>
      <p:sp>
        <p:nvSpPr>
          <p:cNvPr id="90140" name="TextBox 33"/>
          <p:cNvSpPr txBox="1">
            <a:spLocks noChangeArrowheads="1"/>
          </p:cNvSpPr>
          <p:nvPr/>
        </p:nvSpPr>
        <p:spPr bwMode="auto">
          <a:xfrm>
            <a:off x="188913" y="1070609"/>
            <a:ext cx="18875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civil construction, electrical, etc</a:t>
            </a:r>
          </a:p>
        </p:txBody>
      </p:sp>
      <p:sp>
        <p:nvSpPr>
          <p:cNvPr id="90141" name="TextBox 34"/>
          <p:cNvSpPr txBox="1">
            <a:spLocks noChangeArrowheads="1"/>
          </p:cNvSpPr>
          <p:nvPr/>
        </p:nvSpPr>
        <p:spPr bwMode="auto">
          <a:xfrm>
            <a:off x="5113338" y="1061084"/>
            <a:ext cx="15351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move and flip witness gun</a:t>
            </a:r>
          </a:p>
        </p:txBody>
      </p:sp>
      <p:sp>
        <p:nvSpPr>
          <p:cNvPr id="90142" name="TextBox 35"/>
          <p:cNvSpPr txBox="1">
            <a:spLocks noChangeArrowheads="1"/>
          </p:cNvSpPr>
          <p:nvPr/>
        </p:nvSpPr>
        <p:spPr bwMode="auto">
          <a:xfrm>
            <a:off x="2824163" y="1061084"/>
            <a:ext cx="20351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run experiments using witness beam</a:t>
            </a:r>
          </a:p>
        </p:txBody>
      </p:sp>
      <p:sp>
        <p:nvSpPr>
          <p:cNvPr id="90143" name="TextBox 37"/>
          <p:cNvSpPr txBox="1">
            <a:spLocks noChangeArrowheads="1"/>
          </p:cNvSpPr>
          <p:nvPr/>
        </p:nvSpPr>
        <p:spPr bwMode="auto">
          <a:xfrm>
            <a:off x="6113463" y="4718843"/>
            <a:ext cx="2197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install &amp; commission beamline switchyard</a:t>
            </a:r>
          </a:p>
        </p:txBody>
      </p:sp>
      <p:sp>
        <p:nvSpPr>
          <p:cNvPr id="90144" name="TextBox 38"/>
          <p:cNvSpPr txBox="1">
            <a:spLocks noChangeArrowheads="1"/>
          </p:cNvSpPr>
          <p:nvPr/>
        </p:nvSpPr>
        <p:spPr bwMode="auto">
          <a:xfrm>
            <a:off x="5499100" y="2197825"/>
            <a:ext cx="2389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start experiments with new drive beam</a:t>
            </a:r>
          </a:p>
        </p:txBody>
      </p:sp>
      <p:sp>
        <p:nvSpPr>
          <p:cNvPr id="90145" name="TextBox 39"/>
          <p:cNvSpPr txBox="1">
            <a:spLocks noChangeArrowheads="1"/>
          </p:cNvSpPr>
          <p:nvPr/>
        </p:nvSpPr>
        <p:spPr bwMode="auto">
          <a:xfrm>
            <a:off x="2670175" y="4718843"/>
            <a:ext cx="21891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install &amp; commission more linac tanks</a:t>
            </a:r>
          </a:p>
        </p:txBody>
      </p:sp>
      <p:sp>
        <p:nvSpPr>
          <p:cNvPr id="90146" name="Rounded Rectangle 40"/>
          <p:cNvSpPr>
            <a:spLocks noChangeArrowheads="1"/>
          </p:cNvSpPr>
          <p:nvPr/>
        </p:nvSpPr>
        <p:spPr bwMode="auto">
          <a:xfrm>
            <a:off x="330200" y="1032509"/>
            <a:ext cx="1498600" cy="65246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47" name="Rounded Rectangle 41"/>
          <p:cNvSpPr>
            <a:spLocks noChangeArrowheads="1"/>
          </p:cNvSpPr>
          <p:nvPr/>
        </p:nvSpPr>
        <p:spPr bwMode="auto">
          <a:xfrm>
            <a:off x="7145338" y="1023075"/>
            <a:ext cx="1344612" cy="6143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5-Point Star 1"/>
          <p:cNvSpPr/>
          <p:nvPr/>
        </p:nvSpPr>
        <p:spPr bwMode="auto">
          <a:xfrm>
            <a:off x="4902110" y="3409371"/>
            <a:ext cx="422455" cy="345645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3" name="5-Point Star 32"/>
          <p:cNvSpPr/>
          <p:nvPr/>
        </p:nvSpPr>
        <p:spPr bwMode="auto">
          <a:xfrm>
            <a:off x="2030413" y="3408881"/>
            <a:ext cx="422455" cy="345645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5113338" y="3808413"/>
            <a:ext cx="247261" cy="1771267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 flipH="1">
            <a:off x="1499600" y="3808412"/>
            <a:ext cx="742040" cy="1556544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731500" y="5364956"/>
            <a:ext cx="161301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New </a:t>
            </a:r>
            <a:r>
              <a:rPr lang="en-US" dirty="0" err="1" smtClean="0">
                <a:solidFill>
                  <a:srgbClr val="FF0000"/>
                </a:solidFill>
              </a:rPr>
              <a:t>linac</a:t>
            </a:r>
            <a:r>
              <a:rPr lang="en-US" dirty="0" smtClean="0">
                <a:solidFill>
                  <a:srgbClr val="FF0000"/>
                </a:solidFill>
              </a:rPr>
              <a:t> tanks delivered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30463" y="5579680"/>
            <a:ext cx="16830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75 MeV beam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990600"/>
            <a:ext cx="853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457200" lvl="1" indent="0" eaLnBrk="1" hangingPunct="1">
              <a:buFontTx/>
              <a:buNone/>
              <a:defRPr/>
            </a:pPr>
            <a:r>
              <a:rPr lang="en-US" altLang="zh-CN" sz="2200" dirty="0" smtClean="0">
                <a:ea typeface="宋体" pitchFamily="2" charset="-122"/>
                <a:cs typeface="+mn-cs"/>
              </a:rPr>
              <a:t>Studying </a:t>
            </a:r>
            <a:r>
              <a:rPr lang="en-US" altLang="zh-CN" sz="2200" dirty="0">
                <a:ea typeface="宋体" pitchFamily="2" charset="-122"/>
                <a:cs typeface="+mn-cs"/>
              </a:rPr>
              <a:t>the Physics and Developing the Technologies for Future HEP </a:t>
            </a:r>
            <a:r>
              <a:rPr lang="en-US" altLang="zh-CN" sz="2200" dirty="0" smtClean="0">
                <a:ea typeface="宋体" pitchFamily="2" charset="-122"/>
                <a:cs typeface="+mn-cs"/>
              </a:rPr>
              <a:t>Accelerators (and possibly other applications). </a:t>
            </a:r>
          </a:p>
          <a:p>
            <a:pPr eaLnBrk="1" fontAlgn="t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000" dirty="0" smtClean="0">
                <a:solidFill>
                  <a:srgbClr val="0000FF"/>
                </a:solidFill>
                <a:ea typeface="宋体" pitchFamily="2" charset="-122"/>
              </a:rPr>
              <a:t> </a:t>
            </a:r>
            <a:endParaRPr lang="en-US" altLang="zh-CN" dirty="0" smtClean="0">
              <a:ea typeface="宋体" pitchFamily="2" charset="-122"/>
            </a:endParaRPr>
          </a:p>
          <a:p>
            <a:pPr eaLnBrk="1" hangingPunct="1">
              <a:buFontTx/>
              <a:buNone/>
              <a:defRPr/>
            </a:pPr>
            <a:r>
              <a:rPr lang="en-US" altLang="zh-CN" sz="2200" dirty="0" smtClean="0">
                <a:solidFill>
                  <a:srgbClr val="0000FF"/>
                </a:solidFill>
                <a:ea typeface="宋体" pitchFamily="2" charset="-122"/>
              </a:rPr>
              <a:t>Reasons for </a:t>
            </a:r>
            <a:r>
              <a:rPr lang="en-US" altLang="zh-CN" sz="2200" dirty="0">
                <a:solidFill>
                  <a:srgbClr val="0000FF"/>
                </a:solidFill>
                <a:ea typeface="宋体" pitchFamily="2" charset="-122"/>
              </a:rPr>
              <a:t>the mission (Challenges for Future HEP Linear </a:t>
            </a:r>
            <a:r>
              <a:rPr lang="en-US" altLang="zh-CN" sz="2200" dirty="0" smtClean="0">
                <a:solidFill>
                  <a:srgbClr val="0000FF"/>
                </a:solidFill>
                <a:ea typeface="宋体" pitchFamily="2" charset="-122"/>
              </a:rPr>
              <a:t>Colliders):</a:t>
            </a:r>
          </a:p>
          <a:p>
            <a:pPr>
              <a:defRPr/>
            </a:pPr>
            <a:r>
              <a:rPr lang="en-US" sz="2200" dirty="0" smtClean="0"/>
              <a:t>High </a:t>
            </a:r>
            <a:r>
              <a:rPr lang="en-US" sz="2200" dirty="0"/>
              <a:t>gradient (~hundreds MV/m) and High Impedance (high R/Q)</a:t>
            </a:r>
          </a:p>
          <a:p>
            <a:pPr lvl="1">
              <a:defRPr/>
            </a:pPr>
            <a:r>
              <a:rPr lang="en-US" sz="2200" dirty="0">
                <a:solidFill>
                  <a:schemeClr val="tx2"/>
                </a:solidFill>
                <a:cs typeface="+mn-cs"/>
              </a:rPr>
              <a:t>Requires new or alternative accelerating structures.</a:t>
            </a:r>
          </a:p>
          <a:p>
            <a:pPr>
              <a:defRPr/>
            </a:pPr>
            <a:r>
              <a:rPr lang="en-US" sz="2200" dirty="0"/>
              <a:t>High Power RF Sources (~ GW Scale)</a:t>
            </a:r>
          </a:p>
          <a:p>
            <a:pPr lvl="1">
              <a:defRPr/>
            </a:pPr>
            <a:r>
              <a:rPr lang="en-US" sz="2200" dirty="0">
                <a:solidFill>
                  <a:schemeClr val="tx2"/>
                </a:solidFill>
                <a:cs typeface="+mn-cs"/>
              </a:rPr>
              <a:t>Requires new type sources.</a:t>
            </a:r>
          </a:p>
          <a:p>
            <a:pPr>
              <a:defRPr/>
            </a:pPr>
            <a:r>
              <a:rPr lang="en-US" sz="2200" dirty="0"/>
              <a:t>Higher order mode damping</a:t>
            </a:r>
          </a:p>
          <a:p>
            <a:pPr lvl="1">
              <a:defRPr/>
            </a:pPr>
            <a:r>
              <a:rPr lang="en-US" sz="2200" dirty="0">
                <a:solidFill>
                  <a:schemeClr val="tx2"/>
                </a:solidFill>
                <a:cs typeface="+mn-cs"/>
              </a:rPr>
              <a:t>Requires beam breakup control.</a:t>
            </a:r>
          </a:p>
          <a:p>
            <a:pPr>
              <a:defRPr/>
            </a:pPr>
            <a:r>
              <a:rPr lang="en-US" sz="2200" dirty="0"/>
              <a:t>Positron </a:t>
            </a:r>
            <a:r>
              <a:rPr lang="en-US" sz="2200" dirty="0" smtClean="0"/>
              <a:t>acceleration</a:t>
            </a:r>
          </a:p>
          <a:p>
            <a:pPr>
              <a:defRPr/>
            </a:pPr>
            <a:r>
              <a:rPr lang="en-US" sz="2200" dirty="0" smtClean="0"/>
              <a:t>Find pathway to LC / Higgs factory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7800"/>
            <a:ext cx="9144000" cy="762000"/>
          </a:xfrm>
          <a:noFill/>
          <a:ln/>
        </p:spPr>
        <p:txBody>
          <a:bodyPr lIns="92075" tIns="46038" rIns="92075" bIns="46038" anchor="ctr"/>
          <a:lstStyle/>
          <a:p>
            <a:r>
              <a:rPr lang="en-US" altLang="zh-CN" dirty="0" smtClean="0">
                <a:latin typeface="Times New Roman" pitchFamily="18" charset="0"/>
                <a:ea typeface="宋体" pitchFamily="2" charset="-122"/>
              </a:rPr>
              <a:t>Highlights Achievements </a:t>
            </a:r>
            <a:r>
              <a:rPr lang="en-US" altLang="zh-CN" dirty="0">
                <a:latin typeface="Times New Roman" pitchFamily="18" charset="0"/>
                <a:ea typeface="宋体" pitchFamily="2" charset="-122"/>
              </a:rPr>
              <a:t>of the Accelerator R &amp; D 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</a:rPr>
              <a:t>group in the past</a:t>
            </a:r>
            <a:endParaRPr lang="en-US" altLang="zh-CN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181600"/>
          </a:xfrm>
          <a:noFill/>
          <a:ln/>
        </p:spPr>
        <p:txBody>
          <a:bodyPr lIns="92075" tIns="46038" rIns="92075" bIns="46038"/>
          <a:lstStyle/>
          <a:p>
            <a:pPr lvl="1">
              <a:lnSpc>
                <a:spcPct val="80000"/>
              </a:lnSpc>
            </a:pPr>
            <a:r>
              <a:rPr lang="en-US" altLang="zh-CN" sz="2400" b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Pioneered 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the direct </a:t>
            </a:r>
            <a:r>
              <a:rPr lang="en-US" altLang="zh-CN" sz="24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wakefield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 measurement technique.</a:t>
            </a:r>
          </a:p>
          <a:p>
            <a:pPr lvl="2">
              <a:lnSpc>
                <a:spcPct val="80000"/>
              </a:lnSpc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First demonstration of </a:t>
            </a:r>
            <a:r>
              <a:rPr lang="en-US" altLang="zh-CN" sz="2200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collinear </a:t>
            </a:r>
            <a:r>
              <a:rPr lang="en-US" altLang="zh-CN" sz="2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Wakefield Acceleration: </a:t>
            </a:r>
          </a:p>
          <a:p>
            <a:pPr lvl="3">
              <a:lnSpc>
                <a:spcPct val="80000"/>
              </a:lnSpc>
            </a:pPr>
            <a:r>
              <a:rPr lang="en-US" altLang="zh-CN" sz="2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Dielectric Structures, Metallic Structures, and Plasmas</a:t>
            </a:r>
          </a:p>
          <a:p>
            <a:pPr lvl="2">
              <a:lnSpc>
                <a:spcPct val="80000"/>
              </a:lnSpc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First </a:t>
            </a:r>
            <a:r>
              <a:rPr lang="en-US" altLang="zh-CN" sz="22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Ever</a:t>
            </a:r>
            <a:r>
              <a:rPr lang="en-US" altLang="zh-CN" sz="2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 plasma </a:t>
            </a:r>
            <a:r>
              <a:rPr lang="en-US" altLang="zh-CN" sz="2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wakefield</a:t>
            </a:r>
            <a:r>
              <a:rPr lang="en-US" altLang="zh-CN" sz="2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 acceleration in </a:t>
            </a:r>
            <a:r>
              <a:rPr lang="en-US" altLang="zh-CN" sz="2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underdense</a:t>
            </a:r>
            <a:r>
              <a:rPr lang="en-US" altLang="zh-CN" sz="2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 regime (non-linear) (with UCLA). </a:t>
            </a:r>
          </a:p>
          <a:p>
            <a:pPr lvl="1">
              <a:lnSpc>
                <a:spcPct val="8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First Ever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 100 </a:t>
            </a:r>
            <a:r>
              <a:rPr lang="en-US" altLang="zh-CN" sz="24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nC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 RF photocathode gun and </a:t>
            </a:r>
            <a:r>
              <a:rPr lang="en-US" altLang="zh-CN" sz="24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Linac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.  </a:t>
            </a:r>
          </a:p>
          <a:p>
            <a:pPr lvl="2">
              <a:lnSpc>
                <a:spcPct val="80000"/>
              </a:lnSpc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First </a:t>
            </a:r>
            <a:r>
              <a:rPr lang="en-US" altLang="zh-CN" sz="22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Ever</a:t>
            </a:r>
            <a:r>
              <a:rPr lang="en-US" altLang="zh-CN" sz="2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 dielectric based two beam acceleration experiment.</a:t>
            </a:r>
          </a:p>
          <a:p>
            <a:pPr lvl="2">
              <a:lnSpc>
                <a:spcPct val="80000"/>
              </a:lnSpc>
            </a:pPr>
            <a:r>
              <a:rPr lang="en-US" altLang="zh-CN" sz="22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First Ever</a:t>
            </a:r>
            <a:r>
              <a:rPr lang="en-US" altLang="zh-CN" sz="2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 high power testing of dielectric traveling wave accelerator. </a:t>
            </a:r>
          </a:p>
          <a:p>
            <a:pPr lvl="2">
              <a:lnSpc>
                <a:spcPct val="80000"/>
              </a:lnSpc>
            </a:pPr>
            <a:r>
              <a:rPr lang="en-US" altLang="zh-CN" sz="22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First Ever</a:t>
            </a:r>
            <a:r>
              <a:rPr lang="en-US" altLang="zh-CN" sz="2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 observed </a:t>
            </a:r>
            <a:r>
              <a:rPr lang="en-US" altLang="zh-CN" sz="2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Schottky</a:t>
            </a:r>
            <a:r>
              <a:rPr lang="en-US" altLang="zh-CN" sz="2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 enabled photoelectron emission in RF gun</a:t>
            </a:r>
            <a:r>
              <a:rPr lang="en-US" altLang="zh-CN" sz="2200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lang="en-US" altLang="zh-CN" sz="2400" b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Discovered 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new </a:t>
            </a:r>
            <a:r>
              <a:rPr lang="en-US" altLang="zh-CN" sz="24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multipactoring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 regime in dielectric structure.</a:t>
            </a:r>
          </a:p>
          <a:p>
            <a:pPr lvl="1">
              <a:lnSpc>
                <a:spcPct val="80000"/>
              </a:lnSpc>
            </a:pPr>
            <a:endParaRPr lang="en-US" altLang="zh-CN" sz="2400" dirty="0" smtClean="0">
              <a:solidFill>
                <a:srgbClr val="0000FF"/>
              </a:solidFill>
              <a:latin typeface="Times New Roman" pitchFamily="18" charset="0"/>
              <a:ea typeface="宋体" pitchFamily="2" charset="-122"/>
            </a:endParaRPr>
          </a:p>
          <a:p>
            <a:pPr lvl="1">
              <a:lnSpc>
                <a:spcPct val="80000"/>
              </a:lnSpc>
            </a:pP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……..</a:t>
            </a:r>
            <a:endParaRPr lang="en-US" altLang="zh-CN" sz="2400" dirty="0">
              <a:solidFill>
                <a:srgbClr val="0000FF"/>
              </a:solidFill>
              <a:latin typeface="Times New Roman" pitchFamily="18" charset="0"/>
              <a:ea typeface="宋体" pitchFamily="2" charset="-122"/>
            </a:endParaRPr>
          </a:p>
          <a:p>
            <a:pPr lvl="1">
              <a:lnSpc>
                <a:spcPct val="80000"/>
              </a:lnSpc>
            </a:pPr>
            <a:endParaRPr lang="en-US" altLang="zh-CN" sz="1800" dirty="0">
              <a:solidFill>
                <a:schemeClr val="tx2"/>
              </a:solidFill>
              <a:latin typeface="Times New Roman" pitchFamily="18" charset="0"/>
              <a:ea typeface="宋体" pitchFamily="2" charset="-122"/>
            </a:endParaRPr>
          </a:p>
          <a:p>
            <a:pPr lvl="1">
              <a:lnSpc>
                <a:spcPct val="80000"/>
              </a:lnSpc>
            </a:pPr>
            <a:endParaRPr lang="en-US" altLang="zh-CN" sz="1800" dirty="0">
              <a:solidFill>
                <a:schemeClr val="tx2"/>
              </a:solidFill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9513286"/>
      </p:ext>
    </p:extLst>
  </p:cSld>
  <p:clrMapOvr>
    <a:masterClrMapping/>
  </p:clrMapOvr>
  <p:transition advTm="16238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8" y="66675"/>
            <a:ext cx="8761412" cy="868363"/>
          </a:xfrm>
        </p:spPr>
        <p:txBody>
          <a:bodyPr/>
          <a:lstStyle/>
          <a:p>
            <a:r>
              <a:rPr lang="en-US" altLang="zh-CN" dirty="0" err="1">
                <a:ea typeface="宋体" pitchFamily="2" charset="-122"/>
              </a:rPr>
              <a:t>Wakefields</a:t>
            </a:r>
            <a:r>
              <a:rPr lang="en-US" altLang="zh-CN" dirty="0">
                <a:ea typeface="宋体" pitchFamily="2" charset="-122"/>
              </a:rPr>
              <a:t> in Dielectric Structures (a short Gaussian beam)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3513" y="3009900"/>
            <a:ext cx="4745037" cy="2163763"/>
          </a:xfrm>
        </p:spPr>
        <p:txBody>
          <a:bodyPr/>
          <a:lstStyle/>
          <a:p>
            <a:pPr marL="0" indent="12700">
              <a:lnSpc>
                <a:spcPct val="90000"/>
              </a:lnSpc>
              <a:buClr>
                <a:schemeClr val="hlink"/>
              </a:buClr>
              <a:buSzPct val="95000"/>
              <a:buFont typeface="Times" pitchFamily="1" charset="0"/>
              <a:buNone/>
            </a:pPr>
            <a:r>
              <a:rPr lang="en-US" altLang="zh-CN" sz="28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Keys to the success:</a:t>
            </a:r>
          </a:p>
          <a:p>
            <a:pPr marL="198438" lvl="1" indent="-6350">
              <a:lnSpc>
                <a:spcPct val="90000"/>
              </a:lnSpc>
              <a:buFontTx/>
              <a:buNone/>
            </a:pPr>
            <a:r>
              <a:rPr lang="en-US" altLang="zh-CN" dirty="0">
                <a:latin typeface="Times New Roman" pitchFamily="18" charset="0"/>
                <a:ea typeface="宋体" pitchFamily="2" charset="-122"/>
              </a:rPr>
              <a:t>Drive beam, drive beam and drive beam!</a:t>
            </a:r>
          </a:p>
          <a:p>
            <a:pPr marL="606425" lvl="2">
              <a:lnSpc>
                <a:spcPct val="90000"/>
              </a:lnSpc>
            </a:pPr>
            <a:r>
              <a:rPr lang="en-US" altLang="zh-CN" dirty="0">
                <a:latin typeface="Times New Roman" pitchFamily="18" charset="0"/>
                <a:ea typeface="宋体" pitchFamily="2" charset="-122"/>
              </a:rPr>
              <a:t>Energy 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sym typeface="Symbol" pitchFamily="18" charset="2"/>
              </a:rPr>
              <a:t></a:t>
            </a:r>
          </a:p>
          <a:p>
            <a:pPr marL="606425" lvl="2">
              <a:lnSpc>
                <a:spcPct val="90000"/>
              </a:lnSpc>
            </a:pPr>
            <a:r>
              <a:rPr lang="en-US" altLang="zh-CN" dirty="0">
                <a:latin typeface="Times New Roman" pitchFamily="18" charset="0"/>
                <a:ea typeface="宋体" pitchFamily="2" charset="-122"/>
              </a:rPr>
              <a:t>Charge 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sym typeface="Symbol" pitchFamily="18" charset="2"/>
              </a:rPr>
              <a:t></a:t>
            </a:r>
            <a:endParaRPr lang="en-US" altLang="zh-CN" dirty="0">
              <a:latin typeface="Times New Roman" pitchFamily="18" charset="0"/>
              <a:ea typeface="宋体" pitchFamily="2" charset="-122"/>
            </a:endParaRPr>
          </a:p>
          <a:p>
            <a:pPr marL="606425" lvl="2">
              <a:lnSpc>
                <a:spcPct val="90000"/>
              </a:lnSpc>
            </a:pPr>
            <a:r>
              <a:rPr lang="en-US" altLang="zh-CN" dirty="0">
                <a:latin typeface="Times New Roman" pitchFamily="18" charset="0"/>
                <a:ea typeface="宋体" pitchFamily="2" charset="-122"/>
              </a:rPr>
              <a:t>Bunch length 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sym typeface="Symbol" pitchFamily="18" charset="2"/>
              </a:rPr>
              <a:t></a:t>
            </a:r>
            <a:endParaRPr lang="en-US" altLang="zh-CN" dirty="0">
              <a:latin typeface="Times New Roman" pitchFamily="18" charset="0"/>
              <a:ea typeface="宋体" pitchFamily="2" charset="-122"/>
            </a:endParaRPr>
          </a:p>
          <a:p>
            <a:pPr marL="606425" lvl="2">
              <a:lnSpc>
                <a:spcPct val="90000"/>
              </a:lnSpc>
            </a:pPr>
            <a:r>
              <a:rPr lang="en-US" altLang="zh-CN" dirty="0" err="1">
                <a:latin typeface="Times New Roman" pitchFamily="18" charset="0"/>
                <a:ea typeface="宋体" pitchFamily="2" charset="-122"/>
              </a:rPr>
              <a:t>Emittance</a:t>
            </a:r>
            <a:r>
              <a:rPr lang="en-US" altLang="zh-CN" dirty="0"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sym typeface="Symbol" pitchFamily="18" charset="2"/>
              </a:rPr>
              <a:t></a:t>
            </a:r>
            <a:endParaRPr lang="zh-CN" altLang="en-US" dirty="0">
              <a:latin typeface="Times New Roman" pitchFamily="18" charset="0"/>
              <a:ea typeface="宋体" pitchFamily="2" charset="-122"/>
              <a:sym typeface="Symbol" pitchFamily="18" charset="2"/>
            </a:endParaRPr>
          </a:p>
        </p:txBody>
      </p:sp>
      <p:sp>
        <p:nvSpPr>
          <p:cNvPr id="662532" name="Rectangle 4"/>
          <p:cNvSpPr>
            <a:spLocks noChangeArrowheads="1"/>
          </p:cNvSpPr>
          <p:nvPr/>
        </p:nvSpPr>
        <p:spPr bwMode="auto">
          <a:xfrm>
            <a:off x="777875" y="2460625"/>
            <a:ext cx="290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62533" name="Group 5"/>
          <p:cNvGrpSpPr>
            <a:grpSpLocks/>
          </p:cNvGrpSpPr>
          <p:nvPr/>
        </p:nvGrpSpPr>
        <p:grpSpPr bwMode="auto">
          <a:xfrm>
            <a:off x="165100" y="1550988"/>
            <a:ext cx="2913063" cy="1223962"/>
            <a:chOff x="104" y="977"/>
            <a:chExt cx="1835" cy="771"/>
          </a:xfrm>
        </p:grpSpPr>
        <p:sp>
          <p:nvSpPr>
            <p:cNvPr id="662534" name="Rectangle 6"/>
            <p:cNvSpPr>
              <a:spLocks noChangeArrowheads="1"/>
            </p:cNvSpPr>
            <p:nvPr/>
          </p:nvSpPr>
          <p:spPr bwMode="auto">
            <a:xfrm>
              <a:off x="104" y="1218"/>
              <a:ext cx="2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zh-CN" sz="1400">
                  <a:latin typeface="Symbol" pitchFamily="18" charset="2"/>
                  <a:ea typeface="宋体" pitchFamily="2" charset="-122"/>
                </a:rPr>
                <a:t>2</a:t>
              </a:r>
              <a:r>
                <a:rPr lang="en-US" altLang="zh-CN" sz="1400">
                  <a:latin typeface="Times New Roman" pitchFamily="18" charset="0"/>
                  <a:ea typeface="宋体" pitchFamily="2" charset="-122"/>
                </a:rPr>
                <a:t>b</a:t>
              </a:r>
            </a:p>
          </p:txBody>
        </p:sp>
        <p:sp>
          <p:nvSpPr>
            <p:cNvPr id="662535" name="Rectangle 7"/>
            <p:cNvSpPr>
              <a:spLocks noChangeArrowheads="1"/>
            </p:cNvSpPr>
            <p:nvPr/>
          </p:nvSpPr>
          <p:spPr bwMode="auto">
            <a:xfrm>
              <a:off x="510" y="1083"/>
              <a:ext cx="1336" cy="88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536" name="Rectangle 8"/>
            <p:cNvSpPr>
              <a:spLocks noChangeArrowheads="1"/>
            </p:cNvSpPr>
            <p:nvPr/>
          </p:nvSpPr>
          <p:spPr bwMode="auto">
            <a:xfrm>
              <a:off x="510" y="1515"/>
              <a:ext cx="1336" cy="88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537" name="Line 9"/>
            <p:cNvSpPr>
              <a:spLocks noChangeShapeType="1"/>
            </p:cNvSpPr>
            <p:nvPr/>
          </p:nvSpPr>
          <p:spPr bwMode="auto">
            <a:xfrm>
              <a:off x="302" y="1086"/>
              <a:ext cx="0" cy="5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538" name="Line 10"/>
            <p:cNvSpPr>
              <a:spLocks noChangeShapeType="1"/>
            </p:cNvSpPr>
            <p:nvPr/>
          </p:nvSpPr>
          <p:spPr bwMode="auto">
            <a:xfrm flipH="1">
              <a:off x="492" y="1175"/>
              <a:ext cx="0" cy="3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539" name="Rectangle 11"/>
            <p:cNvSpPr>
              <a:spLocks noChangeArrowheads="1"/>
            </p:cNvSpPr>
            <p:nvPr/>
          </p:nvSpPr>
          <p:spPr bwMode="auto">
            <a:xfrm>
              <a:off x="315" y="1217"/>
              <a:ext cx="22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zh-CN" sz="1400">
                  <a:latin typeface="Symbol" pitchFamily="18" charset="2"/>
                  <a:ea typeface="宋体" pitchFamily="2" charset="-122"/>
                </a:rPr>
                <a:t>2</a:t>
              </a:r>
              <a:r>
                <a:rPr lang="en-US" altLang="zh-CN" sz="1400">
                  <a:latin typeface="Times New Roman" pitchFamily="18" charset="0"/>
                  <a:ea typeface="宋体" pitchFamily="2" charset="-122"/>
                </a:rPr>
                <a:t>a</a:t>
              </a:r>
            </a:p>
          </p:txBody>
        </p:sp>
        <p:sp>
          <p:nvSpPr>
            <p:cNvPr id="662540" name="Rectangle 12"/>
            <p:cNvSpPr>
              <a:spLocks noChangeArrowheads="1"/>
            </p:cNvSpPr>
            <p:nvPr/>
          </p:nvSpPr>
          <p:spPr bwMode="auto">
            <a:xfrm>
              <a:off x="1371" y="1019"/>
              <a:ext cx="16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zh-CN" sz="1400">
                  <a:latin typeface="Symbol" pitchFamily="18" charset="2"/>
                  <a:ea typeface="宋体" pitchFamily="2" charset="-122"/>
                </a:rPr>
                <a:t>e</a:t>
              </a:r>
            </a:p>
          </p:txBody>
        </p:sp>
        <p:sp>
          <p:nvSpPr>
            <p:cNvPr id="662541" name="Oval 13"/>
            <p:cNvSpPr>
              <a:spLocks noChangeArrowheads="1"/>
            </p:cNvSpPr>
            <p:nvPr/>
          </p:nvSpPr>
          <p:spPr bwMode="auto">
            <a:xfrm>
              <a:off x="891" y="1309"/>
              <a:ext cx="274" cy="9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542" name="Line 14"/>
            <p:cNvSpPr>
              <a:spLocks noChangeShapeType="1"/>
            </p:cNvSpPr>
            <p:nvPr/>
          </p:nvSpPr>
          <p:spPr bwMode="auto">
            <a:xfrm flipH="1" flipV="1">
              <a:off x="1265" y="1355"/>
              <a:ext cx="503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543" name="Rectangle 15"/>
            <p:cNvSpPr>
              <a:spLocks noChangeArrowheads="1"/>
            </p:cNvSpPr>
            <p:nvPr/>
          </p:nvSpPr>
          <p:spPr bwMode="auto">
            <a:xfrm>
              <a:off x="825" y="1117"/>
              <a:ext cx="1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zh-CN" altLang="en-US" sz="1400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662544" name="Text Box 16"/>
            <p:cNvSpPr txBox="1">
              <a:spLocks noChangeArrowheads="1"/>
            </p:cNvSpPr>
            <p:nvPr/>
          </p:nvSpPr>
          <p:spPr bwMode="auto">
            <a:xfrm>
              <a:off x="884" y="1162"/>
              <a:ext cx="14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zh-CN" sz="1400">
                  <a:latin typeface="Times New Roman" pitchFamily="18" charset="0"/>
                  <a:ea typeface="宋体" pitchFamily="2" charset="-122"/>
                </a:rPr>
                <a:t>Q</a:t>
              </a:r>
              <a:endParaRPr lang="en-US" altLang="zh-CN" sz="2400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662545" name="Rectangle 17"/>
            <p:cNvSpPr>
              <a:spLocks noChangeArrowheads="1"/>
            </p:cNvSpPr>
            <p:nvPr/>
          </p:nvSpPr>
          <p:spPr bwMode="auto">
            <a:xfrm>
              <a:off x="450" y="977"/>
              <a:ext cx="1488" cy="10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546" name="Rectangle 18"/>
            <p:cNvSpPr>
              <a:spLocks noChangeArrowheads="1"/>
            </p:cNvSpPr>
            <p:nvPr/>
          </p:nvSpPr>
          <p:spPr bwMode="auto">
            <a:xfrm>
              <a:off x="451" y="1597"/>
              <a:ext cx="1488" cy="111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547" name="Text Box 19"/>
            <p:cNvSpPr txBox="1">
              <a:spLocks noChangeArrowheads="1"/>
            </p:cNvSpPr>
            <p:nvPr/>
          </p:nvSpPr>
          <p:spPr bwMode="auto">
            <a:xfrm>
              <a:off x="1537" y="1556"/>
              <a:ext cx="24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zh-CN" sz="1400">
                  <a:latin typeface="Times New Roman" pitchFamily="18" charset="0"/>
                  <a:ea typeface="宋体" pitchFamily="2" charset="-122"/>
                </a:rPr>
                <a:t>Cu</a:t>
              </a:r>
            </a:p>
          </p:txBody>
        </p:sp>
      </p:grpSp>
      <p:graphicFrame>
        <p:nvGraphicFramePr>
          <p:cNvPr id="662548" name="Object 20"/>
          <p:cNvGraphicFramePr>
            <a:graphicFrameLocks noChangeAspect="1"/>
          </p:cNvGraphicFramePr>
          <p:nvPr/>
        </p:nvGraphicFramePr>
        <p:xfrm>
          <a:off x="3876675" y="2020888"/>
          <a:ext cx="185737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4" imgW="1777680" imgH="939600" progId="Equation.3">
                  <p:embed/>
                </p:oleObj>
              </mc:Choice>
              <mc:Fallback>
                <p:oleObj name="Equation" r:id="rId4" imgW="177768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6675" y="2020888"/>
                        <a:ext cx="1857375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2549" name="Object 21"/>
          <p:cNvGraphicFramePr>
            <a:graphicFrameLocks noChangeAspect="1"/>
          </p:cNvGraphicFramePr>
          <p:nvPr/>
        </p:nvGraphicFramePr>
        <p:xfrm>
          <a:off x="3859213" y="962025"/>
          <a:ext cx="48164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6" imgW="2374560" imgH="558720" progId="Equation.3">
                  <p:embed/>
                </p:oleObj>
              </mc:Choice>
              <mc:Fallback>
                <p:oleObj name="Equation" r:id="rId6" imgW="237456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9213" y="962025"/>
                        <a:ext cx="48164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2552" name="Object 24"/>
          <p:cNvGraphicFramePr>
            <a:graphicFrameLocks noChangeAspect="1"/>
          </p:cNvGraphicFramePr>
          <p:nvPr>
            <p:ph sz="half" idx="2"/>
          </p:nvPr>
        </p:nvGraphicFramePr>
        <p:xfrm>
          <a:off x="4884738" y="3146425"/>
          <a:ext cx="4067175" cy="304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Chart" r:id="rId8" imgW="3352800" imgH="2505050" progId="Excel.Chart.8">
                  <p:embed/>
                </p:oleObj>
              </mc:Choice>
              <mc:Fallback>
                <p:oleObj name="Chart" r:id="rId8" imgW="3352800" imgH="250505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4738" y="3146425"/>
                        <a:ext cx="4067175" cy="304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BF5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rgbClr val="990033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2553" name="Text Box 25"/>
          <p:cNvSpPr txBox="1">
            <a:spLocks noChangeArrowheads="1"/>
          </p:cNvSpPr>
          <p:nvPr/>
        </p:nvSpPr>
        <p:spPr bwMode="auto">
          <a:xfrm>
            <a:off x="0" y="5487988"/>
            <a:ext cx="4511675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F5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600" b="1"/>
              <a:t>But, </a:t>
            </a:r>
            <a:r>
              <a:rPr lang="en-US" sz="1600"/>
              <a:t>it is difficult to have high charges pass 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600"/>
              <a:t>through small holes</a:t>
            </a:r>
            <a:r>
              <a:rPr lang="en-US" sz="1600" b="1"/>
              <a:t>! </a:t>
            </a:r>
            <a:r>
              <a:rPr lang="en-US" sz="1600" b="1">
                <a:solidFill>
                  <a:schemeClr val="accent2"/>
                </a:solidFill>
              </a:rPr>
              <a:t>10 nC@20 MeV a&lt;0.5 mm</a:t>
            </a:r>
          </a:p>
        </p:txBody>
      </p:sp>
    </p:spTree>
    <p:extLst>
      <p:ext uri="{BB962C8B-B14F-4D97-AF65-F5344CB8AC3E}">
        <p14:creationId xmlns:p14="http://schemas.microsoft.com/office/powerpoint/2010/main" val="428544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425450"/>
            <a:ext cx="3578225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415925"/>
            <a:ext cx="7426325" cy="568325"/>
          </a:xfrm>
          <a:prstGeom prst="rect">
            <a:avLst/>
          </a:prstGeom>
        </p:spPr>
        <p:txBody>
          <a:bodyPr/>
          <a:lstStyle/>
          <a:p>
            <a:pPr defTabSz="457200">
              <a:defRPr/>
            </a:pPr>
            <a:r>
              <a:rPr lang="en-US" altLang="zh-CN" sz="2600" b="1" kern="0" dirty="0">
                <a:solidFill>
                  <a:srgbClr val="4B5C29"/>
                </a:solidFill>
                <a:latin typeface="+mj-lt"/>
                <a:ea typeface="宋体" pitchFamily="2" charset="-122"/>
                <a:cs typeface="+mj-cs"/>
              </a:rPr>
              <a:t>Two Beam Acceleration at AWA</a:t>
            </a:r>
          </a:p>
        </p:txBody>
      </p:sp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26988" y="1114425"/>
            <a:ext cx="82772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2000" dirty="0">
                <a:solidFill>
                  <a:schemeClr val="tx2"/>
                </a:solidFill>
                <a:latin typeface="Calibri" pitchFamily="34" charset="0"/>
                <a:ea typeface="宋体" pitchFamily="2" charset="-122"/>
              </a:rPr>
              <a:t>Short, Ultrahigh Power RF pulse</a:t>
            </a:r>
            <a:r>
              <a:rPr lang="en-US" altLang="zh-CN" sz="2000" dirty="0">
                <a:solidFill>
                  <a:schemeClr val="tx2"/>
                </a:solidFill>
                <a:latin typeface="Calibri" pitchFamily="34" charset="0"/>
                <a:ea typeface="宋体" pitchFamily="2" charset="-122"/>
                <a:sym typeface="Wingdings" pitchFamily="2" charset="2"/>
              </a:rPr>
              <a:t>~25ns, 1.3GW</a:t>
            </a:r>
            <a:endParaRPr lang="en-US" altLang="zh-CN" sz="2000" dirty="0">
              <a:solidFill>
                <a:schemeClr val="tx2"/>
              </a:solidFill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2000" dirty="0">
                <a:solidFill>
                  <a:schemeClr val="tx2"/>
                </a:solidFill>
                <a:latin typeface="Calibri" pitchFamily="34" charset="0"/>
                <a:ea typeface="宋体" pitchFamily="2" charset="-122"/>
              </a:rPr>
              <a:t>High Gradient </a:t>
            </a:r>
            <a:r>
              <a:rPr lang="en-US" altLang="zh-CN" sz="2000" dirty="0">
                <a:solidFill>
                  <a:schemeClr val="tx2"/>
                </a:solidFill>
                <a:latin typeface="Calibri" pitchFamily="34" charset="0"/>
                <a:ea typeface="宋体" pitchFamily="2" charset="-122"/>
                <a:sym typeface="Wingdings" pitchFamily="2" charset="2"/>
              </a:rPr>
              <a:t> &gt;300MV/m</a:t>
            </a:r>
            <a:endParaRPr lang="en-US" altLang="zh-CN" sz="2000" dirty="0">
              <a:solidFill>
                <a:schemeClr val="tx2"/>
              </a:solidFill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2000" dirty="0">
                <a:solidFill>
                  <a:schemeClr val="tx2"/>
                </a:solidFill>
                <a:latin typeface="Calibri" pitchFamily="34" charset="0"/>
                <a:ea typeface="宋体" pitchFamily="2" charset="-122"/>
              </a:rPr>
              <a:t>Broad band TW accelerator </a:t>
            </a:r>
            <a:r>
              <a:rPr lang="en-US" altLang="zh-CN" sz="2000" dirty="0">
                <a:solidFill>
                  <a:schemeClr val="tx2"/>
                </a:solidFill>
                <a:latin typeface="Calibri" pitchFamily="34" charset="0"/>
                <a:ea typeface="宋体" pitchFamily="2" charset="-122"/>
                <a:sym typeface="Wingdings" pitchFamily="2" charset="2"/>
              </a:rPr>
              <a:t>fast </a:t>
            </a:r>
            <a:r>
              <a:rPr lang="en-US" altLang="zh-CN" sz="2000" dirty="0" err="1">
                <a:solidFill>
                  <a:schemeClr val="tx2"/>
                </a:solidFill>
                <a:latin typeface="Calibri" pitchFamily="34" charset="0"/>
                <a:ea typeface="宋体" pitchFamily="2" charset="-122"/>
                <a:sym typeface="Wingdings" pitchFamily="2" charset="2"/>
              </a:rPr>
              <a:t>rf</a:t>
            </a:r>
            <a:r>
              <a:rPr lang="en-US" altLang="zh-CN" sz="2000" dirty="0">
                <a:solidFill>
                  <a:schemeClr val="tx2"/>
                </a:solidFill>
                <a:latin typeface="Calibri" pitchFamily="34" charset="0"/>
                <a:ea typeface="宋体" pitchFamily="2" charset="-122"/>
                <a:sym typeface="Wingdings" pitchFamily="2" charset="2"/>
              </a:rPr>
              <a:t> rise time.</a:t>
            </a:r>
            <a:endParaRPr lang="en-US" altLang="zh-CN" sz="2000" dirty="0">
              <a:solidFill>
                <a:schemeClr val="tx2"/>
              </a:solidFill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2000" dirty="0">
                <a:solidFill>
                  <a:schemeClr val="tx2"/>
                </a:solidFill>
                <a:latin typeface="Calibri" pitchFamily="34" charset="0"/>
                <a:ea typeface="宋体" pitchFamily="2" charset="-122"/>
              </a:rPr>
              <a:t>Large (~10%c) Vg </a:t>
            </a:r>
            <a:r>
              <a:rPr lang="en-US" altLang="zh-CN" sz="2000" dirty="0">
                <a:solidFill>
                  <a:schemeClr val="tx2"/>
                </a:solidFill>
                <a:latin typeface="Calibri" pitchFamily="34" charset="0"/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zh-CN" sz="2000" dirty="0">
                <a:solidFill>
                  <a:schemeClr val="tx2"/>
                </a:solidFill>
                <a:latin typeface="Calibri" pitchFamily="34" charset="0"/>
                <a:ea typeface="宋体" pitchFamily="2" charset="-122"/>
              </a:rPr>
              <a:t> less filling time.</a:t>
            </a:r>
          </a:p>
          <a:p>
            <a:pPr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2000" dirty="0">
                <a:solidFill>
                  <a:schemeClr val="tx2"/>
                </a:solidFill>
                <a:latin typeface="Calibri" pitchFamily="34" charset="0"/>
                <a:ea typeface="宋体" pitchFamily="2" charset="-122"/>
              </a:rPr>
              <a:t>high frequency and optimal beam loading </a:t>
            </a:r>
            <a:r>
              <a:rPr lang="en-US" altLang="zh-CN" sz="2000" dirty="0">
                <a:solidFill>
                  <a:schemeClr val="tx2"/>
                </a:solidFill>
                <a:latin typeface="Calibri" pitchFamily="34" charset="0"/>
                <a:ea typeface="宋体" pitchFamily="2" charset="-122"/>
                <a:sym typeface="Wingdings" pitchFamily="2" charset="2"/>
              </a:rPr>
              <a:t> higher</a:t>
            </a:r>
            <a:r>
              <a:rPr lang="en-US" altLang="zh-CN" sz="2000" dirty="0">
                <a:solidFill>
                  <a:schemeClr val="tx2"/>
                </a:solidFill>
                <a:latin typeface="Calibri" pitchFamily="34" charset="0"/>
                <a:ea typeface="宋体" pitchFamily="2" charset="-122"/>
              </a:rPr>
              <a:t> </a:t>
            </a:r>
            <a:r>
              <a:rPr lang="en-US" altLang="zh-CN" sz="2000" dirty="0" err="1">
                <a:solidFill>
                  <a:schemeClr val="tx2"/>
                </a:solidFill>
                <a:latin typeface="Calibri" pitchFamily="34" charset="0"/>
                <a:ea typeface="宋体" pitchFamily="2" charset="-122"/>
              </a:rPr>
              <a:t>rf</a:t>
            </a:r>
            <a:r>
              <a:rPr lang="en-US" altLang="zh-CN" sz="2000" dirty="0">
                <a:solidFill>
                  <a:schemeClr val="tx2"/>
                </a:solidFill>
                <a:latin typeface="Calibri" pitchFamily="34" charset="0"/>
                <a:ea typeface="宋体" pitchFamily="2" charset="-122"/>
              </a:rPr>
              <a:t>-to-beam efficiency.</a:t>
            </a:r>
          </a:p>
        </p:txBody>
      </p:sp>
      <p:sp>
        <p:nvSpPr>
          <p:cNvPr id="1030" name="Text Box 42"/>
          <p:cNvSpPr txBox="1">
            <a:spLocks noChangeArrowheads="1"/>
          </p:cNvSpPr>
          <p:nvPr/>
        </p:nvSpPr>
        <p:spPr bwMode="auto">
          <a:xfrm>
            <a:off x="101600" y="3306763"/>
            <a:ext cx="8851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chemeClr val="hlink"/>
                </a:solidFill>
                <a:latin typeface="Calibri" pitchFamily="34" charset="0"/>
                <a:ea typeface="宋体" pitchFamily="2" charset="-122"/>
              </a:rPr>
              <a:t>e.g. rf-to-beam efficiency of a 26GHz Short Pulse Accelerator:</a:t>
            </a:r>
          </a:p>
        </p:txBody>
      </p:sp>
      <p:grpSp>
        <p:nvGrpSpPr>
          <p:cNvPr id="1031" name="Group 16"/>
          <p:cNvGrpSpPr>
            <a:grpSpLocks/>
          </p:cNvGrpSpPr>
          <p:nvPr/>
        </p:nvGrpSpPr>
        <p:grpSpPr bwMode="auto">
          <a:xfrm>
            <a:off x="1651000" y="4667250"/>
            <a:ext cx="1655763" cy="1143000"/>
            <a:chOff x="317" y="2166"/>
            <a:chExt cx="4038" cy="720"/>
          </a:xfrm>
        </p:grpSpPr>
        <p:sp>
          <p:nvSpPr>
            <p:cNvPr id="1066" name="Line 17"/>
            <p:cNvSpPr>
              <a:spLocks noChangeShapeType="1"/>
            </p:cNvSpPr>
            <p:nvPr/>
          </p:nvSpPr>
          <p:spPr bwMode="auto">
            <a:xfrm>
              <a:off x="317" y="288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Line 18"/>
            <p:cNvSpPr>
              <a:spLocks noChangeShapeType="1"/>
            </p:cNvSpPr>
            <p:nvPr/>
          </p:nvSpPr>
          <p:spPr bwMode="auto">
            <a:xfrm flipV="1">
              <a:off x="797" y="2166"/>
              <a:ext cx="432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Line 19"/>
            <p:cNvSpPr>
              <a:spLocks noChangeShapeType="1"/>
            </p:cNvSpPr>
            <p:nvPr/>
          </p:nvSpPr>
          <p:spPr bwMode="auto">
            <a:xfrm>
              <a:off x="1229" y="2166"/>
              <a:ext cx="2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Line 20"/>
            <p:cNvSpPr>
              <a:spLocks noChangeShapeType="1"/>
            </p:cNvSpPr>
            <p:nvPr/>
          </p:nvSpPr>
          <p:spPr bwMode="auto">
            <a:xfrm flipH="1">
              <a:off x="3875" y="288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Line 21"/>
            <p:cNvSpPr>
              <a:spLocks noChangeShapeType="1"/>
            </p:cNvSpPr>
            <p:nvPr/>
          </p:nvSpPr>
          <p:spPr bwMode="auto">
            <a:xfrm flipH="1" flipV="1">
              <a:off x="3447" y="2166"/>
              <a:ext cx="432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2" name="Line 22"/>
          <p:cNvSpPr>
            <a:spLocks noChangeShapeType="1"/>
          </p:cNvSpPr>
          <p:nvPr/>
        </p:nvSpPr>
        <p:spPr bwMode="auto">
          <a:xfrm>
            <a:off x="2011363" y="438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Line 23"/>
          <p:cNvSpPr>
            <a:spLocks noChangeShapeType="1"/>
          </p:cNvSpPr>
          <p:nvPr/>
        </p:nvSpPr>
        <p:spPr bwMode="auto">
          <a:xfrm>
            <a:off x="1831975" y="4056063"/>
            <a:ext cx="0" cy="1665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Line 24"/>
          <p:cNvSpPr>
            <a:spLocks noChangeShapeType="1"/>
          </p:cNvSpPr>
          <p:nvPr/>
        </p:nvSpPr>
        <p:spPr bwMode="auto">
          <a:xfrm>
            <a:off x="3127375" y="4046538"/>
            <a:ext cx="0" cy="1665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Line 25"/>
          <p:cNvSpPr>
            <a:spLocks noChangeShapeType="1"/>
          </p:cNvSpPr>
          <p:nvPr/>
        </p:nvSpPr>
        <p:spPr bwMode="auto">
          <a:xfrm>
            <a:off x="1831975" y="422592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" name="Line 26"/>
          <p:cNvSpPr>
            <a:spLocks noChangeShapeType="1"/>
          </p:cNvSpPr>
          <p:nvPr/>
        </p:nvSpPr>
        <p:spPr bwMode="auto">
          <a:xfrm>
            <a:off x="2947988" y="44053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" name="Line 27"/>
          <p:cNvSpPr>
            <a:spLocks noChangeShapeType="1"/>
          </p:cNvSpPr>
          <p:nvPr/>
        </p:nvSpPr>
        <p:spPr bwMode="auto">
          <a:xfrm>
            <a:off x="1471613" y="447833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" name="Line 28"/>
          <p:cNvSpPr>
            <a:spLocks noChangeShapeType="1"/>
          </p:cNvSpPr>
          <p:nvPr/>
        </p:nvSpPr>
        <p:spPr bwMode="auto">
          <a:xfrm flipH="1">
            <a:off x="2011363" y="44783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" name="Line 29"/>
          <p:cNvSpPr>
            <a:spLocks noChangeShapeType="1"/>
          </p:cNvSpPr>
          <p:nvPr/>
        </p:nvSpPr>
        <p:spPr bwMode="auto">
          <a:xfrm>
            <a:off x="2587625" y="447833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" name="Line 30"/>
          <p:cNvSpPr>
            <a:spLocks noChangeShapeType="1"/>
          </p:cNvSpPr>
          <p:nvPr/>
        </p:nvSpPr>
        <p:spPr bwMode="auto">
          <a:xfrm flipH="1">
            <a:off x="3127375" y="44783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" name="Text Box 31"/>
          <p:cNvSpPr txBox="1">
            <a:spLocks noChangeArrowheads="1"/>
          </p:cNvSpPr>
          <p:nvPr/>
        </p:nvSpPr>
        <p:spPr bwMode="auto">
          <a:xfrm>
            <a:off x="1368425" y="4173538"/>
            <a:ext cx="576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</a:rPr>
              <a:t>3ns</a:t>
            </a:r>
          </a:p>
        </p:txBody>
      </p:sp>
      <p:sp>
        <p:nvSpPr>
          <p:cNvPr id="1042" name="Text Box 32"/>
          <p:cNvSpPr txBox="1">
            <a:spLocks noChangeArrowheads="1"/>
          </p:cNvSpPr>
          <p:nvPr/>
        </p:nvSpPr>
        <p:spPr bwMode="auto">
          <a:xfrm>
            <a:off x="3379788" y="4262438"/>
            <a:ext cx="5762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</a:rPr>
              <a:t>3ns</a:t>
            </a:r>
          </a:p>
        </p:txBody>
      </p:sp>
      <p:sp>
        <p:nvSpPr>
          <p:cNvPr id="1043" name="Text Box 33"/>
          <p:cNvSpPr txBox="1">
            <a:spLocks noChangeArrowheads="1"/>
          </p:cNvSpPr>
          <p:nvPr/>
        </p:nvSpPr>
        <p:spPr bwMode="auto">
          <a:xfrm>
            <a:off x="1866900" y="3925888"/>
            <a:ext cx="1189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</a:rPr>
              <a:t>T</a:t>
            </a:r>
            <a:r>
              <a:rPr lang="en-US" sz="1600" baseline="-25000">
                <a:solidFill>
                  <a:schemeClr val="hlink"/>
                </a:solidFill>
              </a:rPr>
              <a:t>rf</a:t>
            </a:r>
            <a:r>
              <a:rPr lang="en-US" sz="1600">
                <a:solidFill>
                  <a:schemeClr val="hlink"/>
                </a:solidFill>
              </a:rPr>
              <a:t>=28ns</a:t>
            </a:r>
          </a:p>
        </p:txBody>
      </p:sp>
      <p:sp>
        <p:nvSpPr>
          <p:cNvPr id="1044" name="Line 34"/>
          <p:cNvSpPr>
            <a:spLocks noChangeShapeType="1"/>
          </p:cNvSpPr>
          <p:nvPr/>
        </p:nvSpPr>
        <p:spPr bwMode="auto">
          <a:xfrm>
            <a:off x="2300288" y="4729163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" name="Line 35"/>
          <p:cNvSpPr>
            <a:spLocks noChangeShapeType="1"/>
          </p:cNvSpPr>
          <p:nvPr/>
        </p:nvSpPr>
        <p:spPr bwMode="auto">
          <a:xfrm>
            <a:off x="1831975" y="58816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" name="Line 36"/>
          <p:cNvSpPr>
            <a:spLocks noChangeShapeType="1"/>
          </p:cNvSpPr>
          <p:nvPr/>
        </p:nvSpPr>
        <p:spPr bwMode="auto">
          <a:xfrm>
            <a:off x="1831975" y="5989638"/>
            <a:ext cx="433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7" name="Line 37"/>
          <p:cNvSpPr>
            <a:spLocks noChangeShapeType="1"/>
          </p:cNvSpPr>
          <p:nvPr/>
        </p:nvSpPr>
        <p:spPr bwMode="auto">
          <a:xfrm flipH="1">
            <a:off x="2335213" y="5989638"/>
            <a:ext cx="539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" name="Text Box 38"/>
          <p:cNvSpPr txBox="1">
            <a:spLocks noChangeArrowheads="1"/>
          </p:cNvSpPr>
          <p:nvPr/>
        </p:nvSpPr>
        <p:spPr bwMode="auto">
          <a:xfrm>
            <a:off x="1543050" y="6172200"/>
            <a:ext cx="1189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</a:rPr>
              <a:t>T</a:t>
            </a:r>
            <a:r>
              <a:rPr lang="en-US" sz="1600" baseline="-25000">
                <a:solidFill>
                  <a:schemeClr val="hlink"/>
                </a:solidFill>
              </a:rPr>
              <a:t>f</a:t>
            </a:r>
            <a:r>
              <a:rPr lang="en-US" sz="1600">
                <a:solidFill>
                  <a:schemeClr val="hlink"/>
                </a:solidFill>
              </a:rPr>
              <a:t>=9ns</a:t>
            </a:r>
          </a:p>
        </p:txBody>
      </p:sp>
      <p:sp>
        <p:nvSpPr>
          <p:cNvPr id="1049" name="Line 39"/>
          <p:cNvSpPr>
            <a:spLocks noChangeShapeType="1"/>
          </p:cNvSpPr>
          <p:nvPr/>
        </p:nvSpPr>
        <p:spPr bwMode="auto">
          <a:xfrm>
            <a:off x="2911475" y="4730750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" name="Text Box 40"/>
          <p:cNvSpPr txBox="1">
            <a:spLocks noChangeArrowheads="1"/>
          </p:cNvSpPr>
          <p:nvPr/>
        </p:nvSpPr>
        <p:spPr bwMode="auto">
          <a:xfrm>
            <a:off x="2232025" y="6159500"/>
            <a:ext cx="1147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hlink"/>
                </a:solidFill>
              </a:rPr>
              <a:t>T</a:t>
            </a:r>
            <a:r>
              <a:rPr lang="en-US" sz="1400" baseline="-25000">
                <a:solidFill>
                  <a:schemeClr val="hlink"/>
                </a:solidFill>
              </a:rPr>
              <a:t>beam</a:t>
            </a:r>
            <a:r>
              <a:rPr lang="en-US" sz="1400">
                <a:solidFill>
                  <a:schemeClr val="hlink"/>
                </a:solidFill>
              </a:rPr>
              <a:t>=16ns</a:t>
            </a:r>
          </a:p>
        </p:txBody>
      </p:sp>
      <p:sp>
        <p:nvSpPr>
          <p:cNvPr id="1051" name="Line 41"/>
          <p:cNvSpPr>
            <a:spLocks noChangeShapeType="1"/>
          </p:cNvSpPr>
          <p:nvPr/>
        </p:nvSpPr>
        <p:spPr bwMode="auto">
          <a:xfrm>
            <a:off x="7080250" y="4565650"/>
            <a:ext cx="325438" cy="8509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2" name="Text Box 43"/>
          <p:cNvSpPr txBox="1">
            <a:spLocks noChangeArrowheads="1"/>
          </p:cNvSpPr>
          <p:nvPr/>
        </p:nvSpPr>
        <p:spPr bwMode="auto">
          <a:xfrm>
            <a:off x="4716463" y="4071938"/>
            <a:ext cx="3756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Comic Sans MS" pitchFamily="66" charset="0"/>
              </a:rPr>
              <a:t>Competitive rf-beam efficiency for the short pulse TBA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4048125" y="5294313"/>
          <a:ext cx="3506788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4" imgW="2019240" imgH="444240" progId="Equation.3">
                  <p:embed/>
                </p:oleObj>
              </mc:Choice>
              <mc:Fallback>
                <p:oleObj name="Equation" r:id="rId4" imgW="20192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25" y="5294313"/>
                        <a:ext cx="3506788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3" name="Oval 45"/>
          <p:cNvSpPr>
            <a:spLocks noChangeArrowheads="1"/>
          </p:cNvSpPr>
          <p:nvPr/>
        </p:nvSpPr>
        <p:spPr bwMode="auto">
          <a:xfrm>
            <a:off x="6969125" y="5399088"/>
            <a:ext cx="647700" cy="484187"/>
          </a:xfrm>
          <a:prstGeom prst="ellips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" name="Text Box 46"/>
          <p:cNvSpPr txBox="1">
            <a:spLocks noChangeArrowheads="1"/>
          </p:cNvSpPr>
          <p:nvPr/>
        </p:nvSpPr>
        <p:spPr bwMode="auto">
          <a:xfrm>
            <a:off x="4479925" y="4949825"/>
            <a:ext cx="6778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hlink"/>
                </a:solidFill>
              </a:rPr>
              <a:t>6.5A</a:t>
            </a:r>
          </a:p>
        </p:txBody>
      </p:sp>
      <p:sp>
        <p:nvSpPr>
          <p:cNvPr id="1055" name="Line 47"/>
          <p:cNvSpPr>
            <a:spLocks noChangeShapeType="1"/>
          </p:cNvSpPr>
          <p:nvPr/>
        </p:nvSpPr>
        <p:spPr bwMode="auto">
          <a:xfrm>
            <a:off x="4781550" y="5162550"/>
            <a:ext cx="61913" cy="176213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6" name="Text Box 48"/>
          <p:cNvSpPr txBox="1">
            <a:spLocks noChangeArrowheads="1"/>
          </p:cNvSpPr>
          <p:nvPr/>
        </p:nvSpPr>
        <p:spPr bwMode="auto">
          <a:xfrm>
            <a:off x="4964113" y="4976813"/>
            <a:ext cx="8413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hlink"/>
                </a:solidFill>
              </a:rPr>
              <a:t>267MV/m</a:t>
            </a:r>
          </a:p>
        </p:txBody>
      </p:sp>
      <p:sp>
        <p:nvSpPr>
          <p:cNvPr id="1057" name="Line 49"/>
          <p:cNvSpPr>
            <a:spLocks noChangeShapeType="1"/>
          </p:cNvSpPr>
          <p:nvPr/>
        </p:nvSpPr>
        <p:spPr bwMode="auto">
          <a:xfrm>
            <a:off x="5329238" y="5189538"/>
            <a:ext cx="61912" cy="176212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8" name="Text Box 50"/>
          <p:cNvSpPr txBox="1">
            <a:spLocks noChangeArrowheads="1"/>
          </p:cNvSpPr>
          <p:nvPr/>
        </p:nvSpPr>
        <p:spPr bwMode="auto">
          <a:xfrm>
            <a:off x="5827713" y="4964113"/>
            <a:ext cx="6778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hlink"/>
                </a:solidFill>
              </a:rPr>
              <a:t>0.3m</a:t>
            </a:r>
          </a:p>
        </p:txBody>
      </p:sp>
      <p:sp>
        <p:nvSpPr>
          <p:cNvPr id="1059" name="Line 51"/>
          <p:cNvSpPr>
            <a:spLocks noChangeShapeType="1"/>
          </p:cNvSpPr>
          <p:nvPr/>
        </p:nvSpPr>
        <p:spPr bwMode="auto">
          <a:xfrm flipH="1">
            <a:off x="5903913" y="5176838"/>
            <a:ext cx="225425" cy="188912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0" name="Text Box 52"/>
          <p:cNvSpPr txBox="1">
            <a:spLocks noChangeArrowheads="1"/>
          </p:cNvSpPr>
          <p:nvPr/>
        </p:nvSpPr>
        <p:spPr bwMode="auto">
          <a:xfrm>
            <a:off x="5210175" y="6143625"/>
            <a:ext cx="9921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hlink"/>
                </a:solidFill>
              </a:rPr>
              <a:t>1.264GW</a:t>
            </a:r>
          </a:p>
        </p:txBody>
      </p:sp>
      <p:sp>
        <p:nvSpPr>
          <p:cNvPr id="1061" name="Line 53"/>
          <p:cNvSpPr>
            <a:spLocks noChangeShapeType="1"/>
          </p:cNvSpPr>
          <p:nvPr/>
        </p:nvSpPr>
        <p:spPr bwMode="auto">
          <a:xfrm flipH="1" flipV="1">
            <a:off x="5484813" y="6030913"/>
            <a:ext cx="25400" cy="174625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2" name="Text Box 54"/>
          <p:cNvSpPr txBox="1">
            <a:spLocks noChangeArrowheads="1"/>
          </p:cNvSpPr>
          <p:nvPr/>
        </p:nvSpPr>
        <p:spPr bwMode="auto">
          <a:xfrm>
            <a:off x="6362700" y="5116513"/>
            <a:ext cx="6778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hlink"/>
                </a:solidFill>
              </a:rPr>
              <a:t>16ns</a:t>
            </a:r>
          </a:p>
        </p:txBody>
      </p:sp>
      <p:sp>
        <p:nvSpPr>
          <p:cNvPr id="1063" name="Line 55"/>
          <p:cNvSpPr>
            <a:spLocks noChangeShapeType="1"/>
          </p:cNvSpPr>
          <p:nvPr/>
        </p:nvSpPr>
        <p:spPr bwMode="auto">
          <a:xfrm flipH="1">
            <a:off x="6562725" y="5329238"/>
            <a:ext cx="101600" cy="11430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4" name="Text Box 56"/>
          <p:cNvSpPr txBox="1">
            <a:spLocks noChangeArrowheads="1"/>
          </p:cNvSpPr>
          <p:nvPr/>
        </p:nvSpPr>
        <p:spPr bwMode="auto">
          <a:xfrm>
            <a:off x="6313488" y="6230938"/>
            <a:ext cx="6778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hlink"/>
                </a:solidFill>
              </a:rPr>
              <a:t>25ns</a:t>
            </a:r>
          </a:p>
        </p:txBody>
      </p:sp>
      <p:sp>
        <p:nvSpPr>
          <p:cNvPr id="1065" name="Line 57"/>
          <p:cNvSpPr>
            <a:spLocks noChangeShapeType="1"/>
          </p:cNvSpPr>
          <p:nvPr/>
        </p:nvSpPr>
        <p:spPr bwMode="auto">
          <a:xfrm flipH="1" flipV="1">
            <a:off x="6562725" y="5994400"/>
            <a:ext cx="41275" cy="27305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35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 Experimental Achievements in last year:</a:t>
            </a:r>
            <a:br>
              <a:rPr lang="en-US" dirty="0" smtClean="0"/>
            </a:br>
            <a:r>
              <a:rPr lang="en-US" dirty="0" smtClean="0"/>
              <a:t>(Detail’s in Jing’s talk)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60" y="1508750"/>
            <a:ext cx="8229600" cy="4525963"/>
          </a:xfrm>
        </p:spPr>
        <p:txBody>
          <a:bodyPr/>
          <a:lstStyle/>
          <a:p>
            <a:r>
              <a:rPr lang="en-US" dirty="0" smtClean="0"/>
              <a:t>Development and high power testing of dielectric PETS for CLIC,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rototype made and tested.   Significant cost savings.  (70%) </a:t>
            </a:r>
          </a:p>
          <a:p>
            <a:pPr lvl="1"/>
            <a:r>
              <a:rPr lang="en-US" dirty="0" smtClean="0"/>
              <a:t>Achieved 40 MW (require 120 MW) and 100 ns (require 200 ns).</a:t>
            </a:r>
          </a:p>
          <a:p>
            <a:pPr lvl="1"/>
            <a:r>
              <a:rPr lang="en-US" dirty="0" smtClean="0"/>
              <a:t>Ongoing testing at SLAC to push higher power to 150 MW.</a:t>
            </a:r>
          </a:p>
          <a:p>
            <a:endParaRPr lang="en-US" dirty="0"/>
          </a:p>
          <a:p>
            <a:r>
              <a:rPr lang="en-US" dirty="0" smtClean="0"/>
              <a:t>First ever demonstration of energy spread reduction in a </a:t>
            </a:r>
            <a:r>
              <a:rPr lang="en-US" dirty="0" err="1" smtClean="0"/>
              <a:t>subpico</a:t>
            </a:r>
            <a:r>
              <a:rPr lang="en-US" dirty="0" smtClean="0"/>
              <a:t> second relativistic electron beam using a passive </a:t>
            </a:r>
            <a:r>
              <a:rPr lang="en-US" dirty="0" err="1" smtClean="0"/>
              <a:t>wakefield</a:t>
            </a:r>
            <a:r>
              <a:rPr lang="en-US" dirty="0" smtClean="0"/>
              <a:t> devices.  </a:t>
            </a:r>
            <a:endParaRPr lang="en-US" dirty="0"/>
          </a:p>
          <a:p>
            <a:pPr lvl="1"/>
            <a:r>
              <a:rPr lang="en-US" dirty="0" smtClean="0"/>
              <a:t>Also the energy modulation of the shaped beam.</a:t>
            </a:r>
          </a:p>
          <a:p>
            <a:endParaRPr lang="en-US" dirty="0"/>
          </a:p>
          <a:p>
            <a:r>
              <a:rPr lang="en-US" dirty="0" smtClean="0"/>
              <a:t>High surface field excitation (300 MV/m) by high charge beam in diamond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732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3"/>
          <p:cNvSpPr txBox="1">
            <a:spLocks/>
          </p:cNvSpPr>
          <p:nvPr/>
        </p:nvSpPr>
        <p:spPr bwMode="auto">
          <a:xfrm>
            <a:off x="180109" y="304800"/>
            <a:ext cx="8963891" cy="62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4B5C2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Wakefield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4B5C2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Application (Euclid/AWA/APS/ATF)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4B5C2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" y="1334491"/>
            <a:ext cx="4862945" cy="266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923525" y="1676982"/>
            <a:ext cx="990600" cy="1981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53955" y="4120290"/>
            <a:ext cx="2479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Chirp correction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025" y="1154965"/>
            <a:ext cx="3761443" cy="261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5832764" y="4456733"/>
            <a:ext cx="2479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Energy modulation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2" y="4496199"/>
            <a:ext cx="3104464" cy="194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Grp="1"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169" y="3774645"/>
            <a:ext cx="3280558" cy="303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61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AWA Approach:</a:t>
            </a:r>
            <a:br>
              <a:rPr lang="en-US" dirty="0" smtClean="0"/>
            </a:br>
            <a:r>
              <a:rPr lang="en-US" dirty="0" smtClean="0"/>
              <a:t>a Realistic Path to a Future HEP Machine</a:t>
            </a:r>
          </a:p>
        </p:txBody>
      </p:sp>
      <p:sp>
        <p:nvSpPr>
          <p:cNvPr id="59395" name="Rectangle 3"/>
          <p:cNvSpPr txBox="1">
            <a:spLocks noChangeArrowheads="1"/>
          </p:cNvSpPr>
          <p:nvPr/>
        </p:nvSpPr>
        <p:spPr bwMode="auto">
          <a:xfrm>
            <a:off x="304800" y="1431925"/>
            <a:ext cx="8534400" cy="46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1F497D"/>
              </a:buClr>
            </a:pPr>
            <a:r>
              <a:rPr lang="en-US" altLang="zh-CN" sz="2200" dirty="0">
                <a:solidFill>
                  <a:srgbClr val="0000FF"/>
                </a:solidFill>
                <a:ea typeface="宋体" pitchFamily="2" charset="-122"/>
              </a:rPr>
              <a:t>Use short RF pulses</a:t>
            </a:r>
            <a:endParaRPr lang="en-US" altLang="zh-CN" sz="2200" dirty="0">
              <a:solidFill>
                <a:schemeClr val="accent2"/>
              </a:solidFill>
              <a:ea typeface="宋体" pitchFamily="2" charset="-122"/>
            </a:endParaRPr>
          </a:p>
          <a:p>
            <a:pPr lvl="1">
              <a:spcBef>
                <a:spcPct val="20000"/>
              </a:spcBef>
              <a:buClr>
                <a:srgbClr val="1F497D"/>
              </a:buClr>
            </a:pPr>
            <a:r>
              <a:rPr lang="en-US" altLang="zh-CN" sz="2000" dirty="0">
                <a:solidFill>
                  <a:srgbClr val="000000"/>
                </a:solidFill>
                <a:ea typeface="宋体" pitchFamily="2" charset="-122"/>
              </a:rPr>
              <a:t>It is well established that shorter RF pulses are less likely to cause breakdown. The energy efficiency and structure bandwidth can be made appropriately high.</a:t>
            </a:r>
          </a:p>
          <a:p>
            <a:pPr marL="342900" indent="-342900" fontAlgn="t">
              <a:buClr>
                <a:srgbClr val="1F497D"/>
              </a:buClr>
            </a:pPr>
            <a:r>
              <a:rPr lang="en-US" altLang="zh-CN" sz="2200" dirty="0">
                <a:solidFill>
                  <a:srgbClr val="0000FF"/>
                </a:solidFill>
                <a:ea typeface="宋体" pitchFamily="2" charset="-122"/>
              </a:rPr>
              <a:t>Use advanced structures (e.g. dielectrics)</a:t>
            </a:r>
            <a:endParaRPr lang="en-US" altLang="zh-CN" sz="2200" dirty="0">
              <a:solidFill>
                <a:schemeClr val="accent2"/>
              </a:solidFill>
              <a:latin typeface="Comic Sans MS" pitchFamily="66" charset="0"/>
              <a:ea typeface="宋体" pitchFamily="2" charset="-122"/>
            </a:endParaRPr>
          </a:p>
          <a:p>
            <a:pPr lvl="1" fontAlgn="t">
              <a:buClr>
                <a:srgbClr val="1F497D"/>
              </a:buClr>
            </a:pPr>
            <a:r>
              <a:rPr lang="en-US" altLang="zh-CN" sz="2000" dirty="0">
                <a:solidFill>
                  <a:srgbClr val="000000"/>
                </a:solidFill>
                <a:ea typeface="宋体" pitchFamily="2" charset="-122"/>
              </a:rPr>
              <a:t>Dielectric materials are likely to withstand higher electric fields than metals, without arcing.</a:t>
            </a:r>
          </a:p>
          <a:p>
            <a:pPr marL="342900" indent="-342900">
              <a:spcBef>
                <a:spcPct val="20000"/>
              </a:spcBef>
              <a:buClr>
                <a:srgbClr val="1F497D"/>
              </a:buClr>
            </a:pPr>
            <a:r>
              <a:rPr lang="en-US" altLang="zh-CN" sz="2200" dirty="0">
                <a:solidFill>
                  <a:srgbClr val="0000FF"/>
                </a:solidFill>
                <a:ea typeface="宋体" pitchFamily="2" charset="-122"/>
              </a:rPr>
              <a:t>Use structures that can accelerate electrons and also positrons</a:t>
            </a:r>
          </a:p>
          <a:p>
            <a:pPr lvl="1">
              <a:buClr>
                <a:srgbClr val="1F497D"/>
              </a:buClr>
            </a:pPr>
            <a:r>
              <a:rPr lang="en-US" altLang="zh-CN" sz="2000" dirty="0">
                <a:solidFill>
                  <a:srgbClr val="000000"/>
                </a:solidFill>
                <a:ea typeface="宋体" pitchFamily="2" charset="-122"/>
              </a:rPr>
              <a:t>Since colliders are assumed to need electron beams and positron beams, it is sensible to develop accelerating structures that can operate with either.</a:t>
            </a:r>
          </a:p>
          <a:p>
            <a:pPr marL="342900" indent="-342900" fontAlgn="t">
              <a:buClr>
                <a:srgbClr val="1F497D"/>
              </a:buClr>
            </a:pPr>
            <a:r>
              <a:rPr lang="en-US" altLang="zh-CN" sz="2200" dirty="0">
                <a:solidFill>
                  <a:srgbClr val="0000FF"/>
                </a:solidFill>
                <a:ea typeface="宋体" pitchFamily="2" charset="-122"/>
              </a:rPr>
              <a:t>Use schemes that allow for staging</a:t>
            </a:r>
            <a:endParaRPr lang="en-US" altLang="zh-CN" sz="2200" dirty="0">
              <a:solidFill>
                <a:schemeClr val="accent2"/>
              </a:solidFill>
              <a:latin typeface="Comic Sans MS" pitchFamily="66" charset="0"/>
              <a:ea typeface="宋体" pitchFamily="2" charset="-122"/>
            </a:endParaRPr>
          </a:p>
          <a:p>
            <a:pPr lvl="1" fontAlgn="t">
              <a:buClr>
                <a:srgbClr val="1F497D"/>
              </a:buClr>
            </a:pPr>
            <a:r>
              <a:rPr lang="en-US" altLang="zh-CN" sz="2000" dirty="0">
                <a:solidFill>
                  <a:srgbClr val="000000"/>
                </a:solidFill>
                <a:ea typeface="宋体" pitchFamily="2" charset="-122"/>
              </a:rPr>
              <a:t>The need for precise control of the RF phase of multiple stages, advises against processes that rely on the growth of instabilities.</a:t>
            </a:r>
          </a:p>
          <a:p>
            <a:pPr lvl="1">
              <a:spcBef>
                <a:spcPct val="20000"/>
              </a:spcBef>
              <a:buClr>
                <a:srgbClr val="1F497D"/>
              </a:buClr>
            </a:pPr>
            <a:endParaRPr lang="en-US" altLang="zh-CN" sz="2200" dirty="0">
              <a:solidFill>
                <a:srgbClr val="000000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oint ANL template blue_2003">
  <a:themeElements>
    <a:clrScheme name="">
      <a:dk1>
        <a:srgbClr val="404040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9D7D9E"/>
      </a:accent2>
      <a:accent3>
        <a:srgbClr val="FFFFFF"/>
      </a:accent3>
      <a:accent4>
        <a:srgbClr val="353535"/>
      </a:accent4>
      <a:accent5>
        <a:srgbClr val="D0DEEC"/>
      </a:accent5>
      <a:accent6>
        <a:srgbClr val="8E718F"/>
      </a:accent6>
      <a:hlink>
        <a:srgbClr val="7AB800"/>
      </a:hlink>
      <a:folHlink>
        <a:srgbClr val="BF5C28"/>
      </a:folHlink>
    </a:clrScheme>
    <a:fontScheme name="ppoint ANL template blue_2003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ppoint ANL template blue_2003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5C0426"/>
      </a:accent1>
      <a:accent2>
        <a:srgbClr val="9D7D9E"/>
      </a:accent2>
      <a:accent3>
        <a:srgbClr val="FFFFFF"/>
      </a:accent3>
      <a:accent4>
        <a:srgbClr val="525252"/>
      </a:accent4>
      <a:accent5>
        <a:srgbClr val="B5AAAC"/>
      </a:accent5>
      <a:accent6>
        <a:srgbClr val="8E718F"/>
      </a:accent6>
      <a:hlink>
        <a:srgbClr val="253D51"/>
      </a:hlink>
      <a:folHlink>
        <a:srgbClr val="0D20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ppoint ANL template blue_2003</Template>
  <TotalTime>23824</TotalTime>
  <Words>1696</Words>
  <Application>Microsoft Office PowerPoint</Application>
  <PresentationFormat>On-screen Show (4:3)</PresentationFormat>
  <Paragraphs>306</Paragraphs>
  <Slides>23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ppoint ANL template blue_2003</vt:lpstr>
      <vt:lpstr>Microsoft Equation 3.0</vt:lpstr>
      <vt:lpstr>Microsoft Excel Chart</vt:lpstr>
      <vt:lpstr>Equation</vt:lpstr>
      <vt:lpstr>Advanced Accelerator R &amp; D Activities at ANL-HEP</vt:lpstr>
      <vt:lpstr>Outline</vt:lpstr>
      <vt:lpstr>Mission</vt:lpstr>
      <vt:lpstr>Highlights Achievements of the Accelerator R &amp; D group in the past</vt:lpstr>
      <vt:lpstr>Wakefields in Dielectric Structures (a short Gaussian beam)</vt:lpstr>
      <vt:lpstr>PowerPoint Presentation</vt:lpstr>
      <vt:lpstr>Significant Experimental Achievements in last year: (Detail’s in Jing’s talk)</vt:lpstr>
      <vt:lpstr>PowerPoint Presentation</vt:lpstr>
      <vt:lpstr>The AWA Approach: a Realistic Path to a Future HEP Machine</vt:lpstr>
      <vt:lpstr>ANL Flexible Linear Collider</vt:lpstr>
      <vt:lpstr>Major HEP Accelerator Research Areas at ANL </vt:lpstr>
      <vt:lpstr>The AWA Group</vt:lpstr>
      <vt:lpstr>External Users (collaborators):</vt:lpstr>
      <vt:lpstr>AWA Facility Undergoing Major Upgrade</vt:lpstr>
      <vt:lpstr>Motivation for AWA Upgrades</vt:lpstr>
      <vt:lpstr>Overview of AWA Beamlines </vt:lpstr>
      <vt:lpstr>Undulator based positron source for ILC/CLIC </vt:lpstr>
      <vt:lpstr>PowerPoint Presentation</vt:lpstr>
      <vt:lpstr>Objectives to be Achieved with Upgrades</vt:lpstr>
      <vt:lpstr>PowerPoint Presentation</vt:lpstr>
      <vt:lpstr>PowerPoint Presentation</vt:lpstr>
      <vt:lpstr>Longer Term Goal: Staging </vt:lpstr>
      <vt:lpstr>Timeline for Upgrades and Initial Experiments</vt:lpstr>
    </vt:vector>
  </TitlesOfParts>
  <Company>ANL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Argonne Wakefield Accelerator Facility (AWA) Upgrades and Future Goals</dc:title>
  <dc:creator>conde</dc:creator>
  <cp:lastModifiedBy>Wei Gai</cp:lastModifiedBy>
  <cp:revision>217</cp:revision>
  <cp:lastPrinted>2012-09-02T15:48:56Z</cp:lastPrinted>
  <dcterms:created xsi:type="dcterms:W3CDTF">2010-06-09T15:32:22Z</dcterms:created>
  <dcterms:modified xsi:type="dcterms:W3CDTF">2013-03-06T21:07:45Z</dcterms:modified>
</cp:coreProperties>
</file>