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257" r:id="rId4"/>
    <p:sldId id="271" r:id="rId5"/>
    <p:sldId id="272" r:id="rId6"/>
    <p:sldId id="270" r:id="rId7"/>
    <p:sldId id="280" r:id="rId8"/>
    <p:sldId id="267" r:id="rId9"/>
    <p:sldId id="291" r:id="rId10"/>
    <p:sldId id="292" r:id="rId11"/>
    <p:sldId id="282" r:id="rId12"/>
    <p:sldId id="286" r:id="rId13"/>
    <p:sldId id="287" r:id="rId14"/>
    <p:sldId id="285" r:id="rId15"/>
    <p:sldId id="289" r:id="rId16"/>
    <p:sldId id="266" r:id="rId17"/>
    <p:sldId id="297" r:id="rId18"/>
    <p:sldId id="298" r:id="rId19"/>
    <p:sldId id="293" r:id="rId20"/>
    <p:sldId id="296" r:id="rId21"/>
    <p:sldId id="283" r:id="rId22"/>
    <p:sldId id="277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C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1315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A996D-5A8B-444B-9585-7E5BCA51C85D}" type="datetimeFigureOut">
              <a:rPr lang="en-US" smtClean="0"/>
              <a:t>12/15/2014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02E81-FF48-8742-BC45-B776206D0F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2827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7907E-0376-A74C-84E7-AD7C279E4469}" type="datetimeFigureOut">
              <a:rPr lang="en-US" smtClean="0"/>
              <a:t>12/15/2014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4D69D-0AFD-5840-B580-9F42AD416C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5605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CDA1-A549-408B-A8CB-53E0DDF6969D}" type="datetime1">
              <a:rPr lang="en-US" smtClean="0"/>
              <a:t>12/15/2014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191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24BD-6F1A-4ADA-AAA9-44153953FC99}" type="datetime1">
              <a:rPr lang="en-US" smtClean="0"/>
              <a:t>12/15/2014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F6AA-0C9F-42F6-A387-81726D471CF2}" type="datetime1">
              <a:rPr lang="en-US" smtClean="0"/>
              <a:t>12/15/2014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3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6326-A58A-4F5A-B3D0-6C97BE71AE0F}" type="datetime1">
              <a:rPr lang="en-US" smtClean="0"/>
              <a:t>12/15/2014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900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F943-5DBA-411C-B900-89117895D0CC}" type="datetime1">
              <a:rPr lang="en-US" smtClean="0"/>
              <a:t>12/15/2014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39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B39C3-8156-4F7D-B0EE-A111E2F787CE}" type="datetime1">
              <a:rPr lang="en-US" smtClean="0"/>
              <a:t>12/15/2014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356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73848-A781-45C0-95A3-3C5F401DB8CB}" type="datetime1">
              <a:rPr lang="en-US" smtClean="0"/>
              <a:t>12/15/2014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5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A05E2-515E-457E-89DC-9E0C815F0032}" type="datetime1">
              <a:rPr lang="en-US" smtClean="0"/>
              <a:t>12/15/2014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94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16D2E-60EF-4727-8C24-4912193CFED4}" type="datetime1">
              <a:rPr lang="en-US" smtClean="0"/>
              <a:t>12/15/2014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52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F1F38-68E8-42D2-BB61-BFD03F9A9428}" type="datetime1">
              <a:rPr lang="en-US" smtClean="0"/>
              <a:t>12/15/2014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28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782A-9E7D-4376-8D57-BDF6B5575CB5}" type="datetime1">
              <a:rPr lang="en-US" smtClean="0"/>
              <a:t>12/15/2014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36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926CF-39BB-4E22-ACEA-9F606D7FD1AE}" type="datetime1">
              <a:rPr lang="en-US" smtClean="0"/>
              <a:t>12/15/2014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Lorenzo Uplegger - PREP Manager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D06BD-F0DE-E449-AFF8-EEA3D4EA84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31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ni.com/labview/fpg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25888" y="5020553"/>
            <a:ext cx="32071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Lorenzo Uplegger </a:t>
            </a:r>
          </a:p>
          <a:p>
            <a:r>
              <a:rPr lang="en-US" sz="2000" dirty="0" smtClean="0"/>
              <a:t>Scientific Computing Division</a:t>
            </a:r>
          </a:p>
          <a:p>
            <a:r>
              <a:rPr lang="en-US" sz="2000" dirty="0" smtClean="0"/>
              <a:t>PREP Manager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452442" y="2157815"/>
            <a:ext cx="62391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PREP Modernization Plan</a:t>
            </a:r>
          </a:p>
          <a:p>
            <a:pPr algn="ctr"/>
            <a:r>
              <a:rPr lang="en-US" sz="2000" dirty="0" smtClean="0"/>
              <a:t>A vision for bringing the equipment pool into the FPGA 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87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89326" y="0"/>
            <a:ext cx="5565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Why we are uniquely positioned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532" y="603146"/>
            <a:ext cx="8374935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We want to do it</a:t>
            </a:r>
            <a:r>
              <a:rPr lang="en-US" dirty="0" smtClean="0"/>
              <a:t>!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800100" lvl="1" indent="-342900">
              <a:buFont typeface="Wingdings" charset="2"/>
              <a:buChar char="Ø"/>
            </a:pPr>
            <a:r>
              <a:rPr lang="en-US" dirty="0"/>
              <a:t>We have identified the </a:t>
            </a:r>
            <a:r>
              <a:rPr lang="en-US" dirty="0" smtClean="0"/>
              <a:t>resources with the experience, ability, and desire.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electronics departments in </a:t>
            </a:r>
            <a:r>
              <a:rPr lang="en-US" dirty="0" smtClean="0"/>
              <a:t>SCD </a:t>
            </a:r>
            <a:r>
              <a:rPr lang="en-US" dirty="0"/>
              <a:t>and PPD agree that this is valuable and interesting work. (We in fact are already driving towards efforts that overlap this proposal. </a:t>
            </a:r>
            <a:r>
              <a:rPr lang="en-US" dirty="0" smtClean="0"/>
              <a:t>What does this </a:t>
            </a:r>
            <a:r>
              <a:rPr lang="en-US" dirty="0"/>
              <a:t>means to </a:t>
            </a:r>
            <a:r>
              <a:rPr lang="en-US" dirty="0" smtClean="0"/>
              <a:t>PREP: “more </a:t>
            </a:r>
            <a:r>
              <a:rPr lang="en-US" dirty="0"/>
              <a:t>for </a:t>
            </a:r>
            <a:r>
              <a:rPr lang="en-US" dirty="0" smtClean="0"/>
              <a:t>less”)</a:t>
            </a:r>
          </a:p>
          <a:p>
            <a:pPr marL="800100" lvl="1" indent="-342900">
              <a:buFont typeface="Wingdings" charset="2"/>
              <a:buChar char="Ø"/>
            </a:pPr>
            <a:endParaRPr lang="en-US" dirty="0" smtClean="0"/>
          </a:p>
          <a:p>
            <a:pPr marL="800100" lvl="1" indent="-342900">
              <a:buFont typeface="Wingdings" charset="2"/>
              <a:buChar char="Ø"/>
            </a:pPr>
            <a:r>
              <a:rPr lang="en-US" dirty="0" smtClean="0"/>
              <a:t>The two departments have considered NI, and other commercial options.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dirty="0" smtClean="0"/>
              <a:t>A </a:t>
            </a:r>
            <a:r>
              <a:rPr lang="en-US" dirty="0"/>
              <a:t>dedicated system can better achieve the </a:t>
            </a:r>
            <a:r>
              <a:rPr lang="en-US" dirty="0" smtClean="0"/>
              <a:t>needs </a:t>
            </a:r>
            <a:r>
              <a:rPr lang="en-US" dirty="0"/>
              <a:t>of </a:t>
            </a:r>
            <a:r>
              <a:rPr lang="en-US" dirty="0" smtClean="0"/>
              <a:t>HEP unlike </a:t>
            </a:r>
            <a:r>
              <a:rPr lang="en-US" dirty="0"/>
              <a:t>commercial equipment that has to fit a multitude of </a:t>
            </a:r>
            <a:r>
              <a:rPr lang="en-US" dirty="0" smtClean="0"/>
              <a:t>possible </a:t>
            </a:r>
            <a:r>
              <a:rPr lang="en-US" dirty="0"/>
              <a:t>users.</a:t>
            </a:r>
            <a:endParaRPr lang="en-US" dirty="0" smtClean="0"/>
          </a:p>
          <a:p>
            <a:pPr marL="800100" lvl="1" indent="-342900">
              <a:buFont typeface="Wingdings" charset="2"/>
              <a:buChar char="Ø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PREP experience</a:t>
            </a:r>
            <a:endParaRPr lang="en-US" dirty="0"/>
          </a:p>
          <a:p>
            <a:pPr marL="800100" lvl="1" indent="-342900">
              <a:buFont typeface="Wingdings" charset="2"/>
              <a:buChar char="Ø"/>
            </a:pPr>
            <a:endParaRPr lang="en-US" dirty="0" smtClean="0"/>
          </a:p>
          <a:p>
            <a:pPr marL="800100" lvl="1" indent="-342900">
              <a:buFont typeface="Wingdings" charset="2"/>
              <a:buChar char="Ø"/>
            </a:pPr>
            <a:r>
              <a:rPr lang="en-US" dirty="0" smtClean="0"/>
              <a:t>We </a:t>
            </a:r>
            <a:r>
              <a:rPr lang="en-US" dirty="0"/>
              <a:t>are familiar with user </a:t>
            </a:r>
            <a:r>
              <a:rPr lang="en-US" dirty="0" smtClean="0"/>
              <a:t>needs.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dirty="0" smtClean="0"/>
              <a:t>We can </a:t>
            </a:r>
            <a:r>
              <a:rPr lang="en-US" dirty="0"/>
              <a:t>get high channel density at low cost </a:t>
            </a:r>
            <a:r>
              <a:rPr lang="en-US" dirty="0" smtClean="0"/>
              <a:t>since we </a:t>
            </a:r>
            <a:r>
              <a:rPr lang="en-US" dirty="0"/>
              <a:t>know </a:t>
            </a:r>
            <a:r>
              <a:rPr lang="en-US" dirty="0" smtClean="0"/>
              <a:t>what signals to expect, </a:t>
            </a:r>
            <a:r>
              <a:rPr lang="en-US" dirty="0"/>
              <a:t>i.e. phototubes and wire chambers.</a:t>
            </a:r>
          </a:p>
          <a:p>
            <a:pPr marL="800100" lvl="1" indent="-342900">
              <a:buFont typeface="Wingdings" charset="2"/>
              <a:buChar char="Ø"/>
            </a:pPr>
            <a:endParaRPr lang="en-US" dirty="0"/>
          </a:p>
          <a:p>
            <a:pPr lvl="1"/>
            <a:endParaRPr lang="en-US" dirty="0"/>
          </a:p>
          <a:p>
            <a:pPr marL="342900" indent="-342900">
              <a:buFont typeface="+mj-lt"/>
              <a:buAutoNum type="arabicPeriod" startAt="2"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46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517" y="1727776"/>
            <a:ext cx="2180683" cy="1676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09841" y="0"/>
            <a:ext cx="3124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A simple example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1993900"/>
            <a:ext cx="2402920" cy="18923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52400" y="1803400"/>
            <a:ext cx="3067050" cy="19050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" y="1358444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5019753" y="3873788"/>
            <a:ext cx="1101072" cy="152112"/>
            <a:chOff x="4838700" y="686376"/>
            <a:chExt cx="3644900" cy="304224"/>
          </a:xfrm>
        </p:grpSpPr>
        <p:cxnSp>
          <p:nvCxnSpPr>
            <p:cNvPr id="39" name="Elbow Connector 38"/>
            <p:cNvCxnSpPr/>
            <p:nvPr/>
          </p:nvCxnSpPr>
          <p:spPr>
            <a:xfrm flipV="1">
              <a:off x="4838700" y="686376"/>
              <a:ext cx="11303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lbow Connector 39"/>
            <p:cNvCxnSpPr/>
            <p:nvPr/>
          </p:nvCxnSpPr>
          <p:spPr>
            <a:xfrm>
              <a:off x="5969000" y="686376"/>
              <a:ext cx="4699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438900" y="990600"/>
              <a:ext cx="20447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l="2982" r="51579" b="53279"/>
          <a:stretch/>
        </p:blipFill>
        <p:spPr>
          <a:xfrm>
            <a:off x="2796620" y="1790700"/>
            <a:ext cx="698500" cy="46117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2982" r="51579" b="53279"/>
          <a:stretch/>
        </p:blipFill>
        <p:spPr>
          <a:xfrm>
            <a:off x="3219450" y="2273300"/>
            <a:ext cx="698500" cy="46117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/>
          <a:srcRect l="2982" r="51579" b="53279"/>
          <a:stretch/>
        </p:blipFill>
        <p:spPr>
          <a:xfrm>
            <a:off x="3632200" y="2791230"/>
            <a:ext cx="698500" cy="461172"/>
          </a:xfrm>
          <a:prstGeom prst="rect">
            <a:avLst/>
          </a:prstGeom>
        </p:spPr>
      </p:pic>
      <p:cxnSp>
        <p:nvCxnSpPr>
          <p:cNvPr id="51" name="Curved Connector 50"/>
          <p:cNvCxnSpPr/>
          <p:nvPr/>
        </p:nvCxnSpPr>
        <p:spPr>
          <a:xfrm flipV="1">
            <a:off x="1155700" y="1993900"/>
            <a:ext cx="3581400" cy="2794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/>
          <p:nvPr/>
        </p:nvCxnSpPr>
        <p:spPr>
          <a:xfrm flipV="1">
            <a:off x="1574855" y="2491186"/>
            <a:ext cx="2997145" cy="213914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/>
          <p:nvPr/>
        </p:nvCxnSpPr>
        <p:spPr>
          <a:xfrm flipV="1">
            <a:off x="2292320" y="2901558"/>
            <a:ext cx="2279680" cy="1397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628825" y="1606034"/>
            <a:ext cx="252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Coincidence counter at 0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5362653" y="4140488"/>
            <a:ext cx="1101072" cy="152112"/>
            <a:chOff x="4838700" y="686376"/>
            <a:chExt cx="3644900" cy="304224"/>
          </a:xfrm>
        </p:grpSpPr>
        <p:cxnSp>
          <p:nvCxnSpPr>
            <p:cNvPr id="63" name="Elbow Connector 62"/>
            <p:cNvCxnSpPr/>
            <p:nvPr/>
          </p:nvCxnSpPr>
          <p:spPr>
            <a:xfrm flipV="1">
              <a:off x="4838700" y="686376"/>
              <a:ext cx="11303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lbow Connector 63"/>
            <p:cNvCxnSpPr/>
            <p:nvPr/>
          </p:nvCxnSpPr>
          <p:spPr>
            <a:xfrm>
              <a:off x="5969000" y="686376"/>
              <a:ext cx="4699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438900" y="990600"/>
              <a:ext cx="20447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5704100" y="4394344"/>
            <a:ext cx="1101072" cy="152112"/>
            <a:chOff x="4838700" y="686376"/>
            <a:chExt cx="3644900" cy="304224"/>
          </a:xfrm>
        </p:grpSpPr>
        <p:cxnSp>
          <p:nvCxnSpPr>
            <p:cNvPr id="67" name="Elbow Connector 66"/>
            <p:cNvCxnSpPr/>
            <p:nvPr/>
          </p:nvCxnSpPr>
          <p:spPr>
            <a:xfrm flipV="1">
              <a:off x="4838700" y="686376"/>
              <a:ext cx="11303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Elbow Connector 67"/>
            <p:cNvCxnSpPr/>
            <p:nvPr/>
          </p:nvCxnSpPr>
          <p:spPr>
            <a:xfrm>
              <a:off x="5969000" y="686376"/>
              <a:ext cx="4699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438900" y="990600"/>
              <a:ext cx="20447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>
            <a:off x="6628825" y="3772188"/>
            <a:ext cx="2223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COINCIDENCE!!!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4737100" y="2108200"/>
            <a:ext cx="282653" cy="1917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702253" y="2476644"/>
            <a:ext cx="658947" cy="18159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690279" y="2864210"/>
            <a:ext cx="1013821" cy="16822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704760" y="121828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b="1" dirty="0" smtClean="0">
                <a:solidFill>
                  <a:srgbClr val="FF0000"/>
                </a:solidFill>
              </a:rPr>
              <a:t>emo cables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H="1">
            <a:off x="2476500" y="1587620"/>
            <a:ext cx="320120" cy="6642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2796620" y="1587620"/>
            <a:ext cx="213221" cy="11174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2796620" y="1606034"/>
            <a:ext cx="111680" cy="14352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72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517" y="1727776"/>
            <a:ext cx="2180683" cy="1676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09841" y="0"/>
            <a:ext cx="3124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A simple example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1993900"/>
            <a:ext cx="2402920" cy="18923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52400" y="1803400"/>
            <a:ext cx="3067050" cy="19050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" y="1358444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5654753" y="3873788"/>
            <a:ext cx="1101072" cy="152112"/>
            <a:chOff x="4838700" y="686376"/>
            <a:chExt cx="3644900" cy="304224"/>
          </a:xfrm>
        </p:grpSpPr>
        <p:cxnSp>
          <p:nvCxnSpPr>
            <p:cNvPr id="39" name="Elbow Connector 38"/>
            <p:cNvCxnSpPr/>
            <p:nvPr/>
          </p:nvCxnSpPr>
          <p:spPr>
            <a:xfrm flipV="1">
              <a:off x="4838700" y="686376"/>
              <a:ext cx="11303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lbow Connector 39"/>
            <p:cNvCxnSpPr/>
            <p:nvPr/>
          </p:nvCxnSpPr>
          <p:spPr>
            <a:xfrm>
              <a:off x="5969000" y="686376"/>
              <a:ext cx="4699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438900" y="990600"/>
              <a:ext cx="20447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l="2982" r="51579" b="53279"/>
          <a:stretch/>
        </p:blipFill>
        <p:spPr>
          <a:xfrm>
            <a:off x="3632200" y="1752600"/>
            <a:ext cx="698500" cy="46117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2982" r="51579" b="53279"/>
          <a:stretch/>
        </p:blipFill>
        <p:spPr>
          <a:xfrm>
            <a:off x="3632200" y="2273300"/>
            <a:ext cx="698500" cy="46117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/>
          <a:srcRect l="2982" r="51579" b="53279"/>
          <a:stretch/>
        </p:blipFill>
        <p:spPr>
          <a:xfrm>
            <a:off x="3632200" y="2791230"/>
            <a:ext cx="698500" cy="461172"/>
          </a:xfrm>
          <a:prstGeom prst="rect">
            <a:avLst/>
          </a:prstGeom>
        </p:spPr>
      </p:pic>
      <p:cxnSp>
        <p:nvCxnSpPr>
          <p:cNvPr id="51" name="Curved Connector 50"/>
          <p:cNvCxnSpPr/>
          <p:nvPr/>
        </p:nvCxnSpPr>
        <p:spPr>
          <a:xfrm flipV="1">
            <a:off x="1155700" y="1993900"/>
            <a:ext cx="3581400" cy="2794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/>
          <p:nvPr/>
        </p:nvCxnSpPr>
        <p:spPr>
          <a:xfrm flipV="1">
            <a:off x="1574855" y="2491186"/>
            <a:ext cx="2997145" cy="213914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/>
          <p:nvPr/>
        </p:nvCxnSpPr>
        <p:spPr>
          <a:xfrm flipV="1">
            <a:off x="2292320" y="2901558"/>
            <a:ext cx="2279680" cy="1397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628825" y="1606034"/>
            <a:ext cx="252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Coincidence counter at 1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5680153" y="4140488"/>
            <a:ext cx="1101072" cy="152112"/>
            <a:chOff x="4838700" y="686376"/>
            <a:chExt cx="3644900" cy="304224"/>
          </a:xfrm>
        </p:grpSpPr>
        <p:cxnSp>
          <p:nvCxnSpPr>
            <p:cNvPr id="63" name="Elbow Connector 62"/>
            <p:cNvCxnSpPr/>
            <p:nvPr/>
          </p:nvCxnSpPr>
          <p:spPr>
            <a:xfrm flipV="1">
              <a:off x="4838700" y="686376"/>
              <a:ext cx="11303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lbow Connector 63"/>
            <p:cNvCxnSpPr/>
            <p:nvPr/>
          </p:nvCxnSpPr>
          <p:spPr>
            <a:xfrm>
              <a:off x="5969000" y="686376"/>
              <a:ext cx="4699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438900" y="990600"/>
              <a:ext cx="20447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5704100" y="4394344"/>
            <a:ext cx="1101072" cy="152112"/>
            <a:chOff x="4838700" y="686376"/>
            <a:chExt cx="3644900" cy="304224"/>
          </a:xfrm>
        </p:grpSpPr>
        <p:cxnSp>
          <p:nvCxnSpPr>
            <p:cNvPr id="67" name="Elbow Connector 66"/>
            <p:cNvCxnSpPr/>
            <p:nvPr/>
          </p:nvCxnSpPr>
          <p:spPr>
            <a:xfrm flipV="1">
              <a:off x="4838700" y="686376"/>
              <a:ext cx="11303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Elbow Connector 67"/>
            <p:cNvCxnSpPr/>
            <p:nvPr/>
          </p:nvCxnSpPr>
          <p:spPr>
            <a:xfrm>
              <a:off x="5969000" y="686376"/>
              <a:ext cx="4699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438900" y="990600"/>
              <a:ext cx="20447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>
            <a:off x="6628825" y="3772188"/>
            <a:ext cx="222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COINCIDENCE!!!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4737100" y="2108200"/>
            <a:ext cx="917653" cy="1917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702253" y="2476644"/>
            <a:ext cx="952500" cy="18159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690279" y="2864210"/>
            <a:ext cx="1013821" cy="16822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04760" y="1218288"/>
            <a:ext cx="3936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Adjusting the length of the lemo cables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6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09841" y="0"/>
            <a:ext cx="3124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A simple example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993900"/>
            <a:ext cx="2402920" cy="18923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52400" y="1803400"/>
            <a:ext cx="3067050" cy="19050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" y="1358444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2982" r="51579" b="53279"/>
          <a:stretch/>
        </p:blipFill>
        <p:spPr>
          <a:xfrm>
            <a:off x="2796620" y="1790700"/>
            <a:ext cx="698500" cy="46117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l="2982" r="51579" b="53279"/>
          <a:stretch/>
        </p:blipFill>
        <p:spPr>
          <a:xfrm>
            <a:off x="3219450" y="2159000"/>
            <a:ext cx="698500" cy="46117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2982" r="51579" b="53279"/>
          <a:stretch/>
        </p:blipFill>
        <p:spPr>
          <a:xfrm>
            <a:off x="3632200" y="2474514"/>
            <a:ext cx="698500" cy="461172"/>
          </a:xfrm>
          <a:prstGeom prst="rect">
            <a:avLst/>
          </a:prstGeom>
        </p:spPr>
      </p:pic>
      <p:cxnSp>
        <p:nvCxnSpPr>
          <p:cNvPr id="51" name="Curved Connector 50"/>
          <p:cNvCxnSpPr>
            <a:endCxn id="319" idx="4"/>
          </p:cNvCxnSpPr>
          <p:nvPr/>
        </p:nvCxnSpPr>
        <p:spPr>
          <a:xfrm flipV="1">
            <a:off x="952500" y="2099732"/>
            <a:ext cx="3619501" cy="173568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>
            <a:endCxn id="321" idx="4"/>
          </p:cNvCxnSpPr>
          <p:nvPr/>
        </p:nvCxnSpPr>
        <p:spPr>
          <a:xfrm flipV="1">
            <a:off x="1574855" y="2367844"/>
            <a:ext cx="2997146" cy="337256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endCxn id="322" idx="4"/>
          </p:cNvCxnSpPr>
          <p:nvPr/>
        </p:nvCxnSpPr>
        <p:spPr>
          <a:xfrm flipV="1">
            <a:off x="2292320" y="2501899"/>
            <a:ext cx="2279681" cy="539359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704760" y="121828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b="1" dirty="0" smtClean="0">
                <a:solidFill>
                  <a:srgbClr val="FF0000"/>
                </a:solidFill>
              </a:rPr>
              <a:t>emo cables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H="1">
            <a:off x="2476500" y="1587620"/>
            <a:ext cx="320120" cy="6642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2796620" y="1587620"/>
            <a:ext cx="213221" cy="11174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2796620" y="1606034"/>
            <a:ext cx="111680" cy="14352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6" name="Group 295"/>
          <p:cNvGrpSpPr/>
          <p:nvPr/>
        </p:nvGrpSpPr>
        <p:grpSpPr>
          <a:xfrm rot="5400000">
            <a:off x="5207236" y="1358664"/>
            <a:ext cx="2523066" cy="3793538"/>
            <a:chOff x="4575397" y="1648746"/>
            <a:chExt cx="2523066" cy="3793538"/>
          </a:xfrm>
        </p:grpSpPr>
        <p:sp>
          <p:nvSpPr>
            <p:cNvPr id="297" name="Rectangle 296"/>
            <p:cNvSpPr/>
            <p:nvPr/>
          </p:nvSpPr>
          <p:spPr>
            <a:xfrm>
              <a:off x="4575397" y="2698034"/>
              <a:ext cx="2523066" cy="173566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4634663" y="4255901"/>
              <a:ext cx="482600" cy="17779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5273896" y="4255903"/>
              <a:ext cx="482600" cy="17779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5913129" y="4255901"/>
              <a:ext cx="482600" cy="17779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6552363" y="4255903"/>
              <a:ext cx="482600" cy="17779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5570230" y="3323102"/>
              <a:ext cx="533399" cy="48552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4782830" y="2554100"/>
              <a:ext cx="186266" cy="28786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5144778" y="2554100"/>
              <a:ext cx="186266" cy="28786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5" name="Group 304"/>
            <p:cNvGrpSpPr/>
            <p:nvPr/>
          </p:nvGrpSpPr>
          <p:grpSpPr>
            <a:xfrm>
              <a:off x="4602913" y="4250608"/>
              <a:ext cx="546099" cy="1191676"/>
              <a:chOff x="620184" y="3712634"/>
              <a:chExt cx="546099" cy="1191676"/>
            </a:xfrm>
          </p:grpSpPr>
          <p:sp>
            <p:nvSpPr>
              <p:cNvPr id="317" name="Rectangle 316"/>
              <p:cNvSpPr/>
              <p:nvPr/>
            </p:nvSpPr>
            <p:spPr>
              <a:xfrm>
                <a:off x="647700" y="3712634"/>
                <a:ext cx="482600" cy="17779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8" name="Group 317"/>
              <p:cNvGrpSpPr/>
              <p:nvPr/>
            </p:nvGrpSpPr>
            <p:grpSpPr>
              <a:xfrm>
                <a:off x="620184" y="3782482"/>
                <a:ext cx="546099" cy="1121828"/>
                <a:chOff x="620184" y="3556001"/>
                <a:chExt cx="546099" cy="1121828"/>
              </a:xfrm>
            </p:grpSpPr>
            <p:sp>
              <p:nvSpPr>
                <p:cNvPr id="319" name="Flowchart: Direct Access Storage 126"/>
                <p:cNvSpPr/>
                <p:nvPr/>
              </p:nvSpPr>
              <p:spPr>
                <a:xfrm rot="5400000">
                  <a:off x="545041" y="447780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Flowchart: Direct Access Storage 127"/>
                <p:cNvSpPr/>
                <p:nvPr/>
              </p:nvSpPr>
              <p:spPr>
                <a:xfrm rot="5400000">
                  <a:off x="679097" y="447780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1" name="Flowchart: Direct Access Storage 128"/>
                <p:cNvSpPr/>
                <p:nvPr/>
              </p:nvSpPr>
              <p:spPr>
                <a:xfrm rot="5400000">
                  <a:off x="813153" y="447780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2" name="Flowchart: Direct Access Storage 129"/>
                <p:cNvSpPr/>
                <p:nvPr/>
              </p:nvSpPr>
              <p:spPr>
                <a:xfrm rot="5400000">
                  <a:off x="947208" y="447780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3" name="Flowchart: Direct Access Storage 130"/>
                <p:cNvSpPr/>
                <p:nvPr/>
              </p:nvSpPr>
              <p:spPr>
                <a:xfrm rot="5400000">
                  <a:off x="545041" y="4358213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4" name="Flowchart: Direct Access Storage 131"/>
                <p:cNvSpPr/>
                <p:nvPr/>
              </p:nvSpPr>
              <p:spPr>
                <a:xfrm rot="5400000">
                  <a:off x="679097" y="4358213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5" name="Flowchart: Direct Access Storage 132"/>
                <p:cNvSpPr/>
                <p:nvPr/>
              </p:nvSpPr>
              <p:spPr>
                <a:xfrm rot="5400000">
                  <a:off x="813153" y="4358213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6" name="Flowchart: Direct Access Storage 133"/>
                <p:cNvSpPr/>
                <p:nvPr/>
              </p:nvSpPr>
              <p:spPr>
                <a:xfrm rot="5400000">
                  <a:off x="947208" y="4358213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7" name="Rectangle 326"/>
                <p:cNvSpPr/>
                <p:nvPr/>
              </p:nvSpPr>
              <p:spPr>
                <a:xfrm>
                  <a:off x="620184" y="3556001"/>
                  <a:ext cx="546099" cy="863599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Flowchart: Direct Access Storage 135"/>
                <p:cNvSpPr/>
                <p:nvPr/>
              </p:nvSpPr>
              <p:spPr>
                <a:xfrm rot="5400000">
                  <a:off x="545041" y="425555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9" name="Flowchart: Direct Access Storage 136"/>
                <p:cNvSpPr/>
                <p:nvPr/>
              </p:nvSpPr>
              <p:spPr>
                <a:xfrm rot="5400000">
                  <a:off x="679097" y="425555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0" name="Flowchart: Direct Access Storage 137"/>
                <p:cNvSpPr/>
                <p:nvPr/>
              </p:nvSpPr>
              <p:spPr>
                <a:xfrm rot="5400000">
                  <a:off x="813153" y="425555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1" name="Flowchart: Direct Access Storage 138"/>
                <p:cNvSpPr/>
                <p:nvPr/>
              </p:nvSpPr>
              <p:spPr>
                <a:xfrm rot="5400000">
                  <a:off x="947208" y="425555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2" name="Flowchart: Direct Access Storage 139"/>
                <p:cNvSpPr/>
                <p:nvPr/>
              </p:nvSpPr>
              <p:spPr>
                <a:xfrm rot="5400000">
                  <a:off x="545041" y="4144430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3" name="Flowchart: Direct Access Storage 140"/>
                <p:cNvSpPr/>
                <p:nvPr/>
              </p:nvSpPr>
              <p:spPr>
                <a:xfrm rot="5400000">
                  <a:off x="679097" y="4144430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4" name="Flowchart: Direct Access Storage 141"/>
                <p:cNvSpPr/>
                <p:nvPr/>
              </p:nvSpPr>
              <p:spPr>
                <a:xfrm rot="5400000">
                  <a:off x="813153" y="4144430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5" name="Flowchart: Direct Access Storage 142"/>
                <p:cNvSpPr/>
                <p:nvPr/>
              </p:nvSpPr>
              <p:spPr>
                <a:xfrm rot="5400000">
                  <a:off x="947208" y="4144430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cxnSp>
          <p:nvCxnSpPr>
            <p:cNvPr id="306" name="Curved Connector 305"/>
            <p:cNvCxnSpPr/>
            <p:nvPr/>
          </p:nvCxnSpPr>
          <p:spPr>
            <a:xfrm rot="16200000" flipH="1">
              <a:off x="4352204" y="1885123"/>
              <a:ext cx="766708" cy="300566"/>
            </a:xfrm>
            <a:prstGeom prst="curvedConnector3">
              <a:avLst/>
            </a:prstGeom>
            <a:ln w="635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7" name="Rectangle 306"/>
            <p:cNvSpPr/>
            <p:nvPr/>
          </p:nvSpPr>
          <p:spPr>
            <a:xfrm>
              <a:off x="4802586" y="2418760"/>
              <a:ext cx="166510" cy="1150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6560830" y="2609135"/>
              <a:ext cx="262466" cy="17779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6769142" y="1648746"/>
              <a:ext cx="261585" cy="731682"/>
            </a:xfrm>
            <a:prstGeom prst="rect">
              <a:avLst/>
            </a:prstGeom>
            <a:scene3d>
              <a:camera prst="isometricOffAxis1Top"/>
              <a:lightRig rig="threePt" dir="t"/>
            </a:scene3d>
            <a:sp3d extrusionH="133350"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0" name="Curved Connector 309"/>
            <p:cNvCxnSpPr/>
            <p:nvPr/>
          </p:nvCxnSpPr>
          <p:spPr>
            <a:xfrm rot="5400000">
              <a:off x="6665957" y="2240129"/>
              <a:ext cx="404284" cy="333729"/>
            </a:xfrm>
            <a:prstGeom prst="curvedConnector3">
              <a:avLst>
                <a:gd name="adj1" fmla="val 50000"/>
              </a:avLst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1" name="Curved Connector 310"/>
            <p:cNvCxnSpPr/>
            <p:nvPr/>
          </p:nvCxnSpPr>
          <p:spPr>
            <a:xfrm rot="10800000" flipV="1">
              <a:off x="6062001" y="2014588"/>
              <a:ext cx="630063" cy="202141"/>
            </a:xfrm>
            <a:prstGeom prst="curvedConnector3">
              <a:avLst>
                <a:gd name="adj1" fmla="val 50000"/>
              </a:avLst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12" name="Rectangle 311"/>
            <p:cNvSpPr/>
            <p:nvPr/>
          </p:nvSpPr>
          <p:spPr>
            <a:xfrm>
              <a:off x="5913129" y="2127831"/>
              <a:ext cx="190500" cy="16556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3" name="Straight Connector 312"/>
            <p:cNvCxnSpPr/>
            <p:nvPr/>
          </p:nvCxnSpPr>
          <p:spPr>
            <a:xfrm>
              <a:off x="5963929" y="2157464"/>
              <a:ext cx="0" cy="8855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>
              <a:off x="6062001" y="2158194"/>
              <a:ext cx="0" cy="8855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>
              <a:endCxn id="312" idx="2"/>
            </p:cNvCxnSpPr>
            <p:nvPr/>
          </p:nvCxnSpPr>
          <p:spPr>
            <a:xfrm>
              <a:off x="6008379" y="2249126"/>
              <a:ext cx="0" cy="4427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6" name="Straight Arrow Connector 315"/>
            <p:cNvCxnSpPr/>
            <p:nvPr/>
          </p:nvCxnSpPr>
          <p:spPr>
            <a:xfrm flipH="1">
              <a:off x="6103629" y="3285783"/>
              <a:ext cx="431809" cy="2233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4098677" y="903189"/>
            <a:ext cx="4931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custom designed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imple daughter board that converts scintillation signals to single ended.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36" name="Straight Arrow Connector 335"/>
          <p:cNvCxnSpPr/>
          <p:nvPr/>
        </p:nvCxnSpPr>
        <p:spPr>
          <a:xfrm>
            <a:off x="5263595" y="1727776"/>
            <a:ext cx="108505" cy="2661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7" name="Group 336"/>
          <p:cNvGrpSpPr/>
          <p:nvPr/>
        </p:nvGrpSpPr>
        <p:grpSpPr>
          <a:xfrm>
            <a:off x="5019753" y="4762788"/>
            <a:ext cx="1101072" cy="152112"/>
            <a:chOff x="4838700" y="686376"/>
            <a:chExt cx="3644900" cy="304224"/>
          </a:xfrm>
        </p:grpSpPr>
        <p:cxnSp>
          <p:nvCxnSpPr>
            <p:cNvPr id="338" name="Elbow Connector 337"/>
            <p:cNvCxnSpPr/>
            <p:nvPr/>
          </p:nvCxnSpPr>
          <p:spPr>
            <a:xfrm flipV="1">
              <a:off x="4838700" y="686376"/>
              <a:ext cx="11303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Elbow Connector 338"/>
            <p:cNvCxnSpPr/>
            <p:nvPr/>
          </p:nvCxnSpPr>
          <p:spPr>
            <a:xfrm>
              <a:off x="5969000" y="686376"/>
              <a:ext cx="4699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>
              <a:off x="6438900" y="990600"/>
              <a:ext cx="20447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1" name="Group 340"/>
          <p:cNvGrpSpPr/>
          <p:nvPr/>
        </p:nvGrpSpPr>
        <p:grpSpPr>
          <a:xfrm>
            <a:off x="5362653" y="5029488"/>
            <a:ext cx="1101072" cy="152112"/>
            <a:chOff x="4838700" y="686376"/>
            <a:chExt cx="3644900" cy="304224"/>
          </a:xfrm>
        </p:grpSpPr>
        <p:cxnSp>
          <p:nvCxnSpPr>
            <p:cNvPr id="342" name="Elbow Connector 341"/>
            <p:cNvCxnSpPr/>
            <p:nvPr/>
          </p:nvCxnSpPr>
          <p:spPr>
            <a:xfrm flipV="1">
              <a:off x="4838700" y="686376"/>
              <a:ext cx="11303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Elbow Connector 342"/>
            <p:cNvCxnSpPr/>
            <p:nvPr/>
          </p:nvCxnSpPr>
          <p:spPr>
            <a:xfrm>
              <a:off x="5969000" y="686376"/>
              <a:ext cx="4699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>
              <a:off x="6438900" y="990600"/>
              <a:ext cx="20447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5" name="Group 344"/>
          <p:cNvGrpSpPr/>
          <p:nvPr/>
        </p:nvGrpSpPr>
        <p:grpSpPr>
          <a:xfrm>
            <a:off x="5704100" y="5283344"/>
            <a:ext cx="1101072" cy="152112"/>
            <a:chOff x="4838700" y="686376"/>
            <a:chExt cx="3644900" cy="304224"/>
          </a:xfrm>
        </p:grpSpPr>
        <p:cxnSp>
          <p:nvCxnSpPr>
            <p:cNvPr id="346" name="Elbow Connector 345"/>
            <p:cNvCxnSpPr/>
            <p:nvPr/>
          </p:nvCxnSpPr>
          <p:spPr>
            <a:xfrm flipV="1">
              <a:off x="4838700" y="686376"/>
              <a:ext cx="11303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Elbow Connector 346"/>
            <p:cNvCxnSpPr/>
            <p:nvPr/>
          </p:nvCxnSpPr>
          <p:spPr>
            <a:xfrm>
              <a:off x="5969000" y="686376"/>
              <a:ext cx="469900" cy="304224"/>
            </a:xfrm>
            <a:prstGeom prst="bent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>
              <a:off x="6438900" y="990600"/>
              <a:ext cx="20447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9" name="Straight Connector 348"/>
          <p:cNvCxnSpPr>
            <a:stCxn id="332" idx="2"/>
          </p:cNvCxnSpPr>
          <p:nvPr/>
        </p:nvCxnSpPr>
        <p:spPr>
          <a:xfrm flipH="1">
            <a:off x="5019754" y="2053166"/>
            <a:ext cx="39079" cy="28617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>
            <a:stCxn id="334" idx="1"/>
          </p:cNvCxnSpPr>
          <p:nvPr/>
        </p:nvCxnSpPr>
        <p:spPr>
          <a:xfrm>
            <a:off x="5212292" y="2367844"/>
            <a:ext cx="148908" cy="28137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>
            <a:stCxn id="335" idx="1"/>
          </p:cNvCxnSpPr>
          <p:nvPr/>
        </p:nvCxnSpPr>
        <p:spPr>
          <a:xfrm>
            <a:off x="5212292" y="2501899"/>
            <a:ext cx="491808" cy="29335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2" name="TextBox 351"/>
          <p:cNvSpPr txBox="1"/>
          <p:nvPr/>
        </p:nvSpPr>
        <p:spPr>
          <a:xfrm>
            <a:off x="4407234" y="5521147"/>
            <a:ext cx="3493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SIGNALS ARE DELAYED IN THE FPGA TO FORM THE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COINCIDENCE!!!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59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63130" y="0"/>
            <a:ext cx="28177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Inside the FPGA</a:t>
            </a:r>
            <a:endParaRPr lang="en-US" sz="32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  <p:pic>
        <p:nvPicPr>
          <p:cNvPr id="1026" name="Picture 2" descr="C:\Users\rrivera\Downloads\Screen Shot 2014-12-03 at 12.20.07 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92" y="1014873"/>
            <a:ext cx="8583874" cy="49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6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11056" y="13275"/>
            <a:ext cx="572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User Experience (e.g. on a tablet)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22" y="650914"/>
            <a:ext cx="8734425" cy="57063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1734" y="1333935"/>
            <a:ext cx="7340600" cy="4216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34" y="2452111"/>
            <a:ext cx="228600" cy="228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7309" y="1541402"/>
            <a:ext cx="206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Coincidence</a:t>
            </a:r>
          </a:p>
          <a:p>
            <a:r>
              <a:rPr lang="en-US" dirty="0" smtClean="0"/>
              <a:t>Level 1</a:t>
            </a:r>
          </a:p>
          <a:p>
            <a:r>
              <a:rPr lang="en-US" dirty="0" smtClean="0"/>
              <a:t>Level 2</a:t>
            </a:r>
          </a:p>
          <a:p>
            <a:r>
              <a:rPr lang="en-US" dirty="0" smtClean="0"/>
              <a:t>Level 3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34" y="2174586"/>
            <a:ext cx="206951" cy="2069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34" y="1914959"/>
            <a:ext cx="206951" cy="20695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483953" y="1583176"/>
            <a:ext cx="15937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Delay (in ns)</a:t>
            </a:r>
          </a:p>
          <a:p>
            <a:r>
              <a:rPr lang="en-US" dirty="0" smtClean="0"/>
              <a:t>Channel A:  50 </a:t>
            </a:r>
          </a:p>
          <a:p>
            <a:r>
              <a:rPr lang="en-US" dirty="0" smtClean="0"/>
              <a:t>Channel B:  26</a:t>
            </a:r>
          </a:p>
          <a:p>
            <a:r>
              <a:rPr lang="en-US" dirty="0" smtClean="0"/>
              <a:t>Channel C:    0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170779" y="1592253"/>
            <a:ext cx="19074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Threshold  (in mV)</a:t>
            </a:r>
          </a:p>
          <a:p>
            <a:r>
              <a:rPr lang="en-US" dirty="0" smtClean="0"/>
              <a:t>Channel A:  -60 </a:t>
            </a:r>
          </a:p>
          <a:p>
            <a:r>
              <a:rPr lang="en-US" dirty="0" smtClean="0"/>
              <a:t>Channel B:  -55</a:t>
            </a:r>
          </a:p>
          <a:p>
            <a:r>
              <a:rPr lang="en-US" dirty="0" smtClean="0"/>
              <a:t>Channel C:  -80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3625025" y="4572435"/>
            <a:ext cx="2064609" cy="787400"/>
          </a:xfrm>
          <a:prstGeom prst="ellipse">
            <a:avLst/>
          </a:prstGeom>
          <a:solidFill>
            <a:srgbClr val="20CD1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Load Configuration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5892834" y="4572435"/>
            <a:ext cx="2064609" cy="787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Save Configuration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/>
          <a:srcRect l="1250" t="2849" r="1528" b="18329"/>
          <a:stretch/>
        </p:blipFill>
        <p:spPr>
          <a:xfrm>
            <a:off x="2419106" y="3263238"/>
            <a:ext cx="787228" cy="280029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003334" y="2956744"/>
            <a:ext cx="14157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Counters</a:t>
            </a:r>
          </a:p>
          <a:p>
            <a:r>
              <a:rPr lang="en-US" dirty="0" smtClean="0"/>
              <a:t>Channel A </a:t>
            </a:r>
          </a:p>
          <a:p>
            <a:r>
              <a:rPr lang="en-US" dirty="0" smtClean="0"/>
              <a:t>Channel B</a:t>
            </a:r>
          </a:p>
          <a:p>
            <a:r>
              <a:rPr lang="en-US" dirty="0" smtClean="0"/>
              <a:t>Channel C</a:t>
            </a:r>
          </a:p>
          <a:p>
            <a:r>
              <a:rPr lang="en-US" dirty="0" smtClean="0"/>
              <a:t>Coincidences</a:t>
            </a:r>
            <a:endParaRPr lang="en-US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/>
          <a:srcRect l="1250" t="2849" r="1528" b="18329"/>
          <a:stretch/>
        </p:blipFill>
        <p:spPr>
          <a:xfrm>
            <a:off x="2425006" y="3530723"/>
            <a:ext cx="787228" cy="28002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/>
          <a:srcRect l="1250" t="2849" r="1528" b="18329"/>
          <a:stretch/>
        </p:blipFill>
        <p:spPr>
          <a:xfrm>
            <a:off x="2425006" y="3810279"/>
            <a:ext cx="787228" cy="28002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/>
          <a:srcRect l="1250" t="2849" r="1528" b="18329"/>
          <a:stretch/>
        </p:blipFill>
        <p:spPr>
          <a:xfrm>
            <a:off x="2425006" y="4090308"/>
            <a:ext cx="787228" cy="280029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548825" y="2905314"/>
            <a:ext cx="18506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Mean Delay From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First Signal (in ns)</a:t>
            </a:r>
          </a:p>
          <a:p>
            <a:r>
              <a:rPr lang="en-US" dirty="0" smtClean="0"/>
              <a:t>Channel A:  0.5 </a:t>
            </a:r>
          </a:p>
          <a:p>
            <a:r>
              <a:rPr lang="en-US" dirty="0" smtClean="0"/>
              <a:t>Channel B:  26.2</a:t>
            </a:r>
          </a:p>
          <a:p>
            <a:r>
              <a:rPr lang="en-US" dirty="0" smtClean="0"/>
              <a:t>Channel C:  49.4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5892834" y="2956744"/>
            <a:ext cx="2185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Veto  (in ns): </a:t>
            </a:r>
            <a:r>
              <a:rPr lang="en-US" dirty="0" smtClean="0"/>
              <a:t>100,000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800441" y="1592253"/>
            <a:ext cx="1406018" cy="1200329"/>
            <a:chOff x="2581366" y="1592253"/>
            <a:chExt cx="1406018" cy="120032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8784" y="1913490"/>
              <a:ext cx="228600" cy="2286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8784" y="2471345"/>
              <a:ext cx="228600" cy="2286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8784" y="2192418"/>
              <a:ext cx="228600" cy="2286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81366" y="1592253"/>
              <a:ext cx="130676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Enable</a:t>
              </a:r>
            </a:p>
            <a:p>
              <a:r>
                <a:rPr lang="en-US" dirty="0" smtClean="0"/>
                <a:t>Channel A:  </a:t>
              </a:r>
            </a:p>
            <a:p>
              <a:r>
                <a:rPr lang="en-US" dirty="0" smtClean="0"/>
                <a:t>Channel B: </a:t>
              </a:r>
            </a:p>
            <a:p>
              <a:r>
                <a:rPr lang="en-US" dirty="0" smtClean="0"/>
                <a:t>Channel C: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3718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48069" y="0"/>
            <a:ext cx="42478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To make it happen labor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84532" y="544246"/>
            <a:ext cx="8467368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We think the DAQ modernizing effort breaks down into 15% hardware, 15% firmware and </a:t>
            </a:r>
            <a:r>
              <a:rPr lang="en-US" dirty="0"/>
              <a:t>7</a:t>
            </a:r>
            <a:r>
              <a:rPr lang="en-US" dirty="0" smtClean="0"/>
              <a:t>0% software.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 would need about 2 </a:t>
            </a:r>
            <a:r>
              <a:rPr lang="en-US" dirty="0"/>
              <a:t>FTEs for </a:t>
            </a:r>
            <a:r>
              <a:rPr lang="en-US" dirty="0" smtClean="0"/>
              <a:t>3 </a:t>
            </a:r>
            <a:r>
              <a:rPr lang="en-US" dirty="0"/>
              <a:t>years for </a:t>
            </a:r>
            <a:r>
              <a:rPr lang="en-US" dirty="0" smtClean="0"/>
              <a:t>the core software </a:t>
            </a:r>
            <a:r>
              <a:rPr lang="en-US" dirty="0"/>
              <a:t>development of the </a:t>
            </a:r>
            <a:r>
              <a:rPr lang="en-US" dirty="0" smtClean="0"/>
              <a:t>system, mostly developed by SCD/RSE leveraging on the experience in data acquisition systems.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 would need about 1 </a:t>
            </a:r>
            <a:r>
              <a:rPr lang="en-US" dirty="0"/>
              <a:t>FTE </a:t>
            </a:r>
            <a:r>
              <a:rPr lang="en-US" dirty="0" smtClean="0"/>
              <a:t>spread over 3 years for electronics</a:t>
            </a:r>
            <a:r>
              <a:rPr lang="en-US" dirty="0"/>
              <a:t> </a:t>
            </a:r>
            <a:r>
              <a:rPr lang="en-US" dirty="0" smtClean="0"/>
              <a:t>to work out the details for a few core hardware implementations and develop daughter cards, leveraging on the experience from PPD/EED in designing analog electronics, </a:t>
            </a:r>
            <a:r>
              <a:rPr lang="en-US" dirty="0"/>
              <a:t>that can replace the most common applications right now based on NIM and </a:t>
            </a:r>
            <a:r>
              <a:rPr lang="en-US" dirty="0" smtClean="0"/>
              <a:t>CAMAC. </a:t>
            </a:r>
          </a:p>
          <a:p>
            <a:pPr marL="742950" lvl="1" indent="-285750">
              <a:buFont typeface="Wingdings" charset="2"/>
              <a:buChar char="Ø"/>
            </a:pPr>
            <a:endParaRPr lang="en-US" dirty="0" smtClean="0"/>
          </a:p>
          <a:p>
            <a:pPr lvl="1"/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/>
              <a:t>Annual Effort Breakdown: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Year 1: </a:t>
            </a:r>
            <a:r>
              <a:rPr lang="en-US" dirty="0"/>
              <a:t>2</a:t>
            </a:r>
            <a:r>
              <a:rPr lang="en-US" dirty="0" smtClean="0"/>
              <a:t> FTEs software + </a:t>
            </a:r>
            <a:r>
              <a:rPr lang="en-US" dirty="0"/>
              <a:t>1</a:t>
            </a:r>
            <a:r>
              <a:rPr lang="en-US" dirty="0" smtClean="0"/>
              <a:t> FTEs hardware/firmware + 0.2 FTEs mechanics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Year 2: </a:t>
            </a:r>
            <a:r>
              <a:rPr lang="en-US" dirty="0"/>
              <a:t>2</a:t>
            </a:r>
            <a:r>
              <a:rPr lang="en-US" dirty="0" smtClean="0"/>
              <a:t> FTEs software + 1 </a:t>
            </a:r>
            <a:r>
              <a:rPr lang="en-US" dirty="0"/>
              <a:t>FTEs </a:t>
            </a:r>
            <a:r>
              <a:rPr lang="en-US" dirty="0" smtClean="0"/>
              <a:t>hardware</a:t>
            </a:r>
            <a:r>
              <a:rPr lang="en-US" dirty="0"/>
              <a:t>/firmware + </a:t>
            </a:r>
            <a:r>
              <a:rPr lang="en-US" dirty="0" smtClean="0"/>
              <a:t>0.2 </a:t>
            </a:r>
            <a:r>
              <a:rPr lang="en-US" dirty="0"/>
              <a:t>FTEs </a:t>
            </a:r>
            <a:r>
              <a:rPr lang="en-US" dirty="0" smtClean="0"/>
              <a:t>mechanics</a:t>
            </a:r>
            <a:endParaRPr lang="en-US" dirty="0"/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Year 3: 1.5 </a:t>
            </a:r>
            <a:r>
              <a:rPr lang="en-US" dirty="0"/>
              <a:t>FTEs </a:t>
            </a:r>
            <a:r>
              <a:rPr lang="en-US" dirty="0" smtClean="0"/>
              <a:t>software + 0.5 </a:t>
            </a:r>
            <a:r>
              <a:rPr lang="en-US" dirty="0"/>
              <a:t>FTEs </a:t>
            </a:r>
            <a:r>
              <a:rPr lang="en-US" dirty="0" smtClean="0"/>
              <a:t>hardware/</a:t>
            </a:r>
            <a:r>
              <a:rPr lang="en-US" dirty="0"/>
              <a:t>firmware + </a:t>
            </a:r>
            <a:r>
              <a:rPr lang="en-US" dirty="0" smtClean="0"/>
              <a:t>0.1 </a:t>
            </a:r>
            <a:r>
              <a:rPr lang="en-US" dirty="0"/>
              <a:t>FTEs </a:t>
            </a:r>
            <a:r>
              <a:rPr lang="en-US" dirty="0" smtClean="0"/>
              <a:t>mechanics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After year 3: 1 FTE for support and continued updates.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35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73481" y="0"/>
            <a:ext cx="51970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To make it happen milestones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84532" y="544246"/>
            <a:ext cx="8374935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endParaRPr lang="en-US" dirty="0" smtClean="0"/>
          </a:p>
          <a:p>
            <a:pPr marL="285750" indent="-285750">
              <a:buFont typeface="Wingdings" pitchFamily="2" charset="2"/>
              <a:buChar char="v"/>
            </a:pPr>
            <a:endParaRPr lang="en-US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/>
              <a:t>Annual Milestones:</a:t>
            </a:r>
          </a:p>
          <a:p>
            <a:endParaRPr lang="en-US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Year 1: Demonstration of an analog discriminator module and a gate generator module with software framework.</a:t>
            </a:r>
          </a:p>
          <a:p>
            <a:pPr marL="742950" lvl="1" indent="-285750">
              <a:buFont typeface="Wingdings" charset="2"/>
              <a:buChar char="Ø"/>
            </a:pPr>
            <a:endParaRPr lang="en-US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Year 2: Add daughter cards and streamline user experience. Start replacing modules in the test beam. Start advocating for community contribution to open source development.</a:t>
            </a:r>
          </a:p>
          <a:p>
            <a:pPr marL="742950" lvl="1" indent="-285750">
              <a:buFont typeface="Wingdings" charset="2"/>
              <a:buChar char="Ø"/>
            </a:pPr>
            <a:endParaRPr lang="en-US" dirty="0"/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Year 3: Start replacing old modules in targeted experiments and supporting new modules.</a:t>
            </a:r>
          </a:p>
          <a:p>
            <a:pPr marL="742950" lvl="1" indent="-285750">
              <a:buFont typeface="Wingdings" charset="2"/>
              <a:buChar char="Ø"/>
            </a:pPr>
            <a:endParaRPr lang="en-US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After year 3: Support new modules. Maintain software. Grow user/developer community.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48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71313" y="0"/>
            <a:ext cx="42013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To make it happen M&amp;S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84532" y="544246"/>
            <a:ext cx="83749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Annual </a:t>
            </a:r>
            <a:r>
              <a:rPr lang="en-US" dirty="0" smtClean="0"/>
              <a:t>M&amp;S Breakdown</a:t>
            </a:r>
            <a:r>
              <a:rPr lang="en-US" dirty="0"/>
              <a:t>: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Year 1: </a:t>
            </a:r>
            <a:r>
              <a:rPr lang="en-US" dirty="0" smtClean="0"/>
              <a:t>A first prototyping run in year 1 of 5 motherboards and 10 daughter cards to use for debugging  and software/firmware development and early deployment at the test beam (15K $).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Year 1: Mechanical prototypes (5K $)</a:t>
            </a:r>
          </a:p>
          <a:p>
            <a:pPr lvl="1"/>
            <a:endParaRPr lang="en-US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Year 2: A first production of about 25 motherboards and ~100 daughter cards, of various types, for test stands and small experiments (~150K $)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Year 2: Mechanical production (20K $)</a:t>
            </a:r>
          </a:p>
          <a:p>
            <a:pPr marL="742950" lvl="1" indent="-285750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58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2902"/>
            <a:ext cx="8229600" cy="1143000"/>
          </a:xfrm>
        </p:spPr>
        <p:txBody>
          <a:bodyPr/>
          <a:lstStyle/>
          <a:p>
            <a:r>
              <a:rPr lang="en-US" dirty="0" smtClean="0"/>
              <a:t>Thanks.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91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4532" y="787425"/>
            <a:ext cx="837493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Most of the electronics that are in the PREP pool are more than 3-4 decades old.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PREP is still being used by many experimenters because: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/>
              <a:t>I</a:t>
            </a:r>
            <a:r>
              <a:rPr lang="en-US" sz="2000" dirty="0" smtClean="0"/>
              <a:t>t is easy to use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The experimenters are familiar with PREP electronics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It is free of charge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The equipment is temporarily loaned so there is no need to buy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PREP should modernize the equipment because it is a valuable resource for HEP experiments, especially the small ones and those just starting out.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 smtClean="0"/>
              <a:t>Many small experiments, for example at the test beam or universities, only last for a short amount of time and they prefer to borrow equipment rather than buy it.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87963" y="0"/>
            <a:ext cx="29680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PREP pool status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72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0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16283" y="0"/>
            <a:ext cx="37114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National Instruments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84532" y="565046"/>
            <a:ext cx="8374935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We have thought about this option but we always hit the same issues: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dirty="0" smtClean="0"/>
              <a:t>Many of the applications are mostly for HEP, like scintillators detectors, so many times we need specific instrumentation that is not easy to find in the industry</a:t>
            </a:r>
          </a:p>
          <a:p>
            <a:pPr marL="800100" lvl="1" indent="-342900">
              <a:buFont typeface="Wingdings" charset="2"/>
              <a:buChar char="Ø"/>
            </a:pPr>
            <a:endParaRPr lang="en-US" dirty="0" smtClean="0"/>
          </a:p>
          <a:p>
            <a:pPr marL="800100" lvl="1" indent="-342900">
              <a:buFont typeface="Wingdings" charset="2"/>
              <a:buChar char="Ø"/>
            </a:pPr>
            <a:r>
              <a:rPr lang="en-US" dirty="0" smtClean="0"/>
              <a:t>License Management</a:t>
            </a:r>
          </a:p>
          <a:p>
            <a:pPr marL="800100" lvl="1" indent="-342900">
              <a:buFont typeface="Wingdings" charset="2"/>
              <a:buChar char="Ø"/>
            </a:pPr>
            <a:endParaRPr lang="en-US" dirty="0"/>
          </a:p>
          <a:p>
            <a:pPr marL="800100" lvl="1" indent="-342900">
              <a:buFont typeface="Wingdings" charset="2"/>
              <a:buChar char="Ø"/>
            </a:pPr>
            <a:r>
              <a:rPr lang="en-US" dirty="0" smtClean="0"/>
              <a:t>If we buy FPGA cards from NI there are two major issues: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/>
              <a:t>They are costly, even when the FPGAs are already old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/>
              <a:t>We just get the hardware but </a:t>
            </a:r>
            <a:r>
              <a:rPr lang="en-US" b="1" dirty="0" smtClean="0"/>
              <a:t>THE USER </a:t>
            </a:r>
            <a:r>
              <a:rPr lang="en-US" dirty="0" smtClean="0"/>
              <a:t>then have to write the software using LabVIEW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/>
              <a:t>You are forced to use LabVIEW </a:t>
            </a:r>
            <a:r>
              <a:rPr lang="en-US" dirty="0"/>
              <a:t>FPGA (</a:t>
            </a:r>
            <a:r>
              <a:rPr lang="en-US" dirty="0">
                <a:hlinkClick r:id="rId2"/>
              </a:rPr>
              <a:t>http://www.ni.com/labview/fpga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 to program the FPGA while everybody else is using VHDL/Verilog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National Instrument has been around for 40 years already and, although is used at the Lab, it has never been as widespread like the NIM and CAMAC modules.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933" y="4238196"/>
            <a:ext cx="1790700" cy="1340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100" y="4220947"/>
            <a:ext cx="2818018" cy="135819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38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40229" y="0"/>
            <a:ext cx="20635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FPGA cards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119054"/>
            <a:ext cx="3835400" cy="2186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250" t="24382" r="21806" b="13271"/>
          <a:stretch/>
        </p:blipFill>
        <p:spPr>
          <a:xfrm>
            <a:off x="105202" y="3859993"/>
            <a:ext cx="3742898" cy="273414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85800" y="3151588"/>
            <a:ext cx="0" cy="55482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202" y="597476"/>
            <a:ext cx="3989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microzed FPGA card </a:t>
            </a:r>
            <a:r>
              <a:rPr lang="en-US" dirty="0"/>
              <a:t>from Avnet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http://zedboard.org/product/</a:t>
            </a:r>
            <a:r>
              <a:rPr lang="en-US" dirty="0" smtClean="0"/>
              <a:t>microzed)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26757" y="3244334"/>
            <a:ext cx="2984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FMC carrier card for microzed</a:t>
            </a:r>
            <a:endParaRPr lang="en-US" dirty="0"/>
          </a:p>
        </p:txBody>
      </p:sp>
      <p:pic>
        <p:nvPicPr>
          <p:cNvPr id="12" name="Picture 11" descr="fhdchag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99" y="1552230"/>
            <a:ext cx="2623689" cy="27626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300" y="4648199"/>
            <a:ext cx="2666200" cy="20732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53300" y="825500"/>
            <a:ext cx="201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CAPTAN+ (Fermilab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57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72789" y="0"/>
            <a:ext cx="35984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FMC cards examples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409700"/>
            <a:ext cx="3605893" cy="2019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945634"/>
            <a:ext cx="3111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ADC Card from </a:t>
            </a:r>
            <a:r>
              <a:rPr lang="en-US" dirty="0" smtClean="0">
                <a:solidFill>
                  <a:srgbClr val="FF0000"/>
                </a:solidFill>
              </a:rPr>
              <a:t>Analog Devices</a:t>
            </a:r>
            <a:r>
              <a:rPr lang="en-US" dirty="0" smtClean="0"/>
              <a:t>: </a:t>
            </a:r>
          </a:p>
          <a:p>
            <a:r>
              <a:rPr lang="en-US" dirty="0" smtClean="0"/>
              <a:t>14 bits 2.5GSPS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469" y="2009864"/>
            <a:ext cx="2828662" cy="21214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34895" y="584776"/>
            <a:ext cx="43091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FMC-HPC Analog-to-Digital Converter Board</a:t>
            </a:r>
          </a:p>
          <a:p>
            <a:r>
              <a:rPr lang="en-US" dirty="0"/>
              <a:t>Multi-Channel Multi-Mode 10-bit ADC</a:t>
            </a:r>
          </a:p>
          <a:p>
            <a:r>
              <a:rPr lang="en-US" dirty="0"/>
              <a:t>1.25 Gsps / 2.5 Gsps / 5.0 Gsps</a:t>
            </a:r>
          </a:p>
          <a:p>
            <a:r>
              <a:rPr lang="en-US" dirty="0"/>
              <a:t>FMC VITA 57.1 </a:t>
            </a:r>
            <a:r>
              <a:rPr lang="en-US" dirty="0" smtClean="0"/>
              <a:t>Compliant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From: http</a:t>
            </a:r>
            <a:r>
              <a:rPr lang="en-US" dirty="0">
                <a:solidFill>
                  <a:srgbClr val="FF0000"/>
                </a:solidFill>
              </a:rPr>
              <a:t>://www.</a:t>
            </a:r>
            <a:r>
              <a:rPr lang="en-US" dirty="0" smtClean="0">
                <a:solidFill>
                  <a:srgbClr val="FF0000"/>
                </a:solidFill>
              </a:rPr>
              <a:t>4dsp.com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332079"/>
            <a:ext cx="3911213" cy="23893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9556" y="3685748"/>
            <a:ext cx="3916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independent 10GBASE-T interfaces </a:t>
            </a:r>
            <a:endParaRPr lang="en-US" dirty="0" smtClean="0"/>
          </a:p>
          <a:p>
            <a:r>
              <a:rPr lang="en-US" dirty="0" smtClean="0"/>
              <a:t>with </a:t>
            </a:r>
            <a:r>
              <a:rPr lang="en-US" dirty="0"/>
              <a:t>SR-IOV support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4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6056" y="0"/>
            <a:ext cx="5551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Why we should modernize PREP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84532" y="679346"/>
            <a:ext cx="837493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No electronic piece of equipment in anyone’s household is 3-4 decades old and laboratories that claim to be at the forefront of research must also be at the forefront of technology, not only because it is “cool” but also because </a:t>
            </a:r>
            <a:r>
              <a:rPr lang="en-US" b="1" dirty="0" smtClean="0"/>
              <a:t>technology enables us to increase our performance and productivity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 smtClean="0"/>
              <a:t>Remote debugging and remote configuration are currently missing features.</a:t>
            </a:r>
          </a:p>
          <a:p>
            <a:pPr lvl="1"/>
            <a:endParaRPr lang="en-US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 smtClean="0"/>
              <a:t>Experts (those that know the application specific wiring/setup) must be present to resolve issues.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Our </a:t>
            </a:r>
            <a:r>
              <a:rPr lang="en-US" dirty="0"/>
              <a:t>grad students and </a:t>
            </a:r>
            <a:r>
              <a:rPr lang="en-US" dirty="0" smtClean="0"/>
              <a:t>post-docs should be introduced to modern DAQ components, instead of learning how to use obsolete equipment.</a:t>
            </a:r>
          </a:p>
          <a:p>
            <a:pPr lvl="1"/>
            <a:endParaRPr lang="en-US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 smtClean="0"/>
              <a:t>The skills they learn will be valuable to the next generation of experiments</a:t>
            </a:r>
          </a:p>
          <a:p>
            <a:pPr lvl="1"/>
            <a:endParaRPr lang="en-US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 smtClean="0"/>
              <a:t>And more transferrable to industry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72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4664" y="0"/>
            <a:ext cx="77746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Modernizing the equipment – Power supplies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84532" y="577746"/>
            <a:ext cx="837493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PREP has two main equipment’s categories: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 smtClean="0"/>
              <a:t>Power supplies (PS)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Data Acquisition Components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Power Supplies:</a:t>
            </a:r>
          </a:p>
          <a:p>
            <a:endParaRPr lang="en-US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Fermilab has limited capability for repairing High Voltage and also Low Voltage power supplies. So PREP would benefit from Argonne’s expertise.</a:t>
            </a:r>
          </a:p>
          <a:p>
            <a:pPr marL="742950" lvl="1" indent="-285750">
              <a:buFont typeface="Wingdings" charset="2"/>
              <a:buChar char="Ø"/>
            </a:pPr>
            <a:endParaRPr lang="en-US" dirty="0"/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The PS are dying and pretty soon we’ll be running short. Furthermore a failing PS might be a hazard to instrumentation and experimenters.</a:t>
            </a:r>
          </a:p>
          <a:p>
            <a:pPr marL="742950" lvl="1" indent="-285750">
              <a:buFont typeface="Wingdings" charset="2"/>
              <a:buChar char="Ø"/>
            </a:pPr>
            <a:endParaRPr lang="en-US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N</a:t>
            </a:r>
            <a:r>
              <a:rPr lang="en-US" dirty="0" smtClean="0"/>
              <a:t>ational laboratories shouldn’t design power supplies – so to modernize this category we need to start acquiring new commercial power supplies (several approaches to this).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90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2133" y="0"/>
            <a:ext cx="8239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Modernizing the equipment – DAQ Components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84532" y="679346"/>
            <a:ext cx="83749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PREP has two main equipment categories: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Power supplies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 smtClean="0"/>
              <a:t>Data Acquisition Components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endParaRPr lang="en-US" dirty="0"/>
          </a:p>
          <a:p>
            <a:pPr marL="342900" indent="-342900">
              <a:buFont typeface="+mj-lt"/>
              <a:buAutoNum type="arabicPeriod" startAt="2"/>
            </a:pPr>
            <a:r>
              <a:rPr lang="en-US" dirty="0" smtClean="0"/>
              <a:t>DAQ components:</a:t>
            </a:r>
          </a:p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We would like to propose a very different approach </a:t>
            </a:r>
            <a:r>
              <a:rPr lang="en-US" dirty="0"/>
              <a:t>that can be the backbone of </a:t>
            </a:r>
            <a:r>
              <a:rPr lang="en-US" dirty="0" smtClean="0"/>
              <a:t>general </a:t>
            </a:r>
            <a:r>
              <a:rPr lang="en-US" dirty="0"/>
              <a:t>purpose DAQ in HEP in the US for the next two </a:t>
            </a:r>
            <a:r>
              <a:rPr lang="en-US" dirty="0" smtClean="0"/>
              <a:t>decades…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04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242" name="Group 241"/>
          <p:cNvGrpSpPr/>
          <p:nvPr/>
        </p:nvGrpSpPr>
        <p:grpSpPr>
          <a:xfrm>
            <a:off x="5397931" y="1648746"/>
            <a:ext cx="2523066" cy="3793538"/>
            <a:chOff x="4575397" y="1648746"/>
            <a:chExt cx="2523066" cy="3793538"/>
          </a:xfrm>
        </p:grpSpPr>
        <p:sp>
          <p:nvSpPr>
            <p:cNvPr id="85" name="Rectangle 84"/>
            <p:cNvSpPr/>
            <p:nvPr/>
          </p:nvSpPr>
          <p:spPr>
            <a:xfrm>
              <a:off x="4575397" y="2698034"/>
              <a:ext cx="2523066" cy="173566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634663" y="4255901"/>
              <a:ext cx="482600" cy="17779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273896" y="4255903"/>
              <a:ext cx="482600" cy="17779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913129" y="4255901"/>
              <a:ext cx="482600" cy="17779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552363" y="4255903"/>
              <a:ext cx="482600" cy="17779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570230" y="3323102"/>
              <a:ext cx="533399" cy="48552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4782830" y="2554100"/>
              <a:ext cx="186266" cy="28786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144778" y="2554100"/>
              <a:ext cx="186266" cy="28786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4602913" y="4250608"/>
              <a:ext cx="546099" cy="1191676"/>
              <a:chOff x="620184" y="3712634"/>
              <a:chExt cx="546099" cy="1191676"/>
            </a:xfrm>
          </p:grpSpPr>
          <p:sp>
            <p:nvSpPr>
              <p:cNvPr id="125" name="Rectangle 124"/>
              <p:cNvSpPr/>
              <p:nvPr/>
            </p:nvSpPr>
            <p:spPr>
              <a:xfrm>
                <a:off x="647700" y="3712634"/>
                <a:ext cx="482600" cy="17779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6" name="Group 125"/>
              <p:cNvGrpSpPr/>
              <p:nvPr/>
            </p:nvGrpSpPr>
            <p:grpSpPr>
              <a:xfrm>
                <a:off x="620184" y="3782482"/>
                <a:ext cx="546099" cy="1121828"/>
                <a:chOff x="620184" y="3556001"/>
                <a:chExt cx="546099" cy="1121828"/>
              </a:xfrm>
            </p:grpSpPr>
            <p:sp>
              <p:nvSpPr>
                <p:cNvPr id="127" name="Flowchart: Direct Access Storage 126"/>
                <p:cNvSpPr/>
                <p:nvPr/>
              </p:nvSpPr>
              <p:spPr>
                <a:xfrm rot="5400000">
                  <a:off x="545041" y="447780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Flowchart: Direct Access Storage 127"/>
                <p:cNvSpPr/>
                <p:nvPr/>
              </p:nvSpPr>
              <p:spPr>
                <a:xfrm rot="5400000">
                  <a:off x="679097" y="447780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Flowchart: Direct Access Storage 128"/>
                <p:cNvSpPr/>
                <p:nvPr/>
              </p:nvSpPr>
              <p:spPr>
                <a:xfrm rot="5400000">
                  <a:off x="813153" y="447780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0" name="Flowchart: Direct Access Storage 129"/>
                <p:cNvSpPr/>
                <p:nvPr/>
              </p:nvSpPr>
              <p:spPr>
                <a:xfrm rot="5400000">
                  <a:off x="947208" y="447780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1" name="Flowchart: Direct Access Storage 130"/>
                <p:cNvSpPr/>
                <p:nvPr/>
              </p:nvSpPr>
              <p:spPr>
                <a:xfrm rot="5400000">
                  <a:off x="545041" y="4358213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2" name="Flowchart: Direct Access Storage 131"/>
                <p:cNvSpPr/>
                <p:nvPr/>
              </p:nvSpPr>
              <p:spPr>
                <a:xfrm rot="5400000">
                  <a:off x="679097" y="4358213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3" name="Flowchart: Direct Access Storage 132"/>
                <p:cNvSpPr/>
                <p:nvPr/>
              </p:nvSpPr>
              <p:spPr>
                <a:xfrm rot="5400000">
                  <a:off x="813153" y="4358213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4" name="Flowchart: Direct Access Storage 133"/>
                <p:cNvSpPr/>
                <p:nvPr/>
              </p:nvSpPr>
              <p:spPr>
                <a:xfrm rot="5400000">
                  <a:off x="947208" y="4358213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620184" y="3556001"/>
                  <a:ext cx="546099" cy="863599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Flowchart: Direct Access Storage 135"/>
                <p:cNvSpPr/>
                <p:nvPr/>
              </p:nvSpPr>
              <p:spPr>
                <a:xfrm rot="5400000">
                  <a:off x="545041" y="425555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Flowchart: Direct Access Storage 136"/>
                <p:cNvSpPr/>
                <p:nvPr/>
              </p:nvSpPr>
              <p:spPr>
                <a:xfrm rot="5400000">
                  <a:off x="679097" y="425555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8" name="Flowchart: Direct Access Storage 137"/>
                <p:cNvSpPr/>
                <p:nvPr/>
              </p:nvSpPr>
              <p:spPr>
                <a:xfrm rot="5400000">
                  <a:off x="813153" y="425555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9" name="Flowchart: Direct Access Storage 138"/>
                <p:cNvSpPr/>
                <p:nvPr/>
              </p:nvSpPr>
              <p:spPr>
                <a:xfrm rot="5400000">
                  <a:off x="947208" y="425555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0" name="Flowchart: Direct Access Storage 139"/>
                <p:cNvSpPr/>
                <p:nvPr/>
              </p:nvSpPr>
              <p:spPr>
                <a:xfrm rot="5400000">
                  <a:off x="545041" y="4144430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1" name="Flowchart: Direct Access Storage 140"/>
                <p:cNvSpPr/>
                <p:nvPr/>
              </p:nvSpPr>
              <p:spPr>
                <a:xfrm rot="5400000">
                  <a:off x="679097" y="4144430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2" name="Flowchart: Direct Access Storage 141"/>
                <p:cNvSpPr/>
                <p:nvPr/>
              </p:nvSpPr>
              <p:spPr>
                <a:xfrm rot="5400000">
                  <a:off x="813153" y="4144430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3" name="Flowchart: Direct Access Storage 142"/>
                <p:cNvSpPr/>
                <p:nvPr/>
              </p:nvSpPr>
              <p:spPr>
                <a:xfrm rot="5400000">
                  <a:off x="947208" y="4144430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cxnSp>
          <p:nvCxnSpPr>
            <p:cNvPr id="96" name="Curved Connector 95"/>
            <p:cNvCxnSpPr/>
            <p:nvPr/>
          </p:nvCxnSpPr>
          <p:spPr>
            <a:xfrm rot="16200000" flipH="1">
              <a:off x="4352204" y="1885123"/>
              <a:ext cx="766708" cy="300566"/>
            </a:xfrm>
            <a:prstGeom prst="curvedConnector3">
              <a:avLst/>
            </a:prstGeom>
            <a:ln w="635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/>
            <p:cNvSpPr/>
            <p:nvPr/>
          </p:nvSpPr>
          <p:spPr>
            <a:xfrm>
              <a:off x="4802586" y="2418760"/>
              <a:ext cx="166510" cy="1150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6560830" y="2609135"/>
              <a:ext cx="262466" cy="17779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6769142" y="1648746"/>
              <a:ext cx="261585" cy="731682"/>
            </a:xfrm>
            <a:prstGeom prst="rect">
              <a:avLst/>
            </a:prstGeom>
            <a:scene3d>
              <a:camera prst="isometricOffAxis1Top"/>
              <a:lightRig rig="threePt" dir="t"/>
            </a:scene3d>
            <a:sp3d extrusionH="133350"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0" name="Curved Connector 99"/>
            <p:cNvCxnSpPr/>
            <p:nvPr/>
          </p:nvCxnSpPr>
          <p:spPr>
            <a:xfrm rot="5400000">
              <a:off x="6665957" y="2240129"/>
              <a:ext cx="404284" cy="333729"/>
            </a:xfrm>
            <a:prstGeom prst="curvedConnector3">
              <a:avLst>
                <a:gd name="adj1" fmla="val 50000"/>
              </a:avLst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Curved Connector 100"/>
            <p:cNvCxnSpPr/>
            <p:nvPr/>
          </p:nvCxnSpPr>
          <p:spPr>
            <a:xfrm rot="10800000" flipV="1">
              <a:off x="6062001" y="2014588"/>
              <a:ext cx="630063" cy="202141"/>
            </a:xfrm>
            <a:prstGeom prst="curvedConnector3">
              <a:avLst>
                <a:gd name="adj1" fmla="val 50000"/>
              </a:avLst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Rectangle 101"/>
            <p:cNvSpPr/>
            <p:nvPr/>
          </p:nvSpPr>
          <p:spPr>
            <a:xfrm>
              <a:off x="5913129" y="2127831"/>
              <a:ext cx="190500" cy="16556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5963929" y="2157464"/>
              <a:ext cx="0" cy="8855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6062001" y="2158194"/>
              <a:ext cx="0" cy="8855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endCxn id="102" idx="2"/>
            </p:cNvCxnSpPr>
            <p:nvPr/>
          </p:nvCxnSpPr>
          <p:spPr>
            <a:xfrm>
              <a:off x="6008379" y="2249126"/>
              <a:ext cx="0" cy="4427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6103629" y="3285783"/>
              <a:ext cx="431809" cy="2233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514597" y="3015324"/>
            <a:ext cx="1891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FPGA</a:t>
            </a:r>
            <a:endParaRPr lang="en-US" sz="1400" dirty="0"/>
          </a:p>
        </p:txBody>
      </p:sp>
      <p:pic>
        <p:nvPicPr>
          <p:cNvPr id="238" name="Picture 2" descr="C:\Users\rrivera\Downloads\IMG_20141125_1322534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1"/>
          <a:stretch/>
        </p:blipFill>
        <p:spPr bwMode="auto">
          <a:xfrm>
            <a:off x="1250427" y="2014295"/>
            <a:ext cx="3304734" cy="327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39" name="Straight Arrow Connector 238"/>
          <p:cNvCxnSpPr>
            <a:endCxn id="90" idx="1"/>
          </p:cNvCxnSpPr>
          <p:nvPr/>
        </p:nvCxnSpPr>
        <p:spPr>
          <a:xfrm flipV="1">
            <a:off x="4555161" y="3565867"/>
            <a:ext cx="1837603" cy="864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401683" y="0"/>
            <a:ext cx="43406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What would it look like…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4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11" t="32115" r="10694" b="30046"/>
          <a:stretch/>
        </p:blipFill>
        <p:spPr>
          <a:xfrm>
            <a:off x="4341145" y="1501217"/>
            <a:ext cx="4104921" cy="975736"/>
          </a:xfrm>
          <a:prstGeom prst="rect">
            <a:avLst/>
          </a:prstGeom>
        </p:spPr>
      </p:pic>
      <p:cxnSp>
        <p:nvCxnSpPr>
          <p:cNvPr id="48" name="Curved Connector 47"/>
          <p:cNvCxnSpPr/>
          <p:nvPr/>
        </p:nvCxnSpPr>
        <p:spPr>
          <a:xfrm>
            <a:off x="389268" y="1643784"/>
            <a:ext cx="4036682" cy="169221"/>
          </a:xfrm>
          <a:prstGeom prst="curvedConnector3">
            <a:avLst>
              <a:gd name="adj1" fmla="val 50000"/>
            </a:avLst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35323" y="0"/>
            <a:ext cx="3673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General Architecture</a:t>
            </a:r>
            <a:endParaRPr lang="en-US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411493" y="1672967"/>
            <a:ext cx="2523066" cy="3793538"/>
            <a:chOff x="4575397" y="1648746"/>
            <a:chExt cx="2523066" cy="3793538"/>
          </a:xfrm>
        </p:grpSpPr>
        <p:sp>
          <p:nvSpPr>
            <p:cNvPr id="8" name="Rectangle 7"/>
            <p:cNvSpPr/>
            <p:nvPr/>
          </p:nvSpPr>
          <p:spPr>
            <a:xfrm>
              <a:off x="4575397" y="2698034"/>
              <a:ext cx="2523066" cy="173566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634663" y="4255901"/>
              <a:ext cx="482600" cy="17779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73896" y="4255903"/>
              <a:ext cx="482600" cy="17779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13129" y="4255901"/>
              <a:ext cx="482600" cy="17779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552363" y="4255903"/>
              <a:ext cx="482600" cy="17779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0230" y="3323102"/>
              <a:ext cx="533399" cy="48552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82830" y="2554100"/>
              <a:ext cx="186266" cy="28786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44778" y="2554100"/>
              <a:ext cx="186266" cy="28786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602913" y="4250608"/>
              <a:ext cx="546099" cy="1191676"/>
              <a:chOff x="620184" y="3712634"/>
              <a:chExt cx="546099" cy="1191676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647700" y="3712634"/>
                <a:ext cx="482600" cy="17779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20184" y="3782482"/>
                <a:ext cx="546099" cy="1121828"/>
                <a:chOff x="620184" y="3556001"/>
                <a:chExt cx="546099" cy="1121828"/>
              </a:xfrm>
            </p:grpSpPr>
            <p:sp>
              <p:nvSpPr>
                <p:cNvPr id="30" name="Flowchart: Direct Access Storage 126"/>
                <p:cNvSpPr/>
                <p:nvPr/>
              </p:nvSpPr>
              <p:spPr>
                <a:xfrm rot="5400000">
                  <a:off x="545041" y="447780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Flowchart: Direct Access Storage 127"/>
                <p:cNvSpPr/>
                <p:nvPr/>
              </p:nvSpPr>
              <p:spPr>
                <a:xfrm rot="5400000">
                  <a:off x="679097" y="447780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Flowchart: Direct Access Storage 128"/>
                <p:cNvSpPr/>
                <p:nvPr/>
              </p:nvSpPr>
              <p:spPr>
                <a:xfrm rot="5400000">
                  <a:off x="813153" y="447780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Flowchart: Direct Access Storage 129"/>
                <p:cNvSpPr/>
                <p:nvPr/>
              </p:nvSpPr>
              <p:spPr>
                <a:xfrm rot="5400000">
                  <a:off x="947208" y="447780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Flowchart: Direct Access Storage 130"/>
                <p:cNvSpPr/>
                <p:nvPr/>
              </p:nvSpPr>
              <p:spPr>
                <a:xfrm rot="5400000">
                  <a:off x="545041" y="4358213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Flowchart: Direct Access Storage 131"/>
                <p:cNvSpPr/>
                <p:nvPr/>
              </p:nvSpPr>
              <p:spPr>
                <a:xfrm rot="5400000">
                  <a:off x="679097" y="4358213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Flowchart: Direct Access Storage 132"/>
                <p:cNvSpPr/>
                <p:nvPr/>
              </p:nvSpPr>
              <p:spPr>
                <a:xfrm rot="5400000">
                  <a:off x="813153" y="4358213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Flowchart: Direct Access Storage 133"/>
                <p:cNvSpPr/>
                <p:nvPr/>
              </p:nvSpPr>
              <p:spPr>
                <a:xfrm rot="5400000">
                  <a:off x="947208" y="4358213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620184" y="3556001"/>
                  <a:ext cx="546099" cy="863599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Flowchart: Direct Access Storage 135"/>
                <p:cNvSpPr/>
                <p:nvPr/>
              </p:nvSpPr>
              <p:spPr>
                <a:xfrm rot="5400000">
                  <a:off x="545041" y="425555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Flowchart: Direct Access Storage 136"/>
                <p:cNvSpPr/>
                <p:nvPr/>
              </p:nvSpPr>
              <p:spPr>
                <a:xfrm rot="5400000">
                  <a:off x="679097" y="425555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Flowchart: Direct Access Storage 137"/>
                <p:cNvSpPr/>
                <p:nvPr/>
              </p:nvSpPr>
              <p:spPr>
                <a:xfrm rot="5400000">
                  <a:off x="813153" y="425555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Flowchart: Direct Access Storage 138"/>
                <p:cNvSpPr/>
                <p:nvPr/>
              </p:nvSpPr>
              <p:spPr>
                <a:xfrm rot="5400000">
                  <a:off x="947208" y="4255554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Flowchart: Direct Access Storage 139"/>
                <p:cNvSpPr/>
                <p:nvPr/>
              </p:nvSpPr>
              <p:spPr>
                <a:xfrm rot="5400000">
                  <a:off x="545041" y="4144430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Flowchart: Direct Access Storage 140"/>
                <p:cNvSpPr/>
                <p:nvPr/>
              </p:nvSpPr>
              <p:spPr>
                <a:xfrm rot="5400000">
                  <a:off x="679097" y="4144430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Flowchart: Direct Access Storage 141"/>
                <p:cNvSpPr/>
                <p:nvPr/>
              </p:nvSpPr>
              <p:spPr>
                <a:xfrm rot="5400000">
                  <a:off x="813153" y="4144430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Flowchart: Direct Access Storage 142"/>
                <p:cNvSpPr/>
                <p:nvPr/>
              </p:nvSpPr>
              <p:spPr>
                <a:xfrm rot="5400000">
                  <a:off x="947208" y="4144430"/>
                  <a:ext cx="306917" cy="93133"/>
                </a:xfrm>
                <a:prstGeom prst="flowChartMagneticDrum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8" name="Rectangle 17"/>
            <p:cNvSpPr/>
            <p:nvPr/>
          </p:nvSpPr>
          <p:spPr>
            <a:xfrm>
              <a:off x="4802586" y="2418760"/>
              <a:ext cx="166510" cy="1150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60830" y="2609135"/>
              <a:ext cx="262466" cy="17779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69142" y="1648746"/>
              <a:ext cx="261585" cy="731682"/>
            </a:xfrm>
            <a:prstGeom prst="rect">
              <a:avLst/>
            </a:prstGeom>
            <a:scene3d>
              <a:camera prst="isometricOffAxis1Top"/>
              <a:lightRig rig="threePt" dir="t"/>
            </a:scene3d>
            <a:sp3d extrusionH="133350"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Curved Connector 20"/>
            <p:cNvCxnSpPr/>
            <p:nvPr/>
          </p:nvCxnSpPr>
          <p:spPr>
            <a:xfrm rot="5400000">
              <a:off x="6665957" y="2240129"/>
              <a:ext cx="404284" cy="333729"/>
            </a:xfrm>
            <a:prstGeom prst="curvedConnector3">
              <a:avLst>
                <a:gd name="adj1" fmla="val 50000"/>
              </a:avLst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urved Connector 21"/>
            <p:cNvCxnSpPr/>
            <p:nvPr/>
          </p:nvCxnSpPr>
          <p:spPr>
            <a:xfrm rot="10800000" flipV="1">
              <a:off x="6062001" y="2014588"/>
              <a:ext cx="630063" cy="202141"/>
            </a:xfrm>
            <a:prstGeom prst="curvedConnector3">
              <a:avLst>
                <a:gd name="adj1" fmla="val 50000"/>
              </a:avLst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5913129" y="2127831"/>
              <a:ext cx="190500" cy="16556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963929" y="2157464"/>
              <a:ext cx="0" cy="8855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062001" y="2158194"/>
              <a:ext cx="0" cy="8855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23" idx="2"/>
            </p:cNvCxnSpPr>
            <p:nvPr/>
          </p:nvCxnSpPr>
          <p:spPr>
            <a:xfrm>
              <a:off x="6008379" y="2249126"/>
              <a:ext cx="0" cy="4427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6103629" y="3285783"/>
              <a:ext cx="431809" cy="2233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urved Connector 16"/>
            <p:cNvCxnSpPr/>
            <p:nvPr/>
          </p:nvCxnSpPr>
          <p:spPr>
            <a:xfrm rot="16200000" flipH="1">
              <a:off x="4352204" y="1885123"/>
              <a:ext cx="766708" cy="300566"/>
            </a:xfrm>
            <a:prstGeom prst="curvedConnector3">
              <a:avLst/>
            </a:prstGeom>
            <a:ln w="635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4166630"/>
            <a:ext cx="2806700" cy="2078829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4453103" y="960461"/>
            <a:ext cx="371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Web server (optional PC middle-man)</a:t>
            </a:r>
            <a:endParaRPr lang="en-US" dirty="0"/>
          </a:p>
        </p:txBody>
      </p:sp>
      <p:sp>
        <p:nvSpPr>
          <p:cNvPr id="51" name="Cloud 50"/>
          <p:cNvSpPr/>
          <p:nvPr/>
        </p:nvSpPr>
        <p:spPr>
          <a:xfrm>
            <a:off x="5676900" y="2594797"/>
            <a:ext cx="2806700" cy="1288381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INTERNET</a:t>
            </a:r>
            <a:endParaRPr lang="en-US" dirty="0"/>
          </a:p>
        </p:txBody>
      </p:sp>
      <p:cxnSp>
        <p:nvCxnSpPr>
          <p:cNvPr id="53" name="Straight Arrow Connector 52"/>
          <p:cNvCxnSpPr>
            <a:endCxn id="51" idx="3"/>
          </p:cNvCxnSpPr>
          <p:nvPr/>
        </p:nvCxnSpPr>
        <p:spPr>
          <a:xfrm>
            <a:off x="4978400" y="2228710"/>
            <a:ext cx="2101850" cy="43975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1" idx="1"/>
            <a:endCxn id="3" idx="0"/>
          </p:cNvCxnSpPr>
          <p:nvPr/>
        </p:nvCxnSpPr>
        <p:spPr>
          <a:xfrm flipH="1">
            <a:off x="6623050" y="3881806"/>
            <a:ext cx="457200" cy="28482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337001" y="4656506"/>
            <a:ext cx="1996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FPGA motherboard </a:t>
            </a:r>
          </a:p>
          <a:p>
            <a:r>
              <a:rPr lang="en-US" dirty="0" smtClean="0"/>
              <a:t>with VHDL code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3944197" y="6060793"/>
            <a:ext cx="3583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User Interface through web browser</a:t>
            </a:r>
            <a:endParaRPr lang="en-US" dirty="0"/>
          </a:p>
        </p:txBody>
      </p:sp>
      <p:sp>
        <p:nvSpPr>
          <p:cNvPr id="60" name="Footer Placeholder 5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91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347" name="Group 346"/>
          <p:cNvGrpSpPr/>
          <p:nvPr/>
        </p:nvGrpSpPr>
        <p:grpSpPr>
          <a:xfrm>
            <a:off x="791102" y="655339"/>
            <a:ext cx="7743298" cy="5534152"/>
            <a:chOff x="791102" y="655339"/>
            <a:chExt cx="7743298" cy="5534152"/>
          </a:xfrm>
        </p:grpSpPr>
        <p:sp>
          <p:nvSpPr>
            <p:cNvPr id="333" name="Rectangle 332"/>
            <p:cNvSpPr/>
            <p:nvPr/>
          </p:nvSpPr>
          <p:spPr>
            <a:xfrm>
              <a:off x="6685981" y="655339"/>
              <a:ext cx="1811867" cy="4880103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3" name="Group 242"/>
            <p:cNvGrpSpPr/>
            <p:nvPr/>
          </p:nvGrpSpPr>
          <p:grpSpPr>
            <a:xfrm>
              <a:off x="6741583" y="3038672"/>
              <a:ext cx="1775561" cy="1438700"/>
              <a:chOff x="5063067" y="4586101"/>
              <a:chExt cx="2523066" cy="1879601"/>
            </a:xfrm>
            <a:scene3d>
              <a:camera prst="isometricTopUp">
                <a:rot lat="17016893" lon="397477" rev="21240000"/>
              </a:camera>
              <a:lightRig rig="threePt" dir="t"/>
            </a:scene3d>
          </p:grpSpPr>
          <p:sp>
            <p:nvSpPr>
              <p:cNvPr id="244" name="Rectangle 243"/>
              <p:cNvSpPr/>
              <p:nvPr/>
            </p:nvSpPr>
            <p:spPr>
              <a:xfrm>
                <a:off x="5063067" y="4730035"/>
                <a:ext cx="2523066" cy="1735667"/>
              </a:xfrm>
              <a:prstGeom prst="rect">
                <a:avLst/>
              </a:prstGeom>
              <a:sp3d z="-76200" extrusionH="381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5761566" y="6287904"/>
                <a:ext cx="482600" cy="177798"/>
              </a:xfrm>
              <a:prstGeom prst="rect">
                <a:avLst/>
              </a:prstGeom>
              <a:sp3d extrusionH="1206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6400799" y="6287902"/>
                <a:ext cx="482600" cy="177798"/>
              </a:xfrm>
              <a:prstGeom prst="rect">
                <a:avLst/>
              </a:prstGeom>
              <a:sp3d extrusionH="1206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7" name="Rectangle 246"/>
              <p:cNvSpPr/>
              <p:nvPr/>
            </p:nvSpPr>
            <p:spPr>
              <a:xfrm>
                <a:off x="7040033" y="6287904"/>
                <a:ext cx="482600" cy="177798"/>
              </a:xfrm>
              <a:prstGeom prst="rect">
                <a:avLst/>
              </a:prstGeom>
              <a:sp3d extrusionH="1206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5270500" y="4586101"/>
                <a:ext cx="186266" cy="287867"/>
              </a:xfrm>
              <a:prstGeom prst="rect">
                <a:avLst/>
              </a:prstGeom>
              <a:sp3d z="-44450" extrusionH="381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5632448" y="4586101"/>
                <a:ext cx="186266" cy="287867"/>
              </a:xfrm>
              <a:prstGeom prst="rect">
                <a:avLst/>
              </a:prstGeom>
              <a:sp3d z="-44450" extrusionH="381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0" name="Rectangle 249"/>
              <p:cNvSpPr/>
              <p:nvPr/>
            </p:nvSpPr>
            <p:spPr>
              <a:xfrm>
                <a:off x="5118099" y="6282609"/>
                <a:ext cx="482600" cy="177798"/>
              </a:xfrm>
              <a:prstGeom prst="rect">
                <a:avLst/>
              </a:prstGeom>
              <a:sp3d extrusionH="1206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7048500" y="4641136"/>
                <a:ext cx="262466" cy="177798"/>
              </a:xfrm>
              <a:prstGeom prst="rect">
                <a:avLst/>
              </a:prstGeom>
              <a:sp3d z="-44450" extrusionH="3810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6057900" y="5355103"/>
                <a:ext cx="533399" cy="485529"/>
              </a:xfrm>
              <a:prstGeom prst="rect">
                <a:avLst/>
              </a:prstGeom>
              <a:sp3d extrusionH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8094941" y="3517114"/>
              <a:ext cx="437739" cy="1191676"/>
              <a:chOff x="620184" y="3712634"/>
              <a:chExt cx="546099" cy="1191676"/>
            </a:xfrm>
            <a:scene3d>
              <a:camera prst="isometricTopUp">
                <a:rot lat="17199984" lon="21394387" rev="192973"/>
              </a:camera>
              <a:lightRig rig="threePt" dir="t"/>
            </a:scene3d>
          </p:grpSpPr>
          <p:sp>
            <p:nvSpPr>
              <p:cNvPr id="314" name="Rectangle 313"/>
              <p:cNvSpPr/>
              <p:nvPr/>
            </p:nvSpPr>
            <p:spPr>
              <a:xfrm>
                <a:off x="647700" y="3712634"/>
                <a:ext cx="482600" cy="177798"/>
              </a:xfrm>
              <a:prstGeom prst="rect">
                <a:avLst/>
              </a:prstGeom>
              <a:sp3d extrusionH="317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5" name="Group 314"/>
              <p:cNvGrpSpPr/>
              <p:nvPr/>
            </p:nvGrpSpPr>
            <p:grpSpPr>
              <a:xfrm>
                <a:off x="620184" y="3782482"/>
                <a:ext cx="546099" cy="1121828"/>
                <a:chOff x="620184" y="3556001"/>
                <a:chExt cx="546099" cy="1121828"/>
              </a:xfrm>
            </p:grpSpPr>
            <p:sp>
              <p:nvSpPr>
                <p:cNvPr id="316" name="Flowchart: Direct Access Storage 315"/>
                <p:cNvSpPr/>
                <p:nvPr/>
              </p:nvSpPr>
              <p:spPr>
                <a:xfrm rot="5400000">
                  <a:off x="545041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7" name="Flowchart: Direct Access Storage 316"/>
                <p:cNvSpPr/>
                <p:nvPr/>
              </p:nvSpPr>
              <p:spPr>
                <a:xfrm rot="5400000">
                  <a:off x="679097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8" name="Flowchart: Direct Access Storage 317"/>
                <p:cNvSpPr/>
                <p:nvPr/>
              </p:nvSpPr>
              <p:spPr>
                <a:xfrm rot="5400000">
                  <a:off x="813153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9" name="Flowchart: Direct Access Storage 318"/>
                <p:cNvSpPr/>
                <p:nvPr/>
              </p:nvSpPr>
              <p:spPr>
                <a:xfrm rot="5400000">
                  <a:off x="947208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Flowchart: Direct Access Storage 319"/>
                <p:cNvSpPr/>
                <p:nvPr/>
              </p:nvSpPr>
              <p:spPr>
                <a:xfrm rot="5400000">
                  <a:off x="545041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1" name="Flowchart: Direct Access Storage 320"/>
                <p:cNvSpPr/>
                <p:nvPr/>
              </p:nvSpPr>
              <p:spPr>
                <a:xfrm rot="5400000">
                  <a:off x="679097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2" name="Flowchart: Direct Access Storage 321"/>
                <p:cNvSpPr/>
                <p:nvPr/>
              </p:nvSpPr>
              <p:spPr>
                <a:xfrm rot="5400000">
                  <a:off x="813153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3" name="Flowchart: Direct Access Storage 322"/>
                <p:cNvSpPr/>
                <p:nvPr/>
              </p:nvSpPr>
              <p:spPr>
                <a:xfrm rot="5400000">
                  <a:off x="947208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4" name="Rectangle 323"/>
                <p:cNvSpPr/>
                <p:nvPr/>
              </p:nvSpPr>
              <p:spPr>
                <a:xfrm>
                  <a:off x="620184" y="3556001"/>
                  <a:ext cx="546099" cy="863599"/>
                </a:xfrm>
                <a:prstGeom prst="rect">
                  <a:avLst/>
                </a:prstGeom>
                <a:sp3d extrusionH="31750"/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5" name="Flowchart: Direct Access Storage 324"/>
                <p:cNvSpPr/>
                <p:nvPr/>
              </p:nvSpPr>
              <p:spPr>
                <a:xfrm rot="5400000">
                  <a:off x="545041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6" name="Flowchart: Direct Access Storage 325"/>
                <p:cNvSpPr/>
                <p:nvPr/>
              </p:nvSpPr>
              <p:spPr>
                <a:xfrm rot="5400000">
                  <a:off x="679097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7" name="Flowchart: Direct Access Storage 326"/>
                <p:cNvSpPr/>
                <p:nvPr/>
              </p:nvSpPr>
              <p:spPr>
                <a:xfrm rot="5400000">
                  <a:off x="813153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Flowchart: Direct Access Storage 327"/>
                <p:cNvSpPr/>
                <p:nvPr/>
              </p:nvSpPr>
              <p:spPr>
                <a:xfrm rot="5400000">
                  <a:off x="947208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9" name="Flowchart: Direct Access Storage 328"/>
                <p:cNvSpPr/>
                <p:nvPr/>
              </p:nvSpPr>
              <p:spPr>
                <a:xfrm rot="5400000">
                  <a:off x="545041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0" name="Flowchart: Direct Access Storage 329"/>
                <p:cNvSpPr/>
                <p:nvPr/>
              </p:nvSpPr>
              <p:spPr>
                <a:xfrm rot="5400000">
                  <a:off x="679097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1" name="Flowchart: Direct Access Storage 330"/>
                <p:cNvSpPr/>
                <p:nvPr/>
              </p:nvSpPr>
              <p:spPr>
                <a:xfrm rot="5400000">
                  <a:off x="813153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2" name="Flowchart: Direct Access Storage 331"/>
                <p:cNvSpPr/>
                <p:nvPr/>
              </p:nvSpPr>
              <p:spPr>
                <a:xfrm rot="5400000">
                  <a:off x="947208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53" name="Group 252"/>
            <p:cNvGrpSpPr/>
            <p:nvPr/>
          </p:nvGrpSpPr>
          <p:grpSpPr>
            <a:xfrm>
              <a:off x="6714060" y="3516305"/>
              <a:ext cx="437739" cy="1191676"/>
              <a:chOff x="620184" y="3712634"/>
              <a:chExt cx="546099" cy="1191676"/>
            </a:xfrm>
            <a:scene3d>
              <a:camera prst="isometricTopUp">
                <a:rot lat="17199984" lon="21394387" rev="192973"/>
              </a:camera>
              <a:lightRig rig="threePt" dir="t"/>
            </a:scene3d>
          </p:grpSpPr>
          <p:sp>
            <p:nvSpPr>
              <p:cNvPr id="254" name="Rectangle 253"/>
              <p:cNvSpPr/>
              <p:nvPr/>
            </p:nvSpPr>
            <p:spPr>
              <a:xfrm>
                <a:off x="647700" y="3712634"/>
                <a:ext cx="482600" cy="177798"/>
              </a:xfrm>
              <a:prstGeom prst="rect">
                <a:avLst/>
              </a:prstGeom>
              <a:sp3d extrusionH="317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55" name="Group 254"/>
              <p:cNvGrpSpPr/>
              <p:nvPr/>
            </p:nvGrpSpPr>
            <p:grpSpPr>
              <a:xfrm>
                <a:off x="620184" y="3782482"/>
                <a:ext cx="546099" cy="1121828"/>
                <a:chOff x="620184" y="3556001"/>
                <a:chExt cx="546099" cy="1121828"/>
              </a:xfrm>
            </p:grpSpPr>
            <p:sp>
              <p:nvSpPr>
                <p:cNvPr id="256" name="Flowchart: Direct Access Storage 255"/>
                <p:cNvSpPr/>
                <p:nvPr/>
              </p:nvSpPr>
              <p:spPr>
                <a:xfrm rot="5400000">
                  <a:off x="545041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7" name="Flowchart: Direct Access Storage 256"/>
                <p:cNvSpPr/>
                <p:nvPr/>
              </p:nvSpPr>
              <p:spPr>
                <a:xfrm rot="5400000">
                  <a:off x="679097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8" name="Flowchart: Direct Access Storage 257"/>
                <p:cNvSpPr/>
                <p:nvPr/>
              </p:nvSpPr>
              <p:spPr>
                <a:xfrm rot="5400000">
                  <a:off x="813153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9" name="Flowchart: Direct Access Storage 258"/>
                <p:cNvSpPr/>
                <p:nvPr/>
              </p:nvSpPr>
              <p:spPr>
                <a:xfrm rot="5400000">
                  <a:off x="947208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0" name="Flowchart: Direct Access Storage 259"/>
                <p:cNvSpPr/>
                <p:nvPr/>
              </p:nvSpPr>
              <p:spPr>
                <a:xfrm rot="5400000">
                  <a:off x="545041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1" name="Flowchart: Direct Access Storage 260"/>
                <p:cNvSpPr/>
                <p:nvPr/>
              </p:nvSpPr>
              <p:spPr>
                <a:xfrm rot="5400000">
                  <a:off x="679097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2" name="Flowchart: Direct Access Storage 261"/>
                <p:cNvSpPr/>
                <p:nvPr/>
              </p:nvSpPr>
              <p:spPr>
                <a:xfrm rot="5400000">
                  <a:off x="813153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3" name="Flowchart: Direct Access Storage 262"/>
                <p:cNvSpPr/>
                <p:nvPr/>
              </p:nvSpPr>
              <p:spPr>
                <a:xfrm rot="5400000">
                  <a:off x="947208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4" name="Rectangle 263"/>
                <p:cNvSpPr/>
                <p:nvPr/>
              </p:nvSpPr>
              <p:spPr>
                <a:xfrm>
                  <a:off x="620184" y="3556001"/>
                  <a:ext cx="546099" cy="863599"/>
                </a:xfrm>
                <a:prstGeom prst="rect">
                  <a:avLst/>
                </a:prstGeom>
                <a:sp3d extrusionH="31750"/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5" name="Flowchart: Direct Access Storage 264"/>
                <p:cNvSpPr/>
                <p:nvPr/>
              </p:nvSpPr>
              <p:spPr>
                <a:xfrm rot="5400000">
                  <a:off x="545041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6" name="Flowchart: Direct Access Storage 265"/>
                <p:cNvSpPr/>
                <p:nvPr/>
              </p:nvSpPr>
              <p:spPr>
                <a:xfrm rot="5400000">
                  <a:off x="679097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7" name="Flowchart: Direct Access Storage 266"/>
                <p:cNvSpPr/>
                <p:nvPr/>
              </p:nvSpPr>
              <p:spPr>
                <a:xfrm rot="5400000">
                  <a:off x="813153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8" name="Flowchart: Direct Access Storage 267"/>
                <p:cNvSpPr/>
                <p:nvPr/>
              </p:nvSpPr>
              <p:spPr>
                <a:xfrm rot="5400000">
                  <a:off x="947208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9" name="Flowchart: Direct Access Storage 268"/>
                <p:cNvSpPr/>
                <p:nvPr/>
              </p:nvSpPr>
              <p:spPr>
                <a:xfrm rot="5400000">
                  <a:off x="545041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0" name="Flowchart: Direct Access Storage 269"/>
                <p:cNvSpPr/>
                <p:nvPr/>
              </p:nvSpPr>
              <p:spPr>
                <a:xfrm rot="5400000">
                  <a:off x="679097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1" name="Flowchart: Direct Access Storage 270"/>
                <p:cNvSpPr/>
                <p:nvPr/>
              </p:nvSpPr>
              <p:spPr>
                <a:xfrm rot="5400000">
                  <a:off x="813153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2" name="Flowchart: Direct Access Storage 271"/>
                <p:cNvSpPr/>
                <p:nvPr/>
              </p:nvSpPr>
              <p:spPr>
                <a:xfrm rot="5400000">
                  <a:off x="947208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73" name="Group 272"/>
            <p:cNvGrpSpPr/>
            <p:nvPr/>
          </p:nvGrpSpPr>
          <p:grpSpPr>
            <a:xfrm>
              <a:off x="7645298" y="3519928"/>
              <a:ext cx="437739" cy="1191676"/>
              <a:chOff x="620184" y="3712634"/>
              <a:chExt cx="546099" cy="1191676"/>
            </a:xfrm>
            <a:scene3d>
              <a:camera prst="isometricTopUp">
                <a:rot lat="17199984" lon="21394387" rev="192973"/>
              </a:camera>
              <a:lightRig rig="threePt" dir="t"/>
            </a:scene3d>
          </p:grpSpPr>
          <p:sp>
            <p:nvSpPr>
              <p:cNvPr id="274" name="Rectangle 273"/>
              <p:cNvSpPr/>
              <p:nvPr/>
            </p:nvSpPr>
            <p:spPr>
              <a:xfrm>
                <a:off x="647700" y="3712634"/>
                <a:ext cx="482600" cy="177798"/>
              </a:xfrm>
              <a:prstGeom prst="rect">
                <a:avLst/>
              </a:prstGeom>
              <a:sp3d extrusionH="317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75" name="Group 274"/>
              <p:cNvGrpSpPr/>
              <p:nvPr/>
            </p:nvGrpSpPr>
            <p:grpSpPr>
              <a:xfrm>
                <a:off x="620184" y="3782482"/>
                <a:ext cx="546099" cy="1121828"/>
                <a:chOff x="620184" y="3556001"/>
                <a:chExt cx="546099" cy="1121828"/>
              </a:xfrm>
            </p:grpSpPr>
            <p:sp>
              <p:nvSpPr>
                <p:cNvPr id="276" name="Flowchart: Direct Access Storage 275"/>
                <p:cNvSpPr/>
                <p:nvPr/>
              </p:nvSpPr>
              <p:spPr>
                <a:xfrm rot="5400000">
                  <a:off x="545041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7" name="Flowchart: Direct Access Storage 276"/>
                <p:cNvSpPr/>
                <p:nvPr/>
              </p:nvSpPr>
              <p:spPr>
                <a:xfrm rot="5400000">
                  <a:off x="679097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8" name="Flowchart: Direct Access Storage 277"/>
                <p:cNvSpPr/>
                <p:nvPr/>
              </p:nvSpPr>
              <p:spPr>
                <a:xfrm rot="5400000">
                  <a:off x="813153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9" name="Flowchart: Direct Access Storage 278"/>
                <p:cNvSpPr/>
                <p:nvPr/>
              </p:nvSpPr>
              <p:spPr>
                <a:xfrm rot="5400000">
                  <a:off x="947208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0" name="Flowchart: Direct Access Storage 279"/>
                <p:cNvSpPr/>
                <p:nvPr/>
              </p:nvSpPr>
              <p:spPr>
                <a:xfrm rot="5400000">
                  <a:off x="545041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1" name="Flowchart: Direct Access Storage 280"/>
                <p:cNvSpPr/>
                <p:nvPr/>
              </p:nvSpPr>
              <p:spPr>
                <a:xfrm rot="5400000">
                  <a:off x="679097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2" name="Flowchart: Direct Access Storage 281"/>
                <p:cNvSpPr/>
                <p:nvPr/>
              </p:nvSpPr>
              <p:spPr>
                <a:xfrm rot="5400000">
                  <a:off x="813153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3" name="Flowchart: Direct Access Storage 282"/>
                <p:cNvSpPr/>
                <p:nvPr/>
              </p:nvSpPr>
              <p:spPr>
                <a:xfrm rot="5400000">
                  <a:off x="947208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4" name="Rectangle 283"/>
                <p:cNvSpPr/>
                <p:nvPr/>
              </p:nvSpPr>
              <p:spPr>
                <a:xfrm>
                  <a:off x="620184" y="3556001"/>
                  <a:ext cx="546099" cy="863599"/>
                </a:xfrm>
                <a:prstGeom prst="rect">
                  <a:avLst/>
                </a:prstGeom>
                <a:sp3d extrusionH="31750"/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5" name="Flowchart: Direct Access Storage 284"/>
                <p:cNvSpPr/>
                <p:nvPr/>
              </p:nvSpPr>
              <p:spPr>
                <a:xfrm rot="5400000">
                  <a:off x="545041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6" name="Flowchart: Direct Access Storage 285"/>
                <p:cNvSpPr/>
                <p:nvPr/>
              </p:nvSpPr>
              <p:spPr>
                <a:xfrm rot="5400000">
                  <a:off x="679097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7" name="Flowchart: Direct Access Storage 286"/>
                <p:cNvSpPr/>
                <p:nvPr/>
              </p:nvSpPr>
              <p:spPr>
                <a:xfrm rot="5400000">
                  <a:off x="813153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8" name="Flowchart: Direct Access Storage 287"/>
                <p:cNvSpPr/>
                <p:nvPr/>
              </p:nvSpPr>
              <p:spPr>
                <a:xfrm rot="5400000">
                  <a:off x="947208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9" name="Flowchart: Direct Access Storage 288"/>
                <p:cNvSpPr/>
                <p:nvPr/>
              </p:nvSpPr>
              <p:spPr>
                <a:xfrm rot="5400000">
                  <a:off x="545041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0" name="Flowchart: Direct Access Storage 289"/>
                <p:cNvSpPr/>
                <p:nvPr/>
              </p:nvSpPr>
              <p:spPr>
                <a:xfrm rot="5400000">
                  <a:off x="679097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1" name="Flowchart: Direct Access Storage 290"/>
                <p:cNvSpPr/>
                <p:nvPr/>
              </p:nvSpPr>
              <p:spPr>
                <a:xfrm rot="5400000">
                  <a:off x="813153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2" name="Flowchart: Direct Access Storage 291"/>
                <p:cNvSpPr/>
                <p:nvPr/>
              </p:nvSpPr>
              <p:spPr>
                <a:xfrm rot="5400000">
                  <a:off x="947208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73" name="Group 172"/>
            <p:cNvGrpSpPr/>
            <p:nvPr/>
          </p:nvGrpSpPr>
          <p:grpSpPr>
            <a:xfrm>
              <a:off x="6741583" y="1494857"/>
              <a:ext cx="1775561" cy="1438700"/>
              <a:chOff x="5063067" y="4586101"/>
              <a:chExt cx="2523066" cy="1879601"/>
            </a:xfrm>
            <a:scene3d>
              <a:camera prst="isometricTopUp">
                <a:rot lat="17016893" lon="397477" rev="21240000"/>
              </a:camera>
              <a:lightRig rig="threePt" dir="t"/>
            </a:scene3d>
          </p:grpSpPr>
          <p:sp>
            <p:nvSpPr>
              <p:cNvPr id="174" name="Rectangle 173"/>
              <p:cNvSpPr/>
              <p:nvPr/>
            </p:nvSpPr>
            <p:spPr>
              <a:xfrm>
                <a:off x="5063067" y="4730035"/>
                <a:ext cx="2523066" cy="1735667"/>
              </a:xfrm>
              <a:prstGeom prst="rect">
                <a:avLst/>
              </a:prstGeom>
              <a:sp3d z="-76200" extrusionH="381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5761566" y="6287904"/>
                <a:ext cx="482600" cy="177798"/>
              </a:xfrm>
              <a:prstGeom prst="rect">
                <a:avLst/>
              </a:prstGeom>
              <a:sp3d extrusionH="1206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6400799" y="6287902"/>
                <a:ext cx="482600" cy="177798"/>
              </a:xfrm>
              <a:prstGeom prst="rect">
                <a:avLst/>
              </a:prstGeom>
              <a:sp3d extrusionH="1206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7040033" y="6287904"/>
                <a:ext cx="482600" cy="177798"/>
              </a:xfrm>
              <a:prstGeom prst="rect">
                <a:avLst/>
              </a:prstGeom>
              <a:sp3d extrusionH="1206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5270500" y="4586101"/>
                <a:ext cx="186266" cy="287867"/>
              </a:xfrm>
              <a:prstGeom prst="rect">
                <a:avLst/>
              </a:prstGeom>
              <a:sp3d z="-44450" extrusionH="381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5632448" y="4586101"/>
                <a:ext cx="186266" cy="287867"/>
              </a:xfrm>
              <a:prstGeom prst="rect">
                <a:avLst/>
              </a:prstGeom>
              <a:sp3d z="-44450" extrusionH="381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5118099" y="6282609"/>
                <a:ext cx="482600" cy="177798"/>
              </a:xfrm>
              <a:prstGeom prst="rect">
                <a:avLst/>
              </a:prstGeom>
              <a:sp3d extrusionH="1206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7048500" y="4641136"/>
                <a:ext cx="262466" cy="177798"/>
              </a:xfrm>
              <a:prstGeom prst="rect">
                <a:avLst/>
              </a:prstGeom>
              <a:sp3d z="-44450" extrusionH="3810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6057900" y="5355103"/>
                <a:ext cx="533399" cy="485529"/>
              </a:xfrm>
              <a:prstGeom prst="rect">
                <a:avLst/>
              </a:prstGeom>
              <a:sp3d extrusionH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3" name="Group 202"/>
            <p:cNvGrpSpPr/>
            <p:nvPr/>
          </p:nvGrpSpPr>
          <p:grpSpPr>
            <a:xfrm>
              <a:off x="6714060" y="1972490"/>
              <a:ext cx="437739" cy="1191676"/>
              <a:chOff x="620184" y="3712634"/>
              <a:chExt cx="546099" cy="1191676"/>
            </a:xfrm>
            <a:scene3d>
              <a:camera prst="isometricTopUp">
                <a:rot lat="17199984" lon="21394387" rev="192973"/>
              </a:camera>
              <a:lightRig rig="threePt" dir="t"/>
            </a:scene3d>
          </p:grpSpPr>
          <p:sp>
            <p:nvSpPr>
              <p:cNvPr id="204" name="Rectangle 203"/>
              <p:cNvSpPr/>
              <p:nvPr/>
            </p:nvSpPr>
            <p:spPr>
              <a:xfrm>
                <a:off x="647700" y="3712634"/>
                <a:ext cx="482600" cy="177798"/>
              </a:xfrm>
              <a:prstGeom prst="rect">
                <a:avLst/>
              </a:prstGeom>
              <a:sp3d extrusionH="317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05" name="Group 204"/>
              <p:cNvGrpSpPr/>
              <p:nvPr/>
            </p:nvGrpSpPr>
            <p:grpSpPr>
              <a:xfrm>
                <a:off x="620184" y="3782482"/>
                <a:ext cx="546099" cy="1121828"/>
                <a:chOff x="620184" y="3556001"/>
                <a:chExt cx="546099" cy="1121828"/>
              </a:xfrm>
            </p:grpSpPr>
            <p:sp>
              <p:nvSpPr>
                <p:cNvPr id="206" name="Flowchart: Direct Access Storage 205"/>
                <p:cNvSpPr/>
                <p:nvPr/>
              </p:nvSpPr>
              <p:spPr>
                <a:xfrm rot="5400000">
                  <a:off x="545041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7" name="Flowchart: Direct Access Storage 206"/>
                <p:cNvSpPr/>
                <p:nvPr/>
              </p:nvSpPr>
              <p:spPr>
                <a:xfrm rot="5400000">
                  <a:off x="679097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8" name="Flowchart: Direct Access Storage 207"/>
                <p:cNvSpPr/>
                <p:nvPr/>
              </p:nvSpPr>
              <p:spPr>
                <a:xfrm rot="5400000">
                  <a:off x="813153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9" name="Flowchart: Direct Access Storage 208"/>
                <p:cNvSpPr/>
                <p:nvPr/>
              </p:nvSpPr>
              <p:spPr>
                <a:xfrm rot="5400000">
                  <a:off x="947208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0" name="Flowchart: Direct Access Storage 209"/>
                <p:cNvSpPr/>
                <p:nvPr/>
              </p:nvSpPr>
              <p:spPr>
                <a:xfrm rot="5400000">
                  <a:off x="545041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1" name="Flowchart: Direct Access Storage 210"/>
                <p:cNvSpPr/>
                <p:nvPr/>
              </p:nvSpPr>
              <p:spPr>
                <a:xfrm rot="5400000">
                  <a:off x="679097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2" name="Flowchart: Direct Access Storage 211"/>
                <p:cNvSpPr/>
                <p:nvPr/>
              </p:nvSpPr>
              <p:spPr>
                <a:xfrm rot="5400000">
                  <a:off x="813153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3" name="Flowchart: Direct Access Storage 212"/>
                <p:cNvSpPr/>
                <p:nvPr/>
              </p:nvSpPr>
              <p:spPr>
                <a:xfrm rot="5400000">
                  <a:off x="947208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620184" y="3556001"/>
                  <a:ext cx="546099" cy="863599"/>
                </a:xfrm>
                <a:prstGeom prst="rect">
                  <a:avLst/>
                </a:prstGeom>
                <a:sp3d extrusionH="31750"/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5" name="Flowchart: Direct Access Storage 214"/>
                <p:cNvSpPr/>
                <p:nvPr/>
              </p:nvSpPr>
              <p:spPr>
                <a:xfrm rot="5400000">
                  <a:off x="545041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6" name="Flowchart: Direct Access Storage 215"/>
                <p:cNvSpPr/>
                <p:nvPr/>
              </p:nvSpPr>
              <p:spPr>
                <a:xfrm rot="5400000">
                  <a:off x="679097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7" name="Flowchart: Direct Access Storage 216"/>
                <p:cNvSpPr/>
                <p:nvPr/>
              </p:nvSpPr>
              <p:spPr>
                <a:xfrm rot="5400000">
                  <a:off x="813153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8" name="Flowchart: Direct Access Storage 217"/>
                <p:cNvSpPr/>
                <p:nvPr/>
              </p:nvSpPr>
              <p:spPr>
                <a:xfrm rot="5400000">
                  <a:off x="947208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9" name="Flowchart: Direct Access Storage 218"/>
                <p:cNvSpPr/>
                <p:nvPr/>
              </p:nvSpPr>
              <p:spPr>
                <a:xfrm rot="5400000">
                  <a:off x="545041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0" name="Flowchart: Direct Access Storage 219"/>
                <p:cNvSpPr/>
                <p:nvPr/>
              </p:nvSpPr>
              <p:spPr>
                <a:xfrm rot="5400000">
                  <a:off x="679097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1" name="Flowchart: Direct Access Storage 220"/>
                <p:cNvSpPr/>
                <p:nvPr/>
              </p:nvSpPr>
              <p:spPr>
                <a:xfrm rot="5400000">
                  <a:off x="813153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2" name="Flowchart: Direct Access Storage 221"/>
                <p:cNvSpPr/>
                <p:nvPr/>
              </p:nvSpPr>
              <p:spPr>
                <a:xfrm rot="5400000">
                  <a:off x="947208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791102" y="1648746"/>
              <a:ext cx="2523066" cy="4540745"/>
              <a:chOff x="592668" y="754112"/>
              <a:chExt cx="2523066" cy="454074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92668" y="1803400"/>
                <a:ext cx="2523066" cy="1735667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51934" y="3361267"/>
                <a:ext cx="482600" cy="17779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291167" y="3361269"/>
                <a:ext cx="482600" cy="17779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930400" y="3361267"/>
                <a:ext cx="482600" cy="17779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569634" y="3361269"/>
                <a:ext cx="482600" cy="17779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587501" y="2428468"/>
                <a:ext cx="533399" cy="485529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00101" y="1659466"/>
                <a:ext cx="186266" cy="287867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162049" y="1659466"/>
                <a:ext cx="186266" cy="287867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620184" y="3355974"/>
                <a:ext cx="546099" cy="1191676"/>
                <a:chOff x="620184" y="3712634"/>
                <a:chExt cx="546099" cy="1191676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647700" y="3712634"/>
                  <a:ext cx="482600" cy="177798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0" name="Group 39"/>
                <p:cNvGrpSpPr/>
                <p:nvPr/>
              </p:nvGrpSpPr>
              <p:grpSpPr>
                <a:xfrm>
                  <a:off x="620184" y="3782482"/>
                  <a:ext cx="546099" cy="1121828"/>
                  <a:chOff x="620184" y="3556001"/>
                  <a:chExt cx="546099" cy="1121828"/>
                </a:xfrm>
              </p:grpSpPr>
              <p:sp>
                <p:nvSpPr>
                  <p:cNvPr id="32" name="Flowchart: Direct Access Storage 31"/>
                  <p:cNvSpPr/>
                  <p:nvPr/>
                </p:nvSpPr>
                <p:spPr>
                  <a:xfrm rot="5400000">
                    <a:off x="545041" y="4477804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Flowchart: Direct Access Storage 32"/>
                  <p:cNvSpPr/>
                  <p:nvPr/>
                </p:nvSpPr>
                <p:spPr>
                  <a:xfrm rot="5400000">
                    <a:off x="679097" y="4477804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Flowchart: Direct Access Storage 33"/>
                  <p:cNvSpPr/>
                  <p:nvPr/>
                </p:nvSpPr>
                <p:spPr>
                  <a:xfrm rot="5400000">
                    <a:off x="813153" y="4477804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Flowchart: Direct Access Storage 34"/>
                  <p:cNvSpPr/>
                  <p:nvPr/>
                </p:nvSpPr>
                <p:spPr>
                  <a:xfrm rot="5400000">
                    <a:off x="947208" y="4477804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Flowchart: Direct Access Storage 35"/>
                  <p:cNvSpPr/>
                  <p:nvPr/>
                </p:nvSpPr>
                <p:spPr>
                  <a:xfrm rot="5400000">
                    <a:off x="545041" y="4358213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Flowchart: Direct Access Storage 36"/>
                  <p:cNvSpPr/>
                  <p:nvPr/>
                </p:nvSpPr>
                <p:spPr>
                  <a:xfrm rot="5400000">
                    <a:off x="679097" y="4358213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Flowchart: Direct Access Storage 37"/>
                  <p:cNvSpPr/>
                  <p:nvPr/>
                </p:nvSpPr>
                <p:spPr>
                  <a:xfrm rot="5400000">
                    <a:off x="813153" y="4358213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Flowchart: Direct Access Storage 38"/>
                  <p:cNvSpPr/>
                  <p:nvPr/>
                </p:nvSpPr>
                <p:spPr>
                  <a:xfrm rot="5400000">
                    <a:off x="947208" y="4358213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620184" y="3556001"/>
                    <a:ext cx="546099" cy="863599"/>
                  </a:xfrm>
                  <a:prstGeom prst="rect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" name="Flowchart: Direct Access Storage 19"/>
                  <p:cNvSpPr/>
                  <p:nvPr/>
                </p:nvSpPr>
                <p:spPr>
                  <a:xfrm rot="5400000">
                    <a:off x="545041" y="4255554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" name="Flowchart: Direct Access Storage 20"/>
                  <p:cNvSpPr/>
                  <p:nvPr/>
                </p:nvSpPr>
                <p:spPr>
                  <a:xfrm rot="5400000">
                    <a:off x="679097" y="4255554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" name="Flowchart: Direct Access Storage 21"/>
                  <p:cNvSpPr/>
                  <p:nvPr/>
                </p:nvSpPr>
                <p:spPr>
                  <a:xfrm rot="5400000">
                    <a:off x="813153" y="4255554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Flowchart: Direct Access Storage 22"/>
                  <p:cNvSpPr/>
                  <p:nvPr/>
                </p:nvSpPr>
                <p:spPr>
                  <a:xfrm rot="5400000">
                    <a:off x="947208" y="4255554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Flowchart: Direct Access Storage 23"/>
                  <p:cNvSpPr/>
                  <p:nvPr/>
                </p:nvSpPr>
                <p:spPr>
                  <a:xfrm rot="5400000">
                    <a:off x="545041" y="4144430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Flowchart: Direct Access Storage 24"/>
                  <p:cNvSpPr/>
                  <p:nvPr/>
                </p:nvSpPr>
                <p:spPr>
                  <a:xfrm rot="5400000">
                    <a:off x="679097" y="4144430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Flowchart: Direct Access Storage 25"/>
                  <p:cNvSpPr/>
                  <p:nvPr/>
                </p:nvSpPr>
                <p:spPr>
                  <a:xfrm rot="5400000">
                    <a:off x="813153" y="4144430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Flowchart: Direct Access Storage 26"/>
                  <p:cNvSpPr/>
                  <p:nvPr/>
                </p:nvSpPr>
                <p:spPr>
                  <a:xfrm rot="5400000">
                    <a:off x="947208" y="4144430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61" name="Group 60"/>
              <p:cNvGrpSpPr/>
              <p:nvPr/>
            </p:nvGrpSpPr>
            <p:grpSpPr>
              <a:xfrm>
                <a:off x="1270000" y="4103181"/>
                <a:ext cx="546099" cy="1191676"/>
                <a:chOff x="620184" y="3712634"/>
                <a:chExt cx="546099" cy="1191676"/>
              </a:xfrm>
            </p:grpSpPr>
            <p:sp>
              <p:nvSpPr>
                <p:cNvPr id="62" name="Rectangle 61"/>
                <p:cNvSpPr/>
                <p:nvPr/>
              </p:nvSpPr>
              <p:spPr>
                <a:xfrm>
                  <a:off x="647700" y="3712634"/>
                  <a:ext cx="482600" cy="177798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63" name="Group 62"/>
                <p:cNvGrpSpPr/>
                <p:nvPr/>
              </p:nvGrpSpPr>
              <p:grpSpPr>
                <a:xfrm>
                  <a:off x="620184" y="3782482"/>
                  <a:ext cx="546099" cy="1121828"/>
                  <a:chOff x="620184" y="3556001"/>
                  <a:chExt cx="546099" cy="1121828"/>
                </a:xfrm>
              </p:grpSpPr>
              <p:sp>
                <p:nvSpPr>
                  <p:cNvPr id="64" name="Flowchart: Direct Access Storage 63"/>
                  <p:cNvSpPr/>
                  <p:nvPr/>
                </p:nvSpPr>
                <p:spPr>
                  <a:xfrm rot="5400000">
                    <a:off x="545041" y="4477804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" name="Flowchart: Direct Access Storage 64"/>
                  <p:cNvSpPr/>
                  <p:nvPr/>
                </p:nvSpPr>
                <p:spPr>
                  <a:xfrm rot="5400000">
                    <a:off x="679097" y="4477804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" name="Flowchart: Direct Access Storage 65"/>
                  <p:cNvSpPr/>
                  <p:nvPr/>
                </p:nvSpPr>
                <p:spPr>
                  <a:xfrm rot="5400000">
                    <a:off x="813153" y="4477804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" name="Flowchart: Direct Access Storage 66"/>
                  <p:cNvSpPr/>
                  <p:nvPr/>
                </p:nvSpPr>
                <p:spPr>
                  <a:xfrm rot="5400000">
                    <a:off x="947208" y="4477804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Flowchart: Direct Access Storage 67"/>
                  <p:cNvSpPr/>
                  <p:nvPr/>
                </p:nvSpPr>
                <p:spPr>
                  <a:xfrm rot="5400000">
                    <a:off x="545041" y="4358213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" name="Flowchart: Direct Access Storage 68"/>
                  <p:cNvSpPr/>
                  <p:nvPr/>
                </p:nvSpPr>
                <p:spPr>
                  <a:xfrm rot="5400000">
                    <a:off x="679097" y="4358213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" name="Flowchart: Direct Access Storage 69"/>
                  <p:cNvSpPr/>
                  <p:nvPr/>
                </p:nvSpPr>
                <p:spPr>
                  <a:xfrm rot="5400000">
                    <a:off x="813153" y="4358213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" name="Flowchart: Direct Access Storage 70"/>
                  <p:cNvSpPr/>
                  <p:nvPr/>
                </p:nvSpPr>
                <p:spPr>
                  <a:xfrm rot="5400000">
                    <a:off x="947208" y="4358213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620184" y="3556001"/>
                    <a:ext cx="546099" cy="863599"/>
                  </a:xfrm>
                  <a:prstGeom prst="rect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" name="Flowchart: Direct Access Storage 72"/>
                  <p:cNvSpPr/>
                  <p:nvPr/>
                </p:nvSpPr>
                <p:spPr>
                  <a:xfrm rot="5400000">
                    <a:off x="545041" y="4255554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" name="Flowchart: Direct Access Storage 73"/>
                  <p:cNvSpPr/>
                  <p:nvPr/>
                </p:nvSpPr>
                <p:spPr>
                  <a:xfrm rot="5400000">
                    <a:off x="679097" y="4255554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" name="Flowchart: Direct Access Storage 74"/>
                  <p:cNvSpPr/>
                  <p:nvPr/>
                </p:nvSpPr>
                <p:spPr>
                  <a:xfrm rot="5400000">
                    <a:off x="813153" y="4255554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" name="Flowchart: Direct Access Storage 75"/>
                  <p:cNvSpPr/>
                  <p:nvPr/>
                </p:nvSpPr>
                <p:spPr>
                  <a:xfrm rot="5400000">
                    <a:off x="947208" y="4255554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" name="Flowchart: Direct Access Storage 76"/>
                  <p:cNvSpPr/>
                  <p:nvPr/>
                </p:nvSpPr>
                <p:spPr>
                  <a:xfrm rot="5400000">
                    <a:off x="545041" y="4144430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" name="Flowchart: Direct Access Storage 77"/>
                  <p:cNvSpPr/>
                  <p:nvPr/>
                </p:nvSpPr>
                <p:spPr>
                  <a:xfrm rot="5400000">
                    <a:off x="679097" y="4144430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" name="Flowchart: Direct Access Storage 78"/>
                  <p:cNvSpPr/>
                  <p:nvPr/>
                </p:nvSpPr>
                <p:spPr>
                  <a:xfrm rot="5400000">
                    <a:off x="813153" y="4144430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" name="Flowchart: Direct Access Storage 79"/>
                  <p:cNvSpPr/>
                  <p:nvPr/>
                </p:nvSpPr>
                <p:spPr>
                  <a:xfrm rot="5400000">
                    <a:off x="947208" y="4144430"/>
                    <a:ext cx="306917" cy="93133"/>
                  </a:xfrm>
                  <a:prstGeom prst="flowChartMagneticDrum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cxnSp>
            <p:nvCxnSpPr>
              <p:cNvPr id="86" name="Straight Arrow Connector 85"/>
              <p:cNvCxnSpPr/>
              <p:nvPr/>
            </p:nvCxnSpPr>
            <p:spPr>
              <a:xfrm flipV="1">
                <a:off x="1543049" y="3620555"/>
                <a:ext cx="0" cy="38628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urved Connector 102"/>
              <p:cNvCxnSpPr/>
              <p:nvPr/>
            </p:nvCxnSpPr>
            <p:spPr>
              <a:xfrm rot="16200000" flipH="1">
                <a:off x="369475" y="990489"/>
                <a:ext cx="766708" cy="300566"/>
              </a:xfrm>
              <a:prstGeom prst="curvedConnector3">
                <a:avLst/>
              </a:prstGeom>
              <a:ln w="635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ectangle 103"/>
              <p:cNvSpPr/>
              <p:nvPr/>
            </p:nvSpPr>
            <p:spPr>
              <a:xfrm>
                <a:off x="819857" y="1524126"/>
                <a:ext cx="166510" cy="11509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578101" y="1714501"/>
                <a:ext cx="262466" cy="17779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2786413" y="754112"/>
                <a:ext cx="261585" cy="731682"/>
              </a:xfrm>
              <a:prstGeom prst="rect">
                <a:avLst/>
              </a:prstGeom>
              <a:scene3d>
                <a:camera prst="isometricOffAxis1Top"/>
                <a:lightRig rig="threePt" dir="t"/>
              </a:scene3d>
              <a:sp3d extrusionH="1333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4" name="Curved Connector 113"/>
              <p:cNvCxnSpPr/>
              <p:nvPr/>
            </p:nvCxnSpPr>
            <p:spPr>
              <a:xfrm rot="5400000">
                <a:off x="2683228" y="1345495"/>
                <a:ext cx="404284" cy="333729"/>
              </a:xfrm>
              <a:prstGeom prst="curvedConnector3">
                <a:avLst>
                  <a:gd name="adj1" fmla="val 50000"/>
                </a:avLst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9" name="Curved Connector 118"/>
              <p:cNvCxnSpPr/>
              <p:nvPr/>
            </p:nvCxnSpPr>
            <p:spPr>
              <a:xfrm rot="10800000" flipV="1">
                <a:off x="2079272" y="1119954"/>
                <a:ext cx="630063" cy="202141"/>
              </a:xfrm>
              <a:prstGeom prst="curvedConnector3">
                <a:avLst>
                  <a:gd name="adj1" fmla="val 50000"/>
                </a:avLst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1" name="Rectangle 120"/>
              <p:cNvSpPr/>
              <p:nvPr/>
            </p:nvSpPr>
            <p:spPr>
              <a:xfrm>
                <a:off x="1930400" y="1233197"/>
                <a:ext cx="190500" cy="16556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27" name="Straight Connector 126"/>
              <p:cNvCxnSpPr/>
              <p:nvPr/>
            </p:nvCxnSpPr>
            <p:spPr>
              <a:xfrm>
                <a:off x="1981200" y="1262830"/>
                <a:ext cx="0" cy="88551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2079272" y="1263560"/>
                <a:ext cx="0" cy="88551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>
                <a:endCxn id="121" idx="2"/>
              </p:cNvCxnSpPr>
              <p:nvPr/>
            </p:nvCxnSpPr>
            <p:spPr>
              <a:xfrm>
                <a:off x="2025650" y="1354492"/>
                <a:ext cx="0" cy="44273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" name="Rectangle 4"/>
            <p:cNvSpPr/>
            <p:nvPr/>
          </p:nvSpPr>
          <p:spPr>
            <a:xfrm>
              <a:off x="6722533" y="655339"/>
              <a:ext cx="1811867" cy="4880103"/>
            </a:xfrm>
            <a:prstGeom prst="rect">
              <a:avLst/>
            </a:prstGeom>
            <a:noFill/>
            <a:ln w="57150"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087434" y="1494857"/>
              <a:ext cx="18919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Gbps Ethernet Links</a:t>
              </a:r>
              <a:endParaRPr lang="en-US" sz="1400" dirty="0"/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flipH="1">
              <a:off x="2179634" y="3211443"/>
              <a:ext cx="431809" cy="2233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2565935" y="3015324"/>
              <a:ext cx="18919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FPGA</a:t>
              </a:r>
              <a:endParaRPr lang="en-US" sz="1400" dirty="0"/>
            </a:p>
          </p:txBody>
        </p:sp>
        <p:cxnSp>
          <p:nvCxnSpPr>
            <p:cNvPr id="105" name="Straight Arrow Connector 104"/>
            <p:cNvCxnSpPr/>
            <p:nvPr/>
          </p:nvCxnSpPr>
          <p:spPr>
            <a:xfrm flipH="1">
              <a:off x="2098143" y="5535442"/>
              <a:ext cx="513300" cy="3093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2396415" y="5241423"/>
              <a:ext cx="14920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LEMO connectors</a:t>
              </a:r>
              <a:endParaRPr lang="en-US" sz="1400" dirty="0"/>
            </a:p>
          </p:txBody>
        </p:sp>
        <p:cxnSp>
          <p:nvCxnSpPr>
            <p:cNvPr id="137" name="Straight Arrow Connector 136"/>
            <p:cNvCxnSpPr/>
            <p:nvPr/>
          </p:nvCxnSpPr>
          <p:spPr>
            <a:xfrm flipH="1">
              <a:off x="1416224" y="1802997"/>
              <a:ext cx="218015" cy="6458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/>
            <p:nvPr/>
          </p:nvCxnSpPr>
          <p:spPr>
            <a:xfrm flipH="1">
              <a:off x="1252534" y="1802997"/>
              <a:ext cx="381705" cy="6355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 flipH="1">
              <a:off x="3439402" y="1791270"/>
              <a:ext cx="431809" cy="2233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4" name="TextBox 143"/>
            <p:cNvSpPr txBox="1"/>
            <p:nvPr/>
          </p:nvSpPr>
          <p:spPr>
            <a:xfrm>
              <a:off x="3380829" y="1483493"/>
              <a:ext cx="18919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Wall Power</a:t>
              </a:r>
              <a:endParaRPr lang="en-US" sz="1400" dirty="0"/>
            </a:p>
          </p:txBody>
        </p:sp>
        <p:cxnSp>
          <p:nvCxnSpPr>
            <p:cNvPr id="147" name="Straight Connector 146"/>
            <p:cNvCxnSpPr/>
            <p:nvPr/>
          </p:nvCxnSpPr>
          <p:spPr>
            <a:xfrm flipV="1">
              <a:off x="3655306" y="2476307"/>
              <a:ext cx="2669294" cy="1328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V="1">
              <a:off x="3655306" y="2974517"/>
              <a:ext cx="2897894" cy="126728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63" name="Group 162"/>
            <p:cNvGrpSpPr/>
            <p:nvPr/>
          </p:nvGrpSpPr>
          <p:grpSpPr>
            <a:xfrm>
              <a:off x="4039658" y="2228657"/>
              <a:ext cx="1931226" cy="1438700"/>
              <a:chOff x="5063067" y="4586101"/>
              <a:chExt cx="2523066" cy="1879601"/>
            </a:xfrm>
            <a:scene3d>
              <a:camera prst="isometricTopUp">
                <a:rot lat="19219131" lon="16973321" rev="4726733"/>
              </a:camera>
              <a:lightRig rig="threePt" dir="t"/>
            </a:scene3d>
          </p:grpSpPr>
          <p:sp>
            <p:nvSpPr>
              <p:cNvPr id="154" name="Rectangle 153"/>
              <p:cNvSpPr/>
              <p:nvPr/>
            </p:nvSpPr>
            <p:spPr>
              <a:xfrm>
                <a:off x="5063067" y="4730035"/>
                <a:ext cx="2523066" cy="1735667"/>
              </a:xfrm>
              <a:prstGeom prst="rect">
                <a:avLst/>
              </a:prstGeom>
              <a:sp3d z="-76200" extrusionH="381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5761566" y="6287904"/>
                <a:ext cx="482600" cy="177798"/>
              </a:xfrm>
              <a:prstGeom prst="rect">
                <a:avLst/>
              </a:prstGeom>
              <a:sp3d extrusionH="1206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6400799" y="6287902"/>
                <a:ext cx="482600" cy="177798"/>
              </a:xfrm>
              <a:prstGeom prst="rect">
                <a:avLst/>
              </a:prstGeom>
              <a:sp3d extrusionH="1206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7040033" y="6287904"/>
                <a:ext cx="482600" cy="177798"/>
              </a:xfrm>
              <a:prstGeom prst="rect">
                <a:avLst/>
              </a:prstGeom>
              <a:sp3d extrusionH="1206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5270500" y="4586101"/>
                <a:ext cx="186266" cy="287867"/>
              </a:xfrm>
              <a:prstGeom prst="rect">
                <a:avLst/>
              </a:prstGeom>
              <a:sp3d z="-44450" extrusionH="381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5632448" y="4586101"/>
                <a:ext cx="186266" cy="287867"/>
              </a:xfrm>
              <a:prstGeom prst="rect">
                <a:avLst/>
              </a:prstGeom>
              <a:sp3d z="-44450" extrusionH="381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5118099" y="6282609"/>
                <a:ext cx="482600" cy="177798"/>
              </a:xfrm>
              <a:prstGeom prst="rect">
                <a:avLst/>
              </a:prstGeom>
              <a:sp3d extrusionH="1206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7048500" y="4641136"/>
                <a:ext cx="262466" cy="177798"/>
              </a:xfrm>
              <a:prstGeom prst="rect">
                <a:avLst/>
              </a:prstGeom>
              <a:sp3d z="-44450" extrusionH="3810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6057900" y="5355103"/>
                <a:ext cx="533399" cy="485529"/>
              </a:xfrm>
              <a:prstGeom prst="rect">
                <a:avLst/>
              </a:prstGeom>
              <a:sp3d extrusionH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65" name="Straight Arrow Connector 164"/>
            <p:cNvCxnSpPr/>
            <p:nvPr/>
          </p:nvCxnSpPr>
          <p:spPr>
            <a:xfrm flipV="1">
              <a:off x="3655306" y="3308013"/>
              <a:ext cx="304903" cy="965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 flipV="1">
              <a:off x="6037559" y="2737119"/>
              <a:ext cx="304901" cy="965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3" name="Group 222"/>
            <p:cNvGrpSpPr/>
            <p:nvPr/>
          </p:nvGrpSpPr>
          <p:grpSpPr>
            <a:xfrm>
              <a:off x="7645298" y="1976113"/>
              <a:ext cx="437739" cy="1191676"/>
              <a:chOff x="620184" y="3712634"/>
              <a:chExt cx="546099" cy="1191676"/>
            </a:xfrm>
            <a:scene3d>
              <a:camera prst="isometricTopUp">
                <a:rot lat="17199984" lon="21394387" rev="192973"/>
              </a:camera>
              <a:lightRig rig="threePt" dir="t"/>
            </a:scene3d>
          </p:grpSpPr>
          <p:sp>
            <p:nvSpPr>
              <p:cNvPr id="224" name="Rectangle 223"/>
              <p:cNvSpPr/>
              <p:nvPr/>
            </p:nvSpPr>
            <p:spPr>
              <a:xfrm>
                <a:off x="647700" y="3712634"/>
                <a:ext cx="482600" cy="177798"/>
              </a:xfrm>
              <a:prstGeom prst="rect">
                <a:avLst/>
              </a:prstGeom>
              <a:sp3d extrusionH="317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25" name="Group 224"/>
              <p:cNvGrpSpPr/>
              <p:nvPr/>
            </p:nvGrpSpPr>
            <p:grpSpPr>
              <a:xfrm>
                <a:off x="620184" y="3782482"/>
                <a:ext cx="546099" cy="1121828"/>
                <a:chOff x="620184" y="3556001"/>
                <a:chExt cx="546099" cy="1121828"/>
              </a:xfrm>
            </p:grpSpPr>
            <p:sp>
              <p:nvSpPr>
                <p:cNvPr id="226" name="Flowchart: Direct Access Storage 225"/>
                <p:cNvSpPr/>
                <p:nvPr/>
              </p:nvSpPr>
              <p:spPr>
                <a:xfrm rot="5400000">
                  <a:off x="545041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7" name="Flowchart: Direct Access Storage 226"/>
                <p:cNvSpPr/>
                <p:nvPr/>
              </p:nvSpPr>
              <p:spPr>
                <a:xfrm rot="5400000">
                  <a:off x="679097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8" name="Flowchart: Direct Access Storage 227"/>
                <p:cNvSpPr/>
                <p:nvPr/>
              </p:nvSpPr>
              <p:spPr>
                <a:xfrm rot="5400000">
                  <a:off x="813153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9" name="Flowchart: Direct Access Storage 228"/>
                <p:cNvSpPr/>
                <p:nvPr/>
              </p:nvSpPr>
              <p:spPr>
                <a:xfrm rot="5400000">
                  <a:off x="947208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0" name="Flowchart: Direct Access Storage 229"/>
                <p:cNvSpPr/>
                <p:nvPr/>
              </p:nvSpPr>
              <p:spPr>
                <a:xfrm rot="5400000">
                  <a:off x="545041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1" name="Flowchart: Direct Access Storage 230"/>
                <p:cNvSpPr/>
                <p:nvPr/>
              </p:nvSpPr>
              <p:spPr>
                <a:xfrm rot="5400000">
                  <a:off x="679097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2" name="Flowchart: Direct Access Storage 231"/>
                <p:cNvSpPr/>
                <p:nvPr/>
              </p:nvSpPr>
              <p:spPr>
                <a:xfrm rot="5400000">
                  <a:off x="813153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3" name="Flowchart: Direct Access Storage 232"/>
                <p:cNvSpPr/>
                <p:nvPr/>
              </p:nvSpPr>
              <p:spPr>
                <a:xfrm rot="5400000">
                  <a:off x="947208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4" name="Rectangle 233"/>
                <p:cNvSpPr/>
                <p:nvPr/>
              </p:nvSpPr>
              <p:spPr>
                <a:xfrm>
                  <a:off x="620184" y="3556001"/>
                  <a:ext cx="546099" cy="863599"/>
                </a:xfrm>
                <a:prstGeom prst="rect">
                  <a:avLst/>
                </a:prstGeom>
                <a:sp3d extrusionH="31750"/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5" name="Flowchart: Direct Access Storage 234"/>
                <p:cNvSpPr/>
                <p:nvPr/>
              </p:nvSpPr>
              <p:spPr>
                <a:xfrm rot="5400000">
                  <a:off x="545041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6" name="Flowchart: Direct Access Storage 235"/>
                <p:cNvSpPr/>
                <p:nvPr/>
              </p:nvSpPr>
              <p:spPr>
                <a:xfrm rot="5400000">
                  <a:off x="679097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7" name="Flowchart: Direct Access Storage 236"/>
                <p:cNvSpPr/>
                <p:nvPr/>
              </p:nvSpPr>
              <p:spPr>
                <a:xfrm rot="5400000">
                  <a:off x="813153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8" name="Flowchart: Direct Access Storage 237"/>
                <p:cNvSpPr/>
                <p:nvPr/>
              </p:nvSpPr>
              <p:spPr>
                <a:xfrm rot="5400000">
                  <a:off x="947208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9" name="Flowchart: Direct Access Storage 238"/>
                <p:cNvSpPr/>
                <p:nvPr/>
              </p:nvSpPr>
              <p:spPr>
                <a:xfrm rot="5400000">
                  <a:off x="545041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0" name="Flowchart: Direct Access Storage 239"/>
                <p:cNvSpPr/>
                <p:nvPr/>
              </p:nvSpPr>
              <p:spPr>
                <a:xfrm rot="5400000">
                  <a:off x="679097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1" name="Flowchart: Direct Access Storage 240"/>
                <p:cNvSpPr/>
                <p:nvPr/>
              </p:nvSpPr>
              <p:spPr>
                <a:xfrm rot="5400000">
                  <a:off x="813153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2" name="Flowchart: Direct Access Storage 241"/>
                <p:cNvSpPr/>
                <p:nvPr/>
              </p:nvSpPr>
              <p:spPr>
                <a:xfrm rot="5400000">
                  <a:off x="947208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93" name="Group 292"/>
            <p:cNvGrpSpPr/>
            <p:nvPr/>
          </p:nvGrpSpPr>
          <p:grpSpPr>
            <a:xfrm>
              <a:off x="7182841" y="3512954"/>
              <a:ext cx="437739" cy="1191676"/>
              <a:chOff x="620184" y="3712634"/>
              <a:chExt cx="546099" cy="1191676"/>
            </a:xfrm>
            <a:scene3d>
              <a:camera prst="isometricTopUp">
                <a:rot lat="17199984" lon="21394387" rev="192973"/>
              </a:camera>
              <a:lightRig rig="threePt" dir="t"/>
            </a:scene3d>
          </p:grpSpPr>
          <p:sp>
            <p:nvSpPr>
              <p:cNvPr id="294" name="Rectangle 293"/>
              <p:cNvSpPr/>
              <p:nvPr/>
            </p:nvSpPr>
            <p:spPr>
              <a:xfrm>
                <a:off x="647700" y="3712634"/>
                <a:ext cx="482600" cy="177798"/>
              </a:xfrm>
              <a:prstGeom prst="rect">
                <a:avLst/>
              </a:prstGeom>
              <a:sp3d extrusionH="3175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5" name="Group 294"/>
              <p:cNvGrpSpPr/>
              <p:nvPr/>
            </p:nvGrpSpPr>
            <p:grpSpPr>
              <a:xfrm>
                <a:off x="620184" y="3782482"/>
                <a:ext cx="546099" cy="1121828"/>
                <a:chOff x="620184" y="3556001"/>
                <a:chExt cx="546099" cy="1121828"/>
              </a:xfrm>
            </p:grpSpPr>
            <p:sp>
              <p:nvSpPr>
                <p:cNvPr id="296" name="Flowchart: Direct Access Storage 295"/>
                <p:cNvSpPr/>
                <p:nvPr/>
              </p:nvSpPr>
              <p:spPr>
                <a:xfrm rot="5400000">
                  <a:off x="545041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7" name="Flowchart: Direct Access Storage 296"/>
                <p:cNvSpPr/>
                <p:nvPr/>
              </p:nvSpPr>
              <p:spPr>
                <a:xfrm rot="5400000">
                  <a:off x="679097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8" name="Flowchart: Direct Access Storage 297"/>
                <p:cNvSpPr/>
                <p:nvPr/>
              </p:nvSpPr>
              <p:spPr>
                <a:xfrm rot="5400000">
                  <a:off x="813153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9" name="Flowchart: Direct Access Storage 298"/>
                <p:cNvSpPr/>
                <p:nvPr/>
              </p:nvSpPr>
              <p:spPr>
                <a:xfrm rot="5400000">
                  <a:off x="947208" y="447780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0" name="Flowchart: Direct Access Storage 299"/>
                <p:cNvSpPr/>
                <p:nvPr/>
              </p:nvSpPr>
              <p:spPr>
                <a:xfrm rot="5400000">
                  <a:off x="545041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1" name="Flowchart: Direct Access Storage 300"/>
                <p:cNvSpPr/>
                <p:nvPr/>
              </p:nvSpPr>
              <p:spPr>
                <a:xfrm rot="5400000">
                  <a:off x="679097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2" name="Flowchart: Direct Access Storage 301"/>
                <p:cNvSpPr/>
                <p:nvPr/>
              </p:nvSpPr>
              <p:spPr>
                <a:xfrm rot="5400000">
                  <a:off x="813153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3" name="Flowchart: Direct Access Storage 302"/>
                <p:cNvSpPr/>
                <p:nvPr/>
              </p:nvSpPr>
              <p:spPr>
                <a:xfrm rot="5400000">
                  <a:off x="947208" y="4358213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4" name="Rectangle 303"/>
                <p:cNvSpPr/>
                <p:nvPr/>
              </p:nvSpPr>
              <p:spPr>
                <a:xfrm>
                  <a:off x="620184" y="3556001"/>
                  <a:ext cx="546099" cy="863599"/>
                </a:xfrm>
                <a:prstGeom prst="rect">
                  <a:avLst/>
                </a:prstGeom>
                <a:sp3d extrusionH="31750"/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5" name="Flowchart: Direct Access Storage 304"/>
                <p:cNvSpPr/>
                <p:nvPr/>
              </p:nvSpPr>
              <p:spPr>
                <a:xfrm rot="5400000">
                  <a:off x="545041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6" name="Flowchart: Direct Access Storage 305"/>
                <p:cNvSpPr/>
                <p:nvPr/>
              </p:nvSpPr>
              <p:spPr>
                <a:xfrm rot="5400000">
                  <a:off x="679097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7" name="Flowchart: Direct Access Storage 306"/>
                <p:cNvSpPr/>
                <p:nvPr/>
              </p:nvSpPr>
              <p:spPr>
                <a:xfrm rot="5400000">
                  <a:off x="813153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8" name="Flowchart: Direct Access Storage 307"/>
                <p:cNvSpPr/>
                <p:nvPr/>
              </p:nvSpPr>
              <p:spPr>
                <a:xfrm rot="5400000">
                  <a:off x="947208" y="4255554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9" name="Flowchart: Direct Access Storage 308"/>
                <p:cNvSpPr/>
                <p:nvPr/>
              </p:nvSpPr>
              <p:spPr>
                <a:xfrm rot="5400000">
                  <a:off x="545041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0" name="Flowchart: Direct Access Storage 309"/>
                <p:cNvSpPr/>
                <p:nvPr/>
              </p:nvSpPr>
              <p:spPr>
                <a:xfrm rot="5400000">
                  <a:off x="679097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1" name="Flowchart: Direct Access Storage 310"/>
                <p:cNvSpPr/>
                <p:nvPr/>
              </p:nvSpPr>
              <p:spPr>
                <a:xfrm rot="5400000">
                  <a:off x="813153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Flowchart: Direct Access Storage 311"/>
                <p:cNvSpPr/>
                <p:nvPr/>
              </p:nvSpPr>
              <p:spPr>
                <a:xfrm rot="5400000">
                  <a:off x="947208" y="4144430"/>
                  <a:ext cx="306917" cy="93133"/>
                </a:xfrm>
                <a:prstGeom prst="flowChartMagneticDrum">
                  <a:avLst/>
                </a:prstGeom>
                <a:sp3d extrusionH="317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cxnSp>
          <p:nvCxnSpPr>
            <p:cNvPr id="334" name="Straight Arrow Connector 333"/>
            <p:cNvCxnSpPr/>
            <p:nvPr/>
          </p:nvCxnSpPr>
          <p:spPr>
            <a:xfrm flipV="1">
              <a:off x="5736341" y="4196205"/>
              <a:ext cx="815618" cy="10168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37" name="TextBox 336"/>
            <p:cNvSpPr txBox="1"/>
            <p:nvPr/>
          </p:nvSpPr>
          <p:spPr>
            <a:xfrm>
              <a:off x="4759007" y="5230705"/>
              <a:ext cx="14757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Rack Mountable</a:t>
              </a:r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677508" y="655339"/>
              <a:ext cx="1811867" cy="246617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714060" y="655339"/>
              <a:ext cx="1811867" cy="246617"/>
            </a:xfrm>
            <a:prstGeom prst="rect">
              <a:avLst/>
            </a:prstGeom>
            <a:noFill/>
            <a:ln w="57150"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0" name="Straight Connector 339"/>
            <p:cNvCxnSpPr>
              <a:stCxn id="339" idx="3"/>
              <a:endCxn id="339" idx="1"/>
            </p:cNvCxnSpPr>
            <p:nvPr/>
          </p:nvCxnSpPr>
          <p:spPr>
            <a:xfrm flipH="1">
              <a:off x="6714060" y="778648"/>
              <a:ext cx="181186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3" name="Straight Arrow Connector 342"/>
            <p:cNvCxnSpPr/>
            <p:nvPr/>
          </p:nvCxnSpPr>
          <p:spPr>
            <a:xfrm flipV="1">
              <a:off x="5970884" y="778649"/>
              <a:ext cx="582316" cy="12330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46" name="TextBox 345"/>
            <p:cNvSpPr txBox="1"/>
            <p:nvPr/>
          </p:nvSpPr>
          <p:spPr>
            <a:xfrm>
              <a:off x="4720907" y="830777"/>
              <a:ext cx="14757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Ethernet Switch</a:t>
              </a:r>
            </a:p>
          </p:txBody>
        </p:sp>
      </p:grpSp>
      <p:sp>
        <p:nvSpPr>
          <p:cNvPr id="335" name="TextBox 334"/>
          <p:cNvSpPr txBox="1"/>
          <p:nvPr/>
        </p:nvSpPr>
        <p:spPr>
          <a:xfrm>
            <a:off x="2700444" y="0"/>
            <a:ext cx="374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General Architecture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55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06BD-F0DE-E449-AFF8-EEA3D4EA8406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2133" y="0"/>
            <a:ext cx="8239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Modernizing the equipment – DAQ Components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84532" y="679346"/>
            <a:ext cx="83749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endParaRPr lang="en-US" dirty="0"/>
          </a:p>
          <a:p>
            <a:pPr marL="342900" indent="-342900">
              <a:buFont typeface="+mj-lt"/>
              <a:buAutoNum type="arabicPeriod" startAt="2"/>
            </a:pPr>
            <a:r>
              <a:rPr lang="en-US" dirty="0" smtClean="0"/>
              <a:t>DAQ components proposal:</a:t>
            </a:r>
          </a:p>
          <a:p>
            <a:endParaRPr lang="en-US" dirty="0" smtClean="0"/>
          </a:p>
          <a:p>
            <a:endParaRPr lang="en-US" dirty="0" smtClean="0"/>
          </a:p>
          <a:p>
            <a:pPr marL="800100" lvl="1" indent="-342900">
              <a:buFont typeface="Wingdings" charset="2"/>
              <a:buChar char="Ø"/>
            </a:pPr>
            <a:r>
              <a:rPr lang="en-US" dirty="0" smtClean="0"/>
              <a:t>We want to propose DAQ “as a service”</a:t>
            </a:r>
          </a:p>
          <a:p>
            <a:pPr marL="800100" lvl="1" indent="-342900">
              <a:buFont typeface="Wingdings" charset="2"/>
              <a:buChar char="Ø"/>
            </a:pPr>
            <a:endParaRPr lang="en-US" dirty="0"/>
          </a:p>
          <a:p>
            <a:pPr marL="800100" lvl="1" indent="-342900">
              <a:buFont typeface="Wingdings" charset="2"/>
              <a:buChar char="Ø"/>
            </a:pPr>
            <a:r>
              <a:rPr lang="en-US" dirty="0" smtClean="0"/>
              <a:t>Software/Firmware development will be 90% of the effort, and the key to making the user experience familiar and simple.</a:t>
            </a:r>
          </a:p>
          <a:p>
            <a:pPr marL="800100" lvl="1" indent="-342900">
              <a:buFont typeface="Wingdings" charset="2"/>
              <a:buChar char="Ø"/>
            </a:pPr>
            <a:endParaRPr lang="en-US" dirty="0"/>
          </a:p>
          <a:p>
            <a:pPr lvl="1"/>
            <a:endParaRPr lang="en-US" dirty="0"/>
          </a:p>
          <a:p>
            <a:pPr marL="342900" indent="-342900">
              <a:buFont typeface="+mj-lt"/>
              <a:buAutoNum type="arabicPeriod" startAt="2"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Lorenzo Uplegger - PREP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4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22915</TotalTime>
  <Words>1477</Words>
  <Application>Microsoft Office PowerPoint</Application>
  <PresentationFormat>On-screen Show (4:3)</PresentationFormat>
  <Paragraphs>261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Thanks.</vt:lpstr>
      <vt:lpstr>               Backup Slides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Lorenzo Uplegger</dc:creator>
  <cp:lastModifiedBy>Joseph Tezak</cp:lastModifiedBy>
  <cp:revision>116</cp:revision>
  <dcterms:created xsi:type="dcterms:W3CDTF">2014-11-18T20:17:31Z</dcterms:created>
  <dcterms:modified xsi:type="dcterms:W3CDTF">2014-12-16T03:32:51Z</dcterms:modified>
</cp:coreProperties>
</file>