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70" r:id="rId2"/>
    <p:sldId id="258" r:id="rId3"/>
    <p:sldId id="264" r:id="rId4"/>
    <p:sldId id="265" r:id="rId5"/>
    <p:sldId id="259" r:id="rId6"/>
    <p:sldId id="260" r:id="rId7"/>
    <p:sldId id="266" r:id="rId8"/>
    <p:sldId id="275" r:id="rId9"/>
    <p:sldId id="267" r:id="rId10"/>
    <p:sldId id="261" r:id="rId11"/>
    <p:sldId id="268" r:id="rId12"/>
    <p:sldId id="269" r:id="rId13"/>
    <p:sldId id="262" r:id="rId14"/>
    <p:sldId id="263" r:id="rId15"/>
    <p:sldId id="271" r:id="rId16"/>
    <p:sldId id="273" r:id="rId17"/>
    <p:sldId id="274" r:id="rId18"/>
    <p:sldId id="276" r:id="rId19"/>
    <p:sldId id="272" r:id="rId20"/>
    <p:sldId id="256" r:id="rId21"/>
    <p:sldId id="257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806FF"/>
    <a:srgbClr val="133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192" autoAdjust="0"/>
  </p:normalViewPr>
  <p:slideViewPr>
    <p:cSldViewPr snapToGrid="0" snapToObjects="1">
      <p:cViewPr>
        <p:scale>
          <a:sx n="75" d="100"/>
          <a:sy n="75" d="100"/>
        </p:scale>
        <p:origin x="-144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E40913-8FC9-3D46-A906-E15DEAE9C7D1}" type="datetimeFigureOut">
              <a:rPr lang="en-US" smtClean="0"/>
              <a:t>10/4/15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0C6972-7DB2-3748-9CAF-8764EB645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918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Point out </a:t>
            </a:r>
            <a:r>
              <a:rPr lang="en-US" dirty="0" err="1" smtClean="0"/>
              <a:t>reionization</a:t>
            </a:r>
            <a:r>
              <a:rPr lang="en-US" dirty="0" smtClean="0"/>
              <a:t> bump,</a:t>
            </a:r>
            <a:r>
              <a:rPr lang="en-US" baseline="0" dirty="0" smtClean="0"/>
              <a:t> which is another possible target.</a:t>
            </a:r>
          </a:p>
          <a:p>
            <a:r>
              <a:rPr lang="en-US" baseline="0" dirty="0" smtClean="0"/>
              <a:t>Go over foreground bands briefly;  dust + synchrotron everywhere higher than the target, requires foreground subtraction.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C6972-7DB2-3748-9CAF-8764EB6454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0678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Readout</a:t>
            </a:r>
            <a:r>
              <a:rPr lang="en-US" baseline="0" dirty="0" smtClean="0"/>
              <a:t> is a real cost.  KIDs can simplify the readout a lot.  And may be simpler to fabricate.  They’re not more sensitive, so there’s no benefit in that direction.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C6972-7DB2-3748-9CAF-8764EB64543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2265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Below 90GHz (and I say 60 here to</a:t>
            </a:r>
            <a:r>
              <a:rPr lang="en-US" baseline="0" dirty="0" smtClean="0"/>
              <a:t> get fully below the 90GHz band) there’s a real question about what to use.  HEMTs work great but cost a lot.  Bolometers should work there but haven’t been developed/deployed.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C6972-7DB2-3748-9CAF-8764EB64543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8647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optics are challenging, with an important goal being to minimize overall project cost while meeting other specs.</a:t>
            </a:r>
            <a:r>
              <a:rPr lang="en-US" baseline="0" dirty="0" smtClean="0"/>
              <a:t>   Desire wide-field optics, and </a:t>
            </a:r>
            <a:r>
              <a:rPr lang="en-US" baseline="0" dirty="0" err="1" smtClean="0"/>
              <a:t>multichroic</a:t>
            </a:r>
            <a:r>
              <a:rPr lang="en-US" baseline="0" dirty="0" smtClean="0"/>
              <a:t> especially for the precious large-aperture telescopes.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C6972-7DB2-3748-9CAF-8764EB64543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4423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 example of an audacious</a:t>
            </a:r>
            <a:r>
              <a:rPr lang="en-US" baseline="0" dirty="0" smtClean="0"/>
              <a:t> new design that  </a:t>
            </a:r>
            <a:r>
              <a:rPr lang="en-US" baseline="0" dirty="0" err="1" smtClean="0"/>
              <a:t>accomodates</a:t>
            </a:r>
            <a:r>
              <a:rPr lang="en-US" baseline="0" dirty="0" smtClean="0"/>
              <a:t> an enormous number of detectors.  Worth further study.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C6972-7DB2-3748-9CAF-8764EB64543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57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instrument do we need to get at the ell=80</a:t>
            </a:r>
            <a:r>
              <a:rPr lang="en-US" baseline="0" dirty="0" smtClean="0"/>
              <a:t> bump?    Small telescopes are fine for that, though if we build a large telescope it should be able to probe the ell =100 range too if used properly.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Note:  the red curve here is arbitrarily scaled… it looks funny because the y-axis is linear, and we’re used to seeing it on a log scale.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C6972-7DB2-3748-9CAF-8764EB64543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92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survey size</a:t>
            </a:r>
            <a:r>
              <a:rPr lang="en-US" baseline="0" dirty="0" smtClean="0"/>
              <a:t> do we need?   1% is (theoretically) okay, though really you’d want a few times more.  Even more than that is good if you want to check for isotropy to convince yourself that any signal isn’t foregrounds.   Once you get to 50% you can start characterizing the </a:t>
            </a:r>
            <a:r>
              <a:rPr lang="en-US" baseline="0" dirty="0" err="1" smtClean="0"/>
              <a:t>reionization</a:t>
            </a:r>
            <a:r>
              <a:rPr lang="en-US" baseline="0" dirty="0" smtClean="0"/>
              <a:t> bump.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Note:  the red curve here is arbitrarily scaled… it looks funny because the y-axis is linear, and we’re used to seeing it on a log scale.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C6972-7DB2-3748-9CAF-8764EB64543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351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Foregrounds are strong</a:t>
            </a:r>
            <a:r>
              <a:rPr lang="en-US" baseline="0" dirty="0" smtClean="0"/>
              <a:t> relative to the signal so we need to characterize them.  </a:t>
            </a:r>
          </a:p>
          <a:p>
            <a:r>
              <a:rPr lang="en-US" baseline="0" dirty="0" smtClean="0"/>
              <a:t>Note:</a:t>
            </a:r>
          </a:p>
          <a:p>
            <a:r>
              <a:rPr lang="en-US" baseline="0" dirty="0" smtClean="0"/>
              <a:t>The blue curve here is </a:t>
            </a:r>
            <a:r>
              <a:rPr lang="en-US" baseline="0" dirty="0" err="1" smtClean="0"/>
              <a:t>dT_rj</a:t>
            </a:r>
            <a:r>
              <a:rPr lang="en-US" baseline="0" dirty="0" smtClean="0"/>
              <a:t>/</a:t>
            </a:r>
            <a:r>
              <a:rPr lang="en-US" baseline="0" dirty="0" err="1" smtClean="0"/>
              <a:t>dT_cmb</a:t>
            </a:r>
            <a:r>
              <a:rPr lang="en-US" baseline="0" dirty="0" smtClean="0"/>
              <a:t> and so gives the signal strength of a </a:t>
            </a:r>
            <a:r>
              <a:rPr lang="en-US" baseline="0" dirty="0" err="1" smtClean="0"/>
              <a:t>cmb</a:t>
            </a:r>
            <a:r>
              <a:rPr lang="en-US" baseline="0" dirty="0" smtClean="0"/>
              <a:t> signal.   </a:t>
            </a:r>
            <a:r>
              <a:rPr lang="en-US" baseline="0" dirty="0" err="1" smtClean="0"/>
              <a:t>Synchroton</a:t>
            </a:r>
            <a:r>
              <a:rPr lang="en-US" baseline="0" dirty="0" smtClean="0"/>
              <a:t> and dust are very roughly (by hand) normalized for 150GHz, ell=80 bump, small sky patch where we know that the dust gives about r=0.1, and such that the foreground minimum is near 70GHz.  So in this plot you can take the CMB line as r=0.1, then the dust line is about right for Bicep’s patch… and the synchrotron is too if the 70GHz minimum rule holds up for small patches.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C6972-7DB2-3748-9CAF-8764EB64543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463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Atmosphere shown is for pole, zenith, 0.26mm </a:t>
            </a:r>
            <a:r>
              <a:rPr lang="en-US" dirty="0" err="1" smtClean="0"/>
              <a:t>pwv</a:t>
            </a:r>
            <a:r>
              <a:rPr lang="en-US" dirty="0" smtClean="0"/>
              <a:t>,</a:t>
            </a:r>
            <a:r>
              <a:rPr lang="en-US" baseline="0" dirty="0" smtClean="0"/>
              <a:t> winter.  But that’s not the point… just that the spectrum rises but &lt;300GHz doesn’t look crazy… and that to get 3N+2 bands we’ll have to split windows.</a:t>
            </a:r>
          </a:p>
          <a:p>
            <a:r>
              <a:rPr lang="en-US" baseline="0" dirty="0" smtClean="0"/>
              <a:t>Another point is that the 60GHz water line means that the next band you’re going to use (down low, below 90) is going to be 40GHz where </a:t>
            </a:r>
            <a:r>
              <a:rPr lang="en-US" baseline="0" dirty="0" err="1" smtClean="0"/>
              <a:t>hemts</a:t>
            </a:r>
            <a:r>
              <a:rPr lang="en-US" baseline="0" dirty="0" smtClean="0"/>
              <a:t> work great though we’d need to look at $.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C6972-7DB2-3748-9CAF-8764EB64543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088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 that we’ve made the point that we need lots of bands to deal with foregrounds, make the point that we’re going after</a:t>
            </a:r>
            <a:r>
              <a:rPr lang="en-US" baseline="0" dirty="0" smtClean="0"/>
              <a:t> ridiculously small signals.  So we need enormous sensitivity.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C6972-7DB2-3748-9CAF-8764EB64543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17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Bolos</a:t>
            </a:r>
            <a:r>
              <a:rPr lang="en-US" baseline="0" dirty="0" smtClean="0"/>
              <a:t> currently in use from ground are almost all 90-150GHz, with 220GHz starting.</a:t>
            </a:r>
          </a:p>
          <a:p>
            <a:r>
              <a:rPr lang="en-US" baseline="0" dirty="0" smtClean="0"/>
              <a:t>They all work roughly the same way;  feeds differ.</a:t>
            </a:r>
          </a:p>
          <a:p>
            <a:r>
              <a:rPr lang="en-US" baseline="0" dirty="0" err="1" smtClean="0"/>
              <a:t>Npolarizations</a:t>
            </a:r>
            <a:r>
              <a:rPr lang="en-US" baseline="0" dirty="0" smtClean="0"/>
              <a:t>*</a:t>
            </a:r>
            <a:r>
              <a:rPr lang="en-US" baseline="0" dirty="0" err="1" smtClean="0"/>
              <a:t>Ncolors</a:t>
            </a:r>
            <a:r>
              <a:rPr lang="en-US" baseline="0" dirty="0" smtClean="0"/>
              <a:t> = </a:t>
            </a:r>
            <a:r>
              <a:rPr lang="en-US" baseline="0" dirty="0" err="1" smtClean="0"/>
              <a:t>Ndetectors</a:t>
            </a:r>
            <a:r>
              <a:rPr lang="en-US" baseline="0" dirty="0" smtClean="0"/>
              <a:t> in pixel.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C6972-7DB2-3748-9CAF-8764EB64543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003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We’re not perfect yet (at least in SPT… Act?)    But we’re close enough that just working</a:t>
            </a:r>
            <a:r>
              <a:rPr lang="en-US" baseline="0" dirty="0" smtClean="0"/>
              <a:t> on sensitivity alone, which isn’t easy either, won’t get us where we need to be.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C6972-7DB2-3748-9CAF-8764EB64543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1549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We’re at about the ultimate</a:t>
            </a:r>
            <a:r>
              <a:rPr lang="en-US" baseline="0" dirty="0" smtClean="0"/>
              <a:t> scale for pixels per wafer.  We may not be at the ultimate scale for bands/pixel, though, so detector count on a 6” wafer may still rise.   But we’re going to need many many many of these.  That’s the biggest change in S4’s focal planes, as all else could be </a:t>
            </a:r>
            <a:r>
              <a:rPr lang="en-US" baseline="0" dirty="0" err="1" smtClean="0"/>
              <a:t>evolutionaary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C6972-7DB2-3748-9CAF-8764EB64543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687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49EF-3746-674C-9B61-7F2BD075B7C7}" type="datetimeFigureOut">
              <a:rPr lang="en-US" smtClean="0"/>
              <a:t>10/4/15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DF17A-7F4C-0A4E-A4D7-2F581BD5A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39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49EF-3746-674C-9B61-7F2BD075B7C7}" type="datetimeFigureOut">
              <a:rPr lang="en-US" smtClean="0"/>
              <a:t>10/4/15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DF17A-7F4C-0A4E-A4D7-2F581BD5A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046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49EF-3746-674C-9B61-7F2BD075B7C7}" type="datetimeFigureOut">
              <a:rPr lang="en-US" smtClean="0"/>
              <a:t>10/4/15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DF17A-7F4C-0A4E-A4D7-2F581BD5A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631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49EF-3746-674C-9B61-7F2BD075B7C7}" type="datetimeFigureOut">
              <a:rPr lang="en-US" smtClean="0"/>
              <a:t>10/4/15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DF17A-7F4C-0A4E-A4D7-2F581BD5A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68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49EF-3746-674C-9B61-7F2BD075B7C7}" type="datetimeFigureOut">
              <a:rPr lang="en-US" smtClean="0"/>
              <a:t>10/4/15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DF17A-7F4C-0A4E-A4D7-2F581BD5A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213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49EF-3746-674C-9B61-7F2BD075B7C7}" type="datetimeFigureOut">
              <a:rPr lang="en-US" smtClean="0"/>
              <a:t>10/4/15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DF17A-7F4C-0A4E-A4D7-2F581BD5A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82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49EF-3746-674C-9B61-7F2BD075B7C7}" type="datetimeFigureOut">
              <a:rPr lang="en-US" smtClean="0"/>
              <a:t>10/4/15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DF17A-7F4C-0A4E-A4D7-2F581BD5A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988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49EF-3746-674C-9B61-7F2BD075B7C7}" type="datetimeFigureOut">
              <a:rPr lang="en-US" smtClean="0"/>
              <a:t>10/4/15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DF17A-7F4C-0A4E-A4D7-2F581BD5A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288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49EF-3746-674C-9B61-7F2BD075B7C7}" type="datetimeFigureOut">
              <a:rPr lang="en-US" smtClean="0"/>
              <a:t>10/4/15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DF17A-7F4C-0A4E-A4D7-2F581BD5A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532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49EF-3746-674C-9B61-7F2BD075B7C7}" type="datetimeFigureOut">
              <a:rPr lang="en-US" smtClean="0"/>
              <a:t>10/4/15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DF17A-7F4C-0A4E-A4D7-2F581BD5A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447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49EF-3746-674C-9B61-7F2BD075B7C7}" type="datetimeFigureOut">
              <a:rPr lang="en-US" smtClean="0"/>
              <a:t>10/4/15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DF17A-7F4C-0A4E-A4D7-2F581BD5A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656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149EF-3746-674C-9B61-7F2BD075B7C7}" type="datetimeFigureOut">
              <a:rPr lang="en-US" smtClean="0"/>
              <a:t>10/4/15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DF17A-7F4C-0A4E-A4D7-2F581BD5A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252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emf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1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Technology Requirements for </a:t>
            </a:r>
            <a:r>
              <a:rPr lang="en-US" dirty="0" smtClean="0"/>
              <a:t>Large-Angular-Scale </a:t>
            </a:r>
            <a:r>
              <a:rPr lang="en-US" dirty="0" smtClean="0"/>
              <a:t>CMB Science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77460" y="5724193"/>
            <a:ext cx="62513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John </a:t>
            </a:r>
            <a:r>
              <a:rPr lang="en-US" sz="2200" dirty="0" err="1" smtClean="0"/>
              <a:t>Ruhl</a:t>
            </a:r>
            <a:r>
              <a:rPr lang="en-US" sz="2200" dirty="0"/>
              <a:t> </a:t>
            </a:r>
            <a:r>
              <a:rPr lang="en-US" sz="2200" dirty="0" smtClean="0"/>
              <a:t>(Case Western)</a:t>
            </a:r>
          </a:p>
          <a:p>
            <a:pPr algn="ctr"/>
            <a:r>
              <a:rPr lang="en-US" sz="2200" dirty="0" smtClean="0"/>
              <a:t>Brad Benson (</a:t>
            </a:r>
            <a:r>
              <a:rPr lang="en-US" sz="2200" dirty="0" err="1" smtClean="0"/>
              <a:t>Fermilab</a:t>
            </a:r>
            <a:r>
              <a:rPr lang="en-US" sz="2200" dirty="0" smtClean="0"/>
              <a:t> / U. Chicago)</a:t>
            </a:r>
          </a:p>
          <a:p>
            <a:pPr algn="ctr"/>
            <a:r>
              <a:rPr lang="en-US" sz="2200" dirty="0" smtClean="0"/>
              <a:t>CPAD, </a:t>
            </a:r>
            <a:r>
              <a:rPr lang="en-US" sz="2200" dirty="0" smtClean="0"/>
              <a:t>10/5/2015</a:t>
            </a:r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1072126" y="1567073"/>
            <a:ext cx="7059539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Science Goal:   </a:t>
            </a:r>
            <a:r>
              <a:rPr lang="en-US" sz="2400" dirty="0" smtClean="0"/>
              <a:t>Measure (or set stringent limits on) the polarization signal in the CMB caused by remnant gravity waves (tensor fluctuations) from Inflation.</a:t>
            </a:r>
          </a:p>
          <a:p>
            <a:endParaRPr lang="en-US" sz="2400" dirty="0"/>
          </a:p>
          <a:p>
            <a:r>
              <a:rPr lang="en-US" sz="2400" dirty="0" smtClean="0"/>
              <a:t>This signal is characterized by a single number, </a:t>
            </a:r>
            <a:r>
              <a:rPr lang="en-US" sz="2800" b="1" dirty="0" smtClean="0">
                <a:solidFill>
                  <a:srgbClr val="0000FF"/>
                </a:solidFill>
              </a:rPr>
              <a:t>r</a:t>
            </a:r>
            <a:r>
              <a:rPr lang="en-US" sz="2400" dirty="0" smtClean="0"/>
              <a:t>, which is the ratio of the fluctuation power in tensor and scalar modes.</a:t>
            </a:r>
          </a:p>
          <a:p>
            <a:endParaRPr lang="en-US" sz="2400" dirty="0"/>
          </a:p>
          <a:p>
            <a:r>
              <a:rPr lang="en-US" sz="2400" b="1" dirty="0" smtClean="0">
                <a:solidFill>
                  <a:srgbClr val="0000FF"/>
                </a:solidFill>
              </a:rPr>
              <a:t>Current best limit:   </a:t>
            </a:r>
            <a:r>
              <a:rPr lang="en-US" sz="2400" dirty="0" smtClean="0"/>
              <a:t>r &lt; 0.1  from Bicep2/Planck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b="1" i="1" dirty="0" smtClean="0">
                <a:solidFill>
                  <a:srgbClr val="0000FF"/>
                </a:solidFill>
              </a:rPr>
              <a:t>Target CMB-S4 sensitivity:  </a:t>
            </a:r>
            <a:r>
              <a:rPr lang="en-US" sz="2400" dirty="0" smtClean="0"/>
              <a:t>r = </a:t>
            </a:r>
            <a:r>
              <a:rPr lang="en-US" sz="2400" dirty="0" smtClean="0"/>
              <a:t>0.001 at 5-sigma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364388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0493" y="864951"/>
            <a:ext cx="821978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Single-detector sensitivity </a:t>
            </a:r>
            <a:r>
              <a:rPr lang="en-US" sz="2800" dirty="0" smtClean="0"/>
              <a:t>is </a:t>
            </a:r>
            <a:r>
              <a:rPr lang="en-US" sz="2800" dirty="0" smtClean="0"/>
              <a:t>typically (near) photon-noise limited.  </a:t>
            </a:r>
          </a:p>
          <a:p>
            <a:endParaRPr lang="en-US" sz="2800" dirty="0"/>
          </a:p>
          <a:p>
            <a:r>
              <a:rPr lang="en-US" sz="2800" dirty="0" smtClean="0"/>
              <a:t>Limited room for improvement:</a:t>
            </a:r>
            <a:endParaRPr lang="en-US" sz="2800" dirty="0"/>
          </a:p>
          <a:p>
            <a:pPr marL="914400" lvl="1" indent="-457200">
              <a:buFont typeface="Arial"/>
              <a:buChar char="•"/>
            </a:pPr>
            <a:r>
              <a:rPr lang="en-US" sz="2800" dirty="0" smtClean="0"/>
              <a:t>Optical efficiency </a:t>
            </a:r>
            <a:r>
              <a:rPr lang="en-US" sz="2000" dirty="0" smtClean="0"/>
              <a:t>(more photons =&gt; more sensitive)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 smtClean="0"/>
              <a:t>Optical loading </a:t>
            </a:r>
            <a:r>
              <a:rPr lang="en-US" sz="2000" dirty="0" smtClean="0"/>
              <a:t>(fewer non-CMB photons =&gt; more sensitive)</a:t>
            </a:r>
            <a:br>
              <a:rPr lang="en-US" sz="2000" dirty="0" smtClean="0"/>
            </a:br>
            <a:endParaRPr lang="en-US" sz="2800" dirty="0" smtClean="0"/>
          </a:p>
          <a:p>
            <a:r>
              <a:rPr lang="en-US" sz="2800" dirty="0" smtClean="0"/>
              <a:t>At best (very optimistic) maybe a factor of </a:t>
            </a:r>
            <a:r>
              <a:rPr lang="en-US" sz="2800" dirty="0" err="1" smtClean="0"/>
              <a:t>sqrt</a:t>
            </a:r>
            <a:r>
              <a:rPr lang="en-US" sz="2800" dirty="0" smtClean="0"/>
              <a:t>(2) improvement is possible.</a:t>
            </a:r>
          </a:p>
          <a:p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006149" y="49487"/>
            <a:ext cx="71255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/>
              <a:t>Improving </a:t>
            </a:r>
            <a:r>
              <a:rPr lang="en-US" sz="3000" b="1" dirty="0" smtClean="0"/>
              <a:t>Instrument Sensitivity</a:t>
            </a:r>
            <a:endParaRPr lang="en-US" sz="3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59849" y="5018205"/>
            <a:ext cx="87841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0000FF"/>
                </a:solidFill>
              </a:rPr>
              <a:t>Need: a) more </a:t>
            </a:r>
            <a:r>
              <a:rPr lang="en-US" sz="2800" i="1" dirty="0" smtClean="0">
                <a:solidFill>
                  <a:srgbClr val="0000FF"/>
                </a:solidFill>
              </a:rPr>
              <a:t>sensitivity, </a:t>
            </a:r>
            <a:r>
              <a:rPr lang="en-US" sz="2800" i="1" dirty="0" smtClean="0">
                <a:solidFill>
                  <a:srgbClr val="0000FF"/>
                </a:solidFill>
              </a:rPr>
              <a:t>b) many </a:t>
            </a:r>
            <a:r>
              <a:rPr lang="en-US" sz="2800" i="1" dirty="0" smtClean="0">
                <a:solidFill>
                  <a:srgbClr val="0000FF"/>
                </a:solidFill>
              </a:rPr>
              <a:t>bands to deal with </a:t>
            </a:r>
            <a:r>
              <a:rPr lang="en-US" sz="2800" i="1" dirty="0" smtClean="0">
                <a:solidFill>
                  <a:srgbClr val="0000FF"/>
                </a:solidFill>
              </a:rPr>
              <a:t>foregrounds. </a:t>
            </a:r>
          </a:p>
          <a:p>
            <a:r>
              <a:rPr lang="en-US" sz="2800" i="1" dirty="0" smtClean="0">
                <a:solidFill>
                  <a:srgbClr val="0000FF"/>
                </a:solidFill>
              </a:rPr>
              <a:t>=&gt; deploy </a:t>
            </a:r>
            <a:r>
              <a:rPr lang="en-US" sz="2800" i="1" dirty="0" smtClean="0">
                <a:solidFill>
                  <a:srgbClr val="0000FF"/>
                </a:solidFill>
              </a:rPr>
              <a:t>a suite of instruments with  ~</a:t>
            </a:r>
            <a:r>
              <a:rPr lang="en-US" sz="2800" i="1" dirty="0" smtClean="0">
                <a:solidFill>
                  <a:srgbClr val="0000FF"/>
                </a:solidFill>
              </a:rPr>
              <a:t>500,000 </a:t>
            </a:r>
            <a:r>
              <a:rPr lang="en-US" sz="2800" i="1" dirty="0" smtClean="0">
                <a:solidFill>
                  <a:srgbClr val="0000FF"/>
                </a:solidFill>
              </a:rPr>
              <a:t>detectors.</a:t>
            </a:r>
            <a:endParaRPr lang="en-US" sz="280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829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0558" t="55732" r="6221"/>
          <a:stretch/>
        </p:blipFill>
        <p:spPr>
          <a:xfrm>
            <a:off x="0" y="1329524"/>
            <a:ext cx="4684367" cy="37939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2129" b="52255"/>
          <a:stretch/>
        </p:blipFill>
        <p:spPr>
          <a:xfrm>
            <a:off x="4609458" y="1329524"/>
            <a:ext cx="4534542" cy="37939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7931" y="5261497"/>
            <a:ext cx="90883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Issues:  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Scaling up to </a:t>
            </a:r>
            <a:r>
              <a:rPr lang="en-US" sz="2400" dirty="0" smtClean="0"/>
              <a:t>100K’s </a:t>
            </a:r>
            <a:r>
              <a:rPr lang="en-US" sz="2400" dirty="0"/>
              <a:t>of detectors</a:t>
            </a:r>
            <a:r>
              <a:rPr lang="en-US" sz="2400" dirty="0" smtClean="0"/>
              <a:t>.   (100’s of good wafers!)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Cost per pixel including </a:t>
            </a:r>
            <a:r>
              <a:rPr lang="en-US" sz="2400" dirty="0" smtClean="0"/>
              <a:t>readout</a:t>
            </a:r>
            <a:r>
              <a:rPr lang="en-US" sz="2400" dirty="0"/>
              <a:t> </a:t>
            </a:r>
            <a:r>
              <a:rPr lang="en-US" sz="2400" dirty="0" smtClean="0"/>
              <a:t>(&lt; ~$10/detector)</a:t>
            </a: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Demonstrating on-sky performance at </a:t>
            </a:r>
            <a:r>
              <a:rPr lang="en-US" sz="2400" dirty="0" err="1" smtClean="0"/>
              <a:t>freq</a:t>
            </a:r>
            <a:r>
              <a:rPr lang="en-US" sz="2400" dirty="0"/>
              <a:t> </a:t>
            </a:r>
            <a:r>
              <a:rPr lang="en-US" sz="2400" dirty="0" smtClean="0"/>
              <a:t>&gt; 200GHz, or </a:t>
            </a:r>
            <a:r>
              <a:rPr lang="en-US" sz="2400" dirty="0" smtClean="0"/>
              <a:t>&lt; 60GHz</a:t>
            </a:r>
            <a:r>
              <a:rPr lang="en-US" sz="2400" dirty="0" smtClean="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22644" y="-65974"/>
            <a:ext cx="755436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/>
              <a:t>“Stage-3” Detector </a:t>
            </a:r>
            <a:r>
              <a:rPr lang="en-US" sz="3000" b="1" dirty="0"/>
              <a:t>T</a:t>
            </a:r>
            <a:r>
              <a:rPr lang="en-US" sz="3000" b="1" dirty="0" smtClean="0"/>
              <a:t>echnology: 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000" dirty="0" smtClean="0"/>
              <a:t>Order(</a:t>
            </a:r>
            <a:r>
              <a:rPr lang="en-US" sz="2000" dirty="0" smtClean="0"/>
              <a:t>1,000</a:t>
            </a:r>
            <a:r>
              <a:rPr lang="en-US" sz="2000" dirty="0" smtClean="0"/>
              <a:t>) detectors on one 6” wafer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Order(10,000) detectors in instrument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22769" y="972851"/>
            <a:ext cx="20782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SPT-3G wafer</a:t>
            </a:r>
            <a:endParaRPr lang="en-US" sz="2200" dirty="0"/>
          </a:p>
        </p:txBody>
      </p:sp>
      <p:sp>
        <p:nvSpPr>
          <p:cNvPr id="13" name="TextBox 12"/>
          <p:cNvSpPr txBox="1"/>
          <p:nvPr/>
        </p:nvSpPr>
        <p:spPr>
          <a:xfrm>
            <a:off x="5537200" y="972851"/>
            <a:ext cx="26246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Advanced ACT array</a:t>
            </a:r>
            <a:endParaRPr lang="en-US" sz="2200" dirty="0"/>
          </a:p>
        </p:txBody>
      </p:sp>
      <p:sp>
        <p:nvSpPr>
          <p:cNvPr id="14" name="TextBox 13"/>
          <p:cNvSpPr txBox="1"/>
          <p:nvPr/>
        </p:nvSpPr>
        <p:spPr>
          <a:xfrm>
            <a:off x="1671506" y="5123488"/>
            <a:ext cx="5875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(Could show other examples from </a:t>
            </a:r>
            <a:r>
              <a:rPr lang="en-US" i="1" dirty="0" err="1" smtClean="0"/>
              <a:t>eg</a:t>
            </a:r>
            <a:r>
              <a:rPr lang="en-US" i="1" dirty="0" smtClean="0"/>
              <a:t> JPL, UC Berkeley…)</a:t>
            </a:r>
            <a:endParaRPr lang="en-US" i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4091" y="4412288"/>
            <a:ext cx="18923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258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448" y="1088702"/>
            <a:ext cx="4425721" cy="563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Photons are </a:t>
            </a:r>
            <a:r>
              <a:rPr lang="en-US" sz="2400" dirty="0" smtClean="0"/>
              <a:t>coupled </a:t>
            </a:r>
            <a:r>
              <a:rPr lang="en-US" sz="2400" dirty="0" smtClean="0"/>
              <a:t>into a superconducting resonant circuit.  They change its kinetic inductance, which changes resonance properties (Q or </a:t>
            </a:r>
            <a:r>
              <a:rPr lang="en-US" sz="2400" dirty="0" err="1" smtClean="0"/>
              <a:t>freq</a:t>
            </a:r>
            <a:r>
              <a:rPr lang="en-US" sz="2400" dirty="0" smtClean="0"/>
              <a:t> or phase)</a:t>
            </a:r>
          </a:p>
          <a:p>
            <a:endParaRPr lang="en-US" sz="2400" dirty="0"/>
          </a:p>
          <a:p>
            <a:r>
              <a:rPr lang="en-US" sz="2400" b="1" dirty="0" smtClean="0"/>
              <a:t>Advantages:</a:t>
            </a:r>
            <a:r>
              <a:rPr lang="en-US" sz="2400" dirty="0" smtClean="0"/>
              <a:t>   potentially easier fab, easier (highly multiplexed) readout, lower cost.</a:t>
            </a:r>
          </a:p>
          <a:p>
            <a:endParaRPr lang="en-US" sz="2400" dirty="0"/>
          </a:p>
          <a:p>
            <a:r>
              <a:rPr lang="en-US" sz="2400" b="1" dirty="0" smtClean="0"/>
              <a:t>Disadvantages:</a:t>
            </a:r>
            <a:r>
              <a:rPr lang="en-US" sz="2400" dirty="0" smtClean="0"/>
              <a:t>  not CMB field tested, and CMB-likely designs (dual polarization, </a:t>
            </a:r>
            <a:r>
              <a:rPr lang="en-US" sz="2400" dirty="0" err="1" smtClean="0"/>
              <a:t>multichroic</a:t>
            </a:r>
            <a:r>
              <a:rPr lang="en-US" sz="2400" dirty="0" smtClean="0"/>
              <a:t>) are still in very early stages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7036" y="920912"/>
            <a:ext cx="4528825" cy="56772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14595"/>
            <a:ext cx="77723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/>
              <a:t>Kinetic </a:t>
            </a:r>
            <a:r>
              <a:rPr lang="en-US" sz="3000" b="1" dirty="0" smtClean="0"/>
              <a:t>Inductance Detectors (KIDs</a:t>
            </a:r>
            <a:r>
              <a:rPr lang="en-US" sz="3000" b="1" dirty="0" smtClean="0"/>
              <a:t>):</a:t>
            </a:r>
          </a:p>
          <a:p>
            <a:pPr algn="ctr"/>
            <a:r>
              <a:rPr lang="en-US" sz="3000" b="1" dirty="0" smtClean="0"/>
              <a:t>A simpler </a:t>
            </a:r>
            <a:r>
              <a:rPr lang="en-US" sz="3000" b="1" dirty="0"/>
              <a:t>c</a:t>
            </a:r>
            <a:r>
              <a:rPr lang="en-US" sz="3000" b="1" dirty="0" smtClean="0"/>
              <a:t>ost </a:t>
            </a:r>
            <a:r>
              <a:rPr lang="en-US" sz="3000" b="1" dirty="0"/>
              <a:t>s</a:t>
            </a:r>
            <a:r>
              <a:rPr lang="en-US" sz="3000" b="1" dirty="0" smtClean="0"/>
              <a:t>aving </a:t>
            </a:r>
            <a:r>
              <a:rPr lang="en-US" sz="3000" b="1" dirty="0"/>
              <a:t>d</a:t>
            </a:r>
            <a:r>
              <a:rPr lang="en-US" sz="3000" b="1" dirty="0" smtClean="0"/>
              <a:t>etector?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3069638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6429" y="64961"/>
            <a:ext cx="51707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/>
              <a:t>HEMT Amplifiers: </a:t>
            </a:r>
          </a:p>
          <a:p>
            <a:pPr algn="ctr"/>
            <a:r>
              <a:rPr lang="en-US" sz="3000" b="1" dirty="0" smtClean="0"/>
              <a:t>Frequencies </a:t>
            </a:r>
            <a:r>
              <a:rPr lang="en-US" sz="3000" b="1" dirty="0" smtClean="0"/>
              <a:t>lower than 60GHz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3286" y="1204937"/>
            <a:ext cx="35650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00FF"/>
                </a:solidFill>
              </a:rPr>
              <a:t>Bolometers haven’t been demonstrated </a:t>
            </a:r>
            <a:r>
              <a:rPr lang="en-US" sz="2400" i="1" dirty="0" smtClean="0">
                <a:solidFill>
                  <a:srgbClr val="0000FF"/>
                </a:solidFill>
              </a:rPr>
              <a:t>at &lt; 60 GHz … </a:t>
            </a:r>
            <a:r>
              <a:rPr lang="en-US" sz="2400" i="1" dirty="0" smtClean="0">
                <a:solidFill>
                  <a:srgbClr val="0000FF"/>
                </a:solidFill>
              </a:rPr>
              <a:t>could/should </a:t>
            </a:r>
            <a:r>
              <a:rPr lang="en-US" sz="2400" i="1" dirty="0" smtClean="0">
                <a:solidFill>
                  <a:srgbClr val="0000FF"/>
                </a:solidFill>
              </a:rPr>
              <a:t>work (e.g., CLASS experiment) </a:t>
            </a:r>
            <a:endParaRPr lang="en-US" sz="2400" i="1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8357" y="1435770"/>
            <a:ext cx="4952999" cy="54222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0634" y="2876195"/>
            <a:ext cx="3283857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HEMT amplifiers have a strong history, but are expensive per </a:t>
            </a:r>
            <a:r>
              <a:rPr lang="en-US" sz="2800" dirty="0" smtClean="0"/>
              <a:t>pixel (~$1 K).   </a:t>
            </a:r>
            <a:r>
              <a:rPr lang="en-US" sz="2800" dirty="0"/>
              <a:t>Worth looking at </a:t>
            </a:r>
            <a:r>
              <a:rPr lang="en-US" sz="2800" dirty="0" smtClean="0"/>
              <a:t>costs… some progress there but still expensive.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4477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6572" y="119390"/>
            <a:ext cx="59327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/>
              <a:t>Optics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642610"/>
            <a:ext cx="7855857" cy="71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Need telescopes that can fit the desired number of detectors.</a:t>
            </a:r>
          </a:p>
          <a:p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b="1" dirty="0" smtClean="0">
                <a:solidFill>
                  <a:srgbClr val="0000FF"/>
                </a:solidFill>
              </a:rPr>
              <a:t>Warm reflectors followed by cryogenic broad-band lenses </a:t>
            </a:r>
            <a:r>
              <a:rPr lang="en-US" sz="2400" dirty="0" smtClean="0"/>
              <a:t>(</a:t>
            </a:r>
            <a:r>
              <a:rPr lang="en-US" sz="2400" dirty="0" smtClean="0"/>
              <a:t>e.g., </a:t>
            </a:r>
            <a:r>
              <a:rPr lang="en-US" sz="2400" dirty="0" smtClean="0"/>
              <a:t>ACT, </a:t>
            </a:r>
            <a:r>
              <a:rPr lang="en-US" sz="2400" dirty="0" err="1" smtClean="0"/>
              <a:t>Polarbear</a:t>
            </a:r>
            <a:r>
              <a:rPr lang="en-US" sz="2400" dirty="0" smtClean="0"/>
              <a:t>, SPT)  </a:t>
            </a:r>
            <a:r>
              <a:rPr lang="en-US" sz="2400" dirty="0"/>
              <a:t>R</a:t>
            </a:r>
            <a:r>
              <a:rPr lang="en-US" sz="2400" dirty="0" smtClean="0"/>
              <a:t>equires cutting edge developments in cryogenic millimeter-wave lens and anti-reflection coating technology.  Current state of the art is Order(5K) pixels, times two to three bands.</a:t>
            </a:r>
            <a:br>
              <a:rPr lang="en-US" sz="2400" dirty="0" smtClean="0"/>
            </a:br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b="1" dirty="0" smtClean="0">
                <a:solidFill>
                  <a:srgbClr val="0000FF"/>
                </a:solidFill>
              </a:rPr>
              <a:t>Small cryogenic refractors </a:t>
            </a:r>
            <a:r>
              <a:rPr lang="en-US" sz="2400" dirty="0" smtClean="0"/>
              <a:t>(</a:t>
            </a:r>
            <a:r>
              <a:rPr lang="en-US" sz="2400" dirty="0" smtClean="0"/>
              <a:t>e.g., </a:t>
            </a:r>
            <a:r>
              <a:rPr lang="en-US" sz="2400" dirty="0" smtClean="0"/>
              <a:t>Bicep/Keck, Spider).   Cheap enough that multiple receivers can be deployed.  State of the art is ~2500 90GHz detectors in one telescope in Bicep3.</a:t>
            </a:r>
            <a:br>
              <a:rPr lang="en-US" sz="2400" dirty="0" smtClean="0"/>
            </a:br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New designs, </a:t>
            </a:r>
            <a:r>
              <a:rPr lang="en-US" sz="2400" dirty="0" smtClean="0"/>
              <a:t>e.g., </a:t>
            </a:r>
            <a:r>
              <a:rPr lang="en-US" sz="2400" b="1" dirty="0" smtClean="0">
                <a:solidFill>
                  <a:srgbClr val="0000FF"/>
                </a:solidFill>
              </a:rPr>
              <a:t>wide-field cross-</a:t>
            </a:r>
            <a:r>
              <a:rPr lang="en-US" sz="2400" b="1" dirty="0" err="1" smtClean="0">
                <a:solidFill>
                  <a:srgbClr val="0000FF"/>
                </a:solidFill>
              </a:rPr>
              <a:t>Dragone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/>
              <a:t>(next slide).   All-reflector optics make many-color focal planes more likely.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296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10184"/>
            <a:ext cx="9144000" cy="44579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30827" y="163286"/>
            <a:ext cx="73446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Cross-</a:t>
            </a:r>
            <a:r>
              <a:rPr lang="en-US" sz="2400" b="1" dirty="0" err="1" smtClean="0"/>
              <a:t>Dragone</a:t>
            </a:r>
            <a:r>
              <a:rPr lang="en-US" sz="2400" b="1" dirty="0" smtClean="0"/>
              <a:t> </a:t>
            </a:r>
            <a:r>
              <a:rPr lang="en-US" sz="2400" b="1" dirty="0"/>
              <a:t>telescopes can illuminate</a:t>
            </a:r>
          </a:p>
          <a:p>
            <a:pPr algn="ctr"/>
            <a:r>
              <a:rPr lang="en-US" sz="2400" b="1" dirty="0"/>
              <a:t>m</a:t>
            </a:r>
            <a:r>
              <a:rPr lang="en-US" sz="2400" b="1" dirty="0" smtClean="0"/>
              <a:t>ore than 100K </a:t>
            </a:r>
            <a:r>
              <a:rPr lang="en-US" sz="2400" b="1" dirty="0" err="1"/>
              <a:t>multichroic</a:t>
            </a:r>
            <a:r>
              <a:rPr lang="en-US" sz="2400" b="1" dirty="0"/>
              <a:t> </a:t>
            </a:r>
            <a:r>
              <a:rPr lang="en-US" sz="2400" b="1" dirty="0" smtClean="0"/>
              <a:t>detectors</a:t>
            </a:r>
          </a:p>
          <a:p>
            <a:pPr algn="ctr"/>
            <a:r>
              <a:rPr lang="en-US" sz="2400" b="1" dirty="0" smtClean="0"/>
              <a:t>(# scales with diameter : this is for 5m, &gt; 100K detectors, but smaller telescopes can still be impressive)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086429" y="6368143"/>
            <a:ext cx="5660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/>
              <a:t>M. </a:t>
            </a:r>
            <a:r>
              <a:rPr lang="en-US" sz="2000" i="1" dirty="0" err="1" smtClean="0"/>
              <a:t>Niemack</a:t>
            </a:r>
            <a:endParaRPr lang="en-US" sz="2000" i="1" dirty="0"/>
          </a:p>
        </p:txBody>
      </p:sp>
      <p:sp>
        <p:nvSpPr>
          <p:cNvPr id="7" name="Rectangle 6"/>
          <p:cNvSpPr/>
          <p:nvPr/>
        </p:nvSpPr>
        <p:spPr>
          <a:xfrm>
            <a:off x="3048000" y="1673878"/>
            <a:ext cx="2177143" cy="8135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176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665"/>
            <a:ext cx="8229600" cy="607351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Measuring </a:t>
            </a:r>
            <a:r>
              <a:rPr lang="en-US" sz="3000" b="1" dirty="0" smtClean="0"/>
              <a:t>Large </a:t>
            </a:r>
            <a:r>
              <a:rPr lang="en-US" sz="3000" b="1" dirty="0" smtClean="0"/>
              <a:t>Angular S</a:t>
            </a:r>
            <a:r>
              <a:rPr lang="en-US" sz="3000" b="1" dirty="0" smtClean="0"/>
              <a:t>cales </a:t>
            </a:r>
            <a:endParaRPr lang="en-US" sz="3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8851" y="607351"/>
            <a:ext cx="90151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Atmosphere fluctuates on large-scales, but is un-polarized.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D</a:t>
            </a:r>
            <a:r>
              <a:rPr lang="en-US" sz="2400" dirty="0" smtClean="0"/>
              <a:t>ifferencing polarized detector pairs removes atmosphere to &lt; ~0.1 Hz (ell &lt; ~ 50) for BICEP2/KECK.  </a:t>
            </a:r>
          </a:p>
          <a:p>
            <a:pPr marL="342900" indent="-342900">
              <a:buFont typeface="Arial"/>
              <a:buChar char="•"/>
            </a:pPr>
            <a:r>
              <a:rPr lang="en-US" sz="2400" i="1" dirty="0" smtClean="0">
                <a:solidFill>
                  <a:srgbClr val="0000FF"/>
                </a:solidFill>
              </a:rPr>
              <a:t>Higher </a:t>
            </a:r>
            <a:r>
              <a:rPr lang="en-US" sz="2400" i="1" dirty="0" smtClean="0">
                <a:solidFill>
                  <a:srgbClr val="0000FF"/>
                </a:solidFill>
              </a:rPr>
              <a:t>focal-plane </a:t>
            </a:r>
            <a:r>
              <a:rPr lang="en-US" sz="2400" i="1" dirty="0" smtClean="0">
                <a:solidFill>
                  <a:srgbClr val="0000FF"/>
                </a:solidFill>
              </a:rPr>
              <a:t>sensitivity </a:t>
            </a:r>
            <a:r>
              <a:rPr lang="en-US" sz="2400" i="1" dirty="0" smtClean="0">
                <a:solidFill>
                  <a:srgbClr val="0000FF"/>
                </a:solidFill>
              </a:rPr>
              <a:t>and larger </a:t>
            </a:r>
            <a:r>
              <a:rPr lang="en-US" sz="2400" i="1" dirty="0" smtClean="0">
                <a:solidFill>
                  <a:srgbClr val="0000FF"/>
                </a:solidFill>
              </a:rPr>
              <a:t>scales will require improved detector gain matching..</a:t>
            </a:r>
            <a:endParaRPr lang="en-US" sz="2400" i="1" dirty="0">
              <a:solidFill>
                <a:srgbClr val="0000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008" y="2563276"/>
            <a:ext cx="7251549" cy="42368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8851" y="6478409"/>
            <a:ext cx="4546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Bicep:  Takahashi </a:t>
            </a:r>
            <a:r>
              <a:rPr lang="en-US" i="1" dirty="0" err="1" smtClean="0"/>
              <a:t>etal</a:t>
            </a:r>
            <a:r>
              <a:rPr lang="en-US" i="1" dirty="0" smtClean="0"/>
              <a:t>, arXiv:0906.4069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4216185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81"/>
            <a:ext cx="8229600" cy="832076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Polarization </a:t>
            </a:r>
            <a:r>
              <a:rPr lang="en-US" sz="3200" b="1" dirty="0" smtClean="0"/>
              <a:t>Modulators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2397" y="757092"/>
            <a:ext cx="4673603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Rapid polarization modulators could be useful/necessary for higher frequencies (where atmospheric emission is worse) and larger angular scales. </a:t>
            </a:r>
          </a:p>
          <a:p>
            <a:endParaRPr lang="en-US" sz="2400" dirty="0"/>
          </a:p>
          <a:p>
            <a:r>
              <a:rPr lang="en-US" sz="2400" dirty="0" smtClean="0"/>
              <a:t>Candidates being explored by various groups:</a:t>
            </a:r>
          </a:p>
          <a:p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Rotating half-wave plates </a:t>
            </a:r>
            <a:r>
              <a:rPr lang="en-US" sz="2400" dirty="0" smtClean="0"/>
              <a:t>(ABS, EBEX</a:t>
            </a:r>
            <a:r>
              <a:rPr lang="en-US" sz="2400" dirty="0" smtClean="0"/>
              <a:t>, ACT, </a:t>
            </a:r>
            <a:r>
              <a:rPr lang="en-US" sz="2400" dirty="0" err="1" smtClean="0"/>
              <a:t>Polarbear</a:t>
            </a:r>
            <a:r>
              <a:rPr lang="en-US" sz="2400" dirty="0" smtClean="0"/>
              <a:t>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Variable-delay polarization modulators (CLASS)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r>
              <a:rPr lang="en-US" sz="2400" i="1" dirty="0" smtClean="0"/>
              <a:t>(See Suzanne </a:t>
            </a:r>
            <a:r>
              <a:rPr lang="en-US" sz="2400" i="1" dirty="0" smtClean="0"/>
              <a:t>Staggs’ </a:t>
            </a:r>
            <a:r>
              <a:rPr lang="en-US" sz="2400" i="1" dirty="0" smtClean="0"/>
              <a:t>talk (next) for more details)</a:t>
            </a:r>
            <a:endParaRPr lang="en-US" sz="2400" i="1" dirty="0"/>
          </a:p>
        </p:txBody>
      </p:sp>
      <p:pic>
        <p:nvPicPr>
          <p:cNvPr id="3" name="Picture 2" descr="Screen Shot 2015-10-05 at 11.24.0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0" y="1180417"/>
            <a:ext cx="4318000" cy="2419915"/>
          </a:xfrm>
          <a:prstGeom prst="rect">
            <a:avLst/>
          </a:prstGeom>
        </p:spPr>
      </p:pic>
      <p:pic>
        <p:nvPicPr>
          <p:cNvPr id="6" name="Picture 5" descr="Screen Shot 2015-10-05 at 11.24.3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484" y="3809993"/>
            <a:ext cx="4519515" cy="227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3499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9681"/>
            <a:ext cx="8229600" cy="832076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Summary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1598" y="841757"/>
            <a:ext cx="8974667" cy="563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Motivation for l</a:t>
            </a:r>
            <a:r>
              <a:rPr lang="en-US" sz="2400" dirty="0" smtClean="0"/>
              <a:t>arge-angular scale measurements driven by Inflationary science goals, to measure the tensor-to-scalar ratio, r</a:t>
            </a:r>
            <a:endParaRPr lang="en-US" sz="2400" dirty="0" smtClean="0"/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CMB-S4 goal is to measure r=0.001 at 5-sigma.</a:t>
            </a:r>
            <a:endParaRPr lang="en-US" sz="2400" dirty="0" smtClean="0"/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Primary technical challenge is scaling of detector technology to achieve requisite sensitivity, which will require ~500,000 detectors</a:t>
            </a:r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Removing foreground emission will require multiple frequency bands (as many as 8) from 30-300 GHz, might require multiple detector technologies.</a:t>
            </a:r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The recovery of large angular scales will be an important systematic consideration, current generation experiments are demonstrating several techniques.  Science drivers will set required ell-min.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589560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32781"/>
            <a:ext cx="8229600" cy="1143000"/>
          </a:xfrm>
        </p:spPr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06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0188"/>
            <a:ext cx="7211822" cy="60929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02788" y="6488668"/>
            <a:ext cx="4841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Errard</a:t>
            </a:r>
            <a:r>
              <a:rPr lang="en-US" i="1" dirty="0" smtClean="0"/>
              <a:t>, </a:t>
            </a:r>
            <a:r>
              <a:rPr lang="en-US" i="1" dirty="0" err="1" smtClean="0"/>
              <a:t>Feeny</a:t>
            </a:r>
            <a:r>
              <a:rPr lang="en-US" i="1" dirty="0" smtClean="0"/>
              <a:t>, </a:t>
            </a:r>
            <a:r>
              <a:rPr lang="en-US" i="1" dirty="0" err="1" smtClean="0"/>
              <a:t>Peiris</a:t>
            </a:r>
            <a:r>
              <a:rPr lang="en-US" i="1" dirty="0" smtClean="0"/>
              <a:t>, and Jaffe, arXiv:1509.06770</a:t>
            </a:r>
            <a:endParaRPr lang="en-US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7197257" y="3694213"/>
            <a:ext cx="203141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00FF"/>
                </a:solidFill>
              </a:rPr>
              <a:t>B-modes:</a:t>
            </a:r>
          </a:p>
          <a:p>
            <a:r>
              <a:rPr lang="en-US" sz="2600" i="1" dirty="0" smtClean="0">
                <a:solidFill>
                  <a:srgbClr val="0000FF"/>
                </a:solidFill>
              </a:rPr>
              <a:t>Inflation </a:t>
            </a:r>
            <a:r>
              <a:rPr lang="en-US" sz="2600" i="1" dirty="0" smtClean="0">
                <a:solidFill>
                  <a:srgbClr val="0000FF"/>
                </a:solidFill>
              </a:rPr>
              <a:t>signal is beneath galactic foregrounds</a:t>
            </a:r>
            <a:r>
              <a:rPr lang="en-US" sz="2600" dirty="0" smtClean="0">
                <a:solidFill>
                  <a:srgbClr val="0000FF"/>
                </a:solidFill>
              </a:rPr>
              <a:t>.</a:t>
            </a:r>
            <a:endParaRPr lang="en-US" sz="2600" dirty="0">
              <a:solidFill>
                <a:srgbClr val="0000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3414308" y="5146593"/>
            <a:ext cx="1459891" cy="857765"/>
          </a:xfrm>
          <a:prstGeom prst="ellipse">
            <a:avLst/>
          </a:prstGeom>
          <a:noFill/>
          <a:ln w="666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841212" y="5438673"/>
            <a:ext cx="24576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CMB-S4 </a:t>
            </a:r>
            <a:r>
              <a:rPr lang="en-US" sz="2200" b="1" dirty="0" smtClean="0">
                <a:solidFill>
                  <a:srgbClr val="FF0000"/>
                </a:solidFill>
              </a:rPr>
              <a:t>target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46378" y="3641323"/>
            <a:ext cx="2457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“Recombination”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Bump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6665" y="3913689"/>
            <a:ext cx="2457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“</a:t>
            </a:r>
            <a:r>
              <a:rPr lang="en-US" b="1" dirty="0" err="1" smtClean="0">
                <a:solidFill>
                  <a:srgbClr val="0000FF"/>
                </a:solidFill>
              </a:rPr>
              <a:t>Reionization</a:t>
            </a:r>
            <a:r>
              <a:rPr lang="en-US" b="1" dirty="0" smtClean="0">
                <a:solidFill>
                  <a:srgbClr val="0000FF"/>
                </a:solidFill>
              </a:rPr>
              <a:t>”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Bump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97257" y="1148865"/>
            <a:ext cx="21499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Temperature</a:t>
            </a:r>
            <a:endParaRPr lang="en-US" sz="2200" dirty="0"/>
          </a:p>
        </p:txBody>
      </p:sp>
      <p:sp>
        <p:nvSpPr>
          <p:cNvPr id="10" name="TextBox 9"/>
          <p:cNvSpPr txBox="1"/>
          <p:nvPr/>
        </p:nvSpPr>
        <p:spPr>
          <a:xfrm>
            <a:off x="7197257" y="2486598"/>
            <a:ext cx="2149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Polarization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E-modes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3866"/>
            <a:ext cx="9143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/>
              <a:t>CMB Power Spectrum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2362072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0942" y="720398"/>
            <a:ext cx="7696219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Primordial B Modes, Inflation, Foregrounds, Frequency Bands, and maybe optics methods to deal with the need for lots of frequencies (</a:t>
            </a:r>
            <a:r>
              <a:rPr lang="en-US" dirty="0" err="1" smtClean="0"/>
              <a:t>ie</a:t>
            </a:r>
            <a:r>
              <a:rPr lang="en-US" dirty="0" smtClean="0"/>
              <a:t>, either broadband components and many frequency channels per pixel, or separate optics for less broadband chains)</a:t>
            </a:r>
          </a:p>
          <a:p>
            <a:endParaRPr lang="en-US" dirty="0" smtClean="0"/>
          </a:p>
          <a:p>
            <a:r>
              <a:rPr lang="en-US" dirty="0" smtClean="0"/>
              <a:t>                This makes it easy for you to use SPIDER &amp; SPT for comparisons, and to work in the balloons are complementary for foregrounds theme</a:t>
            </a:r>
          </a:p>
          <a:p>
            <a:endParaRPr lang="en-US" dirty="0"/>
          </a:p>
          <a:p>
            <a:r>
              <a:rPr lang="en-US" dirty="0" smtClean="0"/>
              <a:t>1) first speaker (sounds like me) should give an overview of "how do we actually measure </a:t>
            </a:r>
            <a:r>
              <a:rPr lang="en-US" dirty="0" err="1" smtClean="0"/>
              <a:t>cmb</a:t>
            </a:r>
            <a:r>
              <a:rPr lang="en-US" dirty="0" smtClean="0"/>
              <a:t> polarization" after talking about the bands needed, giving nod to </a:t>
            </a:r>
            <a:r>
              <a:rPr lang="en-US" dirty="0" err="1" smtClean="0"/>
              <a:t>hemts</a:t>
            </a:r>
            <a:r>
              <a:rPr lang="en-US" dirty="0" smtClean="0"/>
              <a:t> at low frequency as well as bolos.</a:t>
            </a:r>
          </a:p>
          <a:p>
            <a:endParaRPr lang="en-US" dirty="0" smtClean="0"/>
          </a:p>
          <a:p>
            <a:r>
              <a:rPr lang="en-US" dirty="0" smtClean="0"/>
              <a:t>2) One of us should talk about detector technologies that are relevant for future DOE involvement; the spt3g/ANL stuff is probably the poster child for this audience, but we should probably mention HEMTS and MKIDs.   Maybe this is all part and parcel with #1?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714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1985" y="15609"/>
            <a:ext cx="7847870" cy="8710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Outline:</a:t>
            </a:r>
          </a:p>
          <a:p>
            <a:endParaRPr lang="en-US" sz="1400" dirty="0"/>
          </a:p>
          <a:p>
            <a:pPr marL="285750" indent="-285750">
              <a:buFontTx/>
              <a:buChar char="-"/>
            </a:pPr>
            <a:r>
              <a:rPr lang="en-US" sz="1400" dirty="0" err="1" smtClean="0"/>
              <a:t>D_ell</a:t>
            </a:r>
            <a:r>
              <a:rPr lang="en-US" sz="1400" dirty="0" smtClean="0"/>
              <a:t> plot, signal levels (</a:t>
            </a:r>
            <a:r>
              <a:rPr lang="en-US" sz="1400" dirty="0" err="1" smtClean="0"/>
              <a:t>rms</a:t>
            </a:r>
            <a:r>
              <a:rPr lang="en-US" sz="1400" dirty="0" smtClean="0"/>
              <a:t> on sky)   TT, EE, BB, foregrounds, r goal of 0.001.</a:t>
            </a:r>
          </a:p>
          <a:p>
            <a:pPr marL="742950" lvl="1" indent="-285750">
              <a:buFontTx/>
              <a:buChar char="-"/>
            </a:pPr>
            <a:r>
              <a:rPr lang="en-US" sz="1400" dirty="0" smtClean="0"/>
              <a:t>Three ell ranges, angular scales.  CMBS4 certainly ell 50 to 5000, think about lower.</a:t>
            </a:r>
          </a:p>
          <a:p>
            <a:pPr marL="742950" lvl="1" indent="-285750">
              <a:buFontTx/>
              <a:buChar char="-"/>
            </a:pPr>
            <a:r>
              <a:rPr lang="en-US" sz="1400" dirty="0" smtClean="0"/>
              <a:t>How many bands over what range to deal with them. Atmospheric windows. Need realistic </a:t>
            </a:r>
            <a:r>
              <a:rPr lang="en-US" sz="1400" dirty="0" err="1" smtClean="0"/>
              <a:t>sims</a:t>
            </a:r>
            <a:r>
              <a:rPr lang="en-US" sz="1400" dirty="0" smtClean="0"/>
              <a:t> to guide band placement.</a:t>
            </a:r>
          </a:p>
          <a:p>
            <a:pPr marL="742950" lvl="1" indent="-285750">
              <a:buFontTx/>
              <a:buChar char="-"/>
            </a:pPr>
            <a:r>
              <a:rPr lang="en-US" sz="1400" dirty="0" smtClean="0"/>
              <a:t>Telescope beam size drives </a:t>
            </a:r>
            <a:r>
              <a:rPr lang="en-US" sz="1400" dirty="0" err="1" smtClean="0"/>
              <a:t>l_max</a:t>
            </a:r>
            <a:endParaRPr lang="en-US" sz="1400" dirty="0" smtClean="0"/>
          </a:p>
          <a:p>
            <a:pPr marL="742950" lvl="1" indent="-285750">
              <a:buFontTx/>
              <a:buChar char="-"/>
            </a:pPr>
            <a:r>
              <a:rPr lang="en-US" sz="1400" dirty="0" smtClean="0"/>
              <a:t>Scan region (and 1/f noise, </a:t>
            </a:r>
            <a:r>
              <a:rPr lang="en-US" sz="1400" dirty="0" err="1" smtClean="0"/>
              <a:t>etc</a:t>
            </a:r>
            <a:r>
              <a:rPr lang="en-US" sz="1400" dirty="0" smtClean="0"/>
              <a:t>) drives </a:t>
            </a:r>
            <a:r>
              <a:rPr lang="en-US" sz="1400" dirty="0" err="1" smtClean="0"/>
              <a:t>l_min</a:t>
            </a:r>
            <a:endParaRPr lang="en-US" sz="1400" dirty="0"/>
          </a:p>
          <a:p>
            <a:pPr marL="742950" lvl="1" indent="-285750">
              <a:buFontTx/>
              <a:buChar char="-"/>
            </a:pPr>
            <a:endParaRPr lang="en-US" sz="1400" dirty="0" smtClean="0"/>
          </a:p>
          <a:p>
            <a:pPr marL="742950" lvl="1" indent="-285750">
              <a:buFontTx/>
              <a:buChar char="-"/>
            </a:pPr>
            <a:r>
              <a:rPr lang="en-US" sz="1400" dirty="0" smtClean="0"/>
              <a:t>Slides:</a:t>
            </a:r>
          </a:p>
          <a:p>
            <a:pPr marL="1200150" lvl="2" indent="-285750">
              <a:buFontTx/>
              <a:buChar char="-"/>
            </a:pPr>
            <a:r>
              <a:rPr lang="en-US" sz="1400" dirty="0" smtClean="0"/>
              <a:t>1) </a:t>
            </a:r>
            <a:r>
              <a:rPr lang="en-US" sz="1400" dirty="0" err="1" smtClean="0"/>
              <a:t>D_ell</a:t>
            </a:r>
            <a:r>
              <a:rPr lang="en-US" sz="1400" dirty="0" smtClean="0"/>
              <a:t> plot.  Spectra + foregrounds.</a:t>
            </a:r>
          </a:p>
          <a:p>
            <a:pPr marL="1657350" lvl="3" indent="-285750">
              <a:buFontTx/>
              <a:buChar char="-"/>
            </a:pPr>
            <a:r>
              <a:rPr lang="en-US" sz="1400" dirty="0" smtClean="0"/>
              <a:t>Overlay </a:t>
            </a:r>
            <a:r>
              <a:rPr lang="en-US" sz="1400" dirty="0" err="1" smtClean="0"/>
              <a:t>B_ell</a:t>
            </a:r>
            <a:endParaRPr lang="en-US" sz="1400" dirty="0" smtClean="0"/>
          </a:p>
          <a:p>
            <a:pPr marL="1657350" lvl="3" indent="-285750">
              <a:buFontTx/>
              <a:buChar char="-"/>
            </a:pPr>
            <a:r>
              <a:rPr lang="en-US" sz="1400" dirty="0" smtClean="0"/>
              <a:t>Overlay </a:t>
            </a:r>
            <a:r>
              <a:rPr lang="en-US" sz="1400" dirty="0" err="1" smtClean="0"/>
              <a:t>l_min</a:t>
            </a:r>
            <a:r>
              <a:rPr lang="en-US" sz="1400" dirty="0" smtClean="0"/>
              <a:t> from scan region</a:t>
            </a:r>
          </a:p>
          <a:p>
            <a:pPr marL="1657350" lvl="3" indent="-285750">
              <a:buFontTx/>
              <a:buChar char="-"/>
            </a:pPr>
            <a:r>
              <a:rPr lang="en-US" sz="1400" dirty="0"/>
              <a:t>Overlay </a:t>
            </a:r>
            <a:r>
              <a:rPr lang="en-US" sz="1400" dirty="0" smtClean="0"/>
              <a:t>data</a:t>
            </a:r>
          </a:p>
          <a:p>
            <a:pPr marL="1200150" lvl="2" indent="-285750">
              <a:buFontTx/>
              <a:buChar char="-"/>
            </a:pPr>
            <a:r>
              <a:rPr lang="en-US" sz="1400" dirty="0" smtClean="0"/>
              <a:t>2) Atmospheric windows</a:t>
            </a:r>
          </a:p>
          <a:p>
            <a:pPr marL="1200150" lvl="2" indent="-285750">
              <a:buFontTx/>
              <a:buChar char="-"/>
            </a:pPr>
            <a:r>
              <a:rPr lang="en-US" sz="1400" dirty="0" smtClean="0"/>
              <a:t>3) Sky coverage from Chile and South Pole</a:t>
            </a:r>
            <a:endParaRPr lang="en-US" sz="1400" dirty="0"/>
          </a:p>
          <a:p>
            <a:pPr lvl="1"/>
            <a:endParaRPr lang="en-US" sz="1400" dirty="0" smtClean="0"/>
          </a:p>
          <a:p>
            <a:pPr marL="285750" indent="-285750">
              <a:buFontTx/>
              <a:buChar char="-"/>
            </a:pPr>
            <a:r>
              <a:rPr lang="en-US" sz="1400" dirty="0" smtClean="0"/>
              <a:t>Measuring CMB polarization</a:t>
            </a:r>
          </a:p>
          <a:p>
            <a:pPr marL="742950" lvl="1" indent="-285750">
              <a:buFontTx/>
              <a:buChar char="-"/>
            </a:pPr>
            <a:r>
              <a:rPr lang="en-US" sz="1400" dirty="0" smtClean="0"/>
              <a:t>TES bolometers + scanning… detector differencing</a:t>
            </a:r>
          </a:p>
          <a:p>
            <a:pPr marL="742950" lvl="1" indent="-285750">
              <a:buFontTx/>
              <a:buChar char="-"/>
            </a:pPr>
            <a:r>
              <a:rPr lang="en-US" sz="1400" dirty="0" smtClean="0"/>
              <a:t>Sensitivity on </a:t>
            </a:r>
            <a:r>
              <a:rPr lang="en-US" sz="1400" dirty="0" err="1" smtClean="0"/>
              <a:t>D_ell</a:t>
            </a:r>
            <a:r>
              <a:rPr lang="en-US" sz="1400" dirty="0" smtClean="0"/>
              <a:t> plot.  Planck, Spider, SPT3g, </a:t>
            </a:r>
            <a:r>
              <a:rPr lang="en-US" sz="1400" dirty="0" err="1" smtClean="0"/>
              <a:t>vs</a:t>
            </a:r>
            <a:r>
              <a:rPr lang="en-US" sz="1400" dirty="0" smtClean="0"/>
              <a:t>… CMBS4.</a:t>
            </a:r>
          </a:p>
          <a:p>
            <a:pPr marL="742950" lvl="1" indent="-285750">
              <a:buFontTx/>
              <a:buChar char="-"/>
            </a:pPr>
            <a:r>
              <a:rPr lang="en-US" sz="1400" dirty="0" smtClean="0"/>
              <a:t>Challenges:  </a:t>
            </a:r>
          </a:p>
          <a:p>
            <a:pPr marL="1200150" lvl="2" indent="-285750">
              <a:buFontTx/>
              <a:buChar char="-"/>
            </a:pPr>
            <a:r>
              <a:rPr lang="en-US" sz="1400" dirty="0" smtClean="0"/>
              <a:t>Sensitivity  (loading, optical efficiency, photon/phonon noise, 500K detector count), </a:t>
            </a:r>
          </a:p>
          <a:p>
            <a:pPr marL="1200150" lvl="2" indent="-285750">
              <a:buFontTx/>
              <a:buChar char="-"/>
            </a:pPr>
            <a:r>
              <a:rPr lang="en-US" sz="1400" dirty="0" smtClean="0"/>
              <a:t>atmospheric 1/f</a:t>
            </a:r>
          </a:p>
          <a:p>
            <a:pPr marL="1200150" lvl="2" indent="-285750">
              <a:buFontTx/>
              <a:buChar char="-"/>
            </a:pPr>
            <a:r>
              <a:rPr lang="en-US" sz="1400" dirty="0" smtClean="0"/>
              <a:t>Sufficiency of bands (to get at foregrounds)</a:t>
            </a:r>
          </a:p>
          <a:p>
            <a:pPr marL="1200150" lvl="2" indent="-285750">
              <a:buFontTx/>
              <a:buChar char="-"/>
            </a:pPr>
            <a:r>
              <a:rPr lang="en-US" sz="1400" dirty="0" smtClean="0"/>
              <a:t>cost</a:t>
            </a:r>
          </a:p>
          <a:p>
            <a:pPr marL="742950" lvl="1" indent="-285750">
              <a:buFontTx/>
              <a:buChar char="-"/>
            </a:pPr>
            <a:r>
              <a:rPr lang="en-US" sz="1400" dirty="0" smtClean="0"/>
              <a:t>Modern focal planes</a:t>
            </a:r>
          </a:p>
          <a:p>
            <a:pPr marL="1200150" lvl="2" indent="-285750">
              <a:buFontTx/>
              <a:buChar char="-"/>
            </a:pPr>
            <a:r>
              <a:rPr lang="en-US" sz="1400" dirty="0" err="1" smtClean="0"/>
              <a:t>Pbear</a:t>
            </a:r>
            <a:r>
              <a:rPr lang="en-US" sz="1400" dirty="0" smtClean="0"/>
              <a:t>/Spt3g design, 3 band/pixel</a:t>
            </a:r>
          </a:p>
          <a:p>
            <a:pPr marL="1200150" lvl="2" indent="-285750">
              <a:buFontTx/>
              <a:buChar char="-"/>
            </a:pPr>
            <a:r>
              <a:rPr lang="en-US" sz="1400" dirty="0" err="1" smtClean="0"/>
              <a:t>Actpol</a:t>
            </a:r>
            <a:r>
              <a:rPr lang="en-US" sz="1400" dirty="0" smtClean="0"/>
              <a:t> design, feeds, 2 band/pixel</a:t>
            </a:r>
          </a:p>
          <a:p>
            <a:pPr marL="1200150" lvl="2" indent="-285750">
              <a:buFontTx/>
              <a:buChar char="-"/>
            </a:pPr>
            <a:r>
              <a:rPr lang="en-US" sz="1400" dirty="0" smtClean="0"/>
              <a:t>Spider (1 band/pixel or telescope)</a:t>
            </a:r>
          </a:p>
          <a:p>
            <a:pPr marL="742950" lvl="1" indent="-285750">
              <a:buFontTx/>
              <a:buChar char="-"/>
            </a:pPr>
            <a:r>
              <a:rPr lang="en-US" sz="1400" dirty="0" smtClean="0"/>
              <a:t>Future focal planes </a:t>
            </a:r>
          </a:p>
          <a:p>
            <a:pPr marL="1200150" lvl="2" indent="-285750">
              <a:buFontTx/>
              <a:buChar char="-"/>
            </a:pPr>
            <a:r>
              <a:rPr lang="en-US" sz="1400" dirty="0" smtClean="0"/>
              <a:t>TES – increase size, and/or colors/pixel (split atmospheric bands)</a:t>
            </a:r>
          </a:p>
          <a:p>
            <a:pPr marL="1200150" lvl="2" indent="-285750">
              <a:buFontTx/>
              <a:buChar char="-"/>
            </a:pPr>
            <a:r>
              <a:rPr lang="en-US" sz="1400" dirty="0" smtClean="0"/>
              <a:t>MKIDs</a:t>
            </a:r>
          </a:p>
          <a:p>
            <a:pPr marL="1200150" lvl="2" indent="-285750">
              <a:buFontTx/>
              <a:buChar char="-"/>
            </a:pPr>
            <a:r>
              <a:rPr lang="en-US" sz="1400" dirty="0" smtClean="0"/>
              <a:t>HEMTs if &lt;60GHz needed.</a:t>
            </a:r>
            <a:endParaRPr lang="en-US" sz="1400" dirty="0"/>
          </a:p>
          <a:p>
            <a:pPr marL="285750" indent="-285750">
              <a:buFontTx/>
              <a:buChar char="-"/>
            </a:pPr>
            <a:r>
              <a:rPr lang="en-US" sz="1400" dirty="0" smtClean="0"/>
              <a:t>Optical designs</a:t>
            </a:r>
          </a:p>
          <a:p>
            <a:pPr marL="742950" lvl="1" indent="-285750">
              <a:buFontTx/>
              <a:buChar char="-"/>
            </a:pPr>
            <a:r>
              <a:rPr lang="en-US" sz="1400" dirty="0" smtClean="0"/>
              <a:t>Small aperture, limited bandwidth, can replicate  (spider, keck).  Limited </a:t>
            </a:r>
            <a:r>
              <a:rPr lang="en-US" sz="1400" dirty="0" err="1" smtClean="0"/>
              <a:t>l_max</a:t>
            </a:r>
            <a:r>
              <a:rPr lang="en-US" sz="1400" dirty="0"/>
              <a:t>.</a:t>
            </a:r>
            <a:endParaRPr lang="en-US" sz="1400" dirty="0" smtClean="0"/>
          </a:p>
          <a:p>
            <a:pPr marL="742950" lvl="1" indent="-285750">
              <a:buFontTx/>
              <a:buChar char="-"/>
            </a:pPr>
            <a:r>
              <a:rPr lang="en-US" sz="1400" dirty="0" smtClean="0"/>
              <a:t>Larger aperture, can’t replicate, drives demand for large bandwidth  (ACT, </a:t>
            </a:r>
            <a:r>
              <a:rPr lang="en-US" sz="1400" dirty="0" err="1" smtClean="0"/>
              <a:t>spt</a:t>
            </a:r>
            <a:r>
              <a:rPr lang="en-US" sz="1400" dirty="0" smtClean="0"/>
              <a:t>)</a:t>
            </a:r>
          </a:p>
          <a:p>
            <a:pPr marL="742950" lvl="1" indent="-285750">
              <a:buFontTx/>
              <a:buChar char="-"/>
            </a:pPr>
            <a:r>
              <a:rPr lang="en-US" sz="1400" dirty="0" smtClean="0"/>
              <a:t>Modulators</a:t>
            </a:r>
          </a:p>
          <a:p>
            <a:pPr marL="742950" lvl="1" indent="-285750">
              <a:buFontTx/>
              <a:buChar char="-"/>
            </a:pPr>
            <a:r>
              <a:rPr lang="en-US" sz="1400" dirty="0" smtClean="0"/>
              <a:t>Broadband makes refractive optics more complicated (Case study:  SPT3g </a:t>
            </a:r>
            <a:r>
              <a:rPr lang="en-US" sz="1400" dirty="0" err="1" smtClean="0"/>
              <a:t>vs</a:t>
            </a:r>
            <a:r>
              <a:rPr lang="en-US" sz="1400" dirty="0" smtClean="0"/>
              <a:t> Spider)</a:t>
            </a:r>
          </a:p>
          <a:p>
            <a:pPr marL="742950" lvl="1" indent="-285750">
              <a:buFontTx/>
              <a:buChar char="-"/>
            </a:pPr>
            <a:r>
              <a:rPr lang="en-US" sz="1400" dirty="0" smtClean="0"/>
              <a:t>Possibility of cross-</a:t>
            </a:r>
            <a:r>
              <a:rPr lang="en-US" sz="1400" dirty="0" err="1" smtClean="0"/>
              <a:t>dragone</a:t>
            </a:r>
            <a:r>
              <a:rPr lang="en-US" sz="1400" dirty="0" smtClean="0"/>
              <a:t> designs (all reflector) – large bandwidth.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27575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067" y="1206488"/>
            <a:ext cx="2945607" cy="4574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33866"/>
            <a:ext cx="9143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/>
              <a:t>Telescope </a:t>
            </a:r>
            <a:r>
              <a:rPr lang="en-US" sz="3000" b="1" dirty="0" smtClean="0"/>
              <a:t>Design</a:t>
            </a:r>
            <a:r>
              <a:rPr lang="en-US" sz="3000" b="1" dirty="0" smtClean="0"/>
              <a:t>:  Beam size filters </a:t>
            </a:r>
            <a:br>
              <a:rPr lang="en-US" sz="3000" b="1" dirty="0" smtClean="0"/>
            </a:br>
            <a:r>
              <a:rPr lang="en-US" sz="3000" b="1" dirty="0" smtClean="0"/>
              <a:t>small angular scale (high l) information</a:t>
            </a:r>
            <a:endParaRPr lang="en-US" sz="3000" b="1" dirty="0"/>
          </a:p>
        </p:txBody>
      </p:sp>
      <p:pic>
        <p:nvPicPr>
          <p:cNvPr id="10" name="Picture 9" descr="B_ell_v2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9" b="3755"/>
          <a:stretch/>
        </p:blipFill>
        <p:spPr>
          <a:xfrm>
            <a:off x="-1" y="1652240"/>
            <a:ext cx="9144000" cy="507744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26608" y="4437287"/>
            <a:ext cx="18547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8000"/>
                </a:solidFill>
              </a:rPr>
              <a:t>Spider/Keck/Bicep-like</a:t>
            </a:r>
            <a:endParaRPr lang="en-US" sz="2200" dirty="0">
              <a:solidFill>
                <a:srgbClr val="008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92985" y="3224359"/>
            <a:ext cx="14576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FF"/>
                </a:solidFill>
              </a:rPr>
              <a:t>SPT/ACT-like</a:t>
            </a:r>
            <a:endParaRPr lang="en-US" sz="2200" dirty="0">
              <a:solidFill>
                <a:srgbClr val="0000FF"/>
              </a:solidFill>
            </a:endParaRPr>
          </a:p>
        </p:txBody>
      </p:sp>
      <p:pic>
        <p:nvPicPr>
          <p:cNvPr id="2" name="Picture 1" descr="Screen Shot 2015-10-04 at 10.00.39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212" y="6431316"/>
            <a:ext cx="390187" cy="39018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227598" y="4507108"/>
            <a:ext cx="2457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“</a:t>
            </a:r>
            <a:r>
              <a:rPr lang="en-US" dirty="0" err="1" smtClean="0">
                <a:solidFill>
                  <a:srgbClr val="FF0000"/>
                </a:solidFill>
              </a:rPr>
              <a:t>Reionization</a:t>
            </a:r>
            <a:r>
              <a:rPr lang="en-US" dirty="0" smtClean="0">
                <a:solidFill>
                  <a:srgbClr val="FF0000"/>
                </a:solidFill>
              </a:rPr>
              <a:t>”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Bump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00565" y="1947989"/>
            <a:ext cx="2457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“Recombination”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Bump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080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B_ell_v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9" b="3755"/>
          <a:stretch/>
        </p:blipFill>
        <p:spPr>
          <a:xfrm>
            <a:off x="-1" y="1652240"/>
            <a:ext cx="9144000" cy="5077445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2014737" y="1789845"/>
            <a:ext cx="17886" cy="4561565"/>
          </a:xfrm>
          <a:prstGeom prst="line">
            <a:avLst/>
          </a:prstGeom>
          <a:ln w="5397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30072" y="3309308"/>
            <a:ext cx="95275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rgbClr val="FF0000"/>
                </a:solidFill>
              </a:rPr>
              <a:t>50%</a:t>
            </a:r>
            <a:endParaRPr lang="en-US" sz="2600" dirty="0">
              <a:solidFill>
                <a:srgbClr val="FF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048603" y="3807658"/>
            <a:ext cx="487733" cy="0"/>
          </a:xfrm>
          <a:prstGeom prst="line">
            <a:avLst/>
          </a:prstGeom>
          <a:ln w="53975">
            <a:solidFill>
              <a:srgbClr val="FF0000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478456" y="1778707"/>
            <a:ext cx="17886" cy="4561565"/>
          </a:xfrm>
          <a:prstGeom prst="line">
            <a:avLst/>
          </a:prstGeom>
          <a:ln w="53975">
            <a:solidFill>
              <a:schemeClr val="accent4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478456" y="3796520"/>
            <a:ext cx="487733" cy="0"/>
          </a:xfrm>
          <a:prstGeom prst="line">
            <a:avLst/>
          </a:prstGeom>
          <a:ln w="53975">
            <a:solidFill>
              <a:schemeClr val="accent4">
                <a:lumMod val="75000"/>
              </a:schemeClr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292190" y="3309308"/>
            <a:ext cx="95275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chemeClr val="accent4">
                    <a:lumMod val="75000"/>
                  </a:schemeClr>
                </a:solidFill>
              </a:rPr>
              <a:t>1</a:t>
            </a:r>
            <a:r>
              <a:rPr lang="en-US" sz="2600" dirty="0" smtClean="0">
                <a:solidFill>
                  <a:schemeClr val="accent4">
                    <a:lumMod val="75000"/>
                  </a:schemeClr>
                </a:solidFill>
              </a:rPr>
              <a:t>%</a:t>
            </a:r>
            <a:endParaRPr lang="en-US" sz="2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671" y="1126446"/>
            <a:ext cx="2731350" cy="4323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141412" y="1022842"/>
            <a:ext cx="4557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For a circular patch X&gt;1, but historically X is at least a few, maybe even 10, due to filtering.</a:t>
            </a:r>
            <a:endParaRPr lang="en-US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1264701" y="2996062"/>
            <a:ext cx="122416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X </a:t>
            </a:r>
            <a:r>
              <a:rPr lang="en-US" sz="2000" dirty="0" smtClean="0"/>
              <a:t>= </a:t>
            </a:r>
            <a:r>
              <a:rPr lang="en-US" sz="2000" dirty="0" smtClean="0"/>
              <a:t>2;  </a:t>
            </a:r>
          </a:p>
          <a:p>
            <a:r>
              <a:rPr lang="en-US" sz="2600" dirty="0" err="1" smtClean="0"/>
              <a:t>f</a:t>
            </a:r>
            <a:r>
              <a:rPr lang="en-US" sz="2600" baseline="-25000" dirty="0" err="1" smtClean="0"/>
              <a:t>sky</a:t>
            </a:r>
            <a:r>
              <a:rPr lang="en-US" sz="2600" dirty="0" smtClean="0"/>
              <a:t> </a:t>
            </a:r>
            <a:r>
              <a:rPr lang="en-US" sz="2600" dirty="0" smtClean="0"/>
              <a:t>= </a:t>
            </a:r>
            <a:endParaRPr lang="en-US" sz="2600" dirty="0"/>
          </a:p>
        </p:txBody>
      </p:sp>
      <p:sp>
        <p:nvSpPr>
          <p:cNvPr id="22" name="TextBox 21"/>
          <p:cNvSpPr txBox="1"/>
          <p:nvPr/>
        </p:nvSpPr>
        <p:spPr>
          <a:xfrm>
            <a:off x="1" y="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/>
              <a:t>Survey </a:t>
            </a:r>
            <a:r>
              <a:rPr lang="en-US" sz="3000" b="1" dirty="0" smtClean="0"/>
              <a:t>Design</a:t>
            </a:r>
            <a:r>
              <a:rPr lang="en-US" sz="3000" b="1" dirty="0" smtClean="0"/>
              <a:t>: </a:t>
            </a:r>
            <a:r>
              <a:rPr lang="en-US" sz="3000" b="1" dirty="0"/>
              <a:t> </a:t>
            </a:r>
            <a:r>
              <a:rPr lang="en-US" sz="3000" b="1" dirty="0" smtClean="0"/>
              <a:t>A</a:t>
            </a:r>
            <a:r>
              <a:rPr lang="en-US" sz="3000" b="1" dirty="0" smtClean="0"/>
              <a:t>rea </a:t>
            </a:r>
            <a:r>
              <a:rPr lang="en-US" sz="3000" b="1" dirty="0" smtClean="0"/>
              <a:t>of sky scanned limits </a:t>
            </a:r>
            <a:br>
              <a:rPr lang="en-US" sz="3000" b="1" dirty="0" smtClean="0"/>
            </a:br>
            <a:r>
              <a:rPr lang="en-US" sz="3000" b="1" dirty="0" smtClean="0"/>
              <a:t>largest angular scales (lowest l) information</a:t>
            </a:r>
            <a:endParaRPr lang="en-US" sz="3000" b="1" dirty="0"/>
          </a:p>
        </p:txBody>
      </p:sp>
      <p:pic>
        <p:nvPicPr>
          <p:cNvPr id="13" name="Picture 12" descr="Screen Shot 2015-10-04 at 10.00.39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212" y="6431316"/>
            <a:ext cx="390187" cy="39018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27598" y="4507108"/>
            <a:ext cx="2457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“</a:t>
            </a:r>
            <a:r>
              <a:rPr lang="en-US" dirty="0" err="1" smtClean="0">
                <a:solidFill>
                  <a:srgbClr val="FF0000"/>
                </a:solidFill>
              </a:rPr>
              <a:t>Reionization</a:t>
            </a:r>
            <a:r>
              <a:rPr lang="en-US" dirty="0" smtClean="0">
                <a:solidFill>
                  <a:srgbClr val="FF0000"/>
                </a:solidFill>
              </a:rPr>
              <a:t>”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Bump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00565" y="1947989"/>
            <a:ext cx="2457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“Recombination”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Bump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754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mbatmos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1199"/>
            <a:ext cx="9144000" cy="51742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6017" y="56910"/>
            <a:ext cx="66892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/>
              <a:t>Frequency </a:t>
            </a:r>
            <a:r>
              <a:rPr lang="en-US" sz="3000" b="1" dirty="0" smtClean="0"/>
              <a:t>Coverage: </a:t>
            </a:r>
            <a:r>
              <a:rPr lang="en-US" sz="3000" b="1" dirty="0" smtClean="0"/>
              <a:t>Need to separate</a:t>
            </a:r>
            <a:endParaRPr lang="en-US" sz="3000" b="1" dirty="0" smtClean="0"/>
          </a:p>
          <a:p>
            <a:pPr algn="ctr"/>
            <a:r>
              <a:rPr lang="en-US" sz="3000" b="1" dirty="0" smtClean="0"/>
              <a:t>CMB </a:t>
            </a:r>
            <a:r>
              <a:rPr lang="en-US" sz="3000" b="1" dirty="0" smtClean="0"/>
              <a:t>from foregrounds</a:t>
            </a:r>
            <a:endParaRPr lang="en-US" sz="3000" b="1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1628666" y="3063738"/>
            <a:ext cx="444286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Antenna </a:t>
            </a:r>
            <a:r>
              <a:rPr lang="en-US" sz="2800" dirty="0" smtClean="0"/>
              <a:t>Temperature (K)</a:t>
            </a:r>
            <a:endParaRPr lang="en-US" sz="28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401444" y="4273568"/>
            <a:ext cx="2092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CMB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83913" y="1887613"/>
            <a:ext cx="18848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8000"/>
                </a:solidFill>
              </a:rPr>
              <a:t>Dust</a:t>
            </a:r>
            <a:r>
              <a:rPr lang="en-US" sz="2200" dirty="0" smtClean="0">
                <a:solidFill>
                  <a:srgbClr val="008000"/>
                </a:solidFill>
              </a:rPr>
              <a:t>:  </a:t>
            </a:r>
            <a:endParaRPr lang="en-US" sz="2200" dirty="0" smtClean="0">
              <a:solidFill>
                <a:srgbClr val="008000"/>
              </a:solidFill>
            </a:endParaRPr>
          </a:p>
          <a:p>
            <a:r>
              <a:rPr lang="en-US" sz="2200" dirty="0">
                <a:solidFill>
                  <a:srgbClr val="008000"/>
                </a:solidFill>
              </a:rPr>
              <a:t>2</a:t>
            </a:r>
            <a:r>
              <a:rPr lang="en-US" sz="2200" dirty="0" smtClean="0">
                <a:solidFill>
                  <a:srgbClr val="008000"/>
                </a:solidFill>
              </a:rPr>
              <a:t>0K </a:t>
            </a:r>
            <a:r>
              <a:rPr lang="en-US" sz="2200" dirty="0" err="1" smtClean="0">
                <a:solidFill>
                  <a:srgbClr val="008000"/>
                </a:solidFill>
              </a:rPr>
              <a:t>greybody</a:t>
            </a:r>
            <a:r>
              <a:rPr lang="en-US" sz="2200" dirty="0" smtClean="0">
                <a:solidFill>
                  <a:srgbClr val="008000"/>
                </a:solidFill>
              </a:rPr>
              <a:t> with a power law emissivity</a:t>
            </a:r>
            <a:endParaRPr lang="en-US" sz="2200" dirty="0">
              <a:solidFill>
                <a:srgbClr val="008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08683" y="3456303"/>
            <a:ext cx="16626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Synchrotron </a:t>
            </a:r>
            <a:r>
              <a:rPr lang="en-US" sz="2200" dirty="0" smtClean="0">
                <a:solidFill>
                  <a:srgbClr val="FF0000"/>
                </a:solidFill>
              </a:rPr>
              <a:t>power law</a:t>
            </a:r>
          </a:p>
          <a:p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37962" y="5782893"/>
            <a:ext cx="84285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N foregrounds may require ~ (3N + 2) bands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Dust is equal to r=0.1 signal at 150GHz at l~80.  (Bicep2/Planck)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Foreground minimum is somewhere near 70GHz-ish</a:t>
            </a:r>
          </a:p>
          <a:p>
            <a:pPr marL="342900" indent="-342900">
              <a:buFont typeface="Arial"/>
              <a:buChar char="•"/>
            </a:pPr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39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mbatmo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9669"/>
            <a:ext cx="9144000" cy="51742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1954" y="115175"/>
            <a:ext cx="889658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/>
              <a:t>Observe in </a:t>
            </a:r>
            <a:r>
              <a:rPr lang="en-US" sz="3000" b="1" dirty="0" smtClean="0"/>
              <a:t>A</a:t>
            </a:r>
            <a:r>
              <a:rPr lang="en-US" sz="3000" b="1" dirty="0" smtClean="0"/>
              <a:t>tmospheric </a:t>
            </a:r>
            <a:r>
              <a:rPr lang="en-US" sz="3000" b="1" dirty="0" smtClean="0"/>
              <a:t>W</a:t>
            </a:r>
            <a:r>
              <a:rPr lang="en-US" sz="3000" b="1" dirty="0" smtClean="0"/>
              <a:t>indows: </a:t>
            </a:r>
            <a:endParaRPr lang="en-US" sz="3000" b="1" dirty="0" smtClean="0"/>
          </a:p>
          <a:p>
            <a:pPr algn="ctr"/>
            <a:r>
              <a:rPr lang="en-US" sz="2000" dirty="0" smtClean="0"/>
              <a:t>Target CMB</a:t>
            </a:r>
            <a:r>
              <a:rPr lang="en-US" sz="2000" dirty="0" smtClean="0"/>
              <a:t>-</a:t>
            </a:r>
            <a:r>
              <a:rPr lang="en-US" sz="2000" dirty="0" smtClean="0"/>
              <a:t>S4 range is </a:t>
            </a:r>
            <a:r>
              <a:rPr lang="en-US" sz="2000" dirty="0" smtClean="0"/>
              <a:t>30-</a:t>
            </a:r>
            <a:r>
              <a:rPr lang="en-US" sz="2000" dirty="0" smtClean="0"/>
              <a:t>300 GHz</a:t>
            </a:r>
            <a:r>
              <a:rPr lang="en-US" sz="2000" dirty="0" smtClean="0"/>
              <a:t>, </a:t>
            </a:r>
            <a:r>
              <a:rPr lang="en-US" sz="2000" dirty="0" smtClean="0"/>
              <a:t>but will be refined with future modeling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76611" y="5860038"/>
            <a:ext cx="8781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N foregrounds may require </a:t>
            </a:r>
            <a:r>
              <a:rPr lang="en-US" sz="2000" dirty="0" smtClean="0">
                <a:solidFill>
                  <a:srgbClr val="0000FF"/>
                </a:solidFill>
              </a:rPr>
              <a:t>up to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(3N + 2) bands </a:t>
            </a:r>
            <a:r>
              <a:rPr lang="en-US" sz="2000" dirty="0" smtClean="0">
                <a:solidFill>
                  <a:srgbClr val="0000FF"/>
                </a:solidFill>
              </a:rPr>
              <a:t>(&lt; 8 bands for 2 foregrounds)</a:t>
            </a:r>
            <a:endParaRPr lang="en-US" sz="2000" dirty="0" smtClean="0">
              <a:solidFill>
                <a:srgbClr val="0000FF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&gt;300 GHz difficult from ground</a:t>
            </a:r>
            <a:r>
              <a:rPr lang="en-US" sz="2000" dirty="0" smtClean="0">
                <a:solidFill>
                  <a:srgbClr val="0000FF"/>
                </a:solidFill>
              </a:rPr>
              <a:t>; </a:t>
            </a:r>
            <a:r>
              <a:rPr lang="en-US" sz="2000" dirty="0" smtClean="0">
                <a:solidFill>
                  <a:srgbClr val="0000FF"/>
                </a:solidFill>
              </a:rPr>
              <a:t>potential </a:t>
            </a:r>
            <a:r>
              <a:rPr lang="en-US" sz="2000" dirty="0" smtClean="0">
                <a:solidFill>
                  <a:srgbClr val="0000FF"/>
                </a:solidFill>
              </a:rPr>
              <a:t>help </a:t>
            </a:r>
            <a:r>
              <a:rPr lang="en-US" sz="2000" dirty="0" smtClean="0">
                <a:solidFill>
                  <a:srgbClr val="0000FF"/>
                </a:solidFill>
              </a:rPr>
              <a:t>from balloons/satellites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-1628666" y="3063738"/>
            <a:ext cx="444286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Antenna </a:t>
            </a:r>
            <a:r>
              <a:rPr lang="en-US" sz="2800" dirty="0" smtClean="0"/>
              <a:t>Temperature (K)</a:t>
            </a:r>
            <a:endParaRPr lang="en-US" sz="2800" dirty="0" smtClean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354666" y="4233334"/>
            <a:ext cx="541866" cy="0"/>
          </a:xfrm>
          <a:prstGeom prst="straightConnector1">
            <a:avLst/>
          </a:prstGeom>
          <a:ln w="38100" cmpd="sng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556932" y="4233334"/>
            <a:ext cx="541866" cy="0"/>
          </a:xfrm>
          <a:prstGeom prst="straightConnector1">
            <a:avLst/>
          </a:prstGeom>
          <a:ln w="38100" cmpd="sng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437451" y="4233337"/>
            <a:ext cx="795882" cy="0"/>
          </a:xfrm>
          <a:prstGeom prst="straightConnector1">
            <a:avLst/>
          </a:prstGeom>
          <a:ln w="38100" cmpd="sng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521200" y="4233334"/>
            <a:ext cx="1879600" cy="3"/>
          </a:xfrm>
          <a:prstGeom prst="straightConnector1">
            <a:avLst/>
          </a:prstGeom>
          <a:ln w="38100" cmpd="sng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1306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6084"/>
            <a:ext cx="7211822" cy="60929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02788" y="6488668"/>
            <a:ext cx="4841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Errard</a:t>
            </a:r>
            <a:r>
              <a:rPr lang="en-US" i="1" dirty="0" smtClean="0"/>
              <a:t>, </a:t>
            </a:r>
            <a:r>
              <a:rPr lang="en-US" i="1" dirty="0" err="1" smtClean="0"/>
              <a:t>Feeny</a:t>
            </a:r>
            <a:r>
              <a:rPr lang="en-US" i="1" dirty="0" smtClean="0"/>
              <a:t>, </a:t>
            </a:r>
            <a:r>
              <a:rPr lang="en-US" i="1" dirty="0" err="1" smtClean="0"/>
              <a:t>Peiris</a:t>
            </a:r>
            <a:r>
              <a:rPr lang="en-US" i="1" dirty="0" smtClean="0"/>
              <a:t>, and Jaffe, arXiv:1509.06770</a:t>
            </a:r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7314365" y="820501"/>
            <a:ext cx="2532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RMS in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                </a:t>
            </a:r>
            <a:r>
              <a:rPr lang="en-US" sz="2400" dirty="0" smtClean="0">
                <a:solidFill>
                  <a:srgbClr val="0000FF"/>
                </a:solidFill>
              </a:rPr>
              <a:t>bin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255" y="1304043"/>
            <a:ext cx="845962" cy="230717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1009442" y="1932336"/>
            <a:ext cx="6413071" cy="0"/>
          </a:xfrm>
          <a:prstGeom prst="line">
            <a:avLst/>
          </a:prstGeom>
          <a:ln w="34925">
            <a:solidFill>
              <a:srgbClr val="0000F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009442" y="4154484"/>
            <a:ext cx="6413071" cy="0"/>
          </a:xfrm>
          <a:prstGeom prst="line">
            <a:avLst/>
          </a:prstGeom>
          <a:ln w="34925">
            <a:solidFill>
              <a:srgbClr val="0000F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009442" y="5279038"/>
            <a:ext cx="6413071" cy="0"/>
          </a:xfrm>
          <a:prstGeom prst="line">
            <a:avLst/>
          </a:prstGeom>
          <a:ln w="34925">
            <a:solidFill>
              <a:srgbClr val="0000F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09442" y="3056890"/>
            <a:ext cx="6413071" cy="0"/>
          </a:xfrm>
          <a:prstGeom prst="line">
            <a:avLst/>
          </a:prstGeom>
          <a:ln w="34925">
            <a:solidFill>
              <a:srgbClr val="0000F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438191" y="1654463"/>
            <a:ext cx="1721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10uK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91255" y="2779017"/>
            <a:ext cx="1721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1uK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07674" y="3876611"/>
            <a:ext cx="1721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100nK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23352" y="4985485"/>
            <a:ext cx="1721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10nK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1887" y="29990"/>
            <a:ext cx="79749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Science Goals Drives Sensitivity Requirements</a:t>
            </a:r>
            <a:endParaRPr lang="en-US" sz="3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195998" y="5365232"/>
            <a:ext cx="18294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FF"/>
                </a:solidFill>
              </a:rPr>
              <a:t>Aim to detect signals at          &lt; 10 </a:t>
            </a:r>
            <a:r>
              <a:rPr lang="en-US" sz="2200" dirty="0" err="1" smtClean="0">
                <a:solidFill>
                  <a:srgbClr val="0000FF"/>
                </a:solidFill>
              </a:rPr>
              <a:t>nK</a:t>
            </a:r>
            <a:r>
              <a:rPr lang="en-US" sz="2200" dirty="0" smtClean="0">
                <a:solidFill>
                  <a:srgbClr val="0000FF"/>
                </a:solidFill>
              </a:rPr>
              <a:t> RMS</a:t>
            </a:r>
            <a:endParaRPr lang="en-US" sz="2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027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6420" y="29990"/>
            <a:ext cx="79749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/>
              <a:t>CMB Experimental Stages</a:t>
            </a:r>
            <a:endParaRPr lang="en-US" sz="3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00" y="583988"/>
            <a:ext cx="7387167" cy="58192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5467" y="6403266"/>
            <a:ext cx="50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Snowmass: CF5 Neutrinos (</a:t>
            </a:r>
            <a:r>
              <a:rPr lang="en-US" dirty="0" err="1" smtClean="0"/>
              <a:t>arXiv</a:t>
            </a:r>
            <a:r>
              <a:rPr lang="en-US" dirty="0" smtClean="0"/>
              <a:t>: 1309.5383)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04926" y="2000880"/>
            <a:ext cx="27764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FF"/>
                </a:solidFill>
              </a:rPr>
              <a:t>CMB-S4 </a:t>
            </a:r>
            <a:r>
              <a:rPr lang="en-US" sz="2200" dirty="0" smtClean="0"/>
              <a:t>needs to be ~200x faster than operating </a:t>
            </a:r>
            <a:r>
              <a:rPr lang="en-US" sz="2200" b="1" dirty="0" smtClean="0">
                <a:solidFill>
                  <a:srgbClr val="0000FF"/>
                </a:solidFill>
              </a:rPr>
              <a:t>Stage-2</a:t>
            </a:r>
            <a:r>
              <a:rPr lang="en-US" sz="2200" dirty="0" smtClean="0">
                <a:solidFill>
                  <a:srgbClr val="0000FF"/>
                </a:solidFill>
              </a:rPr>
              <a:t> </a:t>
            </a:r>
            <a:r>
              <a:rPr lang="en-US" sz="2200" dirty="0" smtClean="0"/>
              <a:t>experiments</a:t>
            </a:r>
            <a:r>
              <a:rPr lang="en-US" sz="2200" dirty="0" smtClean="0">
                <a:solidFill>
                  <a:srgbClr val="0000FF"/>
                </a:solidFill>
              </a:rPr>
              <a:t> </a:t>
            </a:r>
            <a:endParaRPr lang="en-US" sz="2200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77993" y="4549121"/>
            <a:ext cx="3657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smtClean="0"/>
              <a:t>Primary technical challenge for </a:t>
            </a:r>
            <a:r>
              <a:rPr lang="en-US" sz="2200" b="1" i="1" dirty="0" smtClean="0">
                <a:solidFill>
                  <a:srgbClr val="FF00FF"/>
                </a:solidFill>
              </a:rPr>
              <a:t>CMB-S4 </a:t>
            </a:r>
            <a:r>
              <a:rPr lang="en-US" sz="2200" i="1" dirty="0" smtClean="0"/>
              <a:t>will be scaling up current detector technology </a:t>
            </a:r>
            <a:endParaRPr lang="en-US" sz="2200" i="1" dirty="0"/>
          </a:p>
        </p:txBody>
      </p:sp>
    </p:spTree>
    <p:extLst>
      <p:ext uri="{BB962C8B-B14F-4D97-AF65-F5344CB8AC3E}">
        <p14:creationId xmlns:p14="http://schemas.microsoft.com/office/powerpoint/2010/main" val="912527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482" y="0"/>
            <a:ext cx="90945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/>
              <a:t>Current (“Stage-3”) </a:t>
            </a:r>
            <a:r>
              <a:rPr lang="en-US" sz="3000" b="1" dirty="0"/>
              <a:t>D</a:t>
            </a:r>
            <a:r>
              <a:rPr lang="en-US" sz="3000" b="1" dirty="0" smtClean="0"/>
              <a:t>etector </a:t>
            </a:r>
            <a:r>
              <a:rPr lang="en-US" sz="3000" b="1" dirty="0"/>
              <a:t>T</a:t>
            </a:r>
            <a:r>
              <a:rPr lang="en-US" sz="3000" b="1" dirty="0" smtClean="0"/>
              <a:t>echnology</a:t>
            </a:r>
            <a:r>
              <a:rPr lang="en-US" sz="3000" b="1" dirty="0" smtClean="0"/>
              <a:t>:  </a:t>
            </a:r>
            <a:endParaRPr lang="en-US" sz="3000" b="1" dirty="0" smtClean="0"/>
          </a:p>
          <a:p>
            <a:pPr algn="ctr"/>
            <a:r>
              <a:rPr lang="en-US" sz="3000" b="1" dirty="0" smtClean="0"/>
              <a:t>TES </a:t>
            </a:r>
            <a:r>
              <a:rPr lang="en-US" sz="3000" b="1" dirty="0" smtClean="0"/>
              <a:t>bolometers, </a:t>
            </a:r>
            <a:r>
              <a:rPr lang="en-US" sz="3000" b="1" dirty="0" smtClean="0"/>
              <a:t>80</a:t>
            </a:r>
            <a:r>
              <a:rPr lang="en-US" sz="3000" b="1" dirty="0" smtClean="0"/>
              <a:t>-</a:t>
            </a:r>
            <a:r>
              <a:rPr lang="en-US" sz="3000" b="1" dirty="0" smtClean="0"/>
              <a:t>250 GHz</a:t>
            </a:r>
            <a:endParaRPr lang="en-US" sz="3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00281" y="1446491"/>
            <a:ext cx="384315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Photons couple via polarized antenna/feed to </a:t>
            </a:r>
            <a:r>
              <a:rPr lang="en-US" sz="2400" dirty="0" err="1" smtClean="0"/>
              <a:t>microstrip</a:t>
            </a:r>
            <a:r>
              <a:rPr lang="en-US" sz="2400" dirty="0" smtClean="0"/>
              <a:t>, with power deposited onto </a:t>
            </a:r>
            <a:r>
              <a:rPr lang="en-US" sz="2400" dirty="0" smtClean="0"/>
              <a:t>a bolometer.</a:t>
            </a:r>
          </a:p>
          <a:p>
            <a:endParaRPr lang="en-US" sz="2400" dirty="0"/>
          </a:p>
          <a:p>
            <a:r>
              <a:rPr lang="en-US" sz="2400" dirty="0" smtClean="0"/>
              <a:t>Each pixel has detectors sensitive to </a:t>
            </a:r>
            <a:r>
              <a:rPr lang="en-US" sz="2400" b="1" i="1" dirty="0" smtClean="0"/>
              <a:t>each linear polarization</a:t>
            </a:r>
            <a:r>
              <a:rPr lang="en-US" sz="2400" dirty="0" smtClean="0"/>
              <a:t>, and in </a:t>
            </a:r>
            <a:r>
              <a:rPr lang="en-US" sz="2400" b="1" dirty="0" smtClean="0"/>
              <a:t>1 to 3 </a:t>
            </a:r>
            <a:r>
              <a:rPr lang="en-US" sz="2400" b="1" dirty="0" smtClean="0"/>
              <a:t>frequency bands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000" i="1" dirty="0" smtClean="0"/>
              <a:t>(There are several architectures for this in use, which use a variety of beam forming/coupling optics.)</a:t>
            </a:r>
            <a:endParaRPr lang="en-US" sz="20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4250267" y="1011782"/>
            <a:ext cx="3234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 </a:t>
            </a:r>
            <a:r>
              <a:rPr lang="en-US" dirty="0" smtClean="0"/>
              <a:t>polarizations in each </a:t>
            </a:r>
            <a:r>
              <a:rPr lang="en-US" dirty="0" smtClean="0"/>
              <a:t>of</a:t>
            </a:r>
          </a:p>
          <a:p>
            <a:r>
              <a:rPr lang="en-US" dirty="0" smtClean="0"/>
              <a:t>3 </a:t>
            </a:r>
            <a:r>
              <a:rPr lang="en-US" dirty="0" smtClean="0"/>
              <a:t>freq. bands</a:t>
            </a:r>
          </a:p>
          <a:p>
            <a:r>
              <a:rPr lang="en-US" dirty="0" smtClean="0"/>
              <a:t>  =</a:t>
            </a:r>
            <a:r>
              <a:rPr lang="en-US" dirty="0" smtClean="0"/>
              <a:t>&gt; 6 detectors /pixel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4239" y="1917901"/>
            <a:ext cx="4880783" cy="4823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7834" y="1105103"/>
            <a:ext cx="18923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726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7817</TotalTime>
  <Words>2342</Words>
  <Application>Microsoft Macintosh PowerPoint</Application>
  <PresentationFormat>On-screen Show (4:3)</PresentationFormat>
  <Paragraphs>225</Paragraphs>
  <Slides>21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Technology Requirements for Large-Angular-Scale CMB Science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Measuring Large Angular Scales </vt:lpstr>
      <vt:lpstr>Polarization Modulators</vt:lpstr>
      <vt:lpstr>Summary</vt:lpstr>
      <vt:lpstr>END</vt:lpstr>
      <vt:lpstr>PowerPoint Presentation</vt:lpstr>
      <vt:lpstr>PowerPoint Presentation</vt:lpstr>
    </vt:vector>
  </TitlesOfParts>
  <Company>CWRU Physics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Ruhl</dc:creator>
  <cp:lastModifiedBy>Office 2004 Test Drive User</cp:lastModifiedBy>
  <cp:revision>90</cp:revision>
  <dcterms:created xsi:type="dcterms:W3CDTF">2015-09-29T18:34:51Z</dcterms:created>
  <dcterms:modified xsi:type="dcterms:W3CDTF">2015-10-05T21:44:52Z</dcterms:modified>
</cp:coreProperties>
</file>