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7" r:id="rId3"/>
    <p:sldMasterId id="2147483709" r:id="rId4"/>
    <p:sldMasterId id="2147483782" r:id="rId5"/>
    <p:sldMasterId id="2147483794" r:id="rId6"/>
    <p:sldMasterId id="2147483806" r:id="rId7"/>
  </p:sldMasterIdLst>
  <p:notesMasterIdLst>
    <p:notesMasterId r:id="rId44"/>
  </p:notesMasterIdLst>
  <p:sldIdLst>
    <p:sldId id="267" r:id="rId8"/>
    <p:sldId id="272" r:id="rId9"/>
    <p:sldId id="273" r:id="rId10"/>
    <p:sldId id="321" r:id="rId11"/>
    <p:sldId id="322" r:id="rId12"/>
    <p:sldId id="316" r:id="rId13"/>
    <p:sldId id="317" r:id="rId14"/>
    <p:sldId id="271" r:id="rId15"/>
    <p:sldId id="337" r:id="rId16"/>
    <p:sldId id="323" r:id="rId17"/>
    <p:sldId id="324" r:id="rId18"/>
    <p:sldId id="325" r:id="rId19"/>
    <p:sldId id="350" r:id="rId20"/>
    <p:sldId id="340" r:id="rId21"/>
    <p:sldId id="341" r:id="rId22"/>
    <p:sldId id="326" r:id="rId23"/>
    <p:sldId id="274" r:id="rId24"/>
    <p:sldId id="318" r:id="rId25"/>
    <p:sldId id="333" r:id="rId26"/>
    <p:sldId id="334" r:id="rId27"/>
    <p:sldId id="338" r:id="rId28"/>
    <p:sldId id="335" r:id="rId29"/>
    <p:sldId id="332" r:id="rId30"/>
    <p:sldId id="353" r:id="rId31"/>
    <p:sldId id="352" r:id="rId32"/>
    <p:sldId id="331" r:id="rId33"/>
    <p:sldId id="351" r:id="rId34"/>
    <p:sldId id="349" r:id="rId35"/>
    <p:sldId id="354" r:id="rId36"/>
    <p:sldId id="336" r:id="rId37"/>
    <p:sldId id="342" r:id="rId38"/>
    <p:sldId id="343" r:id="rId39"/>
    <p:sldId id="344" r:id="rId40"/>
    <p:sldId id="346" r:id="rId41"/>
    <p:sldId id="345" r:id="rId42"/>
    <p:sldId id="286" r:id="rId4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09" autoAdjust="0"/>
    <p:restoredTop sz="86264" autoAdjust="0"/>
  </p:normalViewPr>
  <p:slideViewPr>
    <p:cSldViewPr>
      <p:cViewPr>
        <p:scale>
          <a:sx n="93" d="100"/>
          <a:sy n="93" d="100"/>
        </p:scale>
        <p:origin x="-108" y="-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7.wmf"/><Relationship Id="rId1" Type="http://schemas.openxmlformats.org/officeDocument/2006/relationships/image" Target="../media/image10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6" tIns="48318" rIns="96636" bIns="483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6" tIns="48318" rIns="96636" bIns="48318" rtlCol="0"/>
          <a:lstStyle>
            <a:lvl1pPr algn="r">
              <a:defRPr sz="1200"/>
            </a:lvl1pPr>
          </a:lstStyle>
          <a:p>
            <a:fld id="{84A20756-209A-4E09-9A8C-A786F417CB2B}" type="datetimeFigureOut">
              <a:rPr lang="en-US" smtClean="0"/>
              <a:pPr/>
              <a:t>10/5/2015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6" tIns="48318" rIns="96636" bIns="483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36" tIns="48318" rIns="96636" bIns="483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6" tIns="48318" rIns="96636" bIns="483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6" tIns="48318" rIns="96636" bIns="48318" rtlCol="0" anchor="b"/>
          <a:lstStyle>
            <a:lvl1pPr algn="r">
              <a:defRPr sz="1200"/>
            </a:lvl1pPr>
          </a:lstStyle>
          <a:p>
            <a:fld id="{F13B69BE-7AAF-4E5E-AA7A-AF032BAE1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634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D46605-2F45-46E6-A2B5-F8AE8731C82D}" type="slidenum">
              <a:rPr lang="ja-JP" altLang="en-US">
                <a:solidFill>
                  <a:prstClr val="black"/>
                </a:solidFill>
              </a:rPr>
              <a:pPr/>
              <a:t>6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3783098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B69BE-7AAF-4E5E-AA7A-AF032BAE1C5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23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E13B8D-9AD4-441B-AE24-7A21F15122AD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altLang="ja-JP" smtClean="0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3088358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8E6C9394-C3AC-B944-9970-9ED59FDF9DE6}" type="slidenum">
              <a:rPr lang="en-US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434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D46605-2F45-46E6-A2B5-F8AE8731C82D}" type="slidenum">
              <a:rPr lang="ja-JP" altLang="en-US">
                <a:solidFill>
                  <a:prstClr val="black"/>
                </a:solidFill>
              </a:rPr>
              <a:pPr/>
              <a:t>7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262273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D46605-2F45-46E6-A2B5-F8AE8731C82D}" type="slidenum">
              <a:rPr lang="ja-JP" altLang="en-US">
                <a:solidFill>
                  <a:prstClr val="black"/>
                </a:solidFill>
              </a:rPr>
              <a:pPr/>
              <a:t>10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1033990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D46605-2F45-46E6-A2B5-F8AE8731C82D}" type="slidenum">
              <a:rPr lang="ja-JP" altLang="en-US">
                <a:solidFill>
                  <a:prstClr val="black"/>
                </a:solidFill>
              </a:rPr>
              <a:pPr/>
              <a:t>11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602924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D46605-2F45-46E6-A2B5-F8AE8731C82D}" type="slidenum">
              <a:rPr lang="ja-JP" altLang="en-US">
                <a:solidFill>
                  <a:prstClr val="black"/>
                </a:solidFill>
              </a:rPr>
              <a:pPr/>
              <a:t>12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239896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D46605-2F45-46E6-A2B5-F8AE8731C82D}" type="slidenum">
              <a:rPr lang="ja-JP" altLang="en-US">
                <a:solidFill>
                  <a:prstClr val="black"/>
                </a:solidFill>
              </a:rPr>
              <a:pPr/>
              <a:t>15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1546361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D46605-2F45-46E6-A2B5-F8AE8731C82D}" type="slidenum">
              <a:rPr lang="ja-JP" altLang="en-US">
                <a:solidFill>
                  <a:prstClr val="black"/>
                </a:solidFill>
              </a:rPr>
              <a:pPr/>
              <a:t>17</a:t>
            </a:fld>
            <a:endParaRPr lang="en-US" altLang="ja-JP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 smtClean="0"/>
          </a:p>
        </p:txBody>
      </p:sp>
    </p:spTree>
    <p:extLst>
      <p:ext uri="{BB962C8B-B14F-4D97-AF65-F5344CB8AC3E}">
        <p14:creationId xmlns:p14="http://schemas.microsoft.com/office/powerpoint/2010/main" val="794484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B69BE-7AAF-4E5E-AA7A-AF032BAE1C5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68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B69BE-7AAF-4E5E-AA7A-AF032BAE1C5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944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DEE54-89D5-461D-966B-19F7EF8AC89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75BEB-4E91-45CF-B1D7-0F542547C6B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1717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3627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7C9AE-2CAC-4633-8062-57F39B45851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DEE54-89D5-461D-966B-19F7EF8AC89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A1190-4AE6-4F55-BC3B-BDB399EE60B3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54A0B-0FB0-4519-A944-57B3141E4FE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4267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267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8C3A2-2EED-42FC-A0F5-C1367C0824D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FE0C4-1A3C-4B2E-B589-991BE10D4A1A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70FB7-473D-4D9B-B616-02BF3DAA0D5F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70BF2-F362-4FFD-B718-13E25EA2358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461D8-DFB0-4D0F-AF0D-7132FC9BF9A8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A1190-4AE6-4F55-BC3B-BDB399EE60B3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5CB55-5EB0-41F0-A72D-64DF15E495A8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75BEB-4E91-45CF-B1D7-0F542547C6B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1717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3627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7C9AE-2CAC-4633-8062-57F39B45851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DEE54-89D5-461D-966B-19F7EF8AC89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A1190-4AE6-4F55-BC3B-BDB399EE60B3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54A0B-0FB0-4519-A944-57B3141E4FE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4267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267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8C3A2-2EED-42FC-A0F5-C1367C0824D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FE0C4-1A3C-4B2E-B589-991BE10D4A1A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70FB7-473D-4D9B-B616-02BF3DAA0D5F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70BF2-F362-4FFD-B718-13E25EA2358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54A0B-0FB0-4519-A944-57B3141E4FE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461D8-DFB0-4D0F-AF0D-7132FC9BF9A8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5CB55-5EB0-41F0-A72D-64DF15E495A8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75BEB-4E91-45CF-B1D7-0F542547C6B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1717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3627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7C9AE-2CAC-4633-8062-57F39B45851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DEE54-89D5-461D-966B-19F7EF8AC89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A1190-4AE6-4F55-BC3B-BDB399EE60B3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54A0B-0FB0-4519-A944-57B3141E4FE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4267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267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8C3A2-2EED-42FC-A0F5-C1367C0824D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FE0C4-1A3C-4B2E-B589-991BE10D4A1A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70FB7-473D-4D9B-B616-02BF3DAA0D5F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4267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267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8C3A2-2EED-42FC-A0F5-C1367C0824D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70BF2-F362-4FFD-B718-13E25EA2358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461D8-DFB0-4D0F-AF0D-7132FC9BF9A8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5CB55-5EB0-41F0-A72D-64DF15E495A8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75BEB-4E91-45CF-B1D7-0F542547C6B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1717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3627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7C9AE-2CAC-4633-8062-57F39B45851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DEE54-89D5-461D-966B-19F7EF8AC89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A1190-4AE6-4F55-BC3B-BDB399EE60B3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54A0B-0FB0-4519-A944-57B3141E4FE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4267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267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8C3A2-2EED-42FC-A0F5-C1367C0824D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FE0C4-1A3C-4B2E-B589-991BE10D4A1A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FE0C4-1A3C-4B2E-B589-991BE10D4A1A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70FB7-473D-4D9B-B616-02BF3DAA0D5F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70BF2-F362-4FFD-B718-13E25EA2358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461D8-DFB0-4D0F-AF0D-7132FC9BF9A8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5CB55-5EB0-41F0-A72D-64DF15E495A8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75BEB-4E91-45CF-B1D7-0F542547C6B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1717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3627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7C9AE-2CAC-4633-8062-57F39B45851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DEE54-89D5-461D-966B-19F7EF8AC89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A1190-4AE6-4F55-BC3B-BDB399EE60B3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54A0B-0FB0-4519-A944-57B3141E4FE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4267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267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8C3A2-2EED-42FC-A0F5-C1367C0824D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70FB7-473D-4D9B-B616-02BF3DAA0D5F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FE0C4-1A3C-4B2E-B589-991BE10D4A1A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70FB7-473D-4D9B-B616-02BF3DAA0D5F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70BF2-F362-4FFD-B718-13E25EA2358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461D8-DFB0-4D0F-AF0D-7132FC9BF9A8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5CB55-5EB0-41F0-A72D-64DF15E495A8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75BEB-4E91-45CF-B1D7-0F542547C6B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0"/>
            <a:ext cx="2171700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3627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7C9AE-2CAC-4633-8062-57F39B45851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12/17/07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r>
              <a:rPr lang="en-US" altLang="ja-JP">
                <a:solidFill>
                  <a:srgbClr val="000000"/>
                </a:solidFill>
              </a:rPr>
              <a:t>Cosmological Connection at the LHC: Stau Neutralino Coannihilation Case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FD5D5-18FA-49FB-964B-3A8D793A8BE7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12/17/07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r>
              <a:rPr lang="en-US" altLang="ja-JP">
                <a:solidFill>
                  <a:srgbClr val="000000"/>
                </a:solidFill>
              </a:rPr>
              <a:t>Cosmological Connection at the LHC: Stau Neutralino Coannihilation Case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04AB2-842D-45F4-9930-13035EEBB1F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12/17/07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r>
              <a:rPr lang="en-US" altLang="ja-JP">
                <a:solidFill>
                  <a:srgbClr val="000000"/>
                </a:solidFill>
              </a:rPr>
              <a:t>Cosmological Connection at the LHC: Stau Neutralino Coannihilation Case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1E57B-E971-472D-8D5C-50C73D621793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70BF2-F362-4FFD-B718-13E25EA2358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762000"/>
            <a:ext cx="42672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2672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12/17/07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r>
              <a:rPr lang="en-US" altLang="ja-JP">
                <a:solidFill>
                  <a:srgbClr val="000000"/>
                </a:solidFill>
              </a:rPr>
              <a:t>Cosmological Connection at the LHC: Stau Neutralino Coannihilation Case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0AF64-1A6D-48FB-8455-9D595235F2DA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12/17/07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r>
              <a:rPr lang="en-US" altLang="ja-JP">
                <a:solidFill>
                  <a:srgbClr val="000000"/>
                </a:solidFill>
              </a:rPr>
              <a:t>Cosmological Connection at the LHC: Stau Neutralino Coannihilation Case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E84F2-C0B2-4D8E-8A75-68B077196733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12/17/07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r>
              <a:rPr lang="en-US" altLang="ja-JP">
                <a:solidFill>
                  <a:srgbClr val="000000"/>
                </a:solidFill>
              </a:rPr>
              <a:t>Cosmological Connection at the LHC: Stau Neutralino Coannihilation Case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B5AD6-043D-43D0-A52A-E229F2E540F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12/17/07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r>
              <a:rPr lang="en-US" altLang="ja-JP">
                <a:solidFill>
                  <a:srgbClr val="000000"/>
                </a:solidFill>
              </a:rPr>
              <a:t>Cosmological Connection at the LHC: Stau Neutralino Coannihilation Case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A4E2B-ED88-437E-BFD7-9D67389D23F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12/17/07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r>
              <a:rPr lang="en-US" altLang="ja-JP">
                <a:solidFill>
                  <a:srgbClr val="000000"/>
                </a:solidFill>
              </a:rPr>
              <a:t>Cosmological Connection at the LHC: Stau Neutralino Coannihilation Case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ACFA6-E4E7-420B-8525-D865ADD42F30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12/17/07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r>
              <a:rPr lang="en-US" altLang="ja-JP">
                <a:solidFill>
                  <a:srgbClr val="000000"/>
                </a:solidFill>
              </a:rPr>
              <a:t>Cosmological Connection at the LHC: Stau Neutralino Coannihilation Case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3B0CF-C3C8-4886-BC13-2A0DBB04BFF2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12/17/07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r>
              <a:rPr lang="en-US" altLang="ja-JP">
                <a:solidFill>
                  <a:srgbClr val="000000"/>
                </a:solidFill>
              </a:rPr>
              <a:t>Cosmological Connection at the LHC: Stau Neutralino Coannihilation Case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1606C-A1CA-4BA2-B362-344D2C5A5CD6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12/17/07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r>
              <a:rPr lang="en-US" altLang="ja-JP">
                <a:solidFill>
                  <a:srgbClr val="000000"/>
                </a:solidFill>
              </a:rPr>
              <a:t>Cosmological Connection at the LHC: Stau Neutralino Coannihilation Case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FD77B-604D-4FD2-893F-A3388C8D157A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9144000" cy="712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762000"/>
            <a:ext cx="4267200" cy="270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762000"/>
            <a:ext cx="4267200" cy="270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228600" y="3619500"/>
            <a:ext cx="4267200" cy="270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19500"/>
            <a:ext cx="4267200" cy="270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12/17/07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r>
              <a:rPr lang="en-US" altLang="ja-JP">
                <a:solidFill>
                  <a:srgbClr val="000000"/>
                </a:solidFill>
              </a:rPr>
              <a:t>Cosmological Connection at the LHC: Stau Neutralino Coannihilation Case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C462E-29F4-491E-98F8-7B0CD9631BF8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461D8-DFB0-4D0F-AF0D-7132FC9BF9A8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>
                <a:solidFill>
                  <a:srgbClr val="000000"/>
                </a:solidFill>
              </a:rPr>
              <a:t>Dark Matter at the LHC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5CB55-5EB0-41F0-A72D-64DF15E495A8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b="1">
              <a:solidFill>
                <a:srgbClr val="000000"/>
              </a:solidFill>
            </a:endParaRPr>
          </a:p>
        </p:txBody>
      </p:sp>
      <p:sp>
        <p:nvSpPr>
          <p:cNvPr id="317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381750"/>
            <a:ext cx="441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b="1">
                <a:solidFill>
                  <a:srgbClr val="000000"/>
                </a:solidFill>
              </a:rPr>
              <a:t>Dark Matter at the LHC</a:t>
            </a:r>
            <a:endParaRPr lang="en-US" altLang="ja-JP" b="1">
              <a:solidFill>
                <a:srgbClr val="000000"/>
              </a:solidFill>
            </a:endParaRPr>
          </a:p>
        </p:txBody>
      </p:sp>
      <p:sp>
        <p:nvSpPr>
          <p:cNvPr id="317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0BD4C6-8A13-44DB-88B4-158D5C33CD7C}" type="slidenum">
              <a:rPr lang="ja-JP" altLang="en-US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b="1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r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b="1">
              <a:solidFill>
                <a:srgbClr val="000000"/>
              </a:solidFill>
            </a:endParaRPr>
          </a:p>
        </p:txBody>
      </p:sp>
      <p:sp>
        <p:nvSpPr>
          <p:cNvPr id="317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381750"/>
            <a:ext cx="441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b="1">
                <a:solidFill>
                  <a:srgbClr val="000000"/>
                </a:solidFill>
              </a:rPr>
              <a:t>Dark Matter at the LHC</a:t>
            </a:r>
            <a:endParaRPr lang="en-US" altLang="ja-JP" b="1">
              <a:solidFill>
                <a:srgbClr val="000000"/>
              </a:solidFill>
            </a:endParaRPr>
          </a:p>
        </p:txBody>
      </p:sp>
      <p:sp>
        <p:nvSpPr>
          <p:cNvPr id="317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0BD4C6-8A13-44DB-88B4-158D5C33CD7C}" type="slidenum">
              <a:rPr lang="ja-JP" altLang="en-US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b="1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pull dir="r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b="1">
              <a:solidFill>
                <a:srgbClr val="000000"/>
              </a:solidFill>
            </a:endParaRPr>
          </a:p>
        </p:txBody>
      </p:sp>
      <p:sp>
        <p:nvSpPr>
          <p:cNvPr id="317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381750"/>
            <a:ext cx="441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b="1">
                <a:solidFill>
                  <a:srgbClr val="000000"/>
                </a:solidFill>
              </a:rPr>
              <a:t>Dark Matter at the LHC</a:t>
            </a:r>
            <a:endParaRPr lang="en-US" altLang="ja-JP" b="1">
              <a:solidFill>
                <a:srgbClr val="000000"/>
              </a:solidFill>
            </a:endParaRPr>
          </a:p>
        </p:txBody>
      </p:sp>
      <p:sp>
        <p:nvSpPr>
          <p:cNvPr id="317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0BD4C6-8A13-44DB-88B4-158D5C33CD7C}" type="slidenum">
              <a:rPr lang="ja-JP" altLang="en-US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b="1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>
    <p:pull dir="r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b="1">
              <a:solidFill>
                <a:srgbClr val="000000"/>
              </a:solidFill>
            </a:endParaRPr>
          </a:p>
        </p:txBody>
      </p:sp>
      <p:sp>
        <p:nvSpPr>
          <p:cNvPr id="317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381750"/>
            <a:ext cx="441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b="1">
                <a:solidFill>
                  <a:srgbClr val="000000"/>
                </a:solidFill>
              </a:rPr>
              <a:t>Dark Matter at the LHC</a:t>
            </a:r>
            <a:endParaRPr lang="en-US" altLang="ja-JP" b="1">
              <a:solidFill>
                <a:srgbClr val="000000"/>
              </a:solidFill>
            </a:endParaRPr>
          </a:p>
        </p:txBody>
      </p:sp>
      <p:sp>
        <p:nvSpPr>
          <p:cNvPr id="317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0BD4C6-8A13-44DB-88B4-158D5C33CD7C}" type="slidenum">
              <a:rPr lang="ja-JP" altLang="en-US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b="1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>
    <p:pull dir="r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b="1">
              <a:solidFill>
                <a:srgbClr val="000000"/>
              </a:solidFill>
            </a:endParaRPr>
          </a:p>
        </p:txBody>
      </p:sp>
      <p:sp>
        <p:nvSpPr>
          <p:cNvPr id="317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381750"/>
            <a:ext cx="441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b="1">
                <a:solidFill>
                  <a:srgbClr val="000000"/>
                </a:solidFill>
              </a:rPr>
              <a:t>Dark Matter at the LHC</a:t>
            </a:r>
            <a:endParaRPr lang="en-US" altLang="ja-JP" b="1">
              <a:solidFill>
                <a:srgbClr val="000000"/>
              </a:solidFill>
            </a:endParaRPr>
          </a:p>
        </p:txBody>
      </p:sp>
      <p:sp>
        <p:nvSpPr>
          <p:cNvPr id="317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0BD4C6-8A13-44DB-88B4-158D5C33CD7C}" type="slidenum">
              <a:rPr lang="ja-JP" altLang="en-US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b="1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>
    <p:pull dir="r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b="1">
              <a:solidFill>
                <a:srgbClr val="000000"/>
              </a:solidFill>
            </a:endParaRPr>
          </a:p>
        </p:txBody>
      </p:sp>
      <p:sp>
        <p:nvSpPr>
          <p:cNvPr id="317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381750"/>
            <a:ext cx="4419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b="1">
                <a:solidFill>
                  <a:srgbClr val="000000"/>
                </a:solidFill>
              </a:rPr>
              <a:t>Dark Matter at the LHC</a:t>
            </a:r>
            <a:endParaRPr lang="en-US" altLang="ja-JP" b="1">
              <a:solidFill>
                <a:srgbClr val="000000"/>
              </a:solidFill>
            </a:endParaRPr>
          </a:p>
        </p:txBody>
      </p:sp>
      <p:sp>
        <p:nvSpPr>
          <p:cNvPr id="317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0BD4C6-8A13-44DB-88B4-158D5C33CD7C}" type="slidenum">
              <a:rPr lang="ja-JP" altLang="en-US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b="1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>
    <p:pull dir="rd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762000"/>
            <a:ext cx="8686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1843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127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1279525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Tahoma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b="1">
                <a:solidFill>
                  <a:srgbClr val="000000"/>
                </a:solidFill>
              </a:rPr>
              <a:t>12/17/07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400800"/>
            <a:ext cx="3657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>
              <a:defRPr sz="1400">
                <a:latin typeface="Tahoma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b="1">
                <a:solidFill>
                  <a:srgbClr val="000000"/>
                </a:solidFill>
              </a:rPr>
              <a:t>Dark Matter at the LHC</a:t>
            </a:r>
            <a:r>
              <a:rPr lang="en-US" altLang="ja-JP" b="1">
                <a:solidFill>
                  <a:srgbClr val="000000"/>
                </a:solidFill>
              </a:rPr>
              <a:t>Cosmological Connection at the LHC: Stau Neutralino Coannihilation Case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00800"/>
            <a:ext cx="9144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C6C53F-DCE6-436B-80E5-BF92F5526CC5}" type="slidenum">
              <a:rPr lang="ja-JP" altLang="en-US" b="1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b="1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6.bin"/><Relationship Id="rId9" Type="http://schemas.openxmlformats.org/officeDocument/2006/relationships/image" Target="../media/image27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4" Type="http://schemas.openxmlformats.org/officeDocument/2006/relationships/hyperlink" Target="http://public.planck.fr/images/resultats/2014-matiere-noire/plot_constraints_planck2014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36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53.wmf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4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oleObject" Target="../embeddings/oleObject43.bin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10" Type="http://schemas.openxmlformats.org/officeDocument/2006/relationships/image" Target="../media/image56.wmf"/><Relationship Id="rId4" Type="http://schemas.openxmlformats.org/officeDocument/2006/relationships/image" Target="../media/image55.wmf"/><Relationship Id="rId9" Type="http://schemas.openxmlformats.org/officeDocument/2006/relationships/oleObject" Target="../embeddings/oleObject4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68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56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6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7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wmf"/><Relationship Id="rId20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3.wmf"/><Relationship Id="rId19" Type="http://schemas.openxmlformats.org/officeDocument/2006/relationships/oleObject" Target="../embeddings/oleObject8.bin"/><Relationship Id="rId4" Type="http://schemas.openxmlformats.org/officeDocument/2006/relationships/image" Target="../media/image9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2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70BF2-F362-4FFD-B718-13E25EA2358C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2057400"/>
            <a:ext cx="2764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Bhaskar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Dutta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0" y="2971800"/>
            <a:ext cx="4207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Texas A&amp;M University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609600"/>
            <a:ext cx="6052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Dark Matter: A Continuing Saga</a:t>
            </a:r>
            <a:endParaRPr lang="en-US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57C2A5-14C2-4094-B62B-4D61972CBB45}" type="slidenum">
              <a:rPr lang="ja-JP" altLang="en-US">
                <a:solidFill>
                  <a:srgbClr val="000000"/>
                </a:solidFill>
              </a:rPr>
              <a:pPr/>
              <a:t>10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5843" name="Line 37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44" name="Line 20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46" name="Line 2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48" name="Line 2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4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4400" b="1" dirty="0" smtClean="0">
                <a:solidFill>
                  <a:srgbClr val="FFFFFF"/>
                </a:solidFill>
                <a:latin typeface="Cataneo BT" pitchFamily="66" charset="0"/>
                <a:ea typeface="ＭＳ Ｐゴシック" pitchFamily="34" charset="-128"/>
              </a:rPr>
              <a:t>Non-Thermal </a:t>
            </a:r>
            <a:r>
              <a:rPr lang="en-US" altLang="ja-JP" sz="4400" b="1" dirty="0">
                <a:solidFill>
                  <a:srgbClr val="FFFFFF"/>
                </a:solidFill>
                <a:latin typeface="Cataneo BT" pitchFamily="66" charset="0"/>
                <a:ea typeface="ＭＳ Ｐゴシック" pitchFamily="34" charset="-128"/>
              </a:rPr>
              <a:t>DM</a:t>
            </a:r>
          </a:p>
        </p:txBody>
      </p:sp>
      <p:sp>
        <p:nvSpPr>
          <p:cNvPr id="35850" name="Line 2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52" name="Line 2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54" name="Line 2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56" name="Line 2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58" name="Line 2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60" name="Line 2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62" name="Line 2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64" name="Line 30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66" name="Line 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68" name="Line 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70" name="Line 33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72" name="Line 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74" name="Line 3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76" name="Line 36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3400" y="2133600"/>
            <a:ext cx="4297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</a:rPr>
              <a:t>The  </a:t>
            </a:r>
            <a:r>
              <a:rPr lang="en-US" sz="2400" b="1" dirty="0" err="1">
                <a:solidFill>
                  <a:srgbClr val="000000"/>
                </a:solidFill>
              </a:rPr>
              <a:t>moduli</a:t>
            </a:r>
            <a:r>
              <a:rPr lang="en-US" sz="2400" b="1" dirty="0">
                <a:solidFill>
                  <a:srgbClr val="000000"/>
                </a:solidFill>
              </a:rPr>
              <a:t>  decay width:  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9600" y="2590800"/>
            <a:ext cx="56276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start oscillating when H &lt;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baseline="-25000" dirty="0" err="1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t</a:t>
            </a:r>
            <a:endParaRPr lang="en-US" sz="2400" b="1" baseline="-25000" dirty="0">
              <a:solidFill>
                <a:srgbClr val="000000"/>
              </a:solidFill>
              <a:latin typeface="Symbol" pitchFamily="18" charset="2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dominate the Universe before decaying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and reheating it </a:t>
            </a:r>
          </a:p>
        </p:txBody>
      </p:sp>
      <p:graphicFrame>
        <p:nvGraphicFramePr>
          <p:cNvPr id="142339" name="Object 3"/>
          <p:cNvGraphicFramePr>
            <a:graphicFrameLocks noChangeAspect="1"/>
          </p:cNvGraphicFramePr>
          <p:nvPr/>
        </p:nvGraphicFramePr>
        <p:xfrm>
          <a:off x="4648200" y="1971675"/>
          <a:ext cx="137160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431" name="Equation" r:id="rId4" imgW="863225" imgH="507780" progId="Equation.3">
                  <p:embed/>
                </p:oleObj>
              </mc:Choice>
              <mc:Fallback>
                <p:oleObj name="Equation" r:id="rId4" imgW="863225" imgH="507780" progId="Equation.3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971675"/>
                        <a:ext cx="1371600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28600" y="1219200"/>
            <a:ext cx="81515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Moduli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are heavy scalar fields that acquire mass after SUSY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breaking and are gravitationally coupled to matter</a:t>
            </a:r>
          </a:p>
        </p:txBody>
      </p:sp>
      <p:grpSp>
        <p:nvGrpSpPr>
          <p:cNvPr id="2" name="Group 44"/>
          <p:cNvGrpSpPr/>
          <p:nvPr/>
        </p:nvGrpSpPr>
        <p:grpSpPr>
          <a:xfrm>
            <a:off x="7715404" y="1600200"/>
            <a:ext cx="1428596" cy="3810000"/>
            <a:chOff x="7715404" y="1828800"/>
            <a:chExt cx="1428596" cy="3810000"/>
          </a:xfrm>
        </p:grpSpPr>
        <p:sp>
          <p:nvSpPr>
            <p:cNvPr id="28" name="TextBox 27"/>
            <p:cNvSpPr txBox="1"/>
            <p:nvPr/>
          </p:nvSpPr>
          <p:spPr>
            <a:xfrm>
              <a:off x="7772400" y="1828800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</a:rPr>
                <a:t>Inflation</a:t>
              </a:r>
            </a:p>
          </p:txBody>
        </p:sp>
        <p:cxnSp>
          <p:nvCxnSpPr>
            <p:cNvPr id="32" name="Straight Arrow Connector 31"/>
            <p:cNvCxnSpPr>
              <a:stCxn id="28" idx="2"/>
            </p:cNvCxnSpPr>
            <p:nvPr/>
          </p:nvCxnSpPr>
          <p:spPr bwMode="auto">
            <a:xfrm flipH="1">
              <a:off x="8305800" y="2198132"/>
              <a:ext cx="7774" cy="39266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3" name="TextBox 32"/>
            <p:cNvSpPr txBox="1"/>
            <p:nvPr/>
          </p:nvSpPr>
          <p:spPr>
            <a:xfrm>
              <a:off x="7715404" y="2590800"/>
              <a:ext cx="14285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</a:rPr>
                <a:t>Radiation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</a:rPr>
                <a:t>domination</a:t>
              </a:r>
            </a:p>
          </p:txBody>
        </p:sp>
        <p:cxnSp>
          <p:nvCxnSpPr>
            <p:cNvPr id="36" name="Straight Arrow Connector 35"/>
            <p:cNvCxnSpPr>
              <a:stCxn id="33" idx="2"/>
            </p:cNvCxnSpPr>
            <p:nvPr/>
          </p:nvCxnSpPr>
          <p:spPr bwMode="auto">
            <a:xfrm>
              <a:off x="8429702" y="3237131"/>
              <a:ext cx="28498" cy="42046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7715404" y="3657600"/>
              <a:ext cx="14285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err="1">
                  <a:solidFill>
                    <a:srgbClr val="000000"/>
                  </a:solidFill>
                </a:rPr>
                <a:t>moduli</a:t>
              </a:r>
              <a:r>
                <a:rPr lang="en-US" b="1" dirty="0">
                  <a:solidFill>
                    <a:srgbClr val="000000"/>
                  </a:solidFill>
                </a:rPr>
                <a:t>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</a:rPr>
                <a:t>domination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>
              <a:off x="8458200" y="4419600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7715404" y="4648200"/>
              <a:ext cx="14285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</a:rPr>
                <a:t>radiation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0000"/>
                  </a:solidFill>
                </a:rPr>
                <a:t>domination</a:t>
              </a:r>
            </a:p>
          </p:txBody>
        </p:sp>
        <p:cxnSp>
          <p:nvCxnSpPr>
            <p:cNvPr id="43" name="Straight Arrow Connector 42"/>
            <p:cNvCxnSpPr/>
            <p:nvPr/>
          </p:nvCxnSpPr>
          <p:spPr bwMode="auto">
            <a:xfrm>
              <a:off x="8382000" y="5334000"/>
              <a:ext cx="0" cy="3048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4" name="TextBox 43"/>
          <p:cNvSpPr txBox="1"/>
          <p:nvPr/>
        </p:nvSpPr>
        <p:spPr>
          <a:xfrm>
            <a:off x="8305800" y="5410200"/>
            <a:ext cx="2487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43600" y="4114800"/>
            <a:ext cx="19672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Decay of </a:t>
            </a:r>
            <a:r>
              <a:rPr lang="en-US" b="1" dirty="0" err="1">
                <a:solidFill>
                  <a:srgbClr val="000000"/>
                </a:solidFill>
              </a:rPr>
              <a:t>moduli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46" name="Straight Arrow Connector 45"/>
          <p:cNvCxnSpPr>
            <a:stCxn id="39" idx="3"/>
          </p:cNvCxnSpPr>
          <p:nvPr/>
        </p:nvCxnSpPr>
        <p:spPr bwMode="auto">
          <a:xfrm flipV="1">
            <a:off x="7910805" y="4267200"/>
            <a:ext cx="471195" cy="322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Rectangle 41"/>
          <p:cNvSpPr/>
          <p:nvPr/>
        </p:nvSpPr>
        <p:spPr>
          <a:xfrm>
            <a:off x="2133600" y="762000"/>
            <a:ext cx="4625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24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Dark Matter  from </a:t>
            </a:r>
            <a:r>
              <a:rPr lang="en-US" altLang="ja-JP" sz="2400" b="1" dirty="0" err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Moduli</a:t>
            </a:r>
            <a:r>
              <a:rPr lang="en-US" altLang="ja-JP" sz="24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decay: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228600" y="3810000"/>
          <a:ext cx="2198688" cy="964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432" name="Equation" r:id="rId6" imgW="1244060" imgH="545863" progId="Equation.3">
                  <p:embed/>
                </p:oleObj>
              </mc:Choice>
              <mc:Fallback>
                <p:oleObj name="Equation" r:id="rId6" imgW="1244060" imgH="545863" progId="Equation.3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810000"/>
                        <a:ext cx="2198688" cy="9646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2743200" y="3886200"/>
          <a:ext cx="300672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433" name="Equation" r:id="rId8" imgW="1130300" imgH="457200" progId="Equation.3">
                  <p:embed/>
                </p:oleObj>
              </mc:Choice>
              <mc:Fallback>
                <p:oleObj name="Equation" r:id="rId8" imgW="1130300" imgH="457200" progId="Equation.3">
                  <p:embed/>
                  <p:pic>
                    <p:nvPicPr>
                      <p:cNvPr id="0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886200"/>
                        <a:ext cx="3006725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0" y="6211669"/>
            <a:ext cx="911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e.g.,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Moroi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Randall’99;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Acharya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Kane, Watson’08,Randall; Kitano, Murayama, Ratz’08; </a:t>
            </a:r>
          </a:p>
          <a:p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Dutta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Leblond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Sinha’09;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Allahverdi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Cicoli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Dutta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Sinha,’13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8600" y="5181600"/>
            <a:ext cx="5153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u="sng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400" b="1" u="sng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u="sng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 Non-thermal dark matter</a:t>
            </a:r>
            <a:endParaRPr lang="en-US" sz="24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4325" name="Object 5"/>
          <p:cNvGraphicFramePr>
            <a:graphicFrameLocks noChangeAspect="1"/>
          </p:cNvGraphicFramePr>
          <p:nvPr/>
        </p:nvGraphicFramePr>
        <p:xfrm>
          <a:off x="5257800" y="5638800"/>
          <a:ext cx="1287463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434" name="Equation" r:id="rId10" imgW="609336" imgH="444307" progId="Equation.3">
                  <p:embed/>
                </p:oleObj>
              </mc:Choice>
              <mc:Fallback>
                <p:oleObj name="Equation" r:id="rId10" imgW="609336" imgH="444307" progId="Equation.3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638800"/>
                        <a:ext cx="1287463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-381000" y="57150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            Abundance of decay products 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57C2A5-14C2-4094-B62B-4D61972CBB45}" type="slidenum">
              <a:rPr lang="ja-JP" altLang="en-US">
                <a:solidFill>
                  <a:srgbClr val="000000"/>
                </a:solidFill>
              </a:rPr>
              <a:pPr/>
              <a:t>11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5843" name="Line 37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44" name="Line 20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46" name="Line 2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48" name="Line 2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4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4400" b="1" dirty="0" smtClean="0">
                <a:solidFill>
                  <a:srgbClr val="FFFFFF"/>
                </a:solidFill>
                <a:latin typeface="Cataneo BT" pitchFamily="66" charset="0"/>
                <a:ea typeface="ＭＳ Ｐゴシック" pitchFamily="34" charset="-128"/>
              </a:rPr>
              <a:t>Non-thermal DM</a:t>
            </a:r>
            <a:endParaRPr lang="en-US" altLang="ja-JP" sz="4400" b="1" dirty="0">
              <a:solidFill>
                <a:srgbClr val="FFFFFF"/>
              </a:solidFill>
              <a:latin typeface="Cataneo BT" pitchFamily="66" charset="0"/>
              <a:ea typeface="ＭＳ Ｐゴシック" pitchFamily="34" charset="-128"/>
            </a:endParaRPr>
          </a:p>
        </p:txBody>
      </p:sp>
      <p:sp>
        <p:nvSpPr>
          <p:cNvPr id="35850" name="Line 2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52" name="Line 2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54" name="Line 2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56" name="Line 2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58" name="Line 2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60" name="Line 2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62" name="Line 2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64" name="Line 30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66" name="Line 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68" name="Line 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70" name="Line 33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72" name="Line 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74" name="Line 3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76" name="Line 36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2400" y="762000"/>
            <a:ext cx="99060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Symbol"/>
              <a:buChar char="f"/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Decays dilutes any previous relics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Thermal DM gets diluted if 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/20 ~ O(10)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endParaRPr lang="en-US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Axionic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DM gets diluted if 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sz="2400" b="1" dirty="0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L</a:t>
            </a:r>
            <a:r>
              <a:rPr lang="en-US" sz="24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QCD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~ 200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MeV</a:t>
            </a:r>
            <a:endParaRPr lang="en-US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(f</a:t>
            </a:r>
            <a:r>
              <a:rPr lang="en-US" sz="24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~10</a:t>
            </a:r>
            <a:r>
              <a:rPr lang="en-US" sz="2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is allowed for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≥ T</a:t>
            </a:r>
            <a:r>
              <a:rPr lang="en-US" sz="24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BBN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[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Fox,Pierce,Thomas’04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Baryon asymmetry gets diluted if produced before </a:t>
            </a:r>
            <a:r>
              <a:rPr lang="en-US" sz="2400" b="1" dirty="0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f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decay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en-US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Non-thermal DM Production from </a:t>
            </a:r>
            <a:r>
              <a:rPr lang="en-US" sz="2400" b="1" dirty="0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f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decay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Annihilation scenario for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close  to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en-US" sz="2400" b="1" baseline="-25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DM production with large cross-section: Wino/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Higgsino</a:t>
            </a:r>
            <a:endParaRPr lang="en-US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Branching scenario for smaller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en-US" sz="2400" b="1" baseline="-25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(annihilation cross-section does not matter)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Baryon asymmetry from </a:t>
            </a:r>
            <a:r>
              <a:rPr lang="en-US" sz="2400" b="1" dirty="0" smtClean="0">
                <a:latin typeface="Symbol" pitchFamily="18" charset="2"/>
                <a:cs typeface="Times New Roman" pitchFamily="18" charset="0"/>
              </a:rPr>
              <a:t>f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decay  ⇒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Cladogenesis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of DM and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Baryogenesis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Allaverdi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Dutta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Sinha’11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en-US" sz="2400" b="1" baseline="-25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0" y="3962400"/>
            <a:ext cx="9144000" cy="1828800"/>
          </a:xfrm>
          <a:prstGeom prst="rect">
            <a:avLst/>
          </a:prstGeom>
          <a:noFill/>
          <a:ln w="19050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Line 37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44" name="Line 20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46" name="Line 2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48" name="Line 2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4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4400" b="1" dirty="0" smtClean="0">
                <a:solidFill>
                  <a:srgbClr val="FFFFFF"/>
                </a:solidFill>
                <a:latin typeface="Cataneo BT" pitchFamily="66" charset="0"/>
                <a:ea typeface="ＭＳ Ｐゴシック" pitchFamily="34" charset="-128"/>
              </a:rPr>
              <a:t>Low mass DM /Baryon Abundance</a:t>
            </a:r>
            <a:endParaRPr lang="en-US" altLang="ja-JP" sz="4400" b="1" dirty="0">
              <a:solidFill>
                <a:srgbClr val="FFFFFF"/>
              </a:solidFill>
              <a:latin typeface="Cataneo BT" pitchFamily="66" charset="0"/>
              <a:ea typeface="ＭＳ Ｐゴシック" pitchFamily="34" charset="-128"/>
            </a:endParaRPr>
          </a:p>
        </p:txBody>
      </p:sp>
      <p:sp>
        <p:nvSpPr>
          <p:cNvPr id="35850" name="Line 2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52" name="Line 2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54" name="Line 2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56" name="Line 2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58" name="Line 2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60" name="Line 2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62" name="Line 2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64" name="Line 30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66" name="Line 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68" name="Line 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70" name="Line 33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72" name="Line 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74" name="Line 3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76" name="Line 36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762000"/>
            <a:ext cx="990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“Branching scenario” solves the coincidence problem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13716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Baryon abundance 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347" name="Object 11"/>
          <p:cNvGraphicFramePr>
            <a:graphicFrameLocks noChangeAspect="1"/>
          </p:cNvGraphicFramePr>
          <p:nvPr/>
        </p:nvGraphicFramePr>
        <p:xfrm>
          <a:off x="2971800" y="1143000"/>
          <a:ext cx="2125663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11" name="Equation" r:id="rId4" imgW="901309" imgH="393529" progId="Equation.3">
                  <p:embed/>
                </p:oleObj>
              </mc:Choice>
              <mc:Fallback>
                <p:oleObj name="Equation" r:id="rId4" imgW="901309" imgH="393529" progId="Equation.3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143000"/>
                        <a:ext cx="2125663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0" y="2362200"/>
            <a:ext cx="2475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DM abundance:</a:t>
            </a:r>
            <a:endParaRPr lang="en-US" sz="2400" b="1" baseline="30000" dirty="0"/>
          </a:p>
        </p:txBody>
      </p:sp>
      <p:sp>
        <p:nvSpPr>
          <p:cNvPr id="43" name="TextBox 42"/>
          <p:cNvSpPr txBox="1"/>
          <p:nvPr/>
        </p:nvSpPr>
        <p:spPr>
          <a:xfrm>
            <a:off x="5486400" y="1219200"/>
            <a:ext cx="838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/>
              <a:buChar char="e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BR</a:t>
            </a:r>
            <a:r>
              <a:rPr lang="en-US" sz="2400" b="1" baseline="-25000" dirty="0" err="1" smtClean="0">
                <a:latin typeface="Symbol" pitchFamily="18" charset="2"/>
                <a:cs typeface="Times New Roman" pitchFamily="18" charset="0"/>
                <a:sym typeface="Wingdings" pitchFamily="2" charset="2"/>
              </a:rPr>
              <a:t>f</a:t>
            </a:r>
            <a:r>
              <a:rPr lang="en-US" sz="2400" b="1" baseline="-25000" dirty="0" err="1" smtClean="0">
                <a:latin typeface="Symbol" pitchFamily="18" charset="2"/>
                <a:cs typeface="Times New Roman" pitchFamily="18" charset="0"/>
                <a:sym typeface="Symbol"/>
              </a:rPr>
              <a:t>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~ 10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-10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-3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Symbol" pitchFamily="18" charset="2"/>
                <a:cs typeface="Times New Roman" pitchFamily="18" charset="0"/>
              </a:rPr>
              <a:t>e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 loop factor</a:t>
            </a:r>
            <a:r>
              <a:rPr lang="en-US" sz="2400" b="1" dirty="0" smtClean="0">
                <a:latin typeface="Symbol" pitchFamily="18" charset="2"/>
                <a:cs typeface="Times New Roman" pitchFamily="18" charset="0"/>
              </a:rPr>
              <a:t>)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~ 10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-10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-2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b="1" baseline="-25000" dirty="0" err="1" smtClean="0">
                <a:latin typeface="Symbol" panose="05050102010706020507" pitchFamily="18" charset="2"/>
                <a:cs typeface="Times New Roman" pitchFamily="18" charset="0"/>
              </a:rPr>
              <a:t>f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depends on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baseline="-25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and  m</a:t>
            </a:r>
            <a:r>
              <a:rPr lang="en-US" b="1" baseline="-25000" dirty="0" smtClean="0">
                <a:latin typeface="Symbol" panose="05050102010706020507" pitchFamily="18" charset="2"/>
                <a:cs typeface="Times New Roman" pitchFamily="18" charset="0"/>
              </a:rPr>
              <a:t>f</a:t>
            </a:r>
            <a:r>
              <a:rPr lang="en-US" b="1" dirty="0" smtClean="0">
                <a:latin typeface="Symbol" panose="05050102010706020507" pitchFamily="18" charset="2"/>
                <a:cs typeface="Times New Roman" pitchFamily="18" charset="0"/>
              </a:rPr>
              <a:t>]</a:t>
            </a:r>
          </a:p>
          <a:p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7"/>
          <p:cNvGrpSpPr/>
          <p:nvPr/>
        </p:nvGrpSpPr>
        <p:grpSpPr>
          <a:xfrm>
            <a:off x="-228600" y="3276600"/>
            <a:ext cx="9372600" cy="1200329"/>
            <a:chOff x="0" y="4114800"/>
            <a:chExt cx="9372600" cy="1200329"/>
          </a:xfrm>
        </p:grpSpPr>
        <p:sp>
          <p:nvSpPr>
            <p:cNvPr id="48" name="TextBox 47"/>
            <p:cNvSpPr txBox="1"/>
            <p:nvPr/>
          </p:nvSpPr>
          <p:spPr>
            <a:xfrm>
              <a:off x="0" y="4114800"/>
              <a:ext cx="9372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 smtClean="0"/>
            </a:p>
            <a:p>
              <a:r>
                <a:rPr lang="en-US" sz="2400" dirty="0" smtClean="0"/>
                <a:t>                                            </a:t>
              </a:r>
            </a:p>
            <a:p>
              <a:r>
                <a:rPr lang="en-US" sz="2400" dirty="0" smtClean="0"/>
                <a:t>                                                   </a:t>
              </a:r>
              <a:endParaRPr lang="en-US" sz="2400" dirty="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559746" y="45339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baseline="-25000" dirty="0" err="1" smtClean="0"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~ 5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smtClean="0">
                <a:latin typeface="Symbol" pitchFamily="18" charset="2"/>
                <a:cs typeface="Times New Roman" pitchFamily="18" charset="0"/>
                <a:sym typeface="Wingdings" pitchFamily="2" charset="2"/>
              </a:rPr>
              <a:t>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BR</a:t>
            </a:r>
            <a:r>
              <a:rPr lang="en-US" sz="2800" b="1" baseline="-25000" dirty="0" err="1" smtClean="0">
                <a:latin typeface="Symbol" pitchFamily="18" charset="2"/>
                <a:cs typeface="Times New Roman" pitchFamily="18" charset="0"/>
                <a:sym typeface="Wingdings" pitchFamily="2" charset="2"/>
              </a:rPr>
              <a:t>f</a:t>
            </a:r>
            <a:r>
              <a:rPr lang="en-US" sz="2800" b="1" baseline="-25000" dirty="0" err="1" smtClean="0">
                <a:latin typeface="Symbol" pitchFamily="18" charset="2"/>
                <a:cs typeface="Times New Roman" pitchFamily="18" charset="0"/>
                <a:sym typeface="Symbol"/>
              </a:rPr>
              <a:t></a:t>
            </a:r>
            <a:r>
              <a:rPr lang="en-US" sz="2800" b="1" baseline="-25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~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BR</a:t>
            </a:r>
            <a:r>
              <a:rPr lang="en-US" sz="2800" b="1" baseline="-25000" dirty="0" err="1" smtClean="0">
                <a:latin typeface="Symbol" pitchFamily="18" charset="2"/>
                <a:cs typeface="Times New Roman" pitchFamily="18" charset="0"/>
                <a:sym typeface="Wingdings" pitchFamily="2" charset="2"/>
              </a:rPr>
              <a:t>f</a:t>
            </a:r>
            <a:r>
              <a:rPr lang="en-US" sz="2800" b="1" baseline="-250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2800" b="1" baseline="-250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DM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baseline="-25000" dirty="0" err="1" smtClean="0">
                <a:latin typeface="Times New Roman" pitchFamily="18" charset="0"/>
                <a:cs typeface="Times New Roman" pitchFamily="18" charset="0"/>
              </a:rPr>
              <a:t>DM</a:t>
            </a:r>
            <a:endParaRPr lang="en-US" sz="28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350" name="Object 14"/>
          <p:cNvGraphicFramePr>
            <a:graphicFrameLocks noChangeAspect="1"/>
          </p:cNvGraphicFramePr>
          <p:nvPr/>
        </p:nvGraphicFramePr>
        <p:xfrm>
          <a:off x="0" y="3276600"/>
          <a:ext cx="6294438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12" name="Equation" r:id="rId6" imgW="2667000" imgH="469900" progId="Equation.3">
                  <p:embed/>
                </p:oleObj>
              </mc:Choice>
              <mc:Fallback>
                <p:oleObj name="Equation" r:id="rId6" imgW="2667000" imgH="469900" progId="Equation.3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76600"/>
                        <a:ext cx="6294438" cy="110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6676658" y="3429000"/>
            <a:ext cx="2467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Symbol" pitchFamily="18" charset="2"/>
                <a:cs typeface="Times New Roman" pitchFamily="18" charset="0"/>
              </a:rPr>
              <a:t>W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Symbol" pitchFamily="18" charset="2"/>
                <a:cs typeface="Times New Roman" pitchFamily="18" charset="0"/>
              </a:rPr>
              <a:t>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err="1" smtClean="0">
                <a:latin typeface="Symbol" pitchFamily="18" charset="2"/>
                <a:cs typeface="Times New Roman" pitchFamily="18" charset="0"/>
              </a:rPr>
              <a:t>r</a:t>
            </a:r>
            <a:r>
              <a:rPr lang="en-US" sz="2800" b="1" baseline="-25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;  </a:t>
            </a:r>
            <a:r>
              <a:rPr lang="en-US" sz="2800" b="1" dirty="0" smtClean="0">
                <a:latin typeface="Symbol" pitchFamily="18" charset="2"/>
                <a:cs typeface="Times New Roman" pitchFamily="18" charset="0"/>
              </a:rPr>
              <a:t>r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8600" y="5253095"/>
            <a:ext cx="82060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 DM abundance and Baryon asymmetry are mostly </a:t>
            </a:r>
          </a:p>
          <a:p>
            <a:r>
              <a:rPr lang="en-US" sz="2400" b="1" dirty="0" smtClean="0"/>
              <a:t>saturated by </a:t>
            </a:r>
            <a:r>
              <a:rPr lang="en-US" sz="2400" b="1" dirty="0" err="1" smtClean="0"/>
              <a:t>Y</a:t>
            </a:r>
            <a:r>
              <a:rPr lang="en-US" sz="2400" b="1" baseline="-25000" dirty="0" err="1" smtClean="0">
                <a:latin typeface="Symbol" pitchFamily="18" charset="2"/>
              </a:rPr>
              <a:t>f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Brs</a:t>
            </a:r>
            <a:r>
              <a:rPr lang="en-US" sz="2400" b="1" dirty="0" smtClean="0"/>
              <a:t> contribute the remaining </a:t>
            </a:r>
            <a:r>
              <a:rPr lang="en-US" sz="2400" b="1" dirty="0" smtClean="0">
                <a:sym typeface="Wingdings" pitchFamily="2" charset="2"/>
              </a:rPr>
              <a:t></a:t>
            </a:r>
          </a:p>
          <a:p>
            <a:r>
              <a:rPr lang="en-US" sz="2400" b="1" dirty="0" smtClean="0"/>
              <a:t>not much particle physics uncertainty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Low </a:t>
            </a:r>
            <a:r>
              <a:rPr lang="en-US" sz="2400" b="1" dirty="0" err="1" smtClean="0">
                <a:solidFill>
                  <a:srgbClr val="FF0000"/>
                </a:solidFill>
              </a:rPr>
              <a:t>m</a:t>
            </a:r>
            <a:r>
              <a:rPr lang="en-US" sz="2400" b="1" baseline="-25000" dirty="0" err="1" smtClean="0">
                <a:solidFill>
                  <a:srgbClr val="FF0000"/>
                </a:solidFill>
              </a:rPr>
              <a:t>DM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is well motivated</a:t>
            </a:r>
            <a:endParaRPr lang="en-US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  <a:noFill/>
        </p:spPr>
        <p:txBody>
          <a:bodyPr/>
          <a:lstStyle/>
          <a:p>
            <a:fld id="{5A57C2A5-14C2-4094-B62B-4D61972CBB45}" type="slidenum">
              <a:rPr lang="ja-JP" altLang="en-US">
                <a:solidFill>
                  <a:srgbClr val="000000"/>
                </a:solidFill>
              </a:rPr>
              <a:pPr/>
              <a:t>12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graphicFrame>
        <p:nvGraphicFramePr>
          <p:cNvPr id="396298" name="Object 10"/>
          <p:cNvGraphicFramePr>
            <a:graphicFrameLocks noChangeAspect="1"/>
          </p:cNvGraphicFramePr>
          <p:nvPr/>
        </p:nvGraphicFramePr>
        <p:xfrm>
          <a:off x="2514600" y="2133600"/>
          <a:ext cx="2449512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13" name="Equation" r:id="rId8" imgW="1040948" imgH="393529" progId="Equation.3">
                  <p:embed/>
                </p:oleObj>
              </mc:Choice>
              <mc:Fallback>
                <p:oleObj name="Equation" r:id="rId8" imgW="1040948" imgH="393529" progId="Equation.3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133600"/>
                        <a:ext cx="2449512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/>
          <p:cNvSpPr/>
          <p:nvPr/>
        </p:nvSpPr>
        <p:spPr>
          <a:xfrm>
            <a:off x="5791200" y="2057400"/>
            <a:ext cx="18902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b="1" baseline="-25000" dirty="0" err="1" smtClean="0">
                <a:solidFill>
                  <a:srgbClr val="000000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f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10</a:t>
            </a:r>
            <a:r>
              <a:rPr lang="en-US" sz="2400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r>
              <a:rPr 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- 10</a:t>
            </a:r>
            <a:r>
              <a:rPr lang="en-US" sz="2400" b="1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-9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A1190-4AE6-4F55-BC3B-BDB399EE60B3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4400" b="1" dirty="0" smtClean="0">
                <a:solidFill>
                  <a:srgbClr val="FFFFFF"/>
                </a:solidFill>
                <a:latin typeface="Cataneo BT" pitchFamily="66" charset="0"/>
                <a:ea typeface="ＭＳ Ｐゴシック" pitchFamily="34" charset="-128"/>
              </a:rPr>
              <a:t>Low mass DM /Baryon Abundance</a:t>
            </a:r>
            <a:endParaRPr lang="en-US" altLang="ja-JP" sz="4400" b="1" dirty="0">
              <a:solidFill>
                <a:srgbClr val="FFFFFF"/>
              </a:solidFill>
              <a:latin typeface="Cataneo BT" pitchFamily="66" charset="0"/>
              <a:ea typeface="ＭＳ Ｐゴシック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295400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Asymmetric dark matter: dark matter particle ≠ anti‐particle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2819400"/>
            <a:ext cx="800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If the dark matter asymmetry is related to the baryon asymmetry, then the number densities should be related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if the particle mass is also related (O(GeV)),</a:t>
            </a:r>
          </a:p>
          <a:p>
            <a:pPr marL="342900" indent="-342900">
              <a:buFont typeface="Wingdings" panose="05000000000000000000" pitchFamily="2" charset="2"/>
              <a:buChar char="è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right relic abundance remains at late times by requiring suppressed annihilation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53000" y="5410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Nussinov’85;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Gelmini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Lin’87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Barr’91, Kaplan’91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895600" y="1905000"/>
          <a:ext cx="3111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12" name="Equation" r:id="rId3" imgW="1333500" imgH="228600" progId="Equation.3">
                  <p:embed/>
                </p:oleObj>
              </mc:Choice>
              <mc:Fallback>
                <p:oleObj name="Equation" r:id="rId3" imgW="1333500" imgH="228600" progId="Equation.3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905000"/>
                        <a:ext cx="31115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A1190-4AE6-4F55-BC3B-BDB399EE60B3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altLang="ja-JP">
              <a:solidFill>
                <a:srgbClr val="000000"/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457200" y="762000"/>
            <a:ext cx="3190843" cy="5410200"/>
            <a:chOff x="457200" y="762000"/>
            <a:chExt cx="3190843" cy="5562600"/>
          </a:xfrm>
        </p:grpSpPr>
        <p:grpSp>
          <p:nvGrpSpPr>
            <p:cNvPr id="61" name="Group 60"/>
            <p:cNvGrpSpPr/>
            <p:nvPr/>
          </p:nvGrpSpPr>
          <p:grpSpPr>
            <a:xfrm>
              <a:off x="609600" y="762000"/>
              <a:ext cx="1685306" cy="5562600"/>
              <a:chOff x="609600" y="762000"/>
              <a:chExt cx="1685306" cy="5562600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flipH="1" flipV="1">
                <a:off x="685800" y="762000"/>
                <a:ext cx="76200" cy="55626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609600" y="10668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609600" y="12954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609600" y="15240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09600" y="17526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609600" y="19812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09600" y="22098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627888" y="24384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627888" y="26670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627888" y="28956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27888" y="31242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27888" y="33528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627888" y="35814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27888" y="38100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627888" y="40386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46176" y="42672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646176" y="44958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646176" y="48006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55320" y="51054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685800" y="53340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85800" y="55626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838200" y="914400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endParaRPr lang="en-US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838200" y="1295400"/>
                <a:ext cx="992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Inflation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838200" y="4267200"/>
                <a:ext cx="5789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TeV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914400" y="5105400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GeV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>
                <a:off x="685800" y="57912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685800" y="60198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TextBox 59"/>
              <p:cNvSpPr txBox="1"/>
              <p:nvPr/>
            </p:nvSpPr>
            <p:spPr>
              <a:xfrm>
                <a:off x="914400" y="5867400"/>
                <a:ext cx="13805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MeV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BBN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2" name="Rounded Rectangle 61"/>
            <p:cNvSpPr/>
            <p:nvPr/>
          </p:nvSpPr>
          <p:spPr bwMode="auto">
            <a:xfrm>
              <a:off x="457200" y="1295400"/>
              <a:ext cx="533400" cy="4724400"/>
            </a:xfrm>
            <a:prstGeom prst="roundRect">
              <a:avLst/>
            </a:prstGeom>
            <a:solidFill>
              <a:schemeClr val="accent1">
                <a:alpha val="4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524000" y="5071056"/>
              <a:ext cx="2124043" cy="3797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~  WIMP freeze-out</a:t>
              </a:r>
              <a:endPara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306294" y="685800"/>
            <a:ext cx="1837706" cy="5410200"/>
            <a:chOff x="457200" y="762000"/>
            <a:chExt cx="1837706" cy="5562600"/>
          </a:xfrm>
        </p:grpSpPr>
        <p:grpSp>
          <p:nvGrpSpPr>
            <p:cNvPr id="66" name="Group 60"/>
            <p:cNvGrpSpPr/>
            <p:nvPr/>
          </p:nvGrpSpPr>
          <p:grpSpPr>
            <a:xfrm>
              <a:off x="609600" y="762000"/>
              <a:ext cx="1685306" cy="5562600"/>
              <a:chOff x="609600" y="762000"/>
              <a:chExt cx="1685306" cy="5562600"/>
            </a:xfrm>
          </p:grpSpPr>
          <p:cxnSp>
            <p:nvCxnSpPr>
              <p:cNvPr id="69" name="Straight Arrow Connector 68"/>
              <p:cNvCxnSpPr/>
              <p:nvPr/>
            </p:nvCxnSpPr>
            <p:spPr>
              <a:xfrm flipH="1" flipV="1">
                <a:off x="685800" y="762000"/>
                <a:ext cx="76200" cy="55626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609600" y="10668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609600" y="12954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609600" y="15240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609600" y="17526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609600" y="19812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609600" y="22098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627888" y="24384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627888" y="26670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627888" y="28956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627888" y="31242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627888" y="33528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627888" y="35814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627888" y="38100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627888" y="40386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646176" y="42672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646176" y="44958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646176" y="48006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655320" y="51054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685800" y="53340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685800" y="55626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TextBox 89"/>
              <p:cNvSpPr txBox="1"/>
              <p:nvPr/>
            </p:nvSpPr>
            <p:spPr>
              <a:xfrm>
                <a:off x="838200" y="914400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endParaRPr lang="en-US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838200" y="1295400"/>
                <a:ext cx="992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Inflation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838200" y="4267200"/>
                <a:ext cx="5789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TeV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914400" y="5105400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GeV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94" name="Straight Connector 93"/>
              <p:cNvCxnSpPr/>
              <p:nvPr/>
            </p:nvCxnSpPr>
            <p:spPr>
              <a:xfrm>
                <a:off x="685800" y="57912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685800" y="60198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xtBox 95"/>
              <p:cNvSpPr txBox="1"/>
              <p:nvPr/>
            </p:nvSpPr>
            <p:spPr>
              <a:xfrm>
                <a:off x="914400" y="5867400"/>
                <a:ext cx="13805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MeV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BBN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7" name="Rounded Rectangle 66"/>
            <p:cNvSpPr/>
            <p:nvPr/>
          </p:nvSpPr>
          <p:spPr bwMode="auto">
            <a:xfrm>
              <a:off x="457200" y="1295400"/>
              <a:ext cx="533400" cy="4724400"/>
            </a:xfrm>
            <a:prstGeom prst="roundRect">
              <a:avLst/>
            </a:prstGeom>
            <a:solidFill>
              <a:schemeClr val="accent1">
                <a:alpha val="4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98" name="Curved Connector 97"/>
          <p:cNvCxnSpPr/>
          <p:nvPr/>
        </p:nvCxnSpPr>
        <p:spPr bwMode="auto">
          <a:xfrm>
            <a:off x="6477000" y="5029200"/>
            <a:ext cx="990600" cy="3810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9" name="TextBox 98"/>
          <p:cNvSpPr txBox="1"/>
          <p:nvPr/>
        </p:nvSpPr>
        <p:spPr>
          <a:xfrm>
            <a:off x="5105400" y="4724400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Non-thermal DM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447800" y="914400"/>
            <a:ext cx="5773632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Large                    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multicomponent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/non-thermal;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Small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Non-thermal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Probe                      directly at Indirect and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Collider experiments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1649" name="Object 1"/>
          <p:cNvGraphicFramePr>
            <a:graphicFrameLocks noChangeAspect="1"/>
          </p:cNvGraphicFramePr>
          <p:nvPr/>
        </p:nvGraphicFramePr>
        <p:xfrm>
          <a:off x="2438400" y="1600200"/>
          <a:ext cx="147955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31" name="Equation" r:id="rId3" imgW="596900" imgH="228600" progId="Equation.3">
                  <p:embed/>
                </p:oleObj>
              </mc:Choice>
              <mc:Fallback>
                <p:oleObj name="Equation" r:id="rId3" imgW="596900" imgH="228600" progId="Equation.3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600200"/>
                        <a:ext cx="1479550" cy="566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4400" b="1" dirty="0" smtClean="0">
                <a:solidFill>
                  <a:srgbClr val="FFFFFF"/>
                </a:solidFill>
                <a:latin typeface="Cataneo BT" pitchFamily="66" charset="0"/>
                <a:ea typeface="ＭＳ Ｐゴシック" pitchFamily="34" charset="-128"/>
              </a:rPr>
              <a:t>DM Content: Summary</a:t>
            </a:r>
            <a:endParaRPr lang="en-US" altLang="ja-JP" sz="4400" b="1" dirty="0">
              <a:solidFill>
                <a:srgbClr val="FFFFFF"/>
              </a:solidFill>
              <a:latin typeface="Cataneo BT" pitchFamily="66" charset="0"/>
              <a:ea typeface="ＭＳ Ｐゴシック" pitchFamily="34" charset="-128"/>
            </a:endParaRPr>
          </a:p>
        </p:txBody>
      </p:sp>
      <p:graphicFrame>
        <p:nvGraphicFramePr>
          <p:cNvPr id="411653" name="Object 5"/>
          <p:cNvGraphicFramePr>
            <a:graphicFrameLocks noChangeAspect="1"/>
          </p:cNvGraphicFramePr>
          <p:nvPr/>
        </p:nvGraphicFramePr>
        <p:xfrm>
          <a:off x="2362200" y="3048000"/>
          <a:ext cx="147955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32" name="Equation" r:id="rId5" imgW="596900" imgH="228600" progId="Equation.3">
                  <p:embed/>
                </p:oleObj>
              </mc:Choice>
              <mc:Fallback>
                <p:oleObj name="Equation" r:id="rId5" imgW="596900" imgH="228600" progId="Equation.3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048000"/>
                        <a:ext cx="1479550" cy="566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57C2A5-14C2-4094-B62B-4D61972CBB45}" type="slidenum">
              <a:rPr lang="ja-JP" altLang="en-US">
                <a:solidFill>
                  <a:srgbClr val="000000"/>
                </a:solidFill>
              </a:rPr>
              <a:pPr/>
              <a:t>15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5843" name="Line 37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44" name="Line 20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46" name="Line 2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48" name="Line 2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4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4400" b="1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Indirect Detection</a:t>
            </a:r>
            <a:endParaRPr lang="en-US" altLang="ja-JP" sz="4400" b="1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35850" name="Line 2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52" name="Line 2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54" name="Line 2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56" name="Line 2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58" name="Line 2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60" name="Line 2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62" name="Line 2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64" name="Line 30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66" name="Line 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68" name="Line 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70" name="Line 33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71" name="Text Box 15"/>
          <p:cNvSpPr txBox="1">
            <a:spLocks noChangeArrowheads="1"/>
          </p:cNvSpPr>
          <p:nvPr/>
        </p:nvSpPr>
        <p:spPr bwMode="auto">
          <a:xfrm>
            <a:off x="6553200" y="4419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5872" name="Line 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74" name="Line 3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76" name="Line 36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057400" y="1066800"/>
            <a:ext cx="525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/>
              <a:t>Calculating </a:t>
            </a:r>
            <a:r>
              <a:rPr lang="en-US" sz="2800" b="1" dirty="0" smtClean="0">
                <a:sym typeface="Symbol"/>
              </a:rPr>
              <a:t>-ray flux</a:t>
            </a:r>
            <a:endParaRPr lang="en-US" sz="28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09600" y="18288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Particle side: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Annihilation Cross-section: </a:t>
            </a:r>
            <a:r>
              <a:rPr lang="en-US" sz="2400" b="1" dirty="0" err="1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s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Dark matter mass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 Photon spectrum per annihilation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dN</a:t>
            </a:r>
            <a:r>
              <a:rPr lang="en-US" sz="2400" b="1" baseline="-25000" dirty="0" err="1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b="1" baseline="-25000" dirty="0" err="1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g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/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sz="2400" b="1" baseline="-25000" dirty="0" err="1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g</a:t>
            </a:r>
            <a:endParaRPr lang="en-US" sz="2400" b="1" baseline="-25000" dirty="0">
              <a:solidFill>
                <a:srgbClr val="0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9600" y="3429000"/>
            <a:ext cx="63400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Astro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side:  Calculation involves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Depends on density Profile (NFW,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Einasto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etc.)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0000"/>
              </a:solidFill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869085"/>
              </p:ext>
            </p:extLst>
          </p:nvPr>
        </p:nvGraphicFramePr>
        <p:xfrm>
          <a:off x="4953000" y="3410857"/>
          <a:ext cx="1236167" cy="74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90" name="Equation" r:id="rId4" imgW="634725" imgH="380835" progId="Equation.3">
                  <p:embed/>
                </p:oleObj>
              </mc:Choice>
              <mc:Fallback>
                <p:oleObj name="Equation" r:id="rId4" imgW="634725" imgH="380835" progId="Equation.3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410857"/>
                        <a:ext cx="1236167" cy="74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762000" y="5105400"/>
            <a:ext cx="4443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Mixed dark matter also impact: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5105400" y="5105400"/>
          <a:ext cx="1547446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91" name="Equation" r:id="rId6" imgW="558558" imgH="165028" progId="Equation.3">
                  <p:embed/>
                </p:oleObj>
              </mc:Choice>
              <mc:Fallback>
                <p:oleObj name="Equation" r:id="rId6" imgW="558558" imgH="165028" progId="Equation.3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105400"/>
                        <a:ext cx="1547446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6781800" y="4876800"/>
          <a:ext cx="1143000" cy="82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92" name="Equation" r:id="rId8" imgW="634725" imgH="457002" progId="Equation.3">
                  <p:embed/>
                </p:oleObj>
              </mc:Choice>
              <mc:Fallback>
                <p:oleObj name="Equation" r:id="rId8" imgW="634725" imgH="457002" progId="Equation.3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876800"/>
                        <a:ext cx="1143000" cy="8229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/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370FB7-473D-4D9B-B616-02BF3DAA0D5F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15240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Symbol" pitchFamily="18" charset="2"/>
              </a:rPr>
              <a:t>&lt;</a:t>
            </a:r>
            <a:r>
              <a:rPr lang="en-US" sz="2400" b="1" dirty="0" err="1" smtClean="0">
                <a:solidFill>
                  <a:srgbClr val="000000"/>
                </a:solidFill>
                <a:latin typeface="Symbol" pitchFamily="18" charset="2"/>
              </a:rPr>
              <a:t>s</a:t>
            </a:r>
            <a:r>
              <a:rPr lang="en-US" sz="2400" b="1" dirty="0" err="1" smtClean="0">
                <a:solidFill>
                  <a:srgbClr val="000000"/>
                </a:solidFill>
              </a:rPr>
              <a:t>v</a:t>
            </a:r>
            <a:r>
              <a:rPr lang="en-US" sz="2400" b="1" dirty="0" smtClean="0">
                <a:solidFill>
                  <a:srgbClr val="000000"/>
                </a:solidFill>
              </a:rPr>
              <a:t>&gt;= a + b v</a:t>
            </a:r>
            <a:r>
              <a:rPr lang="en-US" sz="2400" b="1" baseline="30000" dirty="0" smtClean="0">
                <a:solidFill>
                  <a:srgbClr val="000000"/>
                </a:solidFill>
              </a:rPr>
              <a:t>2</a:t>
            </a:r>
            <a:endParaRPr lang="en-US" sz="2400" b="1" baseline="300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3962400"/>
            <a:ext cx="873918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Thermal Relic Density: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 freeze-out, &lt;</a:t>
            </a:r>
            <a:r>
              <a:rPr lang="en-US" sz="2400" b="1" dirty="0" err="1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s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&gt; =3x10</a:t>
            </a:r>
            <a:r>
              <a:rPr lang="en-US" sz="2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-26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sz="2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/s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High b/a lowers the cross-section at small v (Present Epoch)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 S wave domination, cross-section remains same (constant)</a:t>
            </a:r>
            <a:r>
              <a:rPr lang="en-US" sz="2400" b="1" dirty="0" smtClean="0">
                <a:solidFill>
                  <a:srgbClr val="000000"/>
                </a:solidFill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                                                                     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990600"/>
            <a:ext cx="5421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Dark matter annihilation cross-section: 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FFFFFF"/>
                </a:solidFill>
              </a:rPr>
              <a:t>      Dark Matter Pair Annihilation</a:t>
            </a:r>
            <a:endParaRPr lang="en-US" altLang="ja-JP" sz="4400" b="1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2057400"/>
            <a:ext cx="11274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                                               </a:t>
            </a:r>
            <a:r>
              <a:rPr lang="en-US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a, b  are constants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2514600"/>
            <a:ext cx="6460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 S wave is suppressed then the cross-section is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dominated by P wave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b v</a:t>
            </a:r>
            <a:r>
              <a:rPr lang="en-US" sz="2400" b="1" baseline="30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&gt;&gt;a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3505200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Symbol" pitchFamily="18" charset="2"/>
                <a:sym typeface="Wingdings" pitchFamily="2" charset="2"/>
              </a:rPr>
              <a:t> &lt;</a:t>
            </a:r>
            <a:r>
              <a:rPr lang="en-US" sz="2400" b="1" dirty="0" err="1" smtClean="0">
                <a:solidFill>
                  <a:srgbClr val="000000"/>
                </a:solidFill>
                <a:latin typeface="Symbol" pitchFamily="18" charset="2"/>
              </a:rPr>
              <a:t>s</a:t>
            </a:r>
            <a:r>
              <a:rPr lang="en-US" sz="2400" b="1" dirty="0" err="1" smtClean="0">
                <a:solidFill>
                  <a:srgbClr val="000000"/>
                </a:solidFill>
              </a:rPr>
              <a:t>v</a:t>
            </a:r>
            <a:r>
              <a:rPr lang="en-US" sz="2400" b="1" dirty="0" smtClean="0">
                <a:solidFill>
                  <a:srgbClr val="000000"/>
                </a:solidFill>
              </a:rPr>
              <a:t>&gt;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 much smaller today compared to the freeze-out time 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5791200"/>
            <a:ext cx="87039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Annihilation cross-section can be larger today compared to the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Freeze-out time due to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Sommerfeld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enhancement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Line 37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44" name="Line 20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46" name="Line 2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48" name="Line 2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4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4400" b="1" dirty="0" smtClean="0">
                <a:solidFill>
                  <a:srgbClr val="FFFFFF"/>
                </a:solidFill>
                <a:latin typeface="Cataneo BT" pitchFamily="66" charset="0"/>
                <a:ea typeface="ＭＳ Ｐゴシック" pitchFamily="34" charset="-128"/>
              </a:rPr>
              <a:t>Indirect Detection: Fermi</a:t>
            </a:r>
            <a:endParaRPr lang="en-US" altLang="ja-JP" sz="4400" b="1" dirty="0">
              <a:solidFill>
                <a:srgbClr val="FFFFFF"/>
              </a:solidFill>
              <a:latin typeface="Cataneo BT" pitchFamily="66" charset="0"/>
              <a:ea typeface="ＭＳ Ｐゴシック" pitchFamily="34" charset="-128"/>
            </a:endParaRPr>
          </a:p>
        </p:txBody>
      </p:sp>
      <p:sp>
        <p:nvSpPr>
          <p:cNvPr id="35850" name="Line 2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52" name="Line 2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54" name="Line 2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56" name="Line 2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58" name="Line 2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60" name="Line 2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62" name="Line 2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64" name="Line 30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66" name="Line 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68" name="Line 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70" name="Line 33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72" name="Line 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74" name="Line 3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76" name="Line 36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81750"/>
            <a:ext cx="2133600" cy="476250"/>
          </a:xfrm>
          <a:noFill/>
        </p:spPr>
        <p:txBody>
          <a:bodyPr/>
          <a:lstStyle/>
          <a:p>
            <a:fld id="{5A57C2A5-14C2-4094-B62B-4D61972CBB45}" type="slidenum">
              <a:rPr lang="ja-JP" altLang="en-US">
                <a:solidFill>
                  <a:srgbClr val="000000"/>
                </a:solidFill>
              </a:rPr>
              <a:pPr/>
              <a:t>17</a:t>
            </a:fld>
            <a:endParaRPr lang="en-US" altLang="ja-JP" dirty="0">
              <a:solidFill>
                <a:srgbClr val="00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04800" y="5867400"/>
            <a:ext cx="6934200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smaller than the thermal value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3200400" y="3810000"/>
            <a:ext cx="1600200" cy="10668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 flipV="1">
            <a:off x="2362200" y="4648200"/>
            <a:ext cx="137160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762000" y="5867400"/>
          <a:ext cx="1447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73" name="Equation" r:id="rId4" imgW="647700" imgH="228600" progId="Equation.3">
                  <p:embed/>
                </p:oleObj>
              </mc:Choice>
              <mc:Fallback>
                <p:oleObj name="Equation" r:id="rId4" imgW="647700" imgH="228600" progId="Equation.3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867400"/>
                        <a:ext cx="14478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9286" name="Object 6"/>
          <p:cNvGraphicFramePr>
            <a:graphicFrameLocks noChangeAspect="1"/>
          </p:cNvGraphicFramePr>
          <p:nvPr/>
        </p:nvGraphicFramePr>
        <p:xfrm>
          <a:off x="5334000" y="685800"/>
          <a:ext cx="147955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74" name="Equation" r:id="rId6" imgW="596900" imgH="228600" progId="Equation.3">
                  <p:embed/>
                </p:oleObj>
              </mc:Choice>
              <mc:Fallback>
                <p:oleObj name="Equation" r:id="rId6" imgW="596900" imgH="228600" progId="Equation.3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685800"/>
                        <a:ext cx="1479550" cy="566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0" y="2286000"/>
            <a:ext cx="2342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Thermal DM </a:t>
            </a:r>
            <a:r>
              <a:rPr lang="en-US" b="1" dirty="0" smtClean="0">
                <a:solidFill>
                  <a:srgbClr val="000000"/>
                </a:solidFill>
                <a:sym typeface="Wingdings" pitchFamily="2" charset="2"/>
              </a:rPr>
              <a:t> 27%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590800" y="1371600"/>
            <a:ext cx="586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Gamma-rays constraints: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Dwarf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spheroidals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Galactic center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24000" y="762000"/>
            <a:ext cx="3688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Experimental constraints: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438400" y="6488668"/>
            <a:ext cx="4365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C3300"/>
                </a:solidFill>
              </a:rPr>
              <a:t>Fermi Collaboration: arXiv:1503.02641</a:t>
            </a:r>
            <a:endParaRPr lang="en-US" b="1" dirty="0">
              <a:solidFill>
                <a:srgbClr val="CC3300"/>
              </a:solidFill>
            </a:endParaRPr>
          </a:p>
        </p:txBody>
      </p:sp>
      <p:pic>
        <p:nvPicPr>
          <p:cNvPr id="43" name="Picture 42" descr="Pages from 1503.02641.jpg"/>
          <p:cNvPicPr>
            <a:picLocks noChangeAspect="1"/>
          </p:cNvPicPr>
          <p:nvPr/>
        </p:nvPicPr>
        <p:blipFill>
          <a:blip r:embed="rId8" cstate="print"/>
          <a:srcRect l="9412" t="6364" r="50588" b="72727"/>
          <a:stretch>
            <a:fillRect/>
          </a:stretch>
        </p:blipFill>
        <p:spPr>
          <a:xfrm>
            <a:off x="1371600" y="1219200"/>
            <a:ext cx="6788914" cy="4592636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cxnSp>
        <p:nvCxnSpPr>
          <p:cNvPr id="46" name="Straight Arrow Connector 45"/>
          <p:cNvCxnSpPr/>
          <p:nvPr/>
        </p:nvCxnSpPr>
        <p:spPr bwMode="auto">
          <a:xfrm flipH="1" flipV="1">
            <a:off x="685800" y="2667000"/>
            <a:ext cx="1981200" cy="1295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7061379" y="1066800"/>
            <a:ext cx="2082621" cy="1477328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Large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Cross-section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is constrained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49" name="Straight Arrow Connector 48"/>
          <p:cNvCxnSpPr>
            <a:stCxn id="47" idx="1"/>
          </p:cNvCxnSpPr>
          <p:nvPr/>
        </p:nvCxnSpPr>
        <p:spPr bwMode="auto">
          <a:xfrm flipH="1">
            <a:off x="5943600" y="1805464"/>
            <a:ext cx="1117779" cy="17759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 flipV="1">
            <a:off x="3276600" y="4343400"/>
            <a:ext cx="4572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70BF2-F362-4FFD-B718-13E25EA2358C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4400" b="1" dirty="0" smtClean="0">
                <a:solidFill>
                  <a:srgbClr val="FFFFFF"/>
                </a:solidFill>
                <a:latin typeface="Cataneo BT"/>
                <a:ea typeface="ＭＳ Ｐゴシック" pitchFamily="34" charset="-128"/>
              </a:rPr>
              <a:t>Latest Result from Planck</a:t>
            </a:r>
            <a:endParaRPr lang="en-US" altLang="ja-JP" sz="4400" b="1" dirty="0">
              <a:solidFill>
                <a:srgbClr val="FFFFFF"/>
              </a:solidFill>
              <a:latin typeface="Cataneo BT"/>
              <a:ea typeface="ＭＳ Ｐゴシック" pitchFamily="34" charset="-128"/>
            </a:endParaRPr>
          </a:p>
        </p:txBody>
      </p:sp>
      <p:pic>
        <p:nvPicPr>
          <p:cNvPr id="4" name="Picture 3" descr="plot_constraints_planck2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1143000"/>
            <a:ext cx="5168358" cy="49667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47800" y="6019800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http://public.planck.fr/images/resultats/2014-matiere-noire/plot_constraints_planck2014.jpg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70BF2-F362-4FFD-B718-13E25EA2358C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971800"/>
            <a:ext cx="61362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Typical momentum exchanged: O(100(MeV))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differential recoil rate: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00200" y="4191000"/>
          <a:ext cx="4772526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29" name="Equation" r:id="rId3" imgW="2133600" imgH="482600" progId="Equation.3">
                  <p:embed/>
                </p:oleObj>
              </mc:Choice>
              <mc:Fallback>
                <p:oleObj name="Equation" r:id="rId3" imgW="2133600" imgH="482600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191000"/>
                        <a:ext cx="4772526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5638800"/>
            <a:ext cx="6853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For actual detectors: Energy resolution, detector’s efficiency</a:t>
            </a:r>
            <a:endParaRPr lang="en-US" b="1" dirty="0"/>
          </a:p>
        </p:txBody>
      </p:sp>
      <p:grpSp>
        <p:nvGrpSpPr>
          <p:cNvPr id="37" name="Group 36"/>
          <p:cNvGrpSpPr/>
          <p:nvPr/>
        </p:nvGrpSpPr>
        <p:grpSpPr>
          <a:xfrm>
            <a:off x="1524000" y="762000"/>
            <a:ext cx="5115739" cy="2045732"/>
            <a:chOff x="1981200" y="228600"/>
            <a:chExt cx="5115739" cy="2045732"/>
          </a:xfrm>
        </p:grpSpPr>
        <p:cxnSp>
          <p:nvCxnSpPr>
            <p:cNvPr id="10" name="Straight Connector 9"/>
            <p:cNvCxnSpPr/>
            <p:nvPr/>
          </p:nvCxnSpPr>
          <p:spPr bwMode="auto">
            <a:xfrm>
              <a:off x="2286000" y="533400"/>
              <a:ext cx="838200" cy="38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flipV="1">
              <a:off x="3124200" y="533400"/>
              <a:ext cx="762000" cy="38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3124200" y="914400"/>
              <a:ext cx="0" cy="762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flipV="1">
              <a:off x="2362200" y="1676400"/>
              <a:ext cx="762000" cy="38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3124200" y="1676400"/>
              <a:ext cx="838200" cy="38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4495800" y="762000"/>
              <a:ext cx="838200" cy="38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 flipV="1">
              <a:off x="4572000" y="1143000"/>
              <a:ext cx="762000" cy="38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5334000" y="1143000"/>
              <a:ext cx="6096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flipV="1">
              <a:off x="5943600" y="762000"/>
              <a:ext cx="533400" cy="3810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5943600" y="1143000"/>
              <a:ext cx="685800" cy="3048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>
              <a:off x="1981200" y="304800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DM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733800" y="228600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DM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419600" y="457200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DM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553200" y="457200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DM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981200" y="17526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962400" y="19050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67200" y="14478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705600" y="14478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</a:t>
              </a:r>
              <a:endParaRPr lang="en-US" dirty="0"/>
            </a:p>
          </p:txBody>
        </p:sp>
      </p:grpSp>
      <p:sp>
        <p:nvSpPr>
          <p:cNvPr id="38" name="Oval 37"/>
          <p:cNvSpPr/>
          <p:nvPr/>
        </p:nvSpPr>
        <p:spPr bwMode="auto">
          <a:xfrm>
            <a:off x="2743200" y="4343400"/>
            <a:ext cx="838200" cy="381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4114800" y="4267200"/>
            <a:ext cx="1295400" cy="762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1" name="Curved Connector 40"/>
          <p:cNvCxnSpPr/>
          <p:nvPr/>
        </p:nvCxnSpPr>
        <p:spPr bwMode="auto">
          <a:xfrm flipV="1">
            <a:off x="3429000" y="3657600"/>
            <a:ext cx="3200400" cy="6858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Curved Connector 43"/>
          <p:cNvCxnSpPr/>
          <p:nvPr/>
        </p:nvCxnSpPr>
        <p:spPr bwMode="auto">
          <a:xfrm flipV="1">
            <a:off x="5105400" y="3733800"/>
            <a:ext cx="1447800" cy="6096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6705600" y="3505200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Astrophysics input</a:t>
            </a:r>
            <a:endParaRPr lang="en-US" dirty="0"/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4400" b="1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Direct Detection</a:t>
            </a:r>
            <a:endParaRPr lang="en-US" altLang="ja-JP" sz="4400" b="1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70BF2-F362-4FFD-B718-13E25EA2358C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838200"/>
            <a:ext cx="436850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Probing DM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Understanding the DM Content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Indirect Detection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Direct Detection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Collider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 of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Complimentarity</a:t>
            </a:r>
            <a:endParaRPr lang="en-US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Conclusion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4400" b="1" dirty="0" smtClean="0">
                <a:solidFill>
                  <a:srgbClr val="FFFFFF"/>
                </a:solidFill>
                <a:latin typeface="Cataneo BT" pitchFamily="66" charset="0"/>
                <a:ea typeface="ＭＳ Ｐゴシック" pitchFamily="34" charset="-128"/>
              </a:rPr>
              <a:t>Outline</a:t>
            </a:r>
            <a:endParaRPr lang="en-US" altLang="ja-JP" sz="4400" b="1" dirty="0">
              <a:solidFill>
                <a:srgbClr val="FFFFFF"/>
              </a:solidFill>
              <a:latin typeface="Cataneo BT" pitchFamily="66" charset="0"/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70BF2-F362-4FFD-B718-13E25EA2358C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altLang="ja-JP">
              <a:solidFill>
                <a:srgbClr val="000000"/>
              </a:solidFill>
            </a:endParaRPr>
          </a:p>
        </p:txBody>
      </p:sp>
      <p:graphicFrame>
        <p:nvGraphicFramePr>
          <p:cNvPr id="401410" name="Object 2"/>
          <p:cNvGraphicFramePr>
            <a:graphicFrameLocks noChangeAspect="1"/>
          </p:cNvGraphicFramePr>
          <p:nvPr/>
        </p:nvGraphicFramePr>
        <p:xfrm>
          <a:off x="1143000" y="838200"/>
          <a:ext cx="2301875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18" name="Equation" r:id="rId4" imgW="1028700" imgH="419100" progId="Equation.3">
                  <p:embed/>
                </p:oleObj>
              </mc:Choice>
              <mc:Fallback>
                <p:oleObj name="Equation" r:id="rId4" imgW="1028700" imgH="419100" progId="Equation.3">
                  <p:embed/>
                  <p:pic>
                    <p:nvPicPr>
                      <p:cNvPr id="0" name="Picture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838200"/>
                        <a:ext cx="2301875" cy="938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86200" y="1066800"/>
            <a:ext cx="3483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 a general framework: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2895600"/>
            <a:ext cx="8012944" cy="966787"/>
            <a:chOff x="990600" y="2057400"/>
            <a:chExt cx="8012944" cy="966787"/>
          </a:xfrm>
        </p:grpSpPr>
        <p:graphicFrame>
          <p:nvGraphicFramePr>
            <p:cNvPr id="401411" name="Object 3"/>
            <p:cNvGraphicFramePr>
              <a:graphicFrameLocks noChangeAspect="1"/>
            </p:cNvGraphicFramePr>
            <p:nvPr/>
          </p:nvGraphicFramePr>
          <p:xfrm>
            <a:off x="990600" y="2057400"/>
            <a:ext cx="4148137" cy="966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1619" name="Equation" r:id="rId6" imgW="1854200" imgH="431800" progId="Equation.3">
                    <p:embed/>
                  </p:oleObj>
                </mc:Choice>
                <mc:Fallback>
                  <p:oleObj name="Equation" r:id="rId6" imgW="1854200" imgH="431800" progId="Equation.3">
                    <p:embed/>
                    <p:pic>
                      <p:nvPicPr>
                        <p:cNvPr id="0" name="Picture 1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0600" y="2057400"/>
                          <a:ext cx="4148137" cy="9667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5181600" y="2209800"/>
              <a:ext cx="38219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particle x nuclear responses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20" name="Equation" r:id="rId8" imgW="114151" imgH="215619" progId="Equation.3">
                  <p:embed/>
                </p:oleObj>
              </mc:Choice>
              <mc:Fallback>
                <p:oleObj name="Equation" r:id="rId8" imgW="114151" imgH="215619" progId="Equation.3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667000" y="1905000"/>
          <a:ext cx="5534526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21" name="Equation" r:id="rId10" imgW="1828800" imgH="241300" progId="Equation.3">
                  <p:embed/>
                </p:oleObj>
              </mc:Choice>
              <mc:Fallback>
                <p:oleObj name="Equation" r:id="rId10" imgW="1828800" imgH="241300" progId="Equation.3">
                  <p:embed/>
                  <p:pic>
                    <p:nvPicPr>
                      <p:cNvPr id="0" name="Picture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905000"/>
                        <a:ext cx="5534526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4800" y="2133600"/>
            <a:ext cx="1982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Arising from: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4400" b="1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Direct Detection</a:t>
            </a:r>
            <a:endParaRPr lang="en-US" altLang="ja-JP" sz="4400" b="1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4267200"/>
            <a:ext cx="74519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Particle responses can be written in terms of: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exchanged momentum q/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relative velocities         ,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DM spin (S</a:t>
            </a:r>
            <a:r>
              <a:rPr lang="en-US" sz="2400" b="1" baseline="-25000" dirty="0" smtClean="0">
                <a:latin typeface="Symbol" pitchFamily="18" charset="2"/>
                <a:cs typeface="Times New Roman" pitchFamily="18" charset="0"/>
              </a:rPr>
              <a:t>c</a:t>
            </a:r>
            <a:r>
              <a:rPr lang="en-US" sz="2400" b="1" dirty="0" smtClean="0">
                <a:latin typeface="Symbol" pitchFamily="18" charset="2"/>
                <a:cs typeface="Times New Roman" pitchFamily="18" charset="0"/>
              </a:rPr>
              <a:t>)</a:t>
            </a:r>
            <a:r>
              <a:rPr lang="en-US" sz="2400" b="1" baseline="-25000" dirty="0" smtClean="0">
                <a:latin typeface="Symbol" pitchFamily="18" charset="2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Nucleon spin (S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7010400" y="4572000"/>
          <a:ext cx="457200" cy="487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22" name="Equation" r:id="rId12" imgW="190417" imgH="203112" progId="Equation.3">
                  <p:embed/>
                </p:oleObj>
              </mc:Choice>
              <mc:Fallback>
                <p:oleObj name="Equation" r:id="rId12" imgW="190417" imgH="203112" progId="Equation.3">
                  <p:embed/>
                  <p:pic>
                    <p:nvPicPr>
                      <p:cNvPr id="0" name="Picture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572000"/>
                        <a:ext cx="457200" cy="487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609600" y="55626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Fitzpatrick, </a:t>
            </a:r>
            <a:r>
              <a:rPr lang="en-US" b="1" dirty="0" err="1" smtClean="0">
                <a:solidFill>
                  <a:srgbClr val="C00000"/>
                </a:solidFill>
              </a:rPr>
              <a:t>Haxton</a:t>
            </a:r>
            <a:r>
              <a:rPr lang="en-US" b="1" dirty="0" smtClean="0">
                <a:solidFill>
                  <a:srgbClr val="C00000"/>
                </a:solidFill>
              </a:rPr>
              <a:t>, Katz, Lubbers, and Y. Xu’12</a:t>
            </a:r>
          </a:p>
          <a:p>
            <a:r>
              <a:rPr lang="en-US" b="1" dirty="0" err="1" smtClean="0">
                <a:solidFill>
                  <a:srgbClr val="C00000"/>
                </a:solidFill>
              </a:rPr>
              <a:t>Anand</a:t>
            </a:r>
            <a:r>
              <a:rPr lang="en-US" b="1" dirty="0" smtClean="0">
                <a:solidFill>
                  <a:srgbClr val="C00000"/>
                </a:solidFill>
              </a:rPr>
              <a:t>, Fitzpatrick, and  Haxton,’13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ll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70BF2-F362-4FFD-B718-13E25EA2358C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3" name="Picture 2" descr="Pages from Dent-James-IPMU-September-10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533401"/>
            <a:ext cx="7543264" cy="510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5791200"/>
            <a:ext cx="7276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15 O’s and 6 nuclear responses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(                                    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4400" b="1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Direct Detection</a:t>
            </a:r>
            <a:endParaRPr lang="en-US" altLang="ja-JP" sz="4400" b="1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28789"/>
              </p:ext>
            </p:extLst>
          </p:nvPr>
        </p:nvGraphicFramePr>
        <p:xfrm>
          <a:off x="5791200" y="5767686"/>
          <a:ext cx="27098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9" name="Equation" r:id="rId5" imgW="1091880" imgH="228600" progId="Equation.3">
                  <p:embed/>
                </p:oleObj>
              </mc:Choice>
              <mc:Fallback>
                <p:oleObj name="Equation" r:id="rId5" imgW="1091880" imgH="2286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767686"/>
                        <a:ext cx="2709862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70BF2-F362-4FFD-B718-13E25EA2358C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1447800"/>
            <a:ext cx="6172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Within this framework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• Include general dark matter particle types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• Include general mediator particle types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• Explore possible operator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degeneracies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• Determine the dominant operators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• Determine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distinguishability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at detectors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4400" b="1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Direct Detection</a:t>
            </a:r>
            <a:endParaRPr lang="en-US" altLang="ja-JP" sz="4400" b="1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1800" y="5807601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Dent, Krauss,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Newstead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Sabharwal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‘15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68171" y="6250543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Gluscevic, Gresham, McDermott, </a:t>
            </a:r>
            <a:r>
              <a:rPr lang="sv-SE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Peter, Zurek,’15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70BF2-F362-4FFD-B718-13E25EA2358C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3" name="Picture 2" descr="Pages from Dent-James-IPMU-September-10-3.jpg"/>
          <p:cNvPicPr>
            <a:picLocks noChangeAspect="1"/>
          </p:cNvPicPr>
          <p:nvPr/>
        </p:nvPicPr>
        <p:blipFill>
          <a:blip r:embed="rId2" cstate="print"/>
          <a:srcRect t="13121" b="35614"/>
          <a:stretch>
            <a:fillRect/>
          </a:stretch>
        </p:blipFill>
        <p:spPr>
          <a:xfrm>
            <a:off x="532328" y="3005774"/>
            <a:ext cx="8609529" cy="3114274"/>
          </a:xfrm>
          <a:prstGeom prst="rect">
            <a:avLst/>
          </a:prstGeom>
        </p:spPr>
      </p:pic>
      <p:pic>
        <p:nvPicPr>
          <p:cNvPr id="4" name="Picture 3" descr="Pages from Dent-James-IPMU-September-10-5.jpg"/>
          <p:cNvPicPr>
            <a:picLocks noChangeAspect="1"/>
          </p:cNvPicPr>
          <p:nvPr/>
        </p:nvPicPr>
        <p:blipFill>
          <a:blip r:embed="rId3" cstate="print"/>
          <a:srcRect t="44986" b="9372"/>
          <a:stretch>
            <a:fillRect/>
          </a:stretch>
        </p:blipFill>
        <p:spPr>
          <a:xfrm>
            <a:off x="533400" y="762000"/>
            <a:ext cx="8609529" cy="2580359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4400" b="1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Direct Detection</a:t>
            </a:r>
            <a:endParaRPr lang="en-US" altLang="ja-JP" sz="4400" b="1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806" y="6120048"/>
            <a:ext cx="5715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Dent, Krauss,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Newstead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Sabharwal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‘15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5092" y="602771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complementary choice of nuclear</a:t>
            </a:r>
          </a:p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targets can provide important discriminating information</a:t>
            </a:r>
          </a:p>
        </p:txBody>
      </p:sp>
    </p:spTree>
  </p:cSld>
  <p:clrMapOvr>
    <a:masterClrMapping/>
  </p:clrMapOvr>
  <p:transition>
    <p:pull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70BF2-F362-4FFD-B718-13E25EA2358C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3" name="Picture 2" descr="Pages from Dent-James-IPMU-September-10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" y="0"/>
            <a:ext cx="9142929" cy="6858000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4400" b="1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Direct Detection</a:t>
            </a:r>
            <a:endParaRPr lang="en-US" altLang="ja-JP" sz="4400" b="1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6488668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Gluscevic, Gresham, McDermott, </a:t>
            </a:r>
            <a:r>
              <a:rPr lang="sv-SE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Peter, Zurek,’15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70BF2-F362-4FFD-B718-13E25EA2358C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3" name="Picture 2" descr="Pages from 1506.04454v1.jpg"/>
          <p:cNvPicPr>
            <a:picLocks noChangeAspect="1"/>
          </p:cNvPicPr>
          <p:nvPr/>
        </p:nvPicPr>
        <p:blipFill>
          <a:blip r:embed="rId2" cstate="print"/>
          <a:srcRect l="12092" t="10261" r="9674" b="35913"/>
          <a:stretch>
            <a:fillRect/>
          </a:stretch>
        </p:blipFill>
        <p:spPr>
          <a:xfrm>
            <a:off x="1524000" y="990600"/>
            <a:ext cx="5105400" cy="4967262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4400" b="1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Direct Detection</a:t>
            </a:r>
            <a:endParaRPr lang="en-US" altLang="ja-JP" sz="4400" b="1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0400" y="6186462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Gluscevic, Gresham, McDermott, </a:t>
            </a:r>
            <a:r>
              <a:rPr lang="sv-SE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Peter, Zurek,’15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70BF2-F362-4FFD-B718-13E25EA2358C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3" name="Picture 2" descr="Pages from Dent-James-IPMU-September-10.jpg"/>
          <p:cNvPicPr>
            <a:picLocks noChangeAspect="1"/>
          </p:cNvPicPr>
          <p:nvPr/>
        </p:nvPicPr>
        <p:blipFill>
          <a:blip r:embed="rId2" cstate="print"/>
          <a:srcRect l="10542" t="4684" r="13353" b="24357"/>
          <a:stretch>
            <a:fillRect/>
          </a:stretch>
        </p:blipFill>
        <p:spPr>
          <a:xfrm>
            <a:off x="2441712" y="3880109"/>
            <a:ext cx="4660813" cy="2977892"/>
          </a:xfrm>
          <a:prstGeom prst="rect">
            <a:avLst/>
          </a:prstGeom>
        </p:spPr>
      </p:pic>
      <p:pic>
        <p:nvPicPr>
          <p:cNvPr id="4" name="Picture 3" descr="Pages from Dent-James-IPMU-September-10-2.jpg"/>
          <p:cNvPicPr>
            <a:picLocks noChangeAspect="1"/>
          </p:cNvPicPr>
          <p:nvPr/>
        </p:nvPicPr>
        <p:blipFill>
          <a:blip r:embed="rId3" cstate="print"/>
          <a:srcRect l="47803" t="47798" b="5623"/>
          <a:stretch>
            <a:fillRect/>
          </a:stretch>
        </p:blipFill>
        <p:spPr>
          <a:xfrm>
            <a:off x="0" y="685800"/>
            <a:ext cx="4772119" cy="3194308"/>
          </a:xfrm>
          <a:prstGeom prst="rect">
            <a:avLst/>
          </a:prstGeom>
        </p:spPr>
      </p:pic>
      <p:pic>
        <p:nvPicPr>
          <p:cNvPr id="5" name="Picture 4" descr="Pages from Dent-James-IPMU-September-10-2.jpg"/>
          <p:cNvPicPr>
            <a:picLocks noChangeAspect="1"/>
          </p:cNvPicPr>
          <p:nvPr/>
        </p:nvPicPr>
        <p:blipFill>
          <a:blip r:embed="rId3" cstate="print"/>
          <a:srcRect l="2812" t="50609" r="52021" b="12184"/>
          <a:stretch>
            <a:fillRect/>
          </a:stretch>
        </p:blipFill>
        <p:spPr>
          <a:xfrm>
            <a:off x="4572000" y="762000"/>
            <a:ext cx="4129374" cy="2551527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4400" b="1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Direct Detection: Neutrino problem </a:t>
            </a:r>
            <a:endParaRPr lang="en-US" altLang="ja-JP" sz="4400" b="1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1400" y="4419600"/>
            <a:ext cx="171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However,…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3352800"/>
            <a:ext cx="4098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Billard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Strigari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Figueroa-Feliciano ‘14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70BF2-F362-4FFD-B718-13E25EA2358C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3" name="Picture 2" descr="Pages from main.jpg"/>
          <p:cNvPicPr>
            <a:picLocks noChangeAspect="1"/>
          </p:cNvPicPr>
          <p:nvPr/>
        </p:nvPicPr>
        <p:blipFill>
          <a:blip r:embed="rId2" cstate="print"/>
          <a:srcRect l="9412" t="7273" r="9412" b="66364"/>
          <a:stretch>
            <a:fillRect/>
          </a:stretch>
        </p:blipFill>
        <p:spPr>
          <a:xfrm>
            <a:off x="0" y="990600"/>
            <a:ext cx="6477000" cy="2721953"/>
          </a:xfrm>
          <a:prstGeom prst="rect">
            <a:avLst/>
          </a:prstGeom>
        </p:spPr>
      </p:pic>
      <p:pic>
        <p:nvPicPr>
          <p:cNvPr id="4" name="Picture 3" descr="Pages from main.jpg"/>
          <p:cNvPicPr>
            <a:picLocks noChangeAspect="1"/>
          </p:cNvPicPr>
          <p:nvPr/>
        </p:nvPicPr>
        <p:blipFill>
          <a:blip r:embed="rId2" cstate="print"/>
          <a:srcRect l="10588" t="56364" r="11765" b="18182"/>
          <a:stretch>
            <a:fillRect/>
          </a:stretch>
        </p:blipFill>
        <p:spPr>
          <a:xfrm>
            <a:off x="304800" y="3810000"/>
            <a:ext cx="6096000" cy="2586229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4400" b="1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Direct Detection</a:t>
            </a:r>
            <a:endParaRPr lang="en-US" altLang="ja-JP" sz="4400" b="1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6324600"/>
            <a:ext cx="4794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Dent,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Dutta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Newstead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Strigari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to appear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Pages from Dent-James-IPMU-September-10.jpg"/>
          <p:cNvPicPr>
            <a:picLocks noChangeAspect="1"/>
          </p:cNvPicPr>
          <p:nvPr/>
        </p:nvPicPr>
        <p:blipFill>
          <a:blip r:embed="rId3" cstate="print"/>
          <a:srcRect l="2812" t="29053" r="55536" b="47798"/>
          <a:stretch>
            <a:fillRect/>
          </a:stretch>
        </p:blipFill>
        <p:spPr>
          <a:xfrm>
            <a:off x="6366132" y="2590800"/>
            <a:ext cx="2777868" cy="1157963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70BF2-F362-4FFD-B718-13E25EA2358C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3" name="Picture 2" descr="Pages from 1404.1938.jpg"/>
          <p:cNvPicPr>
            <a:picLocks noChangeAspect="1"/>
          </p:cNvPicPr>
          <p:nvPr/>
        </p:nvPicPr>
        <p:blipFill rotWithShape="1">
          <a:blip r:embed="rId2" cstate="print"/>
          <a:srcRect l="12094" t="37127" r="12094" b="39828"/>
          <a:stretch/>
        </p:blipFill>
        <p:spPr>
          <a:xfrm>
            <a:off x="762001" y="731520"/>
            <a:ext cx="6820827" cy="2697480"/>
          </a:xfrm>
          <a:prstGeom prst="rect">
            <a:avLst/>
          </a:prstGeom>
        </p:spPr>
      </p:pic>
      <p:pic>
        <p:nvPicPr>
          <p:cNvPr id="4" name="Picture 3" descr="Pages from 1404.1938.jpg"/>
          <p:cNvPicPr>
            <a:picLocks noChangeAspect="1"/>
          </p:cNvPicPr>
          <p:nvPr/>
        </p:nvPicPr>
        <p:blipFill>
          <a:blip r:embed="rId2" cstate="print"/>
          <a:srcRect l="7257" t="70970" r="10885" b="14536"/>
          <a:stretch>
            <a:fillRect/>
          </a:stretch>
        </p:blipFill>
        <p:spPr>
          <a:xfrm>
            <a:off x="838200" y="3505200"/>
            <a:ext cx="6731937" cy="16860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5029200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DM distribution  in the solar neighborhood mostly smooth in simulation. Resolution of simulations O(100 pc) &gt;&gt; O(0.1 m pc) scales probed by direct detection experiments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5934670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Is the local DM distribution really smooth?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However, once a signal is observed it is possible to perform a halo independent analysis  [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Fox, Liu ,Weiner’10; Nobile,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Gelmini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Gondolo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Hu’13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4400" b="1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Direct Detection</a:t>
            </a:r>
            <a:endParaRPr lang="en-US" altLang="ja-JP" sz="4400" b="1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7620000" y="4114800"/>
            <a:ext cx="1783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Read’14</a:t>
            </a:r>
            <a:endParaRPr lang="en-US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70BF2-F362-4FFD-B718-13E25EA2358C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62000"/>
            <a:ext cx="6782067" cy="5172455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4400" b="1" dirty="0" smtClean="0">
                <a:solidFill>
                  <a:srgbClr val="FFFFFF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Direct Detection</a:t>
            </a:r>
            <a:endParaRPr lang="en-US" altLang="ja-JP" sz="4400" b="1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7673" y="6150917"/>
            <a:ext cx="3945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axis is independent of f(v)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155867"/>
      </p:ext>
    </p:extLst>
  </p:cSld>
  <p:clrMapOvr>
    <a:masterClrMapping/>
  </p:clrMapOvr>
  <p:transition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70BF2-F362-4FFD-B718-13E25EA2358C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ja-JP">
              <a:solidFill>
                <a:srgbClr val="0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990600"/>
            <a:ext cx="2647910" cy="3214139"/>
            <a:chOff x="6352437" y="824461"/>
            <a:chExt cx="2647910" cy="3214139"/>
          </a:xfrm>
        </p:grpSpPr>
        <p:sp>
          <p:nvSpPr>
            <p:cNvPr id="13" name="Pie 12"/>
            <p:cNvSpPr/>
            <p:nvPr/>
          </p:nvSpPr>
          <p:spPr>
            <a:xfrm rot="3845660">
              <a:off x="6404270" y="787262"/>
              <a:ext cx="2539846" cy="2614243"/>
            </a:xfrm>
            <a:prstGeom prst="pie">
              <a:avLst>
                <a:gd name="adj1" fmla="val 21395809"/>
                <a:gd name="adj2" fmla="val 1687527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630671" y="3576935"/>
              <a:ext cx="79941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latin typeface="Chalkboard" charset="0"/>
                </a:rPr>
                <a:t>SM</a:t>
              </a:r>
              <a:endParaRPr lang="en-US" sz="2400" dirty="0"/>
            </a:p>
          </p:txBody>
        </p:sp>
        <p:grpSp>
          <p:nvGrpSpPr>
            <p:cNvPr id="15" name="Group 18"/>
            <p:cNvGrpSpPr/>
            <p:nvPr/>
          </p:nvGrpSpPr>
          <p:grpSpPr>
            <a:xfrm>
              <a:off x="6352437" y="908327"/>
              <a:ext cx="2647910" cy="2668608"/>
              <a:chOff x="6352437" y="908327"/>
              <a:chExt cx="2647910" cy="2668608"/>
            </a:xfrm>
          </p:grpSpPr>
          <p:sp>
            <p:nvSpPr>
              <p:cNvPr id="16" name="Pie 15"/>
              <p:cNvSpPr/>
              <p:nvPr/>
            </p:nvSpPr>
            <p:spPr>
              <a:xfrm>
                <a:off x="6402531" y="965769"/>
                <a:ext cx="2597816" cy="2417322"/>
              </a:xfrm>
              <a:prstGeom prst="pie">
                <a:avLst>
                  <a:gd name="adj1" fmla="val 5508501"/>
                  <a:gd name="adj2" fmla="val 19540483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Pie 16"/>
              <p:cNvSpPr/>
              <p:nvPr/>
            </p:nvSpPr>
            <p:spPr>
              <a:xfrm rot="517949">
                <a:off x="6352437" y="908327"/>
                <a:ext cx="2640892" cy="2426761"/>
              </a:xfrm>
              <a:prstGeom prst="pie">
                <a:avLst>
                  <a:gd name="adj1" fmla="val 18898266"/>
                  <a:gd name="adj2" fmla="val 3221572"/>
                </a:avLst>
              </a:prstGeom>
              <a:solidFill>
                <a:srgbClr val="3F85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Text Box 3"/>
              <p:cNvSpPr txBox="1">
                <a:spLocks noChangeArrowheads="1"/>
              </p:cNvSpPr>
              <p:nvPr/>
            </p:nvSpPr>
            <p:spPr bwMode="auto">
              <a:xfrm>
                <a:off x="6860534" y="1367319"/>
                <a:ext cx="1454013" cy="487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/>
              <a:lstStyle>
                <a:lvl1pPr eaLnBrk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1pPr>
                <a:lvl2pPr eaLnBrk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2pPr>
                <a:lvl3pPr eaLnBrk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3pPr>
                <a:lvl4pPr eaLnBrk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4pPr>
                <a:lvl5pPr eaLnBrk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lnSpc>
                    <a:spcPct val="10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lnSpc>
                    <a:spcPct val="10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lnSpc>
                    <a:spcPct val="10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lnSpc>
                    <a:spcPct val="10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9pPr>
              </a:lstStyle>
              <a:p>
                <a:pPr eaLnBrk="1">
                  <a:buClrTx/>
                  <a:buFontTx/>
                  <a:buNone/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Dark Energy</a:t>
                </a:r>
              </a:p>
              <a:p>
                <a:pPr eaLnBrk="1">
                  <a:buClrTx/>
                  <a:buFontTx/>
                  <a:buNone/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68%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Text Box 3"/>
              <p:cNvSpPr txBox="1">
                <a:spLocks noChangeArrowheads="1"/>
              </p:cNvSpPr>
              <p:nvPr/>
            </p:nvSpPr>
            <p:spPr bwMode="auto">
              <a:xfrm>
                <a:off x="7546334" y="2730252"/>
                <a:ext cx="1454013" cy="487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/>
              <a:lstStyle>
                <a:lvl1pPr eaLnBrk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1pPr>
                <a:lvl2pPr eaLnBrk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2pPr>
                <a:lvl3pPr eaLnBrk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3pPr>
                <a:lvl4pPr eaLnBrk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4pPr>
                <a:lvl5pPr eaLnBrk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lnSpc>
                    <a:spcPct val="10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lnSpc>
                    <a:spcPct val="10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lnSpc>
                    <a:spcPct val="10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lnSpc>
                    <a:spcPct val="10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9pPr>
              </a:lstStyle>
              <a:p>
                <a:pPr eaLnBrk="1">
                  <a:buClrTx/>
                  <a:buFontTx/>
                  <a:buNone/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Atoms</a:t>
                </a:r>
              </a:p>
              <a:p>
                <a:pPr eaLnBrk="1">
                  <a:buClrTx/>
                  <a:buFontTx/>
                  <a:buNone/>
                </a:pPr>
                <a:r>
                  <a:rPr lang="en-US" sz="1400" dirty="0">
                    <a:solidFill>
                      <a:schemeClr val="tx1"/>
                    </a:solidFill>
                  </a:rPr>
                  <a:t>5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%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Text Box 3"/>
              <p:cNvSpPr txBox="1">
                <a:spLocks noChangeArrowheads="1"/>
              </p:cNvSpPr>
              <p:nvPr/>
            </p:nvSpPr>
            <p:spPr bwMode="auto">
              <a:xfrm>
                <a:off x="7848110" y="1892052"/>
                <a:ext cx="1152237" cy="487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/>
              <a:lstStyle>
                <a:lvl1pPr eaLnBrk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1pPr>
                <a:lvl2pPr eaLnBrk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2pPr>
                <a:lvl3pPr eaLnBrk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3pPr>
                <a:lvl4pPr eaLnBrk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4pPr>
                <a:lvl5pPr eaLnBrk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lnSpc>
                    <a:spcPct val="10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lnSpc>
                    <a:spcPct val="10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lnSpc>
                    <a:spcPct val="10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lnSpc>
                    <a:spcPct val="10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9pPr>
              </a:lstStyle>
              <a:p>
                <a:pPr eaLnBrk="1">
                  <a:buClrTx/>
                  <a:buFontTx/>
                  <a:buNone/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Dark Matter</a:t>
                </a:r>
              </a:p>
              <a:p>
                <a:pPr eaLnBrk="1">
                  <a:buClrTx/>
                  <a:buFontTx/>
                  <a:buNone/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27%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1" name="Straight Arrow Connector 4"/>
              <p:cNvCxnSpPr>
                <a:stCxn id="14" idx="0"/>
              </p:cNvCxnSpPr>
              <p:nvPr/>
            </p:nvCxnSpPr>
            <p:spPr>
              <a:xfrm flipH="1" flipV="1">
                <a:off x="8030378" y="3366721"/>
                <a:ext cx="1" cy="21021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4400" b="1" dirty="0" smtClean="0">
                <a:solidFill>
                  <a:srgbClr val="FFFFFF"/>
                </a:solidFill>
                <a:latin typeface="Cataneo BT" pitchFamily="66" charset="0"/>
                <a:ea typeface="ＭＳ Ｐゴシック" pitchFamily="34" charset="-128"/>
              </a:rPr>
              <a:t>Probing Dark Matter</a:t>
            </a:r>
            <a:endParaRPr lang="en-US" altLang="ja-JP" sz="4400" b="1" dirty="0">
              <a:solidFill>
                <a:srgbClr val="FFFFFF"/>
              </a:solidFill>
              <a:latin typeface="Cataneo BT" pitchFamily="66" charset="0"/>
              <a:ea typeface="ＭＳ Ｐゴシック" pitchFamily="34" charset="-128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190999" y="1213384"/>
            <a:ext cx="4267201" cy="3511016"/>
            <a:chOff x="3133047" y="1213384"/>
            <a:chExt cx="5376118" cy="4510627"/>
          </a:xfrm>
        </p:grpSpPr>
        <p:sp>
          <p:nvSpPr>
            <p:cNvPr id="26" name="Oval 25"/>
            <p:cNvSpPr/>
            <p:nvPr/>
          </p:nvSpPr>
          <p:spPr>
            <a:xfrm>
              <a:off x="4709786" y="2642992"/>
              <a:ext cx="1277655" cy="132775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Up-Down Arrow 26"/>
            <p:cNvSpPr/>
            <p:nvPr/>
          </p:nvSpPr>
          <p:spPr>
            <a:xfrm>
              <a:off x="7861257" y="2216523"/>
              <a:ext cx="647908" cy="2039068"/>
            </a:xfrm>
            <a:prstGeom prst="upDown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Left Arrow 27"/>
            <p:cNvSpPr/>
            <p:nvPr/>
          </p:nvSpPr>
          <p:spPr>
            <a:xfrm>
              <a:off x="4572001" y="1213384"/>
              <a:ext cx="2785139" cy="692733"/>
            </a:xfrm>
            <a:prstGeom prst="lef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Coll</a:t>
              </a:r>
              <a:endParaRPr lang="en-US" dirty="0"/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4534422" y="5054546"/>
              <a:ext cx="2150704" cy="669465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3679325" y="2202943"/>
              <a:ext cx="1114034" cy="7706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800333" y="3760793"/>
              <a:ext cx="1114034" cy="77064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5893887" y="2295250"/>
              <a:ext cx="1184101" cy="694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3666798" y="3692487"/>
              <a:ext cx="1184101" cy="6949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7227518" y="2082307"/>
              <a:ext cx="487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SM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124765" y="4387387"/>
              <a:ext cx="487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SM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133047" y="4346770"/>
              <a:ext cx="5245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DM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142295" y="2018277"/>
              <a:ext cx="5245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DM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669081" y="1318751"/>
              <a:ext cx="2785139" cy="474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Collider Production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669082" y="5136643"/>
              <a:ext cx="1733567" cy="474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Annihilation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16200000">
              <a:off x="7397857" y="3115630"/>
              <a:ext cx="1439925" cy="4653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Scattering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1828800" y="5486400"/>
            <a:ext cx="59995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Annihilation: Indirect detection/DM content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Scattering: Direct/Indirect detection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70BF2-F362-4FFD-B718-13E25EA2358C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4400" b="1" dirty="0" smtClean="0">
                <a:solidFill>
                  <a:srgbClr val="FFFFFF"/>
                </a:solidFill>
                <a:latin typeface="Cataneo BT" pitchFamily="66" charset="0"/>
                <a:ea typeface="ＭＳ Ｐゴシック" pitchFamily="34" charset="-128"/>
              </a:rPr>
              <a:t>Probing DM at the LHC</a:t>
            </a:r>
            <a:endParaRPr lang="en-US" altLang="ja-JP" sz="4400" b="1" dirty="0">
              <a:solidFill>
                <a:srgbClr val="FFFFFF"/>
              </a:solidFill>
              <a:latin typeface="Cataneo BT" pitchFamily="66" charset="0"/>
              <a:ea typeface="ＭＳ Ｐゴシック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143000"/>
            <a:ext cx="936275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Probing DM: mostly non-colored particles  and colored particles with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small mass gaps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LHC reach is not very good for them:</a:t>
            </a: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0" y="3505200"/>
            <a:ext cx="8991600" cy="2590800"/>
          </a:xfrm>
          <a:prstGeom prst="rect">
            <a:avLst/>
          </a:prstGeom>
          <a:noFill/>
          <a:ln w="1587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0" y="3505200"/>
            <a:ext cx="8763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è"/>
            </a:pPr>
            <a:r>
              <a:rPr lang="en-US" sz="2000" b="1" dirty="0" smtClean="0">
                <a:solidFill>
                  <a:srgbClr val="000000"/>
                </a:solidFill>
              </a:rPr>
              <a:t>             excluded between 110 </a:t>
            </a:r>
            <a:r>
              <a:rPr lang="en-US" sz="2000" b="1" dirty="0">
                <a:solidFill>
                  <a:srgbClr val="000000"/>
                </a:solidFill>
              </a:rPr>
              <a:t>and </a:t>
            </a:r>
            <a:r>
              <a:rPr lang="en-US" sz="2000" b="1" dirty="0" smtClean="0">
                <a:solidFill>
                  <a:srgbClr val="000000"/>
                </a:solidFill>
              </a:rPr>
              <a:t>280 </a:t>
            </a:r>
            <a:r>
              <a:rPr lang="en-US" sz="2000" b="1" dirty="0" err="1">
                <a:solidFill>
                  <a:srgbClr val="000000"/>
                </a:solidFill>
              </a:rPr>
              <a:t>GeV</a:t>
            </a:r>
            <a:r>
              <a:rPr lang="en-US" sz="2000" b="1" dirty="0">
                <a:solidFill>
                  <a:srgbClr val="000000"/>
                </a:solidFill>
              </a:rPr>
              <a:t> for a </a:t>
            </a:r>
            <a:r>
              <a:rPr lang="en-US" sz="2000" b="1" dirty="0" smtClean="0">
                <a:solidFill>
                  <a:srgbClr val="000000"/>
                </a:solidFill>
              </a:rPr>
              <a:t>mass-less        or for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      a mass difference &gt;100 </a:t>
            </a:r>
            <a:r>
              <a:rPr lang="en-US" sz="2000" b="1" dirty="0" err="1" smtClean="0">
                <a:solidFill>
                  <a:srgbClr val="000000"/>
                </a:solidFill>
              </a:rPr>
              <a:t>GeV</a:t>
            </a:r>
            <a:r>
              <a:rPr lang="en-US" sz="2000" b="1" dirty="0" smtClean="0">
                <a:solidFill>
                  <a:srgbClr val="000000"/>
                </a:solidFill>
              </a:rPr>
              <a:t>, small </a:t>
            </a:r>
            <a:r>
              <a:rPr lang="en-US" sz="2000" b="1" dirty="0" smtClean="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000" b="1" dirty="0" smtClean="0">
                <a:solidFill>
                  <a:srgbClr val="000000"/>
                </a:solidFill>
              </a:rPr>
              <a:t>M is associated with small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     missing energy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000000"/>
              </a:solidFill>
              <a:sym typeface="Wingdings" pitchFamily="2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sym typeface="Wingdings" pitchFamily="2" charset="2"/>
              </a:rPr>
              <a:t>            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000000"/>
                </a:solidFill>
              </a:rPr>
              <a:t>masses between </a:t>
            </a:r>
            <a:r>
              <a:rPr lang="en-US" sz="2000" b="1" dirty="0" smtClean="0">
                <a:solidFill>
                  <a:srgbClr val="000000"/>
                </a:solidFill>
              </a:rPr>
              <a:t>100 </a:t>
            </a:r>
            <a:r>
              <a:rPr lang="en-US" sz="2000" b="1" dirty="0">
                <a:solidFill>
                  <a:srgbClr val="000000"/>
                </a:solidFill>
              </a:rPr>
              <a:t>and </a:t>
            </a:r>
            <a:r>
              <a:rPr lang="en-US" sz="2000" b="1" dirty="0" smtClean="0">
                <a:solidFill>
                  <a:srgbClr val="000000"/>
                </a:solidFill>
              </a:rPr>
              <a:t>600 </a:t>
            </a:r>
            <a:r>
              <a:rPr lang="en-US" sz="2000" b="1" dirty="0" err="1">
                <a:solidFill>
                  <a:srgbClr val="000000"/>
                </a:solidFill>
              </a:rPr>
              <a:t>GeV</a:t>
            </a:r>
            <a:r>
              <a:rPr lang="en-US" sz="2000" b="1" dirty="0">
                <a:solidFill>
                  <a:srgbClr val="000000"/>
                </a:solidFill>
              </a:rPr>
              <a:t> are </a:t>
            </a:r>
            <a:r>
              <a:rPr lang="en-US" sz="2000" b="1" dirty="0" smtClean="0">
                <a:solidFill>
                  <a:srgbClr val="000000"/>
                </a:solidFill>
              </a:rPr>
              <a:t>excluded </a:t>
            </a:r>
            <a:endParaRPr lang="en-US" sz="20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</a:rPr>
              <a:t>     </a:t>
            </a:r>
            <a:r>
              <a:rPr lang="en-US" sz="2000" b="1" dirty="0" smtClean="0">
                <a:solidFill>
                  <a:srgbClr val="000000"/>
                </a:solidFill>
              </a:rPr>
              <a:t>    for mass-less       for         or for the mass difference &gt;50 </a:t>
            </a:r>
            <a:r>
              <a:rPr lang="en-US" sz="2000" b="1" dirty="0" err="1" smtClean="0">
                <a:solidFill>
                  <a:srgbClr val="000000"/>
                </a:solidFill>
              </a:rPr>
              <a:t>GeV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</a:rPr>
              <a:t>         decaying </a:t>
            </a:r>
            <a:r>
              <a:rPr lang="en-US" sz="2000" b="1" dirty="0">
                <a:solidFill>
                  <a:srgbClr val="000000"/>
                </a:solidFill>
              </a:rPr>
              <a:t>into </a:t>
            </a:r>
            <a:r>
              <a:rPr lang="en-US" sz="2000" b="1" dirty="0" smtClean="0">
                <a:solidFill>
                  <a:srgbClr val="000000"/>
                </a:solidFill>
              </a:rPr>
              <a:t>e/</a:t>
            </a:r>
            <a:r>
              <a:rPr lang="en-US" sz="2000" b="1" dirty="0" smtClean="0">
                <a:solidFill>
                  <a:srgbClr val="000000"/>
                </a:solidFill>
                <a:latin typeface="Symbol" pitchFamily="18" charset="2"/>
              </a:rPr>
              <a:t>m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</a:endParaRPr>
          </a:p>
        </p:txBody>
      </p:sp>
      <p:graphicFrame>
        <p:nvGraphicFramePr>
          <p:cNvPr id="432129" name="Object 1"/>
          <p:cNvGraphicFramePr>
            <a:graphicFrameLocks noChangeAspect="1"/>
          </p:cNvGraphicFramePr>
          <p:nvPr/>
        </p:nvGraphicFramePr>
        <p:xfrm>
          <a:off x="609600" y="3505200"/>
          <a:ext cx="6191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35" name="Equation" r:id="rId3" imgW="330057" imgH="203112" progId="Equation.3">
                  <p:embed/>
                </p:oleObj>
              </mc:Choice>
              <mc:Fallback>
                <p:oleObj name="Equation" r:id="rId3" imgW="330057" imgH="203112" progId="Equation.3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505200"/>
                        <a:ext cx="619125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2130" name="Object 2"/>
          <p:cNvGraphicFramePr>
            <a:graphicFrameLocks noChangeAspect="1"/>
          </p:cNvGraphicFramePr>
          <p:nvPr/>
        </p:nvGraphicFramePr>
        <p:xfrm>
          <a:off x="7467600" y="3505200"/>
          <a:ext cx="406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36" name="Equation" r:id="rId5" imgW="203112" imgH="228501" progId="Equation.3">
                  <p:embed/>
                </p:oleObj>
              </mc:Choice>
              <mc:Fallback>
                <p:oleObj name="Equation" r:id="rId5" imgW="203112" imgH="228501" progId="Equation.3">
                  <p:embed/>
                  <p:pic>
                    <p:nvPicPr>
                      <p:cNvPr id="0" name="Picture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505200"/>
                        <a:ext cx="406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2131" name="Object 3"/>
          <p:cNvGraphicFramePr>
            <a:graphicFrameLocks noChangeAspect="1"/>
          </p:cNvGraphicFramePr>
          <p:nvPr/>
        </p:nvGraphicFramePr>
        <p:xfrm>
          <a:off x="609600" y="4724400"/>
          <a:ext cx="431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37" name="Equation" r:id="rId7" imgW="215806" imgH="228501" progId="Equation.3">
                  <p:embed/>
                </p:oleObj>
              </mc:Choice>
              <mc:Fallback>
                <p:oleObj name="Equation" r:id="rId7" imgW="215806" imgH="228501" progId="Equation.3">
                  <p:embed/>
                  <p:pic>
                    <p:nvPicPr>
                      <p:cNvPr id="0" name="Picture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724400"/>
                        <a:ext cx="431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2132" name="Object 4"/>
          <p:cNvGraphicFramePr>
            <a:graphicFrameLocks noChangeAspect="1"/>
          </p:cNvGraphicFramePr>
          <p:nvPr/>
        </p:nvGraphicFramePr>
        <p:xfrm>
          <a:off x="2362200" y="5029200"/>
          <a:ext cx="406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38" name="Equation" r:id="rId9" imgW="203112" imgH="228501" progId="Equation.3">
                  <p:embed/>
                </p:oleObj>
              </mc:Choice>
              <mc:Fallback>
                <p:oleObj name="Equation" r:id="rId9" imgW="203112" imgH="228501" progId="Equation.3">
                  <p:embed/>
                  <p:pic>
                    <p:nvPicPr>
                      <p:cNvPr id="0" name="Picture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029200"/>
                        <a:ext cx="4064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2133" name="Object 5"/>
          <p:cNvGraphicFramePr>
            <a:graphicFrameLocks noChangeAspect="1"/>
          </p:cNvGraphicFramePr>
          <p:nvPr/>
        </p:nvGraphicFramePr>
        <p:xfrm>
          <a:off x="3276600" y="5029200"/>
          <a:ext cx="431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39" name="Equation" r:id="rId11" imgW="215806" imgH="228501" progId="Equation.3">
                  <p:embed/>
                </p:oleObj>
              </mc:Choice>
              <mc:Fallback>
                <p:oleObj name="Equation" r:id="rId11" imgW="215806" imgH="228501" progId="Equation.3">
                  <p:embed/>
                  <p:pic>
                    <p:nvPicPr>
                      <p:cNvPr id="0" name="Picture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029200"/>
                        <a:ext cx="431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pull dir="r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AAE3F-975D-49EF-B9B6-BE1FACCCFA36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altLang="ja-JP" dirty="0" smtClean="0">
              <a:solidFill>
                <a:srgbClr val="000000"/>
              </a:solidFill>
            </a:endParaRPr>
          </a:p>
        </p:txBody>
      </p:sp>
      <p:sp>
        <p:nvSpPr>
          <p:cNvPr id="53251" name="Line 22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53252" name="Line 1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53253" name="Line 1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53254" name="Line 1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53255" name="Line 1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53256" name="Line 1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53257" name="Line 1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53258" name="Line 1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53259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ja-JP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1C1C1C"/>
                  </a:outerShdw>
                </a:effectLst>
                <a:latin typeface="Georgia" pitchFamily="18" charset="0"/>
                <a:ea typeface="ＭＳ Ｐゴシック" pitchFamily="34" charset="-128"/>
              </a:rPr>
              <a:t>LHC</a:t>
            </a:r>
            <a:endParaRPr lang="en-US" altLang="ja-JP" sz="4400" b="1" dirty="0">
              <a:solidFill>
                <a:srgbClr val="FFFFFF"/>
              </a:solidFill>
              <a:effectLst>
                <a:outerShdw blurRad="38100" dist="38100" dir="2700000" algn="tl">
                  <a:srgbClr val="1C1C1C"/>
                </a:outerShdw>
              </a:effectLst>
              <a:latin typeface="Georgia" pitchFamily="18" charset="0"/>
              <a:ea typeface="ＭＳ Ｐゴシック" pitchFamily="34" charset="-128"/>
            </a:endParaRPr>
          </a:p>
        </p:txBody>
      </p:sp>
      <p:sp>
        <p:nvSpPr>
          <p:cNvPr id="53260" name="Line 20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53261" name="Line 21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53262" name="Text Box 10"/>
          <p:cNvSpPr txBox="1">
            <a:spLocks noChangeArrowheads="1"/>
          </p:cNvSpPr>
          <p:nvPr/>
        </p:nvSpPr>
        <p:spPr bwMode="auto">
          <a:xfrm>
            <a:off x="1066800" y="6248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1524000"/>
            <a:ext cx="8271110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VBF topology: Tagging VBF jets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helpful for both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non-colored sector and colored particles with small mass gaps</a:t>
            </a:r>
            <a:endParaRPr lang="en-US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Refs (For example): </a:t>
            </a:r>
            <a:endParaRPr lang="en-US" sz="24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Datta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Konar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and B.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Mukhopadhyaya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02.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G.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Giudice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T. Han, K. Wang, and L.T. Wang, 13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A.G.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Delannoy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B.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Dutta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A.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Gurrola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W. Johns, T.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Kamon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E.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Luiggi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A.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Melo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P. Sheldon, K.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Sinha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K. Wang, S. Wu, ‘13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990600"/>
            <a:ext cx="8267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Non-colored sector: Direct production via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Drell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-Yan and VBF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743200"/>
            <a:ext cx="2743200" cy="171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762000" y="5638800"/>
            <a:ext cx="891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Dutta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Gurrola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Kamon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John,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Sinha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Shledon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‘13</a:t>
            </a:r>
            <a:endParaRPr 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9800" y="2971800"/>
            <a:ext cx="2803011" cy="923330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Helpful for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coannihilation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Stop-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neutralino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sbottom-neutralino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etc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7620000" y="2286000"/>
            <a:ext cx="304800" cy="685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747838"/>
            <a:ext cx="1676400" cy="1528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14340" name="Rectangle 13"/>
          <p:cNvSpPr>
            <a:spLocks noChangeArrowheads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3341702-0357-44E3-B4A9-371AF01A79DA}" type="slidenum">
              <a:rPr lang="ja-JP" altLang="en-US" sz="1400" b="1">
                <a:solidFill>
                  <a:srgbClr val="000000"/>
                </a:solidFill>
                <a:latin typeface="Arial Rounded MT Bold" pitchFamily="34" charset="0"/>
                <a:ea typeface="ＭＳ Ｐゴシック" pitchFamily="34" charset="-128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altLang="ja-JP" sz="1400" b="1">
              <a:solidFill>
                <a:srgbClr val="000000"/>
              </a:solidFill>
              <a:latin typeface="Arial Rounded MT Bold" pitchFamily="34" charset="0"/>
              <a:ea typeface="ＭＳ Ｐゴシック" pitchFamily="34" charset="-128"/>
            </a:endParaRPr>
          </a:p>
        </p:txBody>
      </p:sp>
      <p:sp>
        <p:nvSpPr>
          <p:cNvPr id="6" name="Rectangle 12"/>
          <p:cNvSpPr txBox="1">
            <a:spLocks noChangeArrowheads="1"/>
          </p:cNvSpPr>
          <p:nvPr/>
        </p:nvSpPr>
        <p:spPr>
          <a:xfrm>
            <a:off x="0" y="0"/>
            <a:ext cx="9144000" cy="731838"/>
          </a:xfrm>
          <a:prstGeom prst="rect">
            <a:avLst/>
          </a:prstGeom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40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  <a:ea typeface="ＭＳ Ｐゴシック" charset="-128"/>
              </a:rPr>
              <a:t>Cross Sections via VBF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2788"/>
          </a:xfrm>
        </p:spPr>
        <p:txBody>
          <a:bodyPr/>
          <a:lstStyle/>
          <a:p>
            <a:r>
              <a:rPr lang="en-US" dirty="0" smtClean="0"/>
              <a:t>DM@LHC</a:t>
            </a:r>
          </a:p>
        </p:txBody>
      </p:sp>
      <p:graphicFrame>
        <p:nvGraphicFramePr>
          <p:cNvPr id="493571" name="Object 3"/>
          <p:cNvGraphicFramePr>
            <a:graphicFrameLocks noChangeAspect="1"/>
          </p:cNvGraphicFramePr>
          <p:nvPr/>
        </p:nvGraphicFramePr>
        <p:xfrm>
          <a:off x="4038600" y="1371600"/>
          <a:ext cx="2286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81" name="Equation" r:id="rId3" imgW="914400" imgH="241300" progId="Equation.3">
                  <p:embed/>
                </p:oleObj>
              </mc:Choice>
              <mc:Fallback>
                <p:oleObj name="Equation" r:id="rId3" imgW="914400" imgH="241300" progId="Equation.3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371600"/>
                        <a:ext cx="22860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 descr="Pages from SnowmassMeeting_05062013-2.jpg"/>
          <p:cNvPicPr>
            <a:picLocks noChangeAspect="1"/>
          </p:cNvPicPr>
          <p:nvPr/>
        </p:nvPicPr>
        <p:blipFill>
          <a:blip r:embed="rId5" cstate="print"/>
          <a:srcRect l="38000" t="20000" r="2000" b="32000"/>
          <a:stretch>
            <a:fillRect/>
          </a:stretch>
        </p:blipFill>
        <p:spPr>
          <a:xfrm>
            <a:off x="1143000" y="4495800"/>
            <a:ext cx="2413139" cy="1447847"/>
          </a:xfrm>
          <a:prstGeom prst="rect">
            <a:avLst/>
          </a:prstGeom>
        </p:spPr>
      </p:pic>
      <p:pic>
        <p:nvPicPr>
          <p:cNvPr id="13" name="Picture 12" descr="Pages from SnowmassMeeting_05062013-2.jpg"/>
          <p:cNvPicPr>
            <a:picLocks noChangeAspect="1"/>
          </p:cNvPicPr>
          <p:nvPr/>
        </p:nvPicPr>
        <p:blipFill>
          <a:blip r:embed="rId5" cstate="print"/>
          <a:srcRect l="29000" t="68000" r="35000" b="1333"/>
          <a:stretch>
            <a:fillRect/>
          </a:stretch>
        </p:blipFill>
        <p:spPr>
          <a:xfrm>
            <a:off x="6629400" y="762000"/>
            <a:ext cx="2072640" cy="13241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371600"/>
            <a:ext cx="4156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Probe the DM sector directly: 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16" name="Picture 15" descr="SignificanceVsMassVsLumi_versionD.png"/>
          <p:cNvPicPr>
            <a:picLocks noChangeAspect="1"/>
          </p:cNvPicPr>
          <p:nvPr/>
        </p:nvPicPr>
        <p:blipFill>
          <a:blip r:embed="rId6" cstate="print"/>
          <a:srcRect l="7279" t="8045" r="5661" b="4022"/>
          <a:stretch>
            <a:fillRect/>
          </a:stretch>
        </p:blipFill>
        <p:spPr>
          <a:xfrm>
            <a:off x="5097252" y="1981200"/>
            <a:ext cx="4046748" cy="2546203"/>
          </a:xfrm>
          <a:prstGeom prst="rect">
            <a:avLst/>
          </a:prstGeom>
        </p:spPr>
      </p:pic>
      <p:pic>
        <p:nvPicPr>
          <p:cNvPr id="17" name="Picture 16" descr="OmegaVsMLSP_WinoAndHiggsino_versionD.png"/>
          <p:cNvPicPr>
            <a:picLocks noChangeAspect="1"/>
          </p:cNvPicPr>
          <p:nvPr/>
        </p:nvPicPr>
        <p:blipFill>
          <a:blip r:embed="rId7" cstate="print"/>
          <a:srcRect l="4853" t="6685" r="8088" b="5348"/>
          <a:stretch>
            <a:fillRect/>
          </a:stretch>
        </p:blipFill>
        <p:spPr>
          <a:xfrm>
            <a:off x="5334000" y="4495800"/>
            <a:ext cx="3383337" cy="206781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04800" y="6248400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990000"/>
                </a:solidFill>
                <a:cs typeface="Times New Roman" pitchFamily="18" charset="0"/>
              </a:rPr>
              <a:t>Delannoy</a:t>
            </a:r>
            <a:r>
              <a:rPr lang="en-US" b="1" dirty="0" smtClean="0">
                <a:solidFill>
                  <a:srgbClr val="990000"/>
                </a:solidFill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990000"/>
                </a:solidFill>
                <a:cs typeface="Times New Roman" pitchFamily="18" charset="0"/>
              </a:rPr>
              <a:t>Dutta</a:t>
            </a:r>
            <a:r>
              <a:rPr lang="en-US" b="1" dirty="0" smtClean="0">
                <a:solidFill>
                  <a:srgbClr val="990000"/>
                </a:solidFill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990000"/>
                </a:solidFill>
                <a:cs typeface="Times New Roman" pitchFamily="18" charset="0"/>
              </a:rPr>
              <a:t>Gurrola</a:t>
            </a:r>
            <a:r>
              <a:rPr lang="en-US" b="1" dirty="0" smtClean="0">
                <a:solidFill>
                  <a:srgbClr val="990000"/>
                </a:solidFill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990000"/>
                </a:solidFill>
                <a:cs typeface="Times New Roman" pitchFamily="18" charset="0"/>
              </a:rPr>
              <a:t>Kamon</a:t>
            </a:r>
            <a:r>
              <a:rPr lang="en-US" b="1" dirty="0" smtClean="0">
                <a:solidFill>
                  <a:srgbClr val="990000"/>
                </a:solidFill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990000"/>
                </a:solidFill>
                <a:cs typeface="Times New Roman" pitchFamily="18" charset="0"/>
              </a:rPr>
              <a:t>Sinha</a:t>
            </a:r>
            <a:r>
              <a:rPr lang="en-US" b="1" dirty="0" smtClean="0">
                <a:solidFill>
                  <a:srgbClr val="990000"/>
                </a:solidFill>
                <a:cs typeface="Times New Roman" pitchFamily="18" charset="0"/>
              </a:rPr>
              <a:t> et al’13</a:t>
            </a:r>
            <a:endParaRPr lang="en-US" dirty="0">
              <a:solidFill>
                <a:srgbClr val="990000"/>
              </a:solidFill>
            </a:endParaRPr>
          </a:p>
        </p:txBody>
      </p:sp>
      <p:pic>
        <p:nvPicPr>
          <p:cNvPr id="19" name="Picture 18" descr="xsectionColor.jpg"/>
          <p:cNvPicPr>
            <a:picLocks noChangeAspect="1"/>
          </p:cNvPicPr>
          <p:nvPr/>
        </p:nvPicPr>
        <p:blipFill>
          <a:blip r:embed="rId8" cstate="print"/>
          <a:srcRect l="3810" t="9372" r="8889" b="1874"/>
          <a:stretch>
            <a:fillRect/>
          </a:stretch>
        </p:blipFill>
        <p:spPr>
          <a:xfrm>
            <a:off x="228600" y="2209800"/>
            <a:ext cx="3886200" cy="2230428"/>
          </a:xfrm>
          <a:prstGeom prst="rect">
            <a:avLst/>
          </a:prstGeom>
        </p:spPr>
      </p:pic>
      <p:graphicFrame>
        <p:nvGraphicFramePr>
          <p:cNvPr id="439299" name="Object 3"/>
          <p:cNvGraphicFramePr>
            <a:graphicFrameLocks noChangeAspect="1"/>
          </p:cNvGraphicFramePr>
          <p:nvPr/>
        </p:nvGraphicFramePr>
        <p:xfrm>
          <a:off x="1828800" y="762000"/>
          <a:ext cx="3017838" cy="553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82" name="Equation" r:id="rId9" imgW="1384300" imgH="254000" progId="Equation.3">
                  <p:embed/>
                </p:oleObj>
              </mc:Choice>
              <mc:Fallback>
                <p:oleObj name="Equation" r:id="rId9" imgW="1384300" imgH="254000" progId="Equation.3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762000"/>
                        <a:ext cx="3017838" cy="5536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04AB2-842D-45F4-9930-13035EEBB1FE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2788"/>
          </a:xfrm>
        </p:spPr>
        <p:txBody>
          <a:bodyPr/>
          <a:lstStyle/>
          <a:p>
            <a:r>
              <a:rPr lang="en-US" dirty="0" smtClean="0"/>
              <a:t>LHC, Direct, Indirect, DM content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828800"/>
            <a:ext cx="9753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                      Wino                    </a:t>
            </a:r>
            <a:r>
              <a:rPr lang="en-US" sz="2400" b="1" dirty="0" err="1" smtClean="0"/>
              <a:t>Higgsino</a:t>
            </a:r>
            <a:r>
              <a:rPr lang="en-US" sz="2400" b="1" dirty="0" smtClean="0"/>
              <a:t>        </a:t>
            </a:r>
            <a:r>
              <a:rPr lang="en-US" sz="2400" b="1" dirty="0" err="1" smtClean="0"/>
              <a:t>Bino</a:t>
            </a:r>
            <a:r>
              <a:rPr lang="en-US" sz="2400" b="1" dirty="0" smtClean="0"/>
              <a:t>       </a:t>
            </a:r>
            <a:r>
              <a:rPr lang="en-US" sz="2400" b="1" dirty="0" err="1" smtClean="0"/>
              <a:t>Higgsino-Bino</a:t>
            </a:r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Indirect            good                        </a:t>
            </a:r>
            <a:r>
              <a:rPr lang="en-US" sz="2400" b="1" dirty="0" err="1" smtClean="0"/>
              <a:t>good</a:t>
            </a:r>
            <a:r>
              <a:rPr lang="en-US" sz="2400" b="1" dirty="0" smtClean="0"/>
              <a:t>             ok            good/ok 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LHC                  good                       </a:t>
            </a:r>
            <a:r>
              <a:rPr lang="en-US" sz="2400" b="1" dirty="0" err="1" smtClean="0"/>
              <a:t>good</a:t>
            </a:r>
            <a:r>
              <a:rPr lang="en-US" sz="2400" b="1" dirty="0" smtClean="0"/>
              <a:t>             poor            ok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DM Content     NT/mixed             NT/mixed       T/NT         T/NT</a:t>
            </a:r>
          </a:p>
          <a:p>
            <a:r>
              <a:rPr lang="en-US" sz="2400" b="1" dirty="0" smtClean="0">
                <a:sym typeface="Wingdings" pitchFamily="2" charset="2"/>
              </a:rPr>
              <a:t>              </a:t>
            </a:r>
          </a:p>
          <a:p>
            <a:r>
              <a:rPr lang="en-US" sz="2400" b="1" dirty="0" smtClean="0">
                <a:sym typeface="Wingdings" pitchFamily="2" charset="2"/>
              </a:rPr>
              <a:t>Direct                 poor                       good(SD)        poor         good(SI)</a:t>
            </a:r>
          </a:p>
          <a:p>
            <a:endParaRPr lang="en-US" sz="2400" b="1" dirty="0" smtClean="0">
              <a:sym typeface="Wingdings" pitchFamily="2" charset="2"/>
            </a:endParaRPr>
          </a:p>
          <a:p>
            <a:endParaRPr lang="en-US" sz="2400" b="1" dirty="0" smtClean="0">
              <a:sym typeface="Wingdings" pitchFamily="2" charset="2"/>
            </a:endParaRPr>
          </a:p>
          <a:p>
            <a:r>
              <a:rPr lang="en-US" sz="2400" b="1" dirty="0" smtClean="0">
                <a:sym typeface="Wingdings" pitchFamily="2" charset="2"/>
              </a:rPr>
              <a:t>NT: Non-thermal,  T: Thermal</a:t>
            </a:r>
          </a:p>
          <a:p>
            <a:endParaRPr lang="en-US" sz="2400" b="1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981200" y="914400"/>
          <a:ext cx="332232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36" name="Equation" r:id="rId3" imgW="1384300" imgH="254000" progId="Equation.3">
                  <p:embed/>
                </p:oleObj>
              </mc:Choice>
              <mc:Fallback>
                <p:oleObj name="Equation" r:id="rId3" imgW="1384300" imgH="254000" progId="Equation.3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914400"/>
                        <a:ext cx="332232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04AB2-842D-45F4-9930-13035EEBB1FE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2788"/>
          </a:xfrm>
        </p:spPr>
        <p:txBody>
          <a:bodyPr/>
          <a:lstStyle/>
          <a:p>
            <a:r>
              <a:rPr lang="en-US" dirty="0" smtClean="0"/>
              <a:t>LHC, Direct, Indirect, DM content</a:t>
            </a:r>
          </a:p>
        </p:txBody>
      </p:sp>
      <p:pic>
        <p:nvPicPr>
          <p:cNvPr id="8" name="Picture 7" descr="Pages from 1202.4038.jpg"/>
          <p:cNvPicPr>
            <a:picLocks noChangeAspect="1"/>
          </p:cNvPicPr>
          <p:nvPr/>
        </p:nvPicPr>
        <p:blipFill>
          <a:blip r:embed="rId2" cstate="print"/>
          <a:srcRect l="17647" t="15455" r="21176" b="51818"/>
          <a:stretch>
            <a:fillRect/>
          </a:stretch>
        </p:blipFill>
        <p:spPr>
          <a:xfrm>
            <a:off x="0" y="1524000"/>
            <a:ext cx="3657600" cy="2477958"/>
          </a:xfrm>
          <a:prstGeom prst="rect">
            <a:avLst/>
          </a:prstGeom>
        </p:spPr>
      </p:pic>
      <p:pic>
        <p:nvPicPr>
          <p:cNvPr id="9" name="Picture 8" descr="Pages from 1202.4038-2.jpg"/>
          <p:cNvPicPr>
            <a:picLocks noChangeAspect="1"/>
          </p:cNvPicPr>
          <p:nvPr/>
        </p:nvPicPr>
        <p:blipFill>
          <a:blip r:embed="rId3" cstate="print"/>
          <a:srcRect l="17647" t="20000" r="24706" b="69091"/>
          <a:stretch>
            <a:fillRect/>
          </a:stretch>
        </p:blipFill>
        <p:spPr>
          <a:xfrm>
            <a:off x="0" y="3886200"/>
            <a:ext cx="6248400" cy="1530101"/>
          </a:xfrm>
          <a:prstGeom prst="rect">
            <a:avLst/>
          </a:prstGeom>
        </p:spPr>
      </p:pic>
      <p:pic>
        <p:nvPicPr>
          <p:cNvPr id="10" name="Picture 9" descr="Pages from 1202.4038-3.jpg"/>
          <p:cNvPicPr>
            <a:picLocks noChangeAspect="1"/>
          </p:cNvPicPr>
          <p:nvPr/>
        </p:nvPicPr>
        <p:blipFill>
          <a:blip r:embed="rId4" cstate="print"/>
          <a:srcRect l="20000" t="10909" r="23529" b="57273"/>
          <a:stretch>
            <a:fillRect/>
          </a:stretch>
        </p:blipFill>
        <p:spPr>
          <a:xfrm>
            <a:off x="3657600" y="1504831"/>
            <a:ext cx="3505200" cy="2555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08410" y="1114343"/>
            <a:ext cx="998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Direct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20495" y="1114759"/>
            <a:ext cx="123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Indirect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5385137"/>
            <a:ext cx="89146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LHC: up to 300 GeV for pure </a:t>
            </a:r>
            <a:r>
              <a:rPr lang="en-US" sz="2400" b="1" dirty="0" err="1" smtClean="0"/>
              <a:t>Higgsino</a:t>
            </a:r>
            <a:endParaRPr lang="en-US" sz="2400" b="1" dirty="0" smtClean="0"/>
          </a:p>
          <a:p>
            <a:r>
              <a:rPr lang="en-US" sz="2400" b="1" dirty="0" smtClean="0"/>
              <a:t> using soft </a:t>
            </a:r>
            <a:r>
              <a:rPr lang="en-US" sz="2400" b="1" dirty="0" err="1" smtClean="0"/>
              <a:t>leptons+jets+messing</a:t>
            </a:r>
            <a:r>
              <a:rPr lang="en-US" sz="2400" b="1" dirty="0" smtClean="0"/>
              <a:t> E</a:t>
            </a:r>
            <a:r>
              <a:rPr lang="en-US" sz="2400" b="1" baseline="-25000" dirty="0" smtClean="0"/>
              <a:t>T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VBF+soft</a:t>
            </a:r>
            <a:r>
              <a:rPr lang="en-US" sz="2400" b="1" dirty="0" smtClean="0"/>
              <a:t> leptons, </a:t>
            </a:r>
            <a:r>
              <a:rPr lang="en-US" sz="2400" b="1" dirty="0" err="1" smtClean="0"/>
              <a:t>monojet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etc</a:t>
            </a:r>
            <a:endParaRPr lang="en-US" sz="2400" b="1" dirty="0" smtClean="0"/>
          </a:p>
          <a:p>
            <a:r>
              <a:rPr lang="en-US" b="1" dirty="0">
                <a:solidFill>
                  <a:srgbClr val="C00000"/>
                </a:solidFill>
              </a:rPr>
              <a:t>Baer, </a:t>
            </a:r>
            <a:r>
              <a:rPr lang="en-US" b="1" dirty="0" smtClean="0">
                <a:solidFill>
                  <a:srgbClr val="C00000"/>
                </a:solidFill>
              </a:rPr>
              <a:t>Mustafayev, Tata’15; </a:t>
            </a:r>
            <a:r>
              <a:rPr lang="sv-SE" b="1" dirty="0" smtClean="0">
                <a:solidFill>
                  <a:srgbClr val="C00000"/>
                </a:solidFill>
              </a:rPr>
              <a:t>Han</a:t>
            </a:r>
            <a:r>
              <a:rPr lang="sv-SE" b="1" dirty="0">
                <a:solidFill>
                  <a:srgbClr val="C00000"/>
                </a:solidFill>
              </a:rPr>
              <a:t>, </a:t>
            </a:r>
            <a:r>
              <a:rPr lang="sv-SE" b="1" dirty="0" smtClean="0">
                <a:solidFill>
                  <a:srgbClr val="C00000"/>
                </a:solidFill>
              </a:rPr>
              <a:t>Kobakhidze</a:t>
            </a:r>
            <a:r>
              <a:rPr lang="sv-SE" b="1" dirty="0">
                <a:solidFill>
                  <a:srgbClr val="C00000"/>
                </a:solidFill>
              </a:rPr>
              <a:t>, </a:t>
            </a:r>
            <a:r>
              <a:rPr lang="sv-SE" b="1" dirty="0" smtClean="0">
                <a:solidFill>
                  <a:srgbClr val="C00000"/>
                </a:solidFill>
              </a:rPr>
              <a:t>Liu</a:t>
            </a:r>
            <a:r>
              <a:rPr lang="sv-SE" b="1" dirty="0">
                <a:solidFill>
                  <a:srgbClr val="C00000"/>
                </a:solidFill>
              </a:rPr>
              <a:t>, A. Saavedra, L. </a:t>
            </a:r>
            <a:r>
              <a:rPr lang="sv-SE" b="1" dirty="0" smtClean="0">
                <a:solidFill>
                  <a:srgbClr val="C00000"/>
                </a:solidFill>
              </a:rPr>
              <a:t>Wu, Yang,14</a:t>
            </a:r>
            <a:r>
              <a:rPr lang="sv-SE" b="1" dirty="0">
                <a:solidFill>
                  <a:srgbClr val="C00000"/>
                </a:solidFill>
              </a:rPr>
              <a:t>, </a:t>
            </a:r>
            <a:endParaRPr lang="sv-SE" b="1" dirty="0" smtClean="0">
              <a:solidFill>
                <a:srgbClr val="C00000"/>
              </a:solidFill>
            </a:endParaRPr>
          </a:p>
          <a:p>
            <a:r>
              <a:rPr lang="sv-SE" b="1" dirty="0" smtClean="0">
                <a:solidFill>
                  <a:srgbClr val="C00000"/>
                </a:solidFill>
              </a:rPr>
              <a:t>Delannoy</a:t>
            </a:r>
            <a:r>
              <a:rPr lang="sv-SE" b="1" dirty="0">
                <a:solidFill>
                  <a:srgbClr val="C00000"/>
                </a:solidFill>
              </a:rPr>
              <a:t>, </a:t>
            </a:r>
            <a:r>
              <a:rPr lang="sv-SE" b="1" dirty="0" smtClean="0">
                <a:solidFill>
                  <a:srgbClr val="C00000"/>
                </a:solidFill>
              </a:rPr>
              <a:t>Dutta</a:t>
            </a:r>
            <a:r>
              <a:rPr lang="sv-SE" b="1" dirty="0">
                <a:solidFill>
                  <a:srgbClr val="C00000"/>
                </a:solidFill>
              </a:rPr>
              <a:t>, </a:t>
            </a:r>
            <a:r>
              <a:rPr lang="sv-SE" b="1" dirty="0" smtClean="0">
                <a:solidFill>
                  <a:srgbClr val="C00000"/>
                </a:solidFill>
              </a:rPr>
              <a:t>Gurrola</a:t>
            </a:r>
            <a:r>
              <a:rPr lang="sv-SE" b="1" dirty="0">
                <a:solidFill>
                  <a:srgbClr val="C00000"/>
                </a:solidFill>
              </a:rPr>
              <a:t>, </a:t>
            </a:r>
            <a:r>
              <a:rPr lang="sv-SE" b="1" dirty="0" smtClean="0">
                <a:solidFill>
                  <a:srgbClr val="C00000"/>
                </a:solidFill>
              </a:rPr>
              <a:t>Johns</a:t>
            </a:r>
            <a:r>
              <a:rPr lang="sv-SE" b="1" dirty="0">
                <a:solidFill>
                  <a:srgbClr val="C00000"/>
                </a:solidFill>
              </a:rPr>
              <a:t>, </a:t>
            </a:r>
            <a:r>
              <a:rPr lang="sv-SE" b="1" dirty="0" smtClean="0">
                <a:solidFill>
                  <a:srgbClr val="C00000"/>
                </a:solidFill>
              </a:rPr>
              <a:t>Kamon</a:t>
            </a:r>
            <a:r>
              <a:rPr lang="sv-SE" b="1" dirty="0">
                <a:solidFill>
                  <a:srgbClr val="C00000"/>
                </a:solidFill>
              </a:rPr>
              <a:t>, </a:t>
            </a:r>
            <a:r>
              <a:rPr lang="sv-SE" b="1" dirty="0" smtClean="0">
                <a:solidFill>
                  <a:srgbClr val="C00000"/>
                </a:solidFill>
              </a:rPr>
              <a:t>Luiggi</a:t>
            </a:r>
            <a:r>
              <a:rPr lang="sv-SE" b="1" dirty="0">
                <a:solidFill>
                  <a:srgbClr val="C00000"/>
                </a:solidFill>
              </a:rPr>
              <a:t>, </a:t>
            </a:r>
            <a:r>
              <a:rPr lang="sv-SE" b="1" dirty="0" smtClean="0">
                <a:solidFill>
                  <a:srgbClr val="C00000"/>
                </a:solidFill>
              </a:rPr>
              <a:t>Melo, Sheldon’13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11336" y="848979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Thermal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2631685" y="4502494"/>
            <a:ext cx="3047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Baer</a:t>
            </a:r>
            <a:r>
              <a:rPr lang="en-US" b="1" dirty="0">
                <a:solidFill>
                  <a:srgbClr val="C00000"/>
                </a:solidFill>
              </a:rPr>
              <a:t>, </a:t>
            </a:r>
            <a:r>
              <a:rPr lang="en-US" b="1" dirty="0" smtClean="0">
                <a:solidFill>
                  <a:srgbClr val="C00000"/>
                </a:solidFill>
              </a:rPr>
              <a:t>Barger</a:t>
            </a:r>
            <a:r>
              <a:rPr lang="en-US" b="1" dirty="0">
                <a:solidFill>
                  <a:srgbClr val="C00000"/>
                </a:solidFill>
              </a:rPr>
              <a:t>, </a:t>
            </a:r>
            <a:r>
              <a:rPr lang="en-US" b="1" dirty="0" smtClean="0">
                <a:solidFill>
                  <a:srgbClr val="C00000"/>
                </a:solidFill>
              </a:rPr>
              <a:t>Mustafayev,’12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48555" y="1981200"/>
            <a:ext cx="20954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Red points: </a:t>
            </a:r>
          </a:p>
          <a:p>
            <a:r>
              <a:rPr lang="en-US" b="1" dirty="0" smtClean="0"/>
              <a:t>thermally allowed: </a:t>
            </a:r>
          </a:p>
          <a:p>
            <a:r>
              <a:rPr lang="en-US" b="1" dirty="0" err="1" smtClean="0"/>
              <a:t>Bino-Higgsino</a:t>
            </a:r>
            <a:endParaRPr lang="en-US" b="1" dirty="0" smtClean="0"/>
          </a:p>
          <a:p>
            <a:r>
              <a:rPr lang="en-US" b="1" dirty="0" smtClean="0">
                <a:solidFill>
                  <a:srgbClr val="00B050"/>
                </a:solidFill>
              </a:rPr>
              <a:t>Green points</a:t>
            </a:r>
            <a:r>
              <a:rPr lang="en-US" b="1" dirty="0" smtClean="0"/>
              <a:t>: </a:t>
            </a:r>
          </a:p>
          <a:p>
            <a:r>
              <a:rPr lang="en-US" b="1" dirty="0" smtClean="0"/>
              <a:t>Mixed DM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819400" y="4939099"/>
            <a:ext cx="4873514" cy="461665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Direct and Indirect detection: Good</a:t>
            </a:r>
            <a:endParaRPr lang="en-US" sz="2400" b="1" dirty="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Non-thermal Scenarios in CMSSM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604AB2-842D-45F4-9930-13035EEBB1FE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altLang="ja-JP">
              <a:solidFill>
                <a:srgbClr val="000000"/>
              </a:solidFill>
            </a:endParaRPr>
          </a:p>
        </p:txBody>
      </p:sp>
      <p:pic>
        <p:nvPicPr>
          <p:cNvPr id="7" name="Picture 6" descr="Pages from NonThermalCMSSMv6.jpg"/>
          <p:cNvPicPr>
            <a:picLocks noChangeAspect="1"/>
          </p:cNvPicPr>
          <p:nvPr/>
        </p:nvPicPr>
        <p:blipFill>
          <a:blip r:embed="rId2" cstate="print"/>
          <a:srcRect l="10889" t="9406" r="12099" b="67550"/>
          <a:stretch>
            <a:fillRect/>
          </a:stretch>
        </p:blipFill>
        <p:spPr>
          <a:xfrm>
            <a:off x="0" y="1066800"/>
            <a:ext cx="7270284" cy="236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4600" y="685800"/>
            <a:ext cx="1545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Various </a:t>
            </a:r>
            <a:r>
              <a:rPr lang="en-US" sz="2400" b="1" dirty="0" err="1" smtClean="0"/>
              <a:t>T</a:t>
            </a:r>
            <a:r>
              <a:rPr lang="en-US" sz="2400" b="1" baseline="-25000" dirty="0" err="1" smtClean="0"/>
              <a:t>r</a:t>
            </a:r>
            <a:endParaRPr lang="en-US" sz="2400" b="1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7001426" y="2514600"/>
            <a:ext cx="21425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Large cross-section </a:t>
            </a:r>
          </a:p>
          <a:p>
            <a:r>
              <a:rPr lang="en-US" b="1" dirty="0" smtClean="0"/>
              <a:t>for smaller </a:t>
            </a:r>
            <a:r>
              <a:rPr lang="en-US" b="1" dirty="0" err="1" smtClean="0"/>
              <a:t>T</a:t>
            </a:r>
            <a:r>
              <a:rPr lang="en-US" b="1" baseline="-25000" dirty="0" err="1" smtClean="0"/>
              <a:t>r</a:t>
            </a:r>
            <a:r>
              <a:rPr lang="en-US" b="1" dirty="0" smtClean="0">
                <a:sym typeface="Wingdings" pitchFamily="2" charset="2"/>
              </a:rPr>
              <a:t> </a:t>
            </a:r>
          </a:p>
          <a:p>
            <a:r>
              <a:rPr lang="en-US" b="1" dirty="0" smtClean="0">
                <a:sym typeface="Wingdings" pitchFamily="2" charset="2"/>
              </a:rPr>
              <a:t>More </a:t>
            </a:r>
            <a:r>
              <a:rPr lang="en-US" b="1" dirty="0" err="1" smtClean="0">
                <a:sym typeface="Wingdings" pitchFamily="2" charset="2"/>
              </a:rPr>
              <a:t>Higgsino</a:t>
            </a:r>
            <a:r>
              <a:rPr lang="en-US" b="1" dirty="0" smtClean="0">
                <a:sym typeface="Wingdings" pitchFamily="2" charset="2"/>
              </a:rPr>
              <a:t> </a:t>
            </a:r>
          </a:p>
          <a:p>
            <a:r>
              <a:rPr lang="en-US" b="1" dirty="0" smtClean="0">
                <a:sym typeface="Wingdings" pitchFamily="2" charset="2"/>
              </a:rPr>
              <a:t>domination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92082" y="4876800"/>
            <a:ext cx="21339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Apparicio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</a:rPr>
              <a:t>Cicoli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</a:p>
          <a:p>
            <a:r>
              <a:rPr lang="en-US" b="1" dirty="0" err="1" smtClean="0">
                <a:solidFill>
                  <a:srgbClr val="C00000"/>
                </a:solidFill>
              </a:rPr>
              <a:t>Dutta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</a:rPr>
              <a:t>Kippendorf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</a:p>
          <a:p>
            <a:r>
              <a:rPr lang="en-US" b="1" dirty="0" err="1" smtClean="0">
                <a:solidFill>
                  <a:srgbClr val="C00000"/>
                </a:solidFill>
              </a:rPr>
              <a:t>Maharana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</a:rPr>
              <a:t>Muia</a:t>
            </a:r>
            <a:r>
              <a:rPr lang="en-US" b="1" dirty="0" smtClean="0">
                <a:solidFill>
                  <a:srgbClr val="C00000"/>
                </a:solidFill>
              </a:rPr>
              <a:t>,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Quevedo,’15</a:t>
            </a:r>
          </a:p>
          <a:p>
            <a:endParaRPr lang="en-US" sz="2400" b="1" dirty="0"/>
          </a:p>
        </p:txBody>
      </p:sp>
      <p:pic>
        <p:nvPicPr>
          <p:cNvPr id="11" name="Picture 10" descr="Pages from NonThermalCMSSMv6.jpg"/>
          <p:cNvPicPr>
            <a:picLocks noChangeAspect="1"/>
          </p:cNvPicPr>
          <p:nvPr/>
        </p:nvPicPr>
        <p:blipFill>
          <a:blip r:embed="rId2" cstate="print"/>
          <a:srcRect l="10889" t="53869" r="15729" b="23942"/>
          <a:stretch>
            <a:fillRect/>
          </a:stretch>
        </p:blipFill>
        <p:spPr>
          <a:xfrm>
            <a:off x="0" y="4191000"/>
            <a:ext cx="7192082" cy="23622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-381000" y="457200"/>
            <a:ext cx="10058400" cy="560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742950" indent="-28575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0" eaLnBrk="1" hangingPunct="1">
              <a:buClr>
                <a:schemeClr val="tx1"/>
              </a:buClr>
              <a:buSzPct val="125000"/>
              <a:defRPr/>
            </a:pPr>
            <a:endParaRPr lang="en-US" sz="2800" dirty="0">
              <a:solidFill>
                <a:srgbClr val="0000FF"/>
              </a:solidFill>
              <a:latin typeface="Chalkboard" charset="0"/>
            </a:endParaRPr>
          </a:p>
          <a:p>
            <a:pPr marL="457200" indent="0" eaLnBrk="1" hangingPunct="1">
              <a:buClr>
                <a:schemeClr val="tx1"/>
              </a:buClr>
              <a:buSzPct val="125000"/>
              <a:defRPr/>
            </a:pPr>
            <a:endParaRPr lang="en-US" sz="2400" dirty="0" smtClean="0">
              <a:solidFill>
                <a:srgbClr val="0000FF"/>
              </a:solidFill>
              <a:latin typeface="Chalkboard" charset="0"/>
            </a:endParaRPr>
          </a:p>
          <a:p>
            <a:pPr marL="800100" indent="-342900" eaLnBrk="1" hangingPunct="1">
              <a:buClr>
                <a:schemeClr val="tx1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origin of DM content is a big puzzle</a:t>
            </a:r>
          </a:p>
          <a:p>
            <a:pPr marL="800100" indent="-342900" eaLnBrk="1" hangingPunct="1">
              <a:buClr>
                <a:schemeClr val="tx1"/>
              </a:buClr>
              <a:buSzPct val="125000"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DM can be thermal/non-thermal/mixed: since the history prior to </a:t>
            </a:r>
          </a:p>
          <a:p>
            <a:pPr marL="800100" indent="-342900" eaLnBrk="1" hangingPunct="1">
              <a:buClr>
                <a:schemeClr val="tx1"/>
              </a:buClr>
              <a:buSzPct val="125000"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BBN is not constrained</a:t>
            </a:r>
          </a:p>
          <a:p>
            <a:pPr marL="457200" indent="0" eaLnBrk="1" hangingPunct="1">
              <a:buClr>
                <a:schemeClr val="tx1"/>
              </a:buClr>
              <a:buSzPct val="125000"/>
              <a:defRPr/>
            </a:pPr>
            <a:r>
              <a:rPr lang="en-US" sz="2400" dirty="0" smtClean="0">
                <a:solidFill>
                  <a:srgbClr val="C00000"/>
                </a:solidFill>
                <a:latin typeface="Chalkboard" charset="0"/>
              </a:rPr>
              <a:t>    </a:t>
            </a:r>
            <a:endParaRPr lang="en-US" sz="2400" dirty="0" smtClean="0">
              <a:solidFill>
                <a:srgbClr val="0000FF"/>
              </a:solidFill>
              <a:latin typeface="Chalkboard" charset="0"/>
            </a:endParaRPr>
          </a:p>
          <a:p>
            <a:pPr marL="800100" indent="-342900" eaLnBrk="1" hangingPunct="1">
              <a:buClr>
                <a:schemeClr val="tx1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LHC, Indirect, direct results are needed to break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degeneracies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and</a:t>
            </a:r>
          </a:p>
          <a:p>
            <a:pPr marL="800100" indent="-342900" eaLnBrk="1" hangingPunct="1">
              <a:buClr>
                <a:schemeClr val="tx1"/>
              </a:buClr>
              <a:buSzPct val="125000"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establish a new model</a:t>
            </a:r>
          </a:p>
          <a:p>
            <a:pPr marL="800100" indent="-342900" eaLnBrk="1" hangingPunct="1">
              <a:buClr>
                <a:schemeClr val="tx1"/>
              </a:buClr>
              <a:buSzPct val="125000"/>
              <a:defRPr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00100" indent="-342900" eaLnBrk="1" hangingPunct="1">
              <a:buClr>
                <a:schemeClr val="tx1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LHC: non-colored particles and particles with small mass gaps</a:t>
            </a:r>
          </a:p>
          <a:p>
            <a:pPr marL="800100" indent="-342900" eaLnBrk="1" hangingPunct="1">
              <a:buClr>
                <a:schemeClr val="tx1"/>
              </a:buClr>
              <a:buSzPct val="125000"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need to be probed</a:t>
            </a:r>
          </a:p>
          <a:p>
            <a:pPr marL="800100" indent="-342900" eaLnBrk="1" hangingPunct="1">
              <a:buClr>
                <a:schemeClr val="tx1"/>
              </a:buClr>
              <a:buSzPct val="125000"/>
              <a:defRPr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00100" indent="-342900" eaLnBrk="1" hangingPunct="1">
              <a:buClr>
                <a:schemeClr val="tx1"/>
              </a:buClr>
              <a:buSzPct val="125000"/>
              <a:buFont typeface="Arial" pitchFamily="34" charset="0"/>
              <a:buChar char="•"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Direct detection: different kinds of detectors, low thresholds help to probe models  </a:t>
            </a:r>
          </a:p>
          <a:p>
            <a:pPr marL="457200" indent="0" eaLnBrk="1" hangingPunct="1">
              <a:buClr>
                <a:schemeClr val="tx1"/>
              </a:buClr>
              <a:buSzPct val="125000"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9"/>
          <p:cNvSpPr txBox="1">
            <a:spLocks noChangeArrowheads="1"/>
          </p:cNvSpPr>
          <p:nvPr/>
        </p:nvSpPr>
        <p:spPr>
          <a:xfrm>
            <a:off x="-2743200" y="0"/>
            <a:ext cx="9288463" cy="12192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en-US" sz="2800" dirty="0">
              <a:solidFill>
                <a:srgbClr val="FF0000"/>
              </a:solidFill>
              <a:latin typeface="Chalkboard"/>
              <a:ea typeface="+mj-ea"/>
              <a:cs typeface="+mj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4400" b="1">
                <a:solidFill>
                  <a:srgbClr val="FFFFFF"/>
                </a:solidFill>
                <a:latin typeface="Cataneo BT" pitchFamily="66" charset="0"/>
                <a:ea typeface="ＭＳ Ｐゴシック" pitchFamily="34" charset="-128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249105564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70BF2-F362-4FFD-B718-13E25EA2358C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4400" b="1" dirty="0" smtClean="0">
                <a:solidFill>
                  <a:srgbClr val="FFFFFF"/>
                </a:solidFill>
                <a:latin typeface="Cataneo BT" pitchFamily="66" charset="0"/>
                <a:ea typeface="ＭＳ Ｐゴシック" pitchFamily="34" charset="-128"/>
              </a:rPr>
              <a:t>Probing Dark Matter</a:t>
            </a:r>
            <a:endParaRPr lang="en-US" altLang="ja-JP" sz="4400" b="1" dirty="0">
              <a:solidFill>
                <a:srgbClr val="FFFFFF"/>
              </a:solidFill>
              <a:latin typeface="Cataneo BT" pitchFamily="66" charset="0"/>
              <a:ea typeface="ＭＳ Ｐゴシック" pitchFamily="34" charset="-128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953000" y="990600"/>
            <a:ext cx="2840483" cy="2408634"/>
            <a:chOff x="2240861" y="715566"/>
            <a:chExt cx="5628822" cy="3979577"/>
          </a:xfrm>
        </p:grpSpPr>
        <p:sp>
          <p:nvSpPr>
            <p:cNvPr id="26" name="Freeform 25"/>
            <p:cNvSpPr/>
            <p:nvPr/>
          </p:nvSpPr>
          <p:spPr>
            <a:xfrm>
              <a:off x="2240861" y="2073412"/>
              <a:ext cx="3825481" cy="2413120"/>
            </a:xfrm>
            <a:custGeom>
              <a:avLst/>
              <a:gdLst>
                <a:gd name="connsiteX0" fmla="*/ 554590 w 3825481"/>
                <a:gd name="connsiteY0" fmla="*/ 1388245 h 2413120"/>
                <a:gd name="connsiteX1" fmla="*/ 789722 w 3825481"/>
                <a:gd name="connsiteY1" fmla="*/ 591411 h 2413120"/>
                <a:gd name="connsiteX2" fmla="*/ 2644648 w 3825481"/>
                <a:gd name="connsiteY2" fmla="*/ 3582 h 2413120"/>
                <a:gd name="connsiteX3" fmla="*/ 3728865 w 3825481"/>
                <a:gd name="connsiteY3" fmla="*/ 865731 h 2413120"/>
                <a:gd name="connsiteX4" fmla="*/ 175768 w 3825481"/>
                <a:gd name="connsiteY4" fmla="*/ 2407148 h 2413120"/>
                <a:gd name="connsiteX5" fmla="*/ 554590 w 3825481"/>
                <a:gd name="connsiteY5" fmla="*/ 1388245 h 2413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25481" h="2413120">
                  <a:moveTo>
                    <a:pt x="554590" y="1388245"/>
                  </a:moveTo>
                  <a:cubicBezTo>
                    <a:pt x="656916" y="1085622"/>
                    <a:pt x="441379" y="822188"/>
                    <a:pt x="789722" y="591411"/>
                  </a:cubicBezTo>
                  <a:cubicBezTo>
                    <a:pt x="1138065" y="360634"/>
                    <a:pt x="2154791" y="-42138"/>
                    <a:pt x="2644648" y="3582"/>
                  </a:cubicBezTo>
                  <a:cubicBezTo>
                    <a:pt x="3134505" y="49302"/>
                    <a:pt x="4140345" y="465137"/>
                    <a:pt x="3728865" y="865731"/>
                  </a:cubicBezTo>
                  <a:cubicBezTo>
                    <a:pt x="3317385" y="1266325"/>
                    <a:pt x="698282" y="2324417"/>
                    <a:pt x="175768" y="2407148"/>
                  </a:cubicBezTo>
                  <a:cubicBezTo>
                    <a:pt x="-346746" y="2489879"/>
                    <a:pt x="452264" y="1690868"/>
                    <a:pt x="554590" y="1388245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3330623" y="715566"/>
              <a:ext cx="4365461" cy="1948755"/>
            </a:xfrm>
            <a:custGeom>
              <a:avLst/>
              <a:gdLst>
                <a:gd name="connsiteX0" fmla="*/ 406 w 4365461"/>
                <a:gd name="connsiteY0" fmla="*/ 708285 h 1948755"/>
                <a:gd name="connsiteX1" fmla="*/ 1332817 w 4365461"/>
                <a:gd name="connsiteY1" fmla="*/ 1857817 h 1948755"/>
                <a:gd name="connsiteX2" fmla="*/ 3814760 w 4365461"/>
                <a:gd name="connsiteY2" fmla="*/ 1688000 h 1948755"/>
                <a:gd name="connsiteX3" fmla="*/ 4245834 w 4365461"/>
                <a:gd name="connsiteY3" fmla="*/ 198834 h 1948755"/>
                <a:gd name="connsiteX4" fmla="*/ 2168840 w 4365461"/>
                <a:gd name="connsiteY4" fmla="*/ 81268 h 1948755"/>
                <a:gd name="connsiteX5" fmla="*/ 1202188 w 4365461"/>
                <a:gd name="connsiteY5" fmla="*/ 812788 h 1948755"/>
                <a:gd name="connsiteX6" fmla="*/ 406 w 4365461"/>
                <a:gd name="connsiteY6" fmla="*/ 708285 h 194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65461" h="1948755">
                  <a:moveTo>
                    <a:pt x="406" y="708285"/>
                  </a:moveTo>
                  <a:cubicBezTo>
                    <a:pt x="22177" y="882456"/>
                    <a:pt x="697091" y="1694531"/>
                    <a:pt x="1332817" y="1857817"/>
                  </a:cubicBezTo>
                  <a:cubicBezTo>
                    <a:pt x="1968543" y="2021103"/>
                    <a:pt x="3329257" y="1964497"/>
                    <a:pt x="3814760" y="1688000"/>
                  </a:cubicBezTo>
                  <a:cubicBezTo>
                    <a:pt x="4300263" y="1411503"/>
                    <a:pt x="4520154" y="466623"/>
                    <a:pt x="4245834" y="198834"/>
                  </a:cubicBezTo>
                  <a:cubicBezTo>
                    <a:pt x="3971514" y="-68955"/>
                    <a:pt x="2676114" y="-21058"/>
                    <a:pt x="2168840" y="81268"/>
                  </a:cubicBezTo>
                  <a:cubicBezTo>
                    <a:pt x="1661566" y="183594"/>
                    <a:pt x="1567948" y="708285"/>
                    <a:pt x="1202188" y="812788"/>
                  </a:cubicBezTo>
                  <a:cubicBezTo>
                    <a:pt x="836428" y="917291"/>
                    <a:pt x="-21365" y="534114"/>
                    <a:pt x="406" y="708285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4517571" y="1654198"/>
              <a:ext cx="3352112" cy="3040945"/>
            </a:xfrm>
            <a:custGeom>
              <a:avLst/>
              <a:gdLst>
                <a:gd name="connsiteX0" fmla="*/ 1099458 w 3352112"/>
                <a:gd name="connsiteY0" fmla="*/ 2943928 h 3040945"/>
                <a:gd name="connsiteX1" fmla="*/ 2178 w 3352112"/>
                <a:gd name="connsiteY1" fmla="*/ 1480888 h 3040945"/>
                <a:gd name="connsiteX2" fmla="*/ 1426029 w 3352112"/>
                <a:gd name="connsiteY2" fmla="*/ 4785 h 3040945"/>
                <a:gd name="connsiteX3" fmla="*/ 3346269 w 3352112"/>
                <a:gd name="connsiteY3" fmla="*/ 1023688 h 3040945"/>
                <a:gd name="connsiteX4" fmla="*/ 2013858 w 3352112"/>
                <a:gd name="connsiteY4" fmla="*/ 1441699 h 3040945"/>
                <a:gd name="connsiteX5" fmla="*/ 1739538 w 3352112"/>
                <a:gd name="connsiteY5" fmla="*/ 2878613 h 3040945"/>
                <a:gd name="connsiteX6" fmla="*/ 1021080 w 3352112"/>
                <a:gd name="connsiteY6" fmla="*/ 2904739 h 3040945"/>
                <a:gd name="connsiteX7" fmla="*/ 1099458 w 3352112"/>
                <a:gd name="connsiteY7" fmla="*/ 2943928 h 3040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52112" h="3040945">
                  <a:moveTo>
                    <a:pt x="1099458" y="2943928"/>
                  </a:moveTo>
                  <a:cubicBezTo>
                    <a:pt x="929641" y="2706620"/>
                    <a:pt x="-52250" y="1970745"/>
                    <a:pt x="2178" y="1480888"/>
                  </a:cubicBezTo>
                  <a:cubicBezTo>
                    <a:pt x="56606" y="991031"/>
                    <a:pt x="868681" y="80985"/>
                    <a:pt x="1426029" y="4785"/>
                  </a:cubicBezTo>
                  <a:cubicBezTo>
                    <a:pt x="1983377" y="-71415"/>
                    <a:pt x="3248298" y="784202"/>
                    <a:pt x="3346269" y="1023688"/>
                  </a:cubicBezTo>
                  <a:cubicBezTo>
                    <a:pt x="3444240" y="1263174"/>
                    <a:pt x="2281646" y="1132545"/>
                    <a:pt x="2013858" y="1441699"/>
                  </a:cubicBezTo>
                  <a:cubicBezTo>
                    <a:pt x="1746070" y="1750853"/>
                    <a:pt x="1905001" y="2634773"/>
                    <a:pt x="1739538" y="2878613"/>
                  </a:cubicBezTo>
                  <a:cubicBezTo>
                    <a:pt x="1574075" y="3122453"/>
                    <a:pt x="1129937" y="2900385"/>
                    <a:pt x="1021080" y="2904739"/>
                  </a:cubicBezTo>
                  <a:cubicBezTo>
                    <a:pt x="912223" y="2909093"/>
                    <a:pt x="1269275" y="3181236"/>
                    <a:pt x="1099458" y="2943928"/>
                  </a:cubicBezTo>
                  <a:close/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4754880" y="2126996"/>
              <a:ext cx="1311462" cy="629267"/>
            </a:xfrm>
            <a:custGeom>
              <a:avLst/>
              <a:gdLst>
                <a:gd name="connsiteX0" fmla="*/ 32265 w 1343314"/>
                <a:gd name="connsiteY0" fmla="*/ 444288 h 537325"/>
                <a:gd name="connsiteX1" fmla="*/ 476402 w 1343314"/>
                <a:gd name="connsiteY1" fmla="*/ 151 h 537325"/>
                <a:gd name="connsiteX2" fmla="*/ 1338551 w 1343314"/>
                <a:gd name="connsiteY2" fmla="*/ 496539 h 537325"/>
                <a:gd name="connsiteX3" fmla="*/ 32265 w 1343314"/>
                <a:gd name="connsiteY3" fmla="*/ 444288 h 53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3314" h="537325">
                  <a:moveTo>
                    <a:pt x="32265" y="444288"/>
                  </a:moveTo>
                  <a:cubicBezTo>
                    <a:pt x="-111427" y="361557"/>
                    <a:pt x="258688" y="-8557"/>
                    <a:pt x="476402" y="151"/>
                  </a:cubicBezTo>
                  <a:cubicBezTo>
                    <a:pt x="694116" y="8859"/>
                    <a:pt x="1408219" y="415985"/>
                    <a:pt x="1338551" y="496539"/>
                  </a:cubicBezTo>
                  <a:cubicBezTo>
                    <a:pt x="1268883" y="577093"/>
                    <a:pt x="175957" y="527019"/>
                    <a:pt x="32265" y="444288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066800" y="838200"/>
            <a:ext cx="2647910" cy="3214139"/>
            <a:chOff x="6352437" y="824461"/>
            <a:chExt cx="2647910" cy="3214139"/>
          </a:xfrm>
        </p:grpSpPr>
        <p:sp>
          <p:nvSpPr>
            <p:cNvPr id="31" name="Pie 30"/>
            <p:cNvSpPr/>
            <p:nvPr/>
          </p:nvSpPr>
          <p:spPr>
            <a:xfrm rot="3845660">
              <a:off x="6404270" y="787262"/>
              <a:ext cx="2539846" cy="2614243"/>
            </a:xfrm>
            <a:prstGeom prst="pie">
              <a:avLst>
                <a:gd name="adj1" fmla="val 21395809"/>
                <a:gd name="adj2" fmla="val 1687527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630671" y="3576935"/>
              <a:ext cx="79941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latin typeface="Chalkboard" charset="0"/>
                </a:rPr>
                <a:t>SM</a:t>
              </a:r>
              <a:endParaRPr lang="en-US" sz="2400" dirty="0"/>
            </a:p>
          </p:txBody>
        </p:sp>
        <p:grpSp>
          <p:nvGrpSpPr>
            <p:cNvPr id="33" name="Group 18"/>
            <p:cNvGrpSpPr/>
            <p:nvPr/>
          </p:nvGrpSpPr>
          <p:grpSpPr>
            <a:xfrm>
              <a:off x="6352437" y="908327"/>
              <a:ext cx="2647910" cy="2668608"/>
              <a:chOff x="6352437" y="908327"/>
              <a:chExt cx="2647910" cy="2668608"/>
            </a:xfrm>
          </p:grpSpPr>
          <p:sp>
            <p:nvSpPr>
              <p:cNvPr id="34" name="Pie 33"/>
              <p:cNvSpPr/>
              <p:nvPr/>
            </p:nvSpPr>
            <p:spPr>
              <a:xfrm>
                <a:off x="6402531" y="965769"/>
                <a:ext cx="2597816" cy="2417322"/>
              </a:xfrm>
              <a:prstGeom prst="pie">
                <a:avLst>
                  <a:gd name="adj1" fmla="val 5508501"/>
                  <a:gd name="adj2" fmla="val 19540483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Pie 34"/>
              <p:cNvSpPr/>
              <p:nvPr/>
            </p:nvSpPr>
            <p:spPr>
              <a:xfrm rot="517949">
                <a:off x="6352437" y="908327"/>
                <a:ext cx="2640892" cy="2426761"/>
              </a:xfrm>
              <a:prstGeom prst="pie">
                <a:avLst>
                  <a:gd name="adj1" fmla="val 18898266"/>
                  <a:gd name="adj2" fmla="val 3221572"/>
                </a:avLst>
              </a:prstGeom>
              <a:solidFill>
                <a:srgbClr val="3F85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 Box 3"/>
              <p:cNvSpPr txBox="1">
                <a:spLocks noChangeArrowheads="1"/>
              </p:cNvSpPr>
              <p:nvPr/>
            </p:nvSpPr>
            <p:spPr bwMode="auto">
              <a:xfrm>
                <a:off x="6860534" y="1367319"/>
                <a:ext cx="1454013" cy="487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/>
              <a:lstStyle>
                <a:lvl1pPr eaLnBrk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1pPr>
                <a:lvl2pPr eaLnBrk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2pPr>
                <a:lvl3pPr eaLnBrk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3pPr>
                <a:lvl4pPr eaLnBrk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4pPr>
                <a:lvl5pPr eaLnBrk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lnSpc>
                    <a:spcPct val="10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lnSpc>
                    <a:spcPct val="10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lnSpc>
                    <a:spcPct val="10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lnSpc>
                    <a:spcPct val="10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9pPr>
              </a:lstStyle>
              <a:p>
                <a:pPr eaLnBrk="1">
                  <a:buClrTx/>
                  <a:buFontTx/>
                  <a:buNone/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Dark Energy</a:t>
                </a:r>
              </a:p>
              <a:p>
                <a:pPr eaLnBrk="1">
                  <a:buClrTx/>
                  <a:buFontTx/>
                  <a:buNone/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68%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Text Box 3"/>
              <p:cNvSpPr txBox="1">
                <a:spLocks noChangeArrowheads="1"/>
              </p:cNvSpPr>
              <p:nvPr/>
            </p:nvSpPr>
            <p:spPr bwMode="auto">
              <a:xfrm>
                <a:off x="7546334" y="2730252"/>
                <a:ext cx="1454013" cy="487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/>
              <a:lstStyle>
                <a:lvl1pPr eaLnBrk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1pPr>
                <a:lvl2pPr eaLnBrk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2pPr>
                <a:lvl3pPr eaLnBrk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3pPr>
                <a:lvl4pPr eaLnBrk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4pPr>
                <a:lvl5pPr eaLnBrk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lnSpc>
                    <a:spcPct val="10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lnSpc>
                    <a:spcPct val="10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lnSpc>
                    <a:spcPct val="10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lnSpc>
                    <a:spcPct val="10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9pPr>
              </a:lstStyle>
              <a:p>
                <a:pPr eaLnBrk="1">
                  <a:buClrTx/>
                  <a:buFontTx/>
                  <a:buNone/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Atoms</a:t>
                </a:r>
              </a:p>
              <a:p>
                <a:pPr eaLnBrk="1">
                  <a:buClrTx/>
                  <a:buFontTx/>
                  <a:buNone/>
                </a:pPr>
                <a:r>
                  <a:rPr lang="en-US" sz="1400" dirty="0">
                    <a:solidFill>
                      <a:schemeClr val="tx1"/>
                    </a:solidFill>
                  </a:rPr>
                  <a:t>5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%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Text Box 3"/>
              <p:cNvSpPr txBox="1">
                <a:spLocks noChangeArrowheads="1"/>
              </p:cNvSpPr>
              <p:nvPr/>
            </p:nvSpPr>
            <p:spPr bwMode="auto">
              <a:xfrm>
                <a:off x="7848110" y="1892052"/>
                <a:ext cx="1152237" cy="487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/>
              <a:lstStyle>
                <a:lvl1pPr eaLnBrk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1pPr>
                <a:lvl2pPr eaLnBrk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2pPr>
                <a:lvl3pPr eaLnBrk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3pPr>
                <a:lvl4pPr eaLnBrk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4pPr>
                <a:lvl5pPr eaLnBrk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lnSpc>
                    <a:spcPct val="10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lnSpc>
                    <a:spcPct val="10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lnSpc>
                    <a:spcPct val="10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lnSpc>
                    <a:spcPct val="10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9pPr>
              </a:lstStyle>
              <a:p>
                <a:pPr eaLnBrk="1">
                  <a:buClrTx/>
                  <a:buFontTx/>
                  <a:buNone/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Dark Matter</a:t>
                </a:r>
              </a:p>
              <a:p>
                <a:pPr eaLnBrk="1">
                  <a:buClrTx/>
                  <a:buFontTx/>
                  <a:buNone/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27%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9" name="Straight Arrow Connector 4"/>
              <p:cNvCxnSpPr>
                <a:stCxn id="32" idx="0"/>
              </p:cNvCxnSpPr>
              <p:nvPr/>
            </p:nvCxnSpPr>
            <p:spPr>
              <a:xfrm flipH="1" flipV="1">
                <a:off x="8030378" y="3366721"/>
                <a:ext cx="1" cy="21021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TextBox 39"/>
          <p:cNvSpPr txBox="1"/>
          <p:nvPr/>
        </p:nvSpPr>
        <p:spPr>
          <a:xfrm>
            <a:off x="4114800" y="1752600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15000" y="1219200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Collider experiments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 rot="19424812">
            <a:off x="6104643" y="2332999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 Detection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 rot="18135135">
            <a:off x="4580249" y="2335075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Indirect detection</a:t>
            </a:r>
            <a:endParaRPr lang="en-US" dirty="0"/>
          </a:p>
        </p:txBody>
      </p:sp>
      <p:cxnSp>
        <p:nvCxnSpPr>
          <p:cNvPr id="45" name="Curved Connector 44"/>
          <p:cNvCxnSpPr/>
          <p:nvPr/>
        </p:nvCxnSpPr>
        <p:spPr bwMode="auto">
          <a:xfrm rot="16200000" flipV="1">
            <a:off x="6019800" y="2590800"/>
            <a:ext cx="1752600" cy="6858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6324600" y="3886200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Overlapping region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990600" y="4876800"/>
            <a:ext cx="74365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DM content (CMB) + overlapping region: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Thermal history, particle physics models, astrophysics,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backgrounds…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70BF2-F362-4FFD-B718-13E25EA2358C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4400" b="1" dirty="0" smtClean="0">
                <a:solidFill>
                  <a:srgbClr val="FFFFFF"/>
                </a:solidFill>
                <a:latin typeface="Cataneo BT" pitchFamily="66" charset="0"/>
                <a:ea typeface="ＭＳ Ｐゴシック" pitchFamily="34" charset="-128"/>
              </a:rPr>
              <a:t>Probing DM</a:t>
            </a:r>
            <a:endParaRPr lang="en-US" altLang="ja-JP" sz="4400" b="1" dirty="0">
              <a:solidFill>
                <a:srgbClr val="FFFFFF"/>
              </a:solidFill>
              <a:latin typeface="Cataneo BT" pitchFamily="66" charset="0"/>
              <a:ea typeface="ＭＳ Ｐゴシック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1219200"/>
            <a:ext cx="826149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DM content in models depends on thermal history of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the universe: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Thermal history prior to BBN is unconstrained</a:t>
            </a:r>
            <a:endParaRPr lang="en-US" sz="2400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 DM: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thermal/non-thermal DM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    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400" b="1" dirty="0" err="1" smtClean="0">
                <a:latin typeface="Symbol" pitchFamily="18" charset="2"/>
                <a:cs typeface="Times New Roman" pitchFamily="18" charset="0"/>
              </a:rPr>
              <a:t>s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&gt;=3x10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-26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cm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/sec  to produce 27% is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model dependent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Direct and Indirect Detection: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particle models, astrophysics</a:t>
            </a:r>
          </a:p>
          <a:p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Collider: particle models</a:t>
            </a:r>
          </a:p>
          <a:p>
            <a:endParaRPr lang="en-US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1447800" y="6096000"/>
            <a:ext cx="4380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We need to combine all of them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399268" y="914400"/>
            <a:ext cx="1744732" cy="5410200"/>
            <a:chOff x="457200" y="762000"/>
            <a:chExt cx="1744732" cy="5562600"/>
          </a:xfrm>
        </p:grpSpPr>
        <p:grpSp>
          <p:nvGrpSpPr>
            <p:cNvPr id="7" name="Group 60"/>
            <p:cNvGrpSpPr/>
            <p:nvPr/>
          </p:nvGrpSpPr>
          <p:grpSpPr>
            <a:xfrm>
              <a:off x="609600" y="762000"/>
              <a:ext cx="1592332" cy="5562600"/>
              <a:chOff x="609600" y="762000"/>
              <a:chExt cx="1592332" cy="5562600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flipH="1" flipV="1">
                <a:off x="685800" y="762000"/>
                <a:ext cx="76200" cy="55626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09600" y="10668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609600" y="12954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09600" y="15240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609600" y="17526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609600" y="19812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609600" y="22098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27888" y="24384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27888" y="26670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627888" y="28956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27888" y="31242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627888" y="33528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27888" y="35814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627888" y="38100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627888" y="40386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646176" y="42672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646176" y="44958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46176" y="48006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655320" y="51054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685800" y="53340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685800" y="55626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/>
              <p:cNvSpPr txBox="1"/>
              <p:nvPr/>
            </p:nvSpPr>
            <p:spPr>
              <a:xfrm>
                <a:off x="838200" y="914400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endParaRPr lang="en-US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830332" y="1232079"/>
                <a:ext cx="992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Inflation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945867" y="4295308"/>
                <a:ext cx="5789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TeV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975582" y="5105400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GeV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685800" y="57912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685800" y="60198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914400" y="5867400"/>
                <a:ext cx="1287532" cy="37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MeV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BBN)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" name="Rounded Rectangle 7"/>
            <p:cNvSpPr/>
            <p:nvPr/>
          </p:nvSpPr>
          <p:spPr bwMode="auto">
            <a:xfrm>
              <a:off x="457200" y="1295400"/>
              <a:ext cx="533400" cy="4724400"/>
            </a:xfrm>
            <a:prstGeom prst="roundRect">
              <a:avLst/>
            </a:prstGeom>
            <a:solidFill>
              <a:schemeClr val="accent1">
                <a:alpha val="4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52600" y="5105400"/>
              <a:ext cx="184731" cy="3797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cxnSp>
        <p:nvCxnSpPr>
          <p:cNvPr id="42" name="Curved Connector 41"/>
          <p:cNvCxnSpPr/>
          <p:nvPr/>
        </p:nvCxnSpPr>
        <p:spPr bwMode="auto">
          <a:xfrm>
            <a:off x="6248400" y="2362200"/>
            <a:ext cx="1066800" cy="7620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Line 37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44" name="Line 20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46" name="Line 2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48" name="Line 2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4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4400" b="1" dirty="0" smtClean="0">
                <a:solidFill>
                  <a:srgbClr val="FFFFFF"/>
                </a:solidFill>
                <a:latin typeface="Cataneo BT" pitchFamily="66" charset="0"/>
                <a:ea typeface="ＭＳ Ｐゴシック" pitchFamily="34" charset="-128"/>
              </a:rPr>
              <a:t>Dark Matter content:  Thermal</a:t>
            </a:r>
            <a:endParaRPr lang="en-US" altLang="ja-JP" sz="4400" b="1" dirty="0">
              <a:solidFill>
                <a:srgbClr val="FFFFFF"/>
              </a:solidFill>
              <a:latin typeface="Cataneo BT" pitchFamily="66" charset="0"/>
              <a:ea typeface="ＭＳ Ｐゴシック" pitchFamily="34" charset="-128"/>
            </a:endParaRPr>
          </a:p>
        </p:txBody>
      </p:sp>
      <p:sp>
        <p:nvSpPr>
          <p:cNvPr id="35850" name="Line 2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52" name="Line 2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54" name="Line 2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56" name="Line 2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58" name="Line 2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60" name="Line 2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62" name="Line 2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64" name="Line 30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66" name="Line 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68" name="Line 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70" name="Line 33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72" name="Line 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74" name="Line 3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76" name="Line 36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400" y="762000"/>
            <a:ext cx="6404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Production of thermal non-relativistic DM: </a:t>
            </a:r>
            <a:endParaRPr lang="en-US" sz="2400" b="1" dirty="0">
              <a:solidFill>
                <a:srgbClr val="000000"/>
              </a:solidFill>
            </a:endParaRPr>
          </a:p>
        </p:txBody>
      </p:sp>
      <p:pic>
        <p:nvPicPr>
          <p:cNvPr id="31" name="Picture 30" descr="Pages from watson2.jpg"/>
          <p:cNvPicPr>
            <a:picLocks noChangeAspect="1"/>
          </p:cNvPicPr>
          <p:nvPr/>
        </p:nvPicPr>
        <p:blipFill>
          <a:blip r:embed="rId4" cstate="print"/>
          <a:srcRect l="40493" t="20386" b="8394"/>
          <a:stretch>
            <a:fillRect/>
          </a:stretch>
        </p:blipFill>
        <p:spPr>
          <a:xfrm>
            <a:off x="4876800" y="1143000"/>
            <a:ext cx="3749344" cy="3366869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 bwMode="auto">
          <a:xfrm flipV="1">
            <a:off x="3429000" y="1828800"/>
            <a:ext cx="29718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4191000" y="2590800"/>
            <a:ext cx="33528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" name="Group 48"/>
          <p:cNvGrpSpPr/>
          <p:nvPr/>
        </p:nvGrpSpPr>
        <p:grpSpPr>
          <a:xfrm>
            <a:off x="304800" y="1143000"/>
            <a:ext cx="3962400" cy="2514600"/>
            <a:chOff x="0" y="1371600"/>
            <a:chExt cx="3962400" cy="2514600"/>
          </a:xfrm>
        </p:grpSpPr>
        <p:graphicFrame>
          <p:nvGraphicFramePr>
            <p:cNvPr id="51" name="Object 50"/>
            <p:cNvGraphicFramePr>
              <a:graphicFrameLocks noChangeAspect="1"/>
            </p:cNvGraphicFramePr>
            <p:nvPr/>
          </p:nvGraphicFramePr>
          <p:xfrm>
            <a:off x="228600" y="1371600"/>
            <a:ext cx="2743200" cy="4078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543" name="Equation" r:id="rId5" imgW="1295400" imgH="228600" progId="Equation.3">
                    <p:embed/>
                  </p:oleObj>
                </mc:Choice>
                <mc:Fallback>
                  <p:oleObj name="Equation" r:id="rId5" imgW="1295400" imgH="228600" progId="Equation.3">
                    <p:embed/>
                    <p:pic>
                      <p:nvPicPr>
                        <p:cNvPr id="0" name="Picture 2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" y="1371600"/>
                          <a:ext cx="2743200" cy="4078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11"/>
            <p:cNvGraphicFramePr>
              <a:graphicFrameLocks noChangeAspect="1"/>
            </p:cNvGraphicFramePr>
            <p:nvPr/>
          </p:nvGraphicFramePr>
          <p:xfrm>
            <a:off x="317500" y="2362200"/>
            <a:ext cx="2716213" cy="407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544" name="Equation" r:id="rId7" imgW="1282700" imgH="228600" progId="Equation.3">
                    <p:embed/>
                  </p:oleObj>
                </mc:Choice>
                <mc:Fallback>
                  <p:oleObj name="Equation" r:id="rId7" imgW="1282700" imgH="228600" progId="Equation.3">
                    <p:embed/>
                    <p:pic>
                      <p:nvPicPr>
                        <p:cNvPr id="0" name="Picture 2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500" y="2362200"/>
                          <a:ext cx="2716213" cy="4079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4" name="Straight Arrow Connector 53"/>
            <p:cNvCxnSpPr/>
            <p:nvPr/>
          </p:nvCxnSpPr>
          <p:spPr bwMode="auto">
            <a:xfrm>
              <a:off x="1600200" y="1752600"/>
              <a:ext cx="0" cy="6096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5" name="TextBox 54"/>
            <p:cNvSpPr txBox="1"/>
            <p:nvPr/>
          </p:nvSpPr>
          <p:spPr>
            <a:xfrm>
              <a:off x="1752600" y="1828800"/>
              <a:ext cx="1659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Universe cools 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6" name="Straight Arrow Connector 55"/>
            <p:cNvCxnSpPr/>
            <p:nvPr/>
          </p:nvCxnSpPr>
          <p:spPr bwMode="auto">
            <a:xfrm>
              <a:off x="1600200" y="2819400"/>
              <a:ext cx="0" cy="533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aphicFrame>
          <p:nvGraphicFramePr>
            <p:cNvPr id="57" name="Object 12"/>
            <p:cNvGraphicFramePr>
              <a:graphicFrameLocks noChangeAspect="1"/>
            </p:cNvGraphicFramePr>
            <p:nvPr/>
          </p:nvGraphicFramePr>
          <p:xfrm>
            <a:off x="228600" y="3429000"/>
            <a:ext cx="2743200" cy="4079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545" name="Equation" r:id="rId9" imgW="1295400" imgH="228600" progId="Equation.3">
                    <p:embed/>
                  </p:oleObj>
                </mc:Choice>
                <mc:Fallback>
                  <p:oleObj name="Equation" r:id="rId9" imgW="1295400" imgH="228600" progId="Equation.3">
                    <p:embed/>
                    <p:pic>
                      <p:nvPicPr>
                        <p:cNvPr id="0" name="Picture 2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" y="3429000"/>
                          <a:ext cx="2743200" cy="4079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8" name="Straight Connector 57"/>
            <p:cNvCxnSpPr/>
            <p:nvPr/>
          </p:nvCxnSpPr>
          <p:spPr bwMode="auto">
            <a:xfrm flipV="1">
              <a:off x="1828800" y="3505200"/>
              <a:ext cx="152400" cy="30480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Straight Arrow Connector 58"/>
            <p:cNvCxnSpPr/>
            <p:nvPr/>
          </p:nvCxnSpPr>
          <p:spPr bwMode="auto">
            <a:xfrm>
              <a:off x="0" y="3429000"/>
              <a:ext cx="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0" name="Oval 59"/>
            <p:cNvSpPr/>
            <p:nvPr/>
          </p:nvSpPr>
          <p:spPr bwMode="auto">
            <a:xfrm>
              <a:off x="0" y="3429000"/>
              <a:ext cx="3962400" cy="457200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3" name="Group 48"/>
          <p:cNvGrpSpPr/>
          <p:nvPr/>
        </p:nvGrpSpPr>
        <p:grpSpPr>
          <a:xfrm>
            <a:off x="82776" y="3709573"/>
            <a:ext cx="4343400" cy="1143000"/>
            <a:chOff x="-230187" y="685800"/>
            <a:chExt cx="4343400" cy="1143000"/>
          </a:xfrm>
        </p:grpSpPr>
        <p:sp>
          <p:nvSpPr>
            <p:cNvPr id="50" name="TextBox 49"/>
            <p:cNvSpPr txBox="1"/>
            <p:nvPr/>
          </p:nvSpPr>
          <p:spPr>
            <a:xfrm>
              <a:off x="0" y="685800"/>
              <a:ext cx="28440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Boltzmann equation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61" name="Object 18"/>
            <p:cNvGraphicFramePr>
              <a:graphicFrameLocks noChangeAspect="1"/>
            </p:cNvGraphicFramePr>
            <p:nvPr/>
          </p:nvGraphicFramePr>
          <p:xfrm>
            <a:off x="-230187" y="1143000"/>
            <a:ext cx="4183062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546" name="Equation" r:id="rId11" imgW="2400300" imgH="393700" progId="Equation.3">
                    <p:embed/>
                  </p:oleObj>
                </mc:Choice>
                <mc:Fallback>
                  <p:oleObj name="Equation" r:id="rId11" imgW="2400300" imgH="393700" progId="Equation.3">
                    <p:embed/>
                    <p:pic>
                      <p:nvPicPr>
                        <p:cNvPr id="0" name="Picture 2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230187" y="1143000"/>
                          <a:ext cx="4183062" cy="685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2" name="Rectangle 61"/>
            <p:cNvSpPr/>
            <p:nvPr/>
          </p:nvSpPr>
          <p:spPr bwMode="auto">
            <a:xfrm>
              <a:off x="-230187" y="1143000"/>
              <a:ext cx="4343400" cy="6858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6705600" y="4648200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m/T</a:t>
            </a:r>
            <a:endParaRPr lang="en-US" dirty="0"/>
          </a:p>
        </p:txBody>
      </p:sp>
      <p:graphicFrame>
        <p:nvGraphicFramePr>
          <p:cNvPr id="265224" name="Object 8"/>
          <p:cNvGraphicFramePr>
            <a:graphicFrameLocks noChangeAspect="1"/>
          </p:cNvGraphicFramePr>
          <p:nvPr/>
        </p:nvGraphicFramePr>
        <p:xfrm>
          <a:off x="7010400" y="762000"/>
          <a:ext cx="12636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547" name="Equation" r:id="rId13" imgW="914400" imgH="431800" progId="Equation.3">
                  <p:embed/>
                </p:oleObj>
              </mc:Choice>
              <mc:Fallback>
                <p:oleObj name="Equation" r:id="rId13" imgW="914400" imgH="431800" progId="Equation.3">
                  <p:embed/>
                  <p:pic>
                    <p:nvPicPr>
                      <p:cNvPr id="0" name="Picture 2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762000"/>
                        <a:ext cx="126365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42"/>
          <p:cNvSpPr/>
          <p:nvPr/>
        </p:nvSpPr>
        <p:spPr bwMode="auto">
          <a:xfrm>
            <a:off x="4800600" y="1143000"/>
            <a:ext cx="6858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Y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-47285" y="4566618"/>
            <a:ext cx="486947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Freeze-Out: Hubble expansion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dominates over the interaction rate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82776" y="4999205"/>
            <a:ext cx="8856296" cy="1347274"/>
            <a:chOff x="-4426176" y="2158224"/>
            <a:chExt cx="8856296" cy="1347274"/>
          </a:xfrm>
        </p:grpSpPr>
        <p:graphicFrame>
          <p:nvGraphicFramePr>
            <p:cNvPr id="47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27919884"/>
                </p:ext>
              </p:extLst>
            </p:nvPr>
          </p:nvGraphicFramePr>
          <p:xfrm>
            <a:off x="381000" y="2514600"/>
            <a:ext cx="2566987" cy="917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548" name="Equation" r:id="rId15" imgW="1473200" imgH="444500" progId="Equation.3">
                    <p:embed/>
                  </p:oleObj>
                </mc:Choice>
                <mc:Fallback>
                  <p:oleObj name="Equation" r:id="rId15" imgW="1473200" imgH="444500" progId="Equation.3">
                    <p:embed/>
                    <p:pic>
                      <p:nvPicPr>
                        <p:cNvPr id="0" name="Picture 2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2514600"/>
                          <a:ext cx="2566987" cy="917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2739867"/>
                </p:ext>
              </p:extLst>
            </p:nvPr>
          </p:nvGraphicFramePr>
          <p:xfrm>
            <a:off x="-2842940" y="2819698"/>
            <a:ext cx="1350962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549" name="Equation" r:id="rId17" imgW="660113" imgH="393529" progId="Equation.3">
                    <p:embed/>
                  </p:oleObj>
                </mc:Choice>
                <mc:Fallback>
                  <p:oleObj name="Equation" r:id="rId17" imgW="660113" imgH="393529" progId="Equation.3">
                    <p:embed/>
                    <p:pic>
                      <p:nvPicPr>
                        <p:cNvPr id="0" name="Picture 2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2842940" y="2819698"/>
                          <a:ext cx="1350962" cy="685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" name="TextBox 48"/>
            <p:cNvSpPr txBox="1"/>
            <p:nvPr/>
          </p:nvSpPr>
          <p:spPr>
            <a:xfrm>
              <a:off x="84322" y="2158224"/>
              <a:ext cx="3886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   Dark Matter content:</a:t>
              </a:r>
              <a:endPara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-4426176" y="2950020"/>
              <a:ext cx="14773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freeze out </a:t>
              </a:r>
              <a:r>
                <a:rPr lang="en-US" sz="1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  <a:sym typeface="Wingdings" pitchFamily="2" charset="2"/>
                </a:rPr>
                <a:t></a:t>
              </a:r>
              <a:r>
                <a:rPr lang="en-US" sz="16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65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2289983"/>
                </p:ext>
              </p:extLst>
            </p:nvPr>
          </p:nvGraphicFramePr>
          <p:xfrm>
            <a:off x="3166470" y="2528924"/>
            <a:ext cx="1263650" cy="7980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550" name="Equation" r:id="rId19" imgW="723586" imgH="457002" progId="Equation.3">
                    <p:embed/>
                  </p:oleObj>
                </mc:Choice>
                <mc:Fallback>
                  <p:oleObj name="Equation" r:id="rId19" imgW="723586" imgH="457002" progId="Equation.3">
                    <p:embed/>
                    <p:pic>
                      <p:nvPicPr>
                        <p:cNvPr id="0" name="Picture 2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66470" y="2528924"/>
                          <a:ext cx="1263650" cy="7980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Rounded Rectangle 4"/>
          <p:cNvSpPr/>
          <p:nvPr/>
        </p:nvSpPr>
        <p:spPr bwMode="auto">
          <a:xfrm>
            <a:off x="4605268" y="4937513"/>
            <a:ext cx="4321810" cy="1408966"/>
          </a:xfrm>
          <a:prstGeom prst="roundRect">
            <a:avLst/>
          </a:prstGeom>
          <a:noFill/>
          <a:ln w="952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Line 37"/>
          <p:cNvSpPr>
            <a:spLocks noChangeShapeType="1"/>
          </p:cNvSpPr>
          <p:nvPr/>
        </p:nv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44" name="Line 20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46" name="Line 2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48" name="Line 2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4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4400" b="1" dirty="0" smtClean="0">
                <a:solidFill>
                  <a:srgbClr val="FFFFFF"/>
                </a:solidFill>
                <a:latin typeface="Cataneo BT" pitchFamily="66" charset="0"/>
                <a:ea typeface="ＭＳ Ｐゴシック" pitchFamily="34" charset="-128"/>
              </a:rPr>
              <a:t>Thermal Dark Matter</a:t>
            </a:r>
            <a:endParaRPr lang="en-US" altLang="ja-JP" sz="4400" b="1" dirty="0">
              <a:solidFill>
                <a:srgbClr val="FFFFFF"/>
              </a:solidFill>
              <a:latin typeface="Cataneo BT" pitchFamily="66" charset="0"/>
              <a:ea typeface="ＭＳ Ｐゴシック" pitchFamily="34" charset="-128"/>
            </a:endParaRPr>
          </a:p>
        </p:txBody>
      </p:sp>
      <p:sp>
        <p:nvSpPr>
          <p:cNvPr id="35850" name="Line 23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52" name="Line 2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54" name="Line 2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56" name="Line 26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58" name="Line 27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60" name="Line 28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62" name="Line 29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64" name="Line 30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66" name="Line 31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68" name="Line 32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70" name="Line 33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72" name="Line 34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74" name="Line 35"/>
          <p:cNvSpPr>
            <a:spLocks noChangeShapeType="1"/>
          </p:cNvSpPr>
          <p:nvPr/>
        </p:nv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5876" name="Line 36"/>
          <p:cNvSpPr>
            <a:spLocks noChangeShapeType="1"/>
          </p:cNvSpPr>
          <p:nvPr/>
        </p:nv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</a:endParaRPr>
          </a:p>
        </p:txBody>
      </p:sp>
      <p:grpSp>
        <p:nvGrpSpPr>
          <p:cNvPr id="2" name="Group 57"/>
          <p:cNvGrpSpPr/>
          <p:nvPr/>
        </p:nvGrpSpPr>
        <p:grpSpPr>
          <a:xfrm>
            <a:off x="3563202" y="2818607"/>
            <a:ext cx="2647910" cy="2558630"/>
            <a:chOff x="6352437" y="824461"/>
            <a:chExt cx="2647910" cy="2558630"/>
          </a:xfrm>
        </p:grpSpPr>
        <p:sp>
          <p:nvSpPr>
            <p:cNvPr id="60" name="Pie 59"/>
            <p:cNvSpPr/>
            <p:nvPr/>
          </p:nvSpPr>
          <p:spPr>
            <a:xfrm rot="3845660">
              <a:off x="6404270" y="787262"/>
              <a:ext cx="2539846" cy="2614243"/>
            </a:xfrm>
            <a:prstGeom prst="pie">
              <a:avLst>
                <a:gd name="adj1" fmla="val 21395809"/>
                <a:gd name="adj2" fmla="val 1687527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" name="Group 18"/>
            <p:cNvGrpSpPr/>
            <p:nvPr/>
          </p:nvGrpSpPr>
          <p:grpSpPr>
            <a:xfrm>
              <a:off x="6352437" y="908327"/>
              <a:ext cx="2647910" cy="2474764"/>
              <a:chOff x="6352437" y="908327"/>
              <a:chExt cx="2647910" cy="2474764"/>
            </a:xfrm>
          </p:grpSpPr>
          <p:sp>
            <p:nvSpPr>
              <p:cNvPr id="65" name="Pie 64"/>
              <p:cNvSpPr/>
              <p:nvPr/>
            </p:nvSpPr>
            <p:spPr>
              <a:xfrm>
                <a:off x="6402531" y="965769"/>
                <a:ext cx="2597816" cy="2417322"/>
              </a:xfrm>
              <a:prstGeom prst="pie">
                <a:avLst>
                  <a:gd name="adj1" fmla="val 5508501"/>
                  <a:gd name="adj2" fmla="val 19540483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Pie 67"/>
              <p:cNvSpPr/>
              <p:nvPr/>
            </p:nvSpPr>
            <p:spPr>
              <a:xfrm rot="517949">
                <a:off x="6352437" y="908327"/>
                <a:ext cx="2640892" cy="2426761"/>
              </a:xfrm>
              <a:prstGeom prst="pie">
                <a:avLst>
                  <a:gd name="adj1" fmla="val 18898266"/>
                  <a:gd name="adj2" fmla="val 3221572"/>
                </a:avLst>
              </a:prstGeom>
              <a:solidFill>
                <a:srgbClr val="3F85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Text Box 3"/>
              <p:cNvSpPr txBox="1">
                <a:spLocks noChangeArrowheads="1"/>
              </p:cNvSpPr>
              <p:nvPr/>
            </p:nvSpPr>
            <p:spPr bwMode="auto">
              <a:xfrm>
                <a:off x="6860534" y="1367319"/>
                <a:ext cx="1454013" cy="487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/>
              <a:lstStyle>
                <a:lvl1pPr eaLnBrk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1pPr>
                <a:lvl2pPr eaLnBrk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2pPr>
                <a:lvl3pPr eaLnBrk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3pPr>
                <a:lvl4pPr eaLnBrk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4pPr>
                <a:lvl5pPr eaLnBrk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lnSpc>
                    <a:spcPct val="10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lnSpc>
                    <a:spcPct val="10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lnSpc>
                    <a:spcPct val="10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lnSpc>
                    <a:spcPct val="10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9pPr>
              </a:lstStyle>
              <a:p>
                <a:pPr eaLnBrk="1">
                  <a:buClrTx/>
                  <a:buFontTx/>
                  <a:buNone/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Dark Energy</a:t>
                </a:r>
              </a:p>
              <a:p>
                <a:pPr eaLnBrk="1">
                  <a:buClrTx/>
                  <a:buFontTx/>
                  <a:buNone/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68%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Text Box 3"/>
              <p:cNvSpPr txBox="1">
                <a:spLocks noChangeArrowheads="1"/>
              </p:cNvSpPr>
              <p:nvPr/>
            </p:nvSpPr>
            <p:spPr bwMode="auto">
              <a:xfrm>
                <a:off x="7546334" y="2730252"/>
                <a:ext cx="1454013" cy="487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/>
              <a:lstStyle>
                <a:lvl1pPr eaLnBrk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1pPr>
                <a:lvl2pPr eaLnBrk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2pPr>
                <a:lvl3pPr eaLnBrk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3pPr>
                <a:lvl4pPr eaLnBrk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4pPr>
                <a:lvl5pPr eaLnBrk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lnSpc>
                    <a:spcPct val="10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lnSpc>
                    <a:spcPct val="10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lnSpc>
                    <a:spcPct val="10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lnSpc>
                    <a:spcPct val="10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9pPr>
              </a:lstStyle>
              <a:p>
                <a:pPr eaLnBrk="1">
                  <a:buClrTx/>
                  <a:buFontTx/>
                  <a:buNone/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Atoms</a:t>
                </a:r>
              </a:p>
              <a:p>
                <a:pPr eaLnBrk="1">
                  <a:buClrTx/>
                  <a:buFontTx/>
                  <a:buNone/>
                </a:pPr>
                <a:r>
                  <a:rPr lang="en-US" sz="1400" dirty="0">
                    <a:solidFill>
                      <a:schemeClr val="tx1"/>
                    </a:solidFill>
                  </a:rPr>
                  <a:t>5</a:t>
                </a:r>
                <a:r>
                  <a:rPr lang="en-US" sz="1400" dirty="0" smtClean="0">
                    <a:solidFill>
                      <a:schemeClr val="tx1"/>
                    </a:solidFill>
                  </a:rPr>
                  <a:t>%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Text Box 3"/>
              <p:cNvSpPr txBox="1">
                <a:spLocks noChangeArrowheads="1"/>
              </p:cNvSpPr>
              <p:nvPr/>
            </p:nvSpPr>
            <p:spPr bwMode="auto">
              <a:xfrm>
                <a:off x="7848110" y="1892052"/>
                <a:ext cx="1152237" cy="487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/>
              <a:lstStyle>
                <a:lvl1pPr eaLnBrk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1pPr>
                <a:lvl2pPr eaLnBrk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2pPr>
                <a:lvl3pPr eaLnBrk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3pPr>
                <a:lvl4pPr eaLnBrk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4pPr>
                <a:lvl5pPr eaLnBrk="0"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5pPr>
                <a:lvl6pPr marL="2514600" indent="-228600" defTabSz="457200" eaLnBrk="0" fontAlgn="base" hangingPunct="0">
                  <a:lnSpc>
                    <a:spcPct val="10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6pPr>
                <a:lvl7pPr marL="2971800" indent="-228600" defTabSz="457200" eaLnBrk="0" fontAlgn="base" hangingPunct="0">
                  <a:lnSpc>
                    <a:spcPct val="10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7pPr>
                <a:lvl8pPr marL="3429000" indent="-228600" defTabSz="457200" eaLnBrk="0" fontAlgn="base" hangingPunct="0">
                  <a:lnSpc>
                    <a:spcPct val="10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8pPr>
                <a:lvl9pPr marL="3886200" indent="-228600" defTabSz="457200" eaLnBrk="0" fontAlgn="base" hangingPunct="0">
                  <a:lnSpc>
                    <a:spcPct val="104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chemeClr val="bg1"/>
                    </a:solidFill>
                    <a:latin typeface="Arial" charset="0"/>
                    <a:ea typeface="DejaVu Sans" charset="0"/>
                    <a:cs typeface="DejaVu Sans" charset="0"/>
                  </a:defRPr>
                </a:lvl9pPr>
              </a:lstStyle>
              <a:p>
                <a:pPr eaLnBrk="1">
                  <a:buClrTx/>
                  <a:buFontTx/>
                  <a:buNone/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Dark Matter</a:t>
                </a:r>
              </a:p>
              <a:p>
                <a:pPr eaLnBrk="1">
                  <a:buClrTx/>
                  <a:buFontTx/>
                  <a:buNone/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27%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</p:grpSp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646409"/>
              </p:ext>
            </p:extLst>
          </p:nvPr>
        </p:nvGraphicFramePr>
        <p:xfrm>
          <a:off x="5690553" y="1058009"/>
          <a:ext cx="1349375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07" name="Equation" r:id="rId4" imgW="774364" imgH="444307" progId="Equation.3">
                  <p:embed/>
                </p:oleObj>
              </mc:Choice>
              <mc:Fallback>
                <p:oleObj name="Equation" r:id="rId4" imgW="774364" imgH="444307" progId="Equation.3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0553" y="1058009"/>
                        <a:ext cx="1349375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968310"/>
              </p:ext>
            </p:extLst>
          </p:nvPr>
        </p:nvGraphicFramePr>
        <p:xfrm>
          <a:off x="7000827" y="2089666"/>
          <a:ext cx="13509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08" name="Equation" r:id="rId6" imgW="660113" imgH="393529" progId="Equation.3">
                  <p:embed/>
                </p:oleObj>
              </mc:Choice>
              <mc:Fallback>
                <p:oleObj name="Equation" r:id="rId6" imgW="660113" imgH="393529" progId="Equation.3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27" y="2089666"/>
                        <a:ext cx="1350962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TextBox 74"/>
          <p:cNvSpPr txBox="1"/>
          <p:nvPr/>
        </p:nvSpPr>
        <p:spPr>
          <a:xfrm>
            <a:off x="6066867" y="3829707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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2569029" y="1240072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Dark Matter content: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038600" y="5323824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Weak scale physics 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230597"/>
              </p:ext>
            </p:extLst>
          </p:nvPr>
        </p:nvGraphicFramePr>
        <p:xfrm>
          <a:off x="3369768" y="1799463"/>
          <a:ext cx="1798637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09" name="Equation" r:id="rId8" imgW="761669" imgH="482391" progId="Equation.3">
                  <p:embed/>
                </p:oleObj>
              </mc:Choice>
              <mc:Fallback>
                <p:oleObj name="Equation" r:id="rId8" imgW="761669" imgH="482391" progId="Equation.3">
                  <p:embed/>
                  <p:pic>
                    <p:nvPicPr>
                      <p:cNvPr id="0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9768" y="1799463"/>
                        <a:ext cx="1798637" cy="1074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TextBox 78"/>
          <p:cNvSpPr txBox="1"/>
          <p:nvPr/>
        </p:nvSpPr>
        <p:spPr>
          <a:xfrm>
            <a:off x="3154365" y="5837303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Symbol" pitchFamily="18" charset="2"/>
              </a:rPr>
              <a:t>a</a:t>
            </a:r>
            <a:r>
              <a:rPr lang="en-US" sz="2400" b="1" baseline="-25000" dirty="0" err="1" smtClean="0">
                <a:latin typeface="Symbol" pitchFamily="18" charset="2"/>
              </a:rPr>
              <a:t>c</a:t>
            </a:r>
            <a:r>
              <a:rPr lang="en-US" sz="2400" b="1" dirty="0" err="1" smtClean="0"/>
              <a:t>~O</a:t>
            </a:r>
            <a:r>
              <a:rPr lang="en-US" sz="2400" b="1" dirty="0" smtClean="0"/>
              <a:t>(10</a:t>
            </a:r>
            <a:r>
              <a:rPr lang="en-US" sz="2400" b="1" baseline="30000" dirty="0" smtClean="0"/>
              <a:t>-2</a:t>
            </a:r>
            <a:r>
              <a:rPr lang="en-US" sz="2400" b="1" dirty="0" smtClean="0"/>
              <a:t>)  with m</a:t>
            </a:r>
            <a:r>
              <a:rPr lang="en-US" sz="2400" b="1" baseline="-25000" dirty="0" smtClean="0">
                <a:latin typeface="Symbol" pitchFamily="18" charset="2"/>
              </a:rPr>
              <a:t>c</a:t>
            </a:r>
            <a:r>
              <a:rPr lang="en-US" sz="2400" b="1" dirty="0" smtClean="0"/>
              <a:t> ~ O(100) </a:t>
            </a:r>
            <a:r>
              <a:rPr lang="en-US" sz="2400" b="1" dirty="0" err="1" smtClean="0"/>
              <a:t>GeV</a:t>
            </a:r>
            <a:r>
              <a:rPr lang="en-US" sz="2400" b="1" dirty="0" smtClean="0"/>
              <a:t> </a:t>
            </a:r>
          </a:p>
          <a:p>
            <a:r>
              <a:rPr lang="en-US" sz="2400" b="1" dirty="0" smtClean="0"/>
              <a:t>leads to the correct relic abundance</a:t>
            </a:r>
            <a:endParaRPr lang="en-US" sz="24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5551580" y="2271593"/>
            <a:ext cx="1477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freeze out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301435"/>
              </p:ext>
            </p:extLst>
          </p:nvPr>
        </p:nvGraphicFramePr>
        <p:xfrm>
          <a:off x="6388480" y="3353533"/>
          <a:ext cx="30273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10" name="Equation" r:id="rId10" imgW="1282700" imgH="444500" progId="Equation.3">
                  <p:embed/>
                </p:oleObj>
              </mc:Choice>
              <mc:Fallback>
                <p:oleObj name="Equation" r:id="rId10" imgW="1282700" imgH="444500" progId="Equation.3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8480" y="3353533"/>
                        <a:ext cx="3027363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extBox 83"/>
          <p:cNvSpPr txBox="1"/>
          <p:nvPr/>
        </p:nvSpPr>
        <p:spPr>
          <a:xfrm>
            <a:off x="2590800" y="441960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WIMP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457200" y="762000"/>
            <a:ext cx="3201926" cy="5410200"/>
            <a:chOff x="457200" y="762000"/>
            <a:chExt cx="3201926" cy="5562600"/>
          </a:xfrm>
        </p:grpSpPr>
        <p:grpSp>
          <p:nvGrpSpPr>
            <p:cNvPr id="41" name="Group 60"/>
            <p:cNvGrpSpPr/>
            <p:nvPr/>
          </p:nvGrpSpPr>
          <p:grpSpPr>
            <a:xfrm>
              <a:off x="609600" y="762000"/>
              <a:ext cx="1685306" cy="5562600"/>
              <a:chOff x="609600" y="762000"/>
              <a:chExt cx="1685306" cy="5562600"/>
            </a:xfrm>
          </p:grpSpPr>
          <p:cxnSp>
            <p:nvCxnSpPr>
              <p:cNvPr id="44" name="Straight Arrow Connector 43"/>
              <p:cNvCxnSpPr/>
              <p:nvPr/>
            </p:nvCxnSpPr>
            <p:spPr>
              <a:xfrm flipH="1" flipV="1">
                <a:off x="685800" y="762000"/>
                <a:ext cx="76200" cy="55626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609600" y="10668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609600" y="12954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609600" y="15240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609600" y="17526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609600" y="19812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609600" y="22098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627888" y="24384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627888" y="26670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627888" y="28956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627888" y="31242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627888" y="33528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627888" y="35814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627888" y="38100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627888" y="40386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646176" y="42672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646176" y="44958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646176" y="48006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655320" y="51054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685800" y="53340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685800" y="55626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TextBox 68"/>
              <p:cNvSpPr txBox="1"/>
              <p:nvPr/>
            </p:nvSpPr>
            <p:spPr>
              <a:xfrm>
                <a:off x="838200" y="914400"/>
                <a:ext cx="4667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p</a:t>
                </a:r>
                <a:endParaRPr lang="en-US" baseline="-2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838200" y="1295400"/>
                <a:ext cx="992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Inflation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838200" y="4267200"/>
                <a:ext cx="5789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TeV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914400" y="5105400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GeV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86" name="Straight Connector 85"/>
              <p:cNvCxnSpPr/>
              <p:nvPr/>
            </p:nvCxnSpPr>
            <p:spPr>
              <a:xfrm>
                <a:off x="685800" y="57912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685800" y="6019800"/>
                <a:ext cx="1524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87"/>
              <p:cNvSpPr txBox="1"/>
              <p:nvPr/>
            </p:nvSpPr>
            <p:spPr>
              <a:xfrm>
                <a:off x="914400" y="5867400"/>
                <a:ext cx="13805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MeV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BBN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2" name="Rounded Rectangle 41"/>
            <p:cNvSpPr/>
            <p:nvPr/>
          </p:nvSpPr>
          <p:spPr bwMode="auto">
            <a:xfrm>
              <a:off x="457200" y="1295400"/>
              <a:ext cx="533400" cy="4724400"/>
            </a:xfrm>
            <a:prstGeom prst="roundRect">
              <a:avLst/>
            </a:prstGeom>
            <a:solidFill>
              <a:schemeClr val="accent1">
                <a:alpha val="4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535083" y="5105400"/>
              <a:ext cx="2124043" cy="3797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~  WIMP freeze-out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70BF2-F362-4FFD-B718-13E25EA2358C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62000"/>
            <a:ext cx="6712863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Suitable DM Candidate: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Weakly Interacting Massive Particle (WIMP)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Typical in Physics beyond the SM (LSP, LKP, …)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Most Common: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Neutralino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(SUSY Models)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Neutralino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Mixture of Wino,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Higgsino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Bino</a:t>
            </a:r>
            <a:endParaRPr lang="en-US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4400" b="1" dirty="0" smtClean="0">
                <a:solidFill>
                  <a:srgbClr val="FFFFFF"/>
                </a:solidFill>
                <a:latin typeface="Cataneo BT" pitchFamily="66" charset="0"/>
                <a:ea typeface="ＭＳ Ｐゴシック" pitchFamily="34" charset="-128"/>
              </a:rPr>
              <a:t>Dark Matter: Thermal</a:t>
            </a:r>
            <a:endParaRPr lang="en-US" altLang="ja-JP" sz="4400" b="1" dirty="0">
              <a:solidFill>
                <a:srgbClr val="FFFFFF"/>
              </a:solidFill>
              <a:latin typeface="Cataneo BT" pitchFamily="66" charset="0"/>
              <a:ea typeface="ＭＳ Ｐゴシック" pitchFamily="34" charset="-128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3200400" y="3733800"/>
            <a:ext cx="3810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4495800" y="3657600"/>
            <a:ext cx="4572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6400800" y="3124200"/>
            <a:ext cx="30480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819400" y="4267200"/>
            <a:ext cx="226215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Larger annihilation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 cross-section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92074" y="2819400"/>
            <a:ext cx="235192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smaller annihilation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 cross-section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5334000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Larger/Smaller Annihilation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Problem for thermal scenario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0" y="914400"/>
            <a:ext cx="1021716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742950" indent="-28575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8763" algn="l"/>
                <a:tab pos="708025" algn="l"/>
                <a:tab pos="1157288" algn="l"/>
                <a:tab pos="1606550" algn="l"/>
                <a:tab pos="2057400" algn="l"/>
                <a:tab pos="2505075" algn="l"/>
                <a:tab pos="2954338" algn="l"/>
                <a:tab pos="3403600" algn="l"/>
                <a:tab pos="3852863" algn="l"/>
                <a:tab pos="4302125" algn="l"/>
                <a:tab pos="4751388" algn="l"/>
                <a:tab pos="5200650" algn="l"/>
                <a:tab pos="5649913" algn="l"/>
                <a:tab pos="6099175" algn="l"/>
                <a:tab pos="6548438" algn="l"/>
                <a:tab pos="6997700" algn="l"/>
                <a:tab pos="7446963" algn="l"/>
                <a:tab pos="7896225" algn="l"/>
                <a:tab pos="8345488" algn="l"/>
                <a:tab pos="879475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FF0000"/>
              </a:buClr>
            </a:pPr>
            <a:endParaRPr lang="en-US" sz="2400" dirty="0" smtClean="0">
              <a:solidFill>
                <a:srgbClr val="0000FF"/>
              </a:solidFill>
              <a:latin typeface="Chalkboard" charset="0"/>
            </a:endParaRPr>
          </a:p>
          <a:p>
            <a:pPr eaLnBrk="1" hangingPunct="1">
              <a:buClr>
                <a:srgbClr val="FF0000"/>
              </a:buClr>
            </a:pPr>
            <a:endParaRPr lang="en-US" sz="2400" b="1" dirty="0">
              <a:solidFill>
                <a:srgbClr val="0000FF"/>
              </a:solidFill>
              <a:latin typeface="Chalkboard" charset="0"/>
            </a:endParaRPr>
          </a:p>
          <a:p>
            <a:pPr eaLnBrk="1" hangingPunct="1">
              <a:buClr>
                <a:srgbClr val="FF0000"/>
              </a:buClr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Non-standard thermal history at  is generic in some explicit UV </a:t>
            </a:r>
          </a:p>
          <a:p>
            <a:pPr eaLnBrk="1" hangingPunct="1">
              <a:buClr>
                <a:srgbClr val="FF0000"/>
              </a:buClr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completions of the SM. 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01719"/>
              </p:ext>
            </p:extLst>
          </p:nvPr>
        </p:nvGraphicFramePr>
        <p:xfrm>
          <a:off x="4191000" y="914400"/>
          <a:ext cx="338138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558" name="Equation" r:id="rId3" imgW="177646" imgH="241091" progId="Equation.3">
                  <p:embed/>
                </p:oleObj>
              </mc:Choice>
              <mc:Fallback>
                <p:oleObj name="Equation" r:id="rId3" imgW="177646" imgH="241091" progId="Equation.3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914400"/>
                        <a:ext cx="338138" cy="51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766188"/>
              </p:ext>
            </p:extLst>
          </p:nvPr>
        </p:nvGraphicFramePr>
        <p:xfrm>
          <a:off x="7866062" y="457200"/>
          <a:ext cx="820738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559" name="Equation" r:id="rId5" imgW="431613" imgH="241195" progId="Equation.3">
                  <p:embed/>
                </p:oleObj>
              </mc:Choice>
              <mc:Fallback>
                <p:oleObj name="Equation" r:id="rId5" imgW="431613" imgH="241195" progId="Equation.3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6062" y="457200"/>
                        <a:ext cx="820738" cy="51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3657600" y="2438400"/>
            <a:ext cx="47059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charya, Kumar,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Bobkov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Kane, Shao’08</a:t>
            </a:r>
          </a:p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Acharya, Kane, Watson, Kumar’09</a:t>
            </a:r>
          </a:p>
          <a:p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Allahverdi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Cicoli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Dutta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Sinha,’13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4400" b="1" dirty="0" smtClean="0">
                <a:solidFill>
                  <a:srgbClr val="FFFFFF"/>
                </a:solidFill>
                <a:latin typeface="Cataneo BT" pitchFamily="66" charset="0"/>
                <a:ea typeface="ＭＳ Ｐゴシック" pitchFamily="34" charset="-128"/>
              </a:rPr>
              <a:t>Status of Thermal DM</a:t>
            </a:r>
            <a:endParaRPr lang="en-US" altLang="ja-JP" sz="4400" b="1" dirty="0">
              <a:solidFill>
                <a:srgbClr val="FFFFFF"/>
              </a:solidFill>
              <a:latin typeface="Cataneo BT" pitchFamily="66" charset="0"/>
              <a:ea typeface="ＭＳ Ｐゴシック" pitchFamily="34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914400"/>
            <a:ext cx="731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>
              <a:buClr>
                <a:srgbClr val="0000FF"/>
              </a:buClr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Thermal equilibrium above       is an assumption</a:t>
            </a:r>
            <a:r>
              <a:rPr lang="en-US" sz="2400" b="1" dirty="0" smtClean="0">
                <a:solidFill>
                  <a:srgbClr val="000000"/>
                </a:solidFill>
                <a:latin typeface="Chalkboard" charset="0"/>
              </a:rPr>
              <a:t>. </a:t>
            </a:r>
            <a:endParaRPr lang="en-US" sz="2400" b="1" dirty="0">
              <a:solidFill>
                <a:srgbClr val="000000"/>
              </a:solidFill>
              <a:latin typeface="Chalkboard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35814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DM content will be different in non-standard thermal histories  (i.e., if there is entropy production at            ).    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1319" name="Object 7"/>
          <p:cNvGraphicFramePr>
            <a:graphicFrameLocks noChangeAspect="1"/>
          </p:cNvGraphicFramePr>
          <p:nvPr/>
        </p:nvGraphicFramePr>
        <p:xfrm>
          <a:off x="6477000" y="3962400"/>
          <a:ext cx="85344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560" name="Equation" r:id="rId7" imgW="431613" imgH="241195" progId="Equation.3">
                  <p:embed/>
                </p:oleObj>
              </mc:Choice>
              <mc:Fallback>
                <p:oleObj name="Equation" r:id="rId7" imgW="431613" imgH="241195" progId="Equation.3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962400"/>
                        <a:ext cx="85344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657600" y="4572000"/>
            <a:ext cx="4191000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defPPr>
              <a:defRPr lang="en-GB"/>
            </a:defPPr>
            <a:lvl1pPr algn="l" defTabSz="457200" rtl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defTabSz="457200" rtl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457200" rtl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457200" rtl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457200" rtl="0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buClrTx/>
              <a:buFontTx/>
              <a:buNone/>
            </a:pPr>
            <a:r>
              <a:rPr lang="en-US" sz="2000" dirty="0" smtClean="0">
                <a:solidFill>
                  <a:srgbClr val="FF0000"/>
                </a:solidFill>
                <a:latin typeface="Chalkboard"/>
              </a:rPr>
              <a:t>  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Barrow’82,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Kamionkowski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Turner’90</a:t>
            </a:r>
            <a:endParaRPr lang="en-US" sz="2000" b="1" dirty="0">
              <a:solidFill>
                <a:srgbClr val="C00000"/>
              </a:solidFill>
              <a:latin typeface="Chalkboard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53340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DM will be a strong probe of the thermal history after it is discovered and a model is established.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81750"/>
            <a:ext cx="2133600" cy="476250"/>
          </a:xfrm>
        </p:spPr>
        <p:txBody>
          <a:bodyPr/>
          <a:lstStyle/>
          <a:p>
            <a:pPr>
              <a:defRPr/>
            </a:pPr>
            <a:fld id="{DB65BE00-ABBD-4128-9178-662B88473059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ja-JP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150602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lends">
  <a:themeElements>
    <a:clrScheme name="">
      <a:dk1>
        <a:srgbClr val="000000"/>
      </a:dk1>
      <a:lt1>
        <a:srgbClr val="FFFFFF"/>
      </a:lt1>
      <a:dk2>
        <a:srgbClr val="0000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6_Blends">
      <a:majorFont>
        <a:latin typeface="Georgia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6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32764</TotalTime>
  <Words>1877</Words>
  <Application>Microsoft Office PowerPoint</Application>
  <PresentationFormat>On-screen Show (4:3)</PresentationFormat>
  <Paragraphs>452</Paragraphs>
  <Slides>36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1_Default Design</vt:lpstr>
      <vt:lpstr>2_Default Design</vt:lpstr>
      <vt:lpstr>3_Default Design</vt:lpstr>
      <vt:lpstr>4_Default Design</vt:lpstr>
      <vt:lpstr>8_Default Design</vt:lpstr>
      <vt:lpstr>9_Default Design</vt:lpstr>
      <vt:lpstr>6_Blends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DM@LHC</vt:lpstr>
      <vt:lpstr>LHC, Direct, Indirect, DM content</vt:lpstr>
      <vt:lpstr>LHC, Direct, Indirect, DM content</vt:lpstr>
      <vt:lpstr>Non-thermal Scenarios in CMSSM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dutta</dc:creator>
  <cp:lastModifiedBy>Tezak, Samantha L.</cp:lastModifiedBy>
  <cp:revision>344</cp:revision>
  <dcterms:created xsi:type="dcterms:W3CDTF">2013-09-07T17:38:25Z</dcterms:created>
  <dcterms:modified xsi:type="dcterms:W3CDTF">2015-10-05T16:21:32Z</dcterms:modified>
</cp:coreProperties>
</file>