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810" r:id="rId2"/>
    <p:sldMasterId id="2147483817" r:id="rId3"/>
  </p:sldMasterIdLst>
  <p:notesMasterIdLst>
    <p:notesMasterId r:id="rId67"/>
  </p:notesMasterIdLst>
  <p:handoutMasterIdLst>
    <p:handoutMasterId r:id="rId68"/>
  </p:handoutMasterIdLst>
  <p:sldIdLst>
    <p:sldId id="256" r:id="rId4"/>
    <p:sldId id="257" r:id="rId5"/>
    <p:sldId id="314" r:id="rId6"/>
    <p:sldId id="259" r:id="rId7"/>
    <p:sldId id="291" r:id="rId8"/>
    <p:sldId id="260" r:id="rId9"/>
    <p:sldId id="262" r:id="rId10"/>
    <p:sldId id="261" r:id="rId11"/>
    <p:sldId id="313" r:id="rId12"/>
    <p:sldId id="292" r:id="rId13"/>
    <p:sldId id="264" r:id="rId14"/>
    <p:sldId id="267" r:id="rId15"/>
    <p:sldId id="268" r:id="rId16"/>
    <p:sldId id="293" r:id="rId17"/>
    <p:sldId id="294" r:id="rId18"/>
    <p:sldId id="332" r:id="rId19"/>
    <p:sldId id="272" r:id="rId20"/>
    <p:sldId id="279" r:id="rId21"/>
    <p:sldId id="302" r:id="rId22"/>
    <p:sldId id="269" r:id="rId23"/>
    <p:sldId id="303" r:id="rId24"/>
    <p:sldId id="305" r:id="rId25"/>
    <p:sldId id="327" r:id="rId26"/>
    <p:sldId id="323" r:id="rId27"/>
    <p:sldId id="316" r:id="rId28"/>
    <p:sldId id="320" r:id="rId29"/>
    <p:sldId id="282" r:id="rId30"/>
    <p:sldId id="277" r:id="rId31"/>
    <p:sldId id="337" r:id="rId32"/>
    <p:sldId id="296" r:id="rId33"/>
    <p:sldId id="270" r:id="rId34"/>
    <p:sldId id="281" r:id="rId35"/>
    <p:sldId id="280" r:id="rId36"/>
    <p:sldId id="297" r:id="rId37"/>
    <p:sldId id="273" r:id="rId38"/>
    <p:sldId id="299" r:id="rId39"/>
    <p:sldId id="298" r:id="rId40"/>
    <p:sldId id="301" r:id="rId41"/>
    <p:sldId id="309" r:id="rId42"/>
    <p:sldId id="300" r:id="rId43"/>
    <p:sldId id="274" r:id="rId44"/>
    <p:sldId id="307" r:id="rId45"/>
    <p:sldId id="306" r:id="rId46"/>
    <p:sldId id="310" r:id="rId47"/>
    <p:sldId id="311" r:id="rId48"/>
    <p:sldId id="329" r:id="rId49"/>
    <p:sldId id="304" r:id="rId50"/>
    <p:sldId id="328" r:id="rId51"/>
    <p:sldId id="331" r:id="rId52"/>
    <p:sldId id="315" r:id="rId53"/>
    <p:sldId id="317" r:id="rId54"/>
    <p:sldId id="324" r:id="rId55"/>
    <p:sldId id="330" r:id="rId56"/>
    <p:sldId id="333" r:id="rId57"/>
    <p:sldId id="322" r:id="rId58"/>
    <p:sldId id="334" r:id="rId59"/>
    <p:sldId id="335" r:id="rId60"/>
    <p:sldId id="326" r:id="rId61"/>
    <p:sldId id="284" r:id="rId62"/>
    <p:sldId id="285" r:id="rId63"/>
    <p:sldId id="286" r:id="rId64"/>
    <p:sldId id="289" r:id="rId65"/>
    <p:sldId id="336" r:id="rId66"/>
  </p:sldIdLst>
  <p:sldSz cx="9144000" cy="6858000" type="screen4x3"/>
  <p:notesSz cx="6858000" cy="9144000"/>
  <p:defaultTextStyle>
    <a:defPPr>
      <a:defRPr lang="en-US"/>
    </a:defPPr>
    <a:lvl1pPr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5613" indent="1588"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2813" indent="1588"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0013" indent="1588"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7213" indent="1588"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FD3F0"/>
    <a:srgbClr val="8B8DC8"/>
    <a:srgbClr val="ADB0FA"/>
    <a:srgbClr val="B560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95" autoAdjust="0"/>
    <p:restoredTop sz="94660"/>
  </p:normalViewPr>
  <p:slideViewPr>
    <p:cSldViewPr snapToObjects="1">
      <p:cViewPr>
        <p:scale>
          <a:sx n="95" d="100"/>
          <a:sy n="95" d="100"/>
        </p:scale>
        <p:origin x="-920" y="-1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notesMaster" Target="notesMasters/notesMaster1.xml"/><Relationship Id="rId68" Type="http://schemas.openxmlformats.org/officeDocument/2006/relationships/handoutMaster" Target="handoutMasters/handoutMaster1.xml"/><Relationship Id="rId69" Type="http://schemas.openxmlformats.org/officeDocument/2006/relationships/printerSettings" Target="printerSettings/printerSettings1.bin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73" Type="http://schemas.openxmlformats.org/officeDocument/2006/relationships/tableStyles" Target="tableStyles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457092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6D385A8-95CE-334F-92A0-02F9C7491686}" type="datetime1">
              <a:rPr lang="en-US"/>
              <a:pPr/>
              <a:t>10/3/15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457092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CBD65D8-4AD0-3446-8F28-118DB2E2E0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8075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457092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A2EFF59-11B9-E14B-B9A3-64FCA6928C67}" type="datetime1">
              <a:rPr lang="en-US"/>
              <a:pPr/>
              <a:t>10/3/15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457092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1E233F6-D6D7-7449-8856-5761F18A92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8888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5613"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2813"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0013"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7213"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5466" algn="l" defTabSz="4570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58" algn="l" defTabSz="4570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52" algn="l" defTabSz="4570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744" algn="l" defTabSz="4570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70604C4-DB7E-3B45-B5B7-0F1542806604}" type="slidenum">
              <a:rPr lang="en-US" sz="1200"/>
              <a:pPr eaLnBrk="1" hangingPunct="1"/>
              <a:t>1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233F6-D6D7-7449-8856-5761F18A922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539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233F6-D6D7-7449-8856-5761F18A922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43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Fermibooth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259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2" descr="fermi_logo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363" y="0"/>
            <a:ext cx="1057275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8200" y="2130425"/>
            <a:ext cx="38100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400" y="3886200"/>
            <a:ext cx="3657600" cy="1752600"/>
          </a:xfrm>
          <a:prstGeom prst="rect">
            <a:avLst/>
          </a:prstGeom>
        </p:spPr>
        <p:txBody>
          <a:bodyPr lIns="91418" tIns="45709" rIns="91418" bIns="45709"/>
          <a:lstStyle>
            <a:lvl1pPr marL="0" indent="0" algn="ctr">
              <a:buNone/>
              <a:defRPr/>
            </a:lvl1pPr>
            <a:lvl2pPr marL="457092" indent="0" algn="ctr">
              <a:buNone/>
              <a:defRPr/>
            </a:lvl2pPr>
            <a:lvl3pPr marL="914186" indent="0" algn="ctr">
              <a:buNone/>
              <a:defRPr/>
            </a:lvl3pPr>
            <a:lvl4pPr marL="1371279" indent="0" algn="ctr">
              <a:buNone/>
              <a:defRPr/>
            </a:lvl4pPr>
            <a:lvl5pPr marL="1828373" indent="0" algn="ctr">
              <a:buNone/>
              <a:defRPr/>
            </a:lvl5pPr>
            <a:lvl6pPr marL="2285466" indent="0" algn="ctr">
              <a:buNone/>
              <a:defRPr/>
            </a:lvl6pPr>
            <a:lvl7pPr marL="2742558" indent="0" algn="ctr">
              <a:buNone/>
              <a:defRPr/>
            </a:lvl7pPr>
            <a:lvl8pPr marL="3199652" indent="0" algn="ctr">
              <a:buNone/>
              <a:defRPr/>
            </a:lvl8pPr>
            <a:lvl9pPr marL="365674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63954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0668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9" rIns="91418" bIns="45709" anchor="ctr"/>
          <a:lstStyle/>
          <a:p>
            <a:pPr algn="ctr" defTabSz="457092">
              <a:defRPr/>
            </a:pPr>
            <a:endParaRPr lang="en-US" sz="18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30300" y="100015"/>
            <a:ext cx="7429500" cy="6572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399708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130300" cy="1066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9" rIns="91418" bIns="45709" anchor="ctr"/>
          <a:lstStyle/>
          <a:p>
            <a:pPr algn="ctr" defTabSz="457092">
              <a:defRPr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356360" y="990602"/>
            <a:ext cx="6416040" cy="4343400"/>
          </a:xfrm>
          <a:prstGeom prst="rect">
            <a:avLst/>
          </a:prstGeom>
        </p:spPr>
        <p:txBody>
          <a:bodyPr lIns="91418" tIns="45709" rIns="91418" bIns="45709"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1"/>
          </p:nvPr>
        </p:nvSpPr>
        <p:spPr>
          <a:xfrm>
            <a:off x="152400" y="5562600"/>
            <a:ext cx="8686800" cy="1143002"/>
          </a:xfrm>
          <a:prstGeom prst="rect">
            <a:avLst/>
          </a:prstGeom>
        </p:spPr>
        <p:txBody>
          <a:bodyPr lIns="91418" tIns="45709" rIns="91418" bIns="45709"/>
          <a:lstStyle>
            <a:lvl1pPr marL="234950" indent="-234950">
              <a:defRPr>
                <a:solidFill>
                  <a:schemeClr val="bg1"/>
                </a:solidFill>
              </a:defRPr>
            </a:lvl1pPr>
            <a:lvl2pPr marL="455613" indent="-220663"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2pPr>
            <a:lvl3pPr marL="690563" indent="-234950">
              <a:defRPr baseline="0">
                <a:solidFill>
                  <a:srgbClr val="FFD3F0"/>
                </a:solidFill>
              </a:defRPr>
            </a:lvl3pPr>
            <a:lvl4pPr marL="911225" indent="-220663">
              <a:defRPr/>
            </a:lvl4pPr>
            <a:lvl5pPr marL="1146175" indent="-234950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ADADEB"/>
                </a:solidFill>
              </a:defRPr>
            </a:lvl1pPr>
          </a:lstStyle>
          <a:p>
            <a:fld id="{5690CE13-F2C4-4A40-ABA7-147D9FCD92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006563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0668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9" rIns="91418" bIns="45709" anchor="ctr"/>
          <a:lstStyle/>
          <a:p>
            <a:pPr algn="ctr" defTabSz="457092">
              <a:defRPr/>
            </a:pPr>
            <a:endParaRPr lang="en-US" sz="1800" dirty="0"/>
          </a:p>
        </p:txBody>
      </p:sp>
      <p:sp>
        <p:nvSpPr>
          <p:cNvPr id="3" name="Title 1"/>
          <p:cNvSpPr txBox="1">
            <a:spLocks/>
          </p:cNvSpPr>
          <p:nvPr userDrawn="1"/>
        </p:nvSpPr>
        <p:spPr bwMode="auto">
          <a:xfrm>
            <a:off x="722313" y="461963"/>
            <a:ext cx="777240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8" tIns="45709" rIns="91418" bIns="45709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/>
            <a:r>
              <a:rPr lang="en-US" sz="4000" b="1">
                <a:solidFill>
                  <a:srgbClr val="D43E2E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8764873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590802"/>
            <a:ext cx="7772400" cy="1362075"/>
          </a:xfr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167668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475" y="1257300"/>
            <a:ext cx="7991475" cy="5027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15"/>
          <p:cNvSpPr>
            <a:spLocks noGrp="1"/>
          </p:cNvSpPr>
          <p:nvPr>
            <p:ph type="ftr" sz="quarter" idx="10"/>
          </p:nvPr>
        </p:nvSpPr>
        <p:spPr>
          <a:xfrm>
            <a:off x="3124200" y="640080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Date Placeholder 16"/>
          <p:cNvSpPr>
            <a:spLocks noGrp="1"/>
          </p:cNvSpPr>
          <p:nvPr>
            <p:ph type="dt" sz="half" idx="11"/>
          </p:nvPr>
        </p:nvSpPr>
        <p:spPr>
          <a:xfrm>
            <a:off x="625475" y="640080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A5971-83C1-B743-AEB2-64C7D2C9B375}" type="datetime1">
              <a:rPr lang="en-US"/>
              <a:pPr>
                <a:defRPr/>
              </a:pPr>
              <a:t>10/3/15</a:t>
            </a:fld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772B1-87F4-134E-ABD8-84C8737BBC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152012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Fermibooth0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1259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2" descr="fermi_logo_sm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3363" y="0"/>
            <a:ext cx="1057275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8200" y="2130425"/>
            <a:ext cx="38100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400" y="3886200"/>
            <a:ext cx="36576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596912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AAEE2-B44A-3C42-B555-69B203C650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878438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590800"/>
            <a:ext cx="7772400" cy="1362075"/>
          </a:xfr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107245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D771C-8D27-DA46-9286-3EE4B02A1B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43187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0668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30300" y="100013"/>
            <a:ext cx="7429500" cy="6572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459539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228600" y="990601"/>
            <a:ext cx="8610600" cy="5715001"/>
          </a:xfrm>
          <a:prstGeom prst="rect">
            <a:avLst/>
          </a:prstGeom>
        </p:spPr>
        <p:txBody>
          <a:bodyPr lIns="91418" tIns="45709" rIns="91418" bIns="45709"/>
          <a:lstStyle>
            <a:lvl1pPr marL="234950" indent="-234950">
              <a:defRPr/>
            </a:lvl1pPr>
            <a:lvl2pPr marL="455613" indent="-220663">
              <a:defRPr/>
            </a:lvl2pPr>
            <a:lvl3pPr marL="690563" indent="-234950">
              <a:defRPr/>
            </a:lvl3pPr>
            <a:lvl4pPr marL="911225" indent="-220663">
              <a:defRPr/>
            </a:lvl4pPr>
            <a:lvl5pPr marL="1146175" indent="-234950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0CE5EC-3956-5B42-A53D-E678281C1E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697550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2pPr>
            <a:lvl3pPr>
              <a:defRPr>
                <a:solidFill>
                  <a:srgbClr val="FFD3F0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fld id="{675AAEE2-B44A-3C42-B555-69B203C6502D}" type="slidenum">
              <a:rPr lang="en-US" smtClean="0">
                <a:solidFill>
                  <a:srgbClr val="3333CC">
                    <a:lumMod val="40000"/>
                    <a:lumOff val="6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>
                  <a:lumMod val="40000"/>
                  <a:lumOff val="60000"/>
                </a:srgbClr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130300" cy="1066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180918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Fermibooth0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1259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2" descr="fermi_logo_sm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3363" y="0"/>
            <a:ext cx="1057275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8200" y="2130425"/>
            <a:ext cx="38100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400" y="3886200"/>
            <a:ext cx="36576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656443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AAEE2-B44A-3C42-B555-69B203C650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077131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590800"/>
            <a:ext cx="7772400" cy="1362075"/>
          </a:xfr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473725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D771C-8D27-DA46-9286-3EE4B02A1B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687474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0668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30300" y="100013"/>
            <a:ext cx="7429500" cy="6572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027500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2pPr>
            <a:lvl3pPr>
              <a:defRPr>
                <a:solidFill>
                  <a:srgbClr val="FFD3F0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fld id="{675AAEE2-B44A-3C42-B555-69B203C6502D}" type="slidenum">
              <a:rPr lang="en-US" smtClean="0">
                <a:solidFill>
                  <a:srgbClr val="3333CC">
                    <a:lumMod val="40000"/>
                    <a:lumOff val="6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>
                  <a:lumMod val="40000"/>
                  <a:lumOff val="60000"/>
                </a:srgbClr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130300" cy="1066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2954819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5"/>
          </p:nvPr>
        </p:nvSpPr>
        <p:spPr>
          <a:xfrm rot="5400000">
            <a:off x="5807078" y="3489323"/>
            <a:ext cx="5715000" cy="717557"/>
          </a:xfrm>
          <a:prstGeom prst="rect">
            <a:avLst/>
          </a:prstGeom>
        </p:spPr>
        <p:txBody>
          <a:bodyPr lIns="91418" tIns="45709" rIns="91418" bIns="45709"/>
          <a:lstStyle>
            <a:lvl1pPr>
              <a:defRPr sz="1200"/>
            </a:lvl1pPr>
            <a:lvl2pPr>
              <a:buNone/>
              <a:defRPr/>
            </a:lvl2pPr>
            <a:lvl4pPr>
              <a:buNone/>
              <a:defRPr/>
            </a:lvl4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1"/>
          </p:nvPr>
        </p:nvSpPr>
        <p:spPr>
          <a:xfrm>
            <a:off x="228600" y="990601"/>
            <a:ext cx="7848600" cy="5715001"/>
          </a:xfrm>
          <a:prstGeom prst="rect">
            <a:avLst/>
          </a:prstGeom>
        </p:spPr>
        <p:txBody>
          <a:bodyPr lIns="91418" tIns="45709" rIns="91418" bIns="45709"/>
          <a:lstStyle>
            <a:lvl1pPr marL="234950" indent="-234950">
              <a:defRPr/>
            </a:lvl1pPr>
            <a:lvl2pPr marL="455613" indent="-220663">
              <a:defRPr/>
            </a:lvl2pPr>
            <a:lvl3pPr marL="690563" indent="-234950">
              <a:defRPr/>
            </a:lvl3pPr>
            <a:lvl4pPr marL="911225" indent="-220663">
              <a:defRPr/>
            </a:lvl4pPr>
            <a:lvl5pPr marL="1146175" indent="-234950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BA9FE852-ED71-7E43-834C-550AFBF959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022145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356360" y="990602"/>
            <a:ext cx="6416040" cy="4343400"/>
          </a:xfrm>
          <a:prstGeom prst="rect">
            <a:avLst/>
          </a:prstGeom>
        </p:spPr>
        <p:txBody>
          <a:bodyPr lIns="91418" tIns="45709" rIns="91418" bIns="45709"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1"/>
          </p:nvPr>
        </p:nvSpPr>
        <p:spPr>
          <a:xfrm>
            <a:off x="152400" y="5562600"/>
            <a:ext cx="8686800" cy="1143002"/>
          </a:xfrm>
          <a:prstGeom prst="rect">
            <a:avLst/>
          </a:prstGeom>
        </p:spPr>
        <p:txBody>
          <a:bodyPr lIns="91418" tIns="45709" rIns="91418" bIns="45709"/>
          <a:lstStyle>
            <a:lvl1pPr marL="234950" indent="-234950">
              <a:defRPr/>
            </a:lvl1pPr>
            <a:lvl2pPr marL="455613" indent="-220663">
              <a:defRPr/>
            </a:lvl2pPr>
            <a:lvl3pPr marL="690563" indent="-234950">
              <a:defRPr/>
            </a:lvl3pPr>
            <a:lvl4pPr marL="911225" indent="-220663">
              <a:defRPr/>
            </a:lvl4pPr>
            <a:lvl5pPr marL="1146175" indent="-234950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352128-3AA3-5548-B390-AD0DAAE421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577312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 rot="5400000">
            <a:off x="5807078" y="3489323"/>
            <a:ext cx="5715000" cy="717557"/>
          </a:xfrm>
          <a:prstGeom prst="rect">
            <a:avLst/>
          </a:prstGeom>
        </p:spPr>
        <p:txBody>
          <a:bodyPr lIns="91418" tIns="45709" rIns="91418" bIns="45709"/>
          <a:lstStyle>
            <a:lvl1pPr>
              <a:defRPr sz="1200"/>
            </a:lvl1pPr>
            <a:lvl2pPr>
              <a:buNone/>
              <a:defRPr/>
            </a:lvl2pPr>
            <a:lvl4pPr>
              <a:buNone/>
              <a:defRPr/>
            </a:lvl4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975360" y="990602"/>
            <a:ext cx="6416040" cy="4343400"/>
          </a:xfrm>
          <a:prstGeom prst="rect">
            <a:avLst/>
          </a:prstGeom>
        </p:spPr>
        <p:txBody>
          <a:bodyPr lIns="91418" tIns="45709" rIns="91418" bIns="45709"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1"/>
          </p:nvPr>
        </p:nvSpPr>
        <p:spPr>
          <a:xfrm>
            <a:off x="228600" y="5562600"/>
            <a:ext cx="7848600" cy="1143002"/>
          </a:xfrm>
          <a:prstGeom prst="rect">
            <a:avLst/>
          </a:prstGeom>
        </p:spPr>
        <p:txBody>
          <a:bodyPr lIns="91418" tIns="45709" rIns="91418" bIns="45709"/>
          <a:lstStyle>
            <a:lvl1pPr marL="234950" indent="-234950">
              <a:defRPr/>
            </a:lvl1pPr>
            <a:lvl2pPr marL="455613" indent="-220663">
              <a:defRPr/>
            </a:lvl2pPr>
            <a:lvl3pPr marL="690563" indent="-234950">
              <a:defRPr/>
            </a:lvl3pPr>
            <a:lvl4pPr marL="911225" indent="-220663">
              <a:defRPr/>
            </a:lvl4pPr>
            <a:lvl5pPr marL="1146175" indent="-234950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FEC5D23D-1F94-5849-9FCD-39B1874BEA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376648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4648200" y="990600"/>
            <a:ext cx="4343400" cy="2743200"/>
          </a:xfrm>
          <a:prstGeom prst="rect">
            <a:avLst/>
          </a:prstGeom>
        </p:spPr>
        <p:txBody>
          <a:bodyPr lIns="91418" tIns="45709" rIns="91418" bIns="45709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2pPr>
            <a:lvl3pPr>
              <a:defRPr>
                <a:solidFill>
                  <a:srgbClr val="FFD3F0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4343400" cy="2743200"/>
          </a:xfrm>
          <a:prstGeom prst="rect">
            <a:avLst/>
          </a:prstGeom>
        </p:spPr>
        <p:txBody>
          <a:bodyPr lIns="91418" tIns="45709" rIns="91418" bIns="45709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2pPr>
            <a:lvl3pPr>
              <a:defRPr>
                <a:solidFill>
                  <a:srgbClr val="FFD3F0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152400" y="3886200"/>
            <a:ext cx="8839200" cy="2819402"/>
          </a:xfrm>
          <a:prstGeom prst="rect">
            <a:avLst/>
          </a:prstGeom>
        </p:spPr>
        <p:txBody>
          <a:bodyPr lIns="91418" tIns="45709" rIns="91418" bIns="45709"/>
          <a:lstStyle>
            <a:lvl1pPr marL="234950" indent="-234950">
              <a:defRPr/>
            </a:lvl1pPr>
            <a:lvl2pPr marL="455613" indent="-220663">
              <a:defRPr/>
            </a:lvl2pPr>
            <a:lvl3pPr marL="690563" indent="-234950">
              <a:defRPr/>
            </a:lvl3pPr>
            <a:lvl4pPr marL="911225" indent="-220663">
              <a:defRPr/>
            </a:lvl4pPr>
            <a:lvl5pPr marL="1146175" indent="-234950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324F734A-586A-034E-A901-05AA5E1B318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635238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1"/>
          </p:nvPr>
        </p:nvSpPr>
        <p:spPr>
          <a:xfrm>
            <a:off x="4648200" y="990600"/>
            <a:ext cx="4343400" cy="2971800"/>
          </a:xfrm>
          <a:prstGeom prst="rect">
            <a:avLst/>
          </a:prstGeom>
        </p:spPr>
        <p:txBody>
          <a:bodyPr lIns="91418" tIns="45709" rIns="91418" bIns="45709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2pPr>
            <a:lvl3pPr>
              <a:defRPr>
                <a:solidFill>
                  <a:srgbClr val="FFD3F0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6"/>
          </p:nvPr>
        </p:nvSpPr>
        <p:spPr>
          <a:xfrm>
            <a:off x="228600" y="990601"/>
            <a:ext cx="4267200" cy="2971799"/>
          </a:xfrm>
          <a:prstGeom prst="rect">
            <a:avLst/>
          </a:prstGeom>
        </p:spPr>
        <p:txBody>
          <a:bodyPr lIns="91418" tIns="45709" rIns="91418" bIns="45709"/>
          <a:lstStyle>
            <a:lvl1pPr marL="234950" indent="-234950">
              <a:defRPr/>
            </a:lvl1pPr>
            <a:lvl2pPr marL="455613" indent="-220663">
              <a:defRPr/>
            </a:lvl2pPr>
            <a:lvl3pPr marL="690563" indent="-234950">
              <a:defRPr/>
            </a:lvl3pPr>
            <a:lvl4pPr marL="911225" indent="-220663">
              <a:defRPr/>
            </a:lvl4pPr>
            <a:lvl5pPr marL="1146175" indent="-234950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7"/>
          </p:nvPr>
        </p:nvSpPr>
        <p:spPr>
          <a:xfrm>
            <a:off x="228600" y="4191000"/>
            <a:ext cx="8610600" cy="2514602"/>
          </a:xfrm>
          <a:prstGeom prst="rect">
            <a:avLst/>
          </a:prstGeom>
        </p:spPr>
        <p:txBody>
          <a:bodyPr lIns="91418" tIns="45709" rIns="91418" bIns="45709"/>
          <a:lstStyle>
            <a:lvl1pPr marL="234950" indent="-234950">
              <a:defRPr/>
            </a:lvl1pPr>
            <a:lvl2pPr marL="455613" indent="-220663">
              <a:defRPr/>
            </a:lvl2pPr>
            <a:lvl3pPr marL="690563" indent="-234950">
              <a:defRPr/>
            </a:lvl3pPr>
            <a:lvl4pPr marL="911225" indent="-220663">
              <a:defRPr/>
            </a:lvl4pPr>
            <a:lvl5pPr marL="1146175" indent="-234950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43C20C3A-A5E5-0F43-8B8E-1B3AF90A92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89056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191000" y="990600"/>
            <a:ext cx="3810000" cy="2971800"/>
          </a:xfrm>
          <a:prstGeom prst="rect">
            <a:avLst/>
          </a:prstGeom>
        </p:spPr>
        <p:txBody>
          <a:bodyPr lIns="91418" tIns="45709" rIns="91418" bIns="45709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2pPr>
            <a:lvl3pPr>
              <a:defRPr>
                <a:solidFill>
                  <a:srgbClr val="FFD3F0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 rot="5400000">
            <a:off x="5807078" y="3489323"/>
            <a:ext cx="5715000" cy="717557"/>
          </a:xfrm>
          <a:prstGeom prst="rect">
            <a:avLst/>
          </a:prstGeom>
        </p:spPr>
        <p:txBody>
          <a:bodyPr lIns="91418" tIns="45709" rIns="91418" bIns="45709"/>
          <a:lstStyle>
            <a:lvl1pPr>
              <a:defRPr sz="1200"/>
            </a:lvl1pPr>
            <a:lvl2pPr>
              <a:buNone/>
              <a:defRPr/>
            </a:lvl2pPr>
            <a:lvl4pPr>
              <a:buNone/>
              <a:defRPr/>
            </a:lvl4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7"/>
          </p:nvPr>
        </p:nvSpPr>
        <p:spPr>
          <a:xfrm>
            <a:off x="228600" y="990601"/>
            <a:ext cx="3810000" cy="2971799"/>
          </a:xfrm>
          <a:prstGeom prst="rect">
            <a:avLst/>
          </a:prstGeom>
        </p:spPr>
        <p:txBody>
          <a:bodyPr lIns="91418" tIns="45709" rIns="91418" bIns="45709"/>
          <a:lstStyle>
            <a:lvl1pPr marL="234950" indent="-234950">
              <a:defRPr/>
            </a:lvl1pPr>
            <a:lvl2pPr marL="455613" indent="-220663">
              <a:defRPr/>
            </a:lvl2pPr>
            <a:lvl3pPr marL="690563" indent="-234950">
              <a:defRPr/>
            </a:lvl3pPr>
            <a:lvl4pPr marL="911225" indent="-220663">
              <a:defRPr/>
            </a:lvl4pPr>
            <a:lvl5pPr marL="1146175" indent="-234950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8"/>
          </p:nvPr>
        </p:nvSpPr>
        <p:spPr>
          <a:xfrm>
            <a:off x="228600" y="4191000"/>
            <a:ext cx="7772400" cy="2514602"/>
          </a:xfrm>
          <a:prstGeom prst="rect">
            <a:avLst/>
          </a:prstGeom>
        </p:spPr>
        <p:txBody>
          <a:bodyPr lIns="91418" tIns="45709" rIns="91418" bIns="45709"/>
          <a:lstStyle>
            <a:lvl1pPr marL="234950" indent="-234950">
              <a:defRPr/>
            </a:lvl1pPr>
            <a:lvl2pPr marL="455613" indent="-220663">
              <a:defRPr/>
            </a:lvl2pPr>
            <a:lvl3pPr marL="690563" indent="-234950">
              <a:defRPr/>
            </a:lvl3pPr>
            <a:lvl4pPr marL="911225" indent="-220663">
              <a:defRPr/>
            </a:lvl4pPr>
            <a:lvl5pPr marL="1146175" indent="-234950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90A584D3-77DF-8D4D-A16B-61A163B04EA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778325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D25265D-9503-FA44-AEB6-DF1B0B5677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286448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theme" Target="../theme/theme2.xml"/><Relationship Id="rId8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6.xml"/><Relationship Id="rId7" Type="http://schemas.openxmlformats.org/officeDocument/2006/relationships/theme" Target="../theme/theme3.xml"/><Relationship Id="rId8" Type="http://schemas.openxmlformats.org/officeDocument/2006/relationships/image" Target="../media/image1.png"/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30300" y="100013"/>
            <a:ext cx="74295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1173163" y="817563"/>
            <a:ext cx="7366000" cy="0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/>
            <a:tailEnd/>
          </a:ln>
          <a:effectLst/>
        </p:spPr>
        <p:txBody>
          <a:bodyPr lIns="91418" tIns="45709" rIns="91418" bIns="45709"/>
          <a:lstStyle/>
          <a:p>
            <a:pPr defTabSz="45709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+mn-lt"/>
              <a:ea typeface="+mn-ea"/>
              <a:cs typeface="+mn-cs"/>
            </a:endParaRPr>
          </a:p>
        </p:txBody>
      </p:sp>
      <p:pic>
        <p:nvPicPr>
          <p:cNvPr id="1028" name="Picture 22" descr="fermi_logo_sm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5688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16950" y="100013"/>
            <a:ext cx="527050" cy="204787"/>
          </a:xfrm>
          <a:prstGeom prst="rect">
            <a:avLst/>
          </a:prstGeom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3333CC"/>
                </a:solidFill>
              </a:defRPr>
            </a:lvl1pPr>
          </a:lstStyle>
          <a:p>
            <a:fld id="{144787FD-D4CF-1F41-85C0-3F32F078E5A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6" r:id="rId10"/>
    <p:sldLayoutId id="2147483807" r:id="rId11"/>
    <p:sldLayoutId id="2147483808" r:id="rId12"/>
    <p:sldLayoutId id="2147483809" r:id="rId13"/>
    <p:sldLayoutId id="2147483824" r:id="rId14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43E2E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43E2E"/>
          </a:solidFill>
          <a:effectLst>
            <a:outerShdw blurRad="38100" dist="38100" dir="2700000" algn="tl">
              <a:srgbClr val="DDDDDD"/>
            </a:outerShdw>
          </a:effectLst>
          <a:latin typeface="Arial" pitchFamily="-112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43E2E"/>
          </a:solidFill>
          <a:effectLst>
            <a:outerShdw blurRad="38100" dist="38100" dir="2700000" algn="tl">
              <a:srgbClr val="DDDDDD"/>
            </a:outerShdw>
          </a:effectLst>
          <a:latin typeface="Arial" pitchFamily="-112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43E2E"/>
          </a:solidFill>
          <a:effectLst>
            <a:outerShdw blurRad="38100" dist="38100" dir="2700000" algn="tl">
              <a:srgbClr val="DDDDDD"/>
            </a:outerShdw>
          </a:effectLst>
          <a:latin typeface="Arial" pitchFamily="-112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43E2E"/>
          </a:solidFill>
          <a:effectLst>
            <a:outerShdw blurRad="38100" dist="38100" dir="2700000" algn="tl">
              <a:srgbClr val="DDDDDD"/>
            </a:outerShdw>
          </a:effectLst>
          <a:latin typeface="Arial" pitchFamily="-112" charset="0"/>
          <a:ea typeface="ＭＳ Ｐゴシック" charset="-128"/>
          <a:cs typeface="ＭＳ Ｐゴシック" charset="-128"/>
        </a:defRPr>
      </a:lvl5pPr>
      <a:lvl6pPr marL="457092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43E2E"/>
          </a:solidFill>
          <a:effectLst>
            <a:outerShdw blurRad="38100" dist="38100" dir="2700000" algn="tl">
              <a:srgbClr val="DDDDDD"/>
            </a:outerShdw>
          </a:effectLst>
          <a:latin typeface="Arial" pitchFamily="-112" charset="0"/>
        </a:defRPr>
      </a:lvl6pPr>
      <a:lvl7pPr marL="914186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43E2E"/>
          </a:solidFill>
          <a:effectLst>
            <a:outerShdw blurRad="38100" dist="38100" dir="2700000" algn="tl">
              <a:srgbClr val="DDDDDD"/>
            </a:outerShdw>
          </a:effectLst>
          <a:latin typeface="Arial" pitchFamily="-112" charset="0"/>
        </a:defRPr>
      </a:lvl7pPr>
      <a:lvl8pPr marL="1371279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43E2E"/>
          </a:solidFill>
          <a:effectLst>
            <a:outerShdw blurRad="38100" dist="38100" dir="2700000" algn="tl">
              <a:srgbClr val="DDDDDD"/>
            </a:outerShdw>
          </a:effectLst>
          <a:latin typeface="Arial" pitchFamily="-112" charset="0"/>
        </a:defRPr>
      </a:lvl8pPr>
      <a:lvl9pPr marL="1828373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43E2E"/>
          </a:solidFill>
          <a:effectLst>
            <a:outerShdw blurRad="38100" dist="38100" dir="2700000" algn="tl">
              <a:srgbClr val="DDDDDD"/>
            </a:outerShdw>
          </a:effectLst>
          <a:latin typeface="Arial" pitchFamily="-112" charset="0"/>
        </a:defRPr>
      </a:lvl9pPr>
    </p:titleStyle>
    <p:bodyStyle>
      <a:lvl1pPr marL="341313" indent="-341313" algn="l" rtl="0" eaLnBrk="1" fontAlgn="base" hangingPunct="1">
        <a:spcBef>
          <a:spcPct val="20000"/>
        </a:spcBef>
        <a:spcAft>
          <a:spcPct val="0"/>
        </a:spcAft>
        <a:defRPr sz="2000" b="1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1363" indent="-284163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rgbClr val="0033CC"/>
          </a:solidFill>
          <a:latin typeface="+mn-lt"/>
          <a:ea typeface="ＭＳ Ｐゴシック" pitchFamily="-112" charset="-128"/>
        </a:defRPr>
      </a:lvl2pPr>
      <a:lvl3pPr marL="1141413" indent="-227013" algn="l" rtl="0" eaLnBrk="1" fontAlgn="base" hangingPunct="1">
        <a:spcBef>
          <a:spcPct val="20000"/>
        </a:spcBef>
        <a:spcAft>
          <a:spcPct val="0"/>
        </a:spcAft>
        <a:buChar char="•"/>
        <a:defRPr sz="2000" b="1">
          <a:solidFill>
            <a:srgbClr val="FF0000"/>
          </a:solidFill>
          <a:latin typeface="+mn-lt"/>
          <a:ea typeface="ＭＳ Ｐゴシック" pitchFamily="-112" charset="-128"/>
        </a:defRPr>
      </a:lvl3pPr>
      <a:lvl4pPr marL="1598613" indent="-227013" algn="l" rtl="0" eaLnBrk="1" fontAlgn="base" hangingPunct="1">
        <a:spcBef>
          <a:spcPct val="20000"/>
        </a:spcBef>
        <a:spcAft>
          <a:spcPct val="0"/>
        </a:spcAft>
        <a:buChar char="–"/>
        <a:defRPr b="1">
          <a:solidFill>
            <a:schemeClr val="tx1"/>
          </a:solidFill>
          <a:latin typeface="+mn-lt"/>
          <a:ea typeface="ＭＳ Ｐゴシック" pitchFamily="-112" charset="-128"/>
        </a:defRPr>
      </a:lvl4pPr>
      <a:lvl5pPr marL="2055813" indent="-227013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012" indent="-228546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106" indent="-228546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  <a:ea typeface="ＭＳ Ｐゴシック" pitchFamily="-112" charset="-128"/>
        </a:defRPr>
      </a:lvl7pPr>
      <a:lvl8pPr marL="3428198" indent="-228546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  <a:ea typeface="ＭＳ Ｐゴシック" pitchFamily="-112" charset="-128"/>
        </a:defRPr>
      </a:lvl8pPr>
      <a:lvl9pPr marL="3885292" indent="-228546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2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6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9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73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66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58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52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44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30300" y="100013"/>
            <a:ext cx="74295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5475" y="1257300"/>
            <a:ext cx="7991475" cy="502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1173163" y="817563"/>
            <a:ext cx="7366000" cy="0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000000"/>
              </a:solidFill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29" name="Picture 22" descr="fermi_logo_small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1055688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16950" y="100013"/>
            <a:ext cx="527049" cy="20478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3333CC"/>
                </a:solidFill>
              </a:defRPr>
            </a:lvl1pPr>
          </a:lstStyle>
          <a:p>
            <a:pPr defTabSz="457200">
              <a:defRPr/>
            </a:pPr>
            <a:fld id="{78E6A876-F08D-2F45-AE00-9A9DDCECE2CE}" type="slidenum">
              <a:rPr lang="en-US" smtClean="0">
                <a:ea typeface="ＭＳ Ｐゴシック" charset="-128"/>
                <a:cs typeface="ＭＳ Ｐゴシック" charset="-128"/>
              </a:rPr>
              <a:pPr defTabSz="457200">
                <a:defRPr/>
              </a:pPr>
              <a:t>‹#›</a:t>
            </a:fld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5368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43E2E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43E2E"/>
          </a:solidFill>
          <a:effectLst>
            <a:outerShdw blurRad="38100" dist="38100" dir="2700000" algn="tl">
              <a:srgbClr val="DDDDDD"/>
            </a:outerShdw>
          </a:effectLst>
          <a:latin typeface="Arial" pitchFamily="-112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43E2E"/>
          </a:solidFill>
          <a:effectLst>
            <a:outerShdw blurRad="38100" dist="38100" dir="2700000" algn="tl">
              <a:srgbClr val="DDDDDD"/>
            </a:outerShdw>
          </a:effectLst>
          <a:latin typeface="Arial" pitchFamily="-112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43E2E"/>
          </a:solidFill>
          <a:effectLst>
            <a:outerShdw blurRad="38100" dist="38100" dir="2700000" algn="tl">
              <a:srgbClr val="DDDDDD"/>
            </a:outerShdw>
          </a:effectLst>
          <a:latin typeface="Arial" pitchFamily="-112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43E2E"/>
          </a:solidFill>
          <a:effectLst>
            <a:outerShdw blurRad="38100" dist="38100" dir="2700000" algn="tl">
              <a:srgbClr val="DDDDDD"/>
            </a:outerShdw>
          </a:effectLst>
          <a:latin typeface="Arial" pitchFamily="-112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43E2E"/>
          </a:solidFill>
          <a:effectLst>
            <a:outerShdw blurRad="38100" dist="38100" dir="2700000" algn="tl">
              <a:srgbClr val="DDDDDD"/>
            </a:outerShdw>
          </a:effectLst>
          <a:latin typeface="Arial" pitchFamily="-11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43E2E"/>
          </a:solidFill>
          <a:effectLst>
            <a:outerShdw blurRad="38100" dist="38100" dir="2700000" algn="tl">
              <a:srgbClr val="DDDDDD"/>
            </a:outerShdw>
          </a:effectLst>
          <a:latin typeface="Arial" pitchFamily="-11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43E2E"/>
          </a:solidFill>
          <a:effectLst>
            <a:outerShdw blurRad="38100" dist="38100" dir="2700000" algn="tl">
              <a:srgbClr val="DDDDDD"/>
            </a:outerShdw>
          </a:effectLst>
          <a:latin typeface="Arial" pitchFamily="-11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43E2E"/>
          </a:solidFill>
          <a:effectLst>
            <a:outerShdw blurRad="38100" dist="38100" dir="2700000" algn="tl">
              <a:srgbClr val="DDDDDD"/>
            </a:outerShdw>
          </a:effectLst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0033CC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rgbClr val="FF0000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b="1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30300" y="100013"/>
            <a:ext cx="74295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5475" y="1257300"/>
            <a:ext cx="7991475" cy="502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1173163" y="817563"/>
            <a:ext cx="7366000" cy="0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000000"/>
              </a:solidFill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29" name="Picture 22" descr="fermi_logo_small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1055688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16950" y="100013"/>
            <a:ext cx="527049" cy="20478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3333CC"/>
                </a:solidFill>
              </a:defRPr>
            </a:lvl1pPr>
          </a:lstStyle>
          <a:p>
            <a:pPr defTabSz="457200">
              <a:defRPr/>
            </a:pPr>
            <a:fld id="{78E6A876-F08D-2F45-AE00-9A9DDCECE2CE}" type="slidenum">
              <a:rPr lang="en-US" smtClean="0">
                <a:ea typeface="ＭＳ Ｐゴシック" charset="-128"/>
                <a:cs typeface="ＭＳ Ｐゴシック" charset="-128"/>
              </a:rPr>
              <a:pPr defTabSz="457200">
                <a:defRPr/>
              </a:pPr>
              <a:t>‹#›</a:t>
            </a:fld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4618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43E2E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43E2E"/>
          </a:solidFill>
          <a:effectLst>
            <a:outerShdw blurRad="38100" dist="38100" dir="2700000" algn="tl">
              <a:srgbClr val="DDDDDD"/>
            </a:outerShdw>
          </a:effectLst>
          <a:latin typeface="Arial" pitchFamily="-112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43E2E"/>
          </a:solidFill>
          <a:effectLst>
            <a:outerShdw blurRad="38100" dist="38100" dir="2700000" algn="tl">
              <a:srgbClr val="DDDDDD"/>
            </a:outerShdw>
          </a:effectLst>
          <a:latin typeface="Arial" pitchFamily="-112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43E2E"/>
          </a:solidFill>
          <a:effectLst>
            <a:outerShdw blurRad="38100" dist="38100" dir="2700000" algn="tl">
              <a:srgbClr val="DDDDDD"/>
            </a:outerShdw>
          </a:effectLst>
          <a:latin typeface="Arial" pitchFamily="-112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43E2E"/>
          </a:solidFill>
          <a:effectLst>
            <a:outerShdw blurRad="38100" dist="38100" dir="2700000" algn="tl">
              <a:srgbClr val="DDDDDD"/>
            </a:outerShdw>
          </a:effectLst>
          <a:latin typeface="Arial" pitchFamily="-112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43E2E"/>
          </a:solidFill>
          <a:effectLst>
            <a:outerShdw blurRad="38100" dist="38100" dir="2700000" algn="tl">
              <a:srgbClr val="DDDDDD"/>
            </a:outerShdw>
          </a:effectLst>
          <a:latin typeface="Arial" pitchFamily="-11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43E2E"/>
          </a:solidFill>
          <a:effectLst>
            <a:outerShdw blurRad="38100" dist="38100" dir="2700000" algn="tl">
              <a:srgbClr val="DDDDDD"/>
            </a:outerShdw>
          </a:effectLst>
          <a:latin typeface="Arial" pitchFamily="-11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43E2E"/>
          </a:solidFill>
          <a:effectLst>
            <a:outerShdw blurRad="38100" dist="38100" dir="2700000" algn="tl">
              <a:srgbClr val="DDDDDD"/>
            </a:outerShdw>
          </a:effectLst>
          <a:latin typeface="Arial" pitchFamily="-11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43E2E"/>
          </a:solidFill>
          <a:effectLst>
            <a:outerShdw blurRad="38100" dist="38100" dir="2700000" algn="tl">
              <a:srgbClr val="DDDDDD"/>
            </a:outerShdw>
          </a:effectLst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0033CC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rgbClr val="FF0000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b="1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emf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g"/><Relationship Id="rId5" Type="http://schemas.openxmlformats.org/officeDocument/2006/relationships/image" Target="../media/image31.jpg"/><Relationship Id="rId6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g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jpeg"/><Relationship Id="rId3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3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jpe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Relationship Id="rId3" Type="http://schemas.openxmlformats.org/officeDocument/2006/relationships/image" Target="../media/image56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jpe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gif"/><Relationship Id="rId3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Challenges for Instrument </a:t>
            </a:r>
            <a:r>
              <a:rPr lang="en-US" dirty="0"/>
              <a:t>Technologies for Indirect Dark Matter Searches</a:t>
            </a:r>
          </a:p>
        </p:txBody>
      </p:sp>
      <p:sp>
        <p:nvSpPr>
          <p:cNvPr id="17411" name="Subtitle 3"/>
          <p:cNvSpPr>
            <a:spLocks noGrp="1"/>
          </p:cNvSpPr>
          <p:nvPr>
            <p:ph type="subTitle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Eric Charles </a:t>
            </a:r>
          </a:p>
          <a:p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on behalf of the Fermi-LAT Collaboration</a:t>
            </a:r>
          </a:p>
          <a:p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CPAD Workshop</a:t>
            </a:r>
          </a:p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Arlington TX</a:t>
            </a:r>
          </a:p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Oct. 5-7 2015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/>
              <a:t>Indirect </a:t>
            </a:r>
            <a:r>
              <a:rPr lang="en-US" cap="small" dirty="0" smtClean="0"/>
              <a:t>Searches </a:t>
            </a:r>
            <a:r>
              <a:rPr lang="en-US" cap="small" dirty="0"/>
              <a:t>for </a:t>
            </a:r>
            <a:r>
              <a:rPr lang="en-US" cap="small" dirty="0" smtClean="0"/>
              <a:t>Weakly-Interacting Massive </a:t>
            </a:r>
            <a:r>
              <a:rPr lang="en-US" cap="small" dirty="0"/>
              <a:t>P</a:t>
            </a:r>
            <a:r>
              <a:rPr lang="en-US" cap="small" dirty="0" smtClean="0"/>
              <a:t>articles</a:t>
            </a:r>
            <a:endParaRPr lang="en-US" cap="smal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6950" y="100013"/>
            <a:ext cx="527050" cy="204787"/>
          </a:xfrm>
        </p:spPr>
        <p:txBody>
          <a:bodyPr/>
          <a:lstStyle/>
          <a:p>
            <a:fld id="{324F734A-586A-034E-A901-05AA5E1B318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0771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Key Formula for WIMP Searches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52128-3AA3-5548-B390-AD0DAAE4217A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0" name="Picture 9" descr="DM_particle_ter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1248094"/>
            <a:ext cx="2808312" cy="749433"/>
          </a:xfrm>
          <a:prstGeom prst="rect">
            <a:avLst/>
          </a:prstGeom>
        </p:spPr>
      </p:pic>
      <p:pic>
        <p:nvPicPr>
          <p:cNvPr id="12" name="Picture 11" descr="Screen shot 2012-07-12 at 6.36.4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35" y="1340768"/>
            <a:ext cx="1440915" cy="630932"/>
          </a:xfrm>
          <a:prstGeom prst="rect">
            <a:avLst/>
          </a:prstGeom>
        </p:spPr>
      </p:pic>
      <p:pic>
        <p:nvPicPr>
          <p:cNvPr id="13" name="Picture 12" descr="Screen shot 2012-07-12 at 6.38.2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696" y="1484784"/>
            <a:ext cx="444500" cy="3429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27338" y="844929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B56044"/>
                </a:solidFill>
              </a:rPr>
              <a:t>Particle Physics</a:t>
            </a:r>
            <a:endParaRPr lang="en-US" b="1" dirty="0">
              <a:solidFill>
                <a:srgbClr val="B5604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16230" y="836712"/>
            <a:ext cx="3792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B8DC8"/>
                </a:solidFill>
              </a:rPr>
              <a:t>Astrophysics (J-Factor)</a:t>
            </a:r>
            <a:endParaRPr lang="en-US" b="1" dirty="0">
              <a:solidFill>
                <a:srgbClr val="8B8DC8"/>
              </a:solidFill>
            </a:endParaRPr>
          </a:p>
        </p:txBody>
      </p:sp>
      <p:pic>
        <p:nvPicPr>
          <p:cNvPr id="17" name="Content Placeholder 12" descr="gc_profiles_J_in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67" r="-4167"/>
          <a:stretch>
            <a:fillRect/>
          </a:stretch>
        </p:blipFill>
        <p:spPr>
          <a:xfrm>
            <a:off x="4648012" y="2327394"/>
            <a:ext cx="4676516" cy="2953590"/>
          </a:xfrm>
          <a:prstGeom prst="rect">
            <a:avLst/>
          </a:prstGeom>
        </p:spPr>
      </p:pic>
      <p:pic>
        <p:nvPicPr>
          <p:cNvPr id="8" name="Content Placeholder 7" descr="channels.pdf"/>
          <p:cNvPicPr>
            <a:picLocks noGrp="1" noChangeAspect="1"/>
          </p:cNvPicPr>
          <p:nvPr>
            <p:ph idx="1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00" r="-6500"/>
          <a:stretch>
            <a:fillRect/>
          </a:stretch>
        </p:blipFill>
        <p:spPr>
          <a:xfrm>
            <a:off x="0" y="2268730"/>
            <a:ext cx="4648012" cy="3084963"/>
          </a:xfrm>
        </p:spPr>
      </p:pic>
      <p:sp>
        <p:nvSpPr>
          <p:cNvPr id="18" name="TextBox 17"/>
          <p:cNvSpPr txBox="1"/>
          <p:nvPr/>
        </p:nvSpPr>
        <p:spPr>
          <a:xfrm>
            <a:off x="5724128" y="2132856"/>
            <a:ext cx="29803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8B8DC8"/>
                </a:solidFill>
              </a:rPr>
              <a:t>J-factor for the Galactic Center</a:t>
            </a:r>
            <a:endParaRPr lang="en-US" sz="1600" dirty="0">
              <a:solidFill>
                <a:srgbClr val="8B8DC8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57502" y="2132856"/>
            <a:ext cx="229441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B56044"/>
                </a:solidFill>
              </a:rPr>
              <a:t>dN</a:t>
            </a:r>
            <a:r>
              <a:rPr lang="en-US" sz="1600" dirty="0" smtClean="0">
                <a:solidFill>
                  <a:srgbClr val="B56044"/>
                </a:solidFill>
              </a:rPr>
              <a:t>/</a:t>
            </a:r>
            <a:r>
              <a:rPr lang="en-US" sz="1600" dirty="0" err="1" smtClean="0">
                <a:solidFill>
                  <a:srgbClr val="B56044"/>
                </a:solidFill>
              </a:rPr>
              <a:t>dE</a:t>
            </a:r>
            <a:r>
              <a:rPr lang="en-US" sz="1600" dirty="0" smtClean="0">
                <a:solidFill>
                  <a:srgbClr val="B56044"/>
                </a:solidFill>
              </a:rPr>
              <a:t> for 200 </a:t>
            </a:r>
            <a:r>
              <a:rPr lang="en-US" sz="1600" dirty="0" err="1" smtClean="0">
                <a:solidFill>
                  <a:srgbClr val="B56044"/>
                </a:solidFill>
              </a:rPr>
              <a:t>GeV</a:t>
            </a:r>
            <a:r>
              <a:rPr lang="en-US" sz="1600" dirty="0" smtClean="0">
                <a:solidFill>
                  <a:srgbClr val="B56044"/>
                </a:solidFill>
              </a:rPr>
              <a:t> DM</a:t>
            </a:r>
            <a:endParaRPr lang="en-US" sz="1600" dirty="0">
              <a:solidFill>
                <a:srgbClr val="B56044"/>
              </a:solidFill>
            </a:endParaRPr>
          </a:p>
        </p:txBody>
      </p:sp>
      <p:pic>
        <p:nvPicPr>
          <p:cNvPr id="11" name="Picture 10" descr="DM_astro_ter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0072" y="1271806"/>
            <a:ext cx="3888432" cy="725721"/>
          </a:xfrm>
          <a:prstGeom prst="rect">
            <a:avLst/>
          </a:prstGeom>
        </p:spPr>
      </p:pic>
      <p:sp>
        <p:nvSpPr>
          <p:cNvPr id="21" name="Content Placeholder 3"/>
          <p:cNvSpPr txBox="1">
            <a:spLocks/>
          </p:cNvSpPr>
          <p:nvPr/>
        </p:nvSpPr>
        <p:spPr>
          <a:xfrm>
            <a:off x="152400" y="5445224"/>
            <a:ext cx="8686800" cy="1340768"/>
          </a:xfrm>
          <a:prstGeom prst="rect">
            <a:avLst/>
          </a:prstGeom>
        </p:spPr>
        <p:txBody>
          <a:bodyPr lIns="91418" tIns="45709" rIns="91418" bIns="45709"/>
          <a:lstStyle>
            <a:lvl1pPr marL="234950" indent="-234950" algn="l" rtl="0" eaLnBrk="1" fontAlgn="base" hangingPunct="1"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5613" indent="-22066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0033CC"/>
                </a:solidFill>
                <a:latin typeface="+mn-lt"/>
                <a:ea typeface="ＭＳ Ｐゴシック" pitchFamily="-112" charset="-128"/>
              </a:defRPr>
            </a:lvl2pPr>
            <a:lvl3pPr marL="690563" indent="-2349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rgbClr val="FF0000"/>
                </a:solidFill>
                <a:latin typeface="+mn-lt"/>
                <a:ea typeface="ＭＳ Ｐゴシック" pitchFamily="-112" charset="-128"/>
              </a:defRPr>
            </a:lvl3pPr>
            <a:lvl4pPr marL="911225" indent="-22066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b="1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1146175" indent="-2349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514012" indent="-22854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106" indent="-22854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8198" indent="-22854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5292" indent="-22854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342900" indent="-342900">
              <a:buFont typeface="Arial"/>
              <a:buChar char="•"/>
            </a:pPr>
            <a:r>
              <a:rPr lang="en-US" b="0" i="1" dirty="0" smtClean="0"/>
              <a:t>Note</a:t>
            </a:r>
            <a:r>
              <a:rPr lang="en-US" b="0" dirty="0" smtClean="0"/>
              <a:t>: J-factor includes </a:t>
            </a:r>
            <a:r>
              <a:rPr lang="en-US" b="0" dirty="0" smtClean="0"/>
              <a:t>distance, </a:t>
            </a:r>
            <a:r>
              <a:rPr lang="en-US" b="0" dirty="0" smtClean="0"/>
              <a:t>i.e., J-factor would decrease by </a:t>
            </a:r>
            <a:r>
              <a:rPr lang="en-US" b="0" dirty="0" smtClean="0"/>
              <a:t>four </a:t>
            </a:r>
            <a:r>
              <a:rPr lang="en-US" b="0" dirty="0" smtClean="0"/>
              <a:t>if a point-like source were twice as far away </a:t>
            </a:r>
            <a:endParaRPr lang="en-US" b="0" dirty="0" smtClean="0"/>
          </a:p>
          <a:p>
            <a:pPr marL="342900" indent="-342900">
              <a:buFont typeface="Arial"/>
              <a:buChar char="•"/>
            </a:pPr>
            <a:r>
              <a:rPr lang="en-US" b="0" i="1" dirty="0" smtClean="0"/>
              <a:t>Note</a:t>
            </a:r>
            <a:r>
              <a:rPr lang="en-US" b="0" dirty="0" smtClean="0"/>
              <a:t>: the key factor of 1/m</a:t>
            </a:r>
            <a:r>
              <a:rPr lang="en-US" b="0" baseline="-25000" dirty="0" smtClean="0">
                <a:latin typeface="Symbol" charset="2"/>
                <a:cs typeface="Symbol" charset="2"/>
              </a:rPr>
              <a:t>c</a:t>
            </a:r>
            <a:r>
              <a:rPr lang="en-US" b="0" baseline="30000" dirty="0" smtClean="0"/>
              <a:t>2</a:t>
            </a:r>
            <a:r>
              <a:rPr lang="en-US" b="0" dirty="0"/>
              <a:t> </a:t>
            </a:r>
            <a:r>
              <a:rPr lang="en-US" b="0" dirty="0" smtClean="0"/>
              <a:t>is b/c we express the J-factor as a function of mass density (which we can measure), not number density</a:t>
            </a:r>
            <a:endParaRPr lang="en-US" b="0" dirty="0" smtClean="0"/>
          </a:p>
        </p:txBody>
      </p:sp>
    </p:spTree>
    <p:extLst>
      <p:ext uri="{BB962C8B-B14F-4D97-AF65-F5344CB8AC3E}">
        <p14:creationId xmlns:p14="http://schemas.microsoft.com/office/powerpoint/2010/main" val="3040938396"/>
      </p:ext>
    </p:extLst>
  </p:cSld>
  <p:clrMapOvr>
    <a:masterClrMapping/>
  </p:clrMapOvr>
  <p:transition xmlns:p14="http://schemas.microsoft.com/office/powerpoint/2010/main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508" y="1325124"/>
            <a:ext cx="9129492" cy="48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Dark Matter Search Strategies</a:t>
            </a:r>
            <a:endParaRPr lang="en-US" dirty="0"/>
          </a:p>
        </p:txBody>
      </p:sp>
      <p:sp>
        <p:nvSpPr>
          <p:cNvPr id="8" name="Rectangle 9"/>
          <p:cNvSpPr>
            <a:spLocks/>
          </p:cNvSpPr>
          <p:nvPr/>
        </p:nvSpPr>
        <p:spPr bwMode="auto">
          <a:xfrm>
            <a:off x="228600" y="854333"/>
            <a:ext cx="2590800" cy="83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39880" bIns="0" anchor="ctr">
            <a:prstTxWarp prst="textNoShape">
              <a:avLst/>
            </a:prstTxWarp>
            <a:spAutoFit/>
          </a:bodyPr>
          <a:lstStyle/>
          <a:p>
            <a:pPr marL="41275" algn="ctr" defTabSz="457200">
              <a:spcBef>
                <a:spcPts val="500"/>
              </a:spcBef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                 Satellites</a:t>
            </a:r>
          </a:p>
          <a:p>
            <a:pPr marL="41275" algn="ctr" defTabSz="457200">
              <a:spcBef>
                <a:spcPts val="500"/>
              </a:spcBef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Low background and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 good</a:t>
            </a:r>
          </a:p>
          <a:p>
            <a:pPr marL="41275" algn="ctr" defTabSz="457200">
              <a:spcBef>
                <a:spcPts val="500"/>
              </a:spcBef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source 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id,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 but 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low 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statistics</a:t>
            </a: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 rot="10800000">
            <a:off x="4572000" y="1690457"/>
            <a:ext cx="0" cy="166234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stealth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11"/>
          <p:cNvSpPr>
            <a:spLocks/>
          </p:cNvSpPr>
          <p:nvPr/>
        </p:nvSpPr>
        <p:spPr bwMode="auto">
          <a:xfrm>
            <a:off x="3429000" y="822812"/>
            <a:ext cx="2743200" cy="83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39880" bIns="0" anchor="ctr">
            <a:prstTxWarp prst="textNoShape">
              <a:avLst/>
            </a:prstTxWarp>
            <a:spAutoFit/>
          </a:bodyPr>
          <a:lstStyle/>
          <a:p>
            <a:pPr marL="41275" defTabSz="457200">
              <a:spcBef>
                <a:spcPts val="500"/>
              </a:spcBef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    Galactic Center</a:t>
            </a:r>
          </a:p>
          <a:p>
            <a:pPr marL="41275" defTabSz="457200">
              <a:spcBef>
                <a:spcPts val="500"/>
              </a:spcBef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Good 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s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tatistics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, 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but source </a:t>
            </a:r>
          </a:p>
          <a:p>
            <a:pPr marL="41275" defTabSz="457200">
              <a:spcBef>
                <a:spcPts val="500"/>
              </a:spcBef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confusion/diffuse 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background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-128"/>
              <a:cs typeface="ＭＳ Ｐゴシック" charset="-128"/>
              <a:sym typeface="Verdana" charset="0"/>
            </a:endParaRPr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 rot="10800000" flipH="1">
            <a:off x="5424487" y="1758396"/>
            <a:ext cx="2347913" cy="128960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stealth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11"/>
          <p:cNvSpPr>
            <a:spLocks/>
          </p:cNvSpPr>
          <p:nvPr/>
        </p:nvSpPr>
        <p:spPr bwMode="auto">
          <a:xfrm>
            <a:off x="6608762" y="954331"/>
            <a:ext cx="2535238" cy="83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39880" bIns="0" anchor="ctr">
            <a:prstTxWarp prst="textNoShape">
              <a:avLst/>
            </a:prstTxWarp>
            <a:spAutoFit/>
          </a:bodyPr>
          <a:lstStyle/>
          <a:p>
            <a:pPr marL="41275" defTabSz="457200">
              <a:spcBef>
                <a:spcPts val="50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      Milky Way Halo</a:t>
            </a:r>
          </a:p>
          <a:p>
            <a:pPr marL="41275" defTabSz="457200">
              <a:spcBef>
                <a:spcPts val="500"/>
              </a:spcBef>
              <a:spcAft>
                <a:spcPts val="0"/>
              </a:spcAft>
            </a:pPr>
            <a:r>
              <a:rPr lang="en-US" sz="14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Large </a:t>
            </a:r>
            <a:r>
              <a:rPr lang="en-US" sz="1400" b="1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statistics, </a:t>
            </a:r>
            <a:r>
              <a:rPr lang="en-US" sz="14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but </a:t>
            </a:r>
            <a:r>
              <a:rPr lang="en-US" sz="1400" b="1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diffuse</a:t>
            </a:r>
          </a:p>
          <a:p>
            <a:pPr marL="41275" defTabSz="457200">
              <a:spcBef>
                <a:spcPts val="50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background</a:t>
            </a:r>
            <a:endParaRPr lang="en-US" sz="1400" b="1" dirty="0">
              <a:solidFill>
                <a:schemeClr val="bg2">
                  <a:lumMod val="40000"/>
                  <a:lumOff val="60000"/>
                </a:schemeClr>
              </a:solidFill>
              <a:latin typeface="Arial"/>
              <a:ea typeface="ＭＳ Ｐゴシック" charset="-128"/>
              <a:cs typeface="ＭＳ Ｐゴシック" charset="-128"/>
              <a:sym typeface="Verdana" charset="0"/>
            </a:endParaRPr>
          </a:p>
        </p:txBody>
      </p:sp>
      <p:sp>
        <p:nvSpPr>
          <p:cNvPr id="13" name="Rectangle 16"/>
          <p:cNvSpPr>
            <a:spLocks/>
          </p:cNvSpPr>
          <p:nvPr/>
        </p:nvSpPr>
        <p:spPr bwMode="auto">
          <a:xfrm>
            <a:off x="6172200" y="5422900"/>
            <a:ext cx="31242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39880" bIns="0" anchor="ctr">
            <a:prstTxWarp prst="textNoShape">
              <a:avLst/>
            </a:prstTxWarp>
          </a:bodyPr>
          <a:lstStyle/>
          <a:p>
            <a:pPr marL="41275" defTabSz="457200">
              <a:spcBef>
                <a:spcPts val="500"/>
              </a:spcBef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  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 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Isotropic 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contributions</a:t>
            </a:r>
          </a:p>
          <a:p>
            <a:pPr marL="41275" defTabSz="457200">
              <a:spcBef>
                <a:spcPts val="500"/>
              </a:spcBef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Large statistics, but astrophysics,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 galactic 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diffuse background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 </a:t>
            </a:r>
          </a:p>
        </p:txBody>
      </p:sp>
      <p:sp>
        <p:nvSpPr>
          <p:cNvPr id="14" name="Rectangle 15"/>
          <p:cNvSpPr>
            <a:spLocks/>
          </p:cNvSpPr>
          <p:nvPr/>
        </p:nvSpPr>
        <p:spPr bwMode="auto">
          <a:xfrm>
            <a:off x="14508" y="5285110"/>
            <a:ext cx="4102100" cy="1115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39880" bIns="0" anchor="ctr">
            <a:prstTxWarp prst="textNoShape">
              <a:avLst/>
            </a:prstTxWarp>
            <a:spAutoFit/>
          </a:bodyPr>
          <a:lstStyle/>
          <a:p>
            <a:pPr marL="41275" defTabSz="457200">
              <a:spcBef>
                <a:spcPts val="500"/>
              </a:spcBef>
            </a:pPr>
            <a:r>
              <a:rPr lang="en-US" sz="1800" b="1" dirty="0">
                <a:solidFill>
                  <a:srgbClr val="CCCCCC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        Spectral Lines</a:t>
            </a:r>
            <a:endParaRPr lang="en-US" sz="1800" b="1" dirty="0" smtClean="0">
              <a:solidFill>
                <a:srgbClr val="CCCCCC"/>
              </a:solidFill>
              <a:latin typeface="Arial"/>
              <a:ea typeface="ＭＳ Ｐゴシック" charset="-128"/>
              <a:cs typeface="ＭＳ Ｐゴシック" charset="-128"/>
              <a:sym typeface="Verdana" charset="0"/>
            </a:endParaRPr>
          </a:p>
          <a:p>
            <a:pPr marL="41275" defTabSz="457200">
              <a:spcBef>
                <a:spcPts val="500"/>
              </a:spcBef>
            </a:pPr>
            <a:r>
              <a:rPr lang="en-US" sz="1400" b="1" dirty="0" smtClean="0">
                <a:solidFill>
                  <a:srgbClr val="CCCCCC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Little or no </a:t>
            </a:r>
            <a:r>
              <a:rPr lang="en-US" sz="1400" b="1" dirty="0">
                <a:solidFill>
                  <a:srgbClr val="CCCCCC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astrophysical uncertainties,</a:t>
            </a:r>
            <a:r>
              <a:rPr lang="en-US" sz="1400" b="1" dirty="0" smtClean="0">
                <a:solidFill>
                  <a:srgbClr val="CCCCCC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 good</a:t>
            </a:r>
          </a:p>
          <a:p>
            <a:pPr marL="41275" defTabSz="457200">
              <a:spcBef>
                <a:spcPts val="500"/>
              </a:spcBef>
            </a:pPr>
            <a:r>
              <a:rPr lang="en-US" sz="1400" b="1" dirty="0" smtClean="0">
                <a:solidFill>
                  <a:srgbClr val="CCCCCC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source </a:t>
            </a:r>
            <a:r>
              <a:rPr lang="en-US" sz="1400" b="1" dirty="0">
                <a:solidFill>
                  <a:srgbClr val="CCCCCC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id, but low sensitivity because </a:t>
            </a:r>
            <a:r>
              <a:rPr lang="en-US" sz="1400" b="1" dirty="0" smtClean="0">
                <a:solidFill>
                  <a:srgbClr val="CCCCCC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of</a:t>
            </a:r>
          </a:p>
          <a:p>
            <a:pPr marL="41275" defTabSz="457200">
              <a:spcBef>
                <a:spcPts val="500"/>
              </a:spcBef>
            </a:pPr>
            <a:r>
              <a:rPr lang="en-US" sz="1400" b="1" dirty="0" smtClean="0">
                <a:solidFill>
                  <a:srgbClr val="CCCCCC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expected </a:t>
            </a:r>
            <a:r>
              <a:rPr lang="en-US" sz="1400" b="1" dirty="0">
                <a:solidFill>
                  <a:srgbClr val="CCCCCC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small</a:t>
            </a:r>
            <a:r>
              <a:rPr lang="en-US" sz="1400" b="1" dirty="0" smtClean="0">
                <a:solidFill>
                  <a:srgbClr val="CCCCCC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 branching ratio</a:t>
            </a:r>
            <a:endParaRPr lang="en-US" sz="1800" b="1" dirty="0">
              <a:solidFill>
                <a:srgbClr val="CCCCCC"/>
              </a:solidFill>
              <a:latin typeface="Arial"/>
              <a:ea typeface="ＭＳ Ｐゴシック" charset="-128"/>
              <a:cs typeface="ＭＳ Ｐゴシック" charset="-128"/>
              <a:sym typeface="Verdana" charset="0"/>
            </a:endParaRPr>
          </a:p>
        </p:txBody>
      </p:sp>
      <p:sp>
        <p:nvSpPr>
          <p:cNvPr id="15" name="Rectangle 14"/>
          <p:cNvSpPr>
            <a:spLocks/>
          </p:cNvSpPr>
          <p:nvPr/>
        </p:nvSpPr>
        <p:spPr bwMode="auto">
          <a:xfrm>
            <a:off x="6608762" y="6268169"/>
            <a:ext cx="2535238" cy="61721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0" tIns="0" rIns="53486" bIns="0" anchor="ctr" anchorCtr="0">
            <a:prstTxWarp prst="textNoShape">
              <a:avLst/>
            </a:prstTxWarp>
          </a:bodyPr>
          <a:lstStyle/>
          <a:p>
            <a:pPr marL="52388" defTabSz="457200">
              <a:spcBef>
                <a:spcPts val="120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333333"/>
                </a:solidFill>
                <a:ea typeface="Gill Sans" charset="0"/>
                <a:cs typeface="Gill Sans" charset="0"/>
              </a:rPr>
              <a:t>Dark Matter simulation:</a:t>
            </a:r>
          </a:p>
          <a:p>
            <a:pPr marL="52388" defTabSz="457200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333333"/>
                </a:solidFill>
                <a:ea typeface="Gill Sans" charset="0"/>
                <a:cs typeface="Gill Sans" charset="0"/>
              </a:rPr>
              <a:t>Pieri+(2009) arXiv:0908.0195</a:t>
            </a:r>
            <a:endParaRPr lang="en-US" sz="1400" dirty="0">
              <a:solidFill>
                <a:srgbClr val="333333"/>
              </a:solidFill>
              <a:ea typeface="Gill Sans" charset="0"/>
              <a:cs typeface="Gill Sans" charset="0"/>
            </a:endParaRPr>
          </a:p>
        </p:txBody>
      </p:sp>
      <p:sp>
        <p:nvSpPr>
          <p:cNvPr id="16" name="Rectangle 16"/>
          <p:cNvSpPr>
            <a:spLocks/>
          </p:cNvSpPr>
          <p:nvPr/>
        </p:nvSpPr>
        <p:spPr bwMode="auto">
          <a:xfrm>
            <a:off x="3162300" y="6057900"/>
            <a:ext cx="3124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39880" bIns="0" anchor="ctr">
            <a:prstTxWarp prst="textNoShape">
              <a:avLst/>
            </a:prstTxWarp>
          </a:bodyPr>
          <a:lstStyle/>
          <a:p>
            <a:pPr marL="41275" algn="ctr" defTabSz="457200">
              <a:spcBef>
                <a:spcPts val="500"/>
              </a:spcBef>
            </a:pPr>
            <a:r>
              <a:rPr lang="en-US" sz="1800" b="1" dirty="0" smtClean="0">
                <a:solidFill>
                  <a:srgbClr val="CCCCCC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Galaxy Clusters</a:t>
            </a:r>
          </a:p>
          <a:p>
            <a:pPr marL="41275" defTabSz="457200">
              <a:spcBef>
                <a:spcPts val="500"/>
              </a:spcBef>
            </a:pPr>
            <a:r>
              <a:rPr lang="en-US" sz="1400" b="1" dirty="0" smtClean="0">
                <a:solidFill>
                  <a:srgbClr val="CCCCCC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Low background, but low statistics</a:t>
            </a:r>
            <a:endParaRPr lang="en-US" sz="1800" b="1" dirty="0">
              <a:solidFill>
                <a:srgbClr val="CCCCCC"/>
              </a:solidFill>
              <a:latin typeface="Arial"/>
              <a:ea typeface="ＭＳ Ｐゴシック" charset="-128"/>
              <a:cs typeface="ＭＳ Ｐゴシック" charset="-128"/>
              <a:sym typeface="Verdana" charset="0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0800000" flipH="1" flipV="1">
            <a:off x="6850063" y="4343399"/>
            <a:ext cx="592138" cy="107950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stealth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Line 10"/>
          <p:cNvSpPr>
            <a:spLocks noChangeShapeType="1"/>
          </p:cNvSpPr>
          <p:nvPr/>
        </p:nvSpPr>
        <p:spPr bwMode="auto">
          <a:xfrm rot="10800000" flipV="1">
            <a:off x="5029200" y="4800600"/>
            <a:ext cx="1257300" cy="114299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stealth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Line 10"/>
          <p:cNvSpPr>
            <a:spLocks noChangeShapeType="1"/>
          </p:cNvSpPr>
          <p:nvPr/>
        </p:nvSpPr>
        <p:spPr bwMode="auto">
          <a:xfrm rot="10800000" flipH="1" flipV="1">
            <a:off x="4116608" y="4800600"/>
            <a:ext cx="798292" cy="114299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stealth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5AAEE2-B44A-3C42-B555-69B203C6502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21" name="Line 7"/>
          <p:cNvSpPr>
            <a:spLocks noChangeShapeType="1"/>
          </p:cNvSpPr>
          <p:nvPr/>
        </p:nvSpPr>
        <p:spPr bwMode="auto">
          <a:xfrm rot="10800000" flipH="1">
            <a:off x="2057399" y="1905000"/>
            <a:ext cx="1" cy="685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stealth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Line 8"/>
          <p:cNvSpPr>
            <a:spLocks noChangeShapeType="1"/>
          </p:cNvSpPr>
          <p:nvPr/>
        </p:nvSpPr>
        <p:spPr bwMode="auto">
          <a:xfrm rot="10800000">
            <a:off x="2286000" y="1905000"/>
            <a:ext cx="1143000" cy="685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stealth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578346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ens_ait_84m_gt1000_psf3_gal_0p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92796"/>
            <a:ext cx="8568952" cy="4284476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Strategies (against the 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-ray Sky)</a:t>
            </a:r>
            <a:endParaRPr lang="en-US" dirty="0"/>
          </a:p>
        </p:txBody>
      </p:sp>
      <p:sp>
        <p:nvSpPr>
          <p:cNvPr id="25" name="Rectangle 24"/>
          <p:cNvSpPr>
            <a:spLocks/>
          </p:cNvSpPr>
          <p:nvPr/>
        </p:nvSpPr>
        <p:spPr bwMode="auto">
          <a:xfrm>
            <a:off x="6850062" y="6240785"/>
            <a:ext cx="2293938" cy="61721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0" tIns="0" rIns="53486" bIns="0" anchor="ctr">
            <a:prstTxWarp prst="textNoShape">
              <a:avLst/>
            </a:prstTxWarp>
          </a:bodyPr>
          <a:lstStyle/>
          <a:p>
            <a:pPr marL="52388" defTabSz="457200">
              <a:spcBef>
                <a:spcPts val="120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FFFFFF"/>
                </a:solidFill>
                <a:ea typeface="Gill Sans" charset="0"/>
                <a:cs typeface="Gill Sans" charset="0"/>
              </a:rPr>
              <a:t>LAT 7 Years Sky &gt; 1 </a:t>
            </a:r>
            <a:r>
              <a:rPr lang="en-US" sz="1400" dirty="0" err="1" smtClean="0">
                <a:solidFill>
                  <a:srgbClr val="FFFFFF"/>
                </a:solidFill>
                <a:ea typeface="Gill Sans" charset="0"/>
                <a:cs typeface="Gill Sans" charset="0"/>
              </a:rPr>
              <a:t>GeV</a:t>
            </a:r>
            <a:endParaRPr lang="en-US" sz="1400" dirty="0">
              <a:solidFill>
                <a:srgbClr val="FFFFFF"/>
              </a:solidFill>
              <a:ea typeface="Gill Sans" charset="0"/>
              <a:cs typeface="Gill Sans" charset="0"/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5AAEE2-B44A-3C42-B555-69B203C6502D}" type="slidenum">
              <a:rPr lang="en-US" smtClean="0">
                <a:solidFill>
                  <a:srgbClr val="3333CC">
                    <a:lumMod val="40000"/>
                    <a:lumOff val="60000"/>
                  </a:srgbClr>
                </a:solidFill>
              </a:rPr>
              <a:pPr>
                <a:defRPr/>
              </a:pPr>
              <a:t>13</a:t>
            </a:fld>
            <a:endParaRPr lang="en-US">
              <a:solidFill>
                <a:srgbClr val="3333CC">
                  <a:lumMod val="40000"/>
                  <a:lumOff val="60000"/>
                </a:srgbClr>
              </a:solidFill>
            </a:endParaRPr>
          </a:p>
        </p:txBody>
      </p:sp>
      <p:sp>
        <p:nvSpPr>
          <p:cNvPr id="29" name="Line 7"/>
          <p:cNvSpPr>
            <a:spLocks noChangeShapeType="1"/>
          </p:cNvSpPr>
          <p:nvPr/>
        </p:nvSpPr>
        <p:spPr bwMode="auto">
          <a:xfrm rot="10800000" flipH="1">
            <a:off x="2057399" y="1905000"/>
            <a:ext cx="1" cy="685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stealth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0" name="Line 8"/>
          <p:cNvSpPr>
            <a:spLocks noChangeShapeType="1"/>
          </p:cNvSpPr>
          <p:nvPr/>
        </p:nvSpPr>
        <p:spPr bwMode="auto">
          <a:xfrm rot="10800000">
            <a:off x="2286000" y="1905000"/>
            <a:ext cx="1143000" cy="685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stealth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1" name="Rectangle 9"/>
          <p:cNvSpPr>
            <a:spLocks/>
          </p:cNvSpPr>
          <p:nvPr/>
        </p:nvSpPr>
        <p:spPr bwMode="auto">
          <a:xfrm>
            <a:off x="228600" y="854333"/>
            <a:ext cx="2590800" cy="83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39880" bIns="0" anchor="ctr">
            <a:prstTxWarp prst="textNoShape">
              <a:avLst/>
            </a:prstTxWarp>
            <a:spAutoFit/>
          </a:bodyPr>
          <a:lstStyle/>
          <a:p>
            <a:pPr marL="41275" algn="ctr" defTabSz="457200">
              <a:spcBef>
                <a:spcPts val="500"/>
              </a:spcBef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                 Satellites</a:t>
            </a:r>
          </a:p>
          <a:p>
            <a:pPr marL="41275" algn="ctr" defTabSz="457200">
              <a:spcBef>
                <a:spcPts val="500"/>
              </a:spcBef>
            </a:pPr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Low background and</a:t>
            </a:r>
            <a:r>
              <a:rPr lang="en-US" sz="1400" b="1" dirty="0" smtClean="0">
                <a:solidFill>
                  <a:srgbClr val="FFFFFF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 good</a:t>
            </a:r>
          </a:p>
          <a:p>
            <a:pPr marL="41275" algn="ctr" defTabSz="457200">
              <a:spcBef>
                <a:spcPts val="500"/>
              </a:spcBef>
            </a:pPr>
            <a:r>
              <a:rPr lang="en-US" sz="1400" b="1" dirty="0" smtClean="0">
                <a:solidFill>
                  <a:srgbClr val="FFFFFF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source </a:t>
            </a:r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id,</a:t>
            </a:r>
            <a:r>
              <a:rPr lang="en-US" sz="1400" b="1" dirty="0" smtClean="0">
                <a:solidFill>
                  <a:srgbClr val="FFFFFF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 but </a:t>
            </a:r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low </a:t>
            </a:r>
            <a:r>
              <a:rPr lang="en-US" sz="1400" b="1" dirty="0" smtClean="0">
                <a:solidFill>
                  <a:srgbClr val="FFFFFF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statistics</a:t>
            </a:r>
          </a:p>
        </p:txBody>
      </p:sp>
      <p:sp>
        <p:nvSpPr>
          <p:cNvPr id="32" name="Line 10"/>
          <p:cNvSpPr>
            <a:spLocks noChangeShapeType="1"/>
          </p:cNvSpPr>
          <p:nvPr/>
        </p:nvSpPr>
        <p:spPr bwMode="auto">
          <a:xfrm rot="10800000">
            <a:off x="4572000" y="1690457"/>
            <a:ext cx="0" cy="166234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stealth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" name="Rectangle 11"/>
          <p:cNvSpPr>
            <a:spLocks/>
          </p:cNvSpPr>
          <p:nvPr/>
        </p:nvSpPr>
        <p:spPr bwMode="auto">
          <a:xfrm>
            <a:off x="3429000" y="822812"/>
            <a:ext cx="2743200" cy="83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39880" bIns="0" anchor="ctr">
            <a:prstTxWarp prst="textNoShape">
              <a:avLst/>
            </a:prstTxWarp>
            <a:spAutoFit/>
          </a:bodyPr>
          <a:lstStyle/>
          <a:p>
            <a:pPr marL="41275" defTabSz="457200">
              <a:spcBef>
                <a:spcPts val="500"/>
              </a:spcBef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    Galactic Center</a:t>
            </a:r>
          </a:p>
          <a:p>
            <a:pPr marL="41275" defTabSz="457200">
              <a:spcBef>
                <a:spcPts val="500"/>
              </a:spcBef>
            </a:pPr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Good </a:t>
            </a:r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s</a:t>
            </a:r>
            <a:r>
              <a:rPr lang="en-US" sz="1400" b="1" dirty="0" smtClean="0">
                <a:solidFill>
                  <a:srgbClr val="FFFFFF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tatistics</a:t>
            </a:r>
            <a:r>
              <a:rPr lang="en-US" sz="1400" b="1" dirty="0" smtClean="0">
                <a:solidFill>
                  <a:srgbClr val="FFFFFF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, </a:t>
            </a:r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but source </a:t>
            </a:r>
          </a:p>
          <a:p>
            <a:pPr marL="41275" defTabSz="457200">
              <a:spcBef>
                <a:spcPts val="500"/>
              </a:spcBef>
            </a:pPr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confusion/diffuse </a:t>
            </a:r>
            <a:r>
              <a:rPr lang="en-US" sz="1400" b="1" dirty="0" smtClean="0">
                <a:solidFill>
                  <a:srgbClr val="FFFFFF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background</a:t>
            </a:r>
            <a:endParaRPr lang="en-US" sz="1800" b="1" dirty="0">
              <a:solidFill>
                <a:srgbClr val="FFFFFF"/>
              </a:solidFill>
              <a:latin typeface="Arial"/>
              <a:ea typeface="ＭＳ Ｐゴシック" charset="-128"/>
              <a:cs typeface="ＭＳ Ｐゴシック" charset="-128"/>
              <a:sym typeface="Verdana" charset="0"/>
            </a:endParaRPr>
          </a:p>
        </p:txBody>
      </p:sp>
      <p:sp>
        <p:nvSpPr>
          <p:cNvPr id="34" name="Line 13"/>
          <p:cNvSpPr>
            <a:spLocks noChangeShapeType="1"/>
          </p:cNvSpPr>
          <p:nvPr/>
        </p:nvSpPr>
        <p:spPr bwMode="auto">
          <a:xfrm rot="10800000" flipH="1">
            <a:off x="5424487" y="1758396"/>
            <a:ext cx="2347913" cy="128960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stealth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5" name="Rectangle 34"/>
          <p:cNvSpPr>
            <a:spLocks/>
          </p:cNvSpPr>
          <p:nvPr/>
        </p:nvSpPr>
        <p:spPr bwMode="auto">
          <a:xfrm>
            <a:off x="6608762" y="954331"/>
            <a:ext cx="2535238" cy="83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39880" bIns="0" anchor="ctr">
            <a:prstTxWarp prst="textNoShape">
              <a:avLst/>
            </a:prstTxWarp>
            <a:spAutoFit/>
          </a:bodyPr>
          <a:lstStyle/>
          <a:p>
            <a:pPr marL="41275" defTabSz="457200">
              <a:spcBef>
                <a:spcPts val="50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606060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      Milky Way Halo</a:t>
            </a:r>
          </a:p>
          <a:p>
            <a:pPr marL="41275" defTabSz="457200">
              <a:spcBef>
                <a:spcPts val="50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606060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Large </a:t>
            </a:r>
            <a:r>
              <a:rPr lang="en-US" sz="1400" b="1" dirty="0" smtClean="0">
                <a:solidFill>
                  <a:srgbClr val="606060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statistics, </a:t>
            </a:r>
            <a:r>
              <a:rPr lang="en-US" sz="1400" b="1" dirty="0">
                <a:solidFill>
                  <a:srgbClr val="606060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but </a:t>
            </a:r>
            <a:r>
              <a:rPr lang="en-US" sz="1400" b="1" dirty="0" smtClean="0">
                <a:solidFill>
                  <a:srgbClr val="606060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diffuse</a:t>
            </a:r>
          </a:p>
          <a:p>
            <a:pPr marL="41275" defTabSz="457200">
              <a:spcBef>
                <a:spcPts val="50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606060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background</a:t>
            </a:r>
            <a:endParaRPr lang="en-US" sz="1400" b="1" dirty="0">
              <a:solidFill>
                <a:srgbClr val="606060"/>
              </a:solidFill>
              <a:latin typeface="Arial"/>
              <a:ea typeface="ＭＳ Ｐゴシック" charset="-128"/>
              <a:cs typeface="ＭＳ Ｐゴシック" charset="-128"/>
              <a:sym typeface="Verdana" charset="0"/>
            </a:endParaRPr>
          </a:p>
        </p:txBody>
      </p:sp>
      <p:sp>
        <p:nvSpPr>
          <p:cNvPr id="36" name="Rectangle 16"/>
          <p:cNvSpPr>
            <a:spLocks/>
          </p:cNvSpPr>
          <p:nvPr/>
        </p:nvSpPr>
        <p:spPr bwMode="auto">
          <a:xfrm>
            <a:off x="6172200" y="5422900"/>
            <a:ext cx="31242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39880" bIns="0" anchor="ctr">
            <a:prstTxWarp prst="textNoShape">
              <a:avLst/>
            </a:prstTxWarp>
          </a:bodyPr>
          <a:lstStyle/>
          <a:p>
            <a:pPr marL="41275" defTabSz="457200">
              <a:spcBef>
                <a:spcPts val="500"/>
              </a:spcBef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  </a:t>
            </a: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 </a:t>
            </a: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Isotropic </a:t>
            </a: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contributions</a:t>
            </a:r>
          </a:p>
          <a:p>
            <a:pPr marL="41275" defTabSz="457200">
              <a:spcBef>
                <a:spcPts val="500"/>
              </a:spcBef>
            </a:pPr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Large statistics, but astrophysics,</a:t>
            </a:r>
            <a:r>
              <a:rPr lang="en-US" sz="1400" b="1" dirty="0" smtClean="0">
                <a:solidFill>
                  <a:srgbClr val="FFFFFF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 galactic </a:t>
            </a:r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diffuse background</a:t>
            </a: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 </a:t>
            </a:r>
          </a:p>
        </p:txBody>
      </p:sp>
      <p:sp>
        <p:nvSpPr>
          <p:cNvPr id="37" name="Rectangle 15"/>
          <p:cNvSpPr>
            <a:spLocks/>
          </p:cNvSpPr>
          <p:nvPr/>
        </p:nvSpPr>
        <p:spPr bwMode="auto">
          <a:xfrm>
            <a:off x="14508" y="5285110"/>
            <a:ext cx="4102100" cy="1115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39880" bIns="0" anchor="ctr">
            <a:prstTxWarp prst="textNoShape">
              <a:avLst/>
            </a:prstTxWarp>
            <a:spAutoFit/>
          </a:bodyPr>
          <a:lstStyle/>
          <a:p>
            <a:pPr marL="41275" defTabSz="457200">
              <a:spcBef>
                <a:spcPts val="500"/>
              </a:spcBef>
            </a:pP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        Spectral Lines</a:t>
            </a:r>
            <a:endParaRPr lang="en-US" sz="1800" b="1" dirty="0" smtClean="0">
              <a:solidFill>
                <a:schemeClr val="bg2">
                  <a:lumMod val="75000"/>
                </a:schemeClr>
              </a:solidFill>
              <a:latin typeface="Arial"/>
              <a:ea typeface="ＭＳ Ｐゴシック" charset="-128"/>
              <a:cs typeface="ＭＳ Ｐゴシック" charset="-128"/>
              <a:sym typeface="Verdana" charset="0"/>
            </a:endParaRPr>
          </a:p>
          <a:p>
            <a:pPr marL="41275" defTabSz="457200">
              <a:spcBef>
                <a:spcPts val="500"/>
              </a:spcBef>
            </a:pPr>
            <a:r>
              <a:rPr lang="en-US" sz="1400" b="1" dirty="0" smtClean="0">
                <a:solidFill>
                  <a:schemeClr val="bg2">
                    <a:lumMod val="75000"/>
                  </a:schemeClr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Little or no </a:t>
            </a:r>
            <a:r>
              <a:rPr lang="en-US" sz="1400" b="1" dirty="0">
                <a:solidFill>
                  <a:schemeClr val="bg2">
                    <a:lumMod val="75000"/>
                  </a:schemeClr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astrophysical uncertainties,</a:t>
            </a:r>
            <a:r>
              <a:rPr lang="en-US" sz="1400" b="1" dirty="0" smtClean="0">
                <a:solidFill>
                  <a:schemeClr val="bg2">
                    <a:lumMod val="75000"/>
                  </a:schemeClr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 good</a:t>
            </a:r>
          </a:p>
          <a:p>
            <a:pPr marL="41275" defTabSz="457200">
              <a:spcBef>
                <a:spcPts val="500"/>
              </a:spcBef>
            </a:pPr>
            <a:r>
              <a:rPr lang="en-US" sz="1400" b="1" dirty="0" smtClean="0">
                <a:solidFill>
                  <a:schemeClr val="bg2">
                    <a:lumMod val="75000"/>
                  </a:schemeClr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source </a:t>
            </a:r>
            <a:r>
              <a:rPr lang="en-US" sz="1400" b="1" dirty="0">
                <a:solidFill>
                  <a:schemeClr val="bg2">
                    <a:lumMod val="75000"/>
                  </a:schemeClr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id, but low sensitivity because </a:t>
            </a:r>
            <a:r>
              <a:rPr lang="en-US" sz="1400" b="1" dirty="0" smtClean="0">
                <a:solidFill>
                  <a:schemeClr val="bg2">
                    <a:lumMod val="75000"/>
                  </a:schemeClr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of</a:t>
            </a:r>
          </a:p>
          <a:p>
            <a:pPr marL="41275" defTabSz="457200">
              <a:spcBef>
                <a:spcPts val="500"/>
              </a:spcBef>
            </a:pPr>
            <a:r>
              <a:rPr lang="en-US" sz="1400" b="1" dirty="0" smtClean="0">
                <a:solidFill>
                  <a:schemeClr val="bg2">
                    <a:lumMod val="75000"/>
                  </a:schemeClr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expected </a:t>
            </a:r>
            <a:r>
              <a:rPr lang="en-US" sz="1400" b="1" dirty="0">
                <a:solidFill>
                  <a:schemeClr val="bg2">
                    <a:lumMod val="75000"/>
                  </a:schemeClr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small</a:t>
            </a:r>
            <a:r>
              <a:rPr lang="en-US" sz="1400" b="1" dirty="0" smtClean="0">
                <a:solidFill>
                  <a:schemeClr val="bg2">
                    <a:lumMod val="75000"/>
                  </a:schemeClr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 branching ratio</a:t>
            </a:r>
            <a:endParaRPr lang="en-US" sz="1800" b="1" dirty="0">
              <a:solidFill>
                <a:schemeClr val="bg2">
                  <a:lumMod val="75000"/>
                </a:schemeClr>
              </a:solidFill>
              <a:latin typeface="Arial"/>
              <a:ea typeface="ＭＳ Ｐゴシック" charset="-128"/>
              <a:cs typeface="ＭＳ Ｐゴシック" charset="-128"/>
              <a:sym typeface="Verdana" charset="0"/>
            </a:endParaRPr>
          </a:p>
        </p:txBody>
      </p:sp>
      <p:sp>
        <p:nvSpPr>
          <p:cNvPr id="39" name="Rectangle 16"/>
          <p:cNvSpPr>
            <a:spLocks/>
          </p:cNvSpPr>
          <p:nvPr/>
        </p:nvSpPr>
        <p:spPr bwMode="auto">
          <a:xfrm>
            <a:off x="3162300" y="6057900"/>
            <a:ext cx="3124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39880" bIns="0" anchor="ctr">
            <a:prstTxWarp prst="textNoShape">
              <a:avLst/>
            </a:prstTxWarp>
          </a:bodyPr>
          <a:lstStyle/>
          <a:p>
            <a:pPr marL="41275" algn="ctr" defTabSz="457200">
              <a:spcBef>
                <a:spcPts val="500"/>
              </a:spcBef>
            </a:pPr>
            <a:r>
              <a:rPr lang="en-US" sz="1800" b="1" dirty="0" smtClean="0">
                <a:solidFill>
                  <a:srgbClr val="606060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Galaxy Clusters</a:t>
            </a:r>
          </a:p>
          <a:p>
            <a:pPr marL="41275" defTabSz="457200">
              <a:spcBef>
                <a:spcPts val="500"/>
              </a:spcBef>
            </a:pPr>
            <a:r>
              <a:rPr lang="en-US" sz="1400" b="1" dirty="0" smtClean="0">
                <a:solidFill>
                  <a:srgbClr val="606060"/>
                </a:solidFill>
                <a:latin typeface="Arial"/>
                <a:ea typeface="ＭＳ Ｐゴシック" charset="-128"/>
                <a:cs typeface="ＭＳ Ｐゴシック" charset="-128"/>
                <a:sym typeface="Verdana" charset="0"/>
              </a:rPr>
              <a:t>Low background, but low statistics</a:t>
            </a:r>
            <a:endParaRPr lang="en-US" sz="1800" b="1" dirty="0">
              <a:solidFill>
                <a:srgbClr val="606060"/>
              </a:solidFill>
              <a:latin typeface="Arial"/>
              <a:ea typeface="ＭＳ Ｐゴシック" charset="-128"/>
              <a:cs typeface="ＭＳ Ｐゴシック" charset="-128"/>
              <a:sym typeface="Verdana" charset="0"/>
            </a:endParaRPr>
          </a:p>
        </p:txBody>
      </p:sp>
      <p:sp>
        <p:nvSpPr>
          <p:cNvPr id="40" name="Line 13"/>
          <p:cNvSpPr>
            <a:spLocks noChangeShapeType="1"/>
          </p:cNvSpPr>
          <p:nvPr/>
        </p:nvSpPr>
        <p:spPr bwMode="auto">
          <a:xfrm rot="10800000" flipH="1" flipV="1">
            <a:off x="6850063" y="4343399"/>
            <a:ext cx="592138" cy="107950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stealth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" name="Line 10"/>
          <p:cNvSpPr>
            <a:spLocks noChangeShapeType="1"/>
          </p:cNvSpPr>
          <p:nvPr/>
        </p:nvSpPr>
        <p:spPr bwMode="auto">
          <a:xfrm rot="10800000" flipV="1">
            <a:off x="5029200" y="4800600"/>
            <a:ext cx="1257300" cy="114299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stealth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2" name="Line 10"/>
          <p:cNvSpPr>
            <a:spLocks noChangeShapeType="1"/>
          </p:cNvSpPr>
          <p:nvPr/>
        </p:nvSpPr>
        <p:spPr bwMode="auto">
          <a:xfrm rot="10800000" flipH="1" flipV="1">
            <a:off x="4116608" y="4800600"/>
            <a:ext cx="798292" cy="114299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stealth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22023372"/>
      </p:ext>
    </p:extLst>
  </p:cSld>
  <p:clrMapOvr>
    <a:masterClrMapping/>
  </p:clrMapOvr>
  <p:transition xmlns:p14="http://schemas.microsoft.com/office/powerpoint/2010/main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Astrophysical Backgrounds (</a:t>
            </a:r>
            <a:r>
              <a:rPr lang="en-US" dirty="0" err="1" smtClean="0"/>
              <a:t>GeV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16950" y="100013"/>
            <a:ext cx="527050" cy="204787"/>
          </a:xfrm>
        </p:spPr>
        <p:txBody>
          <a:bodyPr/>
          <a:lstStyle/>
          <a:p>
            <a:fld id="{AC0CE5EC-3956-5B42-A53D-E678281C1EC8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 descr="Galacti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1" y="1196752"/>
            <a:ext cx="4306360" cy="2148694"/>
          </a:xfrm>
          <a:prstGeom prst="rect">
            <a:avLst/>
          </a:prstGeom>
        </p:spPr>
      </p:pic>
      <p:pic>
        <p:nvPicPr>
          <p:cNvPr id="6" name="Picture 5" descr="Sourc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073" y="1190281"/>
            <a:ext cx="4342473" cy="21667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789040"/>
            <a:ext cx="4536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Diffuse </a:t>
            </a:r>
            <a:r>
              <a:rPr lang="en-US" sz="2000" dirty="0" smtClean="0">
                <a:solidFill>
                  <a:schemeClr val="bg1"/>
                </a:solidFill>
              </a:rPr>
              <a:t>Backgrounds</a:t>
            </a:r>
            <a:r>
              <a:rPr lang="en-US" sz="2000" dirty="0" smtClean="0">
                <a:solidFill>
                  <a:schemeClr val="bg1"/>
                </a:solidFill>
              </a:rPr>
              <a:t>:</a:t>
            </a:r>
          </a:p>
          <a:p>
            <a:pPr marL="798513" lvl="1" indent="-34290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Cosmic-ray interactions with dust, gas and radiation fields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96959" y="3814008"/>
            <a:ext cx="46805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Source Backgrounds:</a:t>
            </a:r>
          </a:p>
          <a:p>
            <a:pPr marL="798513" lvl="1" indent="-342900">
              <a:buFont typeface="Arial"/>
              <a:buChar char="•"/>
            </a:pPr>
            <a:r>
              <a:rPr lang="en-US" sz="2000" dirty="0" err="1" smtClean="0">
                <a:solidFill>
                  <a:schemeClr val="bg1"/>
                </a:solidFill>
              </a:rPr>
              <a:t>Blazars</a:t>
            </a:r>
            <a:r>
              <a:rPr lang="en-US" sz="2000" dirty="0" smtClean="0">
                <a:solidFill>
                  <a:schemeClr val="bg1"/>
                </a:solidFill>
              </a:rPr>
              <a:t> and Active Galactic Nuclei</a:t>
            </a:r>
          </a:p>
          <a:p>
            <a:pPr marL="798513" lvl="1" indent="-34290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Pulsars</a:t>
            </a:r>
          </a:p>
          <a:p>
            <a:pPr marL="798513" lvl="1" indent="-34290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Supernova Remnants</a:t>
            </a:r>
          </a:p>
          <a:p>
            <a:pPr marL="798513" lvl="1" indent="-34290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Galaxies (starburst galaxies)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53549" y="6197242"/>
            <a:ext cx="3146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Unresolved Sources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258813"/>
      </p:ext>
    </p:extLst>
  </p:cSld>
  <p:clrMapOvr>
    <a:masterClrMapping/>
  </p:clrMapOvr>
  <p:transition xmlns:p14="http://schemas.microsoft.com/office/powerpoint/2010/main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5-10-03 at 2.15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569" y="1124744"/>
            <a:ext cx="5333870" cy="28312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Astrophysical Backgrounds (</a:t>
            </a:r>
            <a:r>
              <a:rPr lang="en-US" dirty="0" err="1"/>
              <a:t>T</a:t>
            </a:r>
            <a:r>
              <a:rPr lang="en-US" dirty="0" err="1" smtClean="0"/>
              <a:t>eV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16950" y="100013"/>
            <a:ext cx="527050" cy="204787"/>
          </a:xfrm>
        </p:spPr>
        <p:txBody>
          <a:bodyPr/>
          <a:lstStyle/>
          <a:p>
            <a:fld id="{AC0CE5EC-3956-5B42-A53D-E678281C1EC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3789040"/>
            <a:ext cx="45365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Diffuse </a:t>
            </a:r>
            <a:r>
              <a:rPr lang="en-US" sz="2000" dirty="0" smtClean="0">
                <a:solidFill>
                  <a:schemeClr val="bg1"/>
                </a:solidFill>
              </a:rPr>
              <a:t>Backgrounds</a:t>
            </a:r>
            <a:r>
              <a:rPr lang="en-US" sz="2000" dirty="0" smtClean="0">
                <a:solidFill>
                  <a:schemeClr val="bg1"/>
                </a:solidFill>
              </a:rPr>
              <a:t>:</a:t>
            </a:r>
          </a:p>
          <a:p>
            <a:pPr marL="798513" lvl="1" indent="-342900">
              <a:buFont typeface="Arial"/>
              <a:buChar char="•"/>
            </a:pPr>
            <a:r>
              <a:rPr lang="en-US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Cosmic-ray interactions with dust, gas and radiation fields</a:t>
            </a:r>
          </a:p>
          <a:p>
            <a:pPr marL="1255713" lvl="2" indent="-342900">
              <a:buFont typeface="Arial"/>
              <a:buChar char="•"/>
            </a:pPr>
            <a:r>
              <a:rPr lang="en-US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Diffuse spectra softer than typical source spectra </a:t>
            </a:r>
            <a:endParaRPr lang="en-US" sz="20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96959" y="3814008"/>
            <a:ext cx="46805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Source Backgrounds:</a:t>
            </a:r>
          </a:p>
          <a:p>
            <a:pPr marL="798513" lvl="1" indent="-342900">
              <a:buFont typeface="Arial"/>
              <a:buChar char="•"/>
            </a:pPr>
            <a:r>
              <a:rPr lang="en-US" sz="2000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Blazars</a:t>
            </a:r>
            <a:r>
              <a:rPr lang="en-US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and Active Galactic Nuclei 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</a:rPr>
              <a:t>(  z &lt; ~0.5 ) </a:t>
            </a:r>
          </a:p>
          <a:p>
            <a:pPr marL="798513" lvl="1" indent="-342900">
              <a:buFont typeface="Arial"/>
              <a:buChar char="•"/>
            </a:pP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</a:rPr>
              <a:t>Pulsars</a:t>
            </a:r>
          </a:p>
          <a:p>
            <a:pPr marL="798513" lvl="1" indent="-34290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Supernova Remnants</a:t>
            </a:r>
          </a:p>
          <a:p>
            <a:pPr marL="798513" lvl="1" indent="-34290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Galaxies (starburst galaxies)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53549" y="6197242"/>
            <a:ext cx="3146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Unresolved Sources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53324" y="899428"/>
            <a:ext cx="5698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rgbClr val="BFBFBF"/>
                </a:solidFill>
              </a:rPr>
              <a:t>TeV</a:t>
            </a:r>
            <a:r>
              <a:rPr lang="en-US" sz="1800" dirty="0" smtClean="0">
                <a:solidFill>
                  <a:srgbClr val="BFBFBF"/>
                </a:solidFill>
              </a:rPr>
              <a:t> sources from </a:t>
            </a:r>
            <a:r>
              <a:rPr lang="en-US" sz="1800" dirty="0" err="1" smtClean="0">
                <a:solidFill>
                  <a:srgbClr val="BFBFBF"/>
                </a:solidFill>
              </a:rPr>
              <a:t>TeVCAT</a:t>
            </a:r>
            <a:r>
              <a:rPr lang="en-US" sz="1800" dirty="0">
                <a:solidFill>
                  <a:srgbClr val="BFBFBF"/>
                </a:solidFill>
              </a:rPr>
              <a:t>: http://</a:t>
            </a:r>
            <a:r>
              <a:rPr lang="en-US" sz="1800" dirty="0" err="1">
                <a:solidFill>
                  <a:srgbClr val="BFBFBF"/>
                </a:solidFill>
              </a:rPr>
              <a:t>tevcat.uchicago.edu</a:t>
            </a:r>
            <a:r>
              <a:rPr lang="en-US" sz="1800" dirty="0">
                <a:solidFill>
                  <a:srgbClr val="BFBFBF"/>
                </a:solidFill>
              </a:rPr>
              <a:t>/  </a:t>
            </a:r>
          </a:p>
        </p:txBody>
      </p:sp>
    </p:spTree>
    <p:extLst>
      <p:ext uri="{BB962C8B-B14F-4D97-AF65-F5344CB8AC3E}">
        <p14:creationId xmlns:p14="http://schemas.microsoft.com/office/powerpoint/2010/main" val="2203188488"/>
      </p:ext>
    </p:extLst>
  </p:cSld>
  <p:clrMapOvr>
    <a:masterClrMapping/>
  </p:clrMapOvr>
  <p:transition xmlns:p14="http://schemas.microsoft.com/office/powerpoint/2010/main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Published Results from Indirect DM Searches</a:t>
            </a:r>
            <a:endParaRPr lang="en-US" dirty="0"/>
          </a:p>
        </p:txBody>
      </p:sp>
      <p:pic>
        <p:nvPicPr>
          <p:cNvPr id="7" name="Content Placeholder 6" descr="limit_summary.png"/>
          <p:cNvPicPr>
            <a:picLocks noGrp="1" noChangeAspect="1"/>
          </p:cNvPicPr>
          <p:nvPr>
            <p:ph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" b="221"/>
          <a:stretch>
            <a:fillRect/>
          </a:stretch>
        </p:blipFill>
        <p:spPr/>
      </p:pic>
      <p:cxnSp>
        <p:nvCxnSpPr>
          <p:cNvPr id="9" name="Straight Connector 8"/>
          <p:cNvCxnSpPr/>
          <p:nvPr/>
        </p:nvCxnSpPr>
        <p:spPr>
          <a:xfrm>
            <a:off x="1331640" y="4437112"/>
            <a:ext cx="7228160" cy="0"/>
          </a:xfrm>
          <a:prstGeom prst="line">
            <a:avLst/>
          </a:prstGeom>
          <a:ln w="3175" cmpd="sng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226219" y="4098558"/>
            <a:ext cx="14502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Thermal Relic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32158" y="5589240"/>
            <a:ext cx="20988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Symbol" charset="2"/>
                <a:cs typeface="Symbol" charset="2"/>
              </a:rPr>
              <a:t>c</a:t>
            </a:r>
            <a:r>
              <a:rPr lang="en-US" sz="2000" dirty="0" smtClean="0">
                <a:latin typeface="Symbol" charset="2"/>
                <a:cs typeface="Symbol" charset="2"/>
              </a:rPr>
              <a:t>c</a:t>
            </a:r>
            <a:r>
              <a:rPr lang="en-US" sz="2000" dirty="0" smtClean="0"/>
              <a:t> -&gt; bb channel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42031659"/>
      </p:ext>
    </p:extLst>
  </p:cSld>
  <p:clrMapOvr>
    <a:masterClrMapping/>
  </p:clrMapOvr>
  <p:transition xmlns:p14="http://schemas.microsoft.com/office/powerpoint/2010/main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Aside: Limiting Factors for Search Sensitivity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b="0" i="1" dirty="0" smtClean="0"/>
              <a:t>Systematics-limited</a:t>
            </a:r>
            <a:r>
              <a:rPr lang="en-US" b="0" dirty="0" smtClean="0"/>
              <a:t>: limited by uncertainties of modeling either the background or the dark matter target.  Additional data will help to the extent that it improves the modeling uncertainties.</a:t>
            </a:r>
          </a:p>
          <a:p>
            <a:pPr marL="457200" indent="-457200">
              <a:buFont typeface="+mj-lt"/>
              <a:buAutoNum type="arabicPeriod"/>
            </a:pPr>
            <a:r>
              <a:rPr lang="en-US" b="0" i="1" dirty="0" smtClean="0"/>
              <a:t>Background-limited</a:t>
            </a:r>
            <a:r>
              <a:rPr lang="en-US" b="0" dirty="0" smtClean="0"/>
              <a:t>: limited by the noise-fluctuations of the background.  Additional data will improve sensitivity as </a:t>
            </a:r>
            <a:r>
              <a:rPr lang="en-US" b="0" dirty="0" err="1" smtClean="0"/>
              <a:t>sqrt</a:t>
            </a:r>
            <a:r>
              <a:rPr lang="en-US" b="0" dirty="0" smtClean="0"/>
              <a:t>(N)</a:t>
            </a:r>
          </a:p>
          <a:p>
            <a:pPr marL="457200" indent="-457200">
              <a:buFont typeface="+mj-lt"/>
              <a:buAutoNum type="arabicPeriod"/>
            </a:pPr>
            <a:r>
              <a:rPr lang="en-US" b="0" i="1" dirty="0" smtClean="0"/>
              <a:t>Signal-limited</a:t>
            </a:r>
            <a:r>
              <a:rPr lang="en-US" b="0" dirty="0" smtClean="0"/>
              <a:t>: limited by the magnitude of the expected signal.  Additional data will improve sensitivity linearly</a:t>
            </a:r>
          </a:p>
          <a:p>
            <a:pPr marL="0" indent="0"/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52128-3AA3-5548-B390-AD0DAAE4217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289815"/>
      </p:ext>
    </p:extLst>
  </p:cSld>
  <p:clrMapOvr>
    <a:masterClrMapping/>
  </p:clrMapOvr>
  <p:transition xmlns:p14="http://schemas.microsoft.com/office/powerpoint/2010/main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Limiting Factors Feed into Instrument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b="0" dirty="0" smtClean="0"/>
              <a:t>For </a:t>
            </a:r>
            <a:r>
              <a:rPr lang="en-US" b="0" i="1" dirty="0" smtClean="0"/>
              <a:t>systematics-limited </a:t>
            </a:r>
            <a:r>
              <a:rPr lang="en-US" b="0" dirty="0" smtClean="0"/>
              <a:t>and </a:t>
            </a:r>
            <a:r>
              <a:rPr lang="en-US" b="0" i="1" dirty="0" smtClean="0"/>
              <a:t>background-limited </a:t>
            </a:r>
            <a:r>
              <a:rPr lang="en-US" b="0" dirty="0" smtClean="0"/>
              <a:t>searches we probably want to focus first on the background</a:t>
            </a:r>
          </a:p>
          <a:p>
            <a:pPr marL="563563" lvl="1" indent="-342900">
              <a:buFont typeface="Arial"/>
              <a:buChar char="•"/>
            </a:pPr>
            <a:r>
              <a:rPr lang="en-US" b="0" dirty="0" smtClean="0"/>
              <a:t>Reduce background:</a:t>
            </a:r>
          </a:p>
          <a:p>
            <a:pPr marL="798513" lvl="2" indent="-342900">
              <a:buFont typeface="Arial"/>
              <a:buChar char="•"/>
            </a:pPr>
            <a:r>
              <a:rPr lang="en-US" b="0" dirty="0" smtClean="0">
                <a:solidFill>
                  <a:srgbClr val="000000"/>
                </a:solidFill>
              </a:rPr>
              <a:t>Better particle type identification (e.g., reduce cosmic-ray contamination of gamma-ray data)</a:t>
            </a:r>
          </a:p>
          <a:p>
            <a:pPr marL="798513" lvl="2" indent="-342900">
              <a:buFont typeface="Arial"/>
              <a:buChar char="•"/>
            </a:pPr>
            <a:r>
              <a:rPr lang="en-US" b="0" dirty="0" smtClean="0">
                <a:solidFill>
                  <a:srgbClr val="000000"/>
                </a:solidFill>
              </a:rPr>
              <a:t>Improve point-spread function, reducing area of </a:t>
            </a:r>
            <a:r>
              <a:rPr lang="en-US" b="0" dirty="0" smtClean="0">
                <a:solidFill>
                  <a:srgbClr val="000000"/>
                </a:solidFill>
              </a:rPr>
              <a:t>sky within the </a:t>
            </a:r>
            <a:r>
              <a:rPr lang="en-US" b="0" dirty="0" smtClean="0">
                <a:solidFill>
                  <a:srgbClr val="000000"/>
                </a:solidFill>
              </a:rPr>
              <a:t>signal target</a:t>
            </a:r>
          </a:p>
          <a:p>
            <a:pPr marL="563563" lvl="1" indent="-342900">
              <a:buFont typeface="Arial"/>
              <a:buChar char="•"/>
            </a:pPr>
            <a:r>
              <a:rPr lang="en-US" b="0" dirty="0" smtClean="0">
                <a:solidFill>
                  <a:schemeClr val="accent6"/>
                </a:solidFill>
              </a:rPr>
              <a:t>Improve understanding / modeling of background</a:t>
            </a:r>
          </a:p>
          <a:p>
            <a:pPr marL="798513" lvl="2" indent="-342900">
              <a:buFont typeface="Arial"/>
              <a:buChar char="•"/>
            </a:pPr>
            <a:r>
              <a:rPr lang="en-US" b="0" dirty="0" smtClean="0">
                <a:solidFill>
                  <a:srgbClr val="000000"/>
                </a:solidFill>
              </a:rPr>
              <a:t>Reduce modeling uncertainties, constrain intensity of background</a:t>
            </a:r>
          </a:p>
          <a:p>
            <a:pPr marL="342900" indent="-342900">
              <a:buFont typeface="Arial"/>
              <a:buChar char="•"/>
            </a:pPr>
            <a:r>
              <a:rPr lang="en-US" b="0" dirty="0" smtClean="0"/>
              <a:t>For </a:t>
            </a:r>
            <a:r>
              <a:rPr lang="en-US" b="0" i="1" dirty="0" smtClean="0"/>
              <a:t>signal-limited </a:t>
            </a:r>
            <a:r>
              <a:rPr lang="en-US" b="0" dirty="0" smtClean="0"/>
              <a:t>searches we want more data:</a:t>
            </a:r>
          </a:p>
          <a:p>
            <a:pPr marL="563563" lvl="1" indent="-342900">
              <a:buFont typeface="Arial"/>
              <a:buChar char="•"/>
            </a:pPr>
            <a:r>
              <a:rPr lang="en-US" b="0" dirty="0" smtClean="0"/>
              <a:t>Increase size, efficiency, duty cycle of </a:t>
            </a:r>
            <a:r>
              <a:rPr lang="en-US" b="0" dirty="0" smtClean="0"/>
              <a:t>detector, find more search targets</a:t>
            </a:r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CE5EC-3956-5B42-A53D-E678281C1EC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253802"/>
      </p:ext>
    </p:extLst>
  </p:cSld>
  <p:clrMapOvr>
    <a:masterClrMapping/>
  </p:clrMapOvr>
  <p:transition xmlns:p14="http://schemas.microsoft.com/office/powerpoint/2010/main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 smtClean="0"/>
              <a:t>Current &amp; Next Generation Instrumentation</a:t>
            </a:r>
            <a:endParaRPr lang="en-US" cap="small" dirty="0"/>
          </a:p>
        </p:txBody>
      </p:sp>
    </p:spTree>
    <p:extLst>
      <p:ext uri="{BB962C8B-B14F-4D97-AF65-F5344CB8AC3E}">
        <p14:creationId xmlns:p14="http://schemas.microsoft.com/office/powerpoint/2010/main" val="2989456772"/>
      </p:ext>
    </p:extLst>
  </p:cSld>
  <p:clrMapOvr>
    <a:masterClrMapping/>
  </p:clrMapOvr>
  <p:transition xmlns:p14="http://schemas.microsoft.com/office/powerpoint/2010/main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19459" name="Content Placeholder 6"/>
          <p:cNvSpPr>
            <a:spLocks noGrp="1"/>
          </p:cNvSpPr>
          <p:nvPr>
            <p:ph idx="11"/>
          </p:nvPr>
        </p:nvSpPr>
        <p:spPr bwMode="auto">
          <a:xfrm>
            <a:off x="228600" y="990600"/>
            <a:ext cx="8610600" cy="5715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/>
              <a:buChar char="•"/>
            </a:pPr>
            <a:r>
              <a:rPr lang="en-US" b="0" dirty="0" smtClean="0">
                <a:latin typeface="Arial" charset="0"/>
                <a:ea typeface="ＭＳ Ｐゴシック" charset="0"/>
                <a:cs typeface="ＭＳ Ｐゴシック" charset="0"/>
              </a:rPr>
              <a:t>Dark </a:t>
            </a:r>
            <a:r>
              <a:rPr lang="en-US" b="0" dirty="0">
                <a:latin typeface="Arial" charset="0"/>
                <a:ea typeface="ＭＳ Ｐゴシック" charset="0"/>
                <a:cs typeface="ＭＳ Ｐゴシック" charset="0"/>
              </a:rPr>
              <a:t>m</a:t>
            </a:r>
            <a:r>
              <a:rPr lang="en-US" b="0" dirty="0" smtClean="0">
                <a:latin typeface="Arial" charset="0"/>
                <a:ea typeface="ＭＳ Ｐゴシック" charset="0"/>
                <a:cs typeface="ＭＳ Ｐゴシック" charset="0"/>
              </a:rPr>
              <a:t>atter </a:t>
            </a:r>
            <a:r>
              <a:rPr lang="en-US" b="0" dirty="0" smtClean="0">
                <a:latin typeface="Arial" charset="0"/>
                <a:ea typeface="ＭＳ Ｐゴシック" charset="0"/>
                <a:cs typeface="ＭＳ Ｐゴシック" charset="0"/>
              </a:rPr>
              <a:t>&amp; </a:t>
            </a:r>
            <a:r>
              <a:rPr lang="en-US" b="0" dirty="0">
                <a:latin typeface="Arial" charset="0"/>
                <a:ea typeface="ＭＳ Ｐゴシック" charset="0"/>
                <a:cs typeface="ＭＳ Ｐゴシック" charset="0"/>
              </a:rPr>
              <a:t>d</a:t>
            </a:r>
            <a:r>
              <a:rPr lang="en-US" b="0" dirty="0" smtClean="0">
                <a:latin typeface="Arial" charset="0"/>
                <a:ea typeface="ＭＳ Ｐゴシック" charset="0"/>
                <a:cs typeface="ＭＳ Ｐゴシック" charset="0"/>
              </a:rPr>
              <a:t>ark matter candidates</a:t>
            </a:r>
          </a:p>
          <a:p>
            <a:pPr marL="563563" lvl="1" indent="-342900">
              <a:buFont typeface="Arial"/>
              <a:buChar char="•"/>
            </a:pPr>
            <a:r>
              <a:rPr lang="en-US" b="0" dirty="0" smtClean="0">
                <a:latin typeface="Arial" charset="0"/>
                <a:ea typeface="ＭＳ Ｐゴシック" charset="0"/>
                <a:cs typeface="ＭＳ Ｐゴシック" charset="0"/>
              </a:rPr>
              <a:t>Types of dark matter searches and complementarity</a:t>
            </a:r>
            <a:endParaRPr lang="en-US" b="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b="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Indirect searches for weakly</a:t>
            </a:r>
            <a:r>
              <a:rPr lang="en-US" b="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-interacting massive particles (WIMPs</a:t>
            </a:r>
            <a:r>
              <a:rPr lang="en-US" b="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pPr marL="563563" lvl="1" indent="-342900">
              <a:buFont typeface="Arial"/>
              <a:buChar char="•"/>
            </a:pPr>
            <a:r>
              <a:rPr lang="en-US" b="0" dirty="0" smtClean="0">
                <a:latin typeface="Arial" charset="0"/>
                <a:ea typeface="ＭＳ Ｐゴシック" charset="0"/>
                <a:cs typeface="ＭＳ Ｐゴシック" charset="0"/>
              </a:rPr>
              <a:t>Astrophysical backgrounds</a:t>
            </a:r>
          </a:p>
          <a:p>
            <a:pPr marL="563563" lvl="1" indent="-342900">
              <a:buFont typeface="Arial"/>
              <a:buChar char="•"/>
            </a:pPr>
            <a:r>
              <a:rPr lang="en-US" b="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Types of limiting </a:t>
            </a:r>
            <a:r>
              <a:rPr lang="en-US" b="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factors for </a:t>
            </a:r>
            <a:r>
              <a:rPr lang="en-US" b="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search </a:t>
            </a:r>
            <a:r>
              <a:rPr lang="en-US" b="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s</a:t>
            </a:r>
            <a:r>
              <a:rPr lang="en-US" b="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ensitivity</a:t>
            </a:r>
            <a:endParaRPr lang="en-US" b="0" dirty="0" smtClean="0">
              <a:solidFill>
                <a:schemeClr val="accent2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b="0" dirty="0" smtClean="0"/>
              <a:t>Current &amp; planned instruments </a:t>
            </a:r>
          </a:p>
          <a:p>
            <a:pPr marL="342900" indent="-342900">
              <a:buFont typeface="Arial"/>
              <a:buChar char="•"/>
            </a:pPr>
            <a:r>
              <a:rPr lang="en-US" b="0" dirty="0" smtClean="0">
                <a:latin typeface="Arial" charset="0"/>
                <a:ea typeface="ＭＳ Ｐゴシック" charset="0"/>
                <a:cs typeface="ＭＳ Ｐゴシック" charset="0"/>
              </a:rPr>
              <a:t>Selected WIMP search targets</a:t>
            </a:r>
          </a:p>
          <a:p>
            <a:pPr marL="563563" lvl="1" indent="-342900">
              <a:buFont typeface="Arial"/>
              <a:buChar char="•"/>
            </a:pPr>
            <a:r>
              <a:rPr lang="en-US" b="0" dirty="0" smtClean="0">
                <a:solidFill>
                  <a:srgbClr val="3333CC"/>
                </a:solidFill>
                <a:latin typeface="Arial" charset="0"/>
                <a:ea typeface="ＭＳ Ｐゴシック" charset="0"/>
                <a:cs typeface="ＭＳ Ｐゴシック" charset="0"/>
              </a:rPr>
              <a:t>Summary of search sensitivity and limiting factors</a:t>
            </a:r>
          </a:p>
          <a:p>
            <a:pPr marL="342900" indent="-342900">
              <a:buFont typeface="Arial"/>
              <a:buChar char="•"/>
            </a:pPr>
            <a:r>
              <a:rPr lang="en-US" b="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Summary &amp; Conclusions</a:t>
            </a:r>
            <a:endParaRPr lang="en-US" b="0" dirty="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>
              <a:buFont typeface="Arial"/>
              <a:buChar char="•"/>
            </a:pPr>
            <a:endParaRPr lang="en-US" b="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>
              <a:buFont typeface="Arial"/>
              <a:buChar char="•"/>
            </a:pPr>
            <a:endParaRPr lang="en-US" b="0" dirty="0" smtClean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CE30E87-7768-C44D-B97D-4AFB2CAE988F}" type="slidenum">
              <a:rPr lang="en-US" sz="1400">
                <a:solidFill>
                  <a:srgbClr val="3333CC"/>
                </a:solidFill>
              </a:rPr>
              <a:pPr eaLnBrk="1" hangingPunct="1"/>
              <a:t>2</a:t>
            </a:fld>
            <a:endParaRPr lang="en-US" sz="1400">
              <a:solidFill>
                <a:srgbClr val="3333CC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Energy Astrophysics Instruments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5AAEE2-B44A-3C42-B555-69B203C6502D}" type="slidenum">
              <a:rPr lang="en-US" smtClean="0">
                <a:solidFill>
                  <a:srgbClr val="3333CC">
                    <a:lumMod val="40000"/>
                    <a:lumOff val="60000"/>
                  </a:srgbClr>
                </a:solidFill>
              </a:rPr>
              <a:pPr>
                <a:defRPr/>
              </a:pPr>
              <a:t>20</a:t>
            </a:fld>
            <a:endParaRPr lang="en-US">
              <a:solidFill>
                <a:srgbClr val="3333CC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8" name="Picture 7" descr="GammaRay_Ferm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417" y="982937"/>
            <a:ext cx="2529443" cy="1897082"/>
          </a:xfrm>
          <a:prstGeom prst="rect">
            <a:avLst/>
          </a:prstGeom>
        </p:spPr>
      </p:pic>
      <p:pic>
        <p:nvPicPr>
          <p:cNvPr id="9" name="Picture 8" descr="UHE_Verita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74" y="3872868"/>
            <a:ext cx="2759854" cy="1590749"/>
          </a:xfrm>
          <a:prstGeom prst="rect">
            <a:avLst/>
          </a:prstGeom>
        </p:spPr>
      </p:pic>
      <p:pic>
        <p:nvPicPr>
          <p:cNvPr id="12" name="Picture 11" descr="aug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215" y="3882298"/>
            <a:ext cx="3162640" cy="1581320"/>
          </a:xfrm>
          <a:prstGeom prst="rect">
            <a:avLst/>
          </a:prstGeom>
        </p:spPr>
      </p:pic>
      <p:pic>
        <p:nvPicPr>
          <p:cNvPr id="13" name="Picture 12" descr="377397main_AMS-022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9" r="9284"/>
          <a:stretch/>
        </p:blipFill>
        <p:spPr>
          <a:xfrm>
            <a:off x="5148064" y="980728"/>
            <a:ext cx="2802061" cy="1899291"/>
          </a:xfrm>
          <a:prstGeom prst="rect">
            <a:avLst/>
          </a:prstGeom>
        </p:spPr>
      </p:pic>
      <p:pic>
        <p:nvPicPr>
          <p:cNvPr id="16" name="Picture 15" descr="hawc_site_20150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04" y="3882298"/>
            <a:ext cx="2723932" cy="20044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496" y="5445224"/>
            <a:ext cx="29390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Imaging </a:t>
            </a:r>
            <a:r>
              <a:rPr lang="en-US" sz="1600" b="1" dirty="0" smtClean="0"/>
              <a:t>Atmospheric</a:t>
            </a:r>
            <a:r>
              <a:rPr lang="en-US" sz="1600" dirty="0" smtClean="0"/>
              <a:t> </a:t>
            </a:r>
            <a:r>
              <a:rPr lang="en-US" sz="1600" b="1" dirty="0"/>
              <a:t>Cherenkov </a:t>
            </a:r>
            <a:r>
              <a:rPr lang="en-US" sz="1600" b="1" dirty="0" smtClean="0"/>
              <a:t>Telescopes</a:t>
            </a:r>
            <a:r>
              <a:rPr lang="en-US" sz="1600" dirty="0" smtClean="0"/>
              <a:t>:</a:t>
            </a:r>
          </a:p>
          <a:p>
            <a:r>
              <a:rPr lang="en-US" sz="1600" i="1" dirty="0" smtClean="0"/>
              <a:t>HESS, MAGIC, VERITAS,</a:t>
            </a:r>
          </a:p>
          <a:p>
            <a:r>
              <a:rPr lang="en-US" sz="1600" i="1" dirty="0" smtClean="0">
                <a:solidFill>
                  <a:srgbClr val="FF0000"/>
                </a:solidFill>
              </a:rPr>
              <a:t>CTA</a:t>
            </a:r>
          </a:p>
          <a:p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5508104" y="2880019"/>
            <a:ext cx="25938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+mn-lt"/>
                <a:cs typeface="Symbol" charset="2"/>
              </a:rPr>
              <a:t>Cosmic-ray detectors</a:t>
            </a:r>
            <a:r>
              <a:rPr lang="en-US" sz="1600" dirty="0" smtClean="0"/>
              <a:t>:</a:t>
            </a:r>
          </a:p>
          <a:p>
            <a:r>
              <a:rPr lang="en-US" sz="1600" i="1" dirty="0" smtClean="0"/>
              <a:t>PAMELA, AMS-02, </a:t>
            </a:r>
            <a:r>
              <a:rPr lang="en-US" sz="1600" i="1" dirty="0" smtClean="0">
                <a:solidFill>
                  <a:srgbClr val="BFBFBF"/>
                </a:solidFill>
              </a:rPr>
              <a:t>HERD</a:t>
            </a:r>
          </a:p>
          <a:p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899592" y="2880019"/>
            <a:ext cx="292105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+mn-lt"/>
                <a:cs typeface="Symbol" charset="2"/>
              </a:rPr>
              <a:t>Pair-conversion </a:t>
            </a:r>
            <a:r>
              <a:rPr lang="en-US" sz="1600" b="1" dirty="0" smtClean="0"/>
              <a:t>telescopes</a:t>
            </a:r>
            <a:r>
              <a:rPr lang="en-US" sz="1600" dirty="0" smtClean="0"/>
              <a:t>:</a:t>
            </a:r>
          </a:p>
          <a:p>
            <a:r>
              <a:rPr lang="en-US" sz="1600" i="1" dirty="0" smtClean="0"/>
              <a:t>Fermi</a:t>
            </a:r>
            <a:r>
              <a:rPr lang="en-US" sz="1600" dirty="0" smtClean="0"/>
              <a:t>, </a:t>
            </a:r>
            <a:r>
              <a:rPr lang="en-US" sz="1600" i="1" dirty="0" smtClean="0"/>
              <a:t>AGILE, </a:t>
            </a:r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DAMPE, </a:t>
            </a:r>
          </a:p>
          <a:p>
            <a:r>
              <a:rPr lang="en-US" sz="1600" i="1" dirty="0" smtClean="0">
                <a:solidFill>
                  <a:schemeClr val="accent3">
                    <a:lumMod val="75000"/>
                  </a:schemeClr>
                </a:solidFill>
              </a:rPr>
              <a:t>Gamma-400</a:t>
            </a:r>
            <a:endParaRPr lang="en-US" sz="1600" i="1" dirty="0" smtClean="0"/>
          </a:p>
          <a:p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3023145" y="5880174"/>
            <a:ext cx="29390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Water Cherenkov Telescopes</a:t>
            </a:r>
            <a:r>
              <a:rPr lang="en-US" sz="1600" dirty="0" smtClean="0"/>
              <a:t>:</a:t>
            </a:r>
          </a:p>
          <a:p>
            <a:r>
              <a:rPr lang="en-US" sz="1600" i="1" dirty="0" smtClean="0"/>
              <a:t>HAWC, </a:t>
            </a:r>
            <a:r>
              <a:rPr lang="en-US" sz="1600" i="1" dirty="0" smtClean="0">
                <a:solidFill>
                  <a:srgbClr val="3366FF"/>
                </a:solidFill>
              </a:rPr>
              <a:t>ICE-Cube</a:t>
            </a:r>
          </a:p>
          <a:p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5962215" y="5475867"/>
            <a:ext cx="3162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Hybrid cosmic-ray detectors:</a:t>
            </a:r>
            <a:endParaRPr lang="en-US" sz="1600" dirty="0" smtClean="0"/>
          </a:p>
          <a:p>
            <a:r>
              <a:rPr lang="en-US" sz="1600" i="1" dirty="0" smtClean="0"/>
              <a:t>Auger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42192022"/>
      </p:ext>
    </p:extLst>
  </p:cSld>
  <p:clrMapOvr>
    <a:masterClrMapping/>
  </p:clrMapOvr>
  <p:transition xmlns:p14="http://schemas.microsoft.com/office/powerpoint/2010/main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CR_Spectra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71" r="-11071"/>
          <a:stretch>
            <a:fillRect/>
          </a:stretch>
        </p:blipFill>
        <p:spPr>
          <a:xfrm>
            <a:off x="4765104" y="1052736"/>
            <a:ext cx="4343400" cy="27432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Sensitivity to Cosmic </a:t>
            </a:r>
            <a:r>
              <a:rPr lang="en-US" dirty="0"/>
              <a:t>R</a:t>
            </a:r>
            <a:r>
              <a:rPr lang="en-US" dirty="0" smtClean="0"/>
              <a:t>ays (and 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 Rays) Depends on Instrument Area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C0CE5EC-3956-5B42-A53D-E678281C1EC8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9" name="Picture 8" descr="2_energyspectrum_big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80728"/>
            <a:ext cx="4543848" cy="5724874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 noGrp="1"/>
          </p:cNvSpPr>
          <p:nvPr>
            <p:ph idx="15"/>
          </p:nvPr>
        </p:nvSpPr>
        <p:spPr>
          <a:xfrm>
            <a:off x="4765675" y="4005263"/>
            <a:ext cx="4127500" cy="2700337"/>
          </a:xfrm>
          <a:prstGeom prst="rect">
            <a:avLst/>
          </a:prstGeom>
        </p:spPr>
        <p:txBody>
          <a:bodyPr vert="horz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b="0" kern="0" dirty="0" smtClean="0">
                <a:solidFill>
                  <a:schemeClr val="tx1"/>
                </a:solidFill>
                <a:latin typeface="+mn-lt"/>
              </a:rPr>
              <a:t>Fluxes fall like power laws, typically by three orders of magnitude per decade in energy, 87% p, 9% He, few % heavy ions, even fewer e</a:t>
            </a:r>
            <a:r>
              <a:rPr lang="en-US" b="0" kern="0" baseline="30000" dirty="0" smtClean="0">
                <a:solidFill>
                  <a:schemeClr val="tx1"/>
                </a:solidFill>
                <a:latin typeface="+mn-lt"/>
              </a:rPr>
              <a:t>±</a:t>
            </a:r>
            <a:r>
              <a:rPr lang="en-US" b="0" kern="0" dirty="0" smtClean="0">
                <a:solidFill>
                  <a:schemeClr val="tx1"/>
                </a:solidFill>
                <a:latin typeface="+mn-lt"/>
              </a:rPr>
              <a:t> and </a:t>
            </a:r>
            <a:r>
              <a:rPr lang="en-US" b="0" dirty="0" smtClean="0">
                <a:latin typeface="Symbol" charset="2"/>
                <a:cs typeface="Symbol" charset="2"/>
              </a:rPr>
              <a:t>g</a:t>
            </a:r>
          </a:p>
          <a:p>
            <a:pPr marL="342900" indent="-342900">
              <a:buFontTx/>
              <a:buChar char="•"/>
              <a:defRPr/>
            </a:pPr>
            <a:r>
              <a:rPr lang="en-US" b="0" dirty="0" smtClean="0"/>
              <a:t>Acceptance in m</a:t>
            </a:r>
            <a:r>
              <a:rPr lang="en-US" b="0" baseline="30000" dirty="0" smtClean="0"/>
              <a:t>2</a:t>
            </a:r>
            <a:r>
              <a:rPr lang="en-US" b="0" dirty="0" smtClean="0"/>
              <a:t>sr </a:t>
            </a:r>
            <a:r>
              <a:rPr lang="en-US" b="0" dirty="0"/>
              <a:t>determines energy </a:t>
            </a:r>
            <a:r>
              <a:rPr lang="en-US" b="0" dirty="0" smtClean="0"/>
              <a:t>reach</a:t>
            </a:r>
            <a:endParaRPr lang="en-US" b="0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US" b="0" kern="0" dirty="0" smtClean="0">
              <a:solidFill>
                <a:schemeClr val="tx1"/>
              </a:solidFill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31701170"/>
      </p:ext>
    </p:extLst>
  </p:cSld>
  <p:clrMapOvr>
    <a:masterClrMapping/>
  </p:clrMapOvr>
  <p:transition xmlns:p14="http://schemas.microsoft.com/office/powerpoint/2010/main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Driving Factors in Instrument Development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5"/>
          </p:nvPr>
        </p:nvSpPr>
        <p:spPr>
          <a:xfrm>
            <a:off x="152400" y="4238733"/>
            <a:ext cx="8839200" cy="1620418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b="0" i="1" dirty="0" smtClean="0">
                <a:solidFill>
                  <a:srgbClr val="000000"/>
                </a:solidFill>
              </a:rPr>
              <a:t>Space-based</a:t>
            </a:r>
            <a:r>
              <a:rPr lang="en-US" b="0" dirty="0" smtClean="0">
                <a:solidFill>
                  <a:srgbClr val="000000"/>
                </a:solidFill>
              </a:rPr>
              <a:t>: performance constrained by mass (~&lt; 10000 kg), power budget (~&lt; 3kW), bandwidth (~&lt; 10 MHz averaged).  Must survive launch (vibrational / acoustic noise), space radiation environment.</a:t>
            </a:r>
          </a:p>
          <a:p>
            <a:pPr marL="342900" indent="-342900">
              <a:buFont typeface="Arial"/>
              <a:buChar char="•"/>
            </a:pPr>
            <a:r>
              <a:rPr lang="en-US" b="0" i="1" dirty="0" smtClean="0"/>
              <a:t>Ground-based</a:t>
            </a:r>
            <a:r>
              <a:rPr lang="en-US" b="0" dirty="0" smtClean="0"/>
              <a:t>: performance constrained by light collection area, array size and in-fill factor, (air-showers arrays: night</a:t>
            </a:r>
            <a:r>
              <a:rPr lang="en-US" b="0" dirty="0"/>
              <a:t>-sky </a:t>
            </a:r>
            <a:r>
              <a:rPr lang="en-US" b="0" dirty="0" smtClean="0"/>
              <a:t>brightness)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C0CE5EC-3956-5B42-A53D-E678281C1EC8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0" name="Picture 4" descr="228084main_fairopen430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28849" b="28849"/>
          <a:stretch>
            <a:fillRect/>
          </a:stretch>
        </p:blipFill>
        <p:spPr bwMode="auto">
          <a:xfrm>
            <a:off x="152400" y="1117848"/>
            <a:ext cx="4343400" cy="27432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39018" y="6021288"/>
            <a:ext cx="8653462" cy="707886"/>
          </a:xfrm>
          <a:prstGeom prst="rect">
            <a:avLst/>
          </a:prstGeom>
          <a:solidFill>
            <a:srgbClr val="FFFF00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 both cases we are pushed toward modifying well-established technology to meet the instrument design challenges &amp; optimize scientific return.</a:t>
            </a:r>
            <a:endParaRPr lang="en-US" sz="2000" dirty="0"/>
          </a:p>
        </p:txBody>
      </p:sp>
      <p:pic>
        <p:nvPicPr>
          <p:cNvPr id="14" name="Content Placeholder 13" descr="CTA_Montage.jpg"/>
          <p:cNvPicPr>
            <a:picLocks noGrp="1" noChangeAspect="1"/>
          </p:cNvPicPr>
          <p:nvPr>
            <p:ph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2" r="20822"/>
          <a:stretch>
            <a:fillRect/>
          </a:stretch>
        </p:blipFill>
        <p:spPr>
          <a:xfrm>
            <a:off x="4648200" y="1117848"/>
            <a:ext cx="4343400" cy="2743200"/>
          </a:xfrm>
        </p:spPr>
      </p:pic>
    </p:spTree>
    <p:extLst>
      <p:ext uri="{BB962C8B-B14F-4D97-AF65-F5344CB8AC3E}">
        <p14:creationId xmlns:p14="http://schemas.microsoft.com/office/powerpoint/2010/main" val="3194210406"/>
      </p:ext>
    </p:extLst>
  </p:cSld>
  <p:clrMapOvr>
    <a:masterClrMapping/>
  </p:clrMapOvr>
  <p:transition xmlns:p14="http://schemas.microsoft.com/office/powerpoint/2010/main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LAT </a:t>
            </a:r>
            <a:r>
              <a:rPr lang="en-US" dirty="0"/>
              <a:t>P</a:t>
            </a:r>
            <a:r>
              <a:rPr lang="en-US" dirty="0" smtClean="0"/>
              <a:t>erformance </a:t>
            </a:r>
            <a:r>
              <a:rPr lang="en-US" dirty="0"/>
              <a:t>L</a:t>
            </a:r>
            <a:r>
              <a:rPr lang="en-US" dirty="0" smtClean="0"/>
              <a:t>imitation: Size</a:t>
            </a:r>
            <a:endParaRPr lang="en-US" dirty="0"/>
          </a:p>
        </p:txBody>
      </p:sp>
      <p:pic>
        <p:nvPicPr>
          <p:cNvPr id="5" name="Picture 4" descr="228084main_fairopen4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908720"/>
            <a:ext cx="3827409" cy="5713341"/>
          </a:xfrm>
          <a:prstGeom prst="rect">
            <a:avLst/>
          </a:prstGeom>
          <a:noFill/>
        </p:spPr>
      </p:pic>
      <p:pic>
        <p:nvPicPr>
          <p:cNvPr id="6" name="Picture 5" descr="gAeffEnergyTotalFB_10MeV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929994"/>
            <a:ext cx="4824536" cy="3278743"/>
          </a:xfrm>
          <a:prstGeom prst="rect">
            <a:avLst/>
          </a:prstGeom>
        </p:spPr>
      </p:pic>
      <p:sp>
        <p:nvSpPr>
          <p:cNvPr id="7" name="Content Placeholder 5"/>
          <p:cNvSpPr>
            <a:spLocks noGrp="1"/>
          </p:cNvSpPr>
          <p:nvPr>
            <p:ph idx="11"/>
          </p:nvPr>
        </p:nvSpPr>
        <p:spPr>
          <a:xfrm>
            <a:off x="4283968" y="4365103"/>
            <a:ext cx="4608512" cy="2256957"/>
          </a:xfrm>
        </p:spPr>
        <p:txBody>
          <a:bodyPr/>
          <a:lstStyle/>
          <a:p>
            <a:pPr marL="222250" indent="-222250">
              <a:buFont typeface="Arial"/>
              <a:buChar char="•"/>
            </a:pPr>
            <a:r>
              <a:rPr lang="en-US" sz="1800" b="0" dirty="0" smtClean="0">
                <a:solidFill>
                  <a:srgbClr val="000000"/>
                </a:solidFill>
              </a:rPr>
              <a:t>The on-axis cross-sectional area of the LAT is  ~2.25 m</a:t>
            </a:r>
            <a:r>
              <a:rPr lang="en-US" sz="1800" b="0" baseline="30000" dirty="0" smtClean="0">
                <a:solidFill>
                  <a:srgbClr val="000000"/>
                </a:solidFill>
              </a:rPr>
              <a:t>2</a:t>
            </a:r>
          </a:p>
          <a:p>
            <a:pPr marL="222250" lvl="1" indent="-222250">
              <a:buFont typeface="Arial"/>
              <a:buChar char="•"/>
            </a:pPr>
            <a:r>
              <a:rPr lang="en-US" sz="1800" b="0" dirty="0" smtClean="0">
                <a:solidFill>
                  <a:srgbClr val="000000"/>
                </a:solidFill>
              </a:rPr>
              <a:t>The tracker is 1.4 X</a:t>
            </a:r>
            <a:r>
              <a:rPr lang="en-US" sz="1800" b="0" baseline="-25000" dirty="0" smtClean="0">
                <a:solidFill>
                  <a:srgbClr val="000000"/>
                </a:solidFill>
              </a:rPr>
              <a:t>0</a:t>
            </a:r>
            <a:r>
              <a:rPr lang="en-US" sz="1800" b="0" dirty="0" smtClean="0">
                <a:solidFill>
                  <a:srgbClr val="000000"/>
                </a:solidFill>
              </a:rPr>
              <a:t> deep: roughly 2/3 of on-axis </a:t>
            </a:r>
            <a:r>
              <a:rPr lang="en-US" sz="1800" b="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en-US" sz="1800" b="0" dirty="0" smtClean="0">
                <a:solidFill>
                  <a:srgbClr val="000000"/>
                </a:solidFill>
              </a:rPr>
              <a:t> rays convert in the tracker, giving a maximum effective area of ~ </a:t>
            </a:r>
            <a:r>
              <a:rPr lang="en-US" sz="1800" b="0" dirty="0">
                <a:solidFill>
                  <a:srgbClr val="000000"/>
                </a:solidFill>
              </a:rPr>
              <a:t>1.5 m</a:t>
            </a:r>
            <a:r>
              <a:rPr lang="en-US" sz="1800" b="0" baseline="30000" dirty="0">
                <a:solidFill>
                  <a:srgbClr val="000000"/>
                </a:solidFill>
              </a:rPr>
              <a:t>2</a:t>
            </a:r>
            <a:r>
              <a:rPr lang="en-US" sz="1800" b="0" dirty="0">
                <a:solidFill>
                  <a:srgbClr val="000000"/>
                </a:solidFill>
              </a:rPr>
              <a:t> </a:t>
            </a:r>
            <a:endParaRPr lang="en-US" sz="1800" b="0" dirty="0" smtClean="0">
              <a:solidFill>
                <a:srgbClr val="000000"/>
              </a:solidFill>
            </a:endParaRPr>
          </a:p>
          <a:p>
            <a:pPr marL="222250" lvl="1" indent="-222250">
              <a:buFont typeface="Arial"/>
              <a:buChar char="•"/>
            </a:pPr>
            <a:r>
              <a:rPr lang="en-US" sz="1800" b="0" dirty="0" smtClean="0">
                <a:solidFill>
                  <a:srgbClr val="000000"/>
                </a:solidFill>
              </a:rPr>
              <a:t>Actual effective area is ~1m</a:t>
            </a:r>
            <a:r>
              <a:rPr lang="en-US" sz="1800" b="0" baseline="30000" dirty="0" smtClean="0">
                <a:solidFill>
                  <a:srgbClr val="000000"/>
                </a:solidFill>
              </a:rPr>
              <a:t>2</a:t>
            </a:r>
          </a:p>
          <a:p>
            <a:pPr marL="222250" indent="-222250">
              <a:buFont typeface="Arial"/>
              <a:buChar char="•"/>
            </a:pPr>
            <a:endParaRPr lang="en-US" sz="1800" b="0" dirty="0" smtClean="0">
              <a:solidFill>
                <a:srgbClr val="000000"/>
              </a:solidFill>
            </a:endParaRPr>
          </a:p>
          <a:p>
            <a:pPr marL="222250" indent="-222250">
              <a:buFont typeface="Arial"/>
              <a:buChar char="•"/>
            </a:pPr>
            <a:endParaRPr lang="en-US" sz="18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703920"/>
      </p:ext>
    </p:extLst>
  </p:cSld>
  <p:clrMapOvr>
    <a:masterClrMapping/>
  </p:clrMapOvr>
  <p:transition xmlns:p14="http://schemas.microsoft.com/office/powerpoint/2010/main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100013"/>
            <a:ext cx="7920880" cy="657225"/>
          </a:xfrm>
        </p:spPr>
        <p:txBody>
          <a:bodyPr/>
          <a:lstStyle/>
          <a:p>
            <a:r>
              <a:rPr lang="en-US" dirty="0" smtClean="0"/>
              <a:t>Optimizing Pair-Conversion Telescopes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6E25B1-C077-CA4C-A3DC-7A450461120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117754" y="2205335"/>
            <a:ext cx="980587" cy="138938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TKR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30941" y="1214736"/>
            <a:ext cx="24511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TKR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17754" y="3933057"/>
            <a:ext cx="980587" cy="14142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CAL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30941" y="1824336"/>
            <a:ext cx="2451100" cy="381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CAL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85797" y="3709392"/>
            <a:ext cx="1549400" cy="1447800"/>
          </a:xfrm>
          <a:prstGeom prst="rect">
            <a:avLst/>
          </a:prstGeom>
          <a:solidFill>
            <a:schemeClr val="accent3">
              <a:lumMod val="65000"/>
            </a:schemeClr>
          </a:solidFill>
          <a:ln>
            <a:solidFill>
              <a:schemeClr val="accent3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TKR / CAL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01640" y="5561945"/>
            <a:ext cx="21665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Large Layer</a:t>
            </a:r>
          </a:p>
          <a:p>
            <a:r>
              <a:rPr lang="en-US" sz="2000" b="1" dirty="0" smtClean="0"/>
              <a:t>Spacing:</a:t>
            </a:r>
          </a:p>
          <a:p>
            <a:r>
              <a:rPr lang="en-US" sz="2000" dirty="0" smtClean="0"/>
              <a:t>Good Resolution,</a:t>
            </a:r>
          </a:p>
          <a:p>
            <a:r>
              <a:rPr lang="en-US" sz="2000" dirty="0" smtClean="0"/>
              <a:t>Poor </a:t>
            </a:r>
            <a:r>
              <a:rPr lang="en-US" sz="2000" dirty="0" err="1" smtClean="0"/>
              <a:t>FoV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5910338" y="2361074"/>
            <a:ext cx="27789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Small Layer Spacing:</a:t>
            </a:r>
          </a:p>
          <a:p>
            <a:r>
              <a:rPr lang="en-US" sz="2000" dirty="0" smtClean="0"/>
              <a:t>Poor Resolution,</a:t>
            </a:r>
          </a:p>
          <a:p>
            <a:r>
              <a:rPr lang="en-US" sz="2000" dirty="0" smtClean="0"/>
              <a:t>Good </a:t>
            </a:r>
            <a:r>
              <a:rPr lang="en-US" sz="2000" dirty="0" err="1" smtClean="0"/>
              <a:t>FoV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6084168" y="5210145"/>
            <a:ext cx="28194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Is there a technology</a:t>
            </a:r>
          </a:p>
          <a:p>
            <a:r>
              <a:rPr lang="en-US" sz="2000" dirty="0" smtClean="0"/>
              <a:t>that allows monolithic design for &gt; 2</a:t>
            </a:r>
            <a:r>
              <a:rPr lang="en-US" sz="2000" dirty="0" smtClean="0">
                <a:latin typeface="Symbol" charset="2"/>
                <a:cs typeface="Symbol" charset="2"/>
              </a:rPr>
              <a:t>p</a:t>
            </a:r>
            <a:r>
              <a:rPr lang="en-US" sz="2000" dirty="0" smtClean="0"/>
              <a:t> field of view?</a:t>
            </a:r>
            <a:endParaRPr lang="en-US" sz="2000" dirty="0"/>
          </a:p>
        </p:txBody>
      </p:sp>
      <p:cxnSp>
        <p:nvCxnSpPr>
          <p:cNvPr id="15" name="Straight Arrow Connector 14"/>
          <p:cNvCxnSpPr/>
          <p:nvPr/>
        </p:nvCxnSpPr>
        <p:spPr>
          <a:xfrm rot="5400000">
            <a:off x="2710537" y="2933223"/>
            <a:ext cx="3817739" cy="100330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0800000" flipV="1">
            <a:off x="5877163" y="794056"/>
            <a:ext cx="2747594" cy="136862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39552" y="2612304"/>
            <a:ext cx="1584176" cy="1024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TKR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6617385" y="3501008"/>
            <a:ext cx="1961152" cy="89203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6839054" y="3933057"/>
            <a:ext cx="1656183" cy="89757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407005" y="3356992"/>
            <a:ext cx="720080" cy="180020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67544" y="3637473"/>
            <a:ext cx="17521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Low density:</a:t>
            </a:r>
          </a:p>
          <a:p>
            <a:r>
              <a:rPr lang="en-US" sz="2000" dirty="0" smtClean="0"/>
              <a:t>Good PSF, </a:t>
            </a:r>
          </a:p>
          <a:p>
            <a:r>
              <a:rPr lang="en-US" sz="2000" dirty="0" smtClean="0"/>
              <a:t>Poor </a:t>
            </a:r>
            <a:r>
              <a:rPr lang="en-US" sz="2000" dirty="0" err="1" smtClean="0"/>
              <a:t>A</a:t>
            </a:r>
            <a:r>
              <a:rPr lang="en-US" sz="2000" baseline="-25000" dirty="0" err="1" smtClean="0"/>
              <a:t>eff</a:t>
            </a:r>
            <a:endParaRPr lang="en-US" sz="2000" baseline="-25000" dirty="0"/>
          </a:p>
        </p:txBody>
      </p:sp>
      <p:sp>
        <p:nvSpPr>
          <p:cNvPr id="25" name="Rectangle 24"/>
          <p:cNvSpPr/>
          <p:nvPr/>
        </p:nvSpPr>
        <p:spPr>
          <a:xfrm>
            <a:off x="532427" y="4823713"/>
            <a:ext cx="1584176" cy="102469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TKR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0668" y="5848882"/>
            <a:ext cx="18090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High density:</a:t>
            </a:r>
          </a:p>
          <a:p>
            <a:r>
              <a:rPr lang="en-US" sz="2000" dirty="0" smtClean="0"/>
              <a:t>Poor PSF, </a:t>
            </a:r>
          </a:p>
          <a:p>
            <a:r>
              <a:rPr lang="en-US" sz="2000" dirty="0" smtClean="0"/>
              <a:t>Good </a:t>
            </a:r>
            <a:r>
              <a:rPr lang="en-US" sz="2000" dirty="0" err="1" smtClean="0"/>
              <a:t>A</a:t>
            </a:r>
            <a:r>
              <a:rPr lang="en-US" sz="2000" baseline="-25000" dirty="0" err="1" smtClean="0"/>
              <a:t>eff</a:t>
            </a:r>
            <a:endParaRPr lang="en-US" sz="2000" baseline="-25000" dirty="0"/>
          </a:p>
        </p:txBody>
      </p:sp>
      <p:pic>
        <p:nvPicPr>
          <p:cNvPr id="22" name="Picture 21" descr="Screen Shot 2014-06-16 at 10.54.4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846723"/>
            <a:ext cx="3261287" cy="79707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0988" y="1640994"/>
            <a:ext cx="4903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Radiation length sets scale for both scattering and pair conversion</a:t>
            </a:r>
            <a:endParaRPr lang="en-US" sz="2000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28581"/>
      </p:ext>
    </p:extLst>
  </p:cSld>
  <p:clrMapOvr>
    <a:masterClrMapping/>
  </p:clrMapOvr>
  <p:transition xmlns:p14="http://schemas.microsoft.com/office/powerpoint/2010/main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Optimizing Ground-based Telescopes</a:t>
            </a:r>
            <a:endParaRPr lang="en-US" dirty="0"/>
          </a:p>
        </p:txBody>
      </p:sp>
      <p:pic>
        <p:nvPicPr>
          <p:cNvPr id="12" name="Content Placeholder 11" descr="Screen Shot 2015-10-04 at 9.24.55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-245"/>
          <a:stretch/>
        </p:blipFill>
        <p:spPr>
          <a:xfrm>
            <a:off x="1691680" y="1033882"/>
            <a:ext cx="5616624" cy="3674709"/>
          </a:xfrm>
        </p:spPr>
      </p:pic>
      <p:sp>
        <p:nvSpPr>
          <p:cNvPr id="11" name="Content Placeholder 10"/>
          <p:cNvSpPr>
            <a:spLocks noGrp="1"/>
          </p:cNvSpPr>
          <p:nvPr>
            <p:ph idx="11"/>
          </p:nvPr>
        </p:nvSpPr>
        <p:spPr>
          <a:xfrm>
            <a:off x="152400" y="4616894"/>
            <a:ext cx="8686800" cy="2124474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b="0" dirty="0" smtClean="0"/>
              <a:t>CTA design extends energy band-pass by using different types of telescopes to cover different energy ranges</a:t>
            </a:r>
          </a:p>
          <a:p>
            <a:pPr marL="342900" indent="-342900">
              <a:buFont typeface="Arial"/>
              <a:buChar char="•"/>
            </a:pPr>
            <a:r>
              <a:rPr lang="en-US" b="0" i="1" dirty="0" smtClean="0"/>
              <a:t>Low-energy</a:t>
            </a:r>
            <a:r>
              <a:rPr lang="en-US" b="0" dirty="0" smtClean="0"/>
              <a:t>, need more sensitivity to detect Cerenkov light -&gt; few large telescopes</a:t>
            </a:r>
          </a:p>
          <a:p>
            <a:pPr marL="342900" indent="-342900">
              <a:buFont typeface="Arial"/>
              <a:buChar char="•"/>
            </a:pPr>
            <a:r>
              <a:rPr lang="en-US" b="0" i="1" dirty="0" smtClean="0"/>
              <a:t>High-energy</a:t>
            </a:r>
            <a:r>
              <a:rPr lang="en-US" b="0" dirty="0" smtClean="0"/>
              <a:t>, need more area to compensate for falling rate -&gt; lots of small telescopes</a:t>
            </a:r>
            <a:endParaRPr lang="en-US" b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734A-586A-034E-A901-05AA5E1B3186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915816" y="796881"/>
            <a:ext cx="38070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  <a:cs typeface="Symbol" charset="2"/>
              </a:rPr>
              <a:t>CTA sensitivity (in units of the Crab flux) </a:t>
            </a: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1300823"/>
      </p:ext>
    </p:extLst>
  </p:cSld>
  <p:clrMapOvr>
    <a:masterClrMapping/>
  </p:clrMapOvr>
  <p:transition xmlns:p14="http://schemas.microsoft.com/office/powerpoint/2010/main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Optimizing Cosmic-Ray Detectors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25265D-9503-FA44-AEB6-DF1B0B567728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4" name="Picture 3" descr="ams_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052736"/>
            <a:ext cx="4176464" cy="4121025"/>
          </a:xfrm>
          <a:prstGeom prst="rect">
            <a:avLst/>
          </a:prstGeom>
        </p:spPr>
      </p:pic>
      <p:sp>
        <p:nvSpPr>
          <p:cNvPr id="5" name="Content Placeholder 10"/>
          <p:cNvSpPr txBox="1">
            <a:spLocks/>
          </p:cNvSpPr>
          <p:nvPr/>
        </p:nvSpPr>
        <p:spPr>
          <a:xfrm>
            <a:off x="152400" y="5589240"/>
            <a:ext cx="8686800" cy="1152128"/>
          </a:xfrm>
          <a:prstGeom prst="rect">
            <a:avLst/>
          </a:prstGeom>
        </p:spPr>
        <p:txBody>
          <a:bodyPr/>
          <a:lstStyle>
            <a:lvl1pPr marL="341313" indent="-341313" algn="l" rtl="0" eaLnBrk="1" fontAlgn="base" hangingPunct="1"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28416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0033CC"/>
                </a:solidFill>
                <a:latin typeface="+mn-lt"/>
                <a:ea typeface="ＭＳ Ｐゴシック" pitchFamily="-112" charset="-128"/>
              </a:defRPr>
            </a:lvl2pPr>
            <a:lvl3pPr marL="114141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rgbClr val="FF0000"/>
                </a:solidFill>
                <a:latin typeface="+mn-lt"/>
                <a:ea typeface="ＭＳ Ｐゴシック" pitchFamily="-112" charset="-128"/>
              </a:defRPr>
            </a:lvl3pPr>
            <a:lvl4pPr marL="159861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b="1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205581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514012" indent="-22854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106" indent="-22854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8198" indent="-22854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5292" indent="-22854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342900" indent="-342900">
              <a:buFont typeface="Arial"/>
              <a:buChar char="•"/>
            </a:pPr>
            <a:r>
              <a:rPr lang="en-US" b="0" dirty="0" smtClean="0"/>
              <a:t>Large cosmic-ray fluxes, key is particle identification</a:t>
            </a:r>
            <a:endParaRPr lang="en-US" b="0" dirty="0"/>
          </a:p>
          <a:p>
            <a:pPr marL="742950" lvl="1" indent="-342900">
              <a:buFont typeface="Arial"/>
              <a:buChar char="•"/>
            </a:pPr>
            <a:r>
              <a:rPr lang="en-US" b="0" dirty="0" smtClean="0"/>
              <a:t>Design multiple sub-systems to provide redundant information about particle charge, momentum, energy </a:t>
            </a:r>
          </a:p>
        </p:txBody>
      </p:sp>
    </p:spTree>
    <p:extLst>
      <p:ext uri="{BB962C8B-B14F-4D97-AF65-F5344CB8AC3E}">
        <p14:creationId xmlns:p14="http://schemas.microsoft.com/office/powerpoint/2010/main" val="417138740"/>
      </p:ext>
    </p:extLst>
  </p:cSld>
  <p:clrMapOvr>
    <a:masterClrMapping/>
  </p:clrMapOvr>
  <p:transition xmlns:p14="http://schemas.microsoft.com/office/powerpoint/2010/main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Optimizing PSF (Resolution) v. </a:t>
            </a:r>
            <a:r>
              <a:rPr lang="en-US" dirty="0" err="1" smtClean="0"/>
              <a:t>A</a:t>
            </a:r>
            <a:r>
              <a:rPr lang="en-US" baseline="-25000" dirty="0" err="1" smtClean="0"/>
              <a:t>eff</a:t>
            </a:r>
            <a:r>
              <a:rPr lang="en-US" dirty="0" smtClean="0"/>
              <a:t> (Efficiency)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1"/>
          </p:nvPr>
        </p:nvSpPr>
        <p:spPr>
          <a:xfrm>
            <a:off x="152400" y="4869160"/>
            <a:ext cx="8686800" cy="1728192"/>
          </a:xfrm>
        </p:spPr>
        <p:txBody>
          <a:bodyPr/>
          <a:lstStyle/>
          <a:p>
            <a:pPr marL="222250" indent="-222250">
              <a:buFont typeface="Arial"/>
              <a:buChar char="•"/>
            </a:pPr>
            <a:r>
              <a:rPr lang="en-US" sz="1800" b="0" dirty="0" smtClean="0"/>
              <a:t>Once we are signal limited, efficiency becomes more important </a:t>
            </a:r>
            <a:r>
              <a:rPr lang="en-US" sz="1800" b="0" dirty="0" smtClean="0"/>
              <a:t>than </a:t>
            </a:r>
            <a:r>
              <a:rPr lang="en-US" sz="1800" b="0" dirty="0" smtClean="0"/>
              <a:t>background rejection</a:t>
            </a:r>
            <a:endParaRPr lang="en-US" sz="1800" b="0" dirty="0"/>
          </a:p>
          <a:p>
            <a:pPr marL="457200" lvl="1" indent="-234950">
              <a:buFont typeface="Lucida Grande"/>
              <a:buChar char="-"/>
            </a:pPr>
            <a:r>
              <a:rPr lang="en-US" sz="1800" b="0" dirty="0" smtClean="0"/>
              <a:t>Signal limited: expect &lt; </a:t>
            </a:r>
            <a:r>
              <a:rPr lang="en-US" sz="1800" b="0" dirty="0"/>
              <a:t>1 background </a:t>
            </a:r>
            <a:r>
              <a:rPr lang="en-US" sz="1800" b="0" dirty="0">
                <a:latin typeface="Symbol" charset="2"/>
                <a:cs typeface="Symbol" charset="2"/>
              </a:rPr>
              <a:t>g</a:t>
            </a:r>
            <a:r>
              <a:rPr lang="en-US" sz="1800" b="0" dirty="0"/>
              <a:t> ray inside the </a:t>
            </a:r>
            <a:r>
              <a:rPr lang="en-US" sz="1800" b="0" dirty="0" smtClean="0"/>
              <a:t>PSF</a:t>
            </a:r>
          </a:p>
          <a:p>
            <a:pPr marL="457200" lvl="1" indent="-234950">
              <a:buFont typeface="Lucida Grande"/>
              <a:buChar char="-"/>
            </a:pPr>
            <a:r>
              <a:rPr lang="en-US" sz="1800" b="0" dirty="0" smtClean="0"/>
              <a:t>Background limited:  </a:t>
            </a:r>
            <a:r>
              <a:rPr lang="en-US" sz="1800" b="0" dirty="0" smtClean="0"/>
              <a:t>lots of background photons</a:t>
            </a:r>
          </a:p>
          <a:p>
            <a:pPr marL="692150" lvl="2">
              <a:buFont typeface="Lucida Grande"/>
              <a:buChar char="-"/>
            </a:pPr>
            <a:r>
              <a:rPr lang="en-US" sz="1800" b="0" dirty="0" smtClean="0">
                <a:solidFill>
                  <a:srgbClr val="000000"/>
                </a:solidFill>
              </a:rPr>
              <a:t>we should favor spatial resolution over detection area to allow us to disentangle complex regions like the </a:t>
            </a:r>
            <a:r>
              <a:rPr lang="en-US" sz="1800" b="0" dirty="0">
                <a:solidFill>
                  <a:srgbClr val="000000"/>
                </a:solidFill>
              </a:rPr>
              <a:t>G</a:t>
            </a:r>
            <a:r>
              <a:rPr lang="en-US" sz="1800" b="0" dirty="0" smtClean="0">
                <a:solidFill>
                  <a:srgbClr val="000000"/>
                </a:solidFill>
              </a:rPr>
              <a:t>alactic center</a:t>
            </a:r>
            <a:endParaRPr lang="en-US" sz="1800" b="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1FCF5B-B1CF-E54D-8FB9-3A8061FAC76C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7" name="Content Placeholder 6" descr="NPred_per_psf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" b="535"/>
          <a:stretch>
            <a:fillRect/>
          </a:stretch>
        </p:blipFill>
        <p:spPr>
          <a:xfrm>
            <a:off x="1619672" y="990602"/>
            <a:ext cx="5663912" cy="38342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31640" y="816967"/>
            <a:ext cx="57021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Celestial background </a:t>
            </a:r>
            <a:r>
              <a:rPr lang="en-US" sz="1400" b="1" dirty="0" smtClean="0">
                <a:latin typeface="Symbol" charset="2"/>
                <a:cs typeface="Symbol" charset="2"/>
              </a:rPr>
              <a:t>g</a:t>
            </a:r>
            <a:r>
              <a:rPr lang="en-US" sz="1400" b="1" dirty="0" smtClean="0"/>
              <a:t> rays above </a:t>
            </a:r>
            <a:r>
              <a:rPr lang="en-US" sz="1400" b="1" dirty="0" smtClean="0"/>
              <a:t>a given energy inside the PSF</a:t>
            </a:r>
            <a:endParaRPr lang="en-US" sz="1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275856" y="1481637"/>
            <a:ext cx="14029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Galactic plane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563888" y="3068960"/>
            <a:ext cx="1332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2"/>
                </a:solidFill>
              </a:rPr>
              <a:t>High Galactic</a:t>
            </a:r>
          </a:p>
          <a:p>
            <a:r>
              <a:rPr lang="en-US" sz="1400" b="1" dirty="0" smtClean="0">
                <a:solidFill>
                  <a:schemeClr val="accent2"/>
                </a:solidFill>
              </a:rPr>
              <a:t>latitudes</a:t>
            </a:r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75162" y="1988840"/>
            <a:ext cx="1389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008000"/>
                </a:solidFill>
              </a:rPr>
              <a:t>Bkg</a:t>
            </a:r>
            <a:r>
              <a:rPr lang="en-US" sz="1800" dirty="0" smtClean="0">
                <a:solidFill>
                  <a:srgbClr val="008000"/>
                </a:solidFill>
              </a:rPr>
              <a:t>-limited</a:t>
            </a:r>
            <a:endParaRPr lang="en-US" sz="1800" dirty="0">
              <a:solidFill>
                <a:srgbClr val="008000"/>
              </a:solidFill>
            </a:endParaRPr>
          </a:p>
        </p:txBody>
      </p:sp>
      <p:sp>
        <p:nvSpPr>
          <p:cNvPr id="11" name="Up Arrow 10"/>
          <p:cNvSpPr/>
          <p:nvPr/>
        </p:nvSpPr>
        <p:spPr>
          <a:xfrm flipV="1">
            <a:off x="7308304" y="3068960"/>
            <a:ext cx="312752" cy="1395750"/>
          </a:xfrm>
          <a:prstGeom prst="up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569099" y="3592180"/>
            <a:ext cx="126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2"/>
                </a:solidFill>
              </a:rPr>
              <a:t>Sig-limited</a:t>
            </a:r>
            <a:endParaRPr lang="en-US" sz="1800" dirty="0">
              <a:solidFill>
                <a:schemeClr val="accent2"/>
              </a:solidFill>
            </a:endParaRPr>
          </a:p>
        </p:txBody>
      </p:sp>
      <p:sp>
        <p:nvSpPr>
          <p:cNvPr id="13" name="Up-Down Arrow 12"/>
          <p:cNvSpPr/>
          <p:nvPr/>
        </p:nvSpPr>
        <p:spPr>
          <a:xfrm>
            <a:off x="7283584" y="1789414"/>
            <a:ext cx="285515" cy="1063522"/>
          </a:xfrm>
          <a:prstGeom prst="upDownArrow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4" name="Up Arrow 13"/>
          <p:cNvSpPr/>
          <p:nvPr/>
        </p:nvSpPr>
        <p:spPr>
          <a:xfrm>
            <a:off x="7258864" y="888975"/>
            <a:ext cx="310235" cy="739825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653609" y="1115452"/>
            <a:ext cx="1389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FF0000"/>
                </a:solidFill>
              </a:rPr>
              <a:t>Syst</a:t>
            </a:r>
            <a:r>
              <a:rPr lang="en-US" sz="1800" dirty="0" smtClean="0">
                <a:solidFill>
                  <a:srgbClr val="FF0000"/>
                </a:solidFill>
              </a:rPr>
              <a:t>-limited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041084"/>
      </p:ext>
    </p:extLst>
  </p:cSld>
  <p:clrMapOvr>
    <a:masterClrMapping/>
  </p:clrMapOvr>
  <p:transition xmlns:p14="http://schemas.microsoft.com/office/powerpoint/2010/main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5-10-05 at 12.44.3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101355"/>
            <a:ext cx="4278652" cy="27596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Alternate Technologies for </a:t>
            </a:r>
            <a:r>
              <a:rPr lang="en-US" dirty="0" smtClean="0"/>
              <a:t>Pair</a:t>
            </a:r>
            <a:r>
              <a:rPr lang="en-US" dirty="0" smtClean="0"/>
              <a:t>-conversion </a:t>
            </a:r>
            <a:r>
              <a:rPr lang="en-US" dirty="0" smtClean="0"/>
              <a:t>Telescopes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228600" y="3717032"/>
            <a:ext cx="8610600" cy="2852936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b="0" i="1" dirty="0" smtClean="0"/>
              <a:t>3D tracking: </a:t>
            </a:r>
            <a:r>
              <a:rPr lang="en-US" b="0" dirty="0" smtClean="0"/>
              <a:t>use gas drift chambers or noble liquid TPCs: increase the density of spatial measurement; e.g., </a:t>
            </a:r>
            <a:r>
              <a:rPr lang="en-US" b="0" dirty="0" err="1" smtClean="0"/>
              <a:t>LaRGO</a:t>
            </a:r>
            <a:r>
              <a:rPr lang="en-US" b="0" dirty="0" smtClean="0"/>
              <a:t>, </a:t>
            </a:r>
            <a:r>
              <a:rPr lang="en-US" b="0" dirty="0" err="1" smtClean="0"/>
              <a:t>AdEPT</a:t>
            </a:r>
            <a:r>
              <a:rPr lang="en-US" b="0" dirty="0" smtClean="0"/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b="0" i="1" dirty="0" smtClean="0"/>
              <a:t>Tracking Calorimeters</a:t>
            </a:r>
            <a:r>
              <a:rPr lang="en-US" b="0" dirty="0" smtClean="0"/>
              <a:t>: h</a:t>
            </a:r>
            <a:r>
              <a:rPr lang="en-US" b="0" dirty="0" smtClean="0"/>
              <a:t>ighly segmented scintillator</a:t>
            </a:r>
            <a:r>
              <a:rPr lang="en-US" b="0" dirty="0" smtClean="0"/>
              <a:t>, e</a:t>
            </a:r>
            <a:r>
              <a:rPr lang="en-US" b="0" dirty="0" smtClean="0"/>
              <a:t>.g., HERD.</a:t>
            </a:r>
          </a:p>
          <a:p>
            <a:pPr marL="563563" lvl="1" indent="-342900">
              <a:buFont typeface="Arial"/>
              <a:buChar char="•"/>
            </a:pPr>
            <a:r>
              <a:rPr lang="en-US" b="0" dirty="0" smtClean="0"/>
              <a:t>Fiber Tracker: </a:t>
            </a:r>
            <a:r>
              <a:rPr lang="en-US" b="0" dirty="0" smtClean="0"/>
              <a:t>s</a:t>
            </a:r>
            <a:r>
              <a:rPr lang="en-US" b="0" dirty="0" smtClean="0"/>
              <a:t>cintillating </a:t>
            </a:r>
            <a:r>
              <a:rPr lang="en-US" b="0" dirty="0" smtClean="0"/>
              <a:t>f</a:t>
            </a:r>
            <a:r>
              <a:rPr lang="en-US" b="0" dirty="0" smtClean="0"/>
              <a:t>ibers as sensor material, e.g., APT</a:t>
            </a:r>
          </a:p>
          <a:p>
            <a:pPr marL="342900" indent="-342900">
              <a:buFont typeface="Arial"/>
              <a:buChar char="•"/>
            </a:pPr>
            <a:r>
              <a:rPr lang="en-US" b="0" i="1" dirty="0" smtClean="0"/>
              <a:t>Active </a:t>
            </a:r>
            <a:r>
              <a:rPr lang="en-US" b="0" i="1" dirty="0" smtClean="0"/>
              <a:t>masks / collimators</a:t>
            </a:r>
            <a:r>
              <a:rPr lang="en-US" b="0" dirty="0" smtClean="0"/>
              <a:t>:  </a:t>
            </a:r>
            <a:r>
              <a:rPr lang="en-US" b="0" dirty="0" smtClean="0"/>
              <a:t>like </a:t>
            </a:r>
            <a:r>
              <a:rPr lang="en-US" b="0" dirty="0" smtClean="0"/>
              <a:t>coded mask, but </a:t>
            </a:r>
            <a:r>
              <a:rPr lang="en-US" b="0" dirty="0" smtClean="0"/>
              <a:t>rather </a:t>
            </a:r>
            <a:r>
              <a:rPr lang="en-US" b="0" dirty="0" smtClean="0"/>
              <a:t>than try to shield the sensors against </a:t>
            </a:r>
            <a:r>
              <a:rPr lang="en-US" b="0" dirty="0" smtClean="0">
                <a:latin typeface="Symbol" charset="2"/>
                <a:cs typeface="Symbol" charset="2"/>
              </a:rPr>
              <a:t>g</a:t>
            </a:r>
            <a:r>
              <a:rPr lang="en-US" b="0" dirty="0" smtClean="0"/>
              <a:t> rays</a:t>
            </a:r>
            <a:r>
              <a:rPr lang="en-US" b="0" dirty="0" smtClean="0"/>
              <a:t>, use an </a:t>
            </a:r>
            <a:r>
              <a:rPr lang="en-US" b="0" dirty="0" smtClean="0"/>
              <a:t>active veto</a:t>
            </a:r>
          </a:p>
          <a:p>
            <a:pPr marL="342900" indent="-342900">
              <a:buFont typeface="Arial"/>
              <a:buChar char="•"/>
            </a:pPr>
            <a:r>
              <a:rPr lang="en-US" b="0" i="1" dirty="0" smtClean="0"/>
              <a:t>Solid State Bubble Chamber</a:t>
            </a:r>
            <a:r>
              <a:rPr lang="en-US" b="0" dirty="0" smtClean="0"/>
              <a:t>: imaging </a:t>
            </a:r>
            <a:r>
              <a:rPr lang="en-US" b="0" dirty="0" smtClean="0"/>
              <a:t>the scintillation light </a:t>
            </a:r>
            <a:r>
              <a:rPr lang="en-US" b="0" dirty="0" smtClean="0"/>
              <a:t>from </a:t>
            </a:r>
            <a:r>
              <a:rPr lang="en-US" b="0" dirty="0" smtClean="0"/>
              <a:t>a solid plastic </a:t>
            </a:r>
            <a:r>
              <a:rPr lang="en-US" b="0" dirty="0" smtClean="0"/>
              <a:t>scintillator, e.g., Gamma Cube</a:t>
            </a:r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CE5EC-3956-5B42-A53D-E678281C1EC8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131840" y="836712"/>
            <a:ext cx="2710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Gamma Cube design concept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071858895"/>
      </p:ext>
    </p:extLst>
  </p:cSld>
  <p:clrMapOvr>
    <a:masterClrMapping/>
  </p:clrMapOvr>
  <p:transition xmlns:p14="http://schemas.microsoft.com/office/powerpoint/2010/main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asa-tr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1"/>
          <a:stretch/>
        </p:blipFill>
        <p:spPr>
          <a:xfrm>
            <a:off x="2267744" y="909052"/>
            <a:ext cx="5760640" cy="40141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Aside: NASA Instrument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228600" y="5013176"/>
            <a:ext cx="8610600" cy="1728192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b="0" dirty="0" smtClean="0"/>
              <a:t>NASA has a well-defined R&amp;D program designed to adapt suitable technologies for space missions</a:t>
            </a:r>
          </a:p>
          <a:p>
            <a:pPr marL="563563" lvl="1" indent="-342900">
              <a:buFont typeface="Arial"/>
              <a:buChar char="•"/>
            </a:pPr>
            <a:r>
              <a:rPr lang="en-US" b="0" dirty="0" smtClean="0"/>
              <a:t>NASA accepts proposals for technologies at all TRLs</a:t>
            </a:r>
          </a:p>
          <a:p>
            <a:pPr marL="342900" indent="-342900">
              <a:buFont typeface="Arial"/>
              <a:buChar char="•"/>
            </a:pPr>
            <a:r>
              <a:rPr lang="en-US" b="0" dirty="0" smtClean="0"/>
              <a:t>What is missing is LDRD-type funding to survey existing technologies and prepare competitive NASA R&amp;D proposals.</a:t>
            </a:r>
          </a:p>
          <a:p>
            <a:pPr marL="342900" indent="-342900">
              <a:buFont typeface="Arial"/>
              <a:buChar char="•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CE5EC-3956-5B42-A53D-E678281C1EC8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395536" y="3861048"/>
            <a:ext cx="1512168" cy="2880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23528" y="2420888"/>
            <a:ext cx="1844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Technology</a:t>
            </a:r>
          </a:p>
          <a:p>
            <a:r>
              <a:rPr lang="en-US" sz="1800" dirty="0"/>
              <a:t>a</a:t>
            </a:r>
            <a:r>
              <a:rPr lang="en-US" sz="1800" dirty="0" smtClean="0"/>
              <a:t>dopted from </a:t>
            </a:r>
          </a:p>
          <a:p>
            <a:r>
              <a:rPr lang="en-US" sz="1800" dirty="0" smtClean="0"/>
              <a:t>Other HEP</a:t>
            </a:r>
          </a:p>
          <a:p>
            <a:r>
              <a:rPr lang="en-US" sz="1800" dirty="0" smtClean="0"/>
              <a:t>applications comes in here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49524990"/>
      </p:ext>
    </p:extLst>
  </p:cSld>
  <p:clrMapOvr>
    <a:masterClrMapping/>
  </p:clrMapOvr>
  <p:transition xmlns:p14="http://schemas.microsoft.com/office/powerpoint/2010/main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 smtClean="0"/>
              <a:t>Dark Matter and Dark Matter Candidates</a:t>
            </a:r>
            <a:endParaRPr lang="en-US" cap="smal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6950" y="100013"/>
            <a:ext cx="527050" cy="204787"/>
          </a:xfrm>
        </p:spPr>
        <p:txBody>
          <a:bodyPr/>
          <a:lstStyle/>
          <a:p>
            <a:fld id="{324F734A-586A-034E-A901-05AA5E1B318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4673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 smtClean="0"/>
              <a:t>WIMP Searches Targeting the Galactic Center</a:t>
            </a:r>
            <a:endParaRPr lang="en-US" cap="smal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6950" y="100013"/>
            <a:ext cx="527050" cy="204787"/>
          </a:xfrm>
        </p:spPr>
        <p:txBody>
          <a:bodyPr/>
          <a:lstStyle/>
          <a:p>
            <a:fld id="{324F734A-586A-034E-A901-05AA5E1B318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321813"/>
      </p:ext>
    </p:extLst>
  </p:cSld>
  <p:clrMapOvr>
    <a:masterClrMapping/>
  </p:clrMapOvr>
  <p:transition xmlns:p14="http://schemas.microsoft.com/office/powerpoint/2010/main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Data-15x15deg.png"/>
          <p:cNvPicPr>
            <a:picLocks noGrp="1" noChangeAspect="1"/>
          </p:cNvPicPr>
          <p:nvPr>
            <p:ph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" r="-1080"/>
          <a:stretch/>
        </p:blipFill>
        <p:spPr>
          <a:xfrm>
            <a:off x="5596946" y="1052736"/>
            <a:ext cx="3223526" cy="3446033"/>
          </a:xfrm>
        </p:spPr>
      </p:pic>
      <p:pic>
        <p:nvPicPr>
          <p:cNvPr id="8" name="Content Placeholder 7" descr="Galaxy_GC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40" r="-9340"/>
          <a:stretch>
            <a:fillRect/>
          </a:stretch>
        </p:blipFill>
        <p:spPr>
          <a:xfrm>
            <a:off x="152399" y="990600"/>
            <a:ext cx="5456977" cy="3446512"/>
          </a:xfr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Observing the Galactic Center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5"/>
          </p:nvPr>
        </p:nvSpPr>
        <p:spPr>
          <a:xfrm>
            <a:off x="152400" y="4869160"/>
            <a:ext cx="8839200" cy="1836442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b="0" dirty="0" smtClean="0"/>
              <a:t>Observations of the Galactic center include strong astrophysical foreground and backgrounds along the line-of-sight</a:t>
            </a:r>
          </a:p>
          <a:p>
            <a:pPr marL="563563" lvl="1" indent="-342900">
              <a:buFont typeface="Arial"/>
              <a:buChar char="•"/>
            </a:pPr>
            <a:r>
              <a:rPr lang="en-US" b="0" dirty="0" smtClean="0"/>
              <a:t>In the 1-100 </a:t>
            </a:r>
            <a:r>
              <a:rPr lang="en-US" b="0" dirty="0" err="1" smtClean="0"/>
              <a:t>GeV</a:t>
            </a:r>
            <a:r>
              <a:rPr lang="en-US" b="0" dirty="0" smtClean="0"/>
              <a:t> energy band these account ~85% of the </a:t>
            </a:r>
            <a:r>
              <a:rPr lang="en-US" b="0" dirty="0" smtClean="0">
                <a:latin typeface="Symbol" charset="2"/>
                <a:cs typeface="Symbol" charset="2"/>
              </a:rPr>
              <a:t>g</a:t>
            </a:r>
            <a:r>
              <a:rPr lang="en-US" b="0" dirty="0" smtClean="0"/>
              <a:t>-rays in a 15°x15° box around the Galactic center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C0CE5EC-3956-5B42-A53D-E678281C1EC8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19198" y="1032991"/>
            <a:ext cx="28852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LAT Counts: 4 years, 1-100 </a:t>
            </a:r>
            <a:r>
              <a:rPr lang="en-US" sz="1400" b="1" dirty="0" err="1" smtClean="0"/>
              <a:t>GeV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33743776"/>
      </p:ext>
    </p:extLst>
  </p:cSld>
  <p:clrMapOvr>
    <a:masterClrMapping/>
  </p:clrMapOvr>
  <p:transition xmlns:p14="http://schemas.microsoft.com/office/powerpoint/2010/main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Estimating the astrophysical modeling uncertainties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152400" y="5334002"/>
            <a:ext cx="8686800" cy="137160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b="0" dirty="0" smtClean="0"/>
              <a:t>Excess emission </a:t>
            </a:r>
            <a:r>
              <a:rPr lang="en-US" b="0" dirty="0" err="1" smtClean="0"/>
              <a:t>w.r.t</a:t>
            </a:r>
            <a:r>
              <a:rPr lang="en-US" b="0" dirty="0" smtClean="0"/>
              <a:t>. standard diffuse emission models peaking around a few </a:t>
            </a:r>
            <a:r>
              <a:rPr lang="en-US" b="0" dirty="0" err="1" smtClean="0"/>
              <a:t>GeV</a:t>
            </a:r>
            <a:r>
              <a:rPr lang="en-US" b="0" dirty="0"/>
              <a:t> </a:t>
            </a:r>
            <a:r>
              <a:rPr lang="en-US" b="0" dirty="0" smtClean="0">
                <a:solidFill>
                  <a:srgbClr val="3333CC"/>
                </a:solidFill>
              </a:rPr>
              <a:t>near the Galactic center </a:t>
            </a:r>
            <a:r>
              <a:rPr lang="en-US" b="0" dirty="0" smtClean="0"/>
              <a:t>is well-established</a:t>
            </a:r>
          </a:p>
          <a:p>
            <a:pPr marL="342900" indent="-342900">
              <a:buFont typeface="Arial"/>
              <a:buChar char="•"/>
            </a:pPr>
            <a:r>
              <a:rPr lang="en-US" b="0" dirty="0" smtClean="0"/>
              <a:t>The interpretation of the excess is not-clear (</a:t>
            </a:r>
            <a:r>
              <a:rPr lang="en-US" b="0" dirty="0" smtClean="0">
                <a:solidFill>
                  <a:srgbClr val="FF0000"/>
                </a:solidFill>
              </a:rPr>
              <a:t>similar size excesses </a:t>
            </a:r>
            <a:r>
              <a:rPr lang="en-US" b="0" dirty="0" smtClean="0"/>
              <a:t>attributed to local sources of cosmic rays are present elsewhere)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52128-3AA3-5548-B390-AD0DAAE4217A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6" name="Content Placeholder 10" descr="Screen Shot 2014-12-04 at 3.15.36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4" r="-3994"/>
          <a:stretch>
            <a:fillRect/>
          </a:stretch>
        </p:blipFill>
        <p:spPr>
          <a:xfrm>
            <a:off x="1356360" y="1304776"/>
            <a:ext cx="5951944" cy="4029226"/>
          </a:xfrm>
        </p:spPr>
      </p:pic>
      <p:sp>
        <p:nvSpPr>
          <p:cNvPr id="7" name="TextBox 6"/>
          <p:cNvSpPr txBox="1"/>
          <p:nvPr/>
        </p:nvSpPr>
        <p:spPr>
          <a:xfrm>
            <a:off x="755576" y="964442"/>
            <a:ext cx="7455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Spectral Excesses </a:t>
            </a:r>
            <a:r>
              <a:rPr lang="en-US" sz="1400" b="1" dirty="0" err="1" smtClean="0"/>
              <a:t>w.r.t</a:t>
            </a:r>
            <a:r>
              <a:rPr lang="en-US" sz="1400" b="1" dirty="0" smtClean="0"/>
              <a:t>. </a:t>
            </a:r>
            <a:r>
              <a:rPr lang="en-US" sz="1400" b="1" dirty="0" smtClean="0"/>
              <a:t>diffuse emission model </a:t>
            </a:r>
            <a:r>
              <a:rPr lang="en-US" sz="1400" b="1" dirty="0" smtClean="0"/>
              <a:t>in as a function of Galactic longitude</a:t>
            </a:r>
            <a:endParaRPr lang="en-US" sz="1400" b="1" dirty="0"/>
          </a:p>
        </p:txBody>
      </p:sp>
      <p:sp>
        <p:nvSpPr>
          <p:cNvPr id="9" name="Rectangle 8"/>
          <p:cNvSpPr>
            <a:spLocks/>
          </p:cNvSpPr>
          <p:nvPr/>
        </p:nvSpPr>
        <p:spPr bwMode="auto">
          <a:xfrm>
            <a:off x="7092280" y="4365104"/>
            <a:ext cx="1895356" cy="61721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0" tIns="0" rIns="53486" bIns="0" anchor="ctr" anchorCtr="0">
            <a:prstTxWarp prst="textNoShape">
              <a:avLst/>
            </a:prstTxWarp>
          </a:bodyPr>
          <a:lstStyle/>
          <a:p>
            <a:pPr marL="52388" defTabSz="457200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srgbClr val="333333"/>
                </a:solidFill>
                <a:ea typeface="Gill Sans" charset="0"/>
                <a:cs typeface="Gill Sans" charset="0"/>
              </a:rPr>
              <a:t>Calore</a:t>
            </a:r>
            <a:r>
              <a:rPr lang="en-US" sz="1400" dirty="0" smtClean="0">
                <a:solidFill>
                  <a:srgbClr val="333333"/>
                </a:solidFill>
                <a:ea typeface="Gill Sans" charset="0"/>
                <a:cs typeface="Gill Sans" charset="0"/>
              </a:rPr>
              <a:t>+</a:t>
            </a:r>
            <a:r>
              <a:rPr lang="en-US" sz="1400" dirty="0" smtClean="0">
                <a:solidFill>
                  <a:srgbClr val="333333"/>
                </a:solidFill>
                <a:ea typeface="Gill Sans" charset="0"/>
                <a:cs typeface="Gill Sans" charset="0"/>
              </a:rPr>
              <a:t>(</a:t>
            </a:r>
            <a:r>
              <a:rPr lang="en-US" sz="1400" dirty="0" smtClean="0">
                <a:solidFill>
                  <a:srgbClr val="333333"/>
                </a:solidFill>
                <a:ea typeface="Gill Sans" charset="0"/>
                <a:cs typeface="Gill Sans" charset="0"/>
              </a:rPr>
              <a:t>2015)</a:t>
            </a:r>
          </a:p>
          <a:p>
            <a:pPr marL="52388" defTabSz="457200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/>
              <a:t>arXiv:1409.0042</a:t>
            </a:r>
            <a:endParaRPr lang="en-US" sz="1400" dirty="0" smtClean="0">
              <a:solidFill>
                <a:srgbClr val="333333"/>
              </a:solidFill>
              <a:ea typeface="Gill Sans" charset="0"/>
              <a:cs typeface="Gill Sans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355976" y="1772816"/>
            <a:ext cx="504056" cy="2160240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966435" y="2204864"/>
            <a:ext cx="757693" cy="216024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419872" y="2204864"/>
            <a:ext cx="757693" cy="216024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080411"/>
      </p:ext>
    </p:extLst>
  </p:cSld>
  <p:clrMapOvr>
    <a:masterClrMapping/>
  </p:clrMapOvr>
  <p:transition xmlns:p14="http://schemas.microsoft.com/office/powerpoint/2010/main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DM Search targeting GC is systematics</a:t>
            </a:r>
            <a:r>
              <a:rPr lang="en-US" dirty="0"/>
              <a:t>-</a:t>
            </a:r>
            <a:r>
              <a:rPr lang="en-US" dirty="0" smtClean="0"/>
              <a:t>limited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 marL="287337" indent="-285750" defTabSz="456852">
              <a:spcBef>
                <a:spcPct val="0"/>
              </a:spcBef>
              <a:buFont typeface="Arial"/>
              <a:buChar char="•"/>
            </a:pPr>
            <a:r>
              <a:rPr lang="en-US" sz="1800" b="0" kern="1200" dirty="0" smtClean="0">
                <a:solidFill>
                  <a:prstClr val="black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Express the expected </a:t>
            </a:r>
            <a:r>
              <a:rPr lang="en-US" sz="1800" b="0" kern="1200" dirty="0">
                <a:solidFill>
                  <a:prstClr val="black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uncertainties as a function of the “effective background”, i.e., the background that overlaps with the dark matter profile</a:t>
            </a:r>
          </a:p>
          <a:p>
            <a:pPr marL="287337" indent="-285750" defTabSz="456852">
              <a:spcBef>
                <a:spcPct val="0"/>
              </a:spcBef>
              <a:buFont typeface="Arial"/>
              <a:buChar char="•"/>
            </a:pPr>
            <a:r>
              <a:rPr lang="en-US" sz="1800" b="0" kern="1200" dirty="0">
                <a:solidFill>
                  <a:prstClr val="black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Testing </a:t>
            </a:r>
            <a:r>
              <a:rPr lang="en-US" sz="1800" b="0" kern="1200" dirty="0" smtClean="0">
                <a:solidFill>
                  <a:prstClr val="black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current signal claims </a:t>
            </a:r>
            <a:r>
              <a:rPr lang="en-US" sz="1800" b="0" kern="1200" dirty="0">
                <a:solidFill>
                  <a:prstClr val="black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require understanding the background at the few percent </a:t>
            </a:r>
            <a:r>
              <a:rPr lang="en-US" sz="1800" b="0" kern="1200" dirty="0" smtClean="0">
                <a:solidFill>
                  <a:prstClr val="black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level (studies of control regions suggest we are at the ~10-20% level)</a:t>
            </a:r>
            <a:endParaRPr lang="en-US" sz="1800" b="0" kern="1200" dirty="0">
              <a:solidFill>
                <a:prstClr val="black"/>
              </a:solidFill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CE5EC-3956-5B42-A53D-E678281C1EC8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10" name="Content Placeholder 5" descr="GC_Expect_GC_bb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6" r="-536"/>
          <a:stretch>
            <a:fillRect/>
          </a:stretch>
        </p:blipFill>
        <p:spPr/>
      </p:pic>
      <p:sp>
        <p:nvSpPr>
          <p:cNvPr id="6" name="TextBox 5"/>
          <p:cNvSpPr txBox="1"/>
          <p:nvPr/>
        </p:nvSpPr>
        <p:spPr>
          <a:xfrm>
            <a:off x="251520" y="836713"/>
            <a:ext cx="88411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Expected ULs on DM from the GC assuming different levels of systematic uncertainties (LAT: 6 years)</a:t>
            </a:r>
            <a:endParaRPr lang="en-US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339752" y="4293096"/>
            <a:ext cx="20988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Symbol" charset="2"/>
                <a:cs typeface="Symbol" charset="2"/>
              </a:rPr>
              <a:t>c</a:t>
            </a:r>
            <a:r>
              <a:rPr lang="en-US" sz="2000" dirty="0" smtClean="0">
                <a:latin typeface="Symbol" charset="2"/>
                <a:cs typeface="Symbol" charset="2"/>
              </a:rPr>
              <a:t>c</a:t>
            </a:r>
            <a:r>
              <a:rPr lang="en-US" sz="2000" dirty="0" smtClean="0"/>
              <a:t> -&gt; bb channel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9518619"/>
      </p:ext>
    </p:extLst>
  </p:cSld>
  <p:clrMapOvr>
    <a:masterClrMapping/>
  </p:clrMapOvr>
  <p:transition xmlns:p14="http://schemas.microsoft.com/office/powerpoint/2010/main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 smtClean="0"/>
              <a:t>WIMP Searches Targeting Dwarf Galaxies</a:t>
            </a:r>
            <a:endParaRPr lang="en-US" cap="smal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6950" y="100013"/>
            <a:ext cx="527050" cy="204787"/>
          </a:xfrm>
        </p:spPr>
        <p:txBody>
          <a:bodyPr/>
          <a:lstStyle/>
          <a:p>
            <a:fld id="{324F734A-586A-034E-A901-05AA5E1B3186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30399"/>
      </p:ext>
    </p:extLst>
  </p:cSld>
  <p:clrMapOvr>
    <a:masterClrMapping/>
  </p:clrMapOvr>
  <p:transition xmlns:p14="http://schemas.microsoft.com/office/powerpoint/2010/main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B78D8-F9D4-C149-988D-09879B52B414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" y="927100"/>
            <a:ext cx="8915400" cy="567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a typeface="MS PGothic" pitchFamily="34" charset="-128"/>
              </a:rPr>
              <a:t>Dark Matter </a:t>
            </a:r>
            <a:r>
              <a:rPr lang="en-US" dirty="0" smtClean="0">
                <a:ea typeface="MS PGothic" pitchFamily="34" charset="-128"/>
              </a:rPr>
              <a:t>Searches </a:t>
            </a:r>
            <a:r>
              <a:rPr lang="en-US" dirty="0" smtClean="0">
                <a:ea typeface="MS PGothic" pitchFamily="34" charset="-128"/>
              </a:rPr>
              <a:t>in MW Dwarf Galaxies</a:t>
            </a:r>
            <a:endParaRPr lang="en-US" dirty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8685167"/>
      </p:ext>
    </p:extLst>
  </p:cSld>
  <p:clrMapOvr>
    <a:masterClrMapping/>
  </p:clrMapOvr>
  <p:transition xmlns:p14="http://schemas.microsoft.com/office/powerpoint/2010/main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Limits from </a:t>
            </a:r>
            <a:r>
              <a:rPr lang="en-US" dirty="0" smtClean="0"/>
              <a:t>Dwarf Galaxy </a:t>
            </a:r>
            <a:r>
              <a:rPr lang="en-US" dirty="0" smtClean="0"/>
              <a:t>DM Searches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152400" y="5445224"/>
            <a:ext cx="8686800" cy="1260378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b="0" dirty="0" smtClean="0"/>
              <a:t>Limits are dominated by LAT up to a few </a:t>
            </a:r>
            <a:r>
              <a:rPr lang="en-US" b="0" dirty="0" err="1" smtClean="0"/>
              <a:t>TeV</a:t>
            </a:r>
            <a:endParaRPr lang="en-US" b="0" dirty="0" smtClean="0"/>
          </a:p>
          <a:p>
            <a:pPr marL="342900" indent="-342900">
              <a:buFont typeface="Arial"/>
              <a:buChar char="•"/>
            </a:pPr>
            <a:r>
              <a:rPr lang="en-US" b="0" dirty="0" smtClean="0"/>
              <a:t>LAT limits are background-limited up to ~100 </a:t>
            </a:r>
            <a:r>
              <a:rPr lang="en-US" b="0" dirty="0" err="1" smtClean="0"/>
              <a:t>GeV</a:t>
            </a:r>
            <a:r>
              <a:rPr lang="en-US" b="0" dirty="0" smtClean="0"/>
              <a:t>, signal-limited above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52128-3AA3-5548-B390-AD0DAAE4217A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8" name="Content Placeholder 7" descr="limits_dsphs_al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72" b="-772"/>
          <a:stretch>
            <a:fillRect/>
          </a:stretch>
        </p:blipFill>
        <p:spPr/>
      </p:pic>
      <p:sp>
        <p:nvSpPr>
          <p:cNvPr id="9" name="TextBox 8"/>
          <p:cNvSpPr txBox="1"/>
          <p:nvPr/>
        </p:nvSpPr>
        <p:spPr>
          <a:xfrm>
            <a:off x="971600" y="836713"/>
            <a:ext cx="78959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Published upper limits on DM from searches targeting </a:t>
            </a:r>
            <a:r>
              <a:rPr lang="en-US" sz="1400" b="1" dirty="0"/>
              <a:t>d</a:t>
            </a:r>
            <a:r>
              <a:rPr lang="en-US" sz="1400" b="1" dirty="0" smtClean="0"/>
              <a:t>warf galaxies (and CTA projection)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123728" y="4293096"/>
            <a:ext cx="20988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Symbol" charset="2"/>
                <a:cs typeface="Symbol" charset="2"/>
              </a:rPr>
              <a:t>c</a:t>
            </a:r>
            <a:r>
              <a:rPr lang="en-US" sz="2000" dirty="0" smtClean="0">
                <a:latin typeface="Symbol" charset="2"/>
                <a:cs typeface="Symbol" charset="2"/>
              </a:rPr>
              <a:t>c</a:t>
            </a:r>
            <a:r>
              <a:rPr lang="en-US" sz="2000" dirty="0" smtClean="0"/>
              <a:t> -&gt; bb channel</a:t>
            </a:r>
            <a:endParaRPr lang="en-US" sz="20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2051720" y="3623538"/>
            <a:ext cx="5720680" cy="0"/>
          </a:xfrm>
          <a:prstGeom prst="line">
            <a:avLst/>
          </a:prstGeom>
          <a:ln w="3175" cmpd="sng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308304" y="3284984"/>
            <a:ext cx="14502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Thermal Relic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7489"/>
      </p:ext>
    </p:extLst>
  </p:cSld>
  <p:clrMapOvr>
    <a:masterClrMapping/>
  </p:clrMapOvr>
  <p:transition xmlns:p14="http://schemas.microsoft.com/office/powerpoint/2010/main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Rapidly Growing Dwarf Galaxy Population</a:t>
            </a:r>
            <a:endParaRPr lang="en-US" dirty="0"/>
          </a:p>
        </p:txBody>
      </p:sp>
      <p:pic>
        <p:nvPicPr>
          <p:cNvPr id="7" name="Content Placeholder 6" descr="dSphs_Discoverie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66" r="-5666"/>
          <a:stretch>
            <a:fillRect/>
          </a:stretch>
        </p:blipFill>
        <p:spPr/>
      </p:pic>
      <p:sp>
        <p:nvSpPr>
          <p:cNvPr id="6" name="Content Placeholder 5"/>
          <p:cNvSpPr>
            <a:spLocks noGrp="1"/>
          </p:cNvSpPr>
          <p:nvPr>
            <p:ph idx="11"/>
          </p:nvPr>
        </p:nvSpPr>
        <p:spPr>
          <a:xfrm>
            <a:off x="152400" y="5445224"/>
            <a:ext cx="8686800" cy="1412776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b="0" dirty="0" smtClean="0"/>
              <a:t>Advent of survey era in optical astronomy has lead to the discovery of numerous new Milky Way-satellite dwarf galaxies</a:t>
            </a:r>
          </a:p>
          <a:p>
            <a:pPr marL="342900" indent="-342900">
              <a:buFont typeface="Arial"/>
              <a:buChar char="•"/>
            </a:pPr>
            <a:r>
              <a:rPr lang="en-US" b="0" dirty="0" smtClean="0"/>
              <a:t>LSST &amp; other surveys will continue to find new dwarf galaxies after Fermi is </a:t>
            </a:r>
            <a:r>
              <a:rPr lang="en-US" b="0" dirty="0" err="1" smtClean="0"/>
              <a:t>decomissioned</a:t>
            </a:r>
            <a:r>
              <a:rPr lang="en-US" b="0" dirty="0" smtClean="0"/>
              <a:t> (more on this later)</a:t>
            </a:r>
            <a:endParaRPr lang="en-US" b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5265D-9503-FA44-AEB6-DF1B0B567728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8" name="Rectangle 7"/>
          <p:cNvSpPr>
            <a:spLocks/>
          </p:cNvSpPr>
          <p:nvPr/>
        </p:nvSpPr>
        <p:spPr bwMode="auto">
          <a:xfrm>
            <a:off x="7185343" y="980728"/>
            <a:ext cx="1895356" cy="266429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0" tIns="0" rIns="53486" bIns="0" anchor="ctr" anchorCtr="0">
            <a:prstTxWarp prst="textNoShape">
              <a:avLst/>
            </a:prstTxWarp>
          </a:bodyPr>
          <a:lstStyle/>
          <a:p>
            <a:pPr marL="52388" defTabSz="457200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000000"/>
                </a:solidFill>
              </a:rPr>
              <a:t>DES Year 2 Data</a:t>
            </a:r>
            <a:r>
              <a:rPr lang="en-US" sz="1400" dirty="0" smtClean="0"/>
              <a:t>:</a:t>
            </a:r>
          </a:p>
          <a:p>
            <a:pPr marL="52388" defTabSz="457200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/>
              <a:t>Drlica</a:t>
            </a:r>
            <a:r>
              <a:rPr lang="en-US" sz="1400" dirty="0" smtClean="0"/>
              <a:t>-Wagner+,</a:t>
            </a:r>
            <a:endParaRPr lang="en-US" sz="1400" dirty="0"/>
          </a:p>
          <a:p>
            <a:pPr marL="52388" defTabSz="457200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/>
              <a:t>arXiv</a:t>
            </a:r>
            <a:r>
              <a:rPr lang="en-US" sz="1400" dirty="0"/>
              <a:t>:</a:t>
            </a:r>
            <a:r>
              <a:rPr lang="en-US" sz="1400" dirty="0" smtClean="0"/>
              <a:t>1508.03622</a:t>
            </a:r>
          </a:p>
          <a:p>
            <a:pPr marL="52388" defTabSz="457200">
              <a:spcBef>
                <a:spcPts val="0"/>
              </a:spcBef>
              <a:spcAft>
                <a:spcPts val="0"/>
              </a:spcAft>
            </a:pPr>
            <a:endParaRPr lang="en-US" sz="1400" dirty="0" smtClean="0">
              <a:solidFill>
                <a:srgbClr val="333333"/>
              </a:solidFill>
              <a:ea typeface="Gill Sans" charset="0"/>
              <a:cs typeface="Gill Sans" charset="0"/>
            </a:endParaRPr>
          </a:p>
          <a:p>
            <a:pPr marL="52388" defTabSz="457200">
              <a:spcBef>
                <a:spcPts val="0"/>
              </a:spcBef>
              <a:spcAft>
                <a:spcPts val="0"/>
              </a:spcAft>
            </a:pPr>
            <a:endParaRPr lang="en-US" sz="1400" dirty="0" smtClean="0">
              <a:solidFill>
                <a:srgbClr val="333333"/>
              </a:solidFill>
              <a:ea typeface="Gill Sans" charset="0"/>
              <a:cs typeface="Gill Sans" charset="0"/>
            </a:endParaRPr>
          </a:p>
          <a:p>
            <a:pPr marL="52388" defTabSz="457200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333333"/>
                </a:solidFill>
                <a:ea typeface="Gill Sans" charset="0"/>
                <a:cs typeface="Gill Sans" charset="0"/>
              </a:rPr>
              <a:t>DES Year 1 Data</a:t>
            </a:r>
            <a:r>
              <a:rPr lang="en-US" sz="1400" dirty="0" smtClean="0">
                <a:solidFill>
                  <a:srgbClr val="333333"/>
                </a:solidFill>
                <a:ea typeface="Gill Sans" charset="0"/>
                <a:cs typeface="Gill Sans" charset="0"/>
              </a:rPr>
              <a:t>:</a:t>
            </a:r>
            <a:endParaRPr lang="en-US" sz="1400" dirty="0">
              <a:solidFill>
                <a:srgbClr val="333333"/>
              </a:solidFill>
              <a:ea typeface="Gill Sans" charset="0"/>
              <a:cs typeface="Gill Sans" charset="0"/>
            </a:endParaRPr>
          </a:p>
          <a:p>
            <a:pPr marL="52388" defTabSz="457200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srgbClr val="333333"/>
                </a:solidFill>
                <a:ea typeface="Gill Sans" charset="0"/>
                <a:cs typeface="Gill Sans" charset="0"/>
              </a:rPr>
              <a:t>Bechtol</a:t>
            </a:r>
            <a:r>
              <a:rPr lang="en-US" sz="1400" dirty="0" smtClean="0">
                <a:solidFill>
                  <a:srgbClr val="333333"/>
                </a:solidFill>
                <a:ea typeface="Gill Sans" charset="0"/>
                <a:cs typeface="Gill Sans" charset="0"/>
              </a:rPr>
              <a:t>+:</a:t>
            </a:r>
          </a:p>
          <a:p>
            <a:pPr marL="52388" defTabSz="457200"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arXiv:</a:t>
            </a:r>
            <a:r>
              <a:rPr lang="en-US" sz="1400" dirty="0" smtClean="0"/>
              <a:t>1503.02584</a:t>
            </a:r>
          </a:p>
          <a:p>
            <a:pPr marL="52388" defTabSz="457200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333333"/>
              </a:solidFill>
              <a:ea typeface="Gill Sans" charset="0"/>
              <a:cs typeface="Gill Sans" charset="0"/>
            </a:endParaRPr>
          </a:p>
          <a:p>
            <a:pPr marL="52388" defTabSz="457200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srgbClr val="333333"/>
                </a:solidFill>
                <a:ea typeface="Gill Sans" charset="0"/>
                <a:cs typeface="Gill Sans" charset="0"/>
              </a:rPr>
              <a:t>Koposov</a:t>
            </a:r>
            <a:r>
              <a:rPr lang="en-US" sz="1400" dirty="0" smtClean="0">
                <a:solidFill>
                  <a:srgbClr val="333333"/>
                </a:solidFill>
                <a:ea typeface="Gill Sans" charset="0"/>
                <a:cs typeface="Gill Sans" charset="0"/>
              </a:rPr>
              <a:t>+:</a:t>
            </a:r>
          </a:p>
          <a:p>
            <a:pPr marL="52388" defTabSz="457200"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arXiv:1503.02079</a:t>
            </a:r>
          </a:p>
          <a:p>
            <a:pPr marL="52388" defTabSz="457200">
              <a:spcBef>
                <a:spcPts val="0"/>
              </a:spcBef>
              <a:spcAft>
                <a:spcPts val="0"/>
              </a:spcAft>
            </a:pPr>
            <a:endParaRPr lang="en-US" sz="1400" dirty="0" smtClean="0">
              <a:solidFill>
                <a:srgbClr val="333333"/>
              </a:solidFill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279815"/>
      </p:ext>
    </p:extLst>
  </p:cSld>
  <p:clrMapOvr>
    <a:masterClrMapping/>
  </p:clrMapOvr>
  <p:transition xmlns:p14="http://schemas.microsoft.com/office/powerpoint/2010/main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 smtClean="0"/>
              <a:t>WIMP Searches Targeting Unresolved Dark Matter Structures </a:t>
            </a:r>
            <a:endParaRPr lang="en-US" cap="smal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6950" y="100013"/>
            <a:ext cx="527050" cy="204787"/>
          </a:xfrm>
        </p:spPr>
        <p:txBody>
          <a:bodyPr/>
          <a:lstStyle/>
          <a:p>
            <a:fld id="{C4352128-3AA3-5548-B390-AD0DAAE4217A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17840"/>
      </p:ext>
    </p:extLst>
  </p:cSld>
  <p:clrMapOvr>
    <a:masterClrMapping/>
  </p:clrMapOvr>
  <p:transition xmlns:p14="http://schemas.microsoft.com/office/powerpoint/2010/main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DM Structures are Present on Many Scales</a:t>
            </a:r>
            <a:endParaRPr lang="en-US" dirty="0"/>
          </a:p>
        </p:txBody>
      </p:sp>
      <p:pic>
        <p:nvPicPr>
          <p:cNvPr id="4" name="Picture 3" descr="Cosmo_D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3" y="1196752"/>
            <a:ext cx="3967487" cy="3960440"/>
          </a:xfrm>
          <a:prstGeom prst="rect">
            <a:avLst/>
          </a:prstGeom>
        </p:spPr>
      </p:pic>
      <p:pic>
        <p:nvPicPr>
          <p:cNvPr id="5" name="Picture 4" descr="Local_D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423" y="1196751"/>
            <a:ext cx="3914041" cy="48965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9700" y="836713"/>
            <a:ext cx="4524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Zoom sequence of DM structure on Cosmo. Scales </a:t>
            </a:r>
            <a:endParaRPr lang="en-US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932040" y="836712"/>
            <a:ext cx="37500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Milky Way like halo and several sub-halos</a:t>
            </a:r>
            <a:endParaRPr lang="en-US" sz="1400" b="1" dirty="0"/>
          </a:p>
        </p:txBody>
      </p:sp>
      <p:sp>
        <p:nvSpPr>
          <p:cNvPr id="8" name="Content Placeholder 8"/>
          <p:cNvSpPr txBox="1">
            <a:spLocks/>
          </p:cNvSpPr>
          <p:nvPr/>
        </p:nvSpPr>
        <p:spPr>
          <a:xfrm>
            <a:off x="152400" y="5301208"/>
            <a:ext cx="4275584" cy="1143002"/>
          </a:xfrm>
          <a:prstGeom prst="rect">
            <a:avLst/>
          </a:prstGeom>
        </p:spPr>
        <p:txBody>
          <a:bodyPr/>
          <a:lstStyle>
            <a:lvl1pPr marL="341313" indent="-341313" algn="l" rtl="0" eaLnBrk="1" fontAlgn="base" hangingPunct="1"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28416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0033CC"/>
                </a:solidFill>
                <a:latin typeface="+mn-lt"/>
                <a:ea typeface="ＭＳ Ｐゴシック" pitchFamily="-112" charset="-128"/>
              </a:defRPr>
            </a:lvl2pPr>
            <a:lvl3pPr marL="114141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rgbClr val="FF0000"/>
                </a:solidFill>
                <a:latin typeface="+mn-lt"/>
                <a:ea typeface="ＭＳ Ｐゴシック" pitchFamily="-112" charset="-128"/>
              </a:defRPr>
            </a:lvl3pPr>
            <a:lvl4pPr marL="159861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b="1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205581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514012" indent="-22854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106" indent="-22854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8198" indent="-22854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5292" indent="-22854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287337" indent="-285750" defTabSz="456852">
              <a:spcBef>
                <a:spcPct val="0"/>
              </a:spcBef>
              <a:buFont typeface="Arial"/>
              <a:buChar char="•"/>
            </a:pPr>
            <a:r>
              <a:rPr lang="en-US" sz="1800" b="0" kern="1200" dirty="0" smtClean="0">
                <a:solidFill>
                  <a:prstClr val="black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We can probe DM by looking for signal contributions from halos:</a:t>
            </a:r>
          </a:p>
          <a:p>
            <a:pPr marL="687387" lvl="1" indent="-285750" defTabSz="456852">
              <a:spcBef>
                <a:spcPct val="0"/>
              </a:spcBef>
              <a:buFont typeface="Arial"/>
              <a:buChar char="•"/>
            </a:pPr>
            <a:r>
              <a:rPr lang="en-US" sz="1800" b="0" dirty="0" smtClean="0">
                <a:solidFill>
                  <a:prstClr val="black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On cosmological scales (left)</a:t>
            </a:r>
          </a:p>
          <a:p>
            <a:pPr marL="687387" lvl="1" indent="-285750" defTabSz="456852">
              <a:spcBef>
                <a:spcPct val="0"/>
              </a:spcBef>
              <a:buFont typeface="Arial"/>
              <a:buChar char="•"/>
            </a:pPr>
            <a:r>
              <a:rPr lang="en-US" sz="1800" b="0" dirty="0" smtClean="0">
                <a:solidFill>
                  <a:prstClr val="black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In the Milky Way </a:t>
            </a:r>
            <a:r>
              <a:rPr lang="en-US" sz="1800" b="0" dirty="0" err="1" smtClean="0">
                <a:solidFill>
                  <a:prstClr val="black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virial</a:t>
            </a:r>
            <a:r>
              <a:rPr lang="en-US" sz="1800" b="0" dirty="0" smtClean="0">
                <a:solidFill>
                  <a:prstClr val="black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 radius (~300 </a:t>
            </a:r>
            <a:r>
              <a:rPr lang="en-US" sz="1800" b="0" dirty="0" err="1" smtClean="0">
                <a:solidFill>
                  <a:prstClr val="black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kpc</a:t>
            </a:r>
            <a:r>
              <a:rPr lang="en-US" sz="1800" b="0" dirty="0" smtClean="0">
                <a:solidFill>
                  <a:prstClr val="black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, right)</a:t>
            </a:r>
            <a:endParaRPr lang="en-US" sz="1800" b="0" kern="1200" dirty="0">
              <a:solidFill>
                <a:prstClr val="black"/>
              </a:solidFill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5821119"/>
      </p:ext>
    </p:extLst>
  </p:cSld>
  <p:clrMapOvr>
    <a:masterClrMapping/>
  </p:clrMapOvr>
  <p:transition xmlns:p14="http://schemas.microsoft.com/office/powerpoint/2010/main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Evidence for / Salient Features of Dark Matter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2743200"/>
            <a:ext cx="44214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800" i="1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Comprises </a:t>
            </a:r>
            <a:r>
              <a:rPr lang="en-US" sz="1800" b="1" i="1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majority </a:t>
            </a:r>
            <a:r>
              <a:rPr lang="en-US" sz="1800" i="1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of </a:t>
            </a:r>
            <a:r>
              <a:rPr lang="en-US" sz="1800" b="1" i="1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mass</a:t>
            </a:r>
            <a:r>
              <a:rPr lang="en-US" sz="1800" i="1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 in Galaxies</a:t>
            </a:r>
            <a:endParaRPr lang="en-US" sz="1800" b="1" i="1" dirty="0" smtClean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  <a:p>
            <a:pPr defTabSz="457200"/>
            <a:r>
              <a:rPr lang="en-US" sz="18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Missing mass on Galaxy Cluster scale</a:t>
            </a:r>
          </a:p>
          <a:p>
            <a:pPr defTabSz="457200"/>
            <a:r>
              <a:rPr lang="en-US" sz="1800" dirty="0" err="1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Zwicky</a:t>
            </a:r>
            <a:r>
              <a:rPr lang="en-US" sz="18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 (1937)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15000" y="3124200"/>
            <a:ext cx="32415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800" i="1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Large </a:t>
            </a:r>
            <a:r>
              <a:rPr lang="en-US" sz="1800" b="1" i="1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halos </a:t>
            </a:r>
            <a:r>
              <a:rPr lang="en-US" sz="1800" i="1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around Galaxies</a:t>
            </a:r>
          </a:p>
          <a:p>
            <a:pPr defTabSz="457200"/>
            <a:r>
              <a:rPr lang="en-US" sz="18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Rotation Curves</a:t>
            </a:r>
          </a:p>
          <a:p>
            <a:pPr defTabSz="457200"/>
            <a:r>
              <a:rPr lang="en-US" sz="18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Rubin+(1980)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5858470"/>
            <a:ext cx="23961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800" i="1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Almost </a:t>
            </a:r>
            <a:r>
              <a:rPr lang="en-US" sz="1800" b="1" i="1" dirty="0" err="1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collisionless</a:t>
            </a:r>
            <a:endParaRPr lang="en-US" sz="1800" b="1" i="1" dirty="0" smtClean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  <a:p>
            <a:pPr defTabSz="457200"/>
            <a:r>
              <a:rPr lang="en-US" sz="18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Bullet Cluster</a:t>
            </a:r>
          </a:p>
          <a:p>
            <a:pPr defTabSz="457200"/>
            <a:r>
              <a:rPr lang="en-US" sz="18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Clowe+(2006)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53000" y="5858470"/>
            <a:ext cx="3390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800" b="1" i="1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Non-Baryonic</a:t>
            </a:r>
          </a:p>
          <a:p>
            <a:pPr defTabSz="457200"/>
            <a:r>
              <a:rPr lang="en-US" sz="18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CMB Acoustic Oscillations</a:t>
            </a:r>
          </a:p>
          <a:p>
            <a:pPr defTabSz="457200"/>
            <a:r>
              <a:rPr lang="en-US" sz="18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WMAP(2010)</a:t>
            </a:r>
          </a:p>
        </p:txBody>
      </p:sp>
      <p:pic>
        <p:nvPicPr>
          <p:cNvPr id="11" name="Picture 10" descr="Screen shot 2012-07-10 at 5.45.3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45" y="996355"/>
            <a:ext cx="4274886" cy="1670645"/>
          </a:xfrm>
          <a:prstGeom prst="rect">
            <a:avLst/>
          </a:prstGeom>
        </p:spPr>
      </p:pic>
      <p:pic>
        <p:nvPicPr>
          <p:cNvPr id="13" name="Picture 12" descr="Screen shot 2012-07-10 at 5.48.1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6975" y="4267200"/>
            <a:ext cx="2657025" cy="1504058"/>
          </a:xfrm>
          <a:prstGeom prst="rect">
            <a:avLst/>
          </a:prstGeom>
        </p:spPr>
      </p:pic>
      <p:pic>
        <p:nvPicPr>
          <p:cNvPr id="14" name="Picture 13" descr="WMAP_Result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0566" y="4509195"/>
            <a:ext cx="2270234" cy="1143000"/>
          </a:xfrm>
          <a:prstGeom prst="rect">
            <a:avLst/>
          </a:prstGeom>
        </p:spPr>
      </p:pic>
      <p:pic>
        <p:nvPicPr>
          <p:cNvPr id="15" name="Picture 14" descr="Bullet_Cluste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3901811"/>
            <a:ext cx="2895600" cy="1965589"/>
          </a:xfrm>
          <a:prstGeom prst="rect">
            <a:avLst/>
          </a:prstGeom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5AAEE2-B44A-3C42-B555-69B203C6502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16" name="Picture 15" descr="M33_Rotatio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914400"/>
            <a:ext cx="3200400" cy="222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26951"/>
      </p:ext>
    </p:extLst>
  </p:cSld>
  <p:clrMapOvr>
    <a:masterClrMapping/>
  </p:clrMapOvr>
  <p:transition xmlns:p14="http://schemas.microsoft.com/office/powerpoint/2010/main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hic </a:t>
            </a:r>
            <a:r>
              <a:rPr lang="en-US" i="1" dirty="0" err="1"/>
              <a:t>sunt</a:t>
            </a:r>
            <a:r>
              <a:rPr lang="en-US" i="1" dirty="0"/>
              <a:t> </a:t>
            </a:r>
            <a:r>
              <a:rPr lang="en-US" i="1" dirty="0" err="1"/>
              <a:t>dracones</a:t>
            </a:r>
            <a:endParaRPr lang="en-US" dirty="0"/>
          </a:p>
        </p:txBody>
      </p:sp>
      <p:pic>
        <p:nvPicPr>
          <p:cNvPr id="7" name="Content Placeholder 6" descr="431677main_Fermi_dragon_chart.pdf"/>
          <p:cNvPicPr>
            <a:picLocks noGrp="1" noChangeAspect="1"/>
          </p:cNvPicPr>
          <p:nvPr>
            <p:ph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4" b="7054"/>
          <a:stretch>
            <a:fillRect/>
          </a:stretch>
        </p:blipFill>
        <p:spPr>
          <a:xfrm>
            <a:off x="209872" y="990601"/>
            <a:ext cx="8610600" cy="571500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CE5EC-3956-5B42-A53D-E678281C1EC8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796136" y="6381328"/>
            <a:ext cx="3249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  <a:cs typeface="Symbol" charset="2"/>
              </a:rPr>
              <a:t>Results are schematic only 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6119057"/>
      </p:ext>
    </p:extLst>
  </p:cSld>
  <p:clrMapOvr>
    <a:masterClrMapping/>
  </p:clrMapOvr>
  <p:transition xmlns:p14="http://schemas.microsoft.com/office/powerpoint/2010/main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Dark Matter Contributions to the </a:t>
            </a:r>
            <a:r>
              <a:rPr lang="en-US" dirty="0" smtClean="0"/>
              <a:t>Extragalactic </a:t>
            </a:r>
            <a:r>
              <a:rPr lang="en-US" dirty="0" smtClean="0"/>
              <a:t>Background</a:t>
            </a:r>
            <a:endParaRPr lang="en-US" dirty="0"/>
          </a:p>
        </p:txBody>
      </p:sp>
      <p:pic>
        <p:nvPicPr>
          <p:cNvPr id="6" name="Content Placeholder 5" descr="LAT_EGB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52" b="134"/>
          <a:stretch/>
        </p:blipFill>
        <p:spPr>
          <a:xfrm>
            <a:off x="1487825" y="1124744"/>
            <a:ext cx="6108511" cy="3926460"/>
          </a:xfrm>
        </p:spPr>
      </p:pic>
      <p:sp>
        <p:nvSpPr>
          <p:cNvPr id="5" name="Content Placeholder 4"/>
          <p:cNvSpPr>
            <a:spLocks noGrp="1"/>
          </p:cNvSpPr>
          <p:nvPr>
            <p:ph idx="11"/>
          </p:nvPr>
        </p:nvSpPr>
        <p:spPr>
          <a:xfrm>
            <a:off x="152400" y="5013176"/>
            <a:ext cx="8686800" cy="1584176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b="0" dirty="0" smtClean="0"/>
              <a:t>Estimating the contribution from unresolved sources requires fitting the cumulative luminosity function N(Flux &gt; Threshold) as a function of the threshold (log N – log S in astronomy parlance)</a:t>
            </a:r>
          </a:p>
          <a:p>
            <a:pPr marL="342900" indent="-342900">
              <a:buFont typeface="Arial"/>
              <a:buChar char="•"/>
            </a:pPr>
            <a:r>
              <a:rPr lang="en-US" b="0" dirty="0" smtClean="0"/>
              <a:t>Good knowledge of the log N –log S can also constrain the DM emission from local DM halos</a:t>
            </a:r>
            <a:endParaRPr lang="en-US" b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5265D-9503-FA44-AEB6-DF1B0B567728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27584" y="816967"/>
            <a:ext cx="73576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Comparison of </a:t>
            </a:r>
            <a:r>
              <a:rPr lang="en-US" sz="1400" b="1" dirty="0"/>
              <a:t>e</a:t>
            </a:r>
            <a:r>
              <a:rPr lang="en-US" sz="1400" b="1" dirty="0" smtClean="0"/>
              <a:t>xtragalactic gamma-ray background to contributions from sources</a:t>
            </a:r>
            <a:endParaRPr lang="en-US" sz="1400" b="1" dirty="0"/>
          </a:p>
        </p:txBody>
      </p:sp>
      <p:sp>
        <p:nvSpPr>
          <p:cNvPr id="8" name="Rectangle 7"/>
          <p:cNvSpPr>
            <a:spLocks/>
          </p:cNvSpPr>
          <p:nvPr/>
        </p:nvSpPr>
        <p:spPr bwMode="auto">
          <a:xfrm>
            <a:off x="7406994" y="1267553"/>
            <a:ext cx="1556411" cy="38583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0" tIns="0" rIns="53486" bIns="0" anchor="ctr" anchorCtr="0">
            <a:prstTxWarp prst="textNoShape">
              <a:avLst/>
            </a:prstTxWarp>
          </a:bodyPr>
          <a:lstStyle/>
          <a:p>
            <a:pPr marL="52388" defTabSz="457200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/>
              <a:t>Ajello</a:t>
            </a:r>
            <a:r>
              <a:rPr lang="en-US" sz="1400" dirty="0" smtClean="0"/>
              <a:t>+, </a:t>
            </a:r>
          </a:p>
          <a:p>
            <a:pPr marL="52388" defTabSz="457200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/>
              <a:t>arXiv</a:t>
            </a:r>
            <a:r>
              <a:rPr lang="en-US" sz="1400" dirty="0"/>
              <a:t>:</a:t>
            </a:r>
            <a:r>
              <a:rPr lang="en-US" sz="1400" dirty="0" smtClean="0"/>
              <a:t>1501.05301</a:t>
            </a:r>
          </a:p>
        </p:txBody>
      </p:sp>
    </p:spTree>
    <p:extLst>
      <p:ext uri="{BB962C8B-B14F-4D97-AF65-F5344CB8AC3E}">
        <p14:creationId xmlns:p14="http://schemas.microsoft.com/office/powerpoint/2010/main" val="951760322"/>
      </p:ext>
    </p:extLst>
  </p:cSld>
  <p:clrMapOvr>
    <a:masterClrMapping/>
  </p:clrMapOvr>
  <p:transition xmlns:p14="http://schemas.microsoft.com/office/powerpoint/2010/main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Published Limits from Cosmological Halos &amp; Local Sub-Halos </a:t>
            </a:r>
            <a:endParaRPr lang="en-US" dirty="0"/>
          </a:p>
        </p:txBody>
      </p:sp>
      <p:pic>
        <p:nvPicPr>
          <p:cNvPr id="6" name="Content Placeholder 5" descr="limits_cpad_isoUnid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" r="755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b="0" dirty="0" smtClean="0"/>
              <a:t>These methods only work for sky-survey instruments (i.e., Fermi and HAWC) </a:t>
            </a:r>
          </a:p>
          <a:p>
            <a:pPr marL="342900" indent="-342900">
              <a:buFont typeface="Arial"/>
              <a:buChar char="•"/>
            </a:pPr>
            <a:r>
              <a:rPr lang="en-US" b="0" dirty="0" smtClean="0"/>
              <a:t>Sensitivity is set by the point-source detection threshold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52128-3AA3-5548-B390-AD0DAAE4217A}" type="slidenum">
              <a:rPr lang="en-US" smtClean="0"/>
              <a:pPr/>
              <a:t>42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2051720" y="3623538"/>
            <a:ext cx="5720680" cy="0"/>
          </a:xfrm>
          <a:prstGeom prst="line">
            <a:avLst/>
          </a:prstGeom>
          <a:ln w="3175" cmpd="sng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308304" y="3284984"/>
            <a:ext cx="14502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Thermal Relic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51720" y="4365104"/>
            <a:ext cx="20988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Symbol" charset="2"/>
                <a:cs typeface="Symbol" charset="2"/>
              </a:rPr>
              <a:t>c</a:t>
            </a:r>
            <a:r>
              <a:rPr lang="en-US" sz="2000" dirty="0" smtClean="0">
                <a:latin typeface="Symbol" charset="2"/>
                <a:cs typeface="Symbol" charset="2"/>
              </a:rPr>
              <a:t>c</a:t>
            </a:r>
            <a:r>
              <a:rPr lang="en-US" sz="2000" dirty="0" smtClean="0"/>
              <a:t> -&gt; bb channel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18582754"/>
      </p:ext>
    </p:extLst>
  </p:cSld>
  <p:clrMapOvr>
    <a:masterClrMapping/>
  </p:clrMapOvr>
  <p:transition xmlns:p14="http://schemas.microsoft.com/office/powerpoint/2010/main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 smtClean="0"/>
              <a:t>WIMP Searches Targeting Cosmic Rays</a:t>
            </a:r>
            <a:endParaRPr lang="en-US" cap="small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616950" y="100013"/>
            <a:ext cx="527050" cy="204787"/>
          </a:xfrm>
        </p:spPr>
        <p:txBody>
          <a:bodyPr/>
          <a:lstStyle/>
          <a:p>
            <a:fld id="{2D25265D-9503-FA44-AEB6-DF1B0B567728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18887"/>
      </p:ext>
    </p:extLst>
  </p:cSld>
  <p:clrMapOvr>
    <a:masterClrMapping/>
  </p:clrMapOvr>
  <p:transition xmlns:p14="http://schemas.microsoft.com/office/powerpoint/2010/main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MS_antiProton.png"/>
          <p:cNvPicPr>
            <a:picLocks noGrp="1" noChangeAspect="1"/>
          </p:cNvPicPr>
          <p:nvPr>
            <p:ph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9" r="-645"/>
          <a:stretch/>
        </p:blipFill>
        <p:spPr>
          <a:xfrm>
            <a:off x="4793133" y="1009736"/>
            <a:ext cx="4350867" cy="328336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DM constraints from </a:t>
            </a:r>
            <a:r>
              <a:rPr lang="en-US" dirty="0"/>
              <a:t>a</a:t>
            </a:r>
            <a:r>
              <a:rPr lang="en-US" dirty="0" smtClean="0"/>
              <a:t>nti-matter fluxes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5"/>
          </p:nvPr>
        </p:nvSpPr>
        <p:spPr>
          <a:xfrm>
            <a:off x="152400" y="5445224"/>
            <a:ext cx="8839200" cy="1260378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b="0" dirty="0" smtClean="0"/>
              <a:t>Extracting constraints on DM cross section from anti-particle fluxes requires detailed modeling (see sources of uncertainty on right figure).</a:t>
            </a:r>
          </a:p>
          <a:p>
            <a:pPr marL="342900" indent="-342900">
              <a:buFont typeface="Arial"/>
              <a:buChar char="•"/>
            </a:pPr>
            <a:endParaRPr lang="en-US" b="0" dirty="0" smtClean="0"/>
          </a:p>
          <a:p>
            <a:pPr marL="563563" lvl="1" indent="-342900">
              <a:buFont typeface="Arial"/>
              <a:buChar char="•"/>
            </a:pPr>
            <a:endParaRPr lang="en-US" b="0" dirty="0"/>
          </a:p>
        </p:txBody>
      </p:sp>
      <p:pic>
        <p:nvPicPr>
          <p:cNvPr id="7" name="Content Placeholder 6" descr="AMS_epos.pdf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152400" y="1109464"/>
            <a:ext cx="4775448" cy="31836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71600" y="836713"/>
            <a:ext cx="3317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AMS-02 electron and positron fluxes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436096" y="836712"/>
            <a:ext cx="3705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AMS-02 and PAMELA anti-proton fraction</a:t>
            </a:r>
            <a:endParaRPr lang="en-US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876256" y="4293096"/>
            <a:ext cx="183896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Geisen</a:t>
            </a:r>
            <a:r>
              <a:rPr lang="en-US" sz="1600" b="1" dirty="0" smtClean="0"/>
              <a:t>+ </a:t>
            </a:r>
          </a:p>
          <a:p>
            <a:r>
              <a:rPr lang="en-US" sz="1600" b="1" dirty="0" smtClean="0"/>
              <a:t>arXiv</a:t>
            </a:r>
            <a:r>
              <a:rPr lang="en-US" sz="1600" b="1" dirty="0"/>
              <a:t>:</a:t>
            </a:r>
            <a:r>
              <a:rPr lang="en-US" sz="1600" b="1" dirty="0" smtClean="0"/>
              <a:t>1504.04276 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358860410"/>
      </p:ext>
    </p:extLst>
  </p:cSld>
  <p:clrMapOvr>
    <a:masterClrMapping/>
  </p:clrMapOvr>
  <p:transition xmlns:p14="http://schemas.microsoft.com/office/powerpoint/2010/main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Published Limits from anti-proton Spectra</a:t>
            </a:r>
            <a:endParaRPr lang="en-US" dirty="0"/>
          </a:p>
        </p:txBody>
      </p:sp>
      <p:pic>
        <p:nvPicPr>
          <p:cNvPr id="10" name="Content Placeholder 9" descr="limits_cpad_am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72" b="-772"/>
          <a:stretch>
            <a:fillRect/>
          </a:stretch>
        </p:blipFill>
        <p:spPr/>
      </p:pic>
      <p:sp>
        <p:nvSpPr>
          <p:cNvPr id="9" name="Content Placeholder 8"/>
          <p:cNvSpPr>
            <a:spLocks noGrp="1"/>
          </p:cNvSpPr>
          <p:nvPr>
            <p:ph idx="11"/>
          </p:nvPr>
        </p:nvSpPr>
        <p:spPr>
          <a:xfrm>
            <a:off x="152400" y="5334002"/>
            <a:ext cx="8686800" cy="137160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b="0" dirty="0" smtClean="0"/>
              <a:t>All of these limit curves were derived from the same anti-proton spectrum (and similar cosmic-ray propagation models)</a:t>
            </a:r>
          </a:p>
          <a:p>
            <a:pPr marL="342900" indent="-342900">
              <a:buFont typeface="Arial"/>
              <a:buChar char="•"/>
            </a:pPr>
            <a:r>
              <a:rPr lang="en-US" b="0" dirty="0" smtClean="0"/>
              <a:t>Large variation in the limits suggests large systematic uncertainties from input source and propagation modeling</a:t>
            </a:r>
          </a:p>
          <a:p>
            <a:pPr marL="342900" indent="-342900">
              <a:buFont typeface="Arial"/>
              <a:buChar char="•"/>
            </a:pPr>
            <a:endParaRPr lang="en-US" b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734A-586A-034E-A901-05AA5E1B3186}" type="slidenum">
              <a:rPr lang="en-US" smtClean="0"/>
              <a:pPr/>
              <a:t>45</a:t>
            </a:fld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2051720" y="3623538"/>
            <a:ext cx="5720680" cy="0"/>
          </a:xfrm>
          <a:prstGeom prst="line">
            <a:avLst/>
          </a:prstGeom>
          <a:ln w="3175" cmpd="sng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308304" y="3284984"/>
            <a:ext cx="14502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Thermal Relic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13083" y="4365104"/>
            <a:ext cx="20988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Symbol" charset="2"/>
                <a:cs typeface="Symbol" charset="2"/>
              </a:rPr>
              <a:t>c</a:t>
            </a:r>
            <a:r>
              <a:rPr lang="en-US" sz="2000" dirty="0" smtClean="0">
                <a:latin typeface="Symbol" charset="2"/>
                <a:cs typeface="Symbol" charset="2"/>
              </a:rPr>
              <a:t>c</a:t>
            </a:r>
            <a:r>
              <a:rPr lang="en-US" sz="2000" dirty="0" smtClean="0"/>
              <a:t> -&gt; bb channel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55025349"/>
      </p:ext>
    </p:extLst>
  </p:cSld>
  <p:clrMapOvr>
    <a:masterClrMapping/>
  </p:clrMapOvr>
  <p:transition xmlns:p14="http://schemas.microsoft.com/office/powerpoint/2010/main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 smtClean="0"/>
              <a:t>Summary of WIMP Searches</a:t>
            </a:r>
            <a:endParaRPr lang="en-US" cap="small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616950" y="100013"/>
            <a:ext cx="527050" cy="204787"/>
          </a:xfrm>
        </p:spPr>
        <p:txBody>
          <a:bodyPr/>
          <a:lstStyle/>
          <a:p>
            <a:fld id="{2D25265D-9503-FA44-AEB6-DF1B0B567728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96399"/>
      </p:ext>
    </p:extLst>
  </p:cSld>
  <p:clrMapOvr>
    <a:masterClrMapping/>
  </p:clrMapOvr>
  <p:transition xmlns:p14="http://schemas.microsoft.com/office/powerpoint/2010/main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Projected Limits from Best Targets</a:t>
            </a:r>
            <a:endParaRPr lang="en-US" dirty="0"/>
          </a:p>
        </p:txBody>
      </p:sp>
      <p:pic>
        <p:nvPicPr>
          <p:cNvPr id="6" name="Content Placeholder 5" descr="dsphs_gce_cta_bb.png"/>
          <p:cNvPicPr>
            <a:picLocks noGrp="1" noChangeAspect="1"/>
          </p:cNvPicPr>
          <p:nvPr>
            <p:ph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72" r="-6972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52128-3AA3-5548-B390-AD0DAAE4217A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973632"/>
      </p:ext>
    </p:extLst>
  </p:cSld>
  <p:clrMapOvr>
    <a:masterClrMapping/>
  </p:clrMapOvr>
  <p:transition xmlns:p14="http://schemas.microsoft.com/office/powerpoint/2010/main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Best Projected DM Limits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b="0" dirty="0" smtClean="0"/>
              <a:t>It is likely that the DM sensitivity from the current crop of instruments and CTA will largely be set by two types of searches</a:t>
            </a:r>
          </a:p>
          <a:p>
            <a:pPr marL="563563" lvl="1" indent="-342900">
              <a:buFont typeface="Arial"/>
              <a:buChar char="•"/>
            </a:pPr>
            <a:r>
              <a:rPr lang="en-US" b="0" dirty="0" smtClean="0"/>
              <a:t>Fermi-LAT searches targeting dwarf galaxies</a:t>
            </a:r>
          </a:p>
          <a:p>
            <a:pPr marL="798513" lvl="2" indent="-342900">
              <a:buFont typeface="Arial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This search is background-limited at lower energies (m</a:t>
            </a:r>
            <a:r>
              <a:rPr lang="en-US" b="0" baseline="-250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c</a:t>
            </a:r>
            <a:r>
              <a:rPr lang="en-US" b="0" dirty="0" smtClean="0">
                <a:solidFill>
                  <a:schemeClr val="tx1"/>
                </a:solidFill>
              </a:rPr>
              <a:t> &lt; 100 </a:t>
            </a:r>
            <a:r>
              <a:rPr lang="en-US" b="0" dirty="0" err="1" smtClean="0">
                <a:solidFill>
                  <a:schemeClr val="tx1"/>
                </a:solidFill>
              </a:rPr>
              <a:t>GeV</a:t>
            </a:r>
            <a:r>
              <a:rPr lang="en-US" b="0" dirty="0" smtClean="0">
                <a:solidFill>
                  <a:schemeClr val="tx1"/>
                </a:solidFill>
              </a:rPr>
              <a:t>) and signal-limited at higher energies</a:t>
            </a:r>
          </a:p>
          <a:p>
            <a:pPr marL="798513" lvl="2" indent="-342900">
              <a:buFont typeface="Arial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Searches targeting halos both on cosmological scales and Galactic scales are competitive with dwarfs and are limited by the LAT point-source sensitivity</a:t>
            </a:r>
          </a:p>
          <a:p>
            <a:pPr marL="563563" lvl="1" indent="-342900">
              <a:buFont typeface="Arial"/>
              <a:buChar char="•"/>
            </a:pPr>
            <a:r>
              <a:rPr lang="en-US" b="0" dirty="0" smtClean="0"/>
              <a:t>CTA searches targeting the Galactic center</a:t>
            </a:r>
          </a:p>
          <a:p>
            <a:pPr marL="798513" lvl="2" indent="-342900">
              <a:buFont typeface="Arial"/>
              <a:buChar char="•"/>
            </a:pPr>
            <a:r>
              <a:rPr lang="en-US" b="0" dirty="0" smtClean="0">
                <a:solidFill>
                  <a:srgbClr val="000000"/>
                </a:solidFill>
              </a:rPr>
              <a:t>This search is systematics limited, possibly by both instrumental systematics and uncertainties of the </a:t>
            </a:r>
            <a:r>
              <a:rPr lang="en-US" b="0" dirty="0" err="1" smtClean="0">
                <a:solidFill>
                  <a:srgbClr val="000000"/>
                </a:solidFill>
              </a:rPr>
              <a:t>TeV</a:t>
            </a:r>
            <a:r>
              <a:rPr lang="en-US" b="0" dirty="0" smtClean="0">
                <a:solidFill>
                  <a:srgbClr val="000000"/>
                </a:solidFill>
              </a:rPr>
              <a:t> diffuse Galactic emission</a:t>
            </a:r>
            <a:endParaRPr lang="en-US" b="0" dirty="0"/>
          </a:p>
          <a:p>
            <a:pPr marL="563563" lvl="1" indent="-342900">
              <a:buFont typeface="Arial"/>
              <a:buChar char="•"/>
            </a:pP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52128-3AA3-5548-B390-AD0DAAE4217A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80218"/>
      </p:ext>
    </p:extLst>
  </p:cSld>
  <p:clrMapOvr>
    <a:masterClrMapping/>
  </p:clrMapOvr>
  <p:transition xmlns:p14="http://schemas.microsoft.com/office/powerpoint/2010/main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Room for Improvement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b="0" dirty="0" smtClean="0"/>
              <a:t>Main room for improvement for pair-conversion telescopes:</a:t>
            </a:r>
          </a:p>
          <a:p>
            <a:pPr marL="563563" lvl="1" indent="-342900">
              <a:buFont typeface="Arial"/>
              <a:buChar char="•"/>
            </a:pPr>
            <a:r>
              <a:rPr lang="en-US" b="0" dirty="0" smtClean="0"/>
              <a:t>More collecting area (bigger)</a:t>
            </a:r>
          </a:p>
          <a:p>
            <a:pPr marL="563563" lvl="1" indent="-342900">
              <a:buFont typeface="Arial"/>
              <a:buChar char="•"/>
            </a:pPr>
            <a:r>
              <a:rPr lang="en-US" b="0" dirty="0" smtClean="0"/>
              <a:t>Larger field-of-view (monolithic technologies?)</a:t>
            </a:r>
          </a:p>
          <a:p>
            <a:pPr marL="563563" lvl="1" indent="-342900">
              <a:buFont typeface="Arial"/>
              <a:buChar char="•"/>
            </a:pPr>
            <a:r>
              <a:rPr lang="en-US" b="0" dirty="0" smtClean="0"/>
              <a:t>More target dwarf galaxies (LSST…)</a:t>
            </a:r>
          </a:p>
          <a:p>
            <a:pPr marL="563563" lvl="1" indent="-342900">
              <a:buFont typeface="Arial"/>
              <a:buChar char="•"/>
            </a:pPr>
            <a:r>
              <a:rPr lang="en-US" b="0" dirty="0" smtClean="0">
                <a:solidFill>
                  <a:srgbClr val="2D2DB9"/>
                </a:solidFill>
              </a:rPr>
              <a:t>Reasonable target for next generation-telescope:</a:t>
            </a:r>
          </a:p>
          <a:p>
            <a:pPr marL="798513" lvl="2" indent="-342900">
              <a:buFont typeface="Arial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10x LAT = 25 </a:t>
            </a:r>
            <a:r>
              <a:rPr lang="en-US" b="0" dirty="0">
                <a:solidFill>
                  <a:schemeClr val="tx1"/>
                </a:solidFill>
              </a:rPr>
              <a:t>m</a:t>
            </a:r>
            <a:r>
              <a:rPr lang="en-US" b="0" baseline="30000" dirty="0">
                <a:solidFill>
                  <a:schemeClr val="tx1"/>
                </a:solidFill>
              </a:rPr>
              <a:t>2</a:t>
            </a:r>
            <a:r>
              <a:rPr lang="en-US" b="0" dirty="0">
                <a:solidFill>
                  <a:schemeClr val="tx1"/>
                </a:solidFill>
              </a:rPr>
              <a:t>sr </a:t>
            </a:r>
            <a:r>
              <a:rPr lang="en-US" b="0" dirty="0" smtClean="0">
                <a:solidFill>
                  <a:schemeClr val="tx1"/>
                </a:solidFill>
              </a:rPr>
              <a:t>acceptance </a:t>
            </a:r>
          </a:p>
          <a:p>
            <a:pPr marL="342900" indent="-342900">
              <a:buFont typeface="Arial"/>
              <a:buChar char="•"/>
            </a:pPr>
            <a:r>
              <a:rPr lang="en-US" b="0" dirty="0" smtClean="0"/>
              <a:t>Main room for improvement for IACTs:</a:t>
            </a:r>
          </a:p>
          <a:p>
            <a:pPr marL="563563" lvl="1" indent="-342900">
              <a:buFont typeface="Arial"/>
              <a:buChar char="•"/>
            </a:pPr>
            <a:r>
              <a:rPr lang="en-US" b="0" dirty="0" smtClean="0"/>
              <a:t>Better </a:t>
            </a:r>
            <a:r>
              <a:rPr lang="en-US" b="0" dirty="0" smtClean="0">
                <a:latin typeface="Symbol" charset="2"/>
                <a:cs typeface="Symbol" charset="2"/>
              </a:rPr>
              <a:t>g</a:t>
            </a:r>
            <a:r>
              <a:rPr lang="en-US" b="0" dirty="0" smtClean="0"/>
              <a:t>-hadron separation (more telescopes, greater infill)</a:t>
            </a:r>
          </a:p>
          <a:p>
            <a:pPr marL="563563" lvl="1" indent="-342900">
              <a:buFont typeface="Arial"/>
              <a:buChar char="•"/>
            </a:pPr>
            <a:endParaRPr lang="en-US" b="0" dirty="0" smtClean="0"/>
          </a:p>
          <a:p>
            <a:pPr marL="563563" lvl="1" indent="-342900">
              <a:buFont typeface="Arial"/>
              <a:buChar char="•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CE5EC-3956-5B42-A53D-E678281C1EC8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51517"/>
      </p:ext>
    </p:extLst>
  </p:cSld>
  <p:clrMapOvr>
    <a:masterClrMapping/>
  </p:clrMapOvr>
  <p:transition xmlns:p14="http://schemas.microsoft.com/office/powerpoint/2010/main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Evidence for / Salient Features of Dark Matter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2743200"/>
            <a:ext cx="44214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800" i="1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Comprises </a:t>
            </a:r>
            <a:r>
              <a:rPr lang="en-US" sz="1800" b="1" i="1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majority </a:t>
            </a:r>
            <a:r>
              <a:rPr lang="en-US" sz="1800" i="1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of </a:t>
            </a:r>
            <a:r>
              <a:rPr lang="en-US" sz="1800" b="1" i="1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mass</a:t>
            </a:r>
            <a:r>
              <a:rPr lang="en-US" sz="1800" i="1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 in Galaxies</a:t>
            </a:r>
            <a:endParaRPr lang="en-US" sz="1800" b="1" i="1" dirty="0" smtClean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  <a:p>
            <a:pPr defTabSz="457200"/>
            <a:r>
              <a:rPr lang="en-US" sz="18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Missing mass on Galaxy Cluster scale</a:t>
            </a:r>
          </a:p>
          <a:p>
            <a:pPr defTabSz="457200"/>
            <a:r>
              <a:rPr lang="en-US" sz="1800" dirty="0" err="1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Zwicky</a:t>
            </a:r>
            <a:r>
              <a:rPr lang="en-US" sz="18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 (1937)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15000" y="3124200"/>
            <a:ext cx="32415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800" i="1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Large </a:t>
            </a:r>
            <a:r>
              <a:rPr lang="en-US" sz="1800" b="1" i="1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halos </a:t>
            </a:r>
            <a:r>
              <a:rPr lang="en-US" sz="1800" i="1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around Galaxies</a:t>
            </a:r>
          </a:p>
          <a:p>
            <a:pPr defTabSz="457200"/>
            <a:r>
              <a:rPr lang="en-US" sz="18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Rotation Curves</a:t>
            </a:r>
          </a:p>
          <a:p>
            <a:pPr defTabSz="457200"/>
            <a:r>
              <a:rPr lang="en-US" sz="18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Rubin+(1980)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5858470"/>
            <a:ext cx="23961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800" i="1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Almost </a:t>
            </a:r>
            <a:r>
              <a:rPr lang="en-US" sz="1800" b="1" i="1" dirty="0" err="1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collisionless</a:t>
            </a:r>
            <a:endParaRPr lang="en-US" sz="1800" b="1" i="1" dirty="0" smtClean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  <a:p>
            <a:pPr defTabSz="457200"/>
            <a:r>
              <a:rPr lang="en-US" sz="18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Bullet Cluster</a:t>
            </a:r>
          </a:p>
          <a:p>
            <a:pPr defTabSz="457200"/>
            <a:r>
              <a:rPr lang="en-US" sz="18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Clowe+(2006)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53000" y="5858470"/>
            <a:ext cx="3390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800" b="1" i="1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Non-Baryonic</a:t>
            </a:r>
          </a:p>
          <a:p>
            <a:pPr defTabSz="457200"/>
            <a:r>
              <a:rPr lang="en-US" sz="18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CMB Acoustic Oscillations</a:t>
            </a:r>
          </a:p>
          <a:p>
            <a:pPr defTabSz="457200"/>
            <a:r>
              <a:rPr lang="en-US" sz="18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WMAP(2010)</a:t>
            </a:r>
          </a:p>
        </p:txBody>
      </p:sp>
      <p:pic>
        <p:nvPicPr>
          <p:cNvPr id="11" name="Picture 10" descr="Screen shot 2012-07-10 at 5.45.3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45" y="996355"/>
            <a:ext cx="4274886" cy="1670645"/>
          </a:xfrm>
          <a:prstGeom prst="rect">
            <a:avLst/>
          </a:prstGeom>
        </p:spPr>
      </p:pic>
      <p:pic>
        <p:nvPicPr>
          <p:cNvPr id="13" name="Picture 12" descr="Screen shot 2012-07-10 at 5.48.1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6975" y="4267200"/>
            <a:ext cx="2657025" cy="1504058"/>
          </a:xfrm>
          <a:prstGeom prst="rect">
            <a:avLst/>
          </a:prstGeom>
        </p:spPr>
      </p:pic>
      <p:pic>
        <p:nvPicPr>
          <p:cNvPr id="14" name="Picture 13" descr="WMAP_Result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0566" y="4509195"/>
            <a:ext cx="2270234" cy="1143000"/>
          </a:xfrm>
          <a:prstGeom prst="rect">
            <a:avLst/>
          </a:prstGeom>
        </p:spPr>
      </p:pic>
      <p:pic>
        <p:nvPicPr>
          <p:cNvPr id="15" name="Picture 14" descr="Bullet_Cluste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3901811"/>
            <a:ext cx="2895600" cy="1965589"/>
          </a:xfrm>
          <a:prstGeom prst="rect">
            <a:avLst/>
          </a:prstGeom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5AAEE2-B44A-3C42-B555-69B203C6502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16" name="Picture 15" descr="M33_Rotatio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914400"/>
            <a:ext cx="3200400" cy="22210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71707" y="2639120"/>
            <a:ext cx="6276077" cy="1323439"/>
          </a:xfrm>
          <a:prstGeom prst="rect">
            <a:avLst/>
          </a:prstGeom>
          <a:solidFill>
            <a:srgbClr val="FFFF00"/>
          </a:solidFill>
          <a:ln w="38100" cmpd="sng"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 smtClean="0"/>
              <a:t>All of the evidence for dark </a:t>
            </a:r>
          </a:p>
          <a:p>
            <a:r>
              <a:rPr lang="en-US" sz="4000" dirty="0" smtClean="0"/>
              <a:t>matter is astrophysical</a:t>
            </a:r>
            <a:r>
              <a:rPr lang="en-US" sz="40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30711499"/>
      </p:ext>
    </p:extLst>
  </p:cSld>
  <p:clrMapOvr>
    <a:masterClrMapping/>
  </p:clrMapOvr>
  <p:transition xmlns:p14="http://schemas.microsoft.com/office/powerpoint/2010/main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 smtClean="0"/>
              <a:t>Searches for Non-WIMP Dark Matter</a:t>
            </a:r>
            <a:endParaRPr lang="en-US" cap="smal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6950" y="100013"/>
            <a:ext cx="527050" cy="204787"/>
          </a:xfrm>
        </p:spPr>
        <p:txBody>
          <a:bodyPr/>
          <a:lstStyle/>
          <a:p>
            <a:fld id="{C4352128-3AA3-5548-B390-AD0DAAE4217A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42023"/>
      </p:ext>
    </p:extLst>
  </p:cSld>
  <p:clrMapOvr>
    <a:masterClrMapping/>
  </p:clrMapOvr>
  <p:transition xmlns:p14="http://schemas.microsoft.com/office/powerpoint/2010/main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pbh_spectru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5" b="7895"/>
          <a:stretch>
            <a:fillRect/>
          </a:stretch>
        </p:blipFill>
        <p:spPr>
          <a:xfrm>
            <a:off x="152400" y="1124388"/>
            <a:ext cx="4131568" cy="260941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Searches for Primordial Black Holes and </a:t>
            </a:r>
            <a:r>
              <a:rPr lang="en-US" dirty="0" err="1" smtClean="0"/>
              <a:t>Axions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5"/>
          </p:nvPr>
        </p:nvSpPr>
        <p:spPr>
          <a:xfrm>
            <a:off x="152400" y="4077072"/>
            <a:ext cx="8839200" cy="262853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b="0" i="1" dirty="0" smtClean="0"/>
              <a:t>PBH Evaporation</a:t>
            </a:r>
            <a:r>
              <a:rPr lang="en-US" b="0" dirty="0" smtClean="0"/>
              <a:t>:  best limits come from considering the total contributions to the isotropic emission over the entire lifetime of the PBH</a:t>
            </a:r>
          </a:p>
          <a:p>
            <a:pPr marL="563563" lvl="1" indent="-342900">
              <a:buFont typeface="Arial"/>
              <a:buChar char="•"/>
            </a:pPr>
            <a:r>
              <a:rPr lang="en-US" b="0" dirty="0" smtClean="0"/>
              <a:t>The “burst” at the end of the PBH life is dramatic, but for every dying PBH there are millions that are emitting MeV </a:t>
            </a:r>
            <a:r>
              <a:rPr lang="en-US" b="0" dirty="0" smtClean="0">
                <a:latin typeface="Symbol" charset="2"/>
                <a:cs typeface="Symbol" charset="2"/>
              </a:rPr>
              <a:t>g</a:t>
            </a:r>
            <a:r>
              <a:rPr lang="en-US" b="0" dirty="0">
                <a:cs typeface="Symbol" charset="2"/>
              </a:rPr>
              <a:t> </a:t>
            </a:r>
            <a:r>
              <a:rPr lang="en-US" b="0" dirty="0" smtClean="0"/>
              <a:t>rays</a:t>
            </a:r>
          </a:p>
          <a:p>
            <a:pPr marL="342900" indent="-342900">
              <a:buFont typeface="Arial"/>
              <a:buChar char="•"/>
            </a:pPr>
            <a:r>
              <a:rPr lang="en-US" b="0" i="1" dirty="0" err="1" smtClean="0"/>
              <a:t>Axion</a:t>
            </a:r>
            <a:r>
              <a:rPr lang="en-US" b="0" i="1" dirty="0" smtClean="0"/>
              <a:t>-like particles</a:t>
            </a:r>
            <a:r>
              <a:rPr lang="en-US" b="0" dirty="0" smtClean="0"/>
              <a:t>: search for </a:t>
            </a:r>
            <a:r>
              <a:rPr lang="en-US" b="0" dirty="0" err="1" smtClean="0"/>
              <a:t>TeV</a:t>
            </a:r>
            <a:r>
              <a:rPr lang="en-US" b="0" dirty="0" smtClean="0"/>
              <a:t> gamma-rays that reach us from distant </a:t>
            </a:r>
            <a:r>
              <a:rPr lang="en-US" b="0" dirty="0" err="1" smtClean="0"/>
              <a:t>Blazars</a:t>
            </a:r>
            <a:r>
              <a:rPr lang="en-US" b="0" dirty="0" smtClean="0"/>
              <a:t> where the optical depth from attenuation from interactions with extra-galactic background light is large (</a:t>
            </a:r>
            <a:r>
              <a:rPr lang="en-US" b="0" dirty="0" smtClean="0">
                <a:latin typeface="Symbol" charset="2"/>
                <a:cs typeface="Symbol" charset="2"/>
              </a:rPr>
              <a:t>t</a:t>
            </a:r>
            <a:r>
              <a:rPr lang="en-US" b="0" dirty="0" smtClean="0"/>
              <a:t> &gt;&gt; 1) </a:t>
            </a:r>
          </a:p>
          <a:p>
            <a:pPr marL="563563" lvl="1" indent="-342900">
              <a:buFont typeface="Arial"/>
              <a:buChar char="•"/>
            </a:pPr>
            <a:r>
              <a:rPr lang="en-US" b="0" dirty="0" smtClean="0"/>
              <a:t>Other search methods consider spectral distortions of nearby </a:t>
            </a:r>
            <a:r>
              <a:rPr lang="en-US" b="0" dirty="0" err="1" smtClean="0"/>
              <a:t>Blazars</a:t>
            </a:r>
            <a:endParaRPr lang="en-US" b="0" dirty="0"/>
          </a:p>
        </p:txBody>
      </p:sp>
      <p:pic>
        <p:nvPicPr>
          <p:cNvPr id="11" name="Content Placeholder 10" descr="Screen Shot 2015-10-04 at 11.08.42 PM.png"/>
          <p:cNvPicPr>
            <a:picLocks noGrp="1" noChangeAspect="1"/>
          </p:cNvPicPr>
          <p:nvPr>
            <p:ph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65" r="-10765"/>
          <a:stretch>
            <a:fillRect/>
          </a:stretch>
        </p:blipFill>
        <p:spPr>
          <a:xfrm>
            <a:off x="4648200" y="1052736"/>
            <a:ext cx="4343400" cy="2743200"/>
          </a:xfrm>
        </p:spPr>
      </p:pic>
      <p:sp>
        <p:nvSpPr>
          <p:cNvPr id="10" name="TextBox 9"/>
          <p:cNvSpPr txBox="1"/>
          <p:nvPr/>
        </p:nvSpPr>
        <p:spPr>
          <a:xfrm>
            <a:off x="467544" y="836712"/>
            <a:ext cx="37198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Spectra over remaining lifetime of PBH 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5271712" y="840904"/>
            <a:ext cx="35548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Spectrum from </a:t>
            </a:r>
            <a:r>
              <a:rPr lang="en-US" sz="1600" dirty="0" err="1" smtClean="0"/>
              <a:t>Blazar</a:t>
            </a:r>
            <a:r>
              <a:rPr lang="en-US" sz="1600" dirty="0"/>
              <a:t> PKS1424+</a:t>
            </a:r>
            <a:r>
              <a:rPr lang="en-US" sz="1600" dirty="0" smtClean="0"/>
              <a:t>240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74315373"/>
      </p:ext>
    </p:extLst>
  </p:cSld>
  <p:clrMapOvr>
    <a:masterClrMapping/>
  </p:clrMapOvr>
  <p:transition xmlns:p14="http://schemas.microsoft.com/office/powerpoint/2010/main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 smtClean="0"/>
              <a:t>Summary</a:t>
            </a:r>
            <a:r>
              <a:rPr lang="en-US" cap="small" dirty="0"/>
              <a:t/>
            </a:r>
            <a:br>
              <a:rPr lang="en-US" cap="small" dirty="0"/>
            </a:br>
            <a:r>
              <a:rPr lang="en-US" cap="small" dirty="0"/>
              <a:t> </a:t>
            </a:r>
            <a:endParaRPr lang="en-US" cap="smal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6950" y="100013"/>
            <a:ext cx="527050" cy="204787"/>
          </a:xfrm>
        </p:spPr>
        <p:txBody>
          <a:bodyPr/>
          <a:lstStyle/>
          <a:p>
            <a:fld id="{324F734A-586A-034E-A901-05AA5E1B3186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1103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b="0" dirty="0" smtClean="0"/>
              <a:t>The sensitivity of indirect DM searches from current instruments </a:t>
            </a:r>
            <a:r>
              <a:rPr lang="en-US" b="0" dirty="0"/>
              <a:t>and CTA will </a:t>
            </a:r>
            <a:r>
              <a:rPr lang="en-US" b="0" dirty="0" smtClean="0"/>
              <a:t>likely be </a:t>
            </a:r>
            <a:r>
              <a:rPr lang="en-US" b="0" dirty="0"/>
              <a:t>set </a:t>
            </a:r>
            <a:r>
              <a:rPr lang="en-US" b="0" dirty="0" smtClean="0"/>
              <a:t>by:</a:t>
            </a:r>
            <a:endParaRPr lang="en-US" b="0" dirty="0"/>
          </a:p>
          <a:p>
            <a:pPr marL="563563" lvl="1" indent="-342900">
              <a:buFont typeface="Arial"/>
              <a:buChar char="•"/>
            </a:pPr>
            <a:r>
              <a:rPr lang="en-US" b="0" dirty="0" smtClean="0"/>
              <a:t>LAT </a:t>
            </a:r>
            <a:r>
              <a:rPr lang="en-US" b="0" dirty="0"/>
              <a:t>s</a:t>
            </a:r>
            <a:r>
              <a:rPr lang="en-US" b="0" dirty="0" smtClean="0"/>
              <a:t>earches targeting </a:t>
            </a:r>
            <a:r>
              <a:rPr lang="en-US" b="0" dirty="0"/>
              <a:t>d</a:t>
            </a:r>
            <a:r>
              <a:rPr lang="en-US" b="0" dirty="0" smtClean="0"/>
              <a:t>warf galaxies (below~ 500 </a:t>
            </a:r>
            <a:r>
              <a:rPr lang="en-US" b="0" dirty="0" err="1" smtClean="0"/>
              <a:t>GeV</a:t>
            </a:r>
            <a:r>
              <a:rPr lang="en-US" b="0" dirty="0" smtClean="0"/>
              <a:t> to 1TeV)</a:t>
            </a:r>
          </a:p>
          <a:p>
            <a:pPr marL="798513" lvl="2" indent="-342900">
              <a:buFont typeface="Arial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These will probe </a:t>
            </a:r>
            <a:r>
              <a:rPr lang="en-US" b="0" dirty="0">
                <a:solidFill>
                  <a:schemeClr val="tx1"/>
                </a:solidFill>
              </a:rPr>
              <a:t>the thermal relic cross section up to ~400 </a:t>
            </a:r>
            <a:r>
              <a:rPr lang="en-US" b="0" dirty="0" err="1" smtClean="0">
                <a:solidFill>
                  <a:schemeClr val="tx1"/>
                </a:solidFill>
              </a:rPr>
              <a:t>GeV</a:t>
            </a:r>
            <a:endParaRPr lang="en-US" b="0" dirty="0" smtClean="0">
              <a:solidFill>
                <a:schemeClr val="tx1"/>
              </a:solidFill>
            </a:endParaRPr>
          </a:p>
          <a:p>
            <a:pPr marL="798513" lvl="2" indent="-342900">
              <a:buFont typeface="Arial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Improving on these will require larger area ( or more targets )</a:t>
            </a:r>
          </a:p>
          <a:p>
            <a:pPr marL="563563" lvl="1" indent="-342900">
              <a:buFont typeface="Arial"/>
              <a:buChar char="•"/>
            </a:pPr>
            <a:r>
              <a:rPr lang="en-US" b="0" dirty="0" smtClean="0"/>
              <a:t>CTA searches targeting the Galactic center</a:t>
            </a:r>
          </a:p>
          <a:p>
            <a:pPr marL="798513" lvl="2" indent="-342900">
              <a:buFont typeface="Arial"/>
              <a:buChar char="•"/>
            </a:pPr>
            <a:r>
              <a:rPr lang="en-US" b="0" dirty="0" smtClean="0">
                <a:solidFill>
                  <a:srgbClr val="000000"/>
                </a:solidFill>
              </a:rPr>
              <a:t>Depending on control of systematic uncertainties thes</a:t>
            </a:r>
            <a:r>
              <a:rPr lang="en-US" b="0" dirty="0">
                <a:solidFill>
                  <a:srgbClr val="000000"/>
                </a:solidFill>
              </a:rPr>
              <a:t>e</a:t>
            </a:r>
            <a:r>
              <a:rPr lang="en-US" b="0" dirty="0" smtClean="0">
                <a:solidFill>
                  <a:srgbClr val="000000"/>
                </a:solidFill>
              </a:rPr>
              <a:t> may probe the thermal relic up to 10 </a:t>
            </a:r>
            <a:r>
              <a:rPr lang="en-US" b="0" dirty="0" err="1" smtClean="0">
                <a:solidFill>
                  <a:srgbClr val="000000"/>
                </a:solidFill>
              </a:rPr>
              <a:t>TeV</a:t>
            </a:r>
            <a:r>
              <a:rPr lang="en-US" b="0" dirty="0" smtClean="0">
                <a:solidFill>
                  <a:srgbClr val="000000"/>
                </a:solidFill>
              </a:rPr>
              <a:t> </a:t>
            </a:r>
          </a:p>
          <a:p>
            <a:pPr marL="798513" lvl="2" indent="-342900">
              <a:buFont typeface="Arial"/>
              <a:buChar char="•"/>
            </a:pPr>
            <a:r>
              <a:rPr lang="en-US" b="0" dirty="0" smtClean="0">
                <a:solidFill>
                  <a:srgbClr val="000000"/>
                </a:solidFill>
              </a:rPr>
              <a:t>Keys to reducing systematic uncertainties are to improve hadron rejection and understanding of </a:t>
            </a:r>
            <a:r>
              <a:rPr lang="en-US" b="0" dirty="0" err="1" smtClean="0">
                <a:solidFill>
                  <a:srgbClr val="000000"/>
                </a:solidFill>
              </a:rPr>
              <a:t>TeV</a:t>
            </a:r>
            <a:r>
              <a:rPr lang="en-US" b="0" dirty="0" smtClean="0">
                <a:solidFill>
                  <a:srgbClr val="000000"/>
                </a:solidFill>
              </a:rPr>
              <a:t> galactic diffuse emission</a:t>
            </a:r>
          </a:p>
          <a:p>
            <a:pPr marL="342900" indent="-342900">
              <a:buFont typeface="Arial"/>
              <a:buChar char="•"/>
            </a:pPr>
            <a:r>
              <a:rPr lang="en-US" b="0" dirty="0" smtClean="0">
                <a:solidFill>
                  <a:srgbClr val="000000"/>
                </a:solidFill>
              </a:rPr>
              <a:t>Design of next-generation instruments for indirect DM searches will focus on scalability issues such as:</a:t>
            </a:r>
          </a:p>
          <a:p>
            <a:pPr marL="563563" lvl="1" indent="-342900">
              <a:buFont typeface="Arial"/>
              <a:buChar char="•"/>
            </a:pPr>
            <a:r>
              <a:rPr lang="en-US" b="0" dirty="0" smtClean="0">
                <a:solidFill>
                  <a:srgbClr val="2D2DB9"/>
                </a:solidFill>
              </a:rPr>
              <a:t>Building a pair-telescope with 25 m</a:t>
            </a:r>
            <a:r>
              <a:rPr lang="en-US" b="0" baseline="30000" dirty="0" smtClean="0">
                <a:solidFill>
                  <a:srgbClr val="2D2DB9"/>
                </a:solidFill>
              </a:rPr>
              <a:t>2</a:t>
            </a:r>
            <a:r>
              <a:rPr lang="en-US" b="0" dirty="0" smtClean="0">
                <a:solidFill>
                  <a:srgbClr val="2D2DB9"/>
                </a:solidFill>
              </a:rPr>
              <a:t>sr acceptance</a:t>
            </a:r>
          </a:p>
          <a:p>
            <a:pPr marL="563563" lvl="1" indent="-342900">
              <a:buFont typeface="Arial"/>
              <a:buChar char="•"/>
            </a:pPr>
            <a:r>
              <a:rPr lang="en-US" b="0" dirty="0" smtClean="0">
                <a:solidFill>
                  <a:srgbClr val="2D2DB9"/>
                </a:solidFill>
              </a:rPr>
              <a:t>Infilling CTA to better image the entire air-shower</a:t>
            </a:r>
          </a:p>
          <a:p>
            <a:pPr marL="563563" lvl="1" indent="-342900">
              <a:buFont typeface="Arial"/>
              <a:buChar char="•"/>
            </a:pPr>
            <a:endParaRPr lang="en-US" b="0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b="0" dirty="0" smtClean="0"/>
          </a:p>
          <a:p>
            <a:pPr marL="342900" indent="-342900">
              <a:buFont typeface="Arial"/>
              <a:buChar char="•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CE5EC-3956-5B42-A53D-E678281C1EC8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760289"/>
      </p:ext>
    </p:extLst>
  </p:cSld>
  <p:clrMapOvr>
    <a:masterClrMapping/>
  </p:clrMapOvr>
  <p:transition xmlns:p14="http://schemas.microsoft.com/office/powerpoint/2010/main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Comments for the CPAD Panelists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b="0" dirty="0"/>
              <a:t>I</a:t>
            </a:r>
            <a:r>
              <a:rPr lang="en-US" b="0" dirty="0" smtClean="0"/>
              <a:t>ndirect DM detection is poorly represented in DOE portfolio</a:t>
            </a:r>
          </a:p>
          <a:p>
            <a:pPr marL="563563" lvl="1" indent="-342900">
              <a:buFont typeface="Arial"/>
              <a:buChar char="•"/>
            </a:pPr>
            <a:r>
              <a:rPr lang="en-US" b="0" dirty="0" smtClean="0"/>
              <a:t>Little or no presence post Fermi, </a:t>
            </a:r>
            <a:r>
              <a:rPr lang="en-US" b="0" dirty="0"/>
              <a:t> f</a:t>
            </a:r>
            <a:r>
              <a:rPr lang="en-US" b="0" dirty="0" smtClean="0"/>
              <a:t>ew or no ongoing R&amp;D projects</a:t>
            </a:r>
          </a:p>
          <a:p>
            <a:pPr marL="342900" indent="-342900">
              <a:buFont typeface="Arial"/>
              <a:buChar char="•"/>
            </a:pPr>
            <a:r>
              <a:rPr lang="en-US" b="0" dirty="0" smtClean="0"/>
              <a:t>Instrumental R&amp;D for indirect DM detection will likely focus primarily on scaling existing technologies for use in future instruments</a:t>
            </a:r>
          </a:p>
          <a:p>
            <a:pPr marL="563563" lvl="1" indent="-342900">
              <a:buFont typeface="Arial"/>
              <a:buChar char="•"/>
            </a:pPr>
            <a:r>
              <a:rPr lang="en-US" b="0" dirty="0" smtClean="0"/>
              <a:t>Cost per channel, data volume and rate, and instrument infrastructure will be key factors </a:t>
            </a:r>
          </a:p>
          <a:p>
            <a:pPr marL="563563" lvl="1" indent="-342900">
              <a:buFont typeface="Arial"/>
              <a:buChar char="•"/>
            </a:pPr>
            <a:r>
              <a:rPr lang="en-US" b="0" dirty="0" smtClean="0"/>
              <a:t>Space-based instruments have the additional constraints (in particular power budget)</a:t>
            </a:r>
          </a:p>
          <a:p>
            <a:pPr marL="563563" lvl="1" indent="-342900">
              <a:buFont typeface="Arial"/>
              <a:buChar char="•"/>
            </a:pPr>
            <a:r>
              <a:rPr lang="en-US" b="0" dirty="0" smtClean="0"/>
              <a:t>Exceptions do exist;  e.g., Gamma cube</a:t>
            </a:r>
            <a:r>
              <a:rPr lang="en-US" b="0" dirty="0"/>
              <a:t> </a:t>
            </a:r>
            <a:r>
              <a:rPr lang="en-US" b="0" dirty="0" smtClean="0"/>
              <a:t>concept is extremely novel</a:t>
            </a:r>
          </a:p>
          <a:p>
            <a:pPr marL="342900" indent="-342900">
              <a:buFont typeface="Arial"/>
              <a:buChar char="•"/>
            </a:pPr>
            <a:r>
              <a:rPr lang="en-US" b="0" dirty="0" smtClean="0"/>
              <a:t>Adapting existing technologies for scalable, low-cost, applications takes time, effort and resources</a:t>
            </a:r>
          </a:p>
          <a:p>
            <a:pPr marL="563563" lvl="1" indent="-342900">
              <a:buFont typeface="Arial"/>
              <a:buChar char="•"/>
            </a:pPr>
            <a:r>
              <a:rPr lang="en-US" b="0" dirty="0" smtClean="0"/>
              <a:t>NASA has a well established R &amp; D program to adapt technologies for space missions</a:t>
            </a:r>
          </a:p>
          <a:p>
            <a:pPr marL="563563" lvl="1" indent="-342900">
              <a:buFont typeface="Arial"/>
              <a:buChar char="•"/>
            </a:pPr>
            <a:r>
              <a:rPr lang="en-US" b="0" dirty="0" smtClean="0"/>
              <a:t>Missing LDRD</a:t>
            </a:r>
            <a:r>
              <a:rPr lang="en-US" b="0" dirty="0"/>
              <a:t>-type funding to survey existing technologies and prepare competitive NASA R&amp;D </a:t>
            </a:r>
            <a:r>
              <a:rPr lang="en-US" b="0" dirty="0" smtClean="0"/>
              <a:t>proposals (i.e., ~$100k grants)</a:t>
            </a:r>
          </a:p>
          <a:p>
            <a:pPr marL="563563" lvl="1" indent="-342900">
              <a:buFont typeface="Arial"/>
              <a:buChar char="•"/>
            </a:pPr>
            <a:r>
              <a:rPr lang="en-US" b="0" dirty="0" smtClean="0"/>
              <a:t>Missing LDRD-type funding identify how to scale up existing technologies to mutli-km</a:t>
            </a:r>
            <a:r>
              <a:rPr lang="en-US" b="0" baseline="30000" dirty="0" smtClean="0"/>
              <a:t>2</a:t>
            </a:r>
            <a:r>
              <a:rPr lang="en-US" b="0" dirty="0" smtClean="0"/>
              <a:t> scales for air shower arrays</a:t>
            </a:r>
          </a:p>
          <a:p>
            <a:pPr marL="563563" lvl="1" indent="-342900">
              <a:buFont typeface="Arial"/>
              <a:buChar char="•"/>
            </a:pPr>
            <a:endParaRPr lang="en-US" b="0" dirty="0"/>
          </a:p>
          <a:p>
            <a:pPr marL="563563" lvl="1" indent="-342900">
              <a:buFont typeface="Arial"/>
              <a:buChar char="•"/>
            </a:pPr>
            <a:endParaRPr lang="en-US" b="0" dirty="0" smtClean="0"/>
          </a:p>
          <a:p>
            <a:pPr marL="563563" lvl="1" indent="-342900">
              <a:buFont typeface="Arial"/>
              <a:buChar char="•"/>
            </a:pPr>
            <a:endParaRPr lang="en-US" b="0" dirty="0" smtClean="0"/>
          </a:p>
          <a:p>
            <a:pPr marL="563563" lvl="1" indent="-342900">
              <a:buFont typeface="Arial"/>
              <a:buChar char="•"/>
            </a:pPr>
            <a:endParaRPr lang="en-US" b="0" dirty="0" smtClean="0"/>
          </a:p>
          <a:p>
            <a:pPr marL="563563" lvl="1" indent="-342900"/>
            <a:endParaRPr lang="en-US" b="0" dirty="0" smtClean="0"/>
          </a:p>
          <a:p>
            <a:pPr marL="563563" lvl="1" indent="-342900"/>
            <a:endParaRPr lang="en-US" b="0" dirty="0" smtClean="0"/>
          </a:p>
          <a:p>
            <a:pPr marL="563563" lvl="1" indent="-342900"/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CE5EC-3956-5B42-A53D-E678281C1EC8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007368"/>
      </p:ext>
    </p:extLst>
  </p:cSld>
  <p:clrMapOvr>
    <a:masterClrMapping/>
  </p:clrMapOvr>
  <p:transition xmlns:p14="http://schemas.microsoft.com/office/powerpoint/2010/main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 smtClean="0"/>
              <a:t>Extra Slides</a:t>
            </a:r>
            <a:endParaRPr lang="en-US" cap="smal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16950" y="100013"/>
            <a:ext cx="527050" cy="204787"/>
          </a:xfrm>
        </p:spPr>
        <p:txBody>
          <a:bodyPr/>
          <a:lstStyle/>
          <a:p>
            <a:fld id="{AC0CE5EC-3956-5B42-A53D-E678281C1EC8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219182"/>
      </p:ext>
    </p:extLst>
  </p:cSld>
  <p:clrMapOvr>
    <a:masterClrMapping/>
  </p:clrMapOvr>
  <p:transition xmlns:p14="http://schemas.microsoft.com/office/powerpoint/2010/main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 Length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6E25B1-C077-CA4C-A3DC-7A450461120F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  <p:pic>
        <p:nvPicPr>
          <p:cNvPr id="6" name="Picture 5" descr="Screen Shot 2014-06-16 at 10.54.4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066800"/>
            <a:ext cx="6616700" cy="16171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2819400"/>
            <a:ext cx="83121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radiation length is the distance over which: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Electrons lose 1/e of their energy to </a:t>
            </a:r>
            <a:r>
              <a:rPr lang="en-US" sz="2000" dirty="0" err="1" smtClean="0"/>
              <a:t>Bremsstrahlung</a:t>
            </a:r>
            <a:r>
              <a:rPr lang="en-US" sz="2000" dirty="0" smtClean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54% of high-energy</a:t>
            </a:r>
            <a:r>
              <a:rPr lang="en-US" sz="2000" dirty="0" smtClean="0">
                <a:latin typeface="Symbol"/>
              </a:rPr>
              <a:t> </a:t>
            </a:r>
            <a:r>
              <a:rPr lang="en-US" sz="2000" dirty="0" err="1" smtClean="0">
                <a:latin typeface="Symbol"/>
              </a:rPr>
              <a:t>g</a:t>
            </a:r>
            <a:r>
              <a:rPr lang="en-US" sz="2000" dirty="0"/>
              <a:t> </a:t>
            </a:r>
            <a:r>
              <a:rPr lang="en-US" sz="2000" dirty="0" smtClean="0"/>
              <a:t>rays will pair convert.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An average 1 </a:t>
            </a:r>
            <a:r>
              <a:rPr lang="en-US" sz="2000" dirty="0" err="1" smtClean="0"/>
              <a:t>GeV</a:t>
            </a:r>
            <a:r>
              <a:rPr lang="en-US" sz="2000" dirty="0" smtClean="0"/>
              <a:t> particle will change direction by 1.1° due to multiple Coulomb scattering.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58000" y="4450616"/>
            <a:ext cx="198163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 smtClean="0"/>
              <a:t>0</a:t>
            </a:r>
            <a:r>
              <a:rPr lang="en-US" dirty="0" smtClean="0"/>
              <a:t> / </a:t>
            </a:r>
            <a:r>
              <a:rPr lang="en-US" dirty="0" err="1" smtClean="0">
                <a:latin typeface="Symbol" charset="2"/>
                <a:cs typeface="Symbol" charset="2"/>
              </a:rPr>
              <a:t>r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 smtClean="0">
                <a:latin typeface="+mn-lt"/>
                <a:cs typeface="Symbol" charset="2"/>
              </a:rPr>
              <a:t>values:</a:t>
            </a:r>
          </a:p>
          <a:p>
            <a:r>
              <a:rPr lang="en-US" dirty="0" smtClean="0"/>
              <a:t>Si:     9.5 cm</a:t>
            </a:r>
          </a:p>
          <a:p>
            <a:r>
              <a:rPr lang="en-US" dirty="0" err="1" smtClean="0"/>
              <a:t>Ge</a:t>
            </a:r>
            <a:r>
              <a:rPr lang="en-US" dirty="0" smtClean="0"/>
              <a:t>:   2.4 cm</a:t>
            </a:r>
          </a:p>
          <a:p>
            <a:r>
              <a:rPr lang="en-US" dirty="0" err="1" smtClean="0"/>
              <a:t>CsI</a:t>
            </a:r>
            <a:r>
              <a:rPr lang="en-US" dirty="0" smtClean="0"/>
              <a:t>:   1.7 cm</a:t>
            </a:r>
          </a:p>
          <a:p>
            <a:r>
              <a:rPr lang="en-US" dirty="0" smtClean="0"/>
              <a:t>W:     0.4 cm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967007"/>
      </p:ext>
    </p:extLst>
  </p:cSld>
  <p:clrMapOvr>
    <a:masterClrMapping/>
  </p:clrMapOvr>
  <p:transition xmlns:p14="http://schemas.microsoft.com/office/powerpoint/2010/main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Coulomb Scattering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E1444A-58D7-2640-B893-F0C937780537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  <p:pic>
        <p:nvPicPr>
          <p:cNvPr id="4" name="Picture 3" descr="Screen Shot 2014-06-16 at 6.56.1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1" cy="1295400"/>
          </a:xfrm>
          <a:prstGeom prst="rect">
            <a:avLst/>
          </a:prstGeom>
        </p:spPr>
      </p:pic>
      <p:sp>
        <p:nvSpPr>
          <p:cNvPr id="5" name="Content Placeholder 6"/>
          <p:cNvSpPr txBox="1">
            <a:spLocks/>
          </p:cNvSpPr>
          <p:nvPr/>
        </p:nvSpPr>
        <p:spPr>
          <a:xfrm>
            <a:off x="152400" y="2667000"/>
            <a:ext cx="8686800" cy="1143002"/>
          </a:xfrm>
          <a:prstGeom prst="rect">
            <a:avLst/>
          </a:prstGeom>
        </p:spPr>
        <p:txBody>
          <a:bodyPr lIns="91418" tIns="45709" rIns="91418" bIns="45709"/>
          <a:lstStyle/>
          <a:p>
            <a:pPr marL="234950" marR="0" lvl="0" indent="-2349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Content Placeholder 6"/>
          <p:cNvSpPr txBox="1">
            <a:spLocks/>
          </p:cNvSpPr>
          <p:nvPr/>
        </p:nvSpPr>
        <p:spPr>
          <a:xfrm>
            <a:off x="152400" y="2667000"/>
            <a:ext cx="8686800" cy="762000"/>
          </a:xfrm>
          <a:prstGeom prst="rect">
            <a:avLst/>
          </a:prstGeom>
        </p:spPr>
        <p:txBody>
          <a:bodyPr lIns="91418" tIns="45709" rIns="91418" bIns="45709"/>
          <a:lstStyle/>
          <a:p>
            <a:pPr marL="234950" marR="0" lvl="0" indent="-2349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For 100 </a:t>
            </a:r>
            <a:r>
              <a:rPr lang="en-US" sz="2000" kern="0" dirty="0" err="1" smtClean="0">
                <a:latin typeface="+mn-lt"/>
                <a:ea typeface="ＭＳ Ｐゴシック" charset="-128"/>
                <a:cs typeface="ＭＳ Ｐゴシック" charset="-128"/>
              </a:rPr>
              <a:t>MeV</a:t>
            </a:r>
            <a:r>
              <a:rPr lang="en-US" sz="2000" kern="0" dirty="0" smtClean="0"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2000" kern="0" dirty="0" err="1" smtClean="0">
                <a:latin typeface="+mn-lt"/>
                <a:ea typeface="ＭＳ Ｐゴシック" charset="-128"/>
                <a:cs typeface="ＭＳ Ｐゴシック" charset="-128"/>
              </a:rPr>
              <a:t>e</a:t>
            </a:r>
            <a:r>
              <a:rPr lang="en-US" sz="2000" kern="0" baseline="30000" dirty="0" smtClean="0">
                <a:latin typeface="+mn-lt"/>
                <a:ea typeface="ＭＳ Ｐゴシック" charset="-128"/>
                <a:cs typeface="ＭＳ Ｐゴシック" charset="-128"/>
              </a:rPr>
              <a:t>±</a:t>
            </a:r>
            <a:r>
              <a:rPr lang="en-US" sz="2000" kern="0" dirty="0" smtClean="0">
                <a:latin typeface="+mn-lt"/>
                <a:ea typeface="ＭＳ Ｐゴシック" charset="-128"/>
                <a:cs typeface="ＭＳ Ｐゴシック" charset="-128"/>
              </a:rPr>
              <a:t>:  0.006 X</a:t>
            </a:r>
            <a:r>
              <a:rPr lang="en-US" sz="2000" kern="0" baseline="-25000" dirty="0" smtClean="0">
                <a:latin typeface="+mn-lt"/>
                <a:ea typeface="ＭＳ Ｐゴシック" charset="-128"/>
                <a:cs typeface="ＭＳ Ｐゴシック" charset="-128"/>
              </a:rPr>
              <a:t>0</a:t>
            </a:r>
            <a:r>
              <a:rPr lang="en-US" sz="2000" kern="0" dirty="0" smtClean="0">
                <a:latin typeface="+mn-lt"/>
                <a:ea typeface="ＭＳ Ｐゴシック" charset="-128"/>
                <a:cs typeface="ＭＳ Ｐゴシック" charset="-128"/>
              </a:rPr>
              <a:t> =&gt; 1° of MCS</a:t>
            </a:r>
          </a:p>
          <a:p>
            <a:pPr marL="234950" lvl="0" indent="-234950" defTabSz="914400" eaLnBrk="0" hangingPunct="0">
              <a:spcBef>
                <a:spcPct val="20000"/>
              </a:spcBef>
            </a:pPr>
            <a:r>
              <a:rPr lang="en-US" sz="2000" kern="0" dirty="0" smtClean="0">
                <a:latin typeface="+mn-lt"/>
                <a:ea typeface="ＭＳ Ｐゴシック" charset="-128"/>
                <a:cs typeface="ＭＳ Ｐゴシック" charset="-128"/>
              </a:rPr>
              <a:t>For 20 </a:t>
            </a:r>
            <a:r>
              <a:rPr lang="en-US" sz="2000" kern="0" dirty="0" err="1" smtClean="0">
                <a:latin typeface="+mn-lt"/>
                <a:ea typeface="ＭＳ Ｐゴシック" charset="-128"/>
                <a:cs typeface="ＭＳ Ｐゴシック" charset="-128"/>
              </a:rPr>
              <a:t>MeV</a:t>
            </a:r>
            <a:r>
              <a:rPr lang="en-US" sz="2000" kern="0" dirty="0" smtClean="0"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2000" kern="0" dirty="0" err="1" smtClean="0">
                <a:ea typeface="ＭＳ Ｐゴシック" charset="-128"/>
                <a:cs typeface="ＭＳ Ｐゴシック" charset="-128"/>
              </a:rPr>
              <a:t>e</a:t>
            </a:r>
            <a:r>
              <a:rPr lang="en-US" sz="2000" kern="0" baseline="30000" dirty="0">
                <a:ea typeface="ＭＳ Ｐゴシック" charset="-128"/>
                <a:cs typeface="ＭＳ Ｐゴシック" charset="-128"/>
              </a:rPr>
              <a:t>±</a:t>
            </a:r>
            <a:r>
              <a:rPr lang="en-US" sz="2000" kern="0" dirty="0">
                <a:ea typeface="ＭＳ Ｐゴシック" charset="-128"/>
                <a:cs typeface="ＭＳ Ｐゴシック" charset="-128"/>
              </a:rPr>
              <a:t>: </a:t>
            </a:r>
            <a:r>
              <a:rPr lang="en-US" sz="2000" kern="0" dirty="0" smtClean="0">
                <a:ea typeface="ＭＳ Ｐゴシック" charset="-128"/>
                <a:cs typeface="ＭＳ Ｐゴシック" charset="-128"/>
              </a:rPr>
              <a:t>   0.006 </a:t>
            </a:r>
            <a:r>
              <a:rPr lang="en-US" sz="2000" kern="0" dirty="0">
                <a:ea typeface="ＭＳ Ｐゴシック" charset="-128"/>
                <a:cs typeface="ＭＳ Ｐゴシック" charset="-128"/>
              </a:rPr>
              <a:t>X</a:t>
            </a:r>
            <a:r>
              <a:rPr lang="en-US" sz="2000" kern="0" baseline="-25000" dirty="0">
                <a:ea typeface="ＭＳ Ｐゴシック" charset="-128"/>
                <a:cs typeface="ＭＳ Ｐゴシック" charset="-128"/>
              </a:rPr>
              <a:t>0</a:t>
            </a:r>
            <a:r>
              <a:rPr lang="en-US" sz="2000" kern="0" dirty="0">
                <a:ea typeface="ＭＳ Ｐゴシック" charset="-128"/>
                <a:cs typeface="ＭＳ Ｐゴシック" charset="-128"/>
              </a:rPr>
              <a:t> =&gt;</a:t>
            </a:r>
            <a:r>
              <a:rPr lang="en-US" sz="2000" kern="0" dirty="0" smtClean="0">
                <a:ea typeface="ＭＳ Ｐゴシック" charset="-128"/>
                <a:cs typeface="ＭＳ Ｐゴシック" charset="-128"/>
              </a:rPr>
              <a:t> 5° </a:t>
            </a:r>
            <a:r>
              <a:rPr lang="en-US" sz="2000" kern="0" dirty="0">
                <a:ea typeface="ＭＳ Ｐゴシック" charset="-128"/>
                <a:cs typeface="ＭＳ Ｐゴシック" charset="-128"/>
              </a:rPr>
              <a:t>of </a:t>
            </a:r>
            <a:r>
              <a:rPr lang="en-US" sz="2000" kern="0" dirty="0" smtClean="0">
                <a:ea typeface="ＭＳ Ｐゴシック" charset="-128"/>
                <a:cs typeface="ＭＳ Ｐゴシック" charset="-128"/>
              </a:rPr>
              <a:t>MCS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Content Placeholder 6"/>
          <p:cNvSpPr txBox="1">
            <a:spLocks/>
          </p:cNvSpPr>
          <p:nvPr/>
        </p:nvSpPr>
        <p:spPr>
          <a:xfrm>
            <a:off x="152400" y="4343400"/>
            <a:ext cx="8686800" cy="1143000"/>
          </a:xfrm>
          <a:prstGeom prst="rect">
            <a:avLst/>
          </a:prstGeom>
        </p:spPr>
        <p:txBody>
          <a:bodyPr lIns="91418" tIns="45709" rIns="91418" bIns="45709"/>
          <a:lstStyle/>
          <a:p>
            <a:pPr marL="234950" marR="0" lvl="0" indent="-2349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Key design</a:t>
            </a:r>
            <a:r>
              <a:rPr kumimoji="0" lang="en-US" sz="200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2000" kern="0" noProof="0" dirty="0" smtClean="0">
                <a:latin typeface="+mn-lt"/>
                <a:ea typeface="ＭＳ Ｐゴシック" charset="-128"/>
                <a:cs typeface="ＭＳ Ｐゴシック" charset="-128"/>
              </a:rPr>
              <a:t>question: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latin typeface="+mn-lt"/>
                <a:ea typeface="ＭＳ Ｐゴシック" charset="-128"/>
                <a:cs typeface="ＭＳ Ｐゴシック" charset="-128"/>
              </a:rPr>
              <a:t>H</a:t>
            </a:r>
            <a:r>
              <a:rPr lang="en-US" sz="2000" kern="0" noProof="0" dirty="0" err="1" smtClean="0">
                <a:latin typeface="+mn-lt"/>
                <a:ea typeface="ＭＳ Ｐゴシック" charset="-128"/>
                <a:cs typeface="ＭＳ Ｐゴシック" charset="-128"/>
              </a:rPr>
              <a:t>ow</a:t>
            </a:r>
            <a:r>
              <a:rPr lang="en-US" sz="2000" kern="0" noProof="0" dirty="0" smtClean="0">
                <a:latin typeface="+mn-lt"/>
                <a:ea typeface="ＭＳ Ｐゴシック" charset="-128"/>
                <a:cs typeface="ＭＳ Ｐゴシック" charset="-128"/>
              </a:rPr>
              <a:t> much information ( positional accuracy * lever-arm * </a:t>
            </a:r>
            <a:r>
              <a:rPr lang="en-US" sz="2000" kern="0" noProof="0" dirty="0" err="1" smtClean="0">
                <a:latin typeface="+mn-lt"/>
                <a:ea typeface="ＭＳ Ｐゴシック" charset="-128"/>
                <a:cs typeface="ＭＳ Ｐゴシック" charset="-128"/>
              </a:rPr>
              <a:t>sqrt(N</a:t>
            </a:r>
            <a:r>
              <a:rPr lang="en-US" sz="2000" kern="0" noProof="0" dirty="0" smtClean="0">
                <a:latin typeface="+mn-lt"/>
                <a:ea typeface="ＭＳ Ｐゴシック" charset="-128"/>
                <a:cs typeface="ＭＳ Ｐゴシック" charset="-128"/>
              </a:rPr>
              <a:t>) ) can we extract from the instrument before the particles are MCS dominated?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0408818"/>
      </p:ext>
    </p:extLst>
  </p:cSld>
  <p:clrMapOvr>
    <a:masterClrMapping/>
  </p:clrMapOvr>
  <p:transition xmlns:p14="http://schemas.microsoft.com/office/powerpoint/2010/main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Electromagnetic </a:t>
            </a:r>
            <a:r>
              <a:rPr lang="en-US" dirty="0" smtClean="0"/>
              <a:t>Shower Development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E1444A-58D7-2640-B893-F0C937780537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  <p:pic>
        <p:nvPicPr>
          <p:cNvPr id="4" name="Picture 3" descr="Screen Shot 2014-06-16 at 12.05.0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830" y="4267200"/>
            <a:ext cx="3585770" cy="1147763"/>
          </a:xfrm>
          <a:prstGeom prst="rect">
            <a:avLst/>
          </a:prstGeom>
        </p:spPr>
      </p:pic>
      <p:pic>
        <p:nvPicPr>
          <p:cNvPr id="5" name="Picture 4" descr="Screen Shot 2014-06-16 at 12.05.0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456" y="1752600"/>
            <a:ext cx="5148544" cy="7810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1143000"/>
            <a:ext cx="65544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Key longitudinal parameter, shower maximum: 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51115" y="3729335"/>
            <a:ext cx="5045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Key transverse parameter, Moliere Radius: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2533649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Energy resolution improves markedly if the shower maximum</a:t>
            </a:r>
          </a:p>
          <a:p>
            <a:r>
              <a:rPr lang="en-US" sz="2000" dirty="0" smtClean="0"/>
              <a:t>is contained in the detector.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51115" y="5414963"/>
            <a:ext cx="876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&gt; 99% of EM shower energy is &lt; 3 </a:t>
            </a:r>
            <a:r>
              <a:rPr lang="en-US" sz="2000" dirty="0" err="1" smtClean="0"/>
              <a:t>R</a:t>
            </a:r>
            <a:r>
              <a:rPr lang="en-US" sz="2000" baseline="-25000" dirty="0" err="1" smtClean="0"/>
              <a:t>m</a:t>
            </a:r>
            <a:r>
              <a:rPr lang="en-US" sz="2000" dirty="0" smtClean="0"/>
              <a:t>  from shower axis.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48455657"/>
      </p:ext>
    </p:extLst>
  </p:cSld>
  <p:clrMapOvr>
    <a:masterClrMapping/>
  </p:clrMapOvr>
  <p:transition xmlns:p14="http://schemas.microsoft.com/office/powerpoint/2010/main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Drift chamber-based </a:t>
            </a:r>
            <a:r>
              <a:rPr lang="en-US" dirty="0"/>
              <a:t>c</a:t>
            </a:r>
            <a:r>
              <a:rPr lang="en-US" dirty="0" smtClean="0"/>
              <a:t>oncepts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6DDBE-94B3-6040-BB68-3E15B960496B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5" name="Picture 4" descr="Screen Shot 2015-05-16 at 4.58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0728"/>
            <a:ext cx="4429443" cy="3312368"/>
          </a:xfrm>
          <a:prstGeom prst="rect">
            <a:avLst/>
          </a:prstGeom>
        </p:spPr>
      </p:pic>
      <p:pic>
        <p:nvPicPr>
          <p:cNvPr id="6" name="Picture 5" descr="Screen Shot 2015-05-16 at 5.03.1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100" y="980728"/>
            <a:ext cx="4352955" cy="3312368"/>
          </a:xfrm>
          <a:prstGeom prst="rect">
            <a:avLst/>
          </a:prstGeom>
        </p:spPr>
      </p:pic>
      <p:sp>
        <p:nvSpPr>
          <p:cNvPr id="7" name="Content Placeholder 5"/>
          <p:cNvSpPr>
            <a:spLocks noGrp="1"/>
          </p:cNvSpPr>
          <p:nvPr>
            <p:ph idx="11"/>
          </p:nvPr>
        </p:nvSpPr>
        <p:spPr>
          <a:xfrm>
            <a:off x="107504" y="4509120"/>
            <a:ext cx="8686800" cy="2232248"/>
          </a:xfrm>
        </p:spPr>
        <p:txBody>
          <a:bodyPr/>
          <a:lstStyle/>
          <a:p>
            <a:pPr marL="222250" indent="-222250">
              <a:buFont typeface="Arial"/>
              <a:buChar char="•"/>
            </a:pPr>
            <a:r>
              <a:rPr lang="en-US" sz="1800" b="0" dirty="0" smtClean="0"/>
              <a:t>These designs optimize the amount of active to passive sensor material in the detector </a:t>
            </a:r>
            <a:r>
              <a:rPr lang="en-US" sz="1800" b="0" dirty="0" err="1" smtClean="0"/>
              <a:t>fiducial</a:t>
            </a:r>
            <a:r>
              <a:rPr lang="en-US" sz="1800" b="0" dirty="0" smtClean="0"/>
              <a:t> volume by using drift chamber technologies</a:t>
            </a:r>
          </a:p>
          <a:p>
            <a:pPr marL="442913" lvl="1" indent="-222250">
              <a:buFont typeface="Arial"/>
              <a:buChar char="•"/>
            </a:pPr>
            <a:r>
              <a:rPr lang="en-US" sz="1800" b="0" dirty="0" err="1" smtClean="0"/>
              <a:t>LArGO</a:t>
            </a:r>
            <a:r>
              <a:rPr lang="en-US" sz="1800" b="0" dirty="0" smtClean="0"/>
              <a:t>: Liquid Argon.  </a:t>
            </a:r>
            <a:r>
              <a:rPr lang="en-US" sz="1800" b="0" dirty="0" err="1" smtClean="0"/>
              <a:t>AdEPT</a:t>
            </a:r>
            <a:r>
              <a:rPr lang="en-US" sz="1800" b="0" dirty="0"/>
              <a:t>:</a:t>
            </a:r>
            <a:r>
              <a:rPr lang="en-US" sz="1800" b="0" dirty="0" smtClean="0"/>
              <a:t> gas, HARPO: high-pressure gas</a:t>
            </a:r>
          </a:p>
          <a:p>
            <a:pPr marL="222250" indent="-222250">
              <a:buFont typeface="Arial"/>
              <a:buChar char="•"/>
            </a:pPr>
            <a:r>
              <a:rPr lang="en-US" sz="1800" b="0" dirty="0" smtClean="0"/>
              <a:t>Expect excellent performance for polarization</a:t>
            </a:r>
          </a:p>
          <a:p>
            <a:pPr marL="222250" indent="-222250">
              <a:buFont typeface="Arial"/>
              <a:buChar char="•"/>
            </a:pPr>
            <a:r>
              <a:rPr lang="en-US" sz="1800" b="0" dirty="0" smtClean="0"/>
              <a:t>Challenges arise for operation in space, must reject large induced backgrounds from pressure vessel</a:t>
            </a:r>
          </a:p>
          <a:p>
            <a:pPr marL="222250" indent="-222250">
              <a:buFont typeface="Arial"/>
              <a:buChar char="•"/>
            </a:pPr>
            <a:r>
              <a:rPr lang="en-US" sz="1800" b="0" dirty="0" err="1" smtClean="0"/>
              <a:t>AdEPT</a:t>
            </a:r>
            <a:r>
              <a:rPr lang="en-US" sz="1800" b="0" dirty="0" smtClean="0"/>
              <a:t> approved for balloon flight for prototype</a:t>
            </a:r>
          </a:p>
        </p:txBody>
      </p:sp>
    </p:spTree>
    <p:extLst>
      <p:ext uri="{BB962C8B-B14F-4D97-AF65-F5344CB8AC3E}">
        <p14:creationId xmlns:p14="http://schemas.microsoft.com/office/powerpoint/2010/main" val="875666645"/>
      </p:ext>
    </p:extLst>
  </p:cSld>
  <p:clrMapOvr>
    <a:masterClrMapping/>
  </p:clrMapOvr>
  <p:transition xmlns:p14="http://schemas.microsoft.com/office/powerpoint/2010/main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 descr="concordance.gi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67" r="2858"/>
          <a:stretch/>
        </p:blipFill>
        <p:spPr>
          <a:xfrm>
            <a:off x="-36512" y="1120597"/>
            <a:ext cx="4392489" cy="3820571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Cosmological Constraints on Dark Matter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675AAEE2-B44A-3C42-B555-69B203C6502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19" name="Content Placeholder 13" descr="DM_Candidates.png"/>
          <p:cNvPicPr>
            <a:picLocks noGrp="1" noChangeAspect="1"/>
          </p:cNvPicPr>
          <p:nvPr>
            <p:ph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09" t="840" r="-1816" b="-840"/>
          <a:stretch/>
        </p:blipFill>
        <p:spPr>
          <a:xfrm>
            <a:off x="4688904" y="1052736"/>
            <a:ext cx="4491608" cy="3737660"/>
          </a:xfrm>
        </p:spPr>
      </p:pic>
      <p:sp>
        <p:nvSpPr>
          <p:cNvPr id="20" name="Content Placeholder 10"/>
          <p:cNvSpPr>
            <a:spLocks noGrp="1"/>
          </p:cNvSpPr>
          <p:nvPr>
            <p:ph idx="15"/>
          </p:nvPr>
        </p:nvSpPr>
        <p:spPr>
          <a:xfrm>
            <a:off x="152401" y="5013176"/>
            <a:ext cx="8839200" cy="1800200"/>
          </a:xfrm>
        </p:spPr>
        <p:txBody>
          <a:bodyPr/>
          <a:lstStyle/>
          <a:p>
            <a:pPr marL="228600" indent="-228600">
              <a:buFont typeface="Arial"/>
              <a:buChar char="•"/>
            </a:pPr>
            <a:r>
              <a:rPr lang="en-US" b="0" dirty="0" smtClean="0"/>
              <a:t>No Standard Model particle matches the known properties of dark matter </a:t>
            </a:r>
          </a:p>
          <a:p>
            <a:pPr marL="228600" indent="-228600">
              <a:buFont typeface="Arial"/>
              <a:buChar char="•"/>
            </a:pPr>
            <a:r>
              <a:rPr lang="en-US" b="0" dirty="0" smtClean="0"/>
              <a:t>Many </a:t>
            </a:r>
            <a:r>
              <a:rPr lang="en-US" b="0" dirty="0" smtClean="0"/>
              <a:t>candidate </a:t>
            </a:r>
            <a:r>
              <a:rPr lang="en-US" b="0" dirty="0" smtClean="0"/>
              <a:t>particles have been proposed:</a:t>
            </a:r>
          </a:p>
          <a:p>
            <a:pPr marL="449263" lvl="1" indent="-228600">
              <a:buFont typeface="Arial"/>
              <a:buChar char="•"/>
            </a:pPr>
            <a:r>
              <a:rPr lang="en-US" b="0" dirty="0" smtClean="0"/>
              <a:t>In this talk I will focus </a:t>
            </a:r>
            <a:r>
              <a:rPr lang="en-US" b="0" dirty="0" smtClean="0"/>
              <a:t>on WIMPs</a:t>
            </a:r>
          </a:p>
          <a:p>
            <a:pPr marL="449263" lvl="1" indent="-228600">
              <a:buFont typeface="Arial"/>
              <a:buChar char="•"/>
            </a:pPr>
            <a:r>
              <a:rPr lang="en-US" b="0" dirty="0" smtClean="0"/>
              <a:t>Current instruments also</a:t>
            </a:r>
            <a:r>
              <a:rPr lang="en-US" b="0" dirty="0" smtClean="0"/>
              <a:t> sensitive to </a:t>
            </a:r>
            <a:r>
              <a:rPr lang="en-US" b="0" dirty="0" err="1"/>
              <a:t>a</a:t>
            </a:r>
            <a:r>
              <a:rPr lang="en-US" b="0" dirty="0" err="1" smtClean="0"/>
              <a:t>xion</a:t>
            </a:r>
            <a:r>
              <a:rPr lang="en-US" b="0" dirty="0" smtClean="0"/>
              <a:t>-like particles, primordial black holes, Q-balls</a:t>
            </a:r>
            <a:endParaRPr lang="en-US" b="0" dirty="0" smtClean="0"/>
          </a:p>
          <a:p>
            <a:pPr marL="0" indent="0"/>
            <a:endParaRPr lang="en-US" b="0" dirty="0"/>
          </a:p>
        </p:txBody>
      </p:sp>
      <p:sp>
        <p:nvSpPr>
          <p:cNvPr id="21" name="TextBox 20"/>
          <p:cNvSpPr txBox="1"/>
          <p:nvPr/>
        </p:nvSpPr>
        <p:spPr>
          <a:xfrm>
            <a:off x="1043608" y="796881"/>
            <a:ext cx="25603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Symbol" charset="2"/>
                <a:cs typeface="Symbol" charset="2"/>
              </a:rPr>
              <a:t>L-</a:t>
            </a:r>
            <a:r>
              <a:rPr lang="en-US" sz="1600" dirty="0" smtClean="0"/>
              <a:t>CDM Concordance Fits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5232696" y="786190"/>
            <a:ext cx="3947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  <a:cs typeface="Symbol" charset="2"/>
              </a:rPr>
              <a:t>DM Candidates by Mass &amp; Cross Section</a:t>
            </a:r>
            <a:endParaRPr lang="en-US" sz="1600" dirty="0">
              <a:latin typeface="+mn-lt"/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4283968" y="2636912"/>
            <a:ext cx="404936" cy="504056"/>
          </a:xfrm>
          <a:prstGeom prst="rightArrow">
            <a:avLst/>
          </a:prstGeom>
          <a:solidFill>
            <a:schemeClr val="accent2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6948264" y="2348880"/>
            <a:ext cx="1368152" cy="108012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386329"/>
      </p:ext>
    </p:extLst>
  </p:cSld>
  <p:clrMapOvr>
    <a:masterClrMapping/>
  </p:clrMapOvr>
  <p:transition xmlns:p14="http://schemas.microsoft.com/office/powerpoint/2010/main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“Fermi-Lite” concepts</a:t>
            </a:r>
            <a:endParaRPr lang="en-US" dirty="0"/>
          </a:p>
        </p:txBody>
      </p:sp>
      <p:pic>
        <p:nvPicPr>
          <p:cNvPr id="5" name="Picture 4" descr="Screen Shot 2015-05-16 at 4.50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19" y="1052736"/>
            <a:ext cx="3930079" cy="2952328"/>
          </a:xfrm>
          <a:prstGeom prst="rect">
            <a:avLst/>
          </a:prstGeom>
        </p:spPr>
      </p:pic>
      <p:pic>
        <p:nvPicPr>
          <p:cNvPr id="6" name="Picture 5" descr="Screen Shot 2015-05-16 at 5.01.4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836712"/>
            <a:ext cx="4264299" cy="32849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63688" y="836712"/>
            <a:ext cx="1912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Gamma 400</a:t>
            </a:r>
            <a:endParaRPr lang="en-US" b="1" dirty="0"/>
          </a:p>
        </p:txBody>
      </p:sp>
      <p:sp>
        <p:nvSpPr>
          <p:cNvPr id="10" name="Content Placeholder 5"/>
          <p:cNvSpPr>
            <a:spLocks noGrp="1"/>
          </p:cNvSpPr>
          <p:nvPr>
            <p:ph idx="11"/>
          </p:nvPr>
        </p:nvSpPr>
        <p:spPr>
          <a:xfrm>
            <a:off x="107504" y="4293096"/>
            <a:ext cx="8686800" cy="1584176"/>
          </a:xfrm>
        </p:spPr>
        <p:txBody>
          <a:bodyPr/>
          <a:lstStyle/>
          <a:p>
            <a:pPr marL="222250" indent="-222250">
              <a:buFont typeface="Arial"/>
              <a:buChar char="•"/>
            </a:pPr>
            <a:r>
              <a:rPr lang="en-US" sz="1800" b="0" dirty="0" smtClean="0"/>
              <a:t>These concepts are similar to </a:t>
            </a:r>
            <a:r>
              <a:rPr lang="en-US" sz="1800" b="0" i="1" dirty="0" smtClean="0"/>
              <a:t>Fermi</a:t>
            </a:r>
            <a:r>
              <a:rPr lang="en-US" sz="1800" b="0" dirty="0" smtClean="0"/>
              <a:t> with the Tungsten convertors removed</a:t>
            </a:r>
          </a:p>
          <a:p>
            <a:pPr marL="222250" indent="-222250">
              <a:buFont typeface="Arial"/>
              <a:buChar char="•"/>
            </a:pPr>
            <a:r>
              <a:rPr lang="en-US" sz="1800" b="0" dirty="0" smtClean="0"/>
              <a:t>Good PSF at 100 MeV </a:t>
            </a:r>
          </a:p>
          <a:p>
            <a:pPr marL="442913" lvl="1" indent="-222250">
              <a:buFont typeface="Arial"/>
              <a:buChar char="•"/>
            </a:pPr>
            <a:r>
              <a:rPr lang="en-US" sz="1800" b="0" dirty="0" smtClean="0"/>
              <a:t>not quite as good as </a:t>
            </a:r>
            <a:r>
              <a:rPr lang="en-US" sz="1800" b="0" dirty="0" err="1" smtClean="0"/>
              <a:t>AdEPT</a:t>
            </a:r>
            <a:r>
              <a:rPr lang="en-US" sz="1800" b="0" dirty="0" smtClean="0"/>
              <a:t>, but larger </a:t>
            </a:r>
            <a:r>
              <a:rPr lang="en-US" sz="1800" b="0" dirty="0" err="1" smtClean="0"/>
              <a:t>A</a:t>
            </a:r>
            <a:r>
              <a:rPr lang="en-US" sz="1800" b="0" baseline="-25000" dirty="0" err="1" smtClean="0"/>
              <a:t>eff</a:t>
            </a:r>
            <a:r>
              <a:rPr lang="en-US" sz="1800" b="0" dirty="0" smtClean="0"/>
              <a:t>, and simpler design</a:t>
            </a:r>
          </a:p>
          <a:p>
            <a:pPr marL="222250" indent="-222250">
              <a:buFont typeface="Arial"/>
              <a:buChar char="•"/>
            </a:pPr>
            <a:r>
              <a:rPr lang="en-US" sz="1800" b="0" dirty="0" smtClean="0"/>
              <a:t>Proposals to European Space Agency, also PANGU (China)</a:t>
            </a:r>
          </a:p>
          <a:p>
            <a:pPr marL="222250" indent="-222250">
              <a:buFont typeface="Arial"/>
              <a:buChar char="•"/>
            </a:pPr>
            <a:endParaRPr lang="en-US" sz="1800" b="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6DDBE-94B3-6040-BB68-3E15B960496B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444849"/>
      </p:ext>
    </p:extLst>
  </p:cSld>
  <p:clrMapOvr>
    <a:masterClrMapping/>
  </p:clrMapOvr>
  <p:transition xmlns:p14="http://schemas.microsoft.com/office/powerpoint/2010/main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Compton / Pair-production concept (</a:t>
            </a:r>
            <a:r>
              <a:rPr lang="en-US" dirty="0" err="1" smtClean="0"/>
              <a:t>ComPair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228600" y="5157192"/>
            <a:ext cx="8610600" cy="144016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b="0" dirty="0" smtClean="0"/>
              <a:t>Sensitivity to both Compton scattering and pair-conversions</a:t>
            </a:r>
          </a:p>
          <a:p>
            <a:pPr marL="342900" indent="-342900">
              <a:buFont typeface="Arial"/>
              <a:buChar char="•"/>
            </a:pPr>
            <a:r>
              <a:rPr lang="en-US" b="0" dirty="0" smtClean="0"/>
              <a:t>CZT strips surrounding Si Tracker to achieve full absorption of Compton scattered photon</a:t>
            </a:r>
          </a:p>
          <a:p>
            <a:pPr marL="342900" indent="-342900">
              <a:buFont typeface="Arial"/>
              <a:buChar char="•"/>
            </a:pPr>
            <a:r>
              <a:rPr lang="en-US" b="0" dirty="0" smtClean="0"/>
              <a:t>Approved for </a:t>
            </a:r>
            <a:r>
              <a:rPr lang="en-US" b="0" dirty="0" smtClean="0"/>
              <a:t>balloon-flight prototype development</a:t>
            </a:r>
            <a:endParaRPr lang="en-US" b="0" dirty="0"/>
          </a:p>
          <a:p>
            <a:pPr marL="342900" indent="-342900">
              <a:buFont typeface="Arial"/>
              <a:buChar char="•"/>
            </a:pPr>
            <a:endParaRPr lang="en-US" b="0" dirty="0" smtClean="0"/>
          </a:p>
          <a:p>
            <a:pPr marL="342900" indent="-342900">
              <a:buFont typeface="Arial"/>
              <a:buChar char="•"/>
            </a:pPr>
            <a:endParaRPr lang="en-US" b="0" dirty="0" smtClean="0"/>
          </a:p>
          <a:p>
            <a:pPr marL="563563" lvl="1" indent="-342900">
              <a:buFont typeface="Arial"/>
              <a:buChar char="•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6DDBE-94B3-6040-BB68-3E15B960496B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6" name="Picture 5" descr="Screen Shot 2015-05-16 at 4.44.58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55"/>
          <a:stretch/>
        </p:blipFill>
        <p:spPr>
          <a:xfrm>
            <a:off x="987719" y="917262"/>
            <a:ext cx="7400705" cy="409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573408"/>
      </p:ext>
    </p:extLst>
  </p:cSld>
  <p:clrMapOvr>
    <a:masterClrMapping/>
  </p:clrMapOvr>
  <p:transition xmlns:p14="http://schemas.microsoft.com/office/powerpoint/2010/main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</a:t>
            </a:r>
            <a:r>
              <a:rPr lang="en-US" dirty="0"/>
              <a:t>p</a:t>
            </a:r>
            <a:r>
              <a:rPr lang="en-US" dirty="0" smtClean="0"/>
              <a:t>air </a:t>
            </a:r>
            <a:r>
              <a:rPr lang="en-US" dirty="0"/>
              <a:t>t</a:t>
            </a:r>
            <a:r>
              <a:rPr lang="en-US" dirty="0" smtClean="0"/>
              <a:t>elescope concept</a:t>
            </a:r>
            <a:endParaRPr lang="en-US" dirty="0"/>
          </a:p>
        </p:txBody>
      </p:sp>
      <p:pic>
        <p:nvPicPr>
          <p:cNvPr id="7" name="Content Placeholder 6" descr="Screen Shot 2015-05-16 at 4.54.02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24" r="-5324"/>
          <a:stretch>
            <a:fillRect/>
          </a:stretch>
        </p:blipFill>
        <p:spPr/>
      </p:pic>
      <p:sp>
        <p:nvSpPr>
          <p:cNvPr id="6" name="Content Placeholder 5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b="0" dirty="0" smtClean="0"/>
              <a:t>Optimized for </a:t>
            </a:r>
            <a:r>
              <a:rPr lang="en-US" b="0" i="1" dirty="0" smtClean="0"/>
              <a:t>Fermi</a:t>
            </a:r>
            <a:r>
              <a:rPr lang="en-US" b="0" dirty="0" smtClean="0"/>
              <a:t>-LAT energy range, trades energy resolution for larger tracking volume and improved spatial resolution</a:t>
            </a:r>
          </a:p>
          <a:p>
            <a:pPr marL="342900" indent="-342900">
              <a:buFont typeface="Arial"/>
              <a:buChar char="•"/>
            </a:pPr>
            <a:r>
              <a:rPr lang="en-US" b="0" dirty="0" smtClean="0"/>
              <a:t>Aims for &gt; 10x sensitivity improvement in </a:t>
            </a:r>
            <a:r>
              <a:rPr lang="en-US" b="0" dirty="0" err="1" smtClean="0"/>
              <a:t>GeV</a:t>
            </a:r>
            <a:r>
              <a:rPr lang="en-US" b="0" dirty="0" smtClean="0"/>
              <a:t> energy range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6DDBE-94B3-6040-BB68-3E15B960496B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810515"/>
      </p:ext>
    </p:extLst>
  </p:cSld>
  <p:clrMapOvr>
    <a:masterClrMapping/>
  </p:clrMapOvr>
  <p:transition xmlns:p14="http://schemas.microsoft.com/office/powerpoint/2010/main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Segmented Calorimeter instrument concept</a:t>
            </a:r>
            <a:endParaRPr lang="en-US" dirty="0"/>
          </a:p>
        </p:txBody>
      </p:sp>
      <p:pic>
        <p:nvPicPr>
          <p:cNvPr id="6" name="Content Placeholder 5" descr="Screen Shot 2015-10-05 at 8.49.40 AM.png"/>
          <p:cNvPicPr>
            <a:picLocks noGrp="1" noChangeAspect="1"/>
          </p:cNvPicPr>
          <p:nvPr>
            <p:ph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65" r="-6565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52128-3AA3-5548-B390-AD0DAAE4217A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353511"/>
      </p:ext>
    </p:extLst>
  </p:cSld>
  <p:clrMapOvr>
    <a:masterClrMapping/>
  </p:clrMapOvr>
  <p:transition xmlns:p14="http://schemas.microsoft.com/office/powerpoint/2010/main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shot 2012-07-12 at 3.09.1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06" y="1844824"/>
            <a:ext cx="8908561" cy="30963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Indirect Detection of WIMPs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b="0" dirty="0" smtClean="0"/>
              <a:t>What we observe are stable final-state annihilation products</a:t>
            </a:r>
          </a:p>
          <a:p>
            <a:pPr marL="563563" lvl="1" indent="-342900">
              <a:buFont typeface="Arial"/>
              <a:buChar char="•"/>
            </a:pPr>
            <a:r>
              <a:rPr lang="en-US" b="0" dirty="0" smtClean="0"/>
              <a:t>Charged particles (e</a:t>
            </a:r>
            <a:r>
              <a:rPr lang="en-US" b="0" baseline="30000" dirty="0" smtClean="0"/>
              <a:t>+</a:t>
            </a:r>
            <a:r>
              <a:rPr lang="en-US" b="0" dirty="0" smtClean="0"/>
              <a:t>,e</a:t>
            </a:r>
            <a:r>
              <a:rPr lang="en-US" b="0" baseline="30000" dirty="0" smtClean="0"/>
              <a:t>-</a:t>
            </a:r>
            <a:r>
              <a:rPr lang="en-US" b="0" dirty="0" smtClean="0"/>
              <a:t>,</a:t>
            </a:r>
            <a:r>
              <a:rPr lang="en-US" b="0" dirty="0" err="1" smtClean="0"/>
              <a:t>p,anti</a:t>
            </a:r>
            <a:r>
              <a:rPr lang="en-US" b="0" dirty="0" smtClean="0"/>
              <a:t>-p) diffuse </a:t>
            </a:r>
            <a:r>
              <a:rPr lang="en-US" b="0" dirty="0" smtClean="0"/>
              <a:t>in the </a:t>
            </a:r>
            <a:r>
              <a:rPr lang="en-US" b="0" dirty="0"/>
              <a:t>G</a:t>
            </a:r>
            <a:r>
              <a:rPr lang="en-US" b="0" dirty="0" smtClean="0"/>
              <a:t>alactic </a:t>
            </a:r>
            <a:r>
              <a:rPr lang="en-US" b="0" dirty="0" smtClean="0"/>
              <a:t>magnetic </a:t>
            </a:r>
            <a:r>
              <a:rPr lang="en-US" b="0" dirty="0" smtClean="0"/>
              <a:t>field</a:t>
            </a:r>
            <a:endParaRPr lang="en-US" b="0" dirty="0" smtClean="0"/>
          </a:p>
          <a:p>
            <a:pPr marL="563563" lvl="1" indent="-342900">
              <a:buFont typeface="Arial"/>
              <a:buChar char="•"/>
            </a:pPr>
            <a:r>
              <a:rPr lang="en-US" b="0" dirty="0" smtClean="0">
                <a:solidFill>
                  <a:srgbClr val="FF0000"/>
                </a:solidFill>
              </a:rPr>
              <a:t>Neutral particles (</a:t>
            </a:r>
            <a:r>
              <a:rPr lang="en-US" b="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b="0" dirty="0" smtClean="0">
                <a:solidFill>
                  <a:srgbClr val="FF0000"/>
                </a:solidFill>
              </a:rPr>
              <a:t>, </a:t>
            </a:r>
            <a:r>
              <a:rPr lang="en-US" b="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r>
              <a:rPr lang="en-US" b="0" dirty="0" smtClean="0">
                <a:solidFill>
                  <a:srgbClr val="FF0000"/>
                </a:solidFill>
              </a:rPr>
              <a:t>) travel directly to us</a:t>
            </a:r>
          </a:p>
          <a:p>
            <a:pPr marL="563563" lvl="1" indent="-342900">
              <a:buFont typeface="Arial"/>
              <a:buChar char="•"/>
            </a:pP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52128-3AA3-5548-B390-AD0DAAE4217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131840" y="1700808"/>
            <a:ext cx="2286000" cy="990600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373247" y="2386608"/>
            <a:ext cx="1303209" cy="571500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843808" y="4149080"/>
            <a:ext cx="2286000" cy="990600"/>
          </a:xfrm>
          <a:prstGeom prst="ellipse">
            <a:avLst/>
          </a:prstGeom>
          <a:noFill/>
          <a:ln w="4445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Fermi-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91355">
            <a:off x="6588102" y="1013122"/>
            <a:ext cx="1233767" cy="613932"/>
          </a:xfrm>
          <a:prstGeom prst="rect">
            <a:avLst/>
          </a:prstGeom>
        </p:spPr>
      </p:pic>
      <p:cxnSp>
        <p:nvCxnSpPr>
          <p:cNvPr id="16" name="Straight Arrow Connector 15"/>
          <p:cNvCxnSpPr>
            <a:stCxn id="7" idx="7"/>
            <a:endCxn id="14" idx="0"/>
          </p:cNvCxnSpPr>
          <p:nvPr/>
        </p:nvCxnSpPr>
        <p:spPr>
          <a:xfrm flipV="1">
            <a:off x="5083063" y="1598619"/>
            <a:ext cx="1992893" cy="247259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7524328" y="1751020"/>
            <a:ext cx="504056" cy="635588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ms_0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29388">
            <a:off x="7074927" y="4497891"/>
            <a:ext cx="1042994" cy="1029149"/>
          </a:xfrm>
          <a:prstGeom prst="rect">
            <a:avLst/>
          </a:prstGeom>
        </p:spPr>
      </p:pic>
      <p:cxnSp>
        <p:nvCxnSpPr>
          <p:cNvPr id="26" name="Curved Connector 25"/>
          <p:cNvCxnSpPr>
            <a:stCxn id="13" idx="6"/>
          </p:cNvCxnSpPr>
          <p:nvPr/>
        </p:nvCxnSpPr>
        <p:spPr>
          <a:xfrm>
            <a:off x="5129808" y="4644380"/>
            <a:ext cx="1530424" cy="495300"/>
          </a:xfrm>
          <a:prstGeom prst="curvedConnector3">
            <a:avLst/>
          </a:prstGeom>
          <a:ln>
            <a:solidFill>
              <a:srgbClr val="3333C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34987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WIMP Dark Matter as a Thermal Relic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b="0" dirty="0" smtClean="0"/>
              <a:t>The calculation of the thermally averaged cross-</a:t>
            </a:r>
            <a:r>
              <a:rPr lang="en-US" b="0" dirty="0"/>
              <a:t>section &lt;</a:t>
            </a:r>
            <a:r>
              <a:rPr lang="en-US" b="0" dirty="0" err="1">
                <a:latin typeface="Symbol" charset="2"/>
                <a:cs typeface="Symbol" charset="2"/>
              </a:rPr>
              <a:t>s</a:t>
            </a:r>
            <a:r>
              <a:rPr lang="en-US" b="0" dirty="0" err="1"/>
              <a:t>v</a:t>
            </a:r>
            <a:r>
              <a:rPr lang="en-US" b="0" dirty="0"/>
              <a:t>&gt; needed to obtain the relic density is </a:t>
            </a:r>
            <a:r>
              <a:rPr lang="en-US" b="0" dirty="0" smtClean="0"/>
              <a:t>robust  and gives &lt;</a:t>
            </a:r>
            <a:r>
              <a:rPr lang="en-US" b="0" dirty="0" err="1" smtClean="0">
                <a:latin typeface="Symbol" charset="2"/>
                <a:cs typeface="Symbol" charset="2"/>
              </a:rPr>
              <a:t>s</a:t>
            </a:r>
            <a:r>
              <a:rPr lang="en-US" b="0" dirty="0" err="1" smtClean="0"/>
              <a:t>v</a:t>
            </a:r>
            <a:r>
              <a:rPr lang="en-US" b="0" dirty="0" smtClean="0"/>
              <a:t>&gt; ~ 3 10</a:t>
            </a:r>
            <a:r>
              <a:rPr lang="en-US" b="0" baseline="30000" dirty="0" smtClean="0"/>
              <a:t>-26 </a:t>
            </a:r>
            <a:r>
              <a:rPr lang="en-US" b="0" dirty="0" smtClean="0"/>
              <a:t>cm</a:t>
            </a:r>
            <a:r>
              <a:rPr lang="en-US" b="0" baseline="30000" dirty="0" smtClean="0"/>
              <a:t>3</a:t>
            </a:r>
            <a:r>
              <a:rPr lang="en-US" b="0" dirty="0" smtClean="0"/>
              <a:t>s</a:t>
            </a:r>
            <a:r>
              <a:rPr lang="en-US" b="0" baseline="30000" dirty="0" smtClean="0"/>
              <a:t>-1</a:t>
            </a:r>
            <a:endParaRPr lang="en-US" b="0" dirty="0"/>
          </a:p>
          <a:p>
            <a:pPr marL="342900" indent="-342900">
              <a:buFont typeface="Arial"/>
              <a:buChar char="•"/>
            </a:pPr>
            <a:r>
              <a:rPr lang="en-US" b="0" dirty="0" smtClean="0"/>
              <a:t>At that cross-section limits start to put constraints on model space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52128-3AA3-5548-B390-AD0DAAE4217A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Content Placeholder 6" descr="WIMPsRelicDensityII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19" r="-5419"/>
          <a:stretch>
            <a:fillRect/>
          </a:stretch>
        </p:blipFill>
        <p:spPr>
          <a:xfrm>
            <a:off x="604232" y="990602"/>
            <a:ext cx="6416040" cy="4343400"/>
          </a:xfrm>
        </p:spPr>
      </p:pic>
      <p:sp>
        <p:nvSpPr>
          <p:cNvPr id="8" name="TextBox 7"/>
          <p:cNvSpPr txBox="1"/>
          <p:nvPr/>
        </p:nvSpPr>
        <p:spPr>
          <a:xfrm>
            <a:off x="2123728" y="3212976"/>
            <a:ext cx="1165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Freeze out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>
            <a:stCxn id="8" idx="3"/>
          </p:cNvCxnSpPr>
          <p:nvPr/>
        </p:nvCxnSpPr>
        <p:spPr>
          <a:xfrm flipV="1">
            <a:off x="3289231" y="3212976"/>
            <a:ext cx="202649" cy="16927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753981" y="1556792"/>
            <a:ext cx="20664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chemeClr val="accent6"/>
                </a:solidFill>
              </a:rPr>
              <a:t>Small cross-section:</a:t>
            </a:r>
          </a:p>
          <a:p>
            <a:r>
              <a:rPr lang="en-US" sz="1600" dirty="0">
                <a:solidFill>
                  <a:schemeClr val="accent6"/>
                </a:solidFill>
              </a:rPr>
              <a:t>f</a:t>
            </a:r>
            <a:r>
              <a:rPr lang="en-US" sz="1600" dirty="0" smtClean="0">
                <a:solidFill>
                  <a:schemeClr val="accent6"/>
                </a:solidFill>
              </a:rPr>
              <a:t>reeze out too early,</a:t>
            </a:r>
          </a:p>
          <a:p>
            <a:r>
              <a:rPr lang="en-US" sz="1600" dirty="0">
                <a:solidFill>
                  <a:schemeClr val="accent6"/>
                </a:solidFill>
              </a:rPr>
              <a:t>t</a:t>
            </a:r>
            <a:r>
              <a:rPr lang="en-US" sz="1600" dirty="0" smtClean="0">
                <a:solidFill>
                  <a:schemeClr val="accent6"/>
                </a:solidFill>
              </a:rPr>
              <a:t>oo many WIMPs</a:t>
            </a:r>
            <a:endParaRPr lang="en-US" sz="1600" dirty="0">
              <a:solidFill>
                <a:schemeClr val="accent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04248" y="3107869"/>
            <a:ext cx="20664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2D2DB9"/>
                </a:solidFill>
              </a:rPr>
              <a:t>Large cross-section:</a:t>
            </a:r>
          </a:p>
          <a:p>
            <a:r>
              <a:rPr lang="en-US" sz="1600" dirty="0">
                <a:solidFill>
                  <a:srgbClr val="2D2DB9"/>
                </a:solidFill>
              </a:rPr>
              <a:t>f</a:t>
            </a:r>
            <a:r>
              <a:rPr lang="en-US" sz="1600" dirty="0" smtClean="0">
                <a:solidFill>
                  <a:srgbClr val="2D2DB9"/>
                </a:solidFill>
              </a:rPr>
              <a:t>reeze out too late,</a:t>
            </a:r>
          </a:p>
          <a:p>
            <a:r>
              <a:rPr lang="en-US" sz="1600" dirty="0">
                <a:solidFill>
                  <a:srgbClr val="2D2DB9"/>
                </a:solidFill>
              </a:rPr>
              <a:t>t</a:t>
            </a:r>
            <a:r>
              <a:rPr lang="en-US" sz="1600" dirty="0" smtClean="0">
                <a:solidFill>
                  <a:srgbClr val="2D2DB9"/>
                </a:solidFill>
              </a:rPr>
              <a:t>oo few WIMPs</a:t>
            </a:r>
            <a:endParaRPr lang="en-US" sz="1600" dirty="0">
              <a:solidFill>
                <a:srgbClr val="2D2DB9"/>
              </a:solidFill>
            </a:endParaRPr>
          </a:p>
        </p:txBody>
      </p:sp>
      <p:pic>
        <p:nvPicPr>
          <p:cNvPr id="13" name="Picture 12" descr="Screen Shot 2015-10-04 at 10.38.1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120" y="4599900"/>
            <a:ext cx="2732360" cy="845324"/>
          </a:xfrm>
          <a:prstGeom prst="rect">
            <a:avLst/>
          </a:prstGeom>
        </p:spPr>
      </p:pic>
      <p:cxnSp>
        <p:nvCxnSpPr>
          <p:cNvPr id="15" name="Straight Arrow Connector 14"/>
          <p:cNvCxnSpPr>
            <a:stCxn id="11" idx="1"/>
          </p:cNvCxnSpPr>
          <p:nvPr/>
        </p:nvCxnSpPr>
        <p:spPr>
          <a:xfrm flipH="1">
            <a:off x="5796138" y="1972291"/>
            <a:ext cx="957843" cy="930949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2" idx="1"/>
          </p:cNvCxnSpPr>
          <p:nvPr/>
        </p:nvCxnSpPr>
        <p:spPr>
          <a:xfrm flipH="1">
            <a:off x="5846406" y="3523368"/>
            <a:ext cx="957842" cy="53215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48340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 of Indirect Detection Dark </a:t>
            </a:r>
            <a:r>
              <a:rPr lang="en-US" dirty="0" smtClean="0"/>
              <a:t>Matter Searches</a:t>
            </a:r>
            <a:endParaRPr lang="en-US" dirty="0"/>
          </a:p>
        </p:txBody>
      </p:sp>
      <p:pic>
        <p:nvPicPr>
          <p:cNvPr id="6" name="Picture 5" descr="Screen shot 2012-07-12 at 3.07.2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946123"/>
            <a:ext cx="5904656" cy="320295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5AAEE2-B44A-3C42-B555-69B203C6502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7" name="Content Placeholder 3"/>
          <p:cNvSpPr>
            <a:spLocks noGrp="1"/>
          </p:cNvSpPr>
          <p:nvPr>
            <p:ph idx="11"/>
          </p:nvPr>
        </p:nvSpPr>
        <p:spPr>
          <a:xfrm>
            <a:off x="323528" y="4365104"/>
            <a:ext cx="8686800" cy="288032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2000" i="1" dirty="0" smtClean="0"/>
              <a:t>Compared to collider </a:t>
            </a:r>
            <a:r>
              <a:rPr lang="en-US" sz="2000" i="1" dirty="0"/>
              <a:t>s</a:t>
            </a:r>
            <a:r>
              <a:rPr lang="en-US" sz="2000" i="1" dirty="0" smtClean="0"/>
              <a:t>earches</a:t>
            </a:r>
            <a:r>
              <a:rPr lang="en-US" sz="2000" dirty="0" smtClean="0"/>
              <a:t>: indirect detection is sensitive to high mass scales (particles already exist, stable final state particle spectrum peaks at ~10% of </a:t>
            </a:r>
            <a:r>
              <a:rPr lang="en-US" sz="2000" dirty="0"/>
              <a:t>m</a:t>
            </a:r>
            <a:r>
              <a:rPr lang="en-US" sz="2000" baseline="-25000" dirty="0" smtClean="0">
                <a:latin typeface="Symbol" charset="2"/>
                <a:cs typeface="Symbol" charset="2"/>
              </a:rPr>
              <a:t>c</a:t>
            </a:r>
            <a:r>
              <a:rPr lang="en-US" sz="2000" dirty="0" smtClean="0"/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sz="2000" b="0" i="1" dirty="0" smtClean="0"/>
              <a:t>Compared to direct detection</a:t>
            </a:r>
            <a:r>
              <a:rPr lang="en-US" sz="2000" b="0" dirty="0" smtClean="0"/>
              <a:t>: indirect detection is sensitive to annihilation rather than scattering off of nuclei (i.e., more sensitive when </a:t>
            </a:r>
            <a:r>
              <a:rPr lang="en-US" sz="2000" b="0" dirty="0" smtClean="0">
                <a:latin typeface="Symbol" charset="2"/>
                <a:cs typeface="Symbol" charset="2"/>
              </a:rPr>
              <a:t>c</a:t>
            </a:r>
            <a:r>
              <a:rPr lang="en-US" sz="2000" b="0" dirty="0" smtClean="0"/>
              <a:t> couples more to heavy quarks and vector bosons than to light quarks and gluons)</a:t>
            </a:r>
            <a:endParaRPr lang="en-US" sz="2000" b="0" dirty="0" smtClean="0"/>
          </a:p>
          <a:p>
            <a:pPr marL="563563" lvl="1" indent="-342900">
              <a:buFont typeface="Arial"/>
              <a:buChar char="•"/>
            </a:pPr>
            <a:endParaRPr lang="en-US" sz="2000" b="0" dirty="0"/>
          </a:p>
        </p:txBody>
      </p:sp>
      <p:sp>
        <p:nvSpPr>
          <p:cNvPr id="3" name="Oval 2"/>
          <p:cNvSpPr/>
          <p:nvPr/>
        </p:nvSpPr>
        <p:spPr>
          <a:xfrm>
            <a:off x="3635896" y="3068960"/>
            <a:ext cx="1800200" cy="936104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1278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Fermi_noBKG">
  <a:themeElements>
    <a:clrScheme name="Custom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FF1980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Fermi_noBKG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Fermi_noBKG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Fermi_noBKG.pot</Template>
  <TotalTime>7039</TotalTime>
  <Words>3475</Words>
  <Application>Microsoft Macintosh PowerPoint</Application>
  <PresentationFormat>On-screen Show (4:3)</PresentationFormat>
  <Paragraphs>464</Paragraphs>
  <Slides>63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63</vt:i4>
      </vt:variant>
    </vt:vector>
  </HeadingPairs>
  <TitlesOfParts>
    <vt:vector size="66" baseType="lpstr">
      <vt:lpstr>Fermi_noBKG</vt:lpstr>
      <vt:lpstr>1_Fermi_noBKG</vt:lpstr>
      <vt:lpstr>2_Fermi_noBKG</vt:lpstr>
      <vt:lpstr>Challenges for Instrument Technologies for Indirect Dark Matter Searches</vt:lpstr>
      <vt:lpstr>Outline</vt:lpstr>
      <vt:lpstr>Dark Matter and Dark Matter Candidates</vt:lpstr>
      <vt:lpstr>Evidence for / Salient Features of Dark Matter</vt:lpstr>
      <vt:lpstr>Evidence for / Salient Features of Dark Matter</vt:lpstr>
      <vt:lpstr>Cosmological Constraints on Dark Matter</vt:lpstr>
      <vt:lpstr>Indirect Detection of WIMPs</vt:lpstr>
      <vt:lpstr>WIMP Dark Matter as a Thermal Relic</vt:lpstr>
      <vt:lpstr>Role of Indirect Detection Dark Matter Searches</vt:lpstr>
      <vt:lpstr>Indirect Searches for Weakly-Interacting Massive Particles</vt:lpstr>
      <vt:lpstr>The Key Formula for WIMP Searches</vt:lpstr>
      <vt:lpstr>Dark Matter Search Strategies</vt:lpstr>
      <vt:lpstr>Search Strategies (against the g-ray Sky)</vt:lpstr>
      <vt:lpstr>Astrophysical Backgrounds (GeV)</vt:lpstr>
      <vt:lpstr>Astrophysical Backgrounds (TeV)</vt:lpstr>
      <vt:lpstr>Some Published Results from Indirect DM Searches</vt:lpstr>
      <vt:lpstr>Aside: Limiting Factors for Search Sensitivity</vt:lpstr>
      <vt:lpstr>Limiting Factors Feed into Instrument Design</vt:lpstr>
      <vt:lpstr>Current &amp; Next Generation Instrumentation</vt:lpstr>
      <vt:lpstr>High Energy Astrophysics Instruments </vt:lpstr>
      <vt:lpstr>Sensitivity to Cosmic Rays (and g Rays) Depends on Instrument Area</vt:lpstr>
      <vt:lpstr>Driving Factors in Instrument Development</vt:lpstr>
      <vt:lpstr>Key LAT Performance Limitation: Size</vt:lpstr>
      <vt:lpstr>Optimizing Pair-Conversion Telescopes</vt:lpstr>
      <vt:lpstr>Optimizing Ground-based Telescopes</vt:lpstr>
      <vt:lpstr>Optimizing Cosmic-Ray Detectors</vt:lpstr>
      <vt:lpstr>Optimizing PSF (Resolution) v. Aeff (Efficiency)</vt:lpstr>
      <vt:lpstr>Alternate Technologies for Pair-conversion Telescopes</vt:lpstr>
      <vt:lpstr>Aside: NASA Instrument development</vt:lpstr>
      <vt:lpstr>WIMP Searches Targeting the Galactic Center</vt:lpstr>
      <vt:lpstr>Observing the Galactic Center</vt:lpstr>
      <vt:lpstr>Estimating the astrophysical modeling uncertainties </vt:lpstr>
      <vt:lpstr>DM Search targeting GC is systematics-limited</vt:lpstr>
      <vt:lpstr>WIMP Searches Targeting Dwarf Galaxies</vt:lpstr>
      <vt:lpstr>Dark Matter Searches in MW Dwarf Galaxies</vt:lpstr>
      <vt:lpstr>Limits from Dwarf Galaxy DM Searches</vt:lpstr>
      <vt:lpstr>Rapidly Growing Dwarf Galaxy Population</vt:lpstr>
      <vt:lpstr>WIMP Searches Targeting Unresolved Dark Matter Structures </vt:lpstr>
      <vt:lpstr>DM Structures are Present on Many Scales</vt:lpstr>
      <vt:lpstr>hic sunt dracones</vt:lpstr>
      <vt:lpstr>Dark Matter Contributions to the Extragalactic Background</vt:lpstr>
      <vt:lpstr>Published Limits from Cosmological Halos &amp; Local Sub-Halos </vt:lpstr>
      <vt:lpstr>WIMP Searches Targeting Cosmic Rays</vt:lpstr>
      <vt:lpstr>DM constraints from anti-matter fluxes</vt:lpstr>
      <vt:lpstr>Published Limits from anti-proton Spectra</vt:lpstr>
      <vt:lpstr>Summary of WIMP Searches</vt:lpstr>
      <vt:lpstr>Projected Limits from Best Targets</vt:lpstr>
      <vt:lpstr>Summary of Best Projected DM Limits</vt:lpstr>
      <vt:lpstr>Room for Improvement</vt:lpstr>
      <vt:lpstr>Searches for Non-WIMP Dark Matter</vt:lpstr>
      <vt:lpstr>Searches for Primordial Black Holes and Axions</vt:lpstr>
      <vt:lpstr>Summary  </vt:lpstr>
      <vt:lpstr>Summary</vt:lpstr>
      <vt:lpstr>Comments for the CPAD Panelists</vt:lpstr>
      <vt:lpstr>Extra Slides</vt:lpstr>
      <vt:lpstr>Radiation Length</vt:lpstr>
      <vt:lpstr>Multiple Coulomb Scattering</vt:lpstr>
      <vt:lpstr>Electromagnetic Shower Development</vt:lpstr>
      <vt:lpstr>Drift chamber-based concepts</vt:lpstr>
      <vt:lpstr>“Fermi-Lite” concepts</vt:lpstr>
      <vt:lpstr>Compton / Pair-production concept (ComPair)</vt:lpstr>
      <vt:lpstr>Advanced pair telescope concept</vt:lpstr>
      <vt:lpstr>Segmented Calorimeter instrument concept</vt:lpstr>
    </vt:vector>
  </TitlesOfParts>
  <Company>SLAC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Eric Charles</dc:creator>
  <cp:lastModifiedBy>Eric Charles</cp:lastModifiedBy>
  <cp:revision>94</cp:revision>
  <dcterms:created xsi:type="dcterms:W3CDTF">2013-11-26T18:35:22Z</dcterms:created>
  <dcterms:modified xsi:type="dcterms:W3CDTF">2015-10-05T17:16:20Z</dcterms:modified>
</cp:coreProperties>
</file>