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wmf" ContentType="image/x-wmf"/>
  <Default Extension="mpg" ContentType="video/unknown"/>
  <Default Extension="gif" ContentType="image/gif"/>
  <Default Extension="xlsm" ContentType="application/vnd.ms-excel.sheet.macroEnabled.12"/>
  <Default Extension="wdp" ContentType="image/vnd.ms-photo"/>
  <Default Extension="TIF" ContentType="image/tif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727" r:id="rId2"/>
    <p:sldId id="1209" r:id="rId3"/>
    <p:sldId id="1189" r:id="rId4"/>
    <p:sldId id="1190" r:id="rId5"/>
    <p:sldId id="1191" r:id="rId6"/>
    <p:sldId id="1207" r:id="rId7"/>
    <p:sldId id="1100" r:id="rId8"/>
    <p:sldId id="1101" r:id="rId9"/>
    <p:sldId id="1192" r:id="rId10"/>
    <p:sldId id="1102" r:id="rId11"/>
    <p:sldId id="1103" r:id="rId12"/>
    <p:sldId id="1105" r:id="rId13"/>
    <p:sldId id="1106" r:id="rId14"/>
    <p:sldId id="1107" r:id="rId15"/>
    <p:sldId id="1108" r:id="rId16"/>
    <p:sldId id="1109" r:id="rId17"/>
    <p:sldId id="1110" r:id="rId18"/>
    <p:sldId id="1077" r:id="rId19"/>
    <p:sldId id="769" r:id="rId20"/>
    <p:sldId id="1097" r:id="rId21"/>
    <p:sldId id="1111" r:id="rId22"/>
    <p:sldId id="1113" r:id="rId23"/>
    <p:sldId id="1115" r:id="rId24"/>
    <p:sldId id="1121" r:id="rId25"/>
    <p:sldId id="1114" r:id="rId26"/>
    <p:sldId id="608" r:id="rId27"/>
    <p:sldId id="1001" r:id="rId28"/>
    <p:sldId id="1199" r:id="rId29"/>
    <p:sldId id="1196" r:id="rId30"/>
    <p:sldId id="1197" r:id="rId31"/>
    <p:sldId id="1198" r:id="rId32"/>
    <p:sldId id="1203" r:id="rId33"/>
    <p:sldId id="1089" r:id="rId34"/>
    <p:sldId id="1214" r:id="rId35"/>
    <p:sldId id="612" r:id="rId36"/>
    <p:sldId id="613" r:id="rId37"/>
    <p:sldId id="1184" r:id="rId38"/>
    <p:sldId id="1080" r:id="rId39"/>
    <p:sldId id="1081" r:id="rId40"/>
    <p:sldId id="1128" r:id="rId41"/>
    <p:sldId id="1129" r:id="rId42"/>
    <p:sldId id="1130" r:id="rId43"/>
    <p:sldId id="1131" r:id="rId44"/>
    <p:sldId id="1132" r:id="rId45"/>
    <p:sldId id="1133" r:id="rId46"/>
    <p:sldId id="1049" r:id="rId47"/>
    <p:sldId id="1050" r:id="rId48"/>
    <p:sldId id="1030" r:id="rId49"/>
    <p:sldId id="1206" r:id="rId50"/>
    <p:sldId id="1119" r:id="rId51"/>
    <p:sldId id="1205" r:id="rId52"/>
    <p:sldId id="1165" r:id="rId53"/>
    <p:sldId id="1116" r:id="rId54"/>
    <p:sldId id="1117" r:id="rId55"/>
    <p:sldId id="1145" r:id="rId56"/>
    <p:sldId id="1208" r:id="rId57"/>
    <p:sldId id="1148" r:id="rId58"/>
    <p:sldId id="1139" r:id="rId59"/>
    <p:sldId id="1135" r:id="rId60"/>
    <p:sldId id="1137" r:id="rId61"/>
    <p:sldId id="1138" r:id="rId62"/>
    <p:sldId id="1160" r:id="rId63"/>
    <p:sldId id="1147" r:id="rId64"/>
    <p:sldId id="1163" r:id="rId65"/>
    <p:sldId id="1069" r:id="rId66"/>
    <p:sldId id="1153" r:id="rId67"/>
    <p:sldId id="1215" r:id="rId68"/>
    <p:sldId id="1218" r:id="rId69"/>
    <p:sldId id="1216" r:id="rId70"/>
    <p:sldId id="1217" r:id="rId71"/>
    <p:sldId id="1188" r:id="rId72"/>
    <p:sldId id="1162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73AFF"/>
    <a:srgbClr val="51EDF2"/>
    <a:srgbClr val="83D92C"/>
    <a:srgbClr val="DF2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>
        <p:scale>
          <a:sx n="100" d="100"/>
          <a:sy n="100" d="100"/>
        </p:scale>
        <p:origin x="-11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84"/>
    </p:cViewPr>
  </p:sorterViewPr>
  <p:notesViewPr>
    <p:cSldViewPr snapToGrid="0" snapToObjects="1">
      <p:cViewPr varScale="1">
        <p:scale>
          <a:sx n="83" d="100"/>
          <a:sy n="83" d="100"/>
        </p:scale>
        <p:origin x="-253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7CF14-7E42-0443-B43D-8E7BC3912EE2}" type="datetimeFigureOut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09032-B840-B241-A112-867499DF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24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C733A-47B2-4553-B29F-FE2D0F6D4955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C8D3-571C-474C-8E08-B267A3159E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850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272" y="8684650"/>
            <a:ext cx="2972206" cy="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16204" indent="-275463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01852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542593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1983334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E29781-218F-9441-8BF1-3EA6765AFECF}" type="slidenum">
              <a:rPr lang="en-US"/>
              <a:pPr/>
              <a:t>5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AppleGothic" charset="0"/>
              <a:cs typeface="Apple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272" y="8684650"/>
            <a:ext cx="2972206" cy="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16204" indent="-275463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01852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542593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1983334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E29781-218F-9441-8BF1-3EA6765AFECF}" type="slidenum">
              <a:rPr lang="en-US"/>
              <a:pPr/>
              <a:t>31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AppleGothic" charset="0"/>
              <a:cs typeface="Apple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7C71-4C5A-4CCF-8CFF-3C7250B865A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7C71-4C5A-4CCF-8CFF-3C7250B865A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5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8C8D3-571C-474C-8E08-B267A3159E5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3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F14B-6B09-6340-990B-85998054974F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BE719-F7C0-C14F-B660-23BFB0569363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884C-88A4-D946-A380-89CDDA557822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7BF1-86F9-8E47-80F3-B68C4CD7092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2575-C589-C049-A5FD-31DC23B60740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FEE8-EED9-7345-81B3-98640531D8B7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E8FAD-EEB6-5449-A9B0-78B3BEC5CFAF}" type="datetime1">
              <a:rPr lang="en-US" smtClean="0"/>
              <a:t>10/6/15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EACD-694D-314E-A2C0-60AAAE8A3A16}" type="datetime1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A746-A43F-374C-A598-523CA99B8780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4898-9DFE-FA4D-8074-DC775ADD7DCB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77A4-836F-4C47-8E0A-70E07540C4E6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DCB5F-83D8-A946-9CF7-0A9CF7014907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 based Tracking Trigger R&amp;D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5.png"/><Relationship Id="rId9" Type="http://schemas.openxmlformats.org/officeDocument/2006/relationships/image" Target="../media/image20.jp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gif"/><Relationship Id="rId7" Type="http://schemas.openxmlformats.org/officeDocument/2006/relationships/image" Target="../media/image28.jpeg"/><Relationship Id="rId8" Type="http://schemas.openxmlformats.org/officeDocument/2006/relationships/image" Target="../media/image1.gif"/><Relationship Id="rId9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7.gif"/><Relationship Id="rId5" Type="http://schemas.openxmlformats.org/officeDocument/2006/relationships/image" Target="../media/image31.jpg"/><Relationship Id="rId6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ppd.fnal.gov/EEDOffice-w/Projects/ATCA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ppd.fnal.gov/EEDOffice-w/Projects/ATCA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Relationship Id="rId3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png"/><Relationship Id="rId6" Type="http://schemas.openxmlformats.org/officeDocument/2006/relationships/image" Target="../media/image1.gi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49.jpg"/><Relationship Id="rId5" Type="http://schemas.openxmlformats.org/officeDocument/2006/relationships/image" Target="../media/image57.png"/><Relationship Id="rId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1.xlsm"/><Relationship Id="rId4" Type="http://schemas.openxmlformats.org/officeDocument/2006/relationships/image" Target="../media/image64.emf"/><Relationship Id="rId5" Type="http://schemas.openxmlformats.org/officeDocument/2006/relationships/image" Target="../media/image53.png"/><Relationship Id="rId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w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jpg"/><Relationship Id="rId5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1.tiff"/><Relationship Id="rId5" Type="http://schemas.openxmlformats.org/officeDocument/2006/relationships/image" Target="../media/image72.tiff"/><Relationship Id="rId6" Type="http://schemas.openxmlformats.org/officeDocument/2006/relationships/image" Target="../media/image73.tiff"/><Relationship Id="rId7" Type="http://schemas.openxmlformats.org/officeDocument/2006/relationships/image" Target="../media/image74.png"/><Relationship Id="rId8" Type="http://schemas.openxmlformats.org/officeDocument/2006/relationships/image" Target="../media/image69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T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microsoft.com/office/2007/relationships/hdphoto" Target="../media/hdphoto2.wdp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g"/><Relationship Id="rId12" Type="http://schemas.openxmlformats.org/officeDocument/2006/relationships/image" Target="../media/image27.gif"/><Relationship Id="rId13" Type="http://schemas.openxmlformats.org/officeDocument/2006/relationships/image" Target="../media/image95.jpg"/><Relationship Id="rId14" Type="http://schemas.openxmlformats.org/officeDocument/2006/relationships/image" Target="../media/image36.jpg"/><Relationship Id="rId15" Type="http://schemas.openxmlformats.org/officeDocument/2006/relationships/image" Target="../media/image69.wmf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5.png"/><Relationship Id="rId6" Type="http://schemas.openxmlformats.org/officeDocument/2006/relationships/image" Target="../media/image1.gif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microsoft.com/office/2007/relationships/hdphoto" Target="../media/hdphoto2.wdp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or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376281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296400" cy="152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AM based approach for future Tracking Trigger applications</a:t>
            </a:r>
            <a:b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62" y="2362200"/>
            <a:ext cx="8224838" cy="52911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        </a:t>
            </a:r>
            <a:r>
              <a:rPr lang="en-US" sz="2400" dirty="0" smtClean="0"/>
              <a:t>    </a:t>
            </a:r>
            <a:r>
              <a:rPr lang="en-US" sz="2400" dirty="0" smtClean="0">
                <a:latin typeface="Helvetica"/>
                <a:cs typeface="Helvetica"/>
              </a:rPr>
              <a:t>Ted Liu (Fermilab)</a:t>
            </a:r>
          </a:p>
          <a:p>
            <a:pPr marL="0" indent="0">
              <a:buNone/>
              <a:defRPr/>
            </a:pP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  <a:defRPr/>
            </a:pPr>
            <a:r>
              <a:rPr lang="en-US" sz="1600" dirty="0" smtClean="0">
                <a:latin typeface="Helvetica"/>
                <a:cs typeface="Helvetica"/>
              </a:rPr>
              <a:t>                                             CPAD meeting at Arlington</a:t>
            </a:r>
          </a:p>
          <a:p>
            <a:pPr marL="0" indent="0">
              <a:buNone/>
              <a:defRPr/>
            </a:pP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                                        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       Oct 6</a:t>
            </a:r>
            <a:r>
              <a:rPr lang="en-US" sz="1600" baseline="30000" dirty="0" smtClean="0">
                <a:latin typeface="Helvetica"/>
                <a:cs typeface="Helvetica"/>
              </a:rPr>
              <a:t>th</a:t>
            </a:r>
            <a:r>
              <a:rPr lang="en-US" sz="1600" dirty="0" smtClean="0">
                <a:latin typeface="Helvetica"/>
                <a:cs typeface="Helvetica"/>
              </a:rPr>
              <a:t>,  2015            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3305-C853-D64B-90A4-40C7B70E4F11}" type="datetime1">
              <a:rPr lang="en-US" smtClean="0"/>
              <a:t>10/6/15</a:t>
            </a:fld>
            <a:endParaRPr lang="en-US"/>
          </a:p>
        </p:txBody>
      </p:sp>
      <p:pic>
        <p:nvPicPr>
          <p:cNvPr id="7" name="Picture 6" descr="CMS-pil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48200"/>
            <a:ext cx="2895600" cy="1814974"/>
          </a:xfrm>
          <a:prstGeom prst="rect">
            <a:avLst/>
          </a:prstGeom>
        </p:spPr>
      </p:pic>
      <p:pic>
        <p:nvPicPr>
          <p:cNvPr id="9" name="Picture 8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214046"/>
            <a:ext cx="1676400" cy="363125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48200"/>
            <a:ext cx="2514600" cy="182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18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FF0000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6705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</a:t>
            </a:r>
            <a:r>
              <a:rPr lang="en-US" sz="1600" i="1" dirty="0" smtClean="0">
                <a:solidFill>
                  <a:srgbClr val="0000FF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 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8600"/>
            <a:ext cx="46482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Tracking Trigger challenges at HL-LHC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562600" y="1905000"/>
            <a:ext cx="2679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Pick your favorite method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400" i="1" dirty="0" smtClean="0">
                <a:solidFill>
                  <a:srgbClr val="008000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EB8A-2499-2942-ACAE-60D0091E4F6F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t-stub-conce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940946"/>
            <a:ext cx="3505200" cy="1917054"/>
          </a:xfrm>
          <a:prstGeom prst="rect">
            <a:avLst/>
          </a:prstGeom>
        </p:spPr>
      </p:pic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6705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</a:t>
            </a:r>
            <a:r>
              <a:rPr lang="en-US" sz="1600" i="1" dirty="0" smtClean="0">
                <a:solidFill>
                  <a:srgbClr val="FF0000"/>
                </a:solidFill>
              </a:rPr>
              <a:t>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</a:t>
            </a:r>
            <a:r>
              <a:rPr lang="en-US" sz="1600" i="1" dirty="0" smtClean="0">
                <a:solidFill>
                  <a:srgbClr val="0000FF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 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8600"/>
            <a:ext cx="46482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Tracking Trigger challenges at HL-LHC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562600" y="1905000"/>
            <a:ext cx="2679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Pick your favorite method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400" i="1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4DAF-0ACA-574A-B289-B186F4159ACF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62000" y="5486400"/>
            <a:ext cx="2611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CMS new Tracker Design: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Pt</a:t>
            </a:r>
            <a:r>
              <a:rPr lang="en-US" dirty="0" smtClean="0">
                <a:solidFill>
                  <a:srgbClr val="FF6600"/>
                </a:solidFill>
              </a:rPr>
              <a:t> stub finding reduce the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data volume by ~ 10-20.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6705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</a:t>
            </a:r>
            <a:r>
              <a:rPr lang="en-US" sz="1600" i="1" dirty="0" smtClean="0">
                <a:solidFill>
                  <a:srgbClr val="FF6600"/>
                </a:solidFill>
              </a:rPr>
              <a:t>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</a:t>
            </a:r>
            <a:r>
              <a:rPr lang="en-US" sz="1600" i="1" dirty="0" smtClean="0">
                <a:solidFill>
                  <a:srgbClr val="0000FF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 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8600"/>
            <a:ext cx="46482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Tracking Trigger challenges at HL-LHC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562600" y="1905000"/>
            <a:ext cx="2679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Pick your favorite method: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400" i="1" dirty="0" smtClean="0">
                <a:solidFill>
                  <a:srgbClr val="008000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648-4A7F-4C42-A425-66D64E90032E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 dirty="0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08985"/>
            <a:ext cx="1498708" cy="224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5867400"/>
            <a:ext cx="173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challenging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8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6705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(3)  </a:t>
            </a:r>
            <a:r>
              <a:rPr lang="en-US" sz="1600" i="1" dirty="0" smtClean="0">
                <a:solidFill>
                  <a:srgbClr val="FF0000"/>
                </a:solidFill>
              </a:rPr>
              <a:t>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 </a:t>
            </a:r>
            <a:r>
              <a:rPr lang="en-US" sz="1600" i="1" dirty="0" smtClean="0">
                <a:solidFill>
                  <a:srgbClr val="0000FF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 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8600"/>
            <a:ext cx="46482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Tracking Trigger challenges at HL-LHC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562600" y="1905000"/>
            <a:ext cx="2679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Pick your favorite method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898-E02E-6B4B-BFC1-320EB6A4CB9B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 dirty="0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7534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massive parallelism: </a:t>
            </a:r>
            <a:r>
              <a:rPr lang="en-US" dirty="0" smtClean="0"/>
              <a:t>divide and conquer (</a:t>
            </a:r>
            <a:r>
              <a:rPr lang="en-US" dirty="0" smtClean="0">
                <a:solidFill>
                  <a:srgbClr val="FF0000"/>
                </a:solidFill>
              </a:rPr>
              <a:t>100Tb/s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regional multiplexing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as well as </a:t>
            </a:r>
            <a:r>
              <a:rPr lang="en-US" dirty="0" smtClean="0">
                <a:solidFill>
                  <a:srgbClr val="FF0000"/>
                </a:solidFill>
              </a:rPr>
              <a:t>time multiplexing.</a:t>
            </a:r>
            <a:r>
              <a:rPr lang="en-US" dirty="0" smtClean="0"/>
              <a:t> </a:t>
            </a:r>
          </a:p>
          <a:p>
            <a:r>
              <a:rPr lang="en-US" b="1" i="1" dirty="0" smtClean="0"/>
              <a:t>Requires </a:t>
            </a:r>
            <a:r>
              <a:rPr lang="en-US" b="1" i="1" dirty="0"/>
              <a:t>high bandwidth, low latency, and flexible real time communication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82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6705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 </a:t>
            </a:r>
            <a:r>
              <a:rPr lang="en-US" sz="1600" i="1" dirty="0" smtClean="0">
                <a:solidFill>
                  <a:srgbClr val="FF0000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 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8600"/>
            <a:ext cx="46482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Tracking Trigger challenges at HL-LHC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676400"/>
            <a:ext cx="293406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Pick your favorite method: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400" i="1" dirty="0" smtClean="0">
                <a:solidFill>
                  <a:srgbClr val="008000"/>
                </a:solidFill>
              </a:rPr>
              <a:t> </a:t>
            </a:r>
            <a:r>
              <a:rPr lang="en-US" sz="1400" b="1" i="1" dirty="0" smtClean="0">
                <a:solidFill>
                  <a:srgbClr val="0000FF"/>
                </a:solidFill>
              </a:rPr>
              <a:t>Associative Memory Approach</a:t>
            </a:r>
          </a:p>
          <a:p>
            <a:r>
              <a:rPr lang="en-US" sz="1400" i="1" dirty="0" smtClean="0">
                <a:solidFill>
                  <a:srgbClr val="0000FF"/>
                </a:solidFill>
              </a:rPr>
              <a:t>   Hough Transformation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</a:t>
            </a:r>
            <a:r>
              <a:rPr lang="en-US" sz="1400" i="1" dirty="0" err="1">
                <a:solidFill>
                  <a:srgbClr val="0000FF"/>
                </a:solidFill>
              </a:rPr>
              <a:t>T</a:t>
            </a:r>
            <a:r>
              <a:rPr lang="en-US" sz="1400" i="1" dirty="0" err="1" smtClean="0">
                <a:solidFill>
                  <a:srgbClr val="0000FF"/>
                </a:solidFill>
              </a:rPr>
              <a:t>racklet</a:t>
            </a:r>
            <a:r>
              <a:rPr lang="en-US" sz="1400" i="1" dirty="0" smtClean="0">
                <a:solidFill>
                  <a:srgbClr val="0000FF"/>
                </a:solidFill>
              </a:rPr>
              <a:t>-based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Adaptive Pattern Recognition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Biology Inspired …</a:t>
            </a:r>
          </a:p>
          <a:p>
            <a:r>
              <a:rPr lang="en-US" sz="1400" i="1" dirty="0" smtClean="0">
                <a:solidFill>
                  <a:srgbClr val="0000FF"/>
                </a:solidFill>
              </a:rPr>
              <a:t>   your choice here… (any new ideas?)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C0F6-960A-7E4D-83A3-1E033E520580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 dirty="0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410200"/>
            <a:ext cx="745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Here </a:t>
            </a:r>
            <a:r>
              <a:rPr lang="en-US" dirty="0" smtClean="0">
                <a:solidFill>
                  <a:srgbClr val="0000FF"/>
                </a:solidFill>
              </a:rPr>
              <a:t>we </a:t>
            </a:r>
            <a:r>
              <a:rPr lang="en-US" dirty="0">
                <a:solidFill>
                  <a:srgbClr val="0000FF"/>
                </a:solidFill>
              </a:rPr>
              <a:t>should be able to take advantage of </a:t>
            </a:r>
          </a:p>
          <a:p>
            <a:r>
              <a:rPr lang="en-US" dirty="0">
                <a:solidFill>
                  <a:srgbClr val="0000FF"/>
                </a:solidFill>
              </a:rPr>
              <a:t>commercial technology development, but will need to develop </a:t>
            </a:r>
          </a:p>
          <a:p>
            <a:r>
              <a:rPr lang="en-US" dirty="0">
                <a:solidFill>
                  <a:srgbClr val="0000FF"/>
                </a:solidFill>
              </a:rPr>
              <a:t>new ways to </a:t>
            </a:r>
            <a:r>
              <a:rPr lang="en-US" dirty="0" smtClean="0">
                <a:solidFill>
                  <a:srgbClr val="0000FF"/>
                </a:solidFill>
              </a:rPr>
              <a:t>implement </a:t>
            </a:r>
            <a:r>
              <a:rPr lang="en-US" dirty="0">
                <a:solidFill>
                  <a:srgbClr val="0000FF"/>
                </a:solidFill>
              </a:rPr>
              <a:t>known HEP techniques or </a:t>
            </a:r>
            <a:r>
              <a:rPr lang="en-US" dirty="0" smtClean="0">
                <a:solidFill>
                  <a:srgbClr val="0000FF"/>
                </a:solidFill>
              </a:rPr>
              <a:t>develop new </a:t>
            </a:r>
            <a:r>
              <a:rPr lang="en-US" dirty="0">
                <a:solidFill>
                  <a:srgbClr val="0000FF"/>
                </a:solidFill>
              </a:rPr>
              <a:t>techniques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7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6705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rgbClr val="FF0000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 (4)  Pattern Recognition (using AM as a filter)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 </a:t>
            </a:r>
            <a:r>
              <a:rPr lang="en-US" sz="1600" i="1" dirty="0" smtClean="0">
                <a:solidFill>
                  <a:srgbClr val="FF0000"/>
                </a:solidFill>
              </a:rPr>
              <a:t>(5)  Track Fitting …        (track fitting is done in FPGA)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 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228600"/>
            <a:ext cx="46482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Tracking Trigger challenges at HL-LHC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676400"/>
            <a:ext cx="293406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Pick your favorite method: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Associative Memory Approach</a:t>
            </a:r>
          </a:p>
          <a:p>
            <a:r>
              <a:rPr lang="en-US" sz="1400" i="1" dirty="0" smtClean="0">
                <a:solidFill>
                  <a:srgbClr val="0000FF"/>
                </a:solidFill>
              </a:rPr>
              <a:t>   Hough Transformation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</a:t>
            </a:r>
            <a:r>
              <a:rPr lang="en-US" sz="1400" i="1" dirty="0" err="1">
                <a:solidFill>
                  <a:srgbClr val="0000FF"/>
                </a:solidFill>
              </a:rPr>
              <a:t>T</a:t>
            </a:r>
            <a:r>
              <a:rPr lang="en-US" sz="1400" i="1" dirty="0" err="1" smtClean="0">
                <a:solidFill>
                  <a:srgbClr val="0000FF"/>
                </a:solidFill>
              </a:rPr>
              <a:t>racklet</a:t>
            </a:r>
            <a:r>
              <a:rPr lang="en-US" sz="1400" i="1" dirty="0" smtClean="0">
                <a:solidFill>
                  <a:srgbClr val="0000FF"/>
                </a:solidFill>
              </a:rPr>
              <a:t>-based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Adaptive Pattern Recognition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Biology Inspired …</a:t>
            </a:r>
          </a:p>
          <a:p>
            <a:r>
              <a:rPr lang="en-US" sz="1400" i="1" dirty="0" smtClean="0">
                <a:solidFill>
                  <a:srgbClr val="0000FF"/>
                </a:solidFill>
              </a:rPr>
              <a:t>   your choice here… (any new ideas?)</a:t>
            </a:r>
          </a:p>
          <a:p>
            <a:r>
              <a:rPr lang="en-US" sz="1400" i="1" dirty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5228-F855-3A44-A79D-21B4A5E4BCE9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 dirty="0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700" y="5410200"/>
            <a:ext cx="745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Associative Memory approach is a known HEP technique for silicon based tracking trigger for hadron collider.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The challenge in the future is pattern density and performance … </a:t>
            </a:r>
          </a:p>
        </p:txBody>
      </p:sp>
    </p:spTree>
    <p:extLst>
      <p:ext uri="{BB962C8B-B14F-4D97-AF65-F5344CB8AC3E}">
        <p14:creationId xmlns:p14="http://schemas.microsoft.com/office/powerpoint/2010/main" val="186485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79248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chemeClr val="tx2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</a:t>
            </a:r>
            <a:r>
              <a:rPr lang="en-US" sz="1600" i="1" dirty="0" smtClean="0">
                <a:solidFill>
                  <a:srgbClr val="FF0000"/>
                </a:solidFill>
              </a:rPr>
              <a:t>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 </a:t>
            </a:r>
            <a:r>
              <a:rPr lang="en-US" sz="1600" i="1" dirty="0" smtClean="0">
                <a:solidFill>
                  <a:srgbClr val="FF0000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Core R&amp;D for AM + FPGA approach: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  High performance Data Formatting/Delivery </a:t>
            </a:r>
            <a:endParaRPr lang="en-US" sz="1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High performance Associative Memory (ASIC)     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                              </a:t>
            </a:r>
            <a:r>
              <a:rPr lang="en-US" sz="1600" i="1" dirty="0" smtClean="0">
                <a:solidFill>
                  <a:srgbClr val="0000FF"/>
                </a:solidFill>
              </a:rPr>
              <a:t>Will use CMS L1 Tracking Trigger as an example next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228600"/>
            <a:ext cx="34290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 + FPGA based Tracking Trigger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905000"/>
            <a:ext cx="2498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Associative Memory Approach</a:t>
            </a:r>
          </a:p>
          <a:p>
            <a:r>
              <a:rPr lang="en-US" sz="1400" i="1" dirty="0" smtClean="0">
                <a:solidFill>
                  <a:srgbClr val="0000FF"/>
                </a:solidFill>
              </a:rPr>
              <a:t>   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AM based Tracking Trigger R&amp;D</a:t>
            </a:r>
            <a:endParaRPr lang="en-US" dirty="0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2819400" y="4648200"/>
            <a:ext cx="304800" cy="609600"/>
          </a:xfrm>
          <a:prstGeom prst="righ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4724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Tracking Trigger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3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Overview of the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990600"/>
            <a:ext cx="8902700" cy="5181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System architectural design (2012-2013) for CMS L1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System Architecture fully studied/established in 2013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Concept of demonstrator developed in 2013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System level performance simulation (2013-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Preliminary </a:t>
            </a:r>
            <a:r>
              <a:rPr lang="en-US" i="1" dirty="0">
                <a:solidFill>
                  <a:srgbClr val="0000FF"/>
                </a:solidFill>
              </a:rPr>
              <a:t>results on system requirements:  </a:t>
            </a:r>
            <a:endParaRPr lang="en-US" i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      AM </a:t>
            </a:r>
            <a:r>
              <a:rPr lang="en-US" i="1" dirty="0">
                <a:solidFill>
                  <a:srgbClr val="0000FF"/>
                </a:solidFill>
              </a:rPr>
              <a:t>patterns ~ 2M patterns/Tower, or ~200K/</a:t>
            </a:r>
            <a:r>
              <a:rPr lang="en-US" i="1" dirty="0" smtClean="0">
                <a:solidFill>
                  <a:srgbClr val="0000FF"/>
                </a:solidFill>
              </a:rPr>
              <a:t>chip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      Linearized Track Fitting details worked out for all regions</a:t>
            </a:r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igh performance ATCA board R&amp;D (2011 - )</a:t>
            </a:r>
          </a:p>
          <a:p>
            <a:pPr lvl="1"/>
            <a:r>
              <a:rPr lang="en-US" dirty="0" smtClean="0"/>
              <a:t>The Pulsar2 project goal: ~ 1Tbps ATCA board with large mezzanines for AM chips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This goal has been achieved in 2014 with Pulsar 2b design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High performance pattern recognition mezzanine card design in 2015 (done)</a:t>
            </a:r>
          </a:p>
          <a:p>
            <a:endParaRPr lang="en-US" dirty="0" smtClean="0"/>
          </a:p>
          <a:p>
            <a:r>
              <a:rPr lang="en-US" dirty="0" smtClean="0"/>
              <a:t>High performance Associative Memory (2010 – ) </a:t>
            </a:r>
          </a:p>
          <a:p>
            <a:pPr lvl="1"/>
            <a:r>
              <a:rPr lang="en-US" dirty="0"/>
              <a:t>The VIPRAM project (Vertically Integrated Pattern Recognition Associative Memory)</a:t>
            </a:r>
          </a:p>
          <a:p>
            <a:pPr lvl="1"/>
            <a:r>
              <a:rPr lang="en-US" dirty="0"/>
              <a:t>Goal:  few x 100K patterns/cm^2 @ few x100MHz </a:t>
            </a:r>
            <a:r>
              <a:rPr lang="en-US" dirty="0" smtClean="0"/>
              <a:t>speed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First 2D protoVIPRAM00 chip successfully tested in 2014 and works as designed  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The first 3D protoVIPRAM01 chip design in 2015   (to be submitted)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The first 2-tier protoVIPRAM02 dedicated for L1CMS in 2015 (to be submitted)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The first FPGA implementation of L1CMS ASIC working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269C-4891-1749-9F63-86B339B6C5C0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229600" y="4114800"/>
            <a:ext cx="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72400" y="5943600"/>
            <a:ext cx="117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up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229600" y="1295400"/>
            <a:ext cx="0" cy="2133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00" y="914400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down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6172200"/>
            <a:ext cx="614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Technical board to system level demonstration work started …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6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5400"/>
            <a:ext cx="8686800" cy="10207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Comparison: ATLAS L2 FTK and CMS L1 Track Trigger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E980-03B0-3041-8617-503D52C58DAE}" type="datetime1">
              <a:rPr lang="en-US" smtClean="0"/>
              <a:t>10/6/15</a:t>
            </a:fld>
            <a:endParaRPr lang="en-US"/>
          </a:p>
        </p:txBody>
      </p:sp>
      <p:pic>
        <p:nvPicPr>
          <p:cNvPr id="7" name="Immagine 3" descr="Pixel_S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52400" y="1371600"/>
            <a:ext cx="3505200" cy="25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r="10001"/>
          <a:stretch/>
        </p:blipFill>
        <p:spPr bwMode="auto">
          <a:xfrm>
            <a:off x="3566160" y="2667000"/>
            <a:ext cx="557784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ittol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TK-trigger-tower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5114" r="48889" b="34756"/>
          <a:stretch/>
        </p:blipFill>
        <p:spPr>
          <a:xfrm>
            <a:off x="0" y="990600"/>
            <a:ext cx="1334795" cy="1194816"/>
          </a:xfrm>
          <a:prstGeom prst="rect">
            <a:avLst/>
          </a:prstGeom>
        </p:spPr>
      </p:pic>
      <p:pic>
        <p:nvPicPr>
          <p:cNvPr id="12" name="DF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" y="4514850"/>
            <a:ext cx="2514600" cy="1885950"/>
          </a:xfrm>
        </p:spPr>
      </p:pic>
      <p:sp>
        <p:nvSpPr>
          <p:cNvPr id="13" name="TextBox 12"/>
          <p:cNvSpPr txBox="1"/>
          <p:nvPr/>
        </p:nvSpPr>
        <p:spPr>
          <a:xfrm>
            <a:off x="7162800" y="914400"/>
            <a:ext cx="20326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New</a:t>
            </a:r>
          </a:p>
          <a:p>
            <a:r>
              <a:rPr lang="en-US" dirty="0" smtClean="0">
                <a:latin typeface="Helvetica"/>
                <a:cs typeface="Helvetica"/>
              </a:rPr>
              <a:t>Tracker/Cabling</a:t>
            </a:r>
          </a:p>
          <a:p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o be designed for</a:t>
            </a:r>
          </a:p>
          <a:p>
            <a:r>
              <a:rPr lang="en-US" dirty="0" smtClean="0">
                <a:latin typeface="Helvetica"/>
                <a:cs typeface="Helvetica"/>
              </a:rPr>
              <a:t>Tracking Trigger</a:t>
            </a:r>
          </a:p>
          <a:p>
            <a:r>
              <a:rPr lang="en-US" dirty="0" smtClean="0">
                <a:latin typeface="Helvetica"/>
                <a:cs typeface="Helvetica"/>
              </a:rPr>
              <a:t>for HL-LHC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838200"/>
            <a:ext cx="1844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Existing </a:t>
            </a:r>
          </a:p>
          <a:p>
            <a:r>
              <a:rPr lang="en-US" dirty="0" smtClean="0">
                <a:latin typeface="Helvetica"/>
                <a:cs typeface="Helvetica"/>
              </a:rPr>
              <a:t>Tracker/cabling </a:t>
            </a:r>
          </a:p>
          <a:p>
            <a:r>
              <a:rPr lang="en-US" dirty="0">
                <a:latin typeface="Helvetica"/>
                <a:cs typeface="Helvetica"/>
              </a:rPr>
              <a:t>n</a:t>
            </a:r>
            <a:r>
              <a:rPr lang="en-US" dirty="0" smtClean="0">
                <a:latin typeface="Helvetica"/>
                <a:cs typeface="Helvetica"/>
              </a:rPr>
              <a:t>ot designed for </a:t>
            </a:r>
          </a:p>
          <a:p>
            <a:r>
              <a:rPr lang="en-US" dirty="0" smtClean="0">
                <a:latin typeface="Helvetica"/>
                <a:cs typeface="Helvetica"/>
              </a:rPr>
              <a:t>Tracking Trigger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03860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4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η</a:t>
            </a:r>
            <a:r>
              <a:rPr lang="en-US" dirty="0" smtClean="0">
                <a:latin typeface="Helvetica"/>
                <a:cs typeface="Helvetica"/>
              </a:rPr>
              <a:t> x 16 </a:t>
            </a:r>
            <a:r>
              <a:rPr lang="en-US" dirty="0" err="1" smtClean="0">
                <a:latin typeface="Helvetica"/>
                <a:cs typeface="Helvetica"/>
              </a:rPr>
              <a:t>φ</a:t>
            </a:r>
            <a:r>
              <a:rPr lang="en-US" dirty="0" smtClean="0">
                <a:latin typeface="Helvetica"/>
                <a:cs typeface="Helvetica"/>
              </a:rPr>
              <a:t> = 64 </a:t>
            </a:r>
            <a:r>
              <a:rPr lang="en-US" dirty="0">
                <a:latin typeface="Helvetica"/>
                <a:cs typeface="Helvetica"/>
              </a:rPr>
              <a:t>trigger towers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81600" y="3962400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6 </a:t>
            </a:r>
            <a:r>
              <a:rPr lang="en-US" dirty="0" err="1" smtClean="0">
                <a:latin typeface="Helvetica"/>
                <a:cs typeface="Helvetica"/>
              </a:rPr>
              <a:t>η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x 8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φ</a:t>
            </a:r>
            <a:r>
              <a:rPr lang="en-US" dirty="0">
                <a:latin typeface="Helvetica"/>
                <a:cs typeface="Helvetica"/>
              </a:rPr>
              <a:t> = </a:t>
            </a:r>
            <a:r>
              <a:rPr lang="en-US" dirty="0" smtClean="0">
                <a:latin typeface="Helvetica"/>
                <a:cs typeface="Helvetica"/>
              </a:rPr>
              <a:t>48 </a:t>
            </a:r>
            <a:r>
              <a:rPr lang="en-US" dirty="0">
                <a:latin typeface="Helvetica"/>
                <a:cs typeface="Helvetica"/>
              </a:rPr>
              <a:t>trigger towers 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38600" y="6477000"/>
            <a:ext cx="490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                 This leads to new Architecture….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" name="CMS4-new-animation-ne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200" y="4495800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3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1280160" y="2931524"/>
            <a:ext cx="182880" cy="2329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76160" y="2931524"/>
            <a:ext cx="182880" cy="2329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http://cms.web.cern.ch/sites/cms.web.cern.ch/files/styles/large/public/field/image/online_190389_107592030_138_3DTower.png?itok=OFK3Bi-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229600" cy="603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27175" y="4160838"/>
            <a:ext cx="53975" cy="117475"/>
          </a:xfrm>
          <a:custGeom>
            <a:avLst/>
            <a:gdLst>
              <a:gd name="T0" fmla="+- 0 4291 4242"/>
              <a:gd name="T1" fmla="*/ T0 w 149"/>
              <a:gd name="T2" fmla="+- 0 11782 11559"/>
              <a:gd name="T3" fmla="*/ 11782 h 323"/>
              <a:gd name="T4" fmla="+- 0 4291 4242"/>
              <a:gd name="T5" fmla="*/ T4 w 149"/>
              <a:gd name="T6" fmla="+- 0 11800 11559"/>
              <a:gd name="T7" fmla="*/ 11800 h 323"/>
              <a:gd name="T8" fmla="+- 0 4276 4242"/>
              <a:gd name="T9" fmla="*/ T8 w 149"/>
              <a:gd name="T10" fmla="+- 0 11876 11559"/>
              <a:gd name="T11" fmla="*/ 11876 h 323"/>
              <a:gd name="T12" fmla="+- 0 4242 4242"/>
              <a:gd name="T13" fmla="*/ T12 w 149"/>
              <a:gd name="T14" fmla="+- 0 11832 11559"/>
              <a:gd name="T15" fmla="*/ 11832 h 323"/>
              <a:gd name="T16" fmla="+- 0 4242 4242"/>
              <a:gd name="T17" fmla="*/ T16 w 149"/>
              <a:gd name="T18" fmla="+- 0 11807 11559"/>
              <a:gd name="T19" fmla="*/ 11807 h 323"/>
              <a:gd name="T20" fmla="+- 0 4242 4242"/>
              <a:gd name="T21" fmla="*/ T20 w 149"/>
              <a:gd name="T22" fmla="+- 0 11799 11559"/>
              <a:gd name="T23" fmla="*/ 11799 h 323"/>
              <a:gd name="T24" fmla="+- 0 4242 4242"/>
              <a:gd name="T25" fmla="*/ T24 w 149"/>
              <a:gd name="T26" fmla="+- 0 11782 11559"/>
              <a:gd name="T27" fmla="*/ 11782 h 323"/>
              <a:gd name="T28" fmla="+- 0 4242 4242"/>
              <a:gd name="T29" fmla="*/ T28 w 149"/>
              <a:gd name="T30" fmla="+- 0 11736 11559"/>
              <a:gd name="T31" fmla="*/ 11736 h 323"/>
              <a:gd name="T32" fmla="+- 0 4228 4242"/>
              <a:gd name="T33" fmla="*/ T32 w 149"/>
              <a:gd name="T34" fmla="+- 0 11802 11559"/>
              <a:gd name="T35" fmla="*/ 11802 h 323"/>
              <a:gd name="T36" fmla="+- 0 4266 4242"/>
              <a:gd name="T37" fmla="*/ T36 w 149"/>
              <a:gd name="T38" fmla="+- 0 11807 11559"/>
              <a:gd name="T39" fmla="*/ 11807 h 323"/>
              <a:gd name="T40" fmla="+- 0 4288 4242"/>
              <a:gd name="T41" fmla="*/ T40 w 149"/>
              <a:gd name="T42" fmla="+- 0 11810 11559"/>
              <a:gd name="T43" fmla="*/ 11810 h 323"/>
              <a:gd name="T44" fmla="+- 0 4314 4242"/>
              <a:gd name="T45" fmla="*/ T44 w 149"/>
              <a:gd name="T46" fmla="+- 0 11748 11559"/>
              <a:gd name="T47" fmla="*/ 11748 h 323"/>
              <a:gd name="T48" fmla="+- 0 4316 4242"/>
              <a:gd name="T49" fmla="*/ T48 w 149"/>
              <a:gd name="T50" fmla="+- 0 11733 11559"/>
              <a:gd name="T51" fmla="*/ 11733 h 323"/>
              <a:gd name="T52" fmla="+- 0 4320 4242"/>
              <a:gd name="T53" fmla="*/ T52 w 149"/>
              <a:gd name="T54" fmla="+- 0 11700 11559"/>
              <a:gd name="T55" fmla="*/ 11700 h 323"/>
              <a:gd name="T56" fmla="+- 0 4306 4242"/>
              <a:gd name="T57" fmla="*/ T56 w 149"/>
              <a:gd name="T58" fmla="+- 0 11738 11559"/>
              <a:gd name="T59" fmla="*/ 11738 h 323"/>
              <a:gd name="T60" fmla="+- 0 4291 4242"/>
              <a:gd name="T61" fmla="*/ T60 w 149"/>
              <a:gd name="T62" fmla="+- 0 11708 11559"/>
              <a:gd name="T63" fmla="*/ 11708 h 323"/>
              <a:gd name="T64" fmla="+- 0 4291 4242"/>
              <a:gd name="T65" fmla="*/ T64 w 149"/>
              <a:gd name="T66" fmla="+- 0 11683 11559"/>
              <a:gd name="T67" fmla="*/ 11683 h 323"/>
              <a:gd name="T68" fmla="+- 0 4291 4242"/>
              <a:gd name="T69" fmla="*/ T68 w 149"/>
              <a:gd name="T70" fmla="+- 0 11675 11559"/>
              <a:gd name="T71" fmla="*/ 11675 h 323"/>
              <a:gd name="T72" fmla="+- 0 4291 4242"/>
              <a:gd name="T73" fmla="*/ T72 w 149"/>
              <a:gd name="T74" fmla="+- 0 11658 11559"/>
              <a:gd name="T75" fmla="*/ 11658 h 323"/>
              <a:gd name="T76" fmla="+- 0 4309 4242"/>
              <a:gd name="T77" fmla="*/ T76 w 149"/>
              <a:gd name="T78" fmla="+- 0 11603 11559"/>
              <a:gd name="T79" fmla="*/ 11603 h 323"/>
              <a:gd name="T80" fmla="+- 0 4316 4242"/>
              <a:gd name="T81" fmla="*/ T80 w 149"/>
              <a:gd name="T82" fmla="+- 0 11645 11559"/>
              <a:gd name="T83" fmla="*/ 11645 h 323"/>
              <a:gd name="T84" fmla="+- 0 4316 4242"/>
              <a:gd name="T85" fmla="*/ T84 w 149"/>
              <a:gd name="T86" fmla="+- 0 11683 11559"/>
              <a:gd name="T87" fmla="*/ 11683 h 323"/>
              <a:gd name="T88" fmla="+- 0 4316 4242"/>
              <a:gd name="T89" fmla="*/ T88 w 149"/>
              <a:gd name="T90" fmla="+- 0 11730 11559"/>
              <a:gd name="T91" fmla="*/ 11730 h 323"/>
              <a:gd name="T92" fmla="+- 0 4331 4242"/>
              <a:gd name="T93" fmla="*/ T92 w 149"/>
              <a:gd name="T94" fmla="+- 0 11769 11559"/>
              <a:gd name="T95" fmla="*/ 11769 h 323"/>
              <a:gd name="T96" fmla="+- 0 4291 4242"/>
              <a:gd name="T97" fmla="*/ T96 w 149"/>
              <a:gd name="T98" fmla="+- 0 11782 11559"/>
              <a:gd name="T99" fmla="*/ 11782 h 323"/>
              <a:gd name="T100" fmla="+- 0 4253 4242"/>
              <a:gd name="T101" fmla="*/ T100 w 149"/>
              <a:gd name="T102" fmla="+- 0 11769 11559"/>
              <a:gd name="T103" fmla="*/ 11769 h 323"/>
              <a:gd name="T104" fmla="+- 0 4266 4242"/>
              <a:gd name="T105" fmla="*/ T104 w 149"/>
              <a:gd name="T106" fmla="+- 0 11753 11559"/>
              <a:gd name="T107" fmla="*/ 11753 h 323"/>
              <a:gd name="T108" fmla="+- 0 4266 4242"/>
              <a:gd name="T109" fmla="*/ T108 w 149"/>
              <a:gd name="T110" fmla="+- 0 11708 11559"/>
              <a:gd name="T111" fmla="*/ 11708 h 323"/>
              <a:gd name="T112" fmla="+- 0 4266 4242"/>
              <a:gd name="T113" fmla="*/ T112 w 149"/>
              <a:gd name="T114" fmla="+- 0 11667 11559"/>
              <a:gd name="T115" fmla="*/ 11667 h 323"/>
              <a:gd name="T116" fmla="+- 0 4266 4242"/>
              <a:gd name="T117" fmla="*/ T116 w 149"/>
              <a:gd name="T118" fmla="+- 0 11625 11559"/>
              <a:gd name="T119" fmla="*/ 11625 h 323"/>
              <a:gd name="T120" fmla="+- 0 4266 4242"/>
              <a:gd name="T121" fmla="*/ T120 w 149"/>
              <a:gd name="T122" fmla="+- 0 11584 11559"/>
              <a:gd name="T123" fmla="*/ 11584 h 323"/>
              <a:gd name="T124" fmla="+- 0 4330 4242"/>
              <a:gd name="T125" fmla="*/ T124 w 149"/>
              <a:gd name="T126" fmla="+- 0 11605 11559"/>
              <a:gd name="T127" fmla="*/ 11605 h 323"/>
              <a:gd name="T128" fmla="+- 0 4254 4242"/>
              <a:gd name="T129" fmla="*/ T128 w 149"/>
              <a:gd name="T130" fmla="+- 0 11631 11559"/>
              <a:gd name="T131" fmla="*/ 11631 h 323"/>
              <a:gd name="T132" fmla="+- 0 4291 4242"/>
              <a:gd name="T133" fmla="*/ T132 w 149"/>
              <a:gd name="T134" fmla="+- 0 11683 11559"/>
              <a:gd name="T135" fmla="*/ 11683 h 323"/>
              <a:gd name="T136" fmla="+- 0 4310 4242"/>
              <a:gd name="T137" fmla="*/ T136 w 149"/>
              <a:gd name="T138" fmla="+- 0 11709 11559"/>
              <a:gd name="T139" fmla="*/ 11709 h 323"/>
              <a:gd name="T140" fmla="+- 0 4316 4242"/>
              <a:gd name="T141" fmla="*/ T140 w 149"/>
              <a:gd name="T142" fmla="+- 0 11720 11559"/>
              <a:gd name="T143" fmla="*/ 11720 h 323"/>
              <a:gd name="T144" fmla="+- 0 4316 4242"/>
              <a:gd name="T145" fmla="*/ T144 w 149"/>
              <a:gd name="T146" fmla="+- 0 11782 11559"/>
              <a:gd name="T147" fmla="*/ 11782 h 323"/>
              <a:gd name="T148" fmla="+- 0 4316 4242"/>
              <a:gd name="T149" fmla="*/ T148 w 149"/>
              <a:gd name="T150" fmla="+- 0 11815 11559"/>
              <a:gd name="T151" fmla="*/ 11815 h 323"/>
              <a:gd name="T152" fmla="+- 0 4316 4242"/>
              <a:gd name="T153" fmla="*/ T152 w 149"/>
              <a:gd name="T154" fmla="+- 0 11848 11559"/>
              <a:gd name="T155" fmla="*/ 11848 h 323"/>
              <a:gd name="T156" fmla="+- 0 4316 4242"/>
              <a:gd name="T157" fmla="*/ T156 w 149"/>
              <a:gd name="T158" fmla="+- 0 11881 11559"/>
              <a:gd name="T159" fmla="*/ 11881 h 323"/>
              <a:gd name="T160" fmla="+- 0 4316 4242"/>
              <a:gd name="T161" fmla="*/ T160 w 149"/>
              <a:gd name="T162" fmla="+- 0 11774 11559"/>
              <a:gd name="T163" fmla="*/ 11774 h 323"/>
              <a:gd name="T164" fmla="+- 0 4316 4242"/>
              <a:gd name="T165" fmla="*/ T164 w 149"/>
              <a:gd name="T166" fmla="+- 0 11666 11559"/>
              <a:gd name="T167" fmla="*/ 11666 h 323"/>
              <a:gd name="T168" fmla="+- 0 4316 4242"/>
              <a:gd name="T169" fmla="*/ T168 w 149"/>
              <a:gd name="T170" fmla="+- 0 11559 11559"/>
              <a:gd name="T171" fmla="*/ 11559 h 323"/>
              <a:gd name="T172" fmla="+- 0 4316 4242"/>
              <a:gd name="T173" fmla="*/ T172 w 149"/>
              <a:gd name="T174" fmla="+- 0 11626 11559"/>
              <a:gd name="T175" fmla="*/ 11626 h 323"/>
              <a:gd name="T176" fmla="+- 0 4309 4242"/>
              <a:gd name="T177" fmla="*/ T176 w 149"/>
              <a:gd name="T178" fmla="+- 0 11678 11559"/>
              <a:gd name="T179" fmla="*/ 11678 h 323"/>
              <a:gd name="T180" fmla="+- 0 4341 4242"/>
              <a:gd name="T181" fmla="*/ T180 w 149"/>
              <a:gd name="T182" fmla="+- 0 11733 11559"/>
              <a:gd name="T183" fmla="*/ 11733 h 323"/>
              <a:gd name="T184" fmla="+- 0 4369 4242"/>
              <a:gd name="T185" fmla="*/ T184 w 149"/>
              <a:gd name="T186" fmla="+- 0 11781 11559"/>
              <a:gd name="T187" fmla="*/ 11781 h 323"/>
              <a:gd name="T188" fmla="+- 0 4366 4242"/>
              <a:gd name="T189" fmla="*/ T188 w 149"/>
              <a:gd name="T190" fmla="+- 0 11806 11559"/>
              <a:gd name="T191" fmla="*/ 11806 h 323"/>
              <a:gd name="T192" fmla="+- 0 4366 4242"/>
              <a:gd name="T193" fmla="*/ T192 w 149"/>
              <a:gd name="T194" fmla="+- 0 11857 11559"/>
              <a:gd name="T195" fmla="*/ 11857 h 323"/>
              <a:gd name="T196" fmla="+- 0 4393 4242"/>
              <a:gd name="T197" fmla="*/ T196 w 149"/>
              <a:gd name="T198" fmla="+- 0 11819 11559"/>
              <a:gd name="T199" fmla="*/ 11819 h 323"/>
              <a:gd name="T200" fmla="+- 0 4390 4242"/>
              <a:gd name="T201" fmla="*/ T200 w 149"/>
              <a:gd name="T202" fmla="+- 0 11805 11559"/>
              <a:gd name="T203" fmla="*/ 11805 h 323"/>
              <a:gd name="T204" fmla="+- 0 4390 4242"/>
              <a:gd name="T205" fmla="*/ T204 w 149"/>
              <a:gd name="T206" fmla="+- 0 11757 11559"/>
              <a:gd name="T207" fmla="*/ 11757 h 323"/>
              <a:gd name="T208" fmla="+- 0 4390 4242"/>
              <a:gd name="T209" fmla="*/ T208 w 149"/>
              <a:gd name="T210" fmla="+- 0 11698 11559"/>
              <a:gd name="T211" fmla="*/ 11698 h 323"/>
              <a:gd name="T212" fmla="+- 0 4365 4242"/>
              <a:gd name="T213" fmla="*/ T212 w 149"/>
              <a:gd name="T214" fmla="+- 0 11704 11559"/>
              <a:gd name="T215" fmla="*/ 11704 h 323"/>
              <a:gd name="T216" fmla="+- 0 4341 4242"/>
              <a:gd name="T217" fmla="*/ T216 w 149"/>
              <a:gd name="T218" fmla="+- 0 11757 11559"/>
              <a:gd name="T219" fmla="*/ 11757 h 323"/>
              <a:gd name="T220" fmla="+- 0 4328 4242"/>
              <a:gd name="T221" fmla="*/ T220 w 149"/>
              <a:gd name="T222" fmla="+- 0 11785 11559"/>
              <a:gd name="T223" fmla="*/ 11785 h 323"/>
              <a:gd name="T224" fmla="+- 0 4341 4242"/>
              <a:gd name="T225" fmla="*/ T224 w 149"/>
              <a:gd name="T226" fmla="+- 0 11850 11559"/>
              <a:gd name="T227" fmla="*/ 11850 h 323"/>
              <a:gd name="T228" fmla="+- 0 4341 4242"/>
              <a:gd name="T229" fmla="*/ T228 w 149"/>
              <a:gd name="T230" fmla="+- 0 11881 11559"/>
              <a:gd name="T231" fmla="*/ 11881 h 3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49" h="323" extrusionOk="0">
                <a:moveTo>
                  <a:pt x="49" y="223"/>
                </a:moveTo>
                <a:cubicBezTo>
                  <a:pt x="49" y="241"/>
                  <a:pt x="34" y="317"/>
                  <a:pt x="0" y="273"/>
                </a:cubicBezTo>
                <a:cubicBezTo>
                  <a:pt x="0" y="248"/>
                  <a:pt x="0" y="240"/>
                  <a:pt x="0" y="223"/>
                </a:cubicBezTo>
                <a:cubicBezTo>
                  <a:pt x="0" y="177"/>
                  <a:pt x="-14" y="243"/>
                  <a:pt x="24" y="248"/>
                </a:cubicBezTo>
                <a:cubicBezTo>
                  <a:pt x="46" y="251"/>
                  <a:pt x="72" y="189"/>
                  <a:pt x="74" y="174"/>
                </a:cubicBezTo>
                <a:cubicBezTo>
                  <a:pt x="78" y="141"/>
                  <a:pt x="64" y="179"/>
                  <a:pt x="49" y="149"/>
                </a:cubicBezTo>
                <a:cubicBezTo>
                  <a:pt x="49" y="124"/>
                  <a:pt x="49" y="116"/>
                  <a:pt x="49" y="99"/>
                </a:cubicBezTo>
                <a:cubicBezTo>
                  <a:pt x="67" y="44"/>
                  <a:pt x="74" y="86"/>
                  <a:pt x="74" y="124"/>
                </a:cubicBezTo>
                <a:cubicBezTo>
                  <a:pt x="74" y="171"/>
                  <a:pt x="89" y="210"/>
                  <a:pt x="49" y="223"/>
                </a:cubicBezTo>
                <a:cubicBezTo>
                  <a:pt x="11" y="210"/>
                  <a:pt x="24" y="194"/>
                  <a:pt x="24" y="149"/>
                </a:cubicBezTo>
                <a:cubicBezTo>
                  <a:pt x="24" y="108"/>
                  <a:pt x="24" y="66"/>
                  <a:pt x="24" y="25"/>
                </a:cubicBezTo>
                <a:cubicBezTo>
                  <a:pt x="88" y="46"/>
                  <a:pt x="12" y="72"/>
                  <a:pt x="49" y="124"/>
                </a:cubicBezTo>
                <a:cubicBezTo>
                  <a:pt x="68" y="150"/>
                  <a:pt x="74" y="161"/>
                  <a:pt x="74" y="223"/>
                </a:cubicBezTo>
                <a:cubicBezTo>
                  <a:pt x="74" y="256"/>
                  <a:pt x="74" y="289"/>
                  <a:pt x="74" y="322"/>
                </a:cubicBezTo>
                <a:cubicBezTo>
                  <a:pt x="74" y="215"/>
                  <a:pt x="74" y="107"/>
                  <a:pt x="74" y="0"/>
                </a:cubicBezTo>
                <a:cubicBezTo>
                  <a:pt x="74" y="67"/>
                  <a:pt x="67" y="119"/>
                  <a:pt x="99" y="174"/>
                </a:cubicBezTo>
                <a:cubicBezTo>
                  <a:pt x="127" y="222"/>
                  <a:pt x="124" y="247"/>
                  <a:pt x="124" y="298"/>
                </a:cubicBezTo>
                <a:cubicBezTo>
                  <a:pt x="151" y="260"/>
                  <a:pt x="148" y="246"/>
                  <a:pt x="148" y="198"/>
                </a:cubicBezTo>
                <a:cubicBezTo>
                  <a:pt x="148" y="139"/>
                  <a:pt x="123" y="145"/>
                  <a:pt x="99" y="198"/>
                </a:cubicBezTo>
                <a:cubicBezTo>
                  <a:pt x="86" y="226"/>
                  <a:pt x="99" y="291"/>
                  <a:pt x="99" y="322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14563" y="5143500"/>
            <a:ext cx="44450" cy="71438"/>
          </a:xfrm>
          <a:custGeom>
            <a:avLst/>
            <a:gdLst>
              <a:gd name="T0" fmla="+- 0 6176 6152"/>
              <a:gd name="T1" fmla="*/ T0 w 125"/>
              <a:gd name="T2" fmla="+- 0 14461 14288"/>
              <a:gd name="T3" fmla="*/ 14461 h 199"/>
              <a:gd name="T4" fmla="+- 0 6191 6152"/>
              <a:gd name="T5" fmla="*/ T4 w 125"/>
              <a:gd name="T6" fmla="+- 0 14415 14288"/>
              <a:gd name="T7" fmla="*/ 14415 h 199"/>
              <a:gd name="T8" fmla="+- 0 6220 6152"/>
              <a:gd name="T9" fmla="*/ T8 w 125"/>
              <a:gd name="T10" fmla="+- 0 14460 14288"/>
              <a:gd name="T11" fmla="*/ 14460 h 199"/>
              <a:gd name="T12" fmla="+- 0 6226 6152"/>
              <a:gd name="T13" fmla="*/ T12 w 125"/>
              <a:gd name="T14" fmla="+- 0 14412 14288"/>
              <a:gd name="T15" fmla="*/ 14412 h 199"/>
              <a:gd name="T16" fmla="+- 0 6230 6152"/>
              <a:gd name="T17" fmla="*/ T16 w 125"/>
              <a:gd name="T18" fmla="+- 0 14381 14288"/>
              <a:gd name="T19" fmla="*/ 14381 h 199"/>
              <a:gd name="T20" fmla="+- 0 6215 6152"/>
              <a:gd name="T21" fmla="*/ T20 w 125"/>
              <a:gd name="T22" fmla="+- 0 14344 14288"/>
              <a:gd name="T23" fmla="*/ 14344 h 199"/>
              <a:gd name="T24" fmla="+- 0 6201 6152"/>
              <a:gd name="T25" fmla="*/ T24 w 125"/>
              <a:gd name="T26" fmla="+- 0 14337 14288"/>
              <a:gd name="T27" fmla="*/ 14337 h 199"/>
              <a:gd name="T28" fmla="+- 0 6163 6152"/>
              <a:gd name="T29" fmla="*/ T28 w 125"/>
              <a:gd name="T30" fmla="+- 0 14318 14288"/>
              <a:gd name="T31" fmla="*/ 14318 h 199"/>
              <a:gd name="T32" fmla="+- 0 6193 6152"/>
              <a:gd name="T33" fmla="*/ T32 w 125"/>
              <a:gd name="T34" fmla="+- 0 14302 14288"/>
              <a:gd name="T35" fmla="*/ 14302 h 199"/>
              <a:gd name="T36" fmla="+- 0 6152 6152"/>
              <a:gd name="T37" fmla="*/ T36 w 125"/>
              <a:gd name="T38" fmla="+- 0 14288 14288"/>
              <a:gd name="T39" fmla="*/ 14288 h 199"/>
              <a:gd name="T40" fmla="+- 0 6152 6152"/>
              <a:gd name="T41" fmla="*/ T40 w 125"/>
              <a:gd name="T42" fmla="+- 0 14337 14288"/>
              <a:gd name="T43" fmla="*/ 14337 h 199"/>
              <a:gd name="T44" fmla="+- 0 6167 6152"/>
              <a:gd name="T45" fmla="*/ T44 w 125"/>
              <a:gd name="T46" fmla="+- 0 14343 14288"/>
              <a:gd name="T47" fmla="*/ 14343 h 199"/>
              <a:gd name="T48" fmla="+- 0 6176 6152"/>
              <a:gd name="T49" fmla="*/ T48 w 125"/>
              <a:gd name="T50" fmla="+- 0 14362 14288"/>
              <a:gd name="T51" fmla="*/ 14362 h 199"/>
              <a:gd name="T52" fmla="+- 0 6179 6152"/>
              <a:gd name="T53" fmla="*/ T52 w 125"/>
              <a:gd name="T54" fmla="+- 0 14368 14288"/>
              <a:gd name="T55" fmla="*/ 14368 h 199"/>
              <a:gd name="T56" fmla="+- 0 6196 6152"/>
              <a:gd name="T57" fmla="*/ T56 w 125"/>
              <a:gd name="T58" fmla="+- 0 14432 14288"/>
              <a:gd name="T59" fmla="*/ 14432 h 199"/>
              <a:gd name="T60" fmla="+- 0 6201 6152"/>
              <a:gd name="T61" fmla="*/ T60 w 125"/>
              <a:gd name="T62" fmla="+- 0 14436 14288"/>
              <a:gd name="T63" fmla="*/ 14436 h 199"/>
              <a:gd name="T64" fmla="+- 0 6234 6152"/>
              <a:gd name="T65" fmla="*/ T64 w 125"/>
              <a:gd name="T66" fmla="+- 0 14462 14288"/>
              <a:gd name="T67" fmla="*/ 14462 h 199"/>
              <a:gd name="T68" fmla="+- 0 6214 6152"/>
              <a:gd name="T69" fmla="*/ T68 w 125"/>
              <a:gd name="T70" fmla="+- 0 14486 14288"/>
              <a:gd name="T71" fmla="*/ 14486 h 199"/>
              <a:gd name="T72" fmla="+- 0 6276 6152"/>
              <a:gd name="T73" fmla="*/ T72 w 125"/>
              <a:gd name="T74" fmla="+- 0 14486 14288"/>
              <a:gd name="T75" fmla="*/ 14486 h 19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125" h="199" extrusionOk="0">
                <a:moveTo>
                  <a:pt x="24" y="173"/>
                </a:moveTo>
                <a:cubicBezTo>
                  <a:pt x="39" y="127"/>
                  <a:pt x="68" y="172"/>
                  <a:pt x="74" y="124"/>
                </a:cubicBezTo>
                <a:cubicBezTo>
                  <a:pt x="78" y="93"/>
                  <a:pt x="63" y="56"/>
                  <a:pt x="49" y="49"/>
                </a:cubicBezTo>
                <a:cubicBezTo>
                  <a:pt x="11" y="30"/>
                  <a:pt x="41" y="14"/>
                  <a:pt x="0" y="0"/>
                </a:cubicBezTo>
                <a:cubicBezTo>
                  <a:pt x="0" y="49"/>
                  <a:pt x="15" y="55"/>
                  <a:pt x="24" y="74"/>
                </a:cubicBezTo>
                <a:cubicBezTo>
                  <a:pt x="27" y="80"/>
                  <a:pt x="44" y="144"/>
                  <a:pt x="49" y="148"/>
                </a:cubicBezTo>
                <a:cubicBezTo>
                  <a:pt x="82" y="174"/>
                  <a:pt x="62" y="198"/>
                  <a:pt x="124" y="198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17713" y="785813"/>
            <a:ext cx="428625" cy="233362"/>
          </a:xfrm>
          <a:custGeom>
            <a:avLst/>
            <a:gdLst>
              <a:gd name="T0" fmla="+- 0 6276 5606"/>
              <a:gd name="T1" fmla="*/ T0 w 1191"/>
              <a:gd name="T2" fmla="+- 0 2604 2183"/>
              <a:gd name="T3" fmla="*/ 2604 h 646"/>
              <a:gd name="T4" fmla="+- 0 6282 5606"/>
              <a:gd name="T5" fmla="*/ T4 w 1191"/>
              <a:gd name="T6" fmla="+- 0 2557 2183"/>
              <a:gd name="T7" fmla="*/ 2557 h 646"/>
              <a:gd name="T8" fmla="+- 0 6289 5606"/>
              <a:gd name="T9" fmla="*/ T8 w 1191"/>
              <a:gd name="T10" fmla="+- 0 2551 2183"/>
              <a:gd name="T11" fmla="*/ 2551 h 646"/>
              <a:gd name="T12" fmla="+- 0 6300 5606"/>
              <a:gd name="T13" fmla="*/ T12 w 1191"/>
              <a:gd name="T14" fmla="+- 0 2530 2183"/>
              <a:gd name="T15" fmla="*/ 2530 h 646"/>
              <a:gd name="T16" fmla="+- 0 6330 5606"/>
              <a:gd name="T17" fmla="*/ T16 w 1191"/>
              <a:gd name="T18" fmla="+- 0 2473 2183"/>
              <a:gd name="T19" fmla="*/ 2473 h 646"/>
              <a:gd name="T20" fmla="+- 0 6325 5606"/>
              <a:gd name="T21" fmla="*/ T20 w 1191"/>
              <a:gd name="T22" fmla="+- 0 2504 2183"/>
              <a:gd name="T23" fmla="*/ 2504 h 646"/>
              <a:gd name="T24" fmla="+- 0 6375 5606"/>
              <a:gd name="T25" fmla="*/ T24 w 1191"/>
              <a:gd name="T26" fmla="+- 0 2480 2183"/>
              <a:gd name="T27" fmla="*/ 2480 h 646"/>
              <a:gd name="T28" fmla="+- 0 6395 5606"/>
              <a:gd name="T29" fmla="*/ T28 w 1191"/>
              <a:gd name="T30" fmla="+- 0 2470 2183"/>
              <a:gd name="T31" fmla="*/ 2470 h 646"/>
              <a:gd name="T32" fmla="+- 0 6390 5606"/>
              <a:gd name="T33" fmla="*/ T32 w 1191"/>
              <a:gd name="T34" fmla="+- 0 2441 2183"/>
              <a:gd name="T35" fmla="*/ 2441 h 646"/>
              <a:gd name="T36" fmla="+- 0 6424 5606"/>
              <a:gd name="T37" fmla="*/ T36 w 1191"/>
              <a:gd name="T38" fmla="+- 0 2431 2183"/>
              <a:gd name="T39" fmla="*/ 2431 h 646"/>
              <a:gd name="T40" fmla="+- 0 6479 5606"/>
              <a:gd name="T41" fmla="*/ T40 w 1191"/>
              <a:gd name="T42" fmla="+- 0 2415 2183"/>
              <a:gd name="T43" fmla="*/ 2415 h 646"/>
              <a:gd name="T44" fmla="+- 0 6492 5606"/>
              <a:gd name="T45" fmla="*/ T44 w 1191"/>
              <a:gd name="T46" fmla="+- 0 2432 2183"/>
              <a:gd name="T47" fmla="*/ 2432 h 646"/>
              <a:gd name="T48" fmla="+- 0 6524 5606"/>
              <a:gd name="T49" fmla="*/ T48 w 1191"/>
              <a:gd name="T50" fmla="+- 0 2406 2183"/>
              <a:gd name="T51" fmla="*/ 2406 h 646"/>
              <a:gd name="T52" fmla="+- 0 6537 5606"/>
              <a:gd name="T53" fmla="*/ T52 w 1191"/>
              <a:gd name="T54" fmla="+- 0 2396 2183"/>
              <a:gd name="T55" fmla="*/ 2396 h 646"/>
              <a:gd name="T56" fmla="+- 0 6560 5606"/>
              <a:gd name="T57" fmla="*/ T56 w 1191"/>
              <a:gd name="T58" fmla="+- 0 2369 2183"/>
              <a:gd name="T59" fmla="*/ 2369 h 646"/>
              <a:gd name="T60" fmla="+- 0 6573 5606"/>
              <a:gd name="T61" fmla="*/ T60 w 1191"/>
              <a:gd name="T62" fmla="+- 0 2356 2183"/>
              <a:gd name="T63" fmla="*/ 2356 h 646"/>
              <a:gd name="T64" fmla="+- 0 6586 5606"/>
              <a:gd name="T65" fmla="*/ T64 w 1191"/>
              <a:gd name="T66" fmla="+- 0 2343 2183"/>
              <a:gd name="T67" fmla="*/ 2343 h 646"/>
              <a:gd name="T68" fmla="+- 0 6618 5606"/>
              <a:gd name="T69" fmla="*/ T68 w 1191"/>
              <a:gd name="T70" fmla="+- 0 2301 2183"/>
              <a:gd name="T71" fmla="*/ 2301 h 646"/>
              <a:gd name="T72" fmla="+- 0 6648 5606"/>
              <a:gd name="T73" fmla="*/ T72 w 1191"/>
              <a:gd name="T74" fmla="+- 0 2282 2183"/>
              <a:gd name="T75" fmla="*/ 2282 h 646"/>
              <a:gd name="T76" fmla="+- 0 6685 5606"/>
              <a:gd name="T77" fmla="*/ T76 w 1191"/>
              <a:gd name="T78" fmla="+- 0 2258 2183"/>
              <a:gd name="T79" fmla="*/ 2258 h 646"/>
              <a:gd name="T80" fmla="+- 0 6681 5606"/>
              <a:gd name="T81" fmla="*/ T80 w 1191"/>
              <a:gd name="T82" fmla="+- 0 2224 2183"/>
              <a:gd name="T83" fmla="*/ 2224 h 646"/>
              <a:gd name="T84" fmla="+- 0 6722 5606"/>
              <a:gd name="T85" fmla="*/ T84 w 1191"/>
              <a:gd name="T86" fmla="+- 0 2208 2183"/>
              <a:gd name="T87" fmla="*/ 2208 h 646"/>
              <a:gd name="T88" fmla="+- 0 6760 5606"/>
              <a:gd name="T89" fmla="*/ T88 w 1191"/>
              <a:gd name="T90" fmla="+- 0 2193 2183"/>
              <a:gd name="T91" fmla="*/ 2193 h 646"/>
              <a:gd name="T92" fmla="+- 0 6776 5606"/>
              <a:gd name="T93" fmla="*/ T92 w 1191"/>
              <a:gd name="T94" fmla="+- 0 2195 2183"/>
              <a:gd name="T95" fmla="*/ 2195 h 646"/>
              <a:gd name="T96" fmla="+- 0 6796 5606"/>
              <a:gd name="T97" fmla="*/ T96 w 1191"/>
              <a:gd name="T98" fmla="+- 0 2183 2183"/>
              <a:gd name="T99" fmla="*/ 2183 h 646"/>
              <a:gd name="T100" fmla="+- 0 6752 5606"/>
              <a:gd name="T101" fmla="*/ T100 w 1191"/>
              <a:gd name="T102" fmla="+- 0 2189 2183"/>
              <a:gd name="T103" fmla="*/ 2189 h 646"/>
              <a:gd name="T104" fmla="+- 0 6749 5606"/>
              <a:gd name="T105" fmla="*/ T104 w 1191"/>
              <a:gd name="T106" fmla="+- 0 2187 2183"/>
              <a:gd name="T107" fmla="*/ 2187 h 646"/>
              <a:gd name="T108" fmla="+- 0 6722 5606"/>
              <a:gd name="T109" fmla="*/ T108 w 1191"/>
              <a:gd name="T110" fmla="+- 0 2208 2183"/>
              <a:gd name="T111" fmla="*/ 2208 h 646"/>
              <a:gd name="T112" fmla="+- 0 6711 5606"/>
              <a:gd name="T113" fmla="*/ T112 w 1191"/>
              <a:gd name="T114" fmla="+- 0 2217 2183"/>
              <a:gd name="T115" fmla="*/ 2217 h 646"/>
              <a:gd name="T116" fmla="+- 0 6683 5606"/>
              <a:gd name="T117" fmla="*/ T116 w 1191"/>
              <a:gd name="T118" fmla="+- 0 2246 2183"/>
              <a:gd name="T119" fmla="*/ 2246 h 646"/>
              <a:gd name="T120" fmla="+- 0 6672 5606"/>
              <a:gd name="T121" fmla="*/ T120 w 1191"/>
              <a:gd name="T122" fmla="+- 0 2257 2183"/>
              <a:gd name="T123" fmla="*/ 2257 h 646"/>
              <a:gd name="T124" fmla="+- 0 6648 5606"/>
              <a:gd name="T125" fmla="*/ T124 w 1191"/>
              <a:gd name="T126" fmla="+- 0 2281 2183"/>
              <a:gd name="T127" fmla="*/ 2281 h 646"/>
              <a:gd name="T128" fmla="+- 0 6633 5606"/>
              <a:gd name="T129" fmla="*/ T128 w 1191"/>
              <a:gd name="T130" fmla="+- 0 2264 2183"/>
              <a:gd name="T131" fmla="*/ 2264 h 646"/>
              <a:gd name="T132" fmla="+- 0 6598 5606"/>
              <a:gd name="T133" fmla="*/ T132 w 1191"/>
              <a:gd name="T134" fmla="+- 0 2282 2183"/>
              <a:gd name="T135" fmla="*/ 2282 h 646"/>
              <a:gd name="T136" fmla="+- 0 6569 5606"/>
              <a:gd name="T137" fmla="*/ T136 w 1191"/>
              <a:gd name="T138" fmla="+- 0 2296 2183"/>
              <a:gd name="T139" fmla="*/ 2296 h 646"/>
              <a:gd name="T140" fmla="+- 0 6556 5606"/>
              <a:gd name="T141" fmla="*/ T140 w 1191"/>
              <a:gd name="T142" fmla="+- 0 2300 2183"/>
              <a:gd name="T143" fmla="*/ 2300 h 646"/>
              <a:gd name="T144" fmla="+- 0 6524 5606"/>
              <a:gd name="T145" fmla="*/ T144 w 1191"/>
              <a:gd name="T146" fmla="+- 0 2332 2183"/>
              <a:gd name="T147" fmla="*/ 2332 h 646"/>
              <a:gd name="T148" fmla="+- 0 6500 5606"/>
              <a:gd name="T149" fmla="*/ T148 w 1191"/>
              <a:gd name="T150" fmla="+- 0 2356 2183"/>
              <a:gd name="T151" fmla="*/ 2356 h 646"/>
              <a:gd name="T152" fmla="+- 0 6484 5606"/>
              <a:gd name="T153" fmla="*/ T152 w 1191"/>
              <a:gd name="T154" fmla="+- 0 2339 2183"/>
              <a:gd name="T155" fmla="*/ 2339 h 646"/>
              <a:gd name="T156" fmla="+- 0 6449 5606"/>
              <a:gd name="T157" fmla="*/ T156 w 1191"/>
              <a:gd name="T158" fmla="+- 0 2356 2183"/>
              <a:gd name="T159" fmla="*/ 2356 h 646"/>
              <a:gd name="T160" fmla="+- 0 6420 5606"/>
              <a:gd name="T161" fmla="*/ T160 w 1191"/>
              <a:gd name="T162" fmla="+- 0 2370 2183"/>
              <a:gd name="T163" fmla="*/ 2370 h 646"/>
              <a:gd name="T164" fmla="+- 0 6410 5606"/>
              <a:gd name="T165" fmla="*/ T164 w 1191"/>
              <a:gd name="T166" fmla="+- 0 2363 2183"/>
              <a:gd name="T167" fmla="*/ 2363 h 646"/>
              <a:gd name="T168" fmla="+- 0 6375 5606"/>
              <a:gd name="T169" fmla="*/ T168 w 1191"/>
              <a:gd name="T170" fmla="+- 0 2381 2183"/>
              <a:gd name="T171" fmla="*/ 2381 h 646"/>
              <a:gd name="T172" fmla="+- 0 6375 5606"/>
              <a:gd name="T173" fmla="*/ T172 w 1191"/>
              <a:gd name="T174" fmla="+- 0 2381 2183"/>
              <a:gd name="T175" fmla="*/ 2381 h 646"/>
              <a:gd name="T176" fmla="+- 0 6329 5606"/>
              <a:gd name="T177" fmla="*/ T176 w 1191"/>
              <a:gd name="T178" fmla="+- 0 2427 2183"/>
              <a:gd name="T179" fmla="*/ 2427 h 646"/>
              <a:gd name="T180" fmla="+- 0 6325 5606"/>
              <a:gd name="T181" fmla="*/ T180 w 1191"/>
              <a:gd name="T182" fmla="+- 0 2431 2183"/>
              <a:gd name="T183" fmla="*/ 2431 h 646"/>
              <a:gd name="T184" fmla="+- 0 6300 5606"/>
              <a:gd name="T185" fmla="*/ T184 w 1191"/>
              <a:gd name="T186" fmla="+- 0 2456 2183"/>
              <a:gd name="T187" fmla="*/ 2456 h 646"/>
              <a:gd name="T188" fmla="+- 0 6287 5606"/>
              <a:gd name="T189" fmla="*/ T188 w 1191"/>
              <a:gd name="T190" fmla="+- 0 2469 2183"/>
              <a:gd name="T191" fmla="*/ 2469 h 646"/>
              <a:gd name="T192" fmla="+- 0 6251 5606"/>
              <a:gd name="T193" fmla="*/ T192 w 1191"/>
              <a:gd name="T194" fmla="+- 0 2505 2183"/>
              <a:gd name="T195" fmla="*/ 2505 h 646"/>
              <a:gd name="T196" fmla="+- 0 6228 5606"/>
              <a:gd name="T197" fmla="*/ T196 w 1191"/>
              <a:gd name="T198" fmla="+- 0 2528 2183"/>
              <a:gd name="T199" fmla="*/ 2528 h 646"/>
              <a:gd name="T200" fmla="+- 0 6201 5606"/>
              <a:gd name="T201" fmla="*/ T200 w 1191"/>
              <a:gd name="T202" fmla="+- 0 2534 2183"/>
              <a:gd name="T203" fmla="*/ 2534 h 646"/>
              <a:gd name="T204" fmla="+- 0 6176 5606"/>
              <a:gd name="T205" fmla="*/ T204 w 1191"/>
              <a:gd name="T206" fmla="+- 0 2555 2183"/>
              <a:gd name="T207" fmla="*/ 2555 h 646"/>
              <a:gd name="T208" fmla="+- 0 6146 5606"/>
              <a:gd name="T209" fmla="*/ T208 w 1191"/>
              <a:gd name="T210" fmla="+- 0 2579 2183"/>
              <a:gd name="T211" fmla="*/ 2579 h 646"/>
              <a:gd name="T212" fmla="+- 0 6119 5606"/>
              <a:gd name="T213" fmla="*/ T212 w 1191"/>
              <a:gd name="T214" fmla="+- 0 2591 2183"/>
              <a:gd name="T215" fmla="*/ 2591 h 646"/>
              <a:gd name="T216" fmla="+- 0 6102 5606"/>
              <a:gd name="T217" fmla="*/ T216 w 1191"/>
              <a:gd name="T218" fmla="+- 0 2604 2183"/>
              <a:gd name="T219" fmla="*/ 2604 h 646"/>
              <a:gd name="T220" fmla="+- 0 6128 5606"/>
              <a:gd name="T221" fmla="*/ T220 w 1191"/>
              <a:gd name="T222" fmla="+- 0 2617 2183"/>
              <a:gd name="T223" fmla="*/ 2617 h 646"/>
              <a:gd name="T224" fmla="+- 0 6111 5606"/>
              <a:gd name="T225" fmla="*/ T224 w 1191"/>
              <a:gd name="T226" fmla="+- 0 2636 2183"/>
              <a:gd name="T227" fmla="*/ 2636 h 646"/>
              <a:gd name="T228" fmla="+- 0 6152 5606"/>
              <a:gd name="T229" fmla="*/ T228 w 1191"/>
              <a:gd name="T230" fmla="+- 0 2604 2183"/>
              <a:gd name="T231" fmla="*/ 2604 h 646"/>
              <a:gd name="T232" fmla="+- 0 6179 5606"/>
              <a:gd name="T233" fmla="*/ T232 w 1191"/>
              <a:gd name="T234" fmla="+- 0 2584 2183"/>
              <a:gd name="T235" fmla="*/ 2584 h 646"/>
              <a:gd name="T236" fmla="+- 0 6181 5606"/>
              <a:gd name="T237" fmla="*/ T236 w 1191"/>
              <a:gd name="T238" fmla="+- 0 2596 2183"/>
              <a:gd name="T239" fmla="*/ 2596 h 646"/>
              <a:gd name="T240" fmla="+- 0 6226 5606"/>
              <a:gd name="T241" fmla="*/ T240 w 1191"/>
              <a:gd name="T242" fmla="+- 0 2580 2183"/>
              <a:gd name="T243" fmla="*/ 2580 h 646"/>
              <a:gd name="T244" fmla="+- 0 6254 5606"/>
              <a:gd name="T245" fmla="*/ T244 w 1191"/>
              <a:gd name="T246" fmla="+- 0 2580 2183"/>
              <a:gd name="T247" fmla="*/ 2580 h 646"/>
              <a:gd name="T248" fmla="+- 0 6265 5606"/>
              <a:gd name="T249" fmla="*/ T248 w 1191"/>
              <a:gd name="T250" fmla="+- 0 2578 2183"/>
              <a:gd name="T251" fmla="*/ 2578 h 646"/>
              <a:gd name="T252" fmla="+- 0 6276 5606"/>
              <a:gd name="T253" fmla="*/ T252 w 1191"/>
              <a:gd name="T254" fmla="+- 0 2555 2183"/>
              <a:gd name="T255" fmla="*/ 2555 h 64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1191" h="646" extrusionOk="0">
                <a:moveTo>
                  <a:pt x="670" y="421"/>
                </a:moveTo>
                <a:cubicBezTo>
                  <a:pt x="676" y="374"/>
                  <a:pt x="683" y="368"/>
                  <a:pt x="694" y="347"/>
                </a:cubicBezTo>
                <a:cubicBezTo>
                  <a:pt x="724" y="290"/>
                  <a:pt x="719" y="321"/>
                  <a:pt x="769" y="297"/>
                </a:cubicBezTo>
                <a:cubicBezTo>
                  <a:pt x="789" y="287"/>
                  <a:pt x="784" y="258"/>
                  <a:pt x="818" y="248"/>
                </a:cubicBezTo>
                <a:cubicBezTo>
                  <a:pt x="873" y="232"/>
                  <a:pt x="886" y="249"/>
                  <a:pt x="918" y="223"/>
                </a:cubicBezTo>
                <a:cubicBezTo>
                  <a:pt x="931" y="213"/>
                  <a:pt x="954" y="186"/>
                  <a:pt x="967" y="173"/>
                </a:cubicBezTo>
                <a:cubicBezTo>
                  <a:pt x="980" y="160"/>
                  <a:pt x="1012" y="118"/>
                  <a:pt x="1042" y="99"/>
                </a:cubicBezTo>
                <a:cubicBezTo>
                  <a:pt x="1079" y="75"/>
                  <a:pt x="1075" y="41"/>
                  <a:pt x="1116" y="25"/>
                </a:cubicBezTo>
                <a:cubicBezTo>
                  <a:pt x="1154" y="10"/>
                  <a:pt x="1170" y="12"/>
                  <a:pt x="1190" y="0"/>
                </a:cubicBezTo>
                <a:cubicBezTo>
                  <a:pt x="1146" y="6"/>
                  <a:pt x="1143" y="4"/>
                  <a:pt x="1116" y="25"/>
                </a:cubicBezTo>
                <a:cubicBezTo>
                  <a:pt x="1105" y="34"/>
                  <a:pt x="1077" y="63"/>
                  <a:pt x="1066" y="74"/>
                </a:cubicBezTo>
                <a:cubicBezTo>
                  <a:pt x="1042" y="98"/>
                  <a:pt x="1027" y="81"/>
                  <a:pt x="992" y="99"/>
                </a:cubicBezTo>
                <a:cubicBezTo>
                  <a:pt x="963" y="113"/>
                  <a:pt x="950" y="117"/>
                  <a:pt x="918" y="149"/>
                </a:cubicBezTo>
                <a:cubicBezTo>
                  <a:pt x="894" y="173"/>
                  <a:pt x="878" y="156"/>
                  <a:pt x="843" y="173"/>
                </a:cubicBezTo>
                <a:cubicBezTo>
                  <a:pt x="814" y="187"/>
                  <a:pt x="804" y="180"/>
                  <a:pt x="769" y="198"/>
                </a:cubicBezTo>
                <a:cubicBezTo>
                  <a:pt x="769" y="198"/>
                  <a:pt x="723" y="244"/>
                  <a:pt x="719" y="248"/>
                </a:cubicBezTo>
                <a:cubicBezTo>
                  <a:pt x="694" y="273"/>
                  <a:pt x="681" y="286"/>
                  <a:pt x="645" y="322"/>
                </a:cubicBezTo>
                <a:cubicBezTo>
                  <a:pt x="622" y="345"/>
                  <a:pt x="595" y="351"/>
                  <a:pt x="570" y="372"/>
                </a:cubicBezTo>
                <a:cubicBezTo>
                  <a:pt x="540" y="396"/>
                  <a:pt x="513" y="408"/>
                  <a:pt x="496" y="421"/>
                </a:cubicBezTo>
                <a:cubicBezTo>
                  <a:pt x="522" y="434"/>
                  <a:pt x="505" y="453"/>
                  <a:pt x="546" y="421"/>
                </a:cubicBezTo>
                <a:cubicBezTo>
                  <a:pt x="573" y="401"/>
                  <a:pt x="575" y="413"/>
                  <a:pt x="620" y="397"/>
                </a:cubicBezTo>
                <a:cubicBezTo>
                  <a:pt x="648" y="397"/>
                  <a:pt x="659" y="395"/>
                  <a:pt x="670" y="372"/>
                </a:cubicBezTo>
                <a:cubicBezTo>
                  <a:pt x="638" y="404"/>
                  <a:pt x="618" y="401"/>
                  <a:pt x="595" y="421"/>
                </a:cubicBezTo>
                <a:cubicBezTo>
                  <a:pt x="584" y="431"/>
                  <a:pt x="555" y="465"/>
                  <a:pt x="546" y="471"/>
                </a:cubicBezTo>
                <a:cubicBezTo>
                  <a:pt x="509" y="495"/>
                  <a:pt x="468" y="524"/>
                  <a:pt x="446" y="546"/>
                </a:cubicBezTo>
                <a:cubicBezTo>
                  <a:pt x="422" y="546"/>
                  <a:pt x="414" y="546"/>
                  <a:pt x="422" y="570"/>
                </a:cubicBezTo>
                <a:cubicBezTo>
                  <a:pt x="411" y="552"/>
                  <a:pt x="385" y="547"/>
                  <a:pt x="397" y="496"/>
                </a:cubicBezTo>
                <a:cubicBezTo>
                  <a:pt x="407" y="452"/>
                  <a:pt x="437" y="431"/>
                  <a:pt x="471" y="397"/>
                </a:cubicBezTo>
                <a:cubicBezTo>
                  <a:pt x="503" y="365"/>
                  <a:pt x="524" y="367"/>
                  <a:pt x="546" y="347"/>
                </a:cubicBezTo>
                <a:cubicBezTo>
                  <a:pt x="559" y="336"/>
                  <a:pt x="603" y="323"/>
                  <a:pt x="620" y="297"/>
                </a:cubicBezTo>
                <a:cubicBezTo>
                  <a:pt x="620" y="289"/>
                  <a:pt x="620" y="281"/>
                  <a:pt x="620" y="273"/>
                </a:cubicBezTo>
                <a:cubicBezTo>
                  <a:pt x="577" y="279"/>
                  <a:pt x="572" y="276"/>
                  <a:pt x="546" y="297"/>
                </a:cubicBezTo>
                <a:cubicBezTo>
                  <a:pt x="517" y="320"/>
                  <a:pt x="505" y="352"/>
                  <a:pt x="471" y="397"/>
                </a:cubicBezTo>
                <a:cubicBezTo>
                  <a:pt x="457" y="415"/>
                  <a:pt x="425" y="418"/>
                  <a:pt x="397" y="446"/>
                </a:cubicBezTo>
                <a:cubicBezTo>
                  <a:pt x="376" y="467"/>
                  <a:pt x="358" y="467"/>
                  <a:pt x="322" y="496"/>
                </a:cubicBezTo>
                <a:cubicBezTo>
                  <a:pt x="277" y="533"/>
                  <a:pt x="247" y="577"/>
                  <a:pt x="223" y="620"/>
                </a:cubicBezTo>
                <a:cubicBezTo>
                  <a:pt x="228" y="582"/>
                  <a:pt x="229" y="551"/>
                  <a:pt x="248" y="521"/>
                </a:cubicBezTo>
                <a:cubicBezTo>
                  <a:pt x="269" y="488"/>
                  <a:pt x="297" y="448"/>
                  <a:pt x="322" y="421"/>
                </a:cubicBezTo>
                <a:cubicBezTo>
                  <a:pt x="346" y="395"/>
                  <a:pt x="338" y="367"/>
                  <a:pt x="372" y="322"/>
                </a:cubicBezTo>
                <a:cubicBezTo>
                  <a:pt x="396" y="290"/>
                  <a:pt x="402" y="252"/>
                  <a:pt x="422" y="223"/>
                </a:cubicBezTo>
                <a:cubicBezTo>
                  <a:pt x="445" y="189"/>
                  <a:pt x="453" y="169"/>
                  <a:pt x="471" y="149"/>
                </a:cubicBezTo>
                <a:cubicBezTo>
                  <a:pt x="501" y="116"/>
                  <a:pt x="493" y="117"/>
                  <a:pt x="546" y="99"/>
                </a:cubicBezTo>
                <a:cubicBezTo>
                  <a:pt x="533" y="112"/>
                  <a:pt x="490" y="144"/>
                  <a:pt x="471" y="173"/>
                </a:cubicBezTo>
                <a:cubicBezTo>
                  <a:pt x="445" y="213"/>
                  <a:pt x="435" y="214"/>
                  <a:pt x="397" y="248"/>
                </a:cubicBezTo>
                <a:cubicBezTo>
                  <a:pt x="357" y="284"/>
                  <a:pt x="360" y="284"/>
                  <a:pt x="322" y="322"/>
                </a:cubicBezTo>
                <a:cubicBezTo>
                  <a:pt x="306" y="338"/>
                  <a:pt x="278" y="368"/>
                  <a:pt x="248" y="397"/>
                </a:cubicBezTo>
                <a:cubicBezTo>
                  <a:pt x="212" y="432"/>
                  <a:pt x="217" y="448"/>
                  <a:pt x="173" y="471"/>
                </a:cubicBezTo>
                <a:cubicBezTo>
                  <a:pt x="111" y="502"/>
                  <a:pt x="134" y="503"/>
                  <a:pt x="99" y="546"/>
                </a:cubicBezTo>
                <a:cubicBezTo>
                  <a:pt x="72" y="580"/>
                  <a:pt x="46" y="576"/>
                  <a:pt x="25" y="595"/>
                </a:cubicBezTo>
                <a:cubicBezTo>
                  <a:pt x="13" y="606"/>
                  <a:pt x="12" y="633"/>
                  <a:pt x="0" y="645"/>
                </a:cubicBezTo>
                <a:cubicBezTo>
                  <a:pt x="6" y="601"/>
                  <a:pt x="4" y="597"/>
                  <a:pt x="25" y="570"/>
                </a:cubicBezTo>
                <a:cubicBezTo>
                  <a:pt x="39" y="553"/>
                  <a:pt x="50" y="526"/>
                  <a:pt x="74" y="496"/>
                </a:cubicBezTo>
                <a:cubicBezTo>
                  <a:pt x="96" y="469"/>
                  <a:pt x="81" y="457"/>
                  <a:pt x="99" y="421"/>
                </a:cubicBezTo>
                <a:cubicBezTo>
                  <a:pt x="116" y="388"/>
                  <a:pt x="133" y="355"/>
                  <a:pt x="149" y="322"/>
                </a:cubicBezTo>
                <a:cubicBezTo>
                  <a:pt x="151" y="318"/>
                  <a:pt x="193" y="249"/>
                  <a:pt x="198" y="223"/>
                </a:cubicBezTo>
                <a:cubicBezTo>
                  <a:pt x="202" y="199"/>
                  <a:pt x="195" y="173"/>
                  <a:pt x="198" y="149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cms_IMG_9263bs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0"/>
            <a:ext cx="2743200" cy="2561628"/>
          </a:xfrm>
          <a:prstGeom prst="rect">
            <a:avLst/>
          </a:prstGeom>
        </p:spPr>
      </p:pic>
      <p:pic>
        <p:nvPicPr>
          <p:cNvPr id="10" name="Picture 25" descr="aTCA-shelf-pi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43600"/>
            <a:ext cx="90357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6463268"/>
            <a:ext cx="68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ATCA</a:t>
            </a:r>
            <a:endParaRPr lang="en-US" dirty="0"/>
          </a:p>
        </p:txBody>
      </p:sp>
      <p:pic>
        <p:nvPicPr>
          <p:cNvPr id="17" name="Picture 16" descr="P2A_VPRAM_RT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6172285"/>
            <a:ext cx="983491" cy="685715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11" name="Rectangle 10"/>
          <p:cNvSpPr/>
          <p:nvPr/>
        </p:nvSpPr>
        <p:spPr>
          <a:xfrm>
            <a:off x="2971800" y="4724400"/>
            <a:ext cx="1295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CMS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Tracking Trigger Towers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24400"/>
            <a:ext cx="1353481" cy="13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6167185"/>
            <a:ext cx="1231928" cy="6908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86600" y="6119336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 or other track finding approaches implemented on mezzanine (PR engine)</a:t>
            </a:r>
          </a:p>
        </p:txBody>
      </p:sp>
      <p:pic>
        <p:nvPicPr>
          <p:cNvPr id="20" name="Picture 19" descr="Detectorne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0"/>
            <a:ext cx="1313208" cy="1600200"/>
          </a:xfrm>
          <a:prstGeom prst="rect">
            <a:avLst/>
          </a:prstGeom>
        </p:spPr>
      </p:pic>
      <p:pic>
        <p:nvPicPr>
          <p:cNvPr id="21" name="Picture 20" descr="CMS_L1_48_tower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4419600"/>
            <a:ext cx="3056215" cy="2438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438400" y="5715000"/>
            <a:ext cx="1371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86400" y="6477000"/>
            <a:ext cx="457200" cy="762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324600" y="5943600"/>
            <a:ext cx="1524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61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715 -0.00185 " pathEditMode="relative" ptsTypes="AA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325 -4.44444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 of the talks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7BF1-86F9-8E47-80F3-B68C4CD7092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17526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“Please </a:t>
            </a:r>
            <a:r>
              <a:rPr lang="en-US" sz="2400" dirty="0"/>
              <a:t>remind speakers, should there be any doubt,  that we are not looking for them to deliver  review talks </a:t>
            </a:r>
            <a:r>
              <a:rPr lang="en-US" sz="2400" dirty="0" smtClean="0"/>
              <a:t>but instead </a:t>
            </a:r>
            <a:r>
              <a:rPr lang="en-US" sz="2400" dirty="0"/>
              <a:t>to </a:t>
            </a:r>
            <a:r>
              <a:rPr lang="en-US" sz="2400" i="1" dirty="0">
                <a:solidFill>
                  <a:srgbClr val="0000FF"/>
                </a:solidFill>
              </a:rPr>
              <a:t>focus on the key technological  limitations to address the P5 science drivers</a:t>
            </a:r>
            <a:r>
              <a:rPr lang="en-US" sz="2400" dirty="0"/>
              <a:t>. Speakers should </a:t>
            </a:r>
            <a:r>
              <a:rPr lang="en-US" sz="2400" dirty="0" smtClean="0"/>
              <a:t>indicate areas </a:t>
            </a:r>
            <a:r>
              <a:rPr lang="en-US" sz="2400" dirty="0"/>
              <a:t>where there is a potential for high return on investment. This emphasis will be repeated in our </a:t>
            </a:r>
            <a:r>
              <a:rPr lang="en-US" sz="2400" dirty="0" smtClean="0"/>
              <a:t>introduction to </a:t>
            </a:r>
            <a:r>
              <a:rPr lang="en-US" sz="2400" dirty="0"/>
              <a:t>the </a:t>
            </a:r>
            <a:r>
              <a:rPr lang="en-US" sz="2400" dirty="0" smtClean="0"/>
              <a:t>workshop”.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4058" y="4876800"/>
            <a:ext cx="87639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Will try to follow this guideline, not easy.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Will not cover extensive simulation work already done (</a:t>
            </a:r>
            <a:r>
              <a:rPr lang="en-US" b="1" i="1" dirty="0" smtClean="0"/>
              <a:t>&gt;50% work has been simulation</a:t>
            </a:r>
            <a:r>
              <a:rPr lang="en-US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Will not cover any tracking trigger demonstration details (on going work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Still have many slides, will skip some.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9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D4DA-C52F-204E-A4B7-BA899C49F878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0"/>
            <a:ext cx="6609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Pulsar II Web page:  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://www-ppd.fnal.gov/EEDOffice-w/Projects/ATCA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r>
              <a:rPr lang="en-US" sz="1600" dirty="0"/>
              <a:t>User information: https://</a:t>
            </a:r>
            <a:r>
              <a:rPr lang="en-US" sz="1600" dirty="0" err="1"/>
              <a:t>twiki.cern.ch</a:t>
            </a:r>
            <a:r>
              <a:rPr lang="en-US" sz="1600" dirty="0"/>
              <a:t>/</a:t>
            </a:r>
            <a:r>
              <a:rPr lang="en-US" sz="1600" dirty="0" err="1"/>
              <a:t>twiki</a:t>
            </a:r>
            <a:r>
              <a:rPr lang="en-US" sz="1600" dirty="0"/>
              <a:t>/bin/view/Main/</a:t>
            </a:r>
            <a:r>
              <a:rPr lang="en-US" sz="1600" dirty="0" err="1"/>
              <a:t>PulsariibTesting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0" name="Content Placeholder 6" descr="Pulsar2b_full_cra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80" b="-4322"/>
          <a:stretch/>
        </p:blipFill>
        <p:spPr>
          <a:xfrm>
            <a:off x="6062433" y="3124200"/>
            <a:ext cx="3081567" cy="3886200"/>
          </a:xfrm>
          <a:prstGeom prst="rect">
            <a:avLst/>
          </a:prstGeom>
        </p:spPr>
      </p:pic>
      <p:pic>
        <p:nvPicPr>
          <p:cNvPr id="11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990600" cy="9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3" name="Picture 2" descr="15-0226-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6172200" cy="617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533400"/>
            <a:ext cx="344829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219200"/>
            <a:ext cx="267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IO capability ~ 1 </a:t>
            </a:r>
            <a:r>
              <a:rPr lang="en-US" dirty="0" err="1" smtClean="0">
                <a:solidFill>
                  <a:srgbClr val="FF0000"/>
                </a:solidFill>
              </a:rPr>
              <a:t>Tbps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5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B497-6B18-F345-A3F3-84DB80B867A4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0"/>
            <a:ext cx="6609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Pulsar II Web page:  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://www-ppd.fnal.gov/EEDOffice-w/Projects/ATCA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r>
              <a:rPr lang="en-US" sz="1600" dirty="0"/>
              <a:t>User information: https://</a:t>
            </a:r>
            <a:r>
              <a:rPr lang="en-US" sz="1600" dirty="0" err="1"/>
              <a:t>twiki.cern.ch</a:t>
            </a:r>
            <a:r>
              <a:rPr lang="en-US" sz="1600" dirty="0"/>
              <a:t>/</a:t>
            </a:r>
            <a:r>
              <a:rPr lang="en-US" sz="1600" dirty="0" err="1"/>
              <a:t>twiki</a:t>
            </a:r>
            <a:r>
              <a:rPr lang="en-US" sz="1600" dirty="0"/>
              <a:t>/bin/view/Main/</a:t>
            </a:r>
            <a:r>
              <a:rPr lang="en-US" sz="1600" dirty="0" err="1"/>
              <a:t>PulsariibTesting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3" name="Picture 2" descr="15-0226-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6355" r="2967" b="5869"/>
          <a:stretch/>
        </p:blipFill>
        <p:spPr>
          <a:xfrm>
            <a:off x="-12700" y="609600"/>
            <a:ext cx="46736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609600"/>
            <a:ext cx="4362262" cy="4337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48768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Demonstrated </a:t>
            </a:r>
            <a:r>
              <a:rPr lang="en-US" b="1" dirty="0" smtClean="0"/>
              <a:t>Interconnection Bandwidth: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Pulsar </a:t>
            </a:r>
            <a:r>
              <a:rPr lang="en-US" dirty="0" err="1"/>
              <a:t>IIb</a:t>
            </a:r>
            <a:r>
              <a:rPr lang="en-US" dirty="0"/>
              <a:t> FPGA to full mesh backplane channels </a:t>
            </a:r>
            <a:r>
              <a:rPr lang="en-US" b="1" dirty="0"/>
              <a:t>10Gbps/lane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Pulsar </a:t>
            </a:r>
            <a:r>
              <a:rPr lang="en-US" dirty="0" err="1"/>
              <a:t>IIb</a:t>
            </a:r>
            <a:r>
              <a:rPr lang="en-US" dirty="0"/>
              <a:t> FPGA to FMC Mezzanine  (GTH) </a:t>
            </a:r>
            <a:r>
              <a:rPr lang="en-US" b="1" dirty="0"/>
              <a:t>10Gbps/lane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Pulsar </a:t>
            </a:r>
            <a:r>
              <a:rPr lang="en-US" dirty="0" err="1"/>
              <a:t>IIb</a:t>
            </a:r>
            <a:r>
              <a:rPr lang="en-US" dirty="0"/>
              <a:t> FPGA to FMC Mezzanine (parallel LVDS) </a:t>
            </a:r>
            <a:r>
              <a:rPr lang="en-US" b="1" dirty="0"/>
              <a:t>800 Mbps/pair</a:t>
            </a:r>
            <a:r>
              <a:rPr lang="en-US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Pulsar </a:t>
            </a:r>
            <a:r>
              <a:rPr lang="en-US" dirty="0" err="1"/>
              <a:t>IIb</a:t>
            </a:r>
            <a:r>
              <a:rPr lang="en-US" dirty="0"/>
              <a:t> FPGA to Rear Transition Module QSFP+ over fiber </a:t>
            </a:r>
            <a:r>
              <a:rPr lang="en-US" b="1" dirty="0"/>
              <a:t>10 </a:t>
            </a:r>
            <a:r>
              <a:rPr lang="en-US" b="1" dirty="0" err="1"/>
              <a:t>Gbps</a:t>
            </a:r>
            <a:r>
              <a:rPr lang="en-US" b="1" dirty="0"/>
              <a:t>/lane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ProtoPRM</a:t>
            </a:r>
            <a:r>
              <a:rPr lang="en-US" dirty="0"/>
              <a:t> FPGA to QSFP+ over fiber </a:t>
            </a:r>
            <a:r>
              <a:rPr lang="en-US" b="1" dirty="0"/>
              <a:t>10 </a:t>
            </a:r>
            <a:r>
              <a:rPr lang="en-US" b="1" dirty="0" err="1"/>
              <a:t>Gbps</a:t>
            </a:r>
            <a:r>
              <a:rPr lang="en-US" b="1" dirty="0"/>
              <a:t>/lane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ProtoPRM</a:t>
            </a:r>
            <a:r>
              <a:rPr lang="en-US" dirty="0"/>
              <a:t> Master-Slave </a:t>
            </a:r>
            <a:r>
              <a:rPr lang="en-US" dirty="0" err="1" smtClean="0"/>
              <a:t>UltraScale</a:t>
            </a:r>
            <a:r>
              <a:rPr lang="en-US" dirty="0" smtClean="0"/>
              <a:t> FPGA </a:t>
            </a:r>
            <a:r>
              <a:rPr lang="en-US" dirty="0"/>
              <a:t>interconnections </a:t>
            </a:r>
            <a:r>
              <a:rPr lang="en-US" b="1" dirty="0"/>
              <a:t>15.6 </a:t>
            </a:r>
            <a:r>
              <a:rPr lang="en-US" b="1" dirty="0" err="1"/>
              <a:t>Gbps</a:t>
            </a:r>
            <a:r>
              <a:rPr lang="en-US" b="1" dirty="0"/>
              <a:t>/lane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002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Pulsar </a:t>
            </a:r>
            <a:r>
              <a:rPr lang="en-US" sz="3200" b="1" dirty="0" err="1"/>
              <a:t>IIb</a:t>
            </a:r>
            <a:r>
              <a:rPr lang="en-US" sz="3200" b="1" dirty="0"/>
              <a:t> FPGA to Full Mesh ATCA Backplane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602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latest COMTEL “</a:t>
            </a:r>
            <a:r>
              <a:rPr lang="en-US" sz="2800" dirty="0" err="1" smtClean="0"/>
              <a:t>AirPlane</a:t>
            </a:r>
            <a:r>
              <a:rPr lang="en-US" sz="2800" dirty="0"/>
              <a:t>” </a:t>
            </a:r>
            <a:r>
              <a:rPr lang="en-US" sz="2800" dirty="0" smtClean="0"/>
              <a:t>100G </a:t>
            </a:r>
            <a:r>
              <a:rPr lang="en-US" sz="2800" dirty="0"/>
              <a:t>full mesh ATCA backplane.  This new backplane </a:t>
            </a:r>
            <a:r>
              <a:rPr lang="en-US" sz="2800" dirty="0" smtClean="0"/>
              <a:t>has </a:t>
            </a:r>
            <a:r>
              <a:rPr lang="en-US" sz="2800" dirty="0"/>
              <a:t>to date yielded the </a:t>
            </a:r>
            <a:r>
              <a:rPr lang="en-US" sz="2800" dirty="0" smtClean="0"/>
              <a:t>most </a:t>
            </a:r>
            <a:r>
              <a:rPr lang="en-US" sz="2800" dirty="0"/>
              <a:t>consistent link performance with all eight Pulsar </a:t>
            </a:r>
            <a:r>
              <a:rPr lang="en-US" sz="2800" dirty="0" err="1" smtClean="0"/>
              <a:t>IIb</a:t>
            </a:r>
            <a:r>
              <a:rPr lang="en-US" sz="2800" dirty="0" smtClean="0"/>
              <a:t> </a:t>
            </a:r>
            <a:r>
              <a:rPr lang="en-US" sz="2800" dirty="0"/>
              <a:t>boards running all GTH transceivers simultaneously (56 lanes) at 10 </a:t>
            </a:r>
            <a:r>
              <a:rPr lang="en-US" sz="2800" dirty="0" err="1"/>
              <a:t>Gbps</a:t>
            </a:r>
            <a:r>
              <a:rPr lang="en-US" sz="2800" dirty="0"/>
              <a:t>.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AE08-87FB-044D-A5B4-8D6506F67920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648200"/>
            <a:ext cx="3124200" cy="119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内容占位符 14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3886200"/>
            <a:ext cx="6032500" cy="2893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5791200"/>
            <a:ext cx="234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COMTEL new full mesh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9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16DD-C420-0F4C-8D90-368ADC811D78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52400"/>
            <a:ext cx="4737137" cy="3056427"/>
          </a:xfrm>
          <a:prstGeom prst="rect">
            <a:avLst/>
          </a:prstGeom>
        </p:spPr>
      </p:pic>
      <p:pic>
        <p:nvPicPr>
          <p:cNvPr id="9" name="Picture 8" descr="15-0226-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5905500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104452" cy="2568191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5776603"/>
            <a:ext cx="3755773" cy="1081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5867400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15.6Gbps between </a:t>
            </a:r>
            <a:r>
              <a:rPr lang="en-US" dirty="0" err="1" smtClean="0">
                <a:solidFill>
                  <a:srgbClr val="FF6600"/>
                </a:solidFill>
              </a:rPr>
              <a:t>UltraScale</a:t>
            </a:r>
            <a:r>
              <a:rPr lang="en-US" dirty="0" smtClean="0">
                <a:solidFill>
                  <a:srgbClr val="FF6600"/>
                </a:solidFill>
              </a:rPr>
              <a:t> FPGAs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248400" y="3810000"/>
            <a:ext cx="914400" cy="7620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53000" y="3886200"/>
            <a:ext cx="1600200" cy="762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29400" y="4953000"/>
            <a:ext cx="152400" cy="838200"/>
          </a:xfrm>
          <a:prstGeom prst="straightConnector1">
            <a:avLst/>
          </a:prstGeom>
          <a:ln>
            <a:solidFill>
              <a:srgbClr val="83D92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0400" y="54864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10Gbps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0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Pulsar 2b achieved performance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sz="2700" dirty="0" smtClean="0">
                <a:sym typeface="Wingdings"/>
              </a:rPr>
              <a:t>data delivery capability demonstrates</a:t>
            </a:r>
            <a:br>
              <a:rPr lang="en-US" sz="2700" dirty="0" smtClean="0">
                <a:sym typeface="Wingdings"/>
              </a:rPr>
            </a:br>
            <a:r>
              <a:rPr lang="en-US" sz="2700" i="1" dirty="0" smtClean="0">
                <a:solidFill>
                  <a:srgbClr val="0000FF"/>
                </a:solidFill>
                <a:sym typeface="Wingdings"/>
              </a:rPr>
              <a:t>24 crates system is feasible</a:t>
            </a:r>
            <a:br>
              <a:rPr lang="en-US" sz="2700" i="1" dirty="0" smtClean="0">
                <a:solidFill>
                  <a:srgbClr val="0000FF"/>
                </a:solidFill>
                <a:sym typeface="Wingdings"/>
              </a:rPr>
            </a:br>
            <a:r>
              <a:rPr lang="en-US" sz="2700" i="1" dirty="0" smtClean="0">
                <a:solidFill>
                  <a:srgbClr val="0000FF"/>
                </a:solidFill>
                <a:sym typeface="Wingdings"/>
              </a:rPr>
              <a:t/>
            </a:r>
            <a:br>
              <a:rPr lang="en-US" sz="2700" i="1" dirty="0" smtClean="0">
                <a:solidFill>
                  <a:srgbClr val="0000FF"/>
                </a:solidFill>
                <a:sym typeface="Wingdings"/>
              </a:rPr>
            </a:br>
            <a:endParaRPr lang="en-US" sz="2700" i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FE4F-B68F-BC44-9B8D-258C4FBF4029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6" name="Picture 25" descr="aTCA-shelf-pictu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2895600" cy="293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>
            <a:off x="5562600" y="3200400"/>
            <a:ext cx="1295400" cy="609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58" y="3886200"/>
            <a:ext cx="33284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sink capacity:</a:t>
            </a:r>
          </a:p>
          <a:p>
            <a:endParaRPr lang="en-US" dirty="0"/>
          </a:p>
          <a:p>
            <a:r>
              <a:rPr lang="en-US" dirty="0" smtClean="0"/>
              <a:t>10 x 400Gbps/RTM = 4Tbps/crate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24 crates x 4Tbps ~ 100 </a:t>
            </a:r>
            <a:r>
              <a:rPr lang="en-US" dirty="0" err="1" smtClean="0">
                <a:solidFill>
                  <a:srgbClr val="0000FF"/>
                </a:solidFill>
              </a:rPr>
              <a:t>Tbps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2362200"/>
            <a:ext cx="2779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crate with 10 Pulsar 2b </a:t>
            </a:r>
            <a:endParaRPr lang="en-US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371600"/>
            <a:ext cx="1752600" cy="263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13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5240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2743200"/>
            <a:ext cx="7162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smtClean="0">
                <a:solidFill>
                  <a:schemeClr val="tx2"/>
                </a:solidFill>
              </a:rPr>
              <a:t>Challenging issues</a:t>
            </a:r>
          </a:p>
          <a:p>
            <a:pPr>
              <a:defRPr/>
            </a:pPr>
            <a:endParaRPr lang="en-US" sz="2000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rgbClr val="0000FF"/>
                </a:solidFill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(1)  Data Reduction at detector/sensor stage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(2)  Data Transfer (rad hard, high bandwidth, low power link)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</a:rPr>
              <a:t>  </a:t>
            </a:r>
            <a:r>
              <a:rPr lang="en-US" sz="1600" i="1" dirty="0" smtClean="0">
                <a:solidFill>
                  <a:srgbClr val="FF0000"/>
                </a:solidFill>
              </a:rPr>
              <a:t>(3)  Data Formatting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 (4)  Pattern Recognition</a:t>
            </a:r>
          </a:p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</a:rPr>
              <a:t>  </a:t>
            </a:r>
            <a:r>
              <a:rPr lang="en-US" sz="1600" i="1" dirty="0" smtClean="0">
                <a:solidFill>
                  <a:srgbClr val="FF0000"/>
                </a:solidFill>
              </a:rPr>
              <a:t>(5)  Track Fitting …</a:t>
            </a:r>
          </a:p>
          <a:p>
            <a:pPr>
              <a:defRPr/>
            </a:pP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Core R&amp;D for AM + FPGA approach:</a:t>
            </a:r>
          </a:p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  High performance Data Formatting/Delivery </a:t>
            </a:r>
            <a:endParaRPr lang="en-US" sz="16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</a:rPr>
              <a:t>   High performance Associative Memory (ASIC)                             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162800" y="52578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Detector design for triggering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228600"/>
            <a:ext cx="3429000" cy="369332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 + FPGA based Tracking Trigger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953000" y="990600"/>
            <a:ext cx="227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trigger towers/sectors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905000"/>
            <a:ext cx="2498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Associative Memory Approach</a:t>
            </a:r>
          </a:p>
          <a:p>
            <a:r>
              <a:rPr lang="en-US" sz="1400" i="1" dirty="0" smtClean="0">
                <a:solidFill>
                  <a:srgbClr val="0000FF"/>
                </a:solidFill>
              </a:rPr>
              <a:t>   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00800" y="3886200"/>
            <a:ext cx="228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53200" y="36576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Finer pattern recognition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64AB-D04C-A74F-AD38-5F75A106D1E9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21" name="Picture 20" descr="CMS_trigger_s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17088"/>
            <a:ext cx="1219200" cy="264091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2819400" y="4648200"/>
            <a:ext cx="304800" cy="609600"/>
          </a:xfrm>
          <a:prstGeom prst="righ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4724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Tracking Trigger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447800" y="-228600"/>
            <a:ext cx="6705600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ea typeface="ＭＳ Ｐゴシック" charset="0"/>
                <a:cs typeface="Helvetica"/>
              </a:rPr>
              <a:t>The AM approach </a:t>
            </a:r>
            <a:endParaRPr lang="en-US" dirty="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5362" name="Content Placeholder 4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4953000"/>
          </a:xfrm>
        </p:spPr>
        <p:txBody>
          <a:bodyPr/>
          <a:lstStyle/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Pattern Recognition Associative 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Memory (for HEP)</a:t>
            </a:r>
          </a:p>
          <a:p>
            <a:pPr lvl="1"/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ased on </a:t>
            </a:r>
            <a:r>
              <a:rPr lang="en-US" sz="16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CAM cells to match and majority logic to associate 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hits in different detector layers to a set of pre-determined hit patterns (simple working unit, yet massively parallel)</a:t>
            </a:r>
            <a:endParaRPr lang="en-US" sz="1600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Pattern Recognition  finishes right after all hits arrive </a:t>
            </a:r>
          </a:p>
          <a:p>
            <a:pPr lvl="1"/>
            <a:r>
              <a:rPr lang="en-US" sz="16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A PR engine naturally handles a given detector region: divide &amp; conquer</a:t>
            </a:r>
            <a:endParaRPr lang="en-US" sz="1600" i="1" dirty="0">
              <a:solidFill>
                <a:srgbClr val="0000FF"/>
              </a:solidFill>
              <a:latin typeface="Helvetica" charset="0"/>
              <a:ea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52800" y="3581400"/>
            <a:ext cx="4343400" cy="2590800"/>
            <a:chOff x="2209800" y="1905000"/>
            <a:chExt cx="4343400" cy="2590800"/>
          </a:xfrm>
        </p:grpSpPr>
        <p:grpSp>
          <p:nvGrpSpPr>
            <p:cNvPr id="3" name="Group 43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0" name="Right Arrow 6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" name="Right Arrow 7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" name="Right Arrow 7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" name="Right Arrow 7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" name="Right Arrow 7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" name="Right Arrow 7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6" name="Right Arrow 7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7" name="Right Arrow 7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2" name="Right Arrow 6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" name="Right Arrow 6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" name="Right Arrow 6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" name="Right Arrow 6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" name="Right Arrow 6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" name="Right Arrow 6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8" name="Right Arrow 6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9" name="Right Arrow 6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5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4" name="Right Arrow 5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" name="Right Arrow 5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" name="Right Arrow 5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" name="Right Arrow 5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" name="Right Arrow 5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" name="Right Arrow 5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" name="Right Arrow 5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6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6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7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3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1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38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2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30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1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3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22" name="Rectangle 11"/>
              <p:cNvSpPr/>
              <p:nvPr/>
            </p:nvSpPr>
            <p:spPr>
              <a:xfrm>
                <a:off x="2667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3" name="Rectangle 12"/>
              <p:cNvSpPr/>
              <p:nvPr/>
            </p:nvSpPr>
            <p:spPr>
              <a:xfrm>
                <a:off x="3048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4" name="Rectangle 13"/>
              <p:cNvSpPr/>
              <p:nvPr/>
            </p:nvSpPr>
            <p:spPr>
              <a:xfrm>
                <a:off x="3429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" name="Rectangle 14"/>
              <p:cNvSpPr/>
              <p:nvPr/>
            </p:nvSpPr>
            <p:spPr>
              <a:xfrm>
                <a:off x="3810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" name="Rectangle 15"/>
              <p:cNvSpPr/>
              <p:nvPr/>
            </p:nvSpPr>
            <p:spPr>
              <a:xfrm>
                <a:off x="4191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" name="Rectangle 16"/>
              <p:cNvSpPr/>
              <p:nvPr/>
            </p:nvSpPr>
            <p:spPr>
              <a:xfrm>
                <a:off x="4572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" name="Rectangle 17"/>
              <p:cNvSpPr/>
              <p:nvPr/>
            </p:nvSpPr>
            <p:spPr>
              <a:xfrm>
                <a:off x="4953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" name="Rectangle 18"/>
              <p:cNvSpPr/>
              <p:nvPr/>
            </p:nvSpPr>
            <p:spPr>
              <a:xfrm>
                <a:off x="5334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4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533400"/>
              <a:chOff x="2667000" y="1143000"/>
              <a:chExt cx="2895600" cy="533400"/>
            </a:xfrm>
          </p:grpSpPr>
          <p:sp>
            <p:nvSpPr>
              <p:cNvPr id="14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6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2057400" y="3200400"/>
            <a:ext cx="5638800" cy="2971800"/>
            <a:chOff x="914400" y="1524000"/>
            <a:chExt cx="5638800" cy="2971800"/>
          </a:xfrm>
        </p:grpSpPr>
        <p:grpSp>
          <p:nvGrpSpPr>
            <p:cNvPr id="12" name="Group 43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146" name="Right Arrow 14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7" name="Right Arrow 14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8" name="Right Arrow 14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9" name="Right Arrow 14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0" name="Right Arrow 14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1" name="Right Arrow 15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2" name="Right Arrow 15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3" name="Right Arrow 15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3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8" name="Right Arrow 13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9" name="Right Arrow 13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0" name="Right Arrow 13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1" name="Right Arrow 14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2" name="Right Arrow 14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3" name="Right Arrow 14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4" name="Right Arrow 14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5" name="Right Arrow 14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28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0" name="Right Arrow 12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1" name="Right Arrow 13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2" name="Right Arrow 13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3" name="Right Arrow 13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4" name="Right Arrow 13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5" name="Right Arrow 13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6" name="Right Arrow 13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7" name="Right Arrow 13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29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2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3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4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5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6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7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8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9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48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114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5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6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7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49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106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7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8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9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0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1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50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98" name="Rectangle 11"/>
              <p:cNvSpPr/>
              <p:nvPr/>
            </p:nvSpPr>
            <p:spPr>
              <a:xfrm>
                <a:off x="2667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9" name="Rectangle 12"/>
              <p:cNvSpPr/>
              <p:nvPr/>
            </p:nvSpPr>
            <p:spPr>
              <a:xfrm>
                <a:off x="3048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" name="Rectangle 13"/>
              <p:cNvSpPr/>
              <p:nvPr/>
            </p:nvSpPr>
            <p:spPr>
              <a:xfrm>
                <a:off x="3429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" name="Rectangle 14"/>
              <p:cNvSpPr/>
              <p:nvPr/>
            </p:nvSpPr>
            <p:spPr>
              <a:xfrm>
                <a:off x="3810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2" name="Rectangle 15"/>
              <p:cNvSpPr/>
              <p:nvPr/>
            </p:nvSpPr>
            <p:spPr>
              <a:xfrm>
                <a:off x="4191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3" name="Rectangle 16"/>
              <p:cNvSpPr/>
              <p:nvPr/>
            </p:nvSpPr>
            <p:spPr>
              <a:xfrm>
                <a:off x="4572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4" name="Rectangle 17"/>
              <p:cNvSpPr/>
              <p:nvPr/>
            </p:nvSpPr>
            <p:spPr>
              <a:xfrm>
                <a:off x="4953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5" name="Rectangle 18"/>
              <p:cNvSpPr/>
              <p:nvPr/>
            </p:nvSpPr>
            <p:spPr>
              <a:xfrm>
                <a:off x="5334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51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533400"/>
              <a:chOff x="2667000" y="1143000"/>
              <a:chExt cx="2895600" cy="533400"/>
            </a:xfrm>
          </p:grpSpPr>
          <p:sp>
            <p:nvSpPr>
              <p:cNvPr id="90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2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3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4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52" name="Group 76"/>
            <p:cNvGrpSpPr>
              <a:grpSpLocks/>
            </p:cNvGrpSpPr>
            <p:nvPr/>
          </p:nvGrpSpPr>
          <p:grpSpPr bwMode="auto">
            <a:xfrm>
              <a:off x="914400" y="1524000"/>
              <a:ext cx="1066800" cy="1219200"/>
              <a:chOff x="6553200" y="685800"/>
              <a:chExt cx="1066800" cy="1219200"/>
            </a:xfrm>
          </p:grpSpPr>
          <p:sp>
            <p:nvSpPr>
              <p:cNvPr id="88" name="6-Point Star 87"/>
              <p:cNvSpPr/>
              <p:nvPr/>
            </p:nvSpPr>
            <p:spPr>
              <a:xfrm>
                <a:off x="6553200" y="6858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54" name="TextBox 88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1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7335" name="Group 153"/>
          <p:cNvGrpSpPr>
            <a:grpSpLocks/>
          </p:cNvGrpSpPr>
          <p:nvPr/>
        </p:nvGrpSpPr>
        <p:grpSpPr bwMode="auto">
          <a:xfrm>
            <a:off x="2057400" y="3200400"/>
            <a:ext cx="5638800" cy="2971800"/>
            <a:chOff x="914400" y="1524000"/>
            <a:chExt cx="5638800" cy="2971800"/>
          </a:xfrm>
        </p:grpSpPr>
        <p:grpSp>
          <p:nvGrpSpPr>
            <p:cNvPr id="27336" name="Group 43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222" name="Right Arrow 22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3" name="Right Arrow 22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4" name="Right Arrow 22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5" name="Right Arrow 22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6" name="Right Arrow 22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7" name="Right Arrow 22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8" name="Right Arrow 22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9" name="Right Arrow 22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37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14" name="Right Arrow 21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5" name="Right Arrow 21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6" name="Right Arrow 21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7" name="Right Arrow 21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8" name="Right Arrow 21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9" name="Right Arrow 21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0" name="Right Arrow 21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1" name="Right Arrow 22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38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06" name="Right Arrow 20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7" name="Right Arrow 20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9" name="Right Arrow 20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0" name="Right Arrow 20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1" name="Right Arrow 21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2" name="Right Arrow 21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3" name="Right Arrow 21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39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98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9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0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1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2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3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4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5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05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190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1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2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3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06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182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3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4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5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6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7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8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9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07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174" name="Rectangle 11"/>
              <p:cNvSpPr/>
              <p:nvPr/>
            </p:nvSpPr>
            <p:spPr>
              <a:xfrm>
                <a:off x="2667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5" name="Rectangle 12"/>
              <p:cNvSpPr/>
              <p:nvPr/>
            </p:nvSpPr>
            <p:spPr>
              <a:xfrm>
                <a:off x="3048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6" name="Rectangle 13"/>
              <p:cNvSpPr/>
              <p:nvPr/>
            </p:nvSpPr>
            <p:spPr>
              <a:xfrm>
                <a:off x="3429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7" name="Rectangle 14"/>
              <p:cNvSpPr/>
              <p:nvPr/>
            </p:nvSpPr>
            <p:spPr>
              <a:xfrm>
                <a:off x="3810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8" name="Rectangle 15"/>
              <p:cNvSpPr/>
              <p:nvPr/>
            </p:nvSpPr>
            <p:spPr>
              <a:xfrm>
                <a:off x="4191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9" name="Rectangle 16"/>
              <p:cNvSpPr/>
              <p:nvPr/>
            </p:nvSpPr>
            <p:spPr>
              <a:xfrm>
                <a:off x="4572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0" name="Rectangle 17"/>
              <p:cNvSpPr/>
              <p:nvPr/>
            </p:nvSpPr>
            <p:spPr>
              <a:xfrm>
                <a:off x="4953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1" name="Rectangle 18"/>
              <p:cNvSpPr/>
              <p:nvPr/>
            </p:nvSpPr>
            <p:spPr>
              <a:xfrm>
                <a:off x="5334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162" name="Rectangle 3"/>
            <p:cNvSpPr/>
            <p:nvPr/>
          </p:nvSpPr>
          <p:spPr>
            <a:xfrm>
              <a:off x="3657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Rectangle 4"/>
            <p:cNvSpPr/>
            <p:nvPr/>
          </p:nvSpPr>
          <p:spPr>
            <a:xfrm>
              <a:off x="4038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Rectangle 5"/>
            <p:cNvSpPr/>
            <p:nvPr/>
          </p:nvSpPr>
          <p:spPr>
            <a:xfrm>
              <a:off x="4419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5" name="Rectangle 6"/>
            <p:cNvSpPr/>
            <p:nvPr/>
          </p:nvSpPr>
          <p:spPr>
            <a:xfrm>
              <a:off x="4800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Rectangle 7"/>
            <p:cNvSpPr/>
            <p:nvPr/>
          </p:nvSpPr>
          <p:spPr>
            <a:xfrm>
              <a:off x="5181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Rectangle 8"/>
            <p:cNvSpPr/>
            <p:nvPr/>
          </p:nvSpPr>
          <p:spPr>
            <a:xfrm>
              <a:off x="5562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Rectangle 9"/>
            <p:cNvSpPr/>
            <p:nvPr/>
          </p:nvSpPr>
          <p:spPr>
            <a:xfrm>
              <a:off x="5943600" y="19050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9" name="Rectangle 10"/>
            <p:cNvSpPr/>
            <p:nvPr/>
          </p:nvSpPr>
          <p:spPr>
            <a:xfrm>
              <a:off x="6324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116" name="TextBox 169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6117" name="Group 75"/>
            <p:cNvGrpSpPr>
              <a:grpSpLocks/>
            </p:cNvGrpSpPr>
            <p:nvPr/>
          </p:nvGrpSpPr>
          <p:grpSpPr bwMode="auto">
            <a:xfrm>
              <a:off x="914400" y="1524000"/>
              <a:ext cx="1066800" cy="1219200"/>
              <a:chOff x="6553200" y="685800"/>
              <a:chExt cx="1066800" cy="1219200"/>
            </a:xfrm>
          </p:grpSpPr>
          <p:sp>
            <p:nvSpPr>
              <p:cNvPr id="172" name="6-Point Star 171"/>
              <p:cNvSpPr/>
              <p:nvPr/>
            </p:nvSpPr>
            <p:spPr>
              <a:xfrm>
                <a:off x="6553200" y="6858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19" name="TextBox 172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1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7345" name="Group 229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27346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95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6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7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8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9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0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1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2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47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87" name="Right Arrow 28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8" name="Right Arrow 28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9" name="Right Arrow 28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0" name="Right Arrow 28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1" name="Right Arrow 29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2" name="Right Arrow 29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3" name="Right Arrow 29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4" name="Right Arrow 29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48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79" name="Right Arrow 27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0" name="Right Arrow 27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1" name="Right Arrow 28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2" name="Right Arrow 28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3" name="Right Arrow 28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4" name="Right Arrow 28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5" name="Right Arrow 28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6" name="Right Arrow 28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49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71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2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3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4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5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6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7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8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65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263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4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5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6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66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255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6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7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8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9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0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1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2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67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247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48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49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0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1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2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3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4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238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9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0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1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2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3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4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076" name="TextBox 245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353" name="Group 302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54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71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2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3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4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5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6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7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8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55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63" name="Right Arrow 36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4" name="Right Arrow 36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5" name="Right Arrow 36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6" name="Right Arrow 36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7" name="Right Arrow 36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8" name="Right Arrow 36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9" name="Right Arrow 36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0" name="Right Arrow 36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56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355" name="Right Arrow 35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6" name="Right Arrow 35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7" name="Right Arrow 35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8" name="Right Arrow 35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9" name="Right Arrow 35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0" name="Right Arrow 35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1" name="Right Arrow 36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2" name="Right Arrow 36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57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47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8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9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0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1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2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3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4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22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339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0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1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2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23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331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2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3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4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5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6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7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8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24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323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4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5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6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7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8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9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0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11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2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3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4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5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6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8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033" name="TextBox 318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6034" name="Group 74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321" name="6-Point Star 320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36" name="TextBox 321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7</a:t>
                </a:r>
              </a:p>
            </p:txBody>
          </p:sp>
        </p:grpSp>
      </p:grpSp>
      <p:grpSp>
        <p:nvGrpSpPr>
          <p:cNvPr id="27362" name="Group 378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63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47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8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9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0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1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2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3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4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6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39" name="Right Arrow 43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0" name="Right Arrow 43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1" name="Right Arrow 44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2" name="Right Arrow 44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3" name="Right Arrow 44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4" name="Right Arrow 44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5" name="Right Arrow 44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6" name="Right Arrow 44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65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431" name="Right Arrow 43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2" name="Right Arrow 43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3" name="Right Arrow 43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4" name="Right Arrow 43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5" name="Right Arrow 43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6" name="Right Arrow 43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7" name="Right Arrow 43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8" name="Right Arrow 43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66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23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4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5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6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7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8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9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0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979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415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6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7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8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85" name="Rectangle 384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988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407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8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9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0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1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2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3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4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94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5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6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7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8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9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1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97" name="TextBox 401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998" name="TextBox 402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999" name="Group 83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405" name="6-Point Star 404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01" name="TextBox 405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7</a:t>
                </a:r>
              </a:p>
            </p:txBody>
          </p:sp>
        </p:grpSp>
      </p:grpSp>
      <p:grpSp>
        <p:nvGrpSpPr>
          <p:cNvPr id="27370" name="Group 454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27371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20" name="Right Arrow 8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1" name="Right Arrow 8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2" name="Right Arrow 8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3" name="Right Arrow 8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4" name="Right Arrow 8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5" name="Right Arrow 8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6" name="Right Arrow 9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7" name="Right Arrow 9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2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12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3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4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5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6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7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8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9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3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04" name="Right Arrow 50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5" name="Right Arrow 50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6" name="Right Arrow 50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7" name="Right Arrow 50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8" name="Right Arrow 50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9" name="Right Arrow 50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0" name="Right Arrow 50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1" name="Right Arrow 51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4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96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7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8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9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0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1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2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3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939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488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9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0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1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461" name="Rectangle 460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948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480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1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2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3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4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5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6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7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470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2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4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5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6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7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57" name="TextBox 477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958" name="TextBox 478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377" name="Group 527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78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596" name="Right Arrow 8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7" name="Right Arrow 8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8" name="Right Arrow 8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9" name="Right Arrow 8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0" name="Right Arrow 8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1" name="Right Arrow 8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2" name="Right Arrow 9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3" name="Right Arrow 9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9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88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9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0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1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2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3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4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5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80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80" name="Right Arrow 57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1" name="Right Arrow 58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2" name="Right Arrow 58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3" name="Right Arrow 58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4" name="Right Arrow 58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5" name="Right Arrow 58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6" name="Right Arrow 58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7" name="Right Arrow 58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82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72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3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4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5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6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7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8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9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896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564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5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6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7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534" name="Rectangle 533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905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556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7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8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9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0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1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2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3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543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4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5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6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7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8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9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0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14" name="TextBox 550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915" name="TextBox 551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916" name="Group 93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554" name="6-Point Star 553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18" name="TextBox 554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9</a:t>
                </a:r>
              </a:p>
            </p:txBody>
          </p:sp>
        </p:grpSp>
      </p:grpSp>
      <p:grpSp>
        <p:nvGrpSpPr>
          <p:cNvPr id="27387" name="Group 603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88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674" name="Right Arrow 8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5" name="Right Arrow 8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6" name="Right Arrow 8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7" name="Right Arrow 8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8" name="Right Arrow 8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9" name="Right Arrow 8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80" name="Right Arrow 9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81" name="Right Arrow 9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89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66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7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8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9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0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1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2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3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0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58" name="Right Arrow 65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9" name="Right Arrow 65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0" name="Right Arrow 65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1" name="Right Arrow 66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2" name="Right Arrow 66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3" name="Right Arrow 66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4" name="Right Arrow 66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5" name="Right Arrow 66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1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50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1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2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3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4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5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6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7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851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642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3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4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5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10" name="Rectangle 609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860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634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5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6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7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8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9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0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1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19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0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1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2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3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4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5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6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69" name="TextBox 626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70" name="TextBox 627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71" name="TextBox 628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72" name="TextBox 629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873" name="Group 93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632" name="6-Point Star 631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75" name="TextBox 632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9</a:t>
                </a:r>
              </a:p>
            </p:txBody>
          </p:sp>
        </p:grpSp>
      </p:grpSp>
      <p:grpSp>
        <p:nvGrpSpPr>
          <p:cNvPr id="81" name="Group 681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82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49" name="Right Arrow 74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0" name="Right Arrow 74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1" name="Right Arrow 75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2" name="Right Arrow 75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3" name="Right Arrow 75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4" name="Right Arrow 75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5" name="Right Arrow 75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6" name="Right Arrow 75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83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41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2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3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4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5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6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7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8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8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33" name="Right Arrow 73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4" name="Right Arrow 73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5" name="Right Arrow 73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6" name="Right Arrow 73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7" name="Right Arrow 73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8" name="Right Arrow 73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9" name="Right Arrow 73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0" name="Right Arrow 73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85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25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6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7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8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9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0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1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2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809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717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8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9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0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88" name="Rectangle 687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89" name="Rectangle 688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0" name="Rectangle 689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1" name="Rectangle 690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2" name="Rectangle 691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3" name="Rectangle 692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4" name="Rectangle 693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5" name="Rectangle 694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818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709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0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1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2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3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4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5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6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97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8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9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0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1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2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3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4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27" name="TextBox 704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28" name="TextBox 705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29" name="TextBox 706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30" name="TextBox 707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89" name="Group 756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92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27" name="Right Arrow 82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8" name="Right Arrow 82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9" name="Right Arrow 82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0" name="Right Arrow 82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1" name="Right Arrow 83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2" name="Right Arrow 83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3" name="Right Arrow 83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4" name="Right Arrow 83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3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19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0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1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2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3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4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5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6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811" name="Right Arrow 81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2" name="Right Arrow 81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3" name="Right Arrow 81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4" name="Right Arrow 81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5" name="Right Arrow 81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6" name="Right Arrow 81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7" name="Right Arrow 81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8" name="Right Arrow 81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5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03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4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5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6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7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8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9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0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764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795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6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7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8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763" name="Rectangle 762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773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787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88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89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0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1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2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3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4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772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3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4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5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6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7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8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9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82" name="TextBox 779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83" name="TextBox 780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84" name="TextBox 781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85" name="TextBox 782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786" name="Group 93"/>
            <p:cNvGrpSpPr>
              <a:grpSpLocks/>
            </p:cNvGrpSpPr>
            <p:nvPr/>
          </p:nvGrpSpPr>
          <p:grpSpPr bwMode="auto">
            <a:xfrm>
              <a:off x="914400" y="2209800"/>
              <a:ext cx="1066800" cy="1219200"/>
              <a:chOff x="6553200" y="685800"/>
              <a:chExt cx="1066800" cy="1219200"/>
            </a:xfrm>
          </p:grpSpPr>
          <p:sp>
            <p:nvSpPr>
              <p:cNvPr id="785" name="6-Point Star 784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88" name="TextBox 785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1</a:t>
                </a:r>
              </a:p>
            </p:txBody>
          </p:sp>
        </p:grpSp>
      </p:grpSp>
      <p:grpSp>
        <p:nvGrpSpPr>
          <p:cNvPr id="27399" name="Group 834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400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06" name="Right Arrow 90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7" name="Right Arrow 90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8" name="Right Arrow 90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9" name="Right Arrow 90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0" name="Right Arrow 90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1" name="Right Arrow 91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2" name="Right Arrow 91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3" name="Right Arrow 91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1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98" name="Right Arrow 89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9" name="Right Arrow 89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0" name="Right Arrow 89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1" name="Right Arrow 90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2" name="Right Arrow 90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3" name="Right Arrow 90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4" name="Right Arrow 90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5" name="Right Arrow 90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2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890" name="Right Arrow 88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1" name="Right Arrow 89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2" name="Right Arrow 89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3" name="Right Arrow 89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4" name="Right Arrow 89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5" name="Right Arrow 89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6" name="Right Arrow 89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7" name="Right Arrow 89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3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82" name="Right Arrow 88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3" name="Right Arrow 88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4" name="Right Arrow 88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5" name="Right Arrow 88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6" name="Right Arrow 88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7" name="Right Arrow 88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8" name="Right Arrow 88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9" name="Right Arrow 88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718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874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5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6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7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8" name="Rectangle 31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9" name="Rectangle 32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0" name="Rectangle 33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1" name="Rectangle 34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841" name="Rectangle 840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2" name="Rectangle 841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3" name="Rectangle 842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5" name="Rectangle 844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6" name="Rectangle 845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7" name="Rectangle 846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8" name="Rectangle 847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0" name="Rectangle 849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1" name="Rectangle 850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3" name="Rectangle 852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4" name="Rectangle 853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7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8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9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0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1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2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3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4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43" name="TextBox 864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4" name="TextBox 865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5" name="TextBox 866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6" name="TextBox 867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747" name="Group 93"/>
            <p:cNvGrpSpPr>
              <a:grpSpLocks/>
            </p:cNvGrpSpPr>
            <p:nvPr/>
          </p:nvGrpSpPr>
          <p:grpSpPr bwMode="auto">
            <a:xfrm>
              <a:off x="914400" y="2209800"/>
              <a:ext cx="1066800" cy="1219200"/>
              <a:chOff x="6553200" y="685800"/>
              <a:chExt cx="1066800" cy="1219200"/>
            </a:xfrm>
          </p:grpSpPr>
          <p:sp>
            <p:nvSpPr>
              <p:cNvPr id="872" name="6-Point Star 871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51" name="TextBox 872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1</a:t>
                </a:r>
              </a:p>
            </p:txBody>
          </p:sp>
        </p:grpSp>
        <p:sp>
          <p:nvSpPr>
            <p:cNvPr id="15748" name="TextBox 869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9" name="TextBox 870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406" name="Group 913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27407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82" name="Right Arrow 98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3" name="Right Arrow 98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4" name="Right Arrow 98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5" name="Right Arrow 98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6" name="Right Arrow 98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7" name="Right Arrow 98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8" name="Right Arrow 98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9" name="Right Arrow 98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8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74" name="Right Arrow 97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5" name="Right Arrow 97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6" name="Right Arrow 97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7" name="Right Arrow 97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8" name="Right Arrow 97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9" name="Right Arrow 97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0" name="Right Arrow 97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1" name="Right Arrow 98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9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66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7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8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9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0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1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2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3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10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58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9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0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1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2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3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4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5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675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950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1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2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3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4" name="Rectangle 953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5" name="Rectangle 954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6" name="Rectangle 955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7" name="Rectangle 956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920" name="Rectangle 919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2" name="Rectangle 921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3" name="Rectangle 922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5" name="Rectangle 924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6" name="Rectangle 925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8" name="Rectangle 927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9" name="Rectangle 928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1" name="Rectangle 930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2" name="Rectangle 931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5" name="Rectangle 934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6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7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8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9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0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1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2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3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00" name="TextBox 943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1" name="TextBox 944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2" name="TextBox 945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3" name="TextBox 946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4" name="TextBox 947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5" name="TextBox 948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412" name="Group 989"/>
          <p:cNvGrpSpPr>
            <a:grpSpLocks/>
          </p:cNvGrpSpPr>
          <p:nvPr/>
        </p:nvGrpSpPr>
        <p:grpSpPr bwMode="auto">
          <a:xfrm>
            <a:off x="2057400" y="3505200"/>
            <a:ext cx="5638800" cy="2971800"/>
            <a:chOff x="914400" y="1828799"/>
            <a:chExt cx="5638800" cy="2971801"/>
          </a:xfrm>
        </p:grpSpPr>
        <p:grpSp>
          <p:nvGrpSpPr>
            <p:cNvPr id="15624" name="Group 104"/>
            <p:cNvGrpSpPr>
              <a:grpSpLocks/>
            </p:cNvGrpSpPr>
            <p:nvPr/>
          </p:nvGrpSpPr>
          <p:grpSpPr bwMode="auto">
            <a:xfrm>
              <a:off x="2209800" y="1828799"/>
              <a:ext cx="4343400" cy="2667001"/>
              <a:chOff x="2209800" y="1828799"/>
              <a:chExt cx="4343400" cy="2667001"/>
            </a:xfrm>
          </p:grpSpPr>
          <p:grpSp>
            <p:nvGrpSpPr>
              <p:cNvPr id="27414" name="Group 74"/>
              <p:cNvGrpSpPr/>
              <p:nvPr/>
            </p:nvGrpSpPr>
            <p:grpSpPr>
              <a:xfrm>
                <a:off x="2209800" y="27432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62" name="Right Arrow 1061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3" name="Right Arrow 1062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4" name="Right Arrow 1063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5" name="Right Arrow 1064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6" name="Right Arrow 1065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7" name="Right Arrow 1066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8" name="Right Arrow 1067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9" name="Right Arrow 95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27415" name="Group 44"/>
              <p:cNvGrpSpPr/>
              <p:nvPr/>
            </p:nvGrpSpPr>
            <p:grpSpPr>
              <a:xfrm>
                <a:off x="2209800" y="34290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54" name="Right Arrow 96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5" name="Right Arrow 97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6" name="Right Arrow 98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7" name="Right Arrow 99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8" name="Right Arrow 100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9" name="Right Arrow 101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0" name="Right Arrow 102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1" name="Right Arrow 103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27416" name="Group 74"/>
              <p:cNvGrpSpPr/>
              <p:nvPr/>
            </p:nvGrpSpPr>
            <p:grpSpPr>
              <a:xfrm>
                <a:off x="2209800" y="20574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46" name="Right Arrow 1045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7" name="Right Arrow 1046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8" name="Right Arrow 1047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9" name="Right Arrow 1048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0" name="Right Arrow 1049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1" name="Right Arrow 1050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2" name="Right Arrow 1051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3" name="Right Arrow 1052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27417" name="Group 62"/>
              <p:cNvGrpSpPr/>
              <p:nvPr/>
            </p:nvGrpSpPr>
            <p:grpSpPr>
              <a:xfrm>
                <a:off x="2209800" y="41148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38" name="Right Arrow 1037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9" name="Right Arrow 1038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0" name="Right Arrow 1039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1" name="Right Arrow 1040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2" name="Right Arrow 1041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3" name="Right Arrow 1042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4" name="Right Arrow 1043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5" name="Right Arrow 1044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15632" name="Group 71"/>
              <p:cNvGrpSpPr>
                <a:grpSpLocks/>
              </p:cNvGrpSpPr>
              <p:nvPr/>
            </p:nvGrpSpPr>
            <p:grpSpPr bwMode="auto">
              <a:xfrm>
                <a:off x="3657600" y="3962400"/>
                <a:ext cx="2895600" cy="533400"/>
                <a:chOff x="2667000" y="3200400"/>
                <a:chExt cx="2895600" cy="533400"/>
              </a:xfrm>
            </p:grpSpPr>
            <p:sp>
              <p:nvSpPr>
                <p:cNvPr id="1030" name="Rectangle 27"/>
                <p:cNvSpPr/>
                <p:nvPr/>
              </p:nvSpPr>
              <p:spPr>
                <a:xfrm>
                  <a:off x="2667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1" name="Rectangle 28"/>
                <p:cNvSpPr/>
                <p:nvPr/>
              </p:nvSpPr>
              <p:spPr>
                <a:xfrm>
                  <a:off x="3048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2" name="Rectangle 29"/>
                <p:cNvSpPr/>
                <p:nvPr/>
              </p:nvSpPr>
              <p:spPr>
                <a:xfrm>
                  <a:off x="3429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3" name="Rectangle 30"/>
                <p:cNvSpPr/>
                <p:nvPr/>
              </p:nvSpPr>
              <p:spPr>
                <a:xfrm>
                  <a:off x="3810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4" name="Rectangle 1033"/>
                <p:cNvSpPr/>
                <p:nvPr/>
              </p:nvSpPr>
              <p:spPr>
                <a:xfrm>
                  <a:off x="4191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5" name="Rectangle 1034"/>
                <p:cNvSpPr/>
                <p:nvPr/>
              </p:nvSpPr>
              <p:spPr>
                <a:xfrm>
                  <a:off x="4572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6" name="Rectangle 1035"/>
                <p:cNvSpPr/>
                <p:nvPr/>
              </p:nvSpPr>
              <p:spPr>
                <a:xfrm>
                  <a:off x="4953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7" name="Rectangle 1036"/>
                <p:cNvSpPr/>
                <p:nvPr/>
              </p:nvSpPr>
              <p:spPr>
                <a:xfrm>
                  <a:off x="5334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sp>
            <p:nvSpPr>
              <p:cNvPr id="1000" name="Rectangle 999"/>
              <p:cNvSpPr/>
              <p:nvPr/>
            </p:nvSpPr>
            <p:spPr>
              <a:xfrm>
                <a:off x="3657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1" name="Rectangle 1000"/>
              <p:cNvSpPr/>
              <p:nvPr/>
            </p:nvSpPr>
            <p:spPr>
              <a:xfrm>
                <a:off x="4038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2" name="Rectangle 1001"/>
              <p:cNvSpPr/>
              <p:nvPr/>
            </p:nvSpPr>
            <p:spPr>
              <a:xfrm>
                <a:off x="4419600" y="3276600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3" name="Rectangle 1002"/>
              <p:cNvSpPr/>
              <p:nvPr/>
            </p:nvSpPr>
            <p:spPr>
              <a:xfrm>
                <a:off x="4800600" y="3276600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4" name="Rectangle 1003"/>
              <p:cNvSpPr/>
              <p:nvPr/>
            </p:nvSpPr>
            <p:spPr>
              <a:xfrm>
                <a:off x="5181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5" name="Rectangle 1004"/>
              <p:cNvSpPr/>
              <p:nvPr/>
            </p:nvSpPr>
            <p:spPr>
              <a:xfrm>
                <a:off x="5562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6" name="Rectangle 1005"/>
              <p:cNvSpPr/>
              <p:nvPr/>
            </p:nvSpPr>
            <p:spPr>
              <a:xfrm>
                <a:off x="5943600" y="3276600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7" name="Rectangle 1006"/>
              <p:cNvSpPr/>
              <p:nvPr/>
            </p:nvSpPr>
            <p:spPr>
              <a:xfrm>
                <a:off x="6324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8" name="Rectangle 1007"/>
              <p:cNvSpPr/>
              <p:nvPr/>
            </p:nvSpPr>
            <p:spPr>
              <a:xfrm>
                <a:off x="3657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9" name="Rectangle 1008"/>
              <p:cNvSpPr/>
              <p:nvPr/>
            </p:nvSpPr>
            <p:spPr>
              <a:xfrm>
                <a:off x="4038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0" name="Rectangle 1009"/>
              <p:cNvSpPr/>
              <p:nvPr/>
            </p:nvSpPr>
            <p:spPr>
              <a:xfrm>
                <a:off x="4419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1" name="Rectangle 1010"/>
              <p:cNvSpPr/>
              <p:nvPr/>
            </p:nvSpPr>
            <p:spPr>
              <a:xfrm>
                <a:off x="4800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2" name="Rectangle 1011"/>
              <p:cNvSpPr/>
              <p:nvPr/>
            </p:nvSpPr>
            <p:spPr>
              <a:xfrm>
                <a:off x="5181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3" name="Rectangle 1012"/>
              <p:cNvSpPr/>
              <p:nvPr/>
            </p:nvSpPr>
            <p:spPr>
              <a:xfrm>
                <a:off x="5562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4" name="Rectangle 1013"/>
              <p:cNvSpPr/>
              <p:nvPr/>
            </p:nvSpPr>
            <p:spPr>
              <a:xfrm>
                <a:off x="5943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5" name="Rectangle 1014"/>
              <p:cNvSpPr/>
              <p:nvPr/>
            </p:nvSpPr>
            <p:spPr>
              <a:xfrm>
                <a:off x="6324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6" name="Rectangle 3"/>
              <p:cNvSpPr/>
              <p:nvPr/>
            </p:nvSpPr>
            <p:spPr>
              <a:xfrm>
                <a:off x="3657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7" name="Rectangle 1016"/>
              <p:cNvSpPr/>
              <p:nvPr/>
            </p:nvSpPr>
            <p:spPr>
              <a:xfrm>
                <a:off x="4038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8" name="Rectangle 1017"/>
              <p:cNvSpPr/>
              <p:nvPr/>
            </p:nvSpPr>
            <p:spPr>
              <a:xfrm>
                <a:off x="4419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9" name="Rectangle 6"/>
              <p:cNvSpPr/>
              <p:nvPr/>
            </p:nvSpPr>
            <p:spPr>
              <a:xfrm>
                <a:off x="4800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0" name="Rectangle 7"/>
              <p:cNvSpPr/>
              <p:nvPr/>
            </p:nvSpPr>
            <p:spPr>
              <a:xfrm>
                <a:off x="5181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1" name="Rectangle 8"/>
              <p:cNvSpPr/>
              <p:nvPr/>
            </p:nvSpPr>
            <p:spPr>
              <a:xfrm>
                <a:off x="5562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2" name="Rectangle 9"/>
              <p:cNvSpPr/>
              <p:nvPr/>
            </p:nvSpPr>
            <p:spPr>
              <a:xfrm>
                <a:off x="5943600" y="19049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3" name="Rectangle 10"/>
              <p:cNvSpPr/>
              <p:nvPr/>
            </p:nvSpPr>
            <p:spPr>
              <a:xfrm>
                <a:off x="6324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57" name="TextBox 1023"/>
              <p:cNvSpPr txBox="1">
                <a:spLocks noChangeArrowheads="1"/>
              </p:cNvSpPr>
              <p:nvPr/>
            </p:nvSpPr>
            <p:spPr bwMode="auto">
              <a:xfrm rot="-5400000">
                <a:off x="5725272" y="2047128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58" name="TextBox 1024"/>
              <p:cNvSpPr txBox="1">
                <a:spLocks noChangeArrowheads="1"/>
              </p:cNvSpPr>
              <p:nvPr/>
            </p:nvSpPr>
            <p:spPr bwMode="auto">
              <a:xfrm rot="-5400000">
                <a:off x="4582272" y="34524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59" name="TextBox 1025"/>
              <p:cNvSpPr txBox="1">
                <a:spLocks noChangeArrowheads="1"/>
              </p:cNvSpPr>
              <p:nvPr/>
            </p:nvSpPr>
            <p:spPr bwMode="auto">
              <a:xfrm rot="-5400000">
                <a:off x="4201272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60" name="TextBox 1026"/>
              <p:cNvSpPr txBox="1">
                <a:spLocks noChangeArrowheads="1"/>
              </p:cNvSpPr>
              <p:nvPr/>
            </p:nvSpPr>
            <p:spPr bwMode="auto">
              <a:xfrm rot="-5400000">
                <a:off x="5738427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61" name="TextBox 1027"/>
              <p:cNvSpPr txBox="1">
                <a:spLocks noChangeArrowheads="1"/>
              </p:cNvSpPr>
              <p:nvPr/>
            </p:nvSpPr>
            <p:spPr bwMode="auto">
              <a:xfrm rot="-5400000">
                <a:off x="3439272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62" name="TextBox 1028"/>
              <p:cNvSpPr txBox="1">
                <a:spLocks noChangeArrowheads="1"/>
              </p:cNvSpPr>
              <p:nvPr/>
            </p:nvSpPr>
            <p:spPr bwMode="auto">
              <a:xfrm rot="-5400000">
                <a:off x="6119427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</p:grpSp>
        <p:grpSp>
          <p:nvGrpSpPr>
            <p:cNvPr id="15625" name="Group 93"/>
            <p:cNvGrpSpPr>
              <a:grpSpLocks/>
            </p:cNvGrpSpPr>
            <p:nvPr/>
          </p:nvGrpSpPr>
          <p:grpSpPr bwMode="auto">
            <a:xfrm>
              <a:off x="914400" y="3581400"/>
              <a:ext cx="1066800" cy="1219200"/>
              <a:chOff x="6553200" y="685800"/>
              <a:chExt cx="1066800" cy="1219200"/>
            </a:xfrm>
          </p:grpSpPr>
          <p:sp>
            <p:nvSpPr>
              <p:cNvPr id="993" name="6-Point Star 992"/>
              <p:cNvSpPr/>
              <p:nvPr/>
            </p:nvSpPr>
            <p:spPr>
              <a:xfrm>
                <a:off x="6553200" y="6858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27" name="TextBox 993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4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7421" name="Group 1069"/>
          <p:cNvGrpSpPr>
            <a:grpSpLocks/>
          </p:cNvGrpSpPr>
          <p:nvPr/>
        </p:nvGrpSpPr>
        <p:grpSpPr bwMode="auto">
          <a:xfrm>
            <a:off x="2057400" y="3505200"/>
            <a:ext cx="5638800" cy="2971800"/>
            <a:chOff x="914400" y="1828799"/>
            <a:chExt cx="5638800" cy="2971801"/>
          </a:xfrm>
        </p:grpSpPr>
        <p:grpSp>
          <p:nvGrpSpPr>
            <p:cNvPr id="27422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43" name="Right Arrow 114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4" name="Right Arrow 114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5" name="Right Arrow 114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6" name="Right Arrow 114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7" name="Right Arrow 114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8" name="Right Arrow 114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9" name="Right Arrow 114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50" name="Right Arrow 114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23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35" name="Right Arrow 113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6" name="Right Arrow 113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7" name="Right Arrow 113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8" name="Right Arrow 113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9" name="Right Arrow 113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0" name="Right Arrow 113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1" name="Right Arrow 114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2" name="Right Arrow 114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4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27" name="Right Arrow 112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8" name="Right Arrow 112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9" name="Right Arrow 112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0" name="Right Arrow 112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1" name="Right Arrow 113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2" name="Right Arrow 113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3" name="Right Arrow 113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4" name="Right Arrow 113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5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19" name="Right Arrow 111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0" name="Right Arrow 111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1" name="Right Arrow 112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2" name="Right Arrow 112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3" name="Right Arrow 112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4" name="Right Arrow 112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5" name="Right Arrow 112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6" name="Right Arrow 112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1075" name="Rectangle 1074"/>
            <p:cNvSpPr/>
            <p:nvPr/>
          </p:nvSpPr>
          <p:spPr>
            <a:xfrm>
              <a:off x="3657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6" name="Rectangle 1075"/>
            <p:cNvSpPr/>
            <p:nvPr/>
          </p:nvSpPr>
          <p:spPr>
            <a:xfrm>
              <a:off x="4038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7" name="Rectangle 1076"/>
            <p:cNvSpPr/>
            <p:nvPr/>
          </p:nvSpPr>
          <p:spPr>
            <a:xfrm>
              <a:off x="4419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8" name="Rectangle 1077"/>
            <p:cNvSpPr/>
            <p:nvPr/>
          </p:nvSpPr>
          <p:spPr>
            <a:xfrm>
              <a:off x="4800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9" name="Rectangle 1078"/>
            <p:cNvSpPr/>
            <p:nvPr/>
          </p:nvSpPr>
          <p:spPr>
            <a:xfrm>
              <a:off x="5181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0" name="Rectangle 1079"/>
            <p:cNvSpPr/>
            <p:nvPr/>
          </p:nvSpPr>
          <p:spPr>
            <a:xfrm>
              <a:off x="5562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1" name="Rectangle 1080"/>
            <p:cNvSpPr/>
            <p:nvPr/>
          </p:nvSpPr>
          <p:spPr>
            <a:xfrm>
              <a:off x="5943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2" name="Rectangle 1081"/>
            <p:cNvSpPr/>
            <p:nvPr/>
          </p:nvSpPr>
          <p:spPr>
            <a:xfrm>
              <a:off x="6324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3" name="Rectangle 1082"/>
            <p:cNvSpPr/>
            <p:nvPr/>
          </p:nvSpPr>
          <p:spPr>
            <a:xfrm>
              <a:off x="3657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4" name="Rectangle 1083"/>
            <p:cNvSpPr/>
            <p:nvPr/>
          </p:nvSpPr>
          <p:spPr>
            <a:xfrm>
              <a:off x="4038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5" name="Rectangle 1084"/>
            <p:cNvSpPr/>
            <p:nvPr/>
          </p:nvSpPr>
          <p:spPr>
            <a:xfrm>
              <a:off x="4419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6" name="Rectangle 1085"/>
            <p:cNvSpPr/>
            <p:nvPr/>
          </p:nvSpPr>
          <p:spPr>
            <a:xfrm>
              <a:off x="4800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7" name="Rectangle 1086"/>
            <p:cNvSpPr/>
            <p:nvPr/>
          </p:nvSpPr>
          <p:spPr>
            <a:xfrm>
              <a:off x="5181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8" name="Rectangle 1087"/>
            <p:cNvSpPr/>
            <p:nvPr/>
          </p:nvSpPr>
          <p:spPr>
            <a:xfrm>
              <a:off x="5562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9" name="Rectangle 1088"/>
            <p:cNvSpPr/>
            <p:nvPr/>
          </p:nvSpPr>
          <p:spPr>
            <a:xfrm>
              <a:off x="5943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0" name="Rectangle 1089"/>
            <p:cNvSpPr/>
            <p:nvPr/>
          </p:nvSpPr>
          <p:spPr>
            <a:xfrm>
              <a:off x="6324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1" name="Rectangle 1090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2" name="Rectangle 1091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3" name="Rectangle 1092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4" name="Rectangle 1093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5" name="Rectangle 1094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6" name="Rectangle 1095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7" name="Rectangle 1096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8" name="Rectangle 1097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9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0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2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3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4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5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6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612" name="TextBox 1106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3" name="TextBox 1107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4" name="TextBox 1108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5" name="TextBox 1109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6" name="TextBox 1110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7" name="TextBox 1111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618" name="Group 269"/>
            <p:cNvGrpSpPr>
              <a:grpSpLocks/>
            </p:cNvGrpSpPr>
            <p:nvPr/>
          </p:nvGrpSpPr>
          <p:grpSpPr bwMode="auto">
            <a:xfrm>
              <a:off x="914400" y="3581400"/>
              <a:ext cx="1066800" cy="1219200"/>
              <a:chOff x="914400" y="3581400"/>
              <a:chExt cx="1066800" cy="1219200"/>
            </a:xfrm>
          </p:grpSpPr>
          <p:sp>
            <p:nvSpPr>
              <p:cNvPr id="1117" name="6-Point Star 1116"/>
              <p:cNvSpPr/>
              <p:nvPr/>
            </p:nvSpPr>
            <p:spPr>
              <a:xfrm>
                <a:off x="914400" y="35814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23" name="TextBox 1117"/>
              <p:cNvSpPr txBox="1">
                <a:spLocks noChangeArrowheads="1"/>
              </p:cNvSpPr>
              <p:nvPr/>
            </p:nvSpPr>
            <p:spPr bwMode="auto">
              <a:xfrm>
                <a:off x="997581" y="39293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4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  <p:sp>
          <p:nvSpPr>
            <p:cNvPr id="15619" name="TextBox 1113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20" name="TextBox 1114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21" name="TextBox 1115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157" name="Group 1150"/>
          <p:cNvGrpSpPr>
            <a:grpSpLocks/>
          </p:cNvGrpSpPr>
          <p:nvPr/>
        </p:nvGrpSpPr>
        <p:grpSpPr bwMode="auto">
          <a:xfrm>
            <a:off x="3352800" y="3505200"/>
            <a:ext cx="4343400" cy="2743200"/>
            <a:chOff x="2209800" y="1828799"/>
            <a:chExt cx="4343400" cy="2743200"/>
          </a:xfrm>
        </p:grpSpPr>
        <p:grpSp>
          <p:nvGrpSpPr>
            <p:cNvPr id="158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21" name="Right Arrow 122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2" name="Right Arrow 122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3" name="Right Arrow 122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4" name="Right Arrow 122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5" name="Right Arrow 122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6" name="Right Arrow 122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7" name="Right Arrow 122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8" name="Right Arrow 122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59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13" name="Right Arrow 121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4" name="Right Arrow 121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5" name="Right Arrow 121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6" name="Right Arrow 121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7" name="Right Arrow 121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8" name="Right Arrow 121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9" name="Right Arrow 121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0" name="Right Arrow 121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60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05" name="Right Arrow 120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6" name="Right Arrow 120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7" name="Right Arrow 120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8" name="Right Arrow 120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9" name="Right Arrow 120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0" name="Right Arrow 120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1" name="Right Arrow 121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2" name="Right Arrow 121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61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97" name="Right Arrow 119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98" name="Right Arrow 119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99" name="Right Arrow 119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0" name="Right Arrow 119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1" name="Right Arrow 120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2" name="Right Arrow 120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3" name="Right Arrow 120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4" name="Right Arrow 120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56" name="Rectangle 1155"/>
            <p:cNvSpPr/>
            <p:nvPr/>
          </p:nvSpPr>
          <p:spPr>
            <a:xfrm>
              <a:off x="3657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7" name="Rectangle 1156"/>
            <p:cNvSpPr/>
            <p:nvPr/>
          </p:nvSpPr>
          <p:spPr>
            <a:xfrm>
              <a:off x="4038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8" name="Rectangle 1157"/>
            <p:cNvSpPr/>
            <p:nvPr/>
          </p:nvSpPr>
          <p:spPr>
            <a:xfrm>
              <a:off x="4419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9" name="Rectangle 1158"/>
            <p:cNvSpPr/>
            <p:nvPr/>
          </p:nvSpPr>
          <p:spPr>
            <a:xfrm>
              <a:off x="4800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0" name="Rectangle 1159"/>
            <p:cNvSpPr/>
            <p:nvPr/>
          </p:nvSpPr>
          <p:spPr>
            <a:xfrm>
              <a:off x="5181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1" name="Rectangle 1160"/>
            <p:cNvSpPr/>
            <p:nvPr/>
          </p:nvSpPr>
          <p:spPr>
            <a:xfrm>
              <a:off x="5562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2" name="Rectangle 1161"/>
            <p:cNvSpPr/>
            <p:nvPr/>
          </p:nvSpPr>
          <p:spPr>
            <a:xfrm>
              <a:off x="5943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3" name="Rectangle 1162"/>
            <p:cNvSpPr/>
            <p:nvPr/>
          </p:nvSpPr>
          <p:spPr>
            <a:xfrm>
              <a:off x="6324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4" name="Rectangle 1163"/>
            <p:cNvSpPr/>
            <p:nvPr/>
          </p:nvSpPr>
          <p:spPr>
            <a:xfrm>
              <a:off x="3657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5" name="Rectangle 1164"/>
            <p:cNvSpPr/>
            <p:nvPr/>
          </p:nvSpPr>
          <p:spPr>
            <a:xfrm>
              <a:off x="4038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6" name="Rectangle 1165"/>
            <p:cNvSpPr/>
            <p:nvPr/>
          </p:nvSpPr>
          <p:spPr>
            <a:xfrm>
              <a:off x="4419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7" name="Rectangle 1166"/>
            <p:cNvSpPr/>
            <p:nvPr/>
          </p:nvSpPr>
          <p:spPr>
            <a:xfrm>
              <a:off x="4800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8" name="Rectangle 1167"/>
            <p:cNvSpPr/>
            <p:nvPr/>
          </p:nvSpPr>
          <p:spPr>
            <a:xfrm>
              <a:off x="5181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9" name="Rectangle 1168"/>
            <p:cNvSpPr/>
            <p:nvPr/>
          </p:nvSpPr>
          <p:spPr>
            <a:xfrm>
              <a:off x="5562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0" name="Rectangle 1169"/>
            <p:cNvSpPr/>
            <p:nvPr/>
          </p:nvSpPr>
          <p:spPr>
            <a:xfrm>
              <a:off x="5943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1" name="Rectangle 1170"/>
            <p:cNvSpPr/>
            <p:nvPr/>
          </p:nvSpPr>
          <p:spPr>
            <a:xfrm>
              <a:off x="6324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2" name="Rectangle 1171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3" name="Rectangle 1172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4" name="Rectangle 1173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5" name="Rectangle 1174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6" name="Rectangle 1175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7" name="Rectangle 1176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8" name="Rectangle 1177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9" name="Rectangle 1178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0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1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2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3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4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5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6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7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67" name="TextBox 1187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68" name="TextBox 1188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69" name="TextBox 1189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0" name="TextBox 1190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1" name="TextBox 1191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2" name="TextBox 1192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3" name="TextBox 1193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4" name="TextBox 1194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5" name="TextBox 1195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170" name="Group 1228"/>
          <p:cNvGrpSpPr>
            <a:grpSpLocks/>
          </p:cNvGrpSpPr>
          <p:nvPr/>
        </p:nvGrpSpPr>
        <p:grpSpPr bwMode="auto">
          <a:xfrm>
            <a:off x="2057400" y="3505200"/>
            <a:ext cx="5638800" cy="2743200"/>
            <a:chOff x="914400" y="1828799"/>
            <a:chExt cx="5638800" cy="2743200"/>
          </a:xfrm>
        </p:grpSpPr>
        <p:grpSp>
          <p:nvGrpSpPr>
            <p:cNvPr id="15482" name="Group 108"/>
            <p:cNvGrpSpPr>
              <a:grpSpLocks/>
            </p:cNvGrpSpPr>
            <p:nvPr/>
          </p:nvGrpSpPr>
          <p:grpSpPr bwMode="auto">
            <a:xfrm>
              <a:off x="2209800" y="1828799"/>
              <a:ext cx="4343400" cy="2743200"/>
              <a:chOff x="2209800" y="1828799"/>
              <a:chExt cx="4343400" cy="2743200"/>
            </a:xfrm>
          </p:grpSpPr>
          <p:grpSp>
            <p:nvGrpSpPr>
              <p:cNvPr id="173" name="Group 74"/>
              <p:cNvGrpSpPr/>
              <p:nvPr/>
            </p:nvGrpSpPr>
            <p:grpSpPr>
              <a:xfrm>
                <a:off x="2209800" y="27432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303" name="Right Arrow 1302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4" name="Right Arrow 1303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5" name="Right Arrow 1304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6" name="Right Arrow 1305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7" name="Right Arrow 1306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8" name="Right Arrow 1307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9" name="Right Arrow 1308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10" name="Right Arrow 1309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30" name="Group 44"/>
              <p:cNvGrpSpPr/>
              <p:nvPr/>
            </p:nvGrpSpPr>
            <p:grpSpPr>
              <a:xfrm>
                <a:off x="2209800" y="34290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295" name="Right Arrow 1294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6" name="Right Arrow 1295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7" name="Right Arrow 1296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8" name="Right Arrow 1297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9" name="Right Arrow 1298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0" name="Right Arrow 1299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1" name="Right Arrow 1300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2" name="Right Arrow 1301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31" name="Group 74"/>
              <p:cNvGrpSpPr/>
              <p:nvPr/>
            </p:nvGrpSpPr>
            <p:grpSpPr>
              <a:xfrm>
                <a:off x="2209800" y="20574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287" name="Right Arrow 1286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8" name="Right Arrow 1287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9" name="Right Arrow 1288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0" name="Right Arrow 1289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1" name="Right Arrow 1290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2" name="Right Arrow 1291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3" name="Right Arrow 1292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4" name="Right Arrow 1293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32" name="Group 62"/>
              <p:cNvGrpSpPr/>
              <p:nvPr/>
            </p:nvGrpSpPr>
            <p:grpSpPr>
              <a:xfrm>
                <a:off x="2209800" y="41148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279" name="Right Arrow 1278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0" name="Right Arrow 1279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1" name="Right Arrow 1280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2" name="Right Arrow 1281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3" name="Right Arrow 1282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4" name="Right Arrow 1283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5" name="Right Arrow 1284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6" name="Right Arrow 1285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238" name="Rectangle 1237"/>
              <p:cNvSpPr/>
              <p:nvPr/>
            </p:nvSpPr>
            <p:spPr>
              <a:xfrm>
                <a:off x="3657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39" name="Rectangle 1238"/>
              <p:cNvSpPr/>
              <p:nvPr/>
            </p:nvSpPr>
            <p:spPr>
              <a:xfrm>
                <a:off x="4038600" y="39623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0" name="Rectangle 1239"/>
              <p:cNvSpPr/>
              <p:nvPr/>
            </p:nvSpPr>
            <p:spPr>
              <a:xfrm>
                <a:off x="4419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1" name="Rectangle 1240"/>
              <p:cNvSpPr/>
              <p:nvPr/>
            </p:nvSpPr>
            <p:spPr>
              <a:xfrm>
                <a:off x="4800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2" name="Rectangle 1241"/>
              <p:cNvSpPr/>
              <p:nvPr/>
            </p:nvSpPr>
            <p:spPr>
              <a:xfrm>
                <a:off x="5181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3" name="Rectangle 1242"/>
              <p:cNvSpPr/>
              <p:nvPr/>
            </p:nvSpPr>
            <p:spPr>
              <a:xfrm>
                <a:off x="5562600" y="39623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4" name="Rectangle 1243"/>
              <p:cNvSpPr/>
              <p:nvPr/>
            </p:nvSpPr>
            <p:spPr>
              <a:xfrm>
                <a:off x="5943600" y="39623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5" name="Rectangle 1244"/>
              <p:cNvSpPr/>
              <p:nvPr/>
            </p:nvSpPr>
            <p:spPr>
              <a:xfrm>
                <a:off x="6324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6" name="Rectangle 1245"/>
              <p:cNvSpPr/>
              <p:nvPr/>
            </p:nvSpPr>
            <p:spPr>
              <a:xfrm>
                <a:off x="3657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7" name="Rectangle 1246"/>
              <p:cNvSpPr/>
              <p:nvPr/>
            </p:nvSpPr>
            <p:spPr>
              <a:xfrm>
                <a:off x="4038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8" name="Rectangle 1247"/>
              <p:cNvSpPr/>
              <p:nvPr/>
            </p:nvSpPr>
            <p:spPr>
              <a:xfrm>
                <a:off x="4419600" y="32765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9" name="Rectangle 1248"/>
              <p:cNvSpPr/>
              <p:nvPr/>
            </p:nvSpPr>
            <p:spPr>
              <a:xfrm>
                <a:off x="4800600" y="32765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0" name="Rectangle 1249"/>
              <p:cNvSpPr/>
              <p:nvPr/>
            </p:nvSpPr>
            <p:spPr>
              <a:xfrm>
                <a:off x="5181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1" name="Rectangle 1250"/>
              <p:cNvSpPr/>
              <p:nvPr/>
            </p:nvSpPr>
            <p:spPr>
              <a:xfrm>
                <a:off x="5562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2" name="Rectangle 1251"/>
              <p:cNvSpPr/>
              <p:nvPr/>
            </p:nvSpPr>
            <p:spPr>
              <a:xfrm>
                <a:off x="5943600" y="32765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3" name="Rectangle 1252"/>
              <p:cNvSpPr/>
              <p:nvPr/>
            </p:nvSpPr>
            <p:spPr>
              <a:xfrm>
                <a:off x="6324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4" name="Rectangle 1253"/>
              <p:cNvSpPr/>
              <p:nvPr/>
            </p:nvSpPr>
            <p:spPr>
              <a:xfrm>
                <a:off x="3657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5" name="Rectangle 1254"/>
              <p:cNvSpPr/>
              <p:nvPr/>
            </p:nvSpPr>
            <p:spPr>
              <a:xfrm>
                <a:off x="4038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6" name="Rectangle 1255"/>
              <p:cNvSpPr/>
              <p:nvPr/>
            </p:nvSpPr>
            <p:spPr>
              <a:xfrm>
                <a:off x="4419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7" name="Rectangle 1256"/>
              <p:cNvSpPr/>
              <p:nvPr/>
            </p:nvSpPr>
            <p:spPr>
              <a:xfrm>
                <a:off x="4800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8" name="Rectangle 1257"/>
              <p:cNvSpPr/>
              <p:nvPr/>
            </p:nvSpPr>
            <p:spPr>
              <a:xfrm>
                <a:off x="5181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9" name="Rectangle 1258"/>
              <p:cNvSpPr/>
              <p:nvPr/>
            </p:nvSpPr>
            <p:spPr>
              <a:xfrm>
                <a:off x="5562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0" name="Rectangle 1259"/>
              <p:cNvSpPr/>
              <p:nvPr/>
            </p:nvSpPr>
            <p:spPr>
              <a:xfrm>
                <a:off x="5943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1" name="Rectangle 1260"/>
              <p:cNvSpPr/>
              <p:nvPr/>
            </p:nvSpPr>
            <p:spPr>
              <a:xfrm>
                <a:off x="6324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2" name="Rectangle 3"/>
              <p:cNvSpPr/>
              <p:nvPr/>
            </p:nvSpPr>
            <p:spPr>
              <a:xfrm>
                <a:off x="3657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3" name="Rectangle 1262"/>
              <p:cNvSpPr/>
              <p:nvPr/>
            </p:nvSpPr>
            <p:spPr>
              <a:xfrm>
                <a:off x="4038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4" name="Rectangle 1263"/>
              <p:cNvSpPr/>
              <p:nvPr/>
            </p:nvSpPr>
            <p:spPr>
              <a:xfrm>
                <a:off x="4419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5" name="Rectangle 6"/>
              <p:cNvSpPr/>
              <p:nvPr/>
            </p:nvSpPr>
            <p:spPr>
              <a:xfrm>
                <a:off x="4800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6" name="Rectangle 7"/>
              <p:cNvSpPr/>
              <p:nvPr/>
            </p:nvSpPr>
            <p:spPr>
              <a:xfrm>
                <a:off x="5181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7" name="Rectangle 8"/>
              <p:cNvSpPr/>
              <p:nvPr/>
            </p:nvSpPr>
            <p:spPr>
              <a:xfrm>
                <a:off x="5562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8" name="Rectangle 9"/>
              <p:cNvSpPr/>
              <p:nvPr/>
            </p:nvSpPr>
            <p:spPr>
              <a:xfrm>
                <a:off x="5943600" y="19049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9" name="Rectangle 10"/>
              <p:cNvSpPr/>
              <p:nvPr/>
            </p:nvSpPr>
            <p:spPr>
              <a:xfrm>
                <a:off x="6324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22" name="TextBox 1269"/>
              <p:cNvSpPr txBox="1">
                <a:spLocks noChangeArrowheads="1"/>
              </p:cNvSpPr>
              <p:nvPr/>
            </p:nvSpPr>
            <p:spPr bwMode="auto">
              <a:xfrm rot="-5400000">
                <a:off x="5725272" y="2047128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3" name="TextBox 1270"/>
              <p:cNvSpPr txBox="1">
                <a:spLocks noChangeArrowheads="1"/>
              </p:cNvSpPr>
              <p:nvPr/>
            </p:nvSpPr>
            <p:spPr bwMode="auto">
              <a:xfrm rot="-5400000">
                <a:off x="4582272" y="34524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4" name="TextBox 1271"/>
              <p:cNvSpPr txBox="1">
                <a:spLocks noChangeArrowheads="1"/>
              </p:cNvSpPr>
              <p:nvPr/>
            </p:nvSpPr>
            <p:spPr bwMode="auto">
              <a:xfrm rot="-5400000">
                <a:off x="4201272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5" name="TextBox 1272"/>
              <p:cNvSpPr txBox="1">
                <a:spLocks noChangeArrowheads="1"/>
              </p:cNvSpPr>
              <p:nvPr/>
            </p:nvSpPr>
            <p:spPr bwMode="auto">
              <a:xfrm rot="-5400000">
                <a:off x="5738427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6" name="TextBox 1273"/>
              <p:cNvSpPr txBox="1">
                <a:spLocks noChangeArrowheads="1"/>
              </p:cNvSpPr>
              <p:nvPr/>
            </p:nvSpPr>
            <p:spPr bwMode="auto">
              <a:xfrm rot="-5400000">
                <a:off x="3439272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7" name="TextBox 1274"/>
              <p:cNvSpPr txBox="1">
                <a:spLocks noChangeArrowheads="1"/>
              </p:cNvSpPr>
              <p:nvPr/>
            </p:nvSpPr>
            <p:spPr bwMode="auto">
              <a:xfrm rot="-5400000">
                <a:off x="6119427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8" name="TextBox 1275"/>
              <p:cNvSpPr txBox="1">
                <a:spLocks noChangeArrowheads="1"/>
              </p:cNvSpPr>
              <p:nvPr/>
            </p:nvSpPr>
            <p:spPr bwMode="auto">
              <a:xfrm rot="-5400000">
                <a:off x="5738427" y="41382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9" name="TextBox 1276"/>
              <p:cNvSpPr txBox="1">
                <a:spLocks noChangeArrowheads="1"/>
              </p:cNvSpPr>
              <p:nvPr/>
            </p:nvSpPr>
            <p:spPr bwMode="auto">
              <a:xfrm rot="-5400000">
                <a:off x="5344272" y="41382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30" name="TextBox 1277"/>
              <p:cNvSpPr txBox="1">
                <a:spLocks noChangeArrowheads="1"/>
              </p:cNvSpPr>
              <p:nvPr/>
            </p:nvSpPr>
            <p:spPr bwMode="auto">
              <a:xfrm rot="-5400000">
                <a:off x="3820272" y="41382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</p:grpSp>
        <p:grpSp>
          <p:nvGrpSpPr>
            <p:cNvPr id="15483" name="Group 105"/>
            <p:cNvGrpSpPr>
              <a:grpSpLocks/>
            </p:cNvGrpSpPr>
            <p:nvPr/>
          </p:nvGrpSpPr>
          <p:grpSpPr bwMode="auto">
            <a:xfrm>
              <a:off x="914400" y="2286000"/>
              <a:ext cx="1066800" cy="1219200"/>
              <a:chOff x="914400" y="3581400"/>
              <a:chExt cx="1066800" cy="1219200"/>
            </a:xfrm>
          </p:grpSpPr>
          <p:sp>
            <p:nvSpPr>
              <p:cNvPr id="1232" name="6-Point Star 1231"/>
              <p:cNvSpPr/>
              <p:nvPr/>
            </p:nvSpPr>
            <p:spPr>
              <a:xfrm>
                <a:off x="914400" y="35813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85" name="TextBox 1232"/>
              <p:cNvSpPr txBox="1">
                <a:spLocks noChangeArrowheads="1"/>
              </p:cNvSpPr>
              <p:nvPr/>
            </p:nvSpPr>
            <p:spPr bwMode="auto">
              <a:xfrm>
                <a:off x="997581" y="39293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34" name="Group 1310"/>
          <p:cNvGrpSpPr>
            <a:grpSpLocks/>
          </p:cNvGrpSpPr>
          <p:nvPr/>
        </p:nvGrpSpPr>
        <p:grpSpPr bwMode="auto">
          <a:xfrm>
            <a:off x="2057400" y="3505200"/>
            <a:ext cx="5638800" cy="2743200"/>
            <a:chOff x="914400" y="1828799"/>
            <a:chExt cx="5638800" cy="2743200"/>
          </a:xfrm>
        </p:grpSpPr>
        <p:grpSp>
          <p:nvGrpSpPr>
            <p:cNvPr id="235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86" name="Right Arrow 138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7" name="Right Arrow 138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8" name="Right Arrow 138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9" name="Right Arrow 138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0" name="Right Arrow 138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1" name="Right Arrow 139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2" name="Right Arrow 139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3" name="Right Arrow 139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36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78" name="Right Arrow 137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9" name="Right Arrow 137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0" name="Right Arrow 137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1" name="Right Arrow 138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2" name="Right Arrow 138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3" name="Right Arrow 138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4" name="Right Arrow 138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5" name="Right Arrow 138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37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70" name="Right Arrow 136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1" name="Right Arrow 137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2" name="Right Arrow 137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3" name="Right Arrow 137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4" name="Right Arrow 137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5" name="Right Arrow 137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6" name="Right Arrow 137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7" name="Right Arrow 137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46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62" name="Right Arrow 136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3" name="Right Arrow 136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4" name="Right Arrow 136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5" name="Right Arrow 136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6" name="Right Arrow 136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7" name="Right Arrow 136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8" name="Right Arrow 136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9" name="Right Arrow 136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316" name="Rectangle 1315"/>
            <p:cNvSpPr/>
            <p:nvPr/>
          </p:nvSpPr>
          <p:spPr>
            <a:xfrm>
              <a:off x="3657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7" name="Rectangle 1316"/>
            <p:cNvSpPr/>
            <p:nvPr/>
          </p:nvSpPr>
          <p:spPr>
            <a:xfrm>
              <a:off x="4038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8" name="Rectangle 1317"/>
            <p:cNvSpPr/>
            <p:nvPr/>
          </p:nvSpPr>
          <p:spPr>
            <a:xfrm>
              <a:off x="4419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9" name="Rectangle 1318"/>
            <p:cNvSpPr/>
            <p:nvPr/>
          </p:nvSpPr>
          <p:spPr>
            <a:xfrm>
              <a:off x="4800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0" name="Rectangle 1319"/>
            <p:cNvSpPr/>
            <p:nvPr/>
          </p:nvSpPr>
          <p:spPr>
            <a:xfrm>
              <a:off x="5181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1" name="Rectangle 1320"/>
            <p:cNvSpPr/>
            <p:nvPr/>
          </p:nvSpPr>
          <p:spPr>
            <a:xfrm>
              <a:off x="5562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2" name="Rectangle 1321"/>
            <p:cNvSpPr/>
            <p:nvPr/>
          </p:nvSpPr>
          <p:spPr>
            <a:xfrm>
              <a:off x="5943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3" name="Rectangle 1322"/>
            <p:cNvSpPr/>
            <p:nvPr/>
          </p:nvSpPr>
          <p:spPr>
            <a:xfrm>
              <a:off x="6324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4" name="Rectangle 1323"/>
            <p:cNvSpPr/>
            <p:nvPr/>
          </p:nvSpPr>
          <p:spPr>
            <a:xfrm>
              <a:off x="3657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5" name="Rectangle 1324"/>
            <p:cNvSpPr/>
            <p:nvPr/>
          </p:nvSpPr>
          <p:spPr>
            <a:xfrm>
              <a:off x="4038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6" name="Rectangle 1325"/>
            <p:cNvSpPr/>
            <p:nvPr/>
          </p:nvSpPr>
          <p:spPr>
            <a:xfrm>
              <a:off x="4419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7" name="Rectangle 1326"/>
            <p:cNvSpPr/>
            <p:nvPr/>
          </p:nvSpPr>
          <p:spPr>
            <a:xfrm>
              <a:off x="4800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8" name="Rectangle 1327"/>
            <p:cNvSpPr/>
            <p:nvPr/>
          </p:nvSpPr>
          <p:spPr>
            <a:xfrm>
              <a:off x="5181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9" name="Rectangle 1328"/>
            <p:cNvSpPr/>
            <p:nvPr/>
          </p:nvSpPr>
          <p:spPr>
            <a:xfrm>
              <a:off x="5562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0" name="Rectangle 1329"/>
            <p:cNvSpPr/>
            <p:nvPr/>
          </p:nvSpPr>
          <p:spPr>
            <a:xfrm>
              <a:off x="5943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1" name="Rectangle 1330"/>
            <p:cNvSpPr/>
            <p:nvPr/>
          </p:nvSpPr>
          <p:spPr>
            <a:xfrm>
              <a:off x="6324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2" name="Rectangle 1331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3" name="Rectangle 1332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4" name="Rectangle 1333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5" name="Rectangle 1334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6" name="Rectangle 1335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7" name="Rectangle 1336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8" name="Rectangle 1337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9" name="Rectangle 1338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0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1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2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3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4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5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6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7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68" name="TextBox 1347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69" name="TextBox 1348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0" name="TextBox 1349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1" name="TextBox 1350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2" name="TextBox 1351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3" name="TextBox 1352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4" name="TextBox 1353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5" name="TextBox 1354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6" name="TextBox 1355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477" name="Group 105"/>
            <p:cNvGrpSpPr>
              <a:grpSpLocks/>
            </p:cNvGrpSpPr>
            <p:nvPr/>
          </p:nvGrpSpPr>
          <p:grpSpPr bwMode="auto">
            <a:xfrm>
              <a:off x="914400" y="2286000"/>
              <a:ext cx="1066800" cy="1219200"/>
              <a:chOff x="914400" y="3581400"/>
              <a:chExt cx="1066800" cy="1219200"/>
            </a:xfrm>
          </p:grpSpPr>
          <p:sp>
            <p:nvSpPr>
              <p:cNvPr id="1360" name="6-Point Star 1359"/>
              <p:cNvSpPr/>
              <p:nvPr/>
            </p:nvSpPr>
            <p:spPr>
              <a:xfrm>
                <a:off x="914400" y="35813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81" name="TextBox 1360"/>
              <p:cNvSpPr txBox="1">
                <a:spLocks noChangeArrowheads="1"/>
              </p:cNvSpPr>
              <p:nvPr/>
            </p:nvSpPr>
            <p:spPr bwMode="auto">
              <a:xfrm>
                <a:off x="997581" y="39293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  <p:sp>
          <p:nvSpPr>
            <p:cNvPr id="15478" name="TextBox 1357"/>
            <p:cNvSpPr txBox="1">
              <a:spLocks noChangeArrowheads="1"/>
            </p:cNvSpPr>
            <p:nvPr/>
          </p:nvSpPr>
          <p:spPr bwMode="auto">
            <a:xfrm rot="-5400000">
              <a:off x="5725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9" name="TextBox 1358"/>
            <p:cNvSpPr txBox="1">
              <a:spLocks noChangeArrowheads="1"/>
            </p:cNvSpPr>
            <p:nvPr/>
          </p:nvSpPr>
          <p:spPr bwMode="auto">
            <a:xfrm rot="-5400000">
              <a:off x="5344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304" name="Group 1393"/>
          <p:cNvGrpSpPr>
            <a:grpSpLocks/>
          </p:cNvGrpSpPr>
          <p:nvPr/>
        </p:nvGrpSpPr>
        <p:grpSpPr bwMode="auto">
          <a:xfrm>
            <a:off x="3352800" y="2514600"/>
            <a:ext cx="4800600" cy="3733800"/>
            <a:chOff x="2209800" y="838200"/>
            <a:chExt cx="4800600" cy="3733800"/>
          </a:xfrm>
        </p:grpSpPr>
        <p:sp>
          <p:nvSpPr>
            <p:cNvPr id="1395" name="Down Arrow 1394"/>
            <p:cNvSpPr/>
            <p:nvPr/>
          </p:nvSpPr>
          <p:spPr>
            <a:xfrm flipV="1">
              <a:off x="5715000" y="1447800"/>
              <a:ext cx="685800" cy="312420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05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68" name="Right Arrow 146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9" name="Right Arrow 146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0" name="Right Arrow 146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1" name="Right Arrow 147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2" name="Right Arrow 147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3" name="Right Arrow 147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4" name="Right Arrow 147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5" name="Right Arrow 147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6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60" name="Right Arrow 145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1" name="Right Arrow 146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2" name="Right Arrow 146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3" name="Right Arrow 146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4" name="Right Arrow 146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5" name="Right Arrow 146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6" name="Right Arrow 146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7" name="Right Arrow 146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7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52" name="Right Arrow 145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3" name="Right Arrow 145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4" name="Right Arrow 145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5" name="Right Arrow 145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6" name="Right Arrow 145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7" name="Right Arrow 145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8" name="Right Arrow 145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9" name="Right Arrow 145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8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44" name="Right Arrow 144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5" name="Right Arrow 144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6" name="Right Arrow 144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7" name="Right Arrow 144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8" name="Right Arrow 144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9" name="Right Arrow 144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0" name="Right Arrow 144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1" name="Right Arrow 145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400" name="Rectangle 1399"/>
            <p:cNvSpPr/>
            <p:nvPr/>
          </p:nvSpPr>
          <p:spPr>
            <a:xfrm>
              <a:off x="3657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1" name="Rectangle 1400"/>
            <p:cNvSpPr/>
            <p:nvPr/>
          </p:nvSpPr>
          <p:spPr>
            <a:xfrm>
              <a:off x="4038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2" name="Rectangle 1401"/>
            <p:cNvSpPr/>
            <p:nvPr/>
          </p:nvSpPr>
          <p:spPr>
            <a:xfrm>
              <a:off x="4419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3" name="Rectangle 1402"/>
            <p:cNvSpPr/>
            <p:nvPr/>
          </p:nvSpPr>
          <p:spPr>
            <a:xfrm>
              <a:off x="4800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4" name="Rectangle 1403"/>
            <p:cNvSpPr/>
            <p:nvPr/>
          </p:nvSpPr>
          <p:spPr>
            <a:xfrm>
              <a:off x="5181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5" name="Rectangle 1404"/>
            <p:cNvSpPr/>
            <p:nvPr/>
          </p:nvSpPr>
          <p:spPr>
            <a:xfrm>
              <a:off x="5562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6" name="Rectangle 1405"/>
            <p:cNvSpPr/>
            <p:nvPr/>
          </p:nvSpPr>
          <p:spPr>
            <a:xfrm>
              <a:off x="5943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7" name="Rectangle 1406"/>
            <p:cNvSpPr/>
            <p:nvPr/>
          </p:nvSpPr>
          <p:spPr>
            <a:xfrm>
              <a:off x="6324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8" name="Rectangle 1407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9" name="Rectangle 1408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0" name="Rectangle 1409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1" name="Rectangle 1410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2" name="Rectangle 1411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3" name="Rectangle 1412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4" name="Rectangle 1413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5" name="Rectangle 1414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6" name="Rectangle 1415"/>
            <p:cNvSpPr/>
            <p:nvPr/>
          </p:nvSpPr>
          <p:spPr>
            <a:xfrm>
              <a:off x="3657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7" name="Rectangle 1416"/>
            <p:cNvSpPr/>
            <p:nvPr/>
          </p:nvSpPr>
          <p:spPr>
            <a:xfrm>
              <a:off x="4038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8" name="Rectangle 1417"/>
            <p:cNvSpPr/>
            <p:nvPr/>
          </p:nvSpPr>
          <p:spPr>
            <a:xfrm>
              <a:off x="4419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9" name="Rectangle 1418"/>
            <p:cNvSpPr/>
            <p:nvPr/>
          </p:nvSpPr>
          <p:spPr>
            <a:xfrm>
              <a:off x="4800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0" name="Rectangle 1419"/>
            <p:cNvSpPr/>
            <p:nvPr/>
          </p:nvSpPr>
          <p:spPr>
            <a:xfrm>
              <a:off x="5181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1" name="Rectangle 1420"/>
            <p:cNvSpPr/>
            <p:nvPr/>
          </p:nvSpPr>
          <p:spPr>
            <a:xfrm>
              <a:off x="5562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2" name="Rectangle 1421"/>
            <p:cNvSpPr/>
            <p:nvPr/>
          </p:nvSpPr>
          <p:spPr>
            <a:xfrm>
              <a:off x="5943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3" name="Rectangle 1422"/>
            <p:cNvSpPr/>
            <p:nvPr/>
          </p:nvSpPr>
          <p:spPr>
            <a:xfrm>
              <a:off x="6324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4" name="Rectangle 3"/>
            <p:cNvSpPr/>
            <p:nvPr/>
          </p:nvSpPr>
          <p:spPr>
            <a:xfrm>
              <a:off x="3657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5" name="Rectangle 4"/>
            <p:cNvSpPr/>
            <p:nvPr/>
          </p:nvSpPr>
          <p:spPr>
            <a:xfrm>
              <a:off x="4038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6" name="Rectangle 5"/>
            <p:cNvSpPr/>
            <p:nvPr/>
          </p:nvSpPr>
          <p:spPr>
            <a:xfrm>
              <a:off x="4419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7" name="Rectangle 6"/>
            <p:cNvSpPr/>
            <p:nvPr/>
          </p:nvSpPr>
          <p:spPr>
            <a:xfrm>
              <a:off x="4800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8" name="Rectangle 7"/>
            <p:cNvSpPr/>
            <p:nvPr/>
          </p:nvSpPr>
          <p:spPr>
            <a:xfrm>
              <a:off x="5181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9" name="Rectangle 8"/>
            <p:cNvSpPr/>
            <p:nvPr/>
          </p:nvSpPr>
          <p:spPr>
            <a:xfrm>
              <a:off x="5562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0" name="Rectangle 9"/>
            <p:cNvSpPr/>
            <p:nvPr/>
          </p:nvSpPr>
          <p:spPr>
            <a:xfrm>
              <a:off x="5943600" y="19050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1" name="Rectangle 10"/>
            <p:cNvSpPr/>
            <p:nvPr/>
          </p:nvSpPr>
          <p:spPr>
            <a:xfrm>
              <a:off x="6324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20" name="TextBox 1431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1" name="TextBox 1432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2" name="TextBox 1433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3" name="TextBox 1434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4" name="TextBox 1435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5" name="TextBox 1436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6" name="TextBox 1437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7" name="TextBox 1438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8" name="TextBox 1439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9" name="TextBox 1440"/>
            <p:cNvSpPr txBox="1">
              <a:spLocks noChangeArrowheads="1"/>
            </p:cNvSpPr>
            <p:nvPr/>
          </p:nvSpPr>
          <p:spPr bwMode="auto">
            <a:xfrm rot="-5400000">
              <a:off x="5725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30" name="TextBox 1441"/>
            <p:cNvSpPr txBox="1">
              <a:spLocks noChangeArrowheads="1"/>
            </p:cNvSpPr>
            <p:nvPr/>
          </p:nvSpPr>
          <p:spPr bwMode="auto">
            <a:xfrm rot="-5400000">
              <a:off x="5344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443" name="Curved Up Ribbon 1442"/>
            <p:cNvSpPr/>
            <p:nvPr/>
          </p:nvSpPr>
          <p:spPr>
            <a:xfrm>
              <a:off x="5105400" y="838200"/>
              <a:ext cx="1905000" cy="685800"/>
            </a:xfrm>
            <a:prstGeom prst="ellipseRibbon2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Road!</a:t>
              </a:r>
            </a:p>
          </p:txBody>
        </p:sp>
      </p:grpSp>
      <p:sp>
        <p:nvSpPr>
          <p:cNvPr id="15382" name="TextBox 1475"/>
          <p:cNvSpPr txBox="1">
            <a:spLocks noChangeArrowheads="1"/>
          </p:cNvSpPr>
          <p:nvPr/>
        </p:nvSpPr>
        <p:spPr bwMode="auto">
          <a:xfrm>
            <a:off x="3124200" y="645795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3124200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002B7"/>
                </a:solidFill>
              </a:rPr>
              <a:t>CAMs</a:t>
            </a:r>
            <a:endParaRPr lang="en-US" sz="2000" dirty="0">
              <a:solidFill>
                <a:srgbClr val="E002B7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446B-03D8-A140-BB64-BE1EE43B940A}" type="datetime1">
              <a:rPr lang="en-US" smtClean="0"/>
              <a:t>10/6/15</a:t>
            </a:fld>
            <a:endParaRPr lang="en-US"/>
          </a:p>
        </p:txBody>
      </p:sp>
      <p:pic>
        <p:nvPicPr>
          <p:cNvPr id="1480" name="Picture 1479" descr="CMS_trigger_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1794098" cy="3886200"/>
          </a:xfrm>
          <a:prstGeom prst="rect">
            <a:avLst/>
          </a:prstGeom>
        </p:spPr>
      </p:pic>
      <p:sp>
        <p:nvSpPr>
          <p:cNvPr id="15904" name="TextBox 15903"/>
          <p:cNvSpPr txBox="1"/>
          <p:nvPr/>
        </p:nvSpPr>
        <p:spPr>
          <a:xfrm>
            <a:off x="1905000" y="6248400"/>
            <a:ext cx="692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Linearized track fitting can follow each road found (FPGA implementation) 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15906" name="Footer Placeholder 159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1481" name="TextBox 1480"/>
          <p:cNvSpPr txBox="1"/>
          <p:nvPr/>
        </p:nvSpPr>
        <p:spPr>
          <a:xfrm>
            <a:off x="2057400" y="2819400"/>
            <a:ext cx="418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Animation by Jim Hoff (FNAL engineer)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8001000" y="4419600"/>
            <a:ext cx="8549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…….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845058" y="3276600"/>
            <a:ext cx="12904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Millions  of</a:t>
            </a:r>
          </a:p>
          <a:p>
            <a:r>
              <a:rPr lang="en-US" dirty="0" smtClean="0"/>
              <a:t>Patterns</a:t>
            </a:r>
          </a:p>
          <a:p>
            <a:r>
              <a:rPr lang="en-US" dirty="0"/>
              <a:t>c</a:t>
            </a:r>
            <a:r>
              <a:rPr lang="en-US" dirty="0" smtClean="0"/>
              <a:t>ompared</a:t>
            </a:r>
          </a:p>
          <a:p>
            <a:r>
              <a:rPr lang="en-US" dirty="0"/>
              <a:t>a</a:t>
            </a:r>
            <a:r>
              <a:rPr lang="en-US" dirty="0" smtClean="0"/>
              <a:t>t the same</a:t>
            </a:r>
          </a:p>
          <a:p>
            <a:r>
              <a:rPr lang="en-US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54338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0" y="0"/>
            <a:ext cx="8610600" cy="129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Pattern Recognition </a:t>
            </a:r>
            <a:br>
              <a:rPr lang="en-US" sz="2400" dirty="0" smtClean="0"/>
            </a:br>
            <a:r>
              <a:rPr lang="en-US" sz="2400" dirty="0" smtClean="0"/>
              <a:t>Associative Memory </a:t>
            </a:r>
            <a:br>
              <a:rPr lang="en-US" sz="2400" dirty="0" smtClean="0"/>
            </a:br>
            <a:r>
              <a:rPr lang="en-US" sz="2400" dirty="0" smtClean="0"/>
              <a:t>approach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686800" cy="44958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Pattern Recognition using Associative Memory (AM):</a:t>
            </a:r>
            <a:endParaRPr lang="en-GB" dirty="0" smtClean="0"/>
          </a:p>
          <a:p>
            <a:pPr lvl="1"/>
            <a:r>
              <a:rPr lang="en-GB" sz="2000" dirty="0" smtClean="0"/>
              <a:t>Massive parallel processing to tackle </a:t>
            </a:r>
            <a:r>
              <a:rPr lang="en-GB" sz="2000" dirty="0"/>
              <a:t>the </a:t>
            </a:r>
            <a:r>
              <a:rPr lang="en-GB" sz="2000" dirty="0" smtClean="0"/>
              <a:t>intrinsically complex  </a:t>
            </a:r>
          </a:p>
          <a:p>
            <a:pPr marL="457200" lvl="1" indent="0">
              <a:buNone/>
            </a:pPr>
            <a:r>
              <a:rPr lang="en-GB" sz="2000" dirty="0" smtClean="0"/>
              <a:t>      </a:t>
            </a:r>
            <a:r>
              <a:rPr lang="en-GB" sz="2000" dirty="0" err="1" smtClean="0"/>
              <a:t>combinatorics</a:t>
            </a:r>
            <a:r>
              <a:rPr lang="en-GB" sz="2000" dirty="0" smtClean="0"/>
              <a:t> </a:t>
            </a:r>
            <a:r>
              <a:rPr lang="en-GB" sz="2000" dirty="0"/>
              <a:t>of track finding algorithms</a:t>
            </a:r>
            <a:r>
              <a:rPr lang="en-GB" sz="2000" dirty="0" smtClean="0"/>
              <a:t>, </a:t>
            </a:r>
            <a:r>
              <a:rPr lang="en-GB" sz="2000" i="1" dirty="0" smtClean="0">
                <a:solidFill>
                  <a:srgbClr val="0000FF"/>
                </a:solidFill>
              </a:rPr>
              <a:t>avoiding </a:t>
            </a:r>
            <a:r>
              <a:rPr lang="en-GB" sz="2000" i="1" dirty="0">
                <a:solidFill>
                  <a:srgbClr val="0000FF"/>
                </a:solidFill>
              </a:rPr>
              <a:t>the typical power </a:t>
            </a:r>
            <a:r>
              <a:rPr lang="en-GB" sz="2000" i="1" dirty="0" smtClean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GB" sz="2000" i="1" dirty="0">
                <a:solidFill>
                  <a:srgbClr val="0000FF"/>
                </a:solidFill>
              </a:rPr>
              <a:t> </a:t>
            </a:r>
            <a:r>
              <a:rPr lang="en-GB" sz="2000" i="1" dirty="0" smtClean="0">
                <a:solidFill>
                  <a:srgbClr val="0000FF"/>
                </a:solidFill>
              </a:rPr>
              <a:t>     law </a:t>
            </a:r>
            <a:r>
              <a:rPr lang="en-GB" sz="2000" i="1" dirty="0" err="1">
                <a:solidFill>
                  <a:srgbClr val="0000FF"/>
                </a:solidFill>
              </a:rPr>
              <a:t>dependance</a:t>
            </a:r>
            <a:r>
              <a:rPr lang="en-GB" sz="2000" i="1" dirty="0">
                <a:solidFill>
                  <a:srgbClr val="0000FF"/>
                </a:solidFill>
              </a:rPr>
              <a:t> of execution time on occupancy </a:t>
            </a:r>
            <a:endParaRPr lang="en-GB" sz="2000" i="1" dirty="0" smtClean="0">
              <a:solidFill>
                <a:srgbClr val="0000FF"/>
              </a:solidFill>
            </a:endParaRPr>
          </a:p>
          <a:p>
            <a:pPr lvl="1"/>
            <a:r>
              <a:rPr lang="en-GB" sz="2000" dirty="0" smtClean="0"/>
              <a:t>solving </a:t>
            </a:r>
            <a:r>
              <a:rPr lang="en-GB" sz="2000" dirty="0"/>
              <a:t>the pattern recognition in times roughly proportional </a:t>
            </a:r>
            <a:r>
              <a:rPr lang="en-GB" sz="2000" dirty="0" smtClean="0"/>
              <a:t>to the </a:t>
            </a:r>
            <a:r>
              <a:rPr lang="en-GB" sz="2000" dirty="0"/>
              <a:t>number of </a:t>
            </a:r>
            <a:r>
              <a:rPr lang="en-GB" sz="2000" dirty="0" smtClean="0"/>
              <a:t>hits, making the downstream task much easier</a:t>
            </a:r>
          </a:p>
          <a:p>
            <a:pPr lvl="1"/>
            <a:r>
              <a:rPr lang="en-GB" sz="2000" dirty="0" smtClean="0"/>
              <a:t>Usually requires custom ASIC</a:t>
            </a:r>
            <a:endParaRPr lang="en-GB" sz="2000" dirty="0"/>
          </a:p>
          <a:p>
            <a:r>
              <a:rPr lang="en-GB" sz="2400" dirty="0" smtClean="0"/>
              <a:t>The Track Fitting stage (in FPGA) after AM: </a:t>
            </a:r>
          </a:p>
          <a:p>
            <a:pPr lvl="1"/>
            <a:r>
              <a:rPr lang="en-GB" sz="2000" dirty="0" smtClean="0"/>
              <a:t>Examples: linearized track fitting</a:t>
            </a:r>
            <a:r>
              <a:rPr lang="en-GB" sz="2000" dirty="0"/>
              <a:t> </a:t>
            </a:r>
            <a:r>
              <a:rPr lang="en-GB" sz="2000" dirty="0" smtClean="0"/>
              <a:t>… </a:t>
            </a:r>
            <a:r>
              <a:rPr lang="en-GB" sz="2000" dirty="0" err="1" smtClean="0"/>
              <a:t>etc</a:t>
            </a:r>
            <a:endParaRPr lang="en-GB" sz="2000" dirty="0" smtClean="0"/>
          </a:p>
          <a:p>
            <a:pPr lvl="1"/>
            <a:r>
              <a:rPr lang="en-GB" sz="2000" dirty="0" smtClean="0"/>
              <a:t>The more powerful the AM stage, the less demand on TF/FPGA</a:t>
            </a:r>
          </a:p>
          <a:p>
            <a:pPr lvl="1"/>
            <a:r>
              <a:rPr lang="en-GB" sz="2000" dirty="0" smtClean="0"/>
              <a:t>The more powerful the TF/FPGA, the less demand on AM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9EC3-25DD-904F-AF61-659983F92801}" type="datetime1">
              <a:rPr lang="en-US" smtClean="0"/>
              <a:t>10/6/15</a:t>
            </a:fld>
            <a:endParaRPr lang="en-US" dirty="0"/>
          </a:p>
        </p:txBody>
      </p:sp>
      <p:pic>
        <p:nvPicPr>
          <p:cNvPr id="6" name="Picture 5" descr="CMS_trigger_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124200"/>
            <a:ext cx="1758920" cy="381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4489748" y="27602"/>
            <a:ext cx="4648200" cy="1343025"/>
            <a:chOff x="2016" y="1506"/>
            <a:chExt cx="2928" cy="846"/>
          </a:xfrm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3889" y="1632"/>
              <a:ext cx="511" cy="670"/>
            </a:xfrm>
            <a:custGeom>
              <a:avLst/>
              <a:gdLst>
                <a:gd name="T0" fmla="*/ 113 w 912"/>
                <a:gd name="T1" fmla="*/ 211 h 1196"/>
                <a:gd name="T2" fmla="*/ 99 w 912"/>
                <a:gd name="T3" fmla="*/ 192 h 1196"/>
                <a:gd name="T4" fmla="*/ 75 w 912"/>
                <a:gd name="T5" fmla="*/ 160 h 1196"/>
                <a:gd name="T6" fmla="*/ 52 w 912"/>
                <a:gd name="T7" fmla="*/ 127 h 1196"/>
                <a:gd name="T8" fmla="*/ 33 w 912"/>
                <a:gd name="T9" fmla="*/ 94 h 1196"/>
                <a:gd name="T10" fmla="*/ 24 w 912"/>
                <a:gd name="T11" fmla="*/ 75 h 1196"/>
                <a:gd name="T12" fmla="*/ 19 w 912"/>
                <a:gd name="T13" fmla="*/ 66 h 1196"/>
                <a:gd name="T14" fmla="*/ 14 w 912"/>
                <a:gd name="T15" fmla="*/ 56 h 1196"/>
                <a:gd name="T16" fmla="*/ 10 w 912"/>
                <a:gd name="T17" fmla="*/ 42 h 1196"/>
                <a:gd name="T18" fmla="*/ 4 w 912"/>
                <a:gd name="T19" fmla="*/ 32 h 1196"/>
                <a:gd name="T20" fmla="*/ 0 w 912"/>
                <a:gd name="T21" fmla="*/ 18 h 1196"/>
                <a:gd name="T22" fmla="*/ 0 w 912"/>
                <a:gd name="T23" fmla="*/ 9 h 1196"/>
                <a:gd name="T24" fmla="*/ 0 w 912"/>
                <a:gd name="T25" fmla="*/ 9 h 1196"/>
                <a:gd name="T26" fmla="*/ 4 w 912"/>
                <a:gd name="T27" fmla="*/ 0 h 1196"/>
                <a:gd name="T28" fmla="*/ 4 w 912"/>
                <a:gd name="T29" fmla="*/ 0 h 1196"/>
                <a:gd name="T30" fmla="*/ 4 w 912"/>
                <a:gd name="T31" fmla="*/ 0 h 1196"/>
                <a:gd name="T32" fmla="*/ 10 w 912"/>
                <a:gd name="T33" fmla="*/ 0 h 1196"/>
                <a:gd name="T34" fmla="*/ 19 w 912"/>
                <a:gd name="T35" fmla="*/ 0 h 1196"/>
                <a:gd name="T36" fmla="*/ 28 w 912"/>
                <a:gd name="T37" fmla="*/ 4 h 1196"/>
                <a:gd name="T38" fmla="*/ 33 w 912"/>
                <a:gd name="T39" fmla="*/ 9 h 1196"/>
                <a:gd name="T40" fmla="*/ 38 w 912"/>
                <a:gd name="T41" fmla="*/ 14 h 1196"/>
                <a:gd name="T42" fmla="*/ 52 w 912"/>
                <a:gd name="T43" fmla="*/ 23 h 1196"/>
                <a:gd name="T44" fmla="*/ 66 w 912"/>
                <a:gd name="T45" fmla="*/ 38 h 1196"/>
                <a:gd name="T46" fmla="*/ 71 w 912"/>
                <a:gd name="T47" fmla="*/ 42 h 1196"/>
                <a:gd name="T48" fmla="*/ 85 w 912"/>
                <a:gd name="T49" fmla="*/ 56 h 1196"/>
                <a:gd name="T50" fmla="*/ 108 w 912"/>
                <a:gd name="T51" fmla="*/ 85 h 1196"/>
                <a:gd name="T52" fmla="*/ 132 w 912"/>
                <a:gd name="T53" fmla="*/ 108 h 1196"/>
                <a:gd name="T54" fmla="*/ 160 w 912"/>
                <a:gd name="T55" fmla="*/ 145 h 1196"/>
                <a:gd name="T56" fmla="*/ 174 w 912"/>
                <a:gd name="T57" fmla="*/ 164 h 1196"/>
                <a:gd name="T58" fmla="*/ 188 w 912"/>
                <a:gd name="T59" fmla="*/ 183 h 1196"/>
                <a:gd name="T60" fmla="*/ 216 w 912"/>
                <a:gd name="T61" fmla="*/ 225 h 1196"/>
                <a:gd name="T62" fmla="*/ 239 w 912"/>
                <a:gd name="T63" fmla="*/ 258 h 1196"/>
                <a:gd name="T64" fmla="*/ 258 w 912"/>
                <a:gd name="T65" fmla="*/ 291 h 1196"/>
                <a:gd name="T66" fmla="*/ 263 w 912"/>
                <a:gd name="T67" fmla="*/ 305 h 1196"/>
                <a:gd name="T68" fmla="*/ 267 w 912"/>
                <a:gd name="T69" fmla="*/ 314 h 1196"/>
                <a:gd name="T70" fmla="*/ 272 w 912"/>
                <a:gd name="T71" fmla="*/ 324 h 1196"/>
                <a:gd name="T72" fmla="*/ 277 w 912"/>
                <a:gd name="T73" fmla="*/ 338 h 1196"/>
                <a:gd name="T74" fmla="*/ 282 w 912"/>
                <a:gd name="T75" fmla="*/ 347 h 1196"/>
                <a:gd name="T76" fmla="*/ 286 w 912"/>
                <a:gd name="T77" fmla="*/ 361 h 1196"/>
                <a:gd name="T78" fmla="*/ 286 w 912"/>
                <a:gd name="T79" fmla="*/ 366 h 1196"/>
                <a:gd name="T80" fmla="*/ 286 w 912"/>
                <a:gd name="T81" fmla="*/ 366 h 1196"/>
                <a:gd name="T82" fmla="*/ 282 w 912"/>
                <a:gd name="T83" fmla="*/ 375 h 1196"/>
                <a:gd name="T84" fmla="*/ 282 w 912"/>
                <a:gd name="T85" fmla="*/ 375 h 1196"/>
                <a:gd name="T86" fmla="*/ 282 w 912"/>
                <a:gd name="T87" fmla="*/ 375 h 1196"/>
                <a:gd name="T88" fmla="*/ 277 w 912"/>
                <a:gd name="T89" fmla="*/ 375 h 1196"/>
                <a:gd name="T90" fmla="*/ 267 w 912"/>
                <a:gd name="T91" fmla="*/ 375 h 1196"/>
                <a:gd name="T92" fmla="*/ 267 w 912"/>
                <a:gd name="T93" fmla="*/ 375 h 1196"/>
                <a:gd name="T94" fmla="*/ 258 w 912"/>
                <a:gd name="T95" fmla="*/ 371 h 1196"/>
                <a:gd name="T96" fmla="*/ 244 w 912"/>
                <a:gd name="T97" fmla="*/ 361 h 1196"/>
                <a:gd name="T98" fmla="*/ 235 w 912"/>
                <a:gd name="T99" fmla="*/ 352 h 1196"/>
                <a:gd name="T100" fmla="*/ 225 w 912"/>
                <a:gd name="T101" fmla="*/ 342 h 1196"/>
                <a:gd name="T102" fmla="*/ 221 w 912"/>
                <a:gd name="T103" fmla="*/ 338 h 1196"/>
                <a:gd name="T104" fmla="*/ 211 w 912"/>
                <a:gd name="T105" fmla="*/ 329 h 1196"/>
                <a:gd name="T106" fmla="*/ 183 w 912"/>
                <a:gd name="T107" fmla="*/ 300 h 1196"/>
                <a:gd name="T108" fmla="*/ 155 w 912"/>
                <a:gd name="T109" fmla="*/ 267 h 1196"/>
                <a:gd name="T110" fmla="*/ 127 w 912"/>
                <a:gd name="T111" fmla="*/ 230 h 1196"/>
                <a:gd name="T112" fmla="*/ 113 w 912"/>
                <a:gd name="T113" fmla="*/ 211 h 11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2"/>
                <a:gd name="T172" fmla="*/ 0 h 1196"/>
                <a:gd name="T173" fmla="*/ 912 w 912"/>
                <a:gd name="T174" fmla="*/ 1196 h 11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2" h="1196">
                  <a:moveTo>
                    <a:pt x="359" y="673"/>
                  </a:moveTo>
                  <a:lnTo>
                    <a:pt x="314" y="613"/>
                  </a:lnTo>
                  <a:lnTo>
                    <a:pt x="239" y="508"/>
                  </a:lnTo>
                  <a:lnTo>
                    <a:pt x="165" y="403"/>
                  </a:lnTo>
                  <a:lnTo>
                    <a:pt x="105" y="299"/>
                  </a:lnTo>
                  <a:lnTo>
                    <a:pt x="75" y="239"/>
                  </a:lnTo>
                  <a:lnTo>
                    <a:pt x="60" y="209"/>
                  </a:lnTo>
                  <a:lnTo>
                    <a:pt x="45" y="179"/>
                  </a:lnTo>
                  <a:lnTo>
                    <a:pt x="30" y="134"/>
                  </a:lnTo>
                  <a:lnTo>
                    <a:pt x="15" y="104"/>
                  </a:lnTo>
                  <a:lnTo>
                    <a:pt x="0" y="59"/>
                  </a:lnTo>
                  <a:lnTo>
                    <a:pt x="0" y="29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90" y="14"/>
                  </a:lnTo>
                  <a:lnTo>
                    <a:pt x="105" y="29"/>
                  </a:lnTo>
                  <a:lnTo>
                    <a:pt x="120" y="44"/>
                  </a:lnTo>
                  <a:lnTo>
                    <a:pt x="165" y="74"/>
                  </a:lnTo>
                  <a:lnTo>
                    <a:pt x="209" y="119"/>
                  </a:lnTo>
                  <a:lnTo>
                    <a:pt x="224" y="134"/>
                  </a:lnTo>
                  <a:lnTo>
                    <a:pt x="269" y="179"/>
                  </a:lnTo>
                  <a:lnTo>
                    <a:pt x="344" y="269"/>
                  </a:lnTo>
                  <a:lnTo>
                    <a:pt x="419" y="344"/>
                  </a:lnTo>
                  <a:lnTo>
                    <a:pt x="508" y="463"/>
                  </a:lnTo>
                  <a:lnTo>
                    <a:pt x="553" y="523"/>
                  </a:lnTo>
                  <a:lnTo>
                    <a:pt x="598" y="583"/>
                  </a:lnTo>
                  <a:lnTo>
                    <a:pt x="688" y="718"/>
                  </a:lnTo>
                  <a:lnTo>
                    <a:pt x="762" y="822"/>
                  </a:lnTo>
                  <a:lnTo>
                    <a:pt x="822" y="927"/>
                  </a:lnTo>
                  <a:lnTo>
                    <a:pt x="837" y="972"/>
                  </a:lnTo>
                  <a:lnTo>
                    <a:pt x="852" y="1002"/>
                  </a:lnTo>
                  <a:lnTo>
                    <a:pt x="867" y="1032"/>
                  </a:lnTo>
                  <a:lnTo>
                    <a:pt x="882" y="1077"/>
                  </a:lnTo>
                  <a:lnTo>
                    <a:pt x="897" y="1106"/>
                  </a:lnTo>
                  <a:lnTo>
                    <a:pt x="912" y="1151"/>
                  </a:lnTo>
                  <a:lnTo>
                    <a:pt x="912" y="1166"/>
                  </a:lnTo>
                  <a:lnTo>
                    <a:pt x="897" y="1196"/>
                  </a:lnTo>
                  <a:lnTo>
                    <a:pt x="882" y="1196"/>
                  </a:lnTo>
                  <a:lnTo>
                    <a:pt x="852" y="1196"/>
                  </a:lnTo>
                  <a:lnTo>
                    <a:pt x="822" y="1181"/>
                  </a:lnTo>
                  <a:lnTo>
                    <a:pt x="777" y="1151"/>
                  </a:lnTo>
                  <a:lnTo>
                    <a:pt x="748" y="1121"/>
                  </a:lnTo>
                  <a:lnTo>
                    <a:pt x="718" y="1091"/>
                  </a:lnTo>
                  <a:lnTo>
                    <a:pt x="703" y="1077"/>
                  </a:lnTo>
                  <a:lnTo>
                    <a:pt x="673" y="1047"/>
                  </a:lnTo>
                  <a:lnTo>
                    <a:pt x="583" y="957"/>
                  </a:lnTo>
                  <a:lnTo>
                    <a:pt x="493" y="852"/>
                  </a:lnTo>
                  <a:lnTo>
                    <a:pt x="404" y="732"/>
                  </a:lnTo>
                  <a:lnTo>
                    <a:pt x="359" y="673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3521" y="1640"/>
              <a:ext cx="536" cy="637"/>
            </a:xfrm>
            <a:custGeom>
              <a:avLst/>
              <a:gdLst>
                <a:gd name="T0" fmla="*/ 122 w 957"/>
                <a:gd name="T1" fmla="*/ 155 h 1137"/>
                <a:gd name="T2" fmla="*/ 136 w 957"/>
                <a:gd name="T3" fmla="*/ 136 h 1137"/>
                <a:gd name="T4" fmla="*/ 169 w 957"/>
                <a:gd name="T5" fmla="*/ 99 h 1137"/>
                <a:gd name="T6" fmla="*/ 197 w 957"/>
                <a:gd name="T7" fmla="*/ 71 h 1137"/>
                <a:gd name="T8" fmla="*/ 225 w 957"/>
                <a:gd name="T9" fmla="*/ 47 h 1137"/>
                <a:gd name="T10" fmla="*/ 235 w 957"/>
                <a:gd name="T11" fmla="*/ 38 h 1137"/>
                <a:gd name="T12" fmla="*/ 239 w 957"/>
                <a:gd name="T13" fmla="*/ 33 h 1137"/>
                <a:gd name="T14" fmla="*/ 249 w 957"/>
                <a:gd name="T15" fmla="*/ 24 h 1137"/>
                <a:gd name="T16" fmla="*/ 263 w 957"/>
                <a:gd name="T17" fmla="*/ 14 h 1137"/>
                <a:gd name="T18" fmla="*/ 272 w 957"/>
                <a:gd name="T19" fmla="*/ 10 h 1137"/>
                <a:gd name="T20" fmla="*/ 277 w 957"/>
                <a:gd name="T21" fmla="*/ 4 h 1137"/>
                <a:gd name="T22" fmla="*/ 286 w 957"/>
                <a:gd name="T23" fmla="*/ 0 h 1137"/>
                <a:gd name="T24" fmla="*/ 291 w 957"/>
                <a:gd name="T25" fmla="*/ 0 h 1137"/>
                <a:gd name="T26" fmla="*/ 300 w 957"/>
                <a:gd name="T27" fmla="*/ 0 h 1137"/>
                <a:gd name="T28" fmla="*/ 300 w 957"/>
                <a:gd name="T29" fmla="*/ 0 h 1137"/>
                <a:gd name="T30" fmla="*/ 300 w 957"/>
                <a:gd name="T31" fmla="*/ 0 h 1137"/>
                <a:gd name="T32" fmla="*/ 300 w 957"/>
                <a:gd name="T33" fmla="*/ 4 h 1137"/>
                <a:gd name="T34" fmla="*/ 300 w 957"/>
                <a:gd name="T35" fmla="*/ 14 h 1137"/>
                <a:gd name="T36" fmla="*/ 300 w 957"/>
                <a:gd name="T37" fmla="*/ 19 h 1137"/>
                <a:gd name="T38" fmla="*/ 296 w 957"/>
                <a:gd name="T39" fmla="*/ 28 h 1137"/>
                <a:gd name="T40" fmla="*/ 296 w 957"/>
                <a:gd name="T41" fmla="*/ 33 h 1137"/>
                <a:gd name="T42" fmla="*/ 286 w 957"/>
                <a:gd name="T43" fmla="*/ 52 h 1137"/>
                <a:gd name="T44" fmla="*/ 281 w 957"/>
                <a:gd name="T45" fmla="*/ 61 h 1137"/>
                <a:gd name="T46" fmla="*/ 277 w 957"/>
                <a:gd name="T47" fmla="*/ 71 h 1137"/>
                <a:gd name="T48" fmla="*/ 267 w 957"/>
                <a:gd name="T49" fmla="*/ 85 h 1137"/>
                <a:gd name="T50" fmla="*/ 244 w 957"/>
                <a:gd name="T51" fmla="*/ 118 h 1137"/>
                <a:gd name="T52" fmla="*/ 221 w 957"/>
                <a:gd name="T53" fmla="*/ 150 h 1137"/>
                <a:gd name="T54" fmla="*/ 192 w 957"/>
                <a:gd name="T55" fmla="*/ 183 h 1137"/>
                <a:gd name="T56" fmla="*/ 178 w 957"/>
                <a:gd name="T57" fmla="*/ 202 h 1137"/>
                <a:gd name="T58" fmla="*/ 164 w 957"/>
                <a:gd name="T59" fmla="*/ 221 h 1137"/>
                <a:gd name="T60" fmla="*/ 136 w 957"/>
                <a:gd name="T61" fmla="*/ 254 h 1137"/>
                <a:gd name="T62" fmla="*/ 108 w 957"/>
                <a:gd name="T63" fmla="*/ 282 h 1137"/>
                <a:gd name="T64" fmla="*/ 75 w 957"/>
                <a:gd name="T65" fmla="*/ 310 h 1137"/>
                <a:gd name="T66" fmla="*/ 66 w 957"/>
                <a:gd name="T67" fmla="*/ 319 h 1137"/>
                <a:gd name="T68" fmla="*/ 61 w 957"/>
                <a:gd name="T69" fmla="*/ 324 h 1137"/>
                <a:gd name="T70" fmla="*/ 52 w 957"/>
                <a:gd name="T71" fmla="*/ 334 h 1137"/>
                <a:gd name="T72" fmla="*/ 38 w 957"/>
                <a:gd name="T73" fmla="*/ 343 h 1137"/>
                <a:gd name="T74" fmla="*/ 24 w 957"/>
                <a:gd name="T75" fmla="*/ 352 h 1137"/>
                <a:gd name="T76" fmla="*/ 19 w 957"/>
                <a:gd name="T77" fmla="*/ 357 h 1137"/>
                <a:gd name="T78" fmla="*/ 14 w 957"/>
                <a:gd name="T79" fmla="*/ 357 h 1137"/>
                <a:gd name="T80" fmla="*/ 10 w 957"/>
                <a:gd name="T81" fmla="*/ 357 h 1137"/>
                <a:gd name="T82" fmla="*/ 0 w 957"/>
                <a:gd name="T83" fmla="*/ 357 h 1137"/>
                <a:gd name="T84" fmla="*/ 0 w 957"/>
                <a:gd name="T85" fmla="*/ 357 h 1137"/>
                <a:gd name="T86" fmla="*/ 0 w 957"/>
                <a:gd name="T87" fmla="*/ 357 h 1137"/>
                <a:gd name="T88" fmla="*/ 0 w 957"/>
                <a:gd name="T89" fmla="*/ 352 h 1137"/>
                <a:gd name="T90" fmla="*/ 0 w 957"/>
                <a:gd name="T91" fmla="*/ 343 h 1137"/>
                <a:gd name="T92" fmla="*/ 0 w 957"/>
                <a:gd name="T93" fmla="*/ 338 h 1137"/>
                <a:gd name="T94" fmla="*/ 4 w 957"/>
                <a:gd name="T95" fmla="*/ 329 h 1137"/>
                <a:gd name="T96" fmla="*/ 4 w 957"/>
                <a:gd name="T97" fmla="*/ 324 h 1137"/>
                <a:gd name="T98" fmla="*/ 14 w 957"/>
                <a:gd name="T99" fmla="*/ 305 h 1137"/>
                <a:gd name="T100" fmla="*/ 19 w 957"/>
                <a:gd name="T101" fmla="*/ 296 h 1137"/>
                <a:gd name="T102" fmla="*/ 24 w 957"/>
                <a:gd name="T103" fmla="*/ 287 h 1137"/>
                <a:gd name="T104" fmla="*/ 33 w 957"/>
                <a:gd name="T105" fmla="*/ 272 h 1137"/>
                <a:gd name="T106" fmla="*/ 57 w 957"/>
                <a:gd name="T107" fmla="*/ 239 h 1137"/>
                <a:gd name="T108" fmla="*/ 80 w 957"/>
                <a:gd name="T109" fmla="*/ 207 h 1137"/>
                <a:gd name="T110" fmla="*/ 108 w 957"/>
                <a:gd name="T111" fmla="*/ 174 h 1137"/>
                <a:gd name="T112" fmla="*/ 122 w 957"/>
                <a:gd name="T113" fmla="*/ 155 h 1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7"/>
                <a:gd name="T172" fmla="*/ 0 h 1137"/>
                <a:gd name="T173" fmla="*/ 957 w 957"/>
                <a:gd name="T174" fmla="*/ 1137 h 1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7" h="1137">
                  <a:moveTo>
                    <a:pt x="389" y="494"/>
                  </a:moveTo>
                  <a:lnTo>
                    <a:pt x="434" y="434"/>
                  </a:lnTo>
                  <a:lnTo>
                    <a:pt x="539" y="315"/>
                  </a:lnTo>
                  <a:lnTo>
                    <a:pt x="628" y="225"/>
                  </a:lnTo>
                  <a:lnTo>
                    <a:pt x="718" y="150"/>
                  </a:lnTo>
                  <a:lnTo>
                    <a:pt x="748" y="120"/>
                  </a:lnTo>
                  <a:lnTo>
                    <a:pt x="763" y="105"/>
                  </a:lnTo>
                  <a:lnTo>
                    <a:pt x="793" y="75"/>
                  </a:lnTo>
                  <a:lnTo>
                    <a:pt x="838" y="45"/>
                  </a:lnTo>
                  <a:lnTo>
                    <a:pt x="867" y="30"/>
                  </a:lnTo>
                  <a:lnTo>
                    <a:pt x="882" y="15"/>
                  </a:lnTo>
                  <a:lnTo>
                    <a:pt x="912" y="0"/>
                  </a:lnTo>
                  <a:lnTo>
                    <a:pt x="927" y="0"/>
                  </a:lnTo>
                  <a:lnTo>
                    <a:pt x="957" y="0"/>
                  </a:lnTo>
                  <a:lnTo>
                    <a:pt x="957" y="15"/>
                  </a:lnTo>
                  <a:lnTo>
                    <a:pt x="957" y="45"/>
                  </a:lnTo>
                  <a:lnTo>
                    <a:pt x="957" y="60"/>
                  </a:lnTo>
                  <a:lnTo>
                    <a:pt x="942" y="90"/>
                  </a:lnTo>
                  <a:lnTo>
                    <a:pt x="942" y="105"/>
                  </a:lnTo>
                  <a:lnTo>
                    <a:pt x="912" y="165"/>
                  </a:lnTo>
                  <a:lnTo>
                    <a:pt x="897" y="195"/>
                  </a:lnTo>
                  <a:lnTo>
                    <a:pt x="882" y="225"/>
                  </a:lnTo>
                  <a:lnTo>
                    <a:pt x="852" y="270"/>
                  </a:lnTo>
                  <a:lnTo>
                    <a:pt x="778" y="374"/>
                  </a:lnTo>
                  <a:lnTo>
                    <a:pt x="703" y="479"/>
                  </a:lnTo>
                  <a:lnTo>
                    <a:pt x="613" y="584"/>
                  </a:lnTo>
                  <a:lnTo>
                    <a:pt x="568" y="644"/>
                  </a:lnTo>
                  <a:lnTo>
                    <a:pt x="524" y="704"/>
                  </a:lnTo>
                  <a:lnTo>
                    <a:pt x="434" y="808"/>
                  </a:lnTo>
                  <a:lnTo>
                    <a:pt x="344" y="898"/>
                  </a:lnTo>
                  <a:lnTo>
                    <a:pt x="240" y="988"/>
                  </a:lnTo>
                  <a:lnTo>
                    <a:pt x="210" y="1018"/>
                  </a:lnTo>
                  <a:lnTo>
                    <a:pt x="195" y="1033"/>
                  </a:lnTo>
                  <a:lnTo>
                    <a:pt x="165" y="1063"/>
                  </a:lnTo>
                  <a:lnTo>
                    <a:pt x="120" y="1092"/>
                  </a:lnTo>
                  <a:lnTo>
                    <a:pt x="75" y="1122"/>
                  </a:lnTo>
                  <a:lnTo>
                    <a:pt x="60" y="1137"/>
                  </a:lnTo>
                  <a:lnTo>
                    <a:pt x="45" y="1137"/>
                  </a:lnTo>
                  <a:lnTo>
                    <a:pt x="30" y="1137"/>
                  </a:lnTo>
                  <a:lnTo>
                    <a:pt x="0" y="1137"/>
                  </a:lnTo>
                  <a:lnTo>
                    <a:pt x="0" y="1122"/>
                  </a:lnTo>
                  <a:lnTo>
                    <a:pt x="0" y="1092"/>
                  </a:lnTo>
                  <a:lnTo>
                    <a:pt x="0" y="1077"/>
                  </a:lnTo>
                  <a:lnTo>
                    <a:pt x="15" y="1048"/>
                  </a:lnTo>
                  <a:lnTo>
                    <a:pt x="15" y="1033"/>
                  </a:lnTo>
                  <a:lnTo>
                    <a:pt x="45" y="973"/>
                  </a:lnTo>
                  <a:lnTo>
                    <a:pt x="60" y="943"/>
                  </a:lnTo>
                  <a:lnTo>
                    <a:pt x="75" y="913"/>
                  </a:lnTo>
                  <a:lnTo>
                    <a:pt x="105" y="868"/>
                  </a:lnTo>
                  <a:lnTo>
                    <a:pt x="180" y="763"/>
                  </a:lnTo>
                  <a:lnTo>
                    <a:pt x="255" y="659"/>
                  </a:lnTo>
                  <a:lnTo>
                    <a:pt x="344" y="554"/>
                  </a:lnTo>
                  <a:lnTo>
                    <a:pt x="389" y="49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374" y="1607"/>
              <a:ext cx="384" cy="672"/>
            </a:xfrm>
            <a:custGeom>
              <a:avLst/>
              <a:gdLst>
                <a:gd name="T0" fmla="*/ 67 w 702"/>
                <a:gd name="T1" fmla="*/ 187 h 1331"/>
                <a:gd name="T2" fmla="*/ 58 w 702"/>
                <a:gd name="T3" fmla="*/ 172 h 1331"/>
                <a:gd name="T4" fmla="*/ 40 w 702"/>
                <a:gd name="T5" fmla="*/ 137 h 1331"/>
                <a:gd name="T6" fmla="*/ 27 w 702"/>
                <a:gd name="T7" fmla="*/ 107 h 1331"/>
                <a:gd name="T8" fmla="*/ 13 w 702"/>
                <a:gd name="T9" fmla="*/ 76 h 1331"/>
                <a:gd name="T10" fmla="*/ 9 w 702"/>
                <a:gd name="T11" fmla="*/ 61 h 1331"/>
                <a:gd name="T12" fmla="*/ 9 w 702"/>
                <a:gd name="T13" fmla="*/ 57 h 1331"/>
                <a:gd name="T14" fmla="*/ 4 w 702"/>
                <a:gd name="T15" fmla="*/ 45 h 1331"/>
                <a:gd name="T16" fmla="*/ 0 w 702"/>
                <a:gd name="T17" fmla="*/ 30 h 1331"/>
                <a:gd name="T18" fmla="*/ 0 w 702"/>
                <a:gd name="T19" fmla="*/ 23 h 1331"/>
                <a:gd name="T20" fmla="*/ 0 w 702"/>
                <a:gd name="T21" fmla="*/ 15 h 1331"/>
                <a:gd name="T22" fmla="*/ 0 w 702"/>
                <a:gd name="T23" fmla="*/ 11 h 1331"/>
                <a:gd name="T24" fmla="*/ 4 w 702"/>
                <a:gd name="T25" fmla="*/ 4 h 1331"/>
                <a:gd name="T26" fmla="*/ 9 w 702"/>
                <a:gd name="T27" fmla="*/ 0 h 1331"/>
                <a:gd name="T28" fmla="*/ 9 w 702"/>
                <a:gd name="T29" fmla="*/ 0 h 1331"/>
                <a:gd name="T30" fmla="*/ 9 w 702"/>
                <a:gd name="T31" fmla="*/ 0 h 1331"/>
                <a:gd name="T32" fmla="*/ 13 w 702"/>
                <a:gd name="T33" fmla="*/ 0 h 1331"/>
                <a:gd name="T34" fmla="*/ 18 w 702"/>
                <a:gd name="T35" fmla="*/ 0 h 1331"/>
                <a:gd name="T36" fmla="*/ 31 w 702"/>
                <a:gd name="T37" fmla="*/ 4 h 1331"/>
                <a:gd name="T38" fmla="*/ 36 w 702"/>
                <a:gd name="T39" fmla="*/ 8 h 1331"/>
                <a:gd name="T40" fmla="*/ 45 w 702"/>
                <a:gd name="T41" fmla="*/ 15 h 1331"/>
                <a:gd name="T42" fmla="*/ 54 w 702"/>
                <a:gd name="T43" fmla="*/ 23 h 1331"/>
                <a:gd name="T44" fmla="*/ 62 w 702"/>
                <a:gd name="T45" fmla="*/ 34 h 1331"/>
                <a:gd name="T46" fmla="*/ 67 w 702"/>
                <a:gd name="T47" fmla="*/ 38 h 1331"/>
                <a:gd name="T48" fmla="*/ 76 w 702"/>
                <a:gd name="T49" fmla="*/ 49 h 1331"/>
                <a:gd name="T50" fmla="*/ 98 w 702"/>
                <a:gd name="T51" fmla="*/ 76 h 1331"/>
                <a:gd name="T52" fmla="*/ 116 w 702"/>
                <a:gd name="T53" fmla="*/ 102 h 1331"/>
                <a:gd name="T54" fmla="*/ 138 w 702"/>
                <a:gd name="T55" fmla="*/ 137 h 1331"/>
                <a:gd name="T56" fmla="*/ 148 w 702"/>
                <a:gd name="T57" fmla="*/ 152 h 1331"/>
                <a:gd name="T58" fmla="*/ 156 w 702"/>
                <a:gd name="T59" fmla="*/ 172 h 1331"/>
                <a:gd name="T60" fmla="*/ 174 w 702"/>
                <a:gd name="T61" fmla="*/ 205 h 1331"/>
                <a:gd name="T62" fmla="*/ 188 w 702"/>
                <a:gd name="T63" fmla="*/ 236 h 1331"/>
                <a:gd name="T64" fmla="*/ 196 w 702"/>
                <a:gd name="T65" fmla="*/ 263 h 1331"/>
                <a:gd name="T66" fmla="*/ 201 w 702"/>
                <a:gd name="T67" fmla="*/ 278 h 1331"/>
                <a:gd name="T68" fmla="*/ 206 w 702"/>
                <a:gd name="T69" fmla="*/ 286 h 1331"/>
                <a:gd name="T70" fmla="*/ 206 w 702"/>
                <a:gd name="T71" fmla="*/ 293 h 1331"/>
                <a:gd name="T72" fmla="*/ 210 w 702"/>
                <a:gd name="T73" fmla="*/ 308 h 1331"/>
                <a:gd name="T74" fmla="*/ 210 w 702"/>
                <a:gd name="T75" fmla="*/ 317 h 1331"/>
                <a:gd name="T76" fmla="*/ 210 w 702"/>
                <a:gd name="T77" fmla="*/ 324 h 1331"/>
                <a:gd name="T78" fmla="*/ 210 w 702"/>
                <a:gd name="T79" fmla="*/ 328 h 1331"/>
                <a:gd name="T80" fmla="*/ 206 w 702"/>
                <a:gd name="T81" fmla="*/ 335 h 1331"/>
                <a:gd name="T82" fmla="*/ 206 w 702"/>
                <a:gd name="T83" fmla="*/ 335 h 1331"/>
                <a:gd name="T84" fmla="*/ 201 w 702"/>
                <a:gd name="T85" fmla="*/ 339 h 1331"/>
                <a:gd name="T86" fmla="*/ 201 w 702"/>
                <a:gd name="T87" fmla="*/ 339 h 1331"/>
                <a:gd name="T88" fmla="*/ 196 w 702"/>
                <a:gd name="T89" fmla="*/ 339 h 1331"/>
                <a:gd name="T90" fmla="*/ 192 w 702"/>
                <a:gd name="T91" fmla="*/ 339 h 1331"/>
                <a:gd name="T92" fmla="*/ 183 w 702"/>
                <a:gd name="T93" fmla="*/ 335 h 1331"/>
                <a:gd name="T94" fmla="*/ 179 w 702"/>
                <a:gd name="T95" fmla="*/ 332 h 1331"/>
                <a:gd name="T96" fmla="*/ 170 w 702"/>
                <a:gd name="T97" fmla="*/ 324 h 1331"/>
                <a:gd name="T98" fmla="*/ 161 w 702"/>
                <a:gd name="T99" fmla="*/ 317 h 1331"/>
                <a:gd name="T100" fmla="*/ 152 w 702"/>
                <a:gd name="T101" fmla="*/ 305 h 1331"/>
                <a:gd name="T102" fmla="*/ 148 w 702"/>
                <a:gd name="T103" fmla="*/ 301 h 1331"/>
                <a:gd name="T104" fmla="*/ 138 w 702"/>
                <a:gd name="T105" fmla="*/ 290 h 1331"/>
                <a:gd name="T106" fmla="*/ 116 w 702"/>
                <a:gd name="T107" fmla="*/ 263 h 1331"/>
                <a:gd name="T108" fmla="*/ 98 w 702"/>
                <a:gd name="T109" fmla="*/ 236 h 1331"/>
                <a:gd name="T110" fmla="*/ 76 w 702"/>
                <a:gd name="T111" fmla="*/ 202 h 1331"/>
                <a:gd name="T112" fmla="*/ 67 w 702"/>
                <a:gd name="T113" fmla="*/ 187 h 13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02"/>
                <a:gd name="T172" fmla="*/ 0 h 1331"/>
                <a:gd name="T173" fmla="*/ 702 w 702"/>
                <a:gd name="T174" fmla="*/ 1331 h 13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02" h="1331">
                  <a:moveTo>
                    <a:pt x="224" y="733"/>
                  </a:moveTo>
                  <a:lnTo>
                    <a:pt x="194" y="673"/>
                  </a:lnTo>
                  <a:lnTo>
                    <a:pt x="134" y="538"/>
                  </a:lnTo>
                  <a:lnTo>
                    <a:pt x="89" y="418"/>
                  </a:lnTo>
                  <a:lnTo>
                    <a:pt x="44" y="299"/>
                  </a:lnTo>
                  <a:lnTo>
                    <a:pt x="29" y="239"/>
                  </a:lnTo>
                  <a:lnTo>
                    <a:pt x="29" y="224"/>
                  </a:lnTo>
                  <a:lnTo>
                    <a:pt x="15" y="179"/>
                  </a:lnTo>
                  <a:lnTo>
                    <a:pt x="0" y="119"/>
                  </a:lnTo>
                  <a:lnTo>
                    <a:pt x="0" y="89"/>
                  </a:lnTo>
                  <a:lnTo>
                    <a:pt x="0" y="59"/>
                  </a:lnTo>
                  <a:lnTo>
                    <a:pt x="0" y="44"/>
                  </a:lnTo>
                  <a:lnTo>
                    <a:pt x="15" y="15"/>
                  </a:lnTo>
                  <a:lnTo>
                    <a:pt x="29" y="0"/>
                  </a:lnTo>
                  <a:lnTo>
                    <a:pt x="44" y="0"/>
                  </a:lnTo>
                  <a:lnTo>
                    <a:pt x="59" y="0"/>
                  </a:lnTo>
                  <a:lnTo>
                    <a:pt x="104" y="15"/>
                  </a:lnTo>
                  <a:lnTo>
                    <a:pt x="119" y="30"/>
                  </a:lnTo>
                  <a:lnTo>
                    <a:pt x="149" y="59"/>
                  </a:lnTo>
                  <a:lnTo>
                    <a:pt x="179" y="89"/>
                  </a:lnTo>
                  <a:lnTo>
                    <a:pt x="209" y="134"/>
                  </a:lnTo>
                  <a:lnTo>
                    <a:pt x="224" y="149"/>
                  </a:lnTo>
                  <a:lnTo>
                    <a:pt x="254" y="194"/>
                  </a:lnTo>
                  <a:lnTo>
                    <a:pt x="328" y="299"/>
                  </a:lnTo>
                  <a:lnTo>
                    <a:pt x="388" y="403"/>
                  </a:lnTo>
                  <a:lnTo>
                    <a:pt x="463" y="538"/>
                  </a:lnTo>
                  <a:lnTo>
                    <a:pt x="493" y="598"/>
                  </a:lnTo>
                  <a:lnTo>
                    <a:pt x="523" y="673"/>
                  </a:lnTo>
                  <a:lnTo>
                    <a:pt x="583" y="807"/>
                  </a:lnTo>
                  <a:lnTo>
                    <a:pt x="627" y="927"/>
                  </a:lnTo>
                  <a:lnTo>
                    <a:pt x="657" y="1032"/>
                  </a:lnTo>
                  <a:lnTo>
                    <a:pt x="672" y="1092"/>
                  </a:lnTo>
                  <a:lnTo>
                    <a:pt x="687" y="1121"/>
                  </a:lnTo>
                  <a:lnTo>
                    <a:pt x="687" y="1151"/>
                  </a:lnTo>
                  <a:lnTo>
                    <a:pt x="702" y="1211"/>
                  </a:lnTo>
                  <a:lnTo>
                    <a:pt x="702" y="1241"/>
                  </a:lnTo>
                  <a:lnTo>
                    <a:pt x="702" y="1271"/>
                  </a:lnTo>
                  <a:lnTo>
                    <a:pt x="702" y="1286"/>
                  </a:lnTo>
                  <a:lnTo>
                    <a:pt x="687" y="1316"/>
                  </a:lnTo>
                  <a:lnTo>
                    <a:pt x="672" y="1331"/>
                  </a:lnTo>
                  <a:lnTo>
                    <a:pt x="657" y="1331"/>
                  </a:lnTo>
                  <a:lnTo>
                    <a:pt x="642" y="1331"/>
                  </a:lnTo>
                  <a:lnTo>
                    <a:pt x="612" y="1316"/>
                  </a:lnTo>
                  <a:lnTo>
                    <a:pt x="597" y="1301"/>
                  </a:lnTo>
                  <a:lnTo>
                    <a:pt x="568" y="1271"/>
                  </a:lnTo>
                  <a:lnTo>
                    <a:pt x="538" y="1241"/>
                  </a:lnTo>
                  <a:lnTo>
                    <a:pt x="508" y="1196"/>
                  </a:lnTo>
                  <a:lnTo>
                    <a:pt x="493" y="1181"/>
                  </a:lnTo>
                  <a:lnTo>
                    <a:pt x="463" y="1136"/>
                  </a:lnTo>
                  <a:lnTo>
                    <a:pt x="388" y="1032"/>
                  </a:lnTo>
                  <a:lnTo>
                    <a:pt x="328" y="927"/>
                  </a:lnTo>
                  <a:lnTo>
                    <a:pt x="254" y="792"/>
                  </a:lnTo>
                  <a:lnTo>
                    <a:pt x="224" y="733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411" y="1728"/>
              <a:ext cx="85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3910" y="1728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404" y="1728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2495" y="1870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3080" y="1870"/>
              <a:ext cx="77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3827" y="1870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4078" y="1870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2578" y="2013"/>
              <a:ext cx="85" cy="50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3659" y="2013"/>
              <a:ext cx="84" cy="50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4161" y="2013"/>
              <a:ext cx="76" cy="50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2244" y="2155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2662" y="2155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3575" y="2155"/>
              <a:ext cx="85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4237" y="2155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2160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2243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2327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2495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2578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2746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2830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2913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299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3080" y="1728"/>
              <a:ext cx="77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3156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3240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2"/>
            <p:cNvSpPr>
              <a:spLocks noChangeArrowheads="1"/>
            </p:cNvSpPr>
            <p:nvPr/>
          </p:nvSpPr>
          <p:spPr bwMode="auto">
            <a:xfrm>
              <a:off x="3324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340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4"/>
            <p:cNvSpPr>
              <a:spLocks noChangeArrowheads="1"/>
            </p:cNvSpPr>
            <p:nvPr/>
          </p:nvSpPr>
          <p:spPr bwMode="auto">
            <a:xfrm>
              <a:off x="3492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3575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3659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7"/>
            <p:cNvSpPr>
              <a:spLocks noChangeArrowheads="1"/>
            </p:cNvSpPr>
            <p:nvPr/>
          </p:nvSpPr>
          <p:spPr bwMode="auto">
            <a:xfrm>
              <a:off x="3742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3826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9"/>
            <p:cNvSpPr>
              <a:spLocks noChangeArrowheads="1"/>
            </p:cNvSpPr>
            <p:nvPr/>
          </p:nvSpPr>
          <p:spPr bwMode="auto">
            <a:xfrm>
              <a:off x="3994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0"/>
            <p:cNvSpPr>
              <a:spLocks noChangeArrowheads="1"/>
            </p:cNvSpPr>
            <p:nvPr/>
          </p:nvSpPr>
          <p:spPr bwMode="auto">
            <a:xfrm>
              <a:off x="407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4165" y="1728"/>
              <a:ext cx="72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2"/>
            <p:cNvSpPr>
              <a:spLocks noChangeArrowheads="1"/>
            </p:cNvSpPr>
            <p:nvPr/>
          </p:nvSpPr>
          <p:spPr bwMode="auto">
            <a:xfrm>
              <a:off x="4237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4320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4"/>
            <p:cNvSpPr>
              <a:spLocks noChangeArrowheads="1"/>
            </p:cNvSpPr>
            <p:nvPr/>
          </p:nvSpPr>
          <p:spPr bwMode="auto">
            <a:xfrm>
              <a:off x="448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4572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4655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4739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2160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2243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0"/>
            <p:cNvSpPr>
              <a:spLocks noChangeArrowheads="1"/>
            </p:cNvSpPr>
            <p:nvPr/>
          </p:nvSpPr>
          <p:spPr bwMode="auto">
            <a:xfrm>
              <a:off x="2327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1"/>
            <p:cNvSpPr>
              <a:spLocks noChangeArrowheads="1"/>
            </p:cNvSpPr>
            <p:nvPr/>
          </p:nvSpPr>
          <p:spPr bwMode="auto">
            <a:xfrm>
              <a:off x="2411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2"/>
            <p:cNvSpPr>
              <a:spLocks noChangeArrowheads="1"/>
            </p:cNvSpPr>
            <p:nvPr/>
          </p:nvSpPr>
          <p:spPr bwMode="auto">
            <a:xfrm>
              <a:off x="2578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3"/>
            <p:cNvSpPr>
              <a:spLocks noChangeArrowheads="1"/>
            </p:cNvSpPr>
            <p:nvPr/>
          </p:nvSpPr>
          <p:spPr bwMode="auto">
            <a:xfrm>
              <a:off x="2746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4"/>
            <p:cNvSpPr>
              <a:spLocks noChangeArrowheads="1"/>
            </p:cNvSpPr>
            <p:nvPr/>
          </p:nvSpPr>
          <p:spPr bwMode="auto">
            <a:xfrm>
              <a:off x="2830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5"/>
            <p:cNvSpPr>
              <a:spLocks noChangeArrowheads="1"/>
            </p:cNvSpPr>
            <p:nvPr/>
          </p:nvSpPr>
          <p:spPr bwMode="auto">
            <a:xfrm>
              <a:off x="2913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6"/>
            <p:cNvSpPr>
              <a:spLocks noChangeArrowheads="1"/>
            </p:cNvSpPr>
            <p:nvPr/>
          </p:nvSpPr>
          <p:spPr bwMode="auto">
            <a:xfrm>
              <a:off x="2998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57"/>
            <p:cNvSpPr>
              <a:spLocks noChangeArrowheads="1"/>
            </p:cNvSpPr>
            <p:nvPr/>
          </p:nvSpPr>
          <p:spPr bwMode="auto">
            <a:xfrm>
              <a:off x="3156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8"/>
            <p:cNvSpPr>
              <a:spLocks noChangeArrowheads="1"/>
            </p:cNvSpPr>
            <p:nvPr/>
          </p:nvSpPr>
          <p:spPr bwMode="auto">
            <a:xfrm>
              <a:off x="3240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59"/>
            <p:cNvSpPr>
              <a:spLocks noChangeArrowheads="1"/>
            </p:cNvSpPr>
            <p:nvPr/>
          </p:nvSpPr>
          <p:spPr bwMode="auto">
            <a:xfrm>
              <a:off x="3324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0"/>
            <p:cNvSpPr>
              <a:spLocks noChangeArrowheads="1"/>
            </p:cNvSpPr>
            <p:nvPr/>
          </p:nvSpPr>
          <p:spPr bwMode="auto">
            <a:xfrm>
              <a:off x="3408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3492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2"/>
            <p:cNvSpPr>
              <a:spLocks noChangeArrowheads="1"/>
            </p:cNvSpPr>
            <p:nvPr/>
          </p:nvSpPr>
          <p:spPr bwMode="auto">
            <a:xfrm>
              <a:off x="3575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3"/>
            <p:cNvSpPr>
              <a:spLocks noChangeArrowheads="1"/>
            </p:cNvSpPr>
            <p:nvPr/>
          </p:nvSpPr>
          <p:spPr bwMode="auto">
            <a:xfrm>
              <a:off x="3659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3742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5"/>
            <p:cNvSpPr>
              <a:spLocks noChangeArrowheads="1"/>
            </p:cNvSpPr>
            <p:nvPr/>
          </p:nvSpPr>
          <p:spPr bwMode="auto">
            <a:xfrm>
              <a:off x="3910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6"/>
            <p:cNvSpPr>
              <a:spLocks noChangeArrowheads="1"/>
            </p:cNvSpPr>
            <p:nvPr/>
          </p:nvSpPr>
          <p:spPr bwMode="auto">
            <a:xfrm>
              <a:off x="3994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7"/>
            <p:cNvSpPr>
              <a:spLocks noChangeArrowheads="1"/>
            </p:cNvSpPr>
            <p:nvPr/>
          </p:nvSpPr>
          <p:spPr bwMode="auto">
            <a:xfrm>
              <a:off x="4161" y="1870"/>
              <a:ext cx="76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68"/>
            <p:cNvSpPr>
              <a:spLocks noChangeArrowheads="1"/>
            </p:cNvSpPr>
            <p:nvPr/>
          </p:nvSpPr>
          <p:spPr bwMode="auto">
            <a:xfrm>
              <a:off x="4237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69"/>
            <p:cNvSpPr>
              <a:spLocks noChangeArrowheads="1"/>
            </p:cNvSpPr>
            <p:nvPr/>
          </p:nvSpPr>
          <p:spPr bwMode="auto">
            <a:xfrm>
              <a:off x="4320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4404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1"/>
            <p:cNvSpPr>
              <a:spLocks noChangeArrowheads="1"/>
            </p:cNvSpPr>
            <p:nvPr/>
          </p:nvSpPr>
          <p:spPr bwMode="auto">
            <a:xfrm>
              <a:off x="4488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2"/>
            <p:cNvSpPr>
              <a:spLocks noChangeArrowheads="1"/>
            </p:cNvSpPr>
            <p:nvPr/>
          </p:nvSpPr>
          <p:spPr bwMode="auto">
            <a:xfrm>
              <a:off x="4572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3"/>
            <p:cNvSpPr>
              <a:spLocks noChangeArrowheads="1"/>
            </p:cNvSpPr>
            <p:nvPr/>
          </p:nvSpPr>
          <p:spPr bwMode="auto">
            <a:xfrm>
              <a:off x="4655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4"/>
            <p:cNvSpPr>
              <a:spLocks noChangeArrowheads="1"/>
            </p:cNvSpPr>
            <p:nvPr/>
          </p:nvSpPr>
          <p:spPr bwMode="auto">
            <a:xfrm>
              <a:off x="4739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75"/>
            <p:cNvSpPr>
              <a:spLocks noChangeArrowheads="1"/>
            </p:cNvSpPr>
            <p:nvPr/>
          </p:nvSpPr>
          <p:spPr bwMode="auto">
            <a:xfrm>
              <a:off x="2160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76"/>
            <p:cNvSpPr>
              <a:spLocks noChangeArrowheads="1"/>
            </p:cNvSpPr>
            <p:nvPr/>
          </p:nvSpPr>
          <p:spPr bwMode="auto">
            <a:xfrm>
              <a:off x="2243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7"/>
            <p:cNvSpPr>
              <a:spLocks noChangeArrowheads="1"/>
            </p:cNvSpPr>
            <p:nvPr/>
          </p:nvSpPr>
          <p:spPr bwMode="auto">
            <a:xfrm>
              <a:off x="2327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8"/>
            <p:cNvSpPr>
              <a:spLocks noChangeArrowheads="1"/>
            </p:cNvSpPr>
            <p:nvPr/>
          </p:nvSpPr>
          <p:spPr bwMode="auto">
            <a:xfrm>
              <a:off x="2411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79"/>
            <p:cNvSpPr>
              <a:spLocks noChangeArrowheads="1"/>
            </p:cNvSpPr>
            <p:nvPr/>
          </p:nvSpPr>
          <p:spPr bwMode="auto">
            <a:xfrm>
              <a:off x="2495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0"/>
            <p:cNvSpPr>
              <a:spLocks noChangeArrowheads="1"/>
            </p:cNvSpPr>
            <p:nvPr/>
          </p:nvSpPr>
          <p:spPr bwMode="auto">
            <a:xfrm>
              <a:off x="2662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1"/>
            <p:cNvSpPr>
              <a:spLocks noChangeArrowheads="1"/>
            </p:cNvSpPr>
            <p:nvPr/>
          </p:nvSpPr>
          <p:spPr bwMode="auto">
            <a:xfrm>
              <a:off x="2830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2"/>
            <p:cNvSpPr>
              <a:spLocks noChangeArrowheads="1"/>
            </p:cNvSpPr>
            <p:nvPr/>
          </p:nvSpPr>
          <p:spPr bwMode="auto">
            <a:xfrm>
              <a:off x="2913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3"/>
            <p:cNvSpPr>
              <a:spLocks noChangeArrowheads="1"/>
            </p:cNvSpPr>
            <p:nvPr/>
          </p:nvSpPr>
          <p:spPr bwMode="auto">
            <a:xfrm>
              <a:off x="2998" y="2013"/>
              <a:ext cx="80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3076" y="2013"/>
              <a:ext cx="81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5"/>
            <p:cNvSpPr>
              <a:spLocks noChangeArrowheads="1"/>
            </p:cNvSpPr>
            <p:nvPr/>
          </p:nvSpPr>
          <p:spPr bwMode="auto">
            <a:xfrm>
              <a:off x="3156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6"/>
            <p:cNvSpPr>
              <a:spLocks noChangeArrowheads="1"/>
            </p:cNvSpPr>
            <p:nvPr/>
          </p:nvSpPr>
          <p:spPr bwMode="auto">
            <a:xfrm>
              <a:off x="3240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7"/>
            <p:cNvSpPr>
              <a:spLocks noChangeArrowheads="1"/>
            </p:cNvSpPr>
            <p:nvPr/>
          </p:nvSpPr>
          <p:spPr bwMode="auto">
            <a:xfrm>
              <a:off x="3324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88"/>
            <p:cNvSpPr>
              <a:spLocks noChangeArrowheads="1"/>
            </p:cNvSpPr>
            <p:nvPr/>
          </p:nvSpPr>
          <p:spPr bwMode="auto">
            <a:xfrm>
              <a:off x="3408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9"/>
            <p:cNvSpPr>
              <a:spLocks noChangeArrowheads="1"/>
            </p:cNvSpPr>
            <p:nvPr/>
          </p:nvSpPr>
          <p:spPr bwMode="auto">
            <a:xfrm>
              <a:off x="3492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0"/>
            <p:cNvSpPr>
              <a:spLocks noChangeArrowheads="1"/>
            </p:cNvSpPr>
            <p:nvPr/>
          </p:nvSpPr>
          <p:spPr bwMode="auto">
            <a:xfrm>
              <a:off x="3575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91"/>
            <p:cNvSpPr>
              <a:spLocks noChangeArrowheads="1"/>
            </p:cNvSpPr>
            <p:nvPr/>
          </p:nvSpPr>
          <p:spPr bwMode="auto">
            <a:xfrm>
              <a:off x="3742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2"/>
            <p:cNvSpPr>
              <a:spLocks noChangeArrowheads="1"/>
            </p:cNvSpPr>
            <p:nvPr/>
          </p:nvSpPr>
          <p:spPr bwMode="auto">
            <a:xfrm>
              <a:off x="3826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3"/>
            <p:cNvSpPr>
              <a:spLocks noChangeArrowheads="1"/>
            </p:cNvSpPr>
            <p:nvPr/>
          </p:nvSpPr>
          <p:spPr bwMode="auto">
            <a:xfrm>
              <a:off x="3910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94"/>
            <p:cNvSpPr>
              <a:spLocks noChangeArrowheads="1"/>
            </p:cNvSpPr>
            <p:nvPr/>
          </p:nvSpPr>
          <p:spPr bwMode="auto">
            <a:xfrm>
              <a:off x="3994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5"/>
            <p:cNvSpPr>
              <a:spLocks noChangeArrowheads="1"/>
            </p:cNvSpPr>
            <p:nvPr/>
          </p:nvSpPr>
          <p:spPr bwMode="auto">
            <a:xfrm>
              <a:off x="4078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96"/>
            <p:cNvSpPr>
              <a:spLocks noChangeArrowheads="1"/>
            </p:cNvSpPr>
            <p:nvPr/>
          </p:nvSpPr>
          <p:spPr bwMode="auto">
            <a:xfrm>
              <a:off x="4237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97"/>
            <p:cNvSpPr>
              <a:spLocks noChangeArrowheads="1"/>
            </p:cNvSpPr>
            <p:nvPr/>
          </p:nvSpPr>
          <p:spPr bwMode="auto">
            <a:xfrm>
              <a:off x="4320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8"/>
            <p:cNvSpPr>
              <a:spLocks noChangeArrowheads="1"/>
            </p:cNvSpPr>
            <p:nvPr/>
          </p:nvSpPr>
          <p:spPr bwMode="auto">
            <a:xfrm>
              <a:off x="4404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99"/>
            <p:cNvSpPr>
              <a:spLocks noChangeArrowheads="1"/>
            </p:cNvSpPr>
            <p:nvPr/>
          </p:nvSpPr>
          <p:spPr bwMode="auto">
            <a:xfrm>
              <a:off x="4488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00"/>
            <p:cNvSpPr>
              <a:spLocks noChangeArrowheads="1"/>
            </p:cNvSpPr>
            <p:nvPr/>
          </p:nvSpPr>
          <p:spPr bwMode="auto">
            <a:xfrm>
              <a:off x="4572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01"/>
            <p:cNvSpPr>
              <a:spLocks noChangeArrowheads="1"/>
            </p:cNvSpPr>
            <p:nvPr/>
          </p:nvSpPr>
          <p:spPr bwMode="auto">
            <a:xfrm>
              <a:off x="4655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2"/>
            <p:cNvSpPr>
              <a:spLocks noChangeArrowheads="1"/>
            </p:cNvSpPr>
            <p:nvPr/>
          </p:nvSpPr>
          <p:spPr bwMode="auto">
            <a:xfrm>
              <a:off x="4739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3"/>
            <p:cNvSpPr>
              <a:spLocks noChangeArrowheads="1"/>
            </p:cNvSpPr>
            <p:nvPr/>
          </p:nvSpPr>
          <p:spPr bwMode="auto">
            <a:xfrm>
              <a:off x="2160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04"/>
            <p:cNvSpPr>
              <a:spLocks noChangeArrowheads="1"/>
            </p:cNvSpPr>
            <p:nvPr/>
          </p:nvSpPr>
          <p:spPr bwMode="auto">
            <a:xfrm>
              <a:off x="2327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5"/>
            <p:cNvSpPr>
              <a:spLocks noChangeArrowheads="1"/>
            </p:cNvSpPr>
            <p:nvPr/>
          </p:nvSpPr>
          <p:spPr bwMode="auto">
            <a:xfrm>
              <a:off x="2411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06"/>
            <p:cNvSpPr>
              <a:spLocks noChangeArrowheads="1"/>
            </p:cNvSpPr>
            <p:nvPr/>
          </p:nvSpPr>
          <p:spPr bwMode="auto">
            <a:xfrm>
              <a:off x="2495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07"/>
            <p:cNvSpPr>
              <a:spLocks noChangeArrowheads="1"/>
            </p:cNvSpPr>
            <p:nvPr/>
          </p:nvSpPr>
          <p:spPr bwMode="auto">
            <a:xfrm>
              <a:off x="2578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08"/>
            <p:cNvSpPr>
              <a:spLocks noChangeArrowheads="1"/>
            </p:cNvSpPr>
            <p:nvPr/>
          </p:nvSpPr>
          <p:spPr bwMode="auto">
            <a:xfrm>
              <a:off x="2830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09"/>
            <p:cNvSpPr>
              <a:spLocks noChangeArrowheads="1"/>
            </p:cNvSpPr>
            <p:nvPr/>
          </p:nvSpPr>
          <p:spPr bwMode="auto">
            <a:xfrm>
              <a:off x="2913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0"/>
            <p:cNvSpPr>
              <a:spLocks noChangeArrowheads="1"/>
            </p:cNvSpPr>
            <p:nvPr/>
          </p:nvSpPr>
          <p:spPr bwMode="auto">
            <a:xfrm>
              <a:off x="299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11"/>
            <p:cNvSpPr>
              <a:spLocks noChangeArrowheads="1"/>
            </p:cNvSpPr>
            <p:nvPr/>
          </p:nvSpPr>
          <p:spPr bwMode="auto">
            <a:xfrm>
              <a:off x="3084" y="2155"/>
              <a:ext cx="73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12"/>
            <p:cNvSpPr>
              <a:spLocks noChangeArrowheads="1"/>
            </p:cNvSpPr>
            <p:nvPr/>
          </p:nvSpPr>
          <p:spPr bwMode="auto">
            <a:xfrm>
              <a:off x="3156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3"/>
            <p:cNvSpPr>
              <a:spLocks noChangeArrowheads="1"/>
            </p:cNvSpPr>
            <p:nvPr/>
          </p:nvSpPr>
          <p:spPr bwMode="auto">
            <a:xfrm>
              <a:off x="3240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14"/>
            <p:cNvSpPr>
              <a:spLocks noChangeArrowheads="1"/>
            </p:cNvSpPr>
            <p:nvPr/>
          </p:nvSpPr>
          <p:spPr bwMode="auto">
            <a:xfrm>
              <a:off x="3324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15"/>
            <p:cNvSpPr>
              <a:spLocks noChangeArrowheads="1"/>
            </p:cNvSpPr>
            <p:nvPr/>
          </p:nvSpPr>
          <p:spPr bwMode="auto">
            <a:xfrm>
              <a:off x="340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16"/>
            <p:cNvSpPr>
              <a:spLocks noChangeArrowheads="1"/>
            </p:cNvSpPr>
            <p:nvPr/>
          </p:nvSpPr>
          <p:spPr bwMode="auto">
            <a:xfrm>
              <a:off x="3492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17"/>
            <p:cNvSpPr>
              <a:spLocks noChangeArrowheads="1"/>
            </p:cNvSpPr>
            <p:nvPr/>
          </p:nvSpPr>
          <p:spPr bwMode="auto">
            <a:xfrm>
              <a:off x="3659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118"/>
            <p:cNvSpPr>
              <a:spLocks noChangeArrowheads="1"/>
            </p:cNvSpPr>
            <p:nvPr/>
          </p:nvSpPr>
          <p:spPr bwMode="auto">
            <a:xfrm>
              <a:off x="3742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19"/>
            <p:cNvSpPr>
              <a:spLocks noChangeArrowheads="1"/>
            </p:cNvSpPr>
            <p:nvPr/>
          </p:nvSpPr>
          <p:spPr bwMode="auto">
            <a:xfrm>
              <a:off x="3826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0"/>
            <p:cNvSpPr>
              <a:spLocks noChangeArrowheads="1"/>
            </p:cNvSpPr>
            <p:nvPr/>
          </p:nvSpPr>
          <p:spPr bwMode="auto">
            <a:xfrm>
              <a:off x="3910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21"/>
            <p:cNvSpPr>
              <a:spLocks noChangeArrowheads="1"/>
            </p:cNvSpPr>
            <p:nvPr/>
          </p:nvSpPr>
          <p:spPr bwMode="auto">
            <a:xfrm>
              <a:off x="3994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22"/>
            <p:cNvSpPr>
              <a:spLocks noChangeArrowheads="1"/>
            </p:cNvSpPr>
            <p:nvPr/>
          </p:nvSpPr>
          <p:spPr bwMode="auto">
            <a:xfrm>
              <a:off x="407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3"/>
            <p:cNvSpPr>
              <a:spLocks noChangeArrowheads="1"/>
            </p:cNvSpPr>
            <p:nvPr/>
          </p:nvSpPr>
          <p:spPr bwMode="auto">
            <a:xfrm>
              <a:off x="4165" y="2155"/>
              <a:ext cx="72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24"/>
            <p:cNvSpPr>
              <a:spLocks noChangeArrowheads="1"/>
            </p:cNvSpPr>
            <p:nvPr/>
          </p:nvSpPr>
          <p:spPr bwMode="auto">
            <a:xfrm>
              <a:off x="4320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25"/>
            <p:cNvSpPr>
              <a:spLocks noChangeArrowheads="1"/>
            </p:cNvSpPr>
            <p:nvPr/>
          </p:nvSpPr>
          <p:spPr bwMode="auto">
            <a:xfrm>
              <a:off x="4404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26"/>
            <p:cNvSpPr>
              <a:spLocks noChangeArrowheads="1"/>
            </p:cNvSpPr>
            <p:nvPr/>
          </p:nvSpPr>
          <p:spPr bwMode="auto">
            <a:xfrm>
              <a:off x="448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127"/>
            <p:cNvSpPr>
              <a:spLocks noChangeArrowheads="1"/>
            </p:cNvSpPr>
            <p:nvPr/>
          </p:nvSpPr>
          <p:spPr bwMode="auto">
            <a:xfrm>
              <a:off x="4572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28"/>
            <p:cNvSpPr>
              <a:spLocks noChangeArrowheads="1"/>
            </p:cNvSpPr>
            <p:nvPr/>
          </p:nvSpPr>
          <p:spPr bwMode="auto">
            <a:xfrm>
              <a:off x="4655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29"/>
            <p:cNvSpPr>
              <a:spLocks noChangeArrowheads="1"/>
            </p:cNvSpPr>
            <p:nvPr/>
          </p:nvSpPr>
          <p:spPr bwMode="auto">
            <a:xfrm>
              <a:off x="4739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130"/>
            <p:cNvSpPr>
              <a:spLocks noChangeArrowheads="1"/>
            </p:cNvSpPr>
            <p:nvPr/>
          </p:nvSpPr>
          <p:spPr bwMode="auto">
            <a:xfrm>
              <a:off x="2495" y="1878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31"/>
            <p:cNvSpPr>
              <a:spLocks noChangeArrowheads="1"/>
            </p:cNvSpPr>
            <p:nvPr/>
          </p:nvSpPr>
          <p:spPr bwMode="auto">
            <a:xfrm>
              <a:off x="2160" y="1870"/>
              <a:ext cx="265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32"/>
            <p:cNvSpPr>
              <a:spLocks noChangeArrowheads="1"/>
            </p:cNvSpPr>
            <p:nvPr/>
          </p:nvSpPr>
          <p:spPr bwMode="auto">
            <a:xfrm>
              <a:off x="2160" y="1728"/>
              <a:ext cx="265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133"/>
            <p:cNvSpPr>
              <a:spLocks noChangeArrowheads="1"/>
            </p:cNvSpPr>
            <p:nvPr/>
          </p:nvSpPr>
          <p:spPr bwMode="auto">
            <a:xfrm>
              <a:off x="2428" y="1736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134"/>
            <p:cNvSpPr>
              <a:spLocks noChangeArrowheads="1"/>
            </p:cNvSpPr>
            <p:nvPr/>
          </p:nvSpPr>
          <p:spPr bwMode="auto">
            <a:xfrm>
              <a:off x="2578" y="2021"/>
              <a:ext cx="26" cy="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135"/>
            <p:cNvSpPr>
              <a:spLocks noChangeArrowheads="1"/>
            </p:cNvSpPr>
            <p:nvPr/>
          </p:nvSpPr>
          <p:spPr bwMode="auto">
            <a:xfrm>
              <a:off x="2668" y="2164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136"/>
            <p:cNvSpPr>
              <a:spLocks noChangeArrowheads="1"/>
            </p:cNvSpPr>
            <p:nvPr/>
          </p:nvSpPr>
          <p:spPr bwMode="auto">
            <a:xfrm>
              <a:off x="3700" y="2021"/>
              <a:ext cx="26" cy="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137"/>
            <p:cNvSpPr>
              <a:spLocks noChangeArrowheads="1"/>
            </p:cNvSpPr>
            <p:nvPr/>
          </p:nvSpPr>
          <p:spPr bwMode="auto">
            <a:xfrm>
              <a:off x="3834" y="1884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Oval 138"/>
            <p:cNvSpPr>
              <a:spLocks noChangeArrowheads="1"/>
            </p:cNvSpPr>
            <p:nvPr/>
          </p:nvSpPr>
          <p:spPr bwMode="auto">
            <a:xfrm>
              <a:off x="3969" y="1736"/>
              <a:ext cx="25" cy="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Oval 139"/>
            <p:cNvSpPr>
              <a:spLocks noChangeArrowheads="1"/>
            </p:cNvSpPr>
            <p:nvPr/>
          </p:nvSpPr>
          <p:spPr bwMode="auto">
            <a:xfrm>
              <a:off x="3927" y="1736"/>
              <a:ext cx="26" cy="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140"/>
            <p:cNvSpPr>
              <a:spLocks noChangeArrowheads="1"/>
            </p:cNvSpPr>
            <p:nvPr/>
          </p:nvSpPr>
          <p:spPr bwMode="auto">
            <a:xfrm>
              <a:off x="4262" y="2163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Oval 141"/>
            <p:cNvSpPr>
              <a:spLocks noChangeArrowheads="1"/>
            </p:cNvSpPr>
            <p:nvPr/>
          </p:nvSpPr>
          <p:spPr bwMode="auto">
            <a:xfrm>
              <a:off x="4084" y="1880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Oval 142"/>
            <p:cNvSpPr>
              <a:spLocks noChangeArrowheads="1"/>
            </p:cNvSpPr>
            <p:nvPr/>
          </p:nvSpPr>
          <p:spPr bwMode="auto">
            <a:xfrm>
              <a:off x="2268" y="2163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Oval 143"/>
            <p:cNvSpPr>
              <a:spLocks noChangeArrowheads="1"/>
            </p:cNvSpPr>
            <p:nvPr/>
          </p:nvSpPr>
          <p:spPr bwMode="auto">
            <a:xfrm>
              <a:off x="4455" y="1736"/>
              <a:ext cx="25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Oval 144"/>
            <p:cNvSpPr>
              <a:spLocks noChangeArrowheads="1"/>
            </p:cNvSpPr>
            <p:nvPr/>
          </p:nvSpPr>
          <p:spPr bwMode="auto">
            <a:xfrm>
              <a:off x="3081" y="1878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Oval 145"/>
            <p:cNvSpPr>
              <a:spLocks noChangeArrowheads="1"/>
            </p:cNvSpPr>
            <p:nvPr/>
          </p:nvSpPr>
          <p:spPr bwMode="auto">
            <a:xfrm>
              <a:off x="4161" y="2021"/>
              <a:ext cx="26" cy="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46"/>
            <p:cNvSpPr>
              <a:spLocks noChangeArrowheads="1"/>
            </p:cNvSpPr>
            <p:nvPr/>
          </p:nvSpPr>
          <p:spPr bwMode="auto">
            <a:xfrm>
              <a:off x="2160" y="2013"/>
              <a:ext cx="265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147"/>
            <p:cNvSpPr>
              <a:spLocks noChangeArrowheads="1"/>
            </p:cNvSpPr>
            <p:nvPr/>
          </p:nvSpPr>
          <p:spPr bwMode="auto">
            <a:xfrm>
              <a:off x="3575" y="2163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AutoShape 148"/>
            <p:cNvSpPr>
              <a:spLocks noChangeArrowheads="1"/>
            </p:cNvSpPr>
            <p:nvPr/>
          </p:nvSpPr>
          <p:spPr bwMode="auto">
            <a:xfrm>
              <a:off x="2016" y="1536"/>
              <a:ext cx="2928" cy="81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49"/>
            <p:cNvSpPr>
              <a:spLocks noChangeArrowheads="1"/>
            </p:cNvSpPr>
            <p:nvPr/>
          </p:nvSpPr>
          <p:spPr bwMode="auto">
            <a:xfrm>
              <a:off x="2746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Text Box 150"/>
            <p:cNvSpPr txBox="1">
              <a:spLocks noChangeArrowheads="1"/>
            </p:cNvSpPr>
            <p:nvPr/>
          </p:nvSpPr>
          <p:spPr bwMode="auto">
            <a:xfrm>
              <a:off x="3024" y="1506"/>
              <a:ext cx="554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Comic Sans MS" charset="0"/>
                </a:rPr>
                <a:t>Roads</a:t>
              </a:r>
            </a:p>
          </p:txBody>
        </p:sp>
        <p:sp>
          <p:nvSpPr>
            <p:cNvPr id="158" name="Line 151"/>
            <p:cNvSpPr>
              <a:spLocks noChangeShapeType="1"/>
            </p:cNvSpPr>
            <p:nvPr/>
          </p:nvSpPr>
          <p:spPr bwMode="auto">
            <a:xfrm>
              <a:off x="3552" y="1632"/>
              <a:ext cx="3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52"/>
            <p:cNvSpPr>
              <a:spLocks noChangeShapeType="1"/>
            </p:cNvSpPr>
            <p:nvPr/>
          </p:nvSpPr>
          <p:spPr bwMode="auto">
            <a:xfrm flipH="1">
              <a:off x="2496" y="1632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153"/>
            <p:cNvSpPr>
              <a:spLocks noChangeShapeType="1"/>
            </p:cNvSpPr>
            <p:nvPr/>
          </p:nvSpPr>
          <p:spPr bwMode="auto">
            <a:xfrm>
              <a:off x="3552" y="163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155"/>
          <p:cNvGrpSpPr>
            <a:grpSpLocks/>
          </p:cNvGrpSpPr>
          <p:nvPr/>
        </p:nvGrpSpPr>
        <p:grpSpPr bwMode="auto">
          <a:xfrm>
            <a:off x="-1219200" y="5334000"/>
            <a:ext cx="8382000" cy="1252539"/>
            <a:chOff x="144" y="2784"/>
            <a:chExt cx="5280" cy="789"/>
          </a:xfrm>
        </p:grpSpPr>
        <p:grpSp>
          <p:nvGrpSpPr>
            <p:cNvPr id="163" name="Group 156"/>
            <p:cNvGrpSpPr>
              <a:grpSpLocks/>
            </p:cNvGrpSpPr>
            <p:nvPr/>
          </p:nvGrpSpPr>
          <p:grpSpPr bwMode="auto">
            <a:xfrm>
              <a:off x="2496" y="2832"/>
              <a:ext cx="2928" cy="741"/>
              <a:chOff x="2016" y="2571"/>
              <a:chExt cx="2928" cy="741"/>
            </a:xfrm>
          </p:grpSpPr>
          <p:sp>
            <p:nvSpPr>
              <p:cNvPr id="165" name="Oval 157"/>
              <p:cNvSpPr>
                <a:spLocks noChangeArrowheads="1"/>
              </p:cNvSpPr>
              <p:nvPr/>
            </p:nvSpPr>
            <p:spPr bwMode="auto">
              <a:xfrm>
                <a:off x="2487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158"/>
              <p:cNvSpPr>
                <a:spLocks noChangeArrowheads="1"/>
              </p:cNvSpPr>
              <p:nvPr/>
            </p:nvSpPr>
            <p:spPr bwMode="auto">
              <a:xfrm>
                <a:off x="2152" y="2879"/>
                <a:ext cx="2655" cy="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Rectangle 159"/>
              <p:cNvSpPr>
                <a:spLocks noChangeArrowheads="1"/>
              </p:cNvSpPr>
              <p:nvPr/>
            </p:nvSpPr>
            <p:spPr bwMode="auto">
              <a:xfrm>
                <a:off x="2152" y="2736"/>
                <a:ext cx="2655" cy="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160"/>
              <p:cNvSpPr>
                <a:spLocks noChangeArrowheads="1"/>
              </p:cNvSpPr>
              <p:nvPr/>
            </p:nvSpPr>
            <p:spPr bwMode="auto">
              <a:xfrm>
                <a:off x="2420" y="2744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161"/>
              <p:cNvSpPr>
                <a:spLocks noChangeArrowheads="1"/>
              </p:cNvSpPr>
              <p:nvPr/>
            </p:nvSpPr>
            <p:spPr bwMode="auto">
              <a:xfrm>
                <a:off x="2562" y="3029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Oval 162"/>
              <p:cNvSpPr>
                <a:spLocks noChangeArrowheads="1"/>
              </p:cNvSpPr>
              <p:nvPr/>
            </p:nvSpPr>
            <p:spPr bwMode="auto">
              <a:xfrm>
                <a:off x="2638" y="3171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Oval 163"/>
              <p:cNvSpPr>
                <a:spLocks noChangeArrowheads="1"/>
              </p:cNvSpPr>
              <p:nvPr/>
            </p:nvSpPr>
            <p:spPr bwMode="auto">
              <a:xfrm>
                <a:off x="3693" y="3029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164"/>
              <p:cNvSpPr>
                <a:spLocks noChangeArrowheads="1"/>
              </p:cNvSpPr>
              <p:nvPr/>
            </p:nvSpPr>
            <p:spPr bwMode="auto">
              <a:xfrm>
                <a:off x="3810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165"/>
              <p:cNvSpPr>
                <a:spLocks noChangeArrowheads="1"/>
              </p:cNvSpPr>
              <p:nvPr/>
            </p:nvSpPr>
            <p:spPr bwMode="auto">
              <a:xfrm>
                <a:off x="3961" y="2744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166"/>
              <p:cNvSpPr>
                <a:spLocks noChangeArrowheads="1"/>
              </p:cNvSpPr>
              <p:nvPr/>
            </p:nvSpPr>
            <p:spPr bwMode="auto">
              <a:xfrm>
                <a:off x="3919" y="2744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Oval 167"/>
              <p:cNvSpPr>
                <a:spLocks noChangeArrowheads="1"/>
              </p:cNvSpPr>
              <p:nvPr/>
            </p:nvSpPr>
            <p:spPr bwMode="auto">
              <a:xfrm>
                <a:off x="4254" y="3171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Oval 168"/>
              <p:cNvSpPr>
                <a:spLocks noChangeArrowheads="1"/>
              </p:cNvSpPr>
              <p:nvPr/>
            </p:nvSpPr>
            <p:spPr bwMode="auto">
              <a:xfrm>
                <a:off x="4061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Oval 169"/>
              <p:cNvSpPr>
                <a:spLocks noChangeArrowheads="1"/>
              </p:cNvSpPr>
              <p:nvPr/>
            </p:nvSpPr>
            <p:spPr bwMode="auto">
              <a:xfrm>
                <a:off x="2261" y="3171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Oval 170"/>
              <p:cNvSpPr>
                <a:spLocks noChangeArrowheads="1"/>
              </p:cNvSpPr>
              <p:nvPr/>
            </p:nvSpPr>
            <p:spPr bwMode="auto">
              <a:xfrm>
                <a:off x="4447" y="2744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Oval 171"/>
              <p:cNvSpPr>
                <a:spLocks noChangeArrowheads="1"/>
              </p:cNvSpPr>
              <p:nvPr/>
            </p:nvSpPr>
            <p:spPr bwMode="auto">
              <a:xfrm>
                <a:off x="3073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Oval 172"/>
              <p:cNvSpPr>
                <a:spLocks noChangeArrowheads="1"/>
              </p:cNvSpPr>
              <p:nvPr/>
            </p:nvSpPr>
            <p:spPr bwMode="auto">
              <a:xfrm>
                <a:off x="4153" y="3029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Rectangle 173"/>
              <p:cNvSpPr>
                <a:spLocks noChangeArrowheads="1"/>
              </p:cNvSpPr>
              <p:nvPr/>
            </p:nvSpPr>
            <p:spPr bwMode="auto">
              <a:xfrm>
                <a:off x="2152" y="3021"/>
                <a:ext cx="2655" cy="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174"/>
              <p:cNvSpPr>
                <a:spLocks noChangeArrowheads="1"/>
              </p:cNvSpPr>
              <p:nvPr/>
            </p:nvSpPr>
            <p:spPr bwMode="auto">
              <a:xfrm>
                <a:off x="2152" y="3163"/>
                <a:ext cx="2655" cy="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Oval 175"/>
              <p:cNvSpPr>
                <a:spLocks noChangeArrowheads="1"/>
              </p:cNvSpPr>
              <p:nvPr/>
            </p:nvSpPr>
            <p:spPr bwMode="auto">
              <a:xfrm>
                <a:off x="3559" y="3171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176"/>
              <p:cNvSpPr>
                <a:spLocks noChangeShapeType="1"/>
              </p:cNvSpPr>
              <p:nvPr/>
            </p:nvSpPr>
            <p:spPr bwMode="auto">
              <a:xfrm>
                <a:off x="2368" y="2619"/>
                <a:ext cx="325" cy="642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177"/>
              <p:cNvSpPr>
                <a:spLocks noChangeShapeType="1"/>
              </p:cNvSpPr>
              <p:nvPr/>
            </p:nvSpPr>
            <p:spPr bwMode="auto">
              <a:xfrm flipH="1">
                <a:off x="3496" y="2619"/>
                <a:ext cx="559" cy="649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178"/>
              <p:cNvSpPr>
                <a:spLocks noChangeShapeType="1"/>
              </p:cNvSpPr>
              <p:nvPr/>
            </p:nvSpPr>
            <p:spPr bwMode="auto">
              <a:xfrm>
                <a:off x="3864" y="2607"/>
                <a:ext cx="478" cy="67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AutoShape 179"/>
              <p:cNvSpPr>
                <a:spLocks noChangeArrowheads="1"/>
              </p:cNvSpPr>
              <p:nvPr/>
            </p:nvSpPr>
            <p:spPr bwMode="auto">
              <a:xfrm>
                <a:off x="2016" y="2571"/>
                <a:ext cx="2928" cy="741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4" name="Text Box 180"/>
            <p:cNvSpPr txBox="1">
              <a:spLocks noChangeArrowheads="1"/>
            </p:cNvSpPr>
            <p:nvPr/>
          </p:nvSpPr>
          <p:spPr bwMode="auto">
            <a:xfrm>
              <a:off x="144" y="2784"/>
              <a:ext cx="21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457200" indent="-457200" eaLnBrk="1" hangingPunct="1">
                <a:buFontTx/>
                <a:buAutoNum type="arabicPeriod" startAt="2"/>
              </a:pPr>
              <a:endParaRPr lang="en-US" sz="1800" dirty="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66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T_figur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5"/>
            <a:ext cx="9144000" cy="6819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752600"/>
            <a:ext cx="3913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slide from Luciano </a:t>
            </a:r>
            <a:r>
              <a:rPr lang="en-US" dirty="0" err="1" smtClean="0"/>
              <a:t>Ristori</a:t>
            </a:r>
            <a:endParaRPr lang="en-US" dirty="0" smtClean="0"/>
          </a:p>
          <a:p>
            <a:r>
              <a:rPr lang="en-US" dirty="0" smtClean="0"/>
              <a:t>at TIPP 2011 conference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826675"/>
            <a:ext cx="48249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Back then: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Crucial emerging technology for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CDF silicon detector and silicon vertex trigger….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(top quark discovery, rich b/c physics program …) 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F580-D857-A945-962D-E34AD2539EA0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1143000"/>
            <a:ext cx="738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first </a:t>
            </a:r>
            <a:r>
              <a:rPr lang="en-US" dirty="0" err="1" smtClean="0">
                <a:solidFill>
                  <a:srgbClr val="0000FF"/>
                </a:solidFill>
              </a:rPr>
              <a:t>Amchip</a:t>
            </a:r>
            <a:r>
              <a:rPr lang="en-US" dirty="0" smtClean="0">
                <a:solidFill>
                  <a:srgbClr val="0000FF"/>
                </a:solidFill>
              </a:rPr>
              <a:t> for CDF/SVT was implemented in the 90s, 128 patterns/chip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7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55C5-3E04-A94C-97D9-F808928518B9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4" name="Picture 3" descr="SVT-pattern-recogni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8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60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AM approach was successfully used at CDF for secondary vertex trigger (SVT) in Run 2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86200" y="2819400"/>
            <a:ext cx="3352800" cy="7620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86200" y="3048000"/>
            <a:ext cx="3276600" cy="6858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62800" y="2819400"/>
            <a:ext cx="0" cy="2286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6200" y="3581400"/>
            <a:ext cx="0" cy="1524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239000" y="2286000"/>
            <a:ext cx="304800" cy="457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67600" y="1905000"/>
            <a:ext cx="135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Found roads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00" y="541020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/>
              <a:t>Massive parallel processing to tackle the intrinsically complex  </a:t>
            </a:r>
          </a:p>
          <a:p>
            <a:pPr lvl="1"/>
            <a:r>
              <a:rPr lang="en-GB" sz="2000" dirty="0" err="1" smtClean="0"/>
              <a:t>combinatorics</a:t>
            </a:r>
            <a:r>
              <a:rPr lang="en-GB" sz="2000" dirty="0" smtClean="0"/>
              <a:t> </a:t>
            </a:r>
            <a:r>
              <a:rPr lang="en-GB" sz="2000" dirty="0"/>
              <a:t>of track finding algorithms, </a:t>
            </a:r>
            <a:r>
              <a:rPr lang="en-GB" sz="2000" i="1" dirty="0" smtClean="0">
                <a:solidFill>
                  <a:srgbClr val="0000FF"/>
                </a:solidFill>
              </a:rPr>
              <a:t>avoiding </a:t>
            </a:r>
            <a:r>
              <a:rPr lang="en-GB" sz="2000" i="1" dirty="0">
                <a:solidFill>
                  <a:srgbClr val="0000FF"/>
                </a:solidFill>
              </a:rPr>
              <a:t>the typical power </a:t>
            </a:r>
            <a:r>
              <a:rPr lang="en-GB" sz="2000" i="1" dirty="0" smtClean="0">
                <a:solidFill>
                  <a:srgbClr val="0000FF"/>
                </a:solidFill>
              </a:rPr>
              <a:t>law </a:t>
            </a:r>
            <a:r>
              <a:rPr lang="en-GB" sz="2000" i="1" dirty="0" err="1">
                <a:solidFill>
                  <a:srgbClr val="0000FF"/>
                </a:solidFill>
              </a:rPr>
              <a:t>dependance</a:t>
            </a:r>
            <a:r>
              <a:rPr lang="en-GB" sz="2000" i="1" dirty="0">
                <a:solidFill>
                  <a:srgbClr val="0000FF"/>
                </a:solidFill>
              </a:rPr>
              <a:t> of execution time on occupancy 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86200" y="3581400"/>
            <a:ext cx="3352800" cy="1524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86200" y="3810000"/>
            <a:ext cx="3352800" cy="76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39000" y="3581400"/>
            <a:ext cx="0" cy="2286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86200" y="3733800"/>
            <a:ext cx="0" cy="1524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315200" y="2286000"/>
            <a:ext cx="228600" cy="1219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26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etectors_present_future_1983_study-P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228600"/>
            <a:ext cx="5626100" cy="7280835"/>
          </a:xfrm>
          <a:prstGeom prst="rect">
            <a:avLst/>
          </a:prstGeom>
        </p:spPr>
      </p:pic>
      <p:pic>
        <p:nvPicPr>
          <p:cNvPr id="4" name="Picture 3" descr="detectors_present_future_1983_study-page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533400"/>
            <a:ext cx="6248400" cy="80861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4343400" y="1905000"/>
            <a:ext cx="685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72000" y="1600200"/>
            <a:ext cx="2971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343400" y="1752600"/>
            <a:ext cx="3200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 bwMode="auto">
          <a:xfrm>
            <a:off x="2438400" y="3733800"/>
            <a:ext cx="6934200" cy="1219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The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 workshop focused on the problems posed by high luminosity at hadron colliders, … from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10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29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to 10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34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cm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-2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 s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-1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</a:rPr>
              <a:t> …</a:t>
            </a:r>
            <a:r>
              <a:rPr lang="en-US" sz="2000" dirty="0" smtClean="0">
                <a:solidFill>
                  <a:srgbClr val="FF0000"/>
                </a:solidFill>
              </a:rPr>
              <a:t>1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 and 20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energy….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810000" y="1905000"/>
            <a:ext cx="457200" cy="1371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0" y="152400"/>
            <a:ext cx="193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~ 30+ years ago …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8861" y="4876800"/>
            <a:ext cx="6015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Some of the old worries became a reality </a:t>
            </a:r>
          </a:p>
          <a:p>
            <a:r>
              <a:rPr lang="en-US" i="1" dirty="0">
                <a:solidFill>
                  <a:srgbClr val="0000FF"/>
                </a:solidFill>
              </a:rPr>
              <a:t>a</a:t>
            </a:r>
            <a:r>
              <a:rPr lang="en-US" i="1" dirty="0" smtClean="0">
                <a:solidFill>
                  <a:srgbClr val="0000FF"/>
                </a:solidFill>
              </a:rPr>
              <a:t>t </a:t>
            </a:r>
            <a:r>
              <a:rPr lang="en-US" i="1" dirty="0" err="1" smtClean="0">
                <a:solidFill>
                  <a:srgbClr val="0000FF"/>
                </a:solidFill>
              </a:rPr>
              <a:t>Tevatron</a:t>
            </a:r>
            <a:r>
              <a:rPr lang="en-US" i="1" dirty="0" smtClean="0">
                <a:solidFill>
                  <a:srgbClr val="0000FF"/>
                </a:solidFill>
              </a:rPr>
              <a:t> Run II 20+ years later ! …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4FB8-058C-CD45-8F2E-F2495CA73664}" type="datetime1">
              <a:rPr lang="en-US" smtClean="0"/>
              <a:t>10/6/15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4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5261-93B8-D74B-9E53-857C355E5E64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4" name="Picture 3" descr="SVT-pattern-recognit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399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8674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i="1" dirty="0" smtClean="0">
                <a:solidFill>
                  <a:srgbClr val="0000FF"/>
                </a:solidFill>
              </a:rPr>
              <a:t>avoiding </a:t>
            </a:r>
            <a:r>
              <a:rPr lang="en-GB" sz="2000" i="1" dirty="0">
                <a:solidFill>
                  <a:srgbClr val="0000FF"/>
                </a:solidFill>
              </a:rPr>
              <a:t>the typical power law </a:t>
            </a:r>
            <a:r>
              <a:rPr lang="en-GB" sz="2000" i="1" dirty="0" err="1">
                <a:solidFill>
                  <a:srgbClr val="0000FF"/>
                </a:solidFill>
              </a:rPr>
              <a:t>dependance</a:t>
            </a:r>
            <a:r>
              <a:rPr lang="en-GB" sz="2000" i="1" dirty="0">
                <a:solidFill>
                  <a:srgbClr val="0000FF"/>
                </a:solidFill>
              </a:rPr>
              <a:t> of execution time on occupancy </a:t>
            </a:r>
            <a:r>
              <a:rPr lang="en-GB" sz="2000" i="1" dirty="0" smtClean="0">
                <a:solidFill>
                  <a:srgbClr val="0000FF"/>
                </a:solidFill>
              </a:rPr>
              <a:t>(large </a:t>
            </a:r>
            <a:r>
              <a:rPr lang="en-GB" sz="2000" i="1" dirty="0" err="1" smtClean="0">
                <a:solidFill>
                  <a:srgbClr val="0000FF"/>
                </a:solidFill>
              </a:rPr>
              <a:t>combinatorics</a:t>
            </a:r>
            <a:r>
              <a:rPr lang="en-GB" sz="2000" i="1" dirty="0" smtClean="0">
                <a:solidFill>
                  <a:srgbClr val="0000FF"/>
                </a:solidFill>
              </a:rPr>
              <a:t> …) </a:t>
            </a:r>
            <a:endParaRPr lang="en-GB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1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8229600" cy="1219200"/>
          </a:xfrm>
        </p:spPr>
        <p:txBody>
          <a:bodyPr/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/>
            </a:r>
            <a:br>
              <a:rPr lang="en-US" sz="2000" b="1" i="1" dirty="0" smtClean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  <a:latin typeface="Book Antiqua" charset="0"/>
              <a:ea typeface="AppleGothic" charset="0"/>
              <a:cs typeface="AppleGothic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534400" cy="4572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</a:rPr>
              <a:t>     H</a:t>
            </a:r>
            <a:r>
              <a:rPr lang="en-US" sz="2000" dirty="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ZZ  </a:t>
            </a:r>
            <a:r>
              <a:rPr lang="en-US" sz="2000" dirty="0" err="1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ee</a:t>
            </a:r>
            <a:r>
              <a:rPr lang="en-US" sz="2000" dirty="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, M</a:t>
            </a:r>
            <a:r>
              <a:rPr lang="en-US" sz="2000" baseline="-25000" dirty="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H</a:t>
            </a:r>
            <a:r>
              <a:rPr lang="en-US" sz="2000" dirty="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= 300 </a:t>
            </a:r>
            <a:r>
              <a:rPr lang="en-US" sz="2000" dirty="0" err="1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GeV</a:t>
            </a:r>
            <a:r>
              <a:rPr lang="en-US" sz="2000" dirty="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 for different luminosities in CMS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989138"/>
            <a:ext cx="37988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7058" r="24382" b="17058"/>
          <a:stretch>
            <a:fillRect/>
          </a:stretch>
        </p:blipFill>
        <p:spPr bwMode="auto">
          <a:xfrm>
            <a:off x="4706938" y="1947863"/>
            <a:ext cx="3657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8277" r="23087" b="17058"/>
          <a:stretch>
            <a:fillRect/>
          </a:stretch>
        </p:blipFill>
        <p:spPr bwMode="auto">
          <a:xfrm>
            <a:off x="415925" y="4386263"/>
            <a:ext cx="3786188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4561" r="19608" b="14561"/>
          <a:stretch>
            <a:fillRect/>
          </a:stretch>
        </p:blipFill>
        <p:spPr bwMode="auto">
          <a:xfrm>
            <a:off x="4706938" y="4386263"/>
            <a:ext cx="3797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1541463" y="1719263"/>
            <a:ext cx="1576387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 dirty="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32</a:t>
            </a:r>
            <a:r>
              <a:rPr lang="en-US" sz="2000" dirty="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 dirty="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 dirty="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 dirty="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5832475" y="1719263"/>
            <a:ext cx="1576388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33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1541463" y="4157663"/>
            <a:ext cx="1576387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34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5902325" y="4157663"/>
            <a:ext cx="1576388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35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B687-A46A-7643-90F5-30BDFB30824C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30480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Occupancy or </a:t>
            </a:r>
            <a:r>
              <a:rPr lang="en-US" dirty="0" err="1" smtClean="0"/>
              <a:t>combinatorics</a:t>
            </a:r>
            <a:r>
              <a:rPr lang="en-US" dirty="0" smtClean="0"/>
              <a:t> will be much worse at HL-LHC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8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Before and after AM stage: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 Associative Memory for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CMS case at HL-LHC</a:t>
            </a:r>
            <a:br>
              <a:rPr lang="en-US" sz="2000" dirty="0" smtClean="0">
                <a:solidFill>
                  <a:srgbClr val="000090"/>
                </a:solidFill>
                <a:sym typeface="Wingdings"/>
              </a:rPr>
            </a:b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~100M patterns, or ~2M pattern per trigger tower, or few x 100K per chip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7898-9AB1-1F41-BE2E-BEBA5C335B0A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6" y="1461121"/>
            <a:ext cx="8700864" cy="43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769253" y="4724400"/>
            <a:ext cx="136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Roads found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0" y="5867400"/>
            <a:ext cx="629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factor of  &gt; 10 reduction of occupancy, and more importantly,</a:t>
            </a:r>
          </a:p>
          <a:p>
            <a:r>
              <a:rPr lang="en-US" dirty="0"/>
              <a:t>s</a:t>
            </a:r>
            <a:r>
              <a:rPr lang="en-US" dirty="0" smtClean="0"/>
              <a:t>tubs/hits are organized in roads (“hits of interest”),</a:t>
            </a:r>
          </a:p>
          <a:p>
            <a:r>
              <a:rPr lang="en-US" dirty="0" smtClean="0"/>
              <a:t>making the track fitting task inside FPGA much easier.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781800" y="3733800"/>
            <a:ext cx="11430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81800" y="3657600"/>
            <a:ext cx="12192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81800" y="3657600"/>
            <a:ext cx="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24800" y="4648200"/>
            <a:ext cx="7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8600" y="1447800"/>
            <a:ext cx="301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PU200</a:t>
            </a:r>
            <a:r>
              <a:rPr lang="en-US" dirty="0" smtClean="0">
                <a:solidFill>
                  <a:srgbClr val="0000FF"/>
                </a:solidFill>
              </a:rPr>
              <a:t>+4Top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event </a:t>
            </a:r>
            <a:r>
              <a:rPr lang="en-US" dirty="0" smtClean="0">
                <a:solidFill>
                  <a:srgbClr val="0000FF"/>
                </a:solidFill>
              </a:rPr>
              <a:t>simulation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endcap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2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4"/>
          <p:cNvGrpSpPr>
            <a:grpSpLocks/>
          </p:cNvGrpSpPr>
          <p:nvPr/>
        </p:nvGrpSpPr>
        <p:grpSpPr bwMode="auto">
          <a:xfrm>
            <a:off x="609600" y="1295400"/>
            <a:ext cx="7624762" cy="4800600"/>
            <a:chOff x="333" y="432"/>
            <a:chExt cx="4803" cy="3240"/>
          </a:xfrm>
        </p:grpSpPr>
        <p:pic>
          <p:nvPicPr>
            <p:cNvPr id="12300" name="Picture 5" descr="rack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432"/>
              <a:ext cx="432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6"/>
            <p:cNvSpPr txBox="1">
              <a:spLocks noChangeArrowheads="1"/>
            </p:cNvSpPr>
            <p:nvPr/>
          </p:nvSpPr>
          <p:spPr bwMode="auto">
            <a:xfrm rot="-5350299">
              <a:off x="38" y="2150"/>
              <a:ext cx="8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 2 meters</a:t>
              </a:r>
              <a:endParaRPr lang="en-US">
                <a:latin typeface="Times New Roman" charset="0"/>
              </a:endParaRPr>
            </a:p>
          </p:txBody>
        </p:sp>
        <p:sp>
          <p:nvSpPr>
            <p:cNvPr id="12302" name="Line 7"/>
            <p:cNvSpPr>
              <a:spLocks noChangeShapeType="1"/>
            </p:cNvSpPr>
            <p:nvPr/>
          </p:nvSpPr>
          <p:spPr bwMode="auto">
            <a:xfrm flipV="1">
              <a:off x="528" y="912"/>
              <a:ext cx="0" cy="96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8"/>
            <p:cNvSpPr>
              <a:spLocks noChangeShapeType="1"/>
            </p:cNvSpPr>
            <p:nvPr/>
          </p:nvSpPr>
          <p:spPr bwMode="auto">
            <a:xfrm>
              <a:off x="480" y="2688"/>
              <a:ext cx="0" cy="9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2381250" y="2895600"/>
            <a:ext cx="592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0,1</a:t>
            </a:r>
          </a:p>
        </p:txBody>
      </p:sp>
      <p:sp>
        <p:nvSpPr>
          <p:cNvPr id="12291" name="Text Box 11"/>
          <p:cNvSpPr txBox="1">
            <a:spLocks noChangeArrowheads="1"/>
          </p:cNvSpPr>
          <p:nvPr/>
        </p:nvSpPr>
        <p:spPr bwMode="auto">
          <a:xfrm>
            <a:off x="2286000" y="41910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2,3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3429000" y="44196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4,5</a:t>
            </a:r>
          </a:p>
        </p:txBody>
      </p:sp>
      <p:sp>
        <p:nvSpPr>
          <p:cNvPr id="12293" name="Text Box 13"/>
          <p:cNvSpPr txBox="1">
            <a:spLocks noChangeArrowheads="1"/>
          </p:cNvSpPr>
          <p:nvPr/>
        </p:nvSpPr>
        <p:spPr bwMode="auto">
          <a:xfrm>
            <a:off x="4694238" y="46482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6,7</a:t>
            </a:r>
          </a:p>
        </p:txBody>
      </p:sp>
      <p:sp>
        <p:nvSpPr>
          <p:cNvPr id="12294" name="Text Box 14"/>
          <p:cNvSpPr txBox="1">
            <a:spLocks noChangeArrowheads="1"/>
          </p:cNvSpPr>
          <p:nvPr/>
        </p:nvSpPr>
        <p:spPr bwMode="auto">
          <a:xfrm>
            <a:off x="6324600" y="48006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8,9</a:t>
            </a:r>
          </a:p>
        </p:txBody>
      </p:sp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6299200" y="3124200"/>
            <a:ext cx="866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10,11</a:t>
            </a:r>
          </a:p>
        </p:txBody>
      </p:sp>
      <p:sp>
        <p:nvSpPr>
          <p:cNvPr id="12296" name="Text Box 16"/>
          <p:cNvSpPr txBox="1">
            <a:spLocks noChangeArrowheads="1"/>
          </p:cNvSpPr>
          <p:nvPr/>
        </p:nvSpPr>
        <p:spPr bwMode="auto">
          <a:xfrm>
            <a:off x="3124200" y="2971800"/>
            <a:ext cx="124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fan-out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1027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fan-in</a:t>
            </a:r>
          </a:p>
        </p:txBody>
      </p:sp>
      <p:sp>
        <p:nvSpPr>
          <p:cNvPr id="12299" name="TextBox 3"/>
          <p:cNvSpPr txBox="1">
            <a:spLocks noChangeArrowheads="1"/>
          </p:cNvSpPr>
          <p:nvPr/>
        </p:nvSpPr>
        <p:spPr bwMode="auto">
          <a:xfrm>
            <a:off x="381000" y="16933"/>
            <a:ext cx="8534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dirty="0"/>
              <a:t>    </a:t>
            </a:r>
            <a:r>
              <a:rPr lang="en-US" dirty="0">
                <a:solidFill>
                  <a:srgbClr val="0000FF"/>
                </a:solidFill>
              </a:rPr>
              <a:t>CDF original SVT system had ~400K patterns total … </a:t>
            </a:r>
          </a:p>
          <a:p>
            <a:r>
              <a:rPr lang="en-US" dirty="0">
                <a:solidFill>
                  <a:srgbClr val="0000FF"/>
                </a:solidFill>
              </a:rPr>
              <a:t>128 patterns per </a:t>
            </a:r>
            <a:r>
              <a:rPr lang="en-US" dirty="0" err="1">
                <a:solidFill>
                  <a:srgbClr val="0000FF"/>
                </a:solidFill>
              </a:rPr>
              <a:t>AMchip</a:t>
            </a:r>
            <a:r>
              <a:rPr lang="en-US" dirty="0">
                <a:solidFill>
                  <a:srgbClr val="0000FF"/>
                </a:solidFill>
              </a:rPr>
              <a:t>  -- commissioned around ~</a:t>
            </a:r>
            <a:r>
              <a:rPr lang="en-US" dirty="0" smtClean="0">
                <a:solidFill>
                  <a:srgbClr val="0000FF"/>
                </a:solidFill>
              </a:rPr>
              <a:t>2001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(initial concept started in 1980s)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22B4-7A5D-B34E-8471-378ABF65CDF1}" type="datetime1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7800" y="5943600"/>
            <a:ext cx="6096000" cy="533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Question: can one integrate all these into one chip for HL-LHC?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5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le-3D-mar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354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F317-EEA0-2B42-B90D-606FB70FE005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2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etector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554"/>
            <a:ext cx="4381500" cy="5339046"/>
          </a:xfrm>
          <a:prstGeom prst="rect">
            <a:avLst/>
          </a:prstGeom>
        </p:spPr>
      </p:pic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90600"/>
          </a:xfrm>
        </p:spPr>
        <p:txBody>
          <a:bodyPr/>
          <a:lstStyle/>
          <a:p>
            <a:r>
              <a:rPr lang="en-US" sz="2400" dirty="0" smtClean="0">
                <a:latin typeface="Book Antiqu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dirty="0" smtClean="0">
                <a:latin typeface="Book Antiqua" charset="0"/>
                <a:ea typeface="ＭＳ Ｐゴシック" charset="0"/>
                <a:cs typeface="ＭＳ Ｐゴシック" charset="0"/>
              </a:rPr>
              <a:t>A New Concept of Vertically </a:t>
            </a:r>
            <a:r>
              <a:rPr lang="en-US" sz="1800" dirty="0">
                <a:latin typeface="Book Antiqua" charset="0"/>
                <a:ea typeface="ＭＳ Ｐゴシック" charset="0"/>
                <a:cs typeface="ＭＳ Ｐゴシック" charset="0"/>
              </a:rPr>
              <a:t>Integrated Pattern Recognition Associative </a:t>
            </a:r>
            <a:r>
              <a:rPr lang="en-US" sz="1800" dirty="0" smtClean="0">
                <a:latin typeface="Book Antiqua" charset="0"/>
                <a:ea typeface="ＭＳ Ｐゴシック" charset="0"/>
                <a:cs typeface="ＭＳ Ｐゴシック" charset="0"/>
              </a:rPr>
              <a:t>Memory”</a:t>
            </a:r>
            <a:r>
              <a:rPr lang="en-US" sz="1800" dirty="0"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1400" dirty="0" smtClean="0">
                <a:latin typeface="Book Antiqua" charset="0"/>
                <a:ea typeface="ＭＳ Ｐゴシック" charset="0"/>
                <a:cs typeface="ＭＳ Ｐゴシック" charset="0"/>
              </a:rPr>
              <a:t>TIPP 2011 Proceedings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/>
              <a:t>http://</a:t>
            </a:r>
            <a:r>
              <a:rPr lang="cs-CZ" sz="1400" dirty="0" err="1"/>
              <a:t>www.sciencedirect.com</a:t>
            </a:r>
            <a:r>
              <a:rPr lang="cs-CZ" sz="1400" dirty="0"/>
              <a:t>/science/</a:t>
            </a:r>
            <a:r>
              <a:rPr lang="cs-CZ" sz="1400" dirty="0" err="1"/>
              <a:t>article</a:t>
            </a:r>
            <a:r>
              <a:rPr lang="cs-CZ" sz="1400" dirty="0"/>
              <a:t>/</a:t>
            </a:r>
            <a:r>
              <a:rPr lang="cs-CZ" sz="1400" dirty="0" err="1"/>
              <a:t>pii</a:t>
            </a:r>
            <a:r>
              <a:rPr lang="cs-CZ" sz="1400" dirty="0"/>
              <a:t>/</a:t>
            </a:r>
            <a:r>
              <a:rPr lang="cs-CZ" sz="1400" dirty="0" smtClean="0"/>
              <a:t>S1875389212019165</a:t>
            </a:r>
            <a:endParaRPr lang="en-US" sz="1400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5" name="Picture 3" descr="C:\TEMP\silic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25333" r="16000" b="24001"/>
          <a:stretch>
            <a:fillRect/>
          </a:stretch>
        </p:blipFill>
        <p:spPr bwMode="auto">
          <a:xfrm>
            <a:off x="3924300" y="2667000"/>
            <a:ext cx="52197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rot="10800000" flipV="1">
            <a:off x="6553200" y="4114800"/>
            <a:ext cx="32004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3657600" y="4648200"/>
            <a:ext cx="2895600" cy="457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58" name="Explosion 2 33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Explosion 2 34"/>
          <p:cNvSpPr>
            <a:spLocks noChangeArrowheads="1"/>
          </p:cNvSpPr>
          <p:nvPr/>
        </p:nvSpPr>
        <p:spPr bwMode="auto">
          <a:xfrm>
            <a:off x="6400800" y="37338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Explosion 2 36"/>
          <p:cNvSpPr>
            <a:spLocks noChangeArrowheads="1"/>
          </p:cNvSpPr>
          <p:nvPr/>
        </p:nvSpPr>
        <p:spPr bwMode="auto">
          <a:xfrm>
            <a:off x="6705600" y="28194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Explosion 2 45"/>
          <p:cNvSpPr>
            <a:spLocks noChangeArrowheads="1"/>
          </p:cNvSpPr>
          <p:nvPr/>
        </p:nvSpPr>
        <p:spPr bwMode="auto">
          <a:xfrm>
            <a:off x="6553200" y="32004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TextBox 47"/>
          <p:cNvSpPr txBox="1">
            <a:spLocks noChangeArrowheads="1"/>
          </p:cNvSpPr>
          <p:nvPr/>
        </p:nvSpPr>
        <p:spPr bwMode="auto">
          <a:xfrm>
            <a:off x="5562600" y="1219200"/>
            <a:ext cx="33772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/>
              <a:t>Pattern recognition for tracking</a:t>
            </a:r>
          </a:p>
          <a:p>
            <a:r>
              <a:rPr lang="en-US" sz="1800" i="1" dirty="0"/>
              <a:t>is naturally a task in 3D</a:t>
            </a:r>
          </a:p>
        </p:txBody>
      </p:sp>
      <p:sp>
        <p:nvSpPr>
          <p:cNvPr id="23569" name="TextBox 49"/>
          <p:cNvSpPr txBox="1">
            <a:spLocks noChangeArrowheads="1"/>
          </p:cNvSpPr>
          <p:nvPr/>
        </p:nvSpPr>
        <p:spPr bwMode="auto">
          <a:xfrm>
            <a:off x="7467600" y="18288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track</a:t>
            </a:r>
          </a:p>
        </p:txBody>
      </p:sp>
      <p:sp>
        <p:nvSpPr>
          <p:cNvPr id="23570" name="TextBox 50"/>
          <p:cNvSpPr txBox="1">
            <a:spLocks noChangeArrowheads="1"/>
          </p:cNvSpPr>
          <p:nvPr/>
        </p:nvSpPr>
        <p:spPr bwMode="auto">
          <a:xfrm>
            <a:off x="152400" y="1066800"/>
            <a:ext cx="1159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ired road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6477000" y="1828800"/>
            <a:ext cx="838200" cy="2819400"/>
          </a:xfrm>
          <a:custGeom>
            <a:avLst/>
            <a:gdLst>
              <a:gd name="connsiteX0" fmla="*/ 59267 w 541867"/>
              <a:gd name="connsiteY0" fmla="*/ 2324100 h 2324100"/>
              <a:gd name="connsiteX1" fmla="*/ 21167 w 541867"/>
              <a:gd name="connsiteY1" fmla="*/ 1917700 h 2324100"/>
              <a:gd name="connsiteX2" fmla="*/ 33867 w 541867"/>
              <a:gd name="connsiteY2" fmla="*/ 1511300 h 2324100"/>
              <a:gd name="connsiteX3" fmla="*/ 224367 w 541867"/>
              <a:gd name="connsiteY3" fmla="*/ 800100 h 2324100"/>
              <a:gd name="connsiteX4" fmla="*/ 541867 w 541867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7" h="2324100">
                <a:moveTo>
                  <a:pt x="59267" y="2324100"/>
                </a:moveTo>
                <a:cubicBezTo>
                  <a:pt x="42333" y="2188633"/>
                  <a:pt x="25400" y="2053166"/>
                  <a:pt x="21167" y="1917700"/>
                </a:cubicBezTo>
                <a:cubicBezTo>
                  <a:pt x="16934" y="1782234"/>
                  <a:pt x="0" y="1697567"/>
                  <a:pt x="33867" y="1511300"/>
                </a:cubicBezTo>
                <a:cubicBezTo>
                  <a:pt x="67734" y="1325033"/>
                  <a:pt x="139700" y="1051983"/>
                  <a:pt x="224367" y="800100"/>
                </a:cubicBezTo>
                <a:cubicBezTo>
                  <a:pt x="309034" y="548217"/>
                  <a:pt x="541867" y="0"/>
                  <a:pt x="541867" y="0"/>
                </a:cubicBezTo>
              </a:path>
            </a:pathLst>
          </a:custGeom>
          <a:solidFill>
            <a:schemeClr val="accent3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572" name="Explosion 2 42"/>
          <p:cNvSpPr>
            <a:spLocks noChangeArrowheads="1"/>
          </p:cNvSpPr>
          <p:nvPr/>
        </p:nvSpPr>
        <p:spPr bwMode="auto">
          <a:xfrm>
            <a:off x="6858000" y="24384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Explosion 2 42"/>
          <p:cNvSpPr>
            <a:spLocks noChangeArrowheads="1"/>
          </p:cNvSpPr>
          <p:nvPr/>
        </p:nvSpPr>
        <p:spPr bwMode="auto">
          <a:xfrm>
            <a:off x="7086600" y="19812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1899633" cy="4114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EBCC-A11A-7A4C-AC8F-DC35F353D8CF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8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p-compressio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630" r="-318630"/>
          <a:stretch>
            <a:fillRect/>
          </a:stretch>
        </p:blipFill>
        <p:spPr>
          <a:xfrm>
            <a:off x="1219200" y="1440792"/>
            <a:ext cx="7924800" cy="4367547"/>
          </a:xfrm>
        </p:spPr>
      </p:pic>
      <p:pic>
        <p:nvPicPr>
          <p:cNvPr id="3" name="Content Placeholder 3" descr="3D PRAM Array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14769"/>
          <a:stretch>
            <a:fillRect/>
          </a:stretch>
        </p:blipFill>
        <p:spPr bwMode="auto">
          <a:xfrm>
            <a:off x="152400" y="533400"/>
            <a:ext cx="3581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304800"/>
            <a:ext cx="601483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3D stack is very thin ( &lt; ~ 10 um per tier)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800" dirty="0" smtClean="0"/>
              <a:t>Directly </a:t>
            </a:r>
            <a:r>
              <a:rPr lang="en-US" sz="1800" dirty="0"/>
              <a:t>shortens the longest of the driving lines in the </a:t>
            </a: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     pattern </a:t>
            </a:r>
            <a:r>
              <a:rPr lang="en-US" sz="1800" dirty="0"/>
              <a:t>recognition cell (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address match lines</a:t>
            </a:r>
            <a:r>
              <a:rPr lang="en-US" sz="1800" dirty="0"/>
              <a:t>).</a:t>
            </a:r>
          </a:p>
          <a:p>
            <a:pPr marL="0" indent="0">
              <a:buFont typeface="Monotype Sorts" charset="0"/>
              <a:buNone/>
              <a:defRPr/>
            </a:pPr>
            <a:r>
              <a:rPr lang="en-US" sz="1800" dirty="0"/>
              <a:t>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i="1" dirty="0" smtClean="0">
                <a:solidFill>
                  <a:srgbClr val="0000FF"/>
                </a:solidFill>
              </a:rPr>
              <a:t>reduced </a:t>
            </a:r>
            <a:r>
              <a:rPr lang="en-US" sz="1800" i="1" dirty="0">
                <a:solidFill>
                  <a:srgbClr val="0000FF"/>
                </a:solidFill>
              </a:rPr>
              <a:t>power density or </a:t>
            </a:r>
            <a:r>
              <a:rPr lang="en-US" sz="1800" i="1" dirty="0" smtClean="0">
                <a:solidFill>
                  <a:srgbClr val="0000FF"/>
                </a:solidFill>
              </a:rPr>
              <a:t>increased speed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EF85-DB3A-2E45-A70C-71C998C765A4}" type="datetime1">
              <a:rPr lang="en-US" smtClean="0"/>
              <a:t>10/6/15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6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tector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2463800" cy="30022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74A2-283C-7C4B-966A-743119890CD9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6" name="Picture 5" descr="Tier-Detect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74" y="2209800"/>
            <a:ext cx="6546026" cy="4354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1143000"/>
            <a:ext cx="586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Connecting the </a:t>
            </a:r>
            <a:r>
              <a:rPr lang="en-US" sz="2800" b="1" i="1" dirty="0" smtClean="0">
                <a:solidFill>
                  <a:srgbClr val="FF0000"/>
                </a:solidFill>
              </a:rPr>
              <a:t>Dots</a:t>
            </a:r>
            <a:r>
              <a:rPr lang="en-US" sz="2800" b="1" i="1" dirty="0" smtClean="0"/>
              <a:t> “in slow motion”</a:t>
            </a:r>
            <a:endParaRPr lang="en-US" sz="2800" b="1" i="1" dirty="0"/>
          </a:p>
        </p:txBody>
      </p:sp>
      <p:pic>
        <p:nvPicPr>
          <p:cNvPr id="9" name="Picture 8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1295400" cy="28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8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-1371600" y="-304800"/>
            <a:ext cx="6705600" cy="12192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Design </a:t>
            </a:r>
            <a:r>
              <a:rPr lang="en-US" sz="3200" dirty="0" smtClean="0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involved</a:t>
            </a:r>
            <a:endParaRPr lang="en-US" sz="3200" dirty="0">
              <a:solidFill>
                <a:srgbClr val="FF00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Content Placeholder 3" descr="3D PRAM Array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14769"/>
          <a:stretch>
            <a:fillRect/>
          </a:stretch>
        </p:blipFill>
        <p:spPr bwMode="auto">
          <a:xfrm>
            <a:off x="152400" y="914400"/>
            <a:ext cx="5867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4572000" y="3429000"/>
            <a:ext cx="16671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CAM cell design</a:t>
            </a:r>
          </a:p>
        </p:txBody>
      </p:sp>
      <p:cxnSp>
        <p:nvCxnSpPr>
          <p:cNvPr id="7" name="Straight Arrow Connector 6"/>
          <p:cNvCxnSpPr>
            <a:stCxn id="26627" idx="1"/>
          </p:cNvCxnSpPr>
          <p:nvPr/>
        </p:nvCxnSpPr>
        <p:spPr bwMode="auto">
          <a:xfrm flipH="1">
            <a:off x="3124200" y="3598277"/>
            <a:ext cx="1447800" cy="66892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800600" y="838200"/>
            <a:ext cx="14542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Majority Logic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Cell design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276600" y="1066800"/>
            <a:ext cx="15240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4114800" y="228600"/>
            <a:ext cx="1690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</a:rPr>
              <a:t>Control/</a:t>
            </a:r>
            <a:r>
              <a:rPr lang="en-US" sz="1600" dirty="0" smtClean="0">
                <a:solidFill>
                  <a:srgbClr val="0000FF"/>
                </a:solidFill>
              </a:rPr>
              <a:t>interface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3733800" y="609600"/>
            <a:ext cx="838200" cy="685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3429000" y="5842337"/>
            <a:ext cx="351821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     Initial </a:t>
            </a:r>
            <a:r>
              <a:rPr lang="en-US" sz="2000" dirty="0"/>
              <a:t>R&amp;D goal</a:t>
            </a:r>
            <a:r>
              <a:rPr lang="en-US" sz="2000" dirty="0" smtClean="0"/>
              <a:t>:</a:t>
            </a:r>
            <a:endParaRPr lang="en-US" sz="2000" dirty="0"/>
          </a:p>
          <a:p>
            <a:r>
              <a:rPr lang="en-US" sz="1800" i="1" u="sng" dirty="0">
                <a:solidFill>
                  <a:srgbClr val="0000FF"/>
                </a:solidFill>
              </a:rPr>
              <a:t>Proof-of-principle </a:t>
            </a:r>
            <a:r>
              <a:rPr lang="en-US" sz="1800" i="1" u="sng" dirty="0" smtClean="0">
                <a:solidFill>
                  <a:srgbClr val="0000FF"/>
                </a:solidFill>
              </a:rPr>
              <a:t>demonstration</a:t>
            </a:r>
            <a:endParaRPr lang="en-US" sz="1800" i="1" u="sng" dirty="0">
              <a:solidFill>
                <a:srgbClr val="0000FF"/>
              </a:solidFill>
            </a:endParaRPr>
          </a:p>
        </p:txBody>
      </p:sp>
      <p:pic>
        <p:nvPicPr>
          <p:cNvPr id="5" name="Picture 4" descr="controlTier_proto.layo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675" r="21993" b="3302"/>
          <a:stretch/>
        </p:blipFill>
        <p:spPr>
          <a:xfrm>
            <a:off x="6324600" y="685800"/>
            <a:ext cx="2667000" cy="2705100"/>
          </a:xfrm>
          <a:prstGeom prst="rect">
            <a:avLst/>
          </a:prstGeom>
        </p:spPr>
      </p:pic>
      <p:pic>
        <p:nvPicPr>
          <p:cNvPr id="9" name="Picture 8" descr="CAMcell_proto.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t="1943" r="25006" b="1901"/>
          <a:stretch/>
        </p:blipFill>
        <p:spPr>
          <a:xfrm>
            <a:off x="6324600" y="3429000"/>
            <a:ext cx="2667000" cy="27150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6172200" y="3505200"/>
            <a:ext cx="0" cy="2590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334000" y="4800600"/>
            <a:ext cx="8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25μm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0"/>
            <a:ext cx="1254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130nm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5BE5-3961-7947-96F3-C52B24B5AB45}" type="datetime1">
              <a:rPr lang="en-US" smtClean="0"/>
              <a:t>10/6/15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4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PRAM from the T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r="28618" b="8759"/>
          <a:stretch/>
        </p:blipFill>
        <p:spPr bwMode="auto">
          <a:xfrm>
            <a:off x="3962400" y="1752600"/>
            <a:ext cx="4448175" cy="55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-1828800" y="609600"/>
            <a:ext cx="6696075" cy="5883275"/>
            <a:chOff x="1219" y="1347"/>
            <a:chExt cx="8451" cy="6238"/>
          </a:xfrm>
        </p:grpSpPr>
        <p:pic>
          <p:nvPicPr>
            <p:cNvPr id="24582" name="Picture 2" descr="3D PRAM Array with Floorpl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347"/>
              <a:ext cx="7301" cy="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3"/>
            <p:cNvSpPr txBox="1">
              <a:spLocks noChangeArrowheads="1"/>
            </p:cNvSpPr>
            <p:nvPr/>
          </p:nvSpPr>
          <p:spPr bwMode="auto">
            <a:xfrm>
              <a:off x="1219" y="6876"/>
              <a:ext cx="8451" cy="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ts val="1000"/>
                </a:spcBef>
                <a:spcAft>
                  <a:spcPts val="1200"/>
                </a:spcAft>
              </a:pPr>
              <a:r>
                <a:rPr lang="en-GB" sz="800">
                  <a:latin typeface="Times New Roman" charset="0"/>
                  <a:ea typeface="ÀŒÃÂ" charset="0"/>
                  <a:cs typeface="ÀŒÃÂ" charset="0"/>
                </a:rPr>
                <a:t>Fig. 4 -  A 3D PRAM</a:t>
              </a:r>
              <a:endParaRPr lang="en-US"/>
            </a:p>
          </p:txBody>
        </p:sp>
      </p:grp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52400" y="5562600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Book Antiqua" charset="0"/>
              </a:rPr>
              <a:t>VIPRAM concept </a:t>
            </a:r>
            <a:r>
              <a:rPr lang="en-US" sz="1600" dirty="0" smtClean="0">
                <a:latin typeface="Book Antiqua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1600" dirty="0" smtClean="0">
                <a:latin typeface="Book Antiqua" charset="0"/>
              </a:rPr>
              <a:t>In 3D, with 130 nm, VIRPAM   ~160K AM patterns/cm^2</a:t>
            </a:r>
          </a:p>
          <a:p>
            <a:pPr marL="342900" indent="-342900">
              <a:buFontTx/>
              <a:buChar char="•"/>
            </a:pPr>
            <a:r>
              <a:rPr lang="en-US" sz="1600" dirty="0" smtClean="0">
                <a:latin typeface="Book Antiqua" charset="0"/>
              </a:rPr>
              <a:t>CDF AMchip03: 180 nm, standard cell, 5K AM patterns/chip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8600"/>
            <a:ext cx="49315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3D Architecture intrinsically open/flexible: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D52214"/>
                </a:solidFill>
              </a:rPr>
              <a:t>“CAM cell” doesn’t have to be CAM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e.g. simple algorithm or even NN …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platform to implement more advanced/fast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      pattern recognition algorithm…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                          </a:t>
            </a:r>
            <a:r>
              <a:rPr lang="en-US" sz="1600" i="1" dirty="0" smtClean="0">
                <a:solidFill>
                  <a:srgbClr val="D52214"/>
                </a:solidFill>
              </a:rPr>
              <a:t>possible area for breakthrough</a:t>
            </a:r>
            <a:endParaRPr lang="en-US" sz="1600" i="1" dirty="0">
              <a:solidFill>
                <a:srgbClr val="D52214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3048000" y="685800"/>
            <a:ext cx="12192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B3FB-9FC8-A44A-9924-C3361ED60F60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0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8329-214F-014D-A1D3-3F9F81FB35AE}" type="datetime1">
              <a:rPr lang="en-US" smtClean="0"/>
              <a:t>10/6/15</a:t>
            </a:fld>
            <a:endParaRPr lang="en-US"/>
          </a:p>
        </p:txBody>
      </p:sp>
      <p:pic>
        <p:nvPicPr>
          <p:cNvPr id="6" name="Picture 5" descr="L1_trigger_1983_stu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219200"/>
            <a:ext cx="9144000" cy="4729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533400"/>
            <a:ext cx="514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Working Group Report (1983, DPF workshop)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00" y="2895600"/>
            <a:ext cx="2667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1000" y="30480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0" y="4191000"/>
            <a:ext cx="381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0" y="4343400"/>
            <a:ext cx="3657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62800" y="28956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0" y="3048000"/>
            <a:ext cx="381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00" y="3276600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5867400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Some of the old worries became a reality </a:t>
            </a:r>
          </a:p>
          <a:p>
            <a:r>
              <a:rPr lang="en-US" i="1" dirty="0">
                <a:solidFill>
                  <a:srgbClr val="0000FF"/>
                </a:solidFill>
              </a:rPr>
              <a:t>at </a:t>
            </a:r>
            <a:r>
              <a:rPr lang="en-US" i="1" dirty="0" err="1">
                <a:solidFill>
                  <a:srgbClr val="0000FF"/>
                </a:solidFill>
              </a:rPr>
              <a:t>Tevatron</a:t>
            </a:r>
            <a:r>
              <a:rPr lang="en-US" i="1" dirty="0">
                <a:solidFill>
                  <a:srgbClr val="0000FF"/>
                </a:solidFill>
              </a:rPr>
              <a:t> Run II 20+ years later ! …</a:t>
            </a:r>
          </a:p>
        </p:txBody>
      </p:sp>
    </p:spTree>
    <p:extLst>
      <p:ext uri="{BB962C8B-B14F-4D97-AF65-F5344CB8AC3E}">
        <p14:creationId xmlns:p14="http://schemas.microsoft.com/office/powerpoint/2010/main" val="384780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2217-E517-674F-AC6E-C26B2A11A802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7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>
            <a:fillRect/>
          </a:stretch>
        </p:blipFill>
        <p:spPr>
          <a:xfrm>
            <a:off x="6934200" y="2590800"/>
            <a:ext cx="1295400" cy="1327421"/>
          </a:xfrm>
        </p:spPr>
      </p:pic>
      <p:pic>
        <p:nvPicPr>
          <p:cNvPr id="8" name="Picture 7" descr="protoVIPRAMcell.layout.tif"/>
          <p:cNvPicPr>
            <a:picLocks noChangeAspect="1"/>
          </p:cNvPicPr>
          <p:nvPr/>
        </p:nvPicPr>
        <p:blipFill>
          <a:blip r:embed="rId3"/>
          <a:srcRect l="2789" t="31614" r="2789" b="31614"/>
          <a:stretch>
            <a:fillRect/>
          </a:stretch>
        </p:blipFill>
        <p:spPr>
          <a:xfrm>
            <a:off x="2133600" y="3200400"/>
            <a:ext cx="4191000" cy="863997"/>
          </a:xfrm>
          <a:prstGeom prst="rect">
            <a:avLst/>
          </a:prstGeom>
        </p:spPr>
      </p:pic>
      <p:pic>
        <p:nvPicPr>
          <p:cNvPr id="9" name="Picture 8" descr="3D protoVIPRAM.tif"/>
          <p:cNvPicPr>
            <a:picLocks noChangeAspect="1"/>
          </p:cNvPicPr>
          <p:nvPr/>
        </p:nvPicPr>
        <p:blipFill>
          <a:blip r:embed="rId4" cstate="print"/>
          <a:srcRect l="25890" t="9160" r="31068" b="9160"/>
          <a:stretch>
            <a:fillRect/>
          </a:stretch>
        </p:blipFill>
        <p:spPr>
          <a:xfrm>
            <a:off x="0" y="2819400"/>
            <a:ext cx="1704890" cy="18288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4038600"/>
            <a:ext cx="3124200" cy="119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etector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"/>
            <a:ext cx="2188679" cy="2667000"/>
          </a:xfrm>
          <a:prstGeom prst="rect">
            <a:avLst/>
          </a:prstGeom>
        </p:spPr>
      </p:pic>
      <p:pic>
        <p:nvPicPr>
          <p:cNvPr id="12" name="Picture 11" descr="CMS_trigger_sect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95400" cy="28059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9200" y="76200"/>
            <a:ext cx="337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VIPRAM Project</a:t>
            </a:r>
            <a:r>
              <a:rPr lang="en-US" b="1" i="1" dirty="0" smtClean="0"/>
              <a:t> Status Summary </a:t>
            </a:r>
            <a:endParaRPr lang="en-US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533400"/>
            <a:ext cx="510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The past: with steady progress</a:t>
            </a:r>
          </a:p>
          <a:p>
            <a:r>
              <a:rPr lang="en-US" dirty="0" smtClean="0"/>
              <a:t>Initial Idea: ~2010</a:t>
            </a:r>
          </a:p>
          <a:p>
            <a:r>
              <a:rPr lang="en-US" dirty="0" smtClean="0"/>
              <a:t>VIPRAM concept paper: 2011</a:t>
            </a:r>
          </a:p>
          <a:p>
            <a:r>
              <a:rPr lang="en-US" dirty="0" smtClean="0"/>
              <a:t>CDRD award: 2012</a:t>
            </a:r>
          </a:p>
          <a:p>
            <a:r>
              <a:rPr lang="en-US" dirty="0" smtClean="0"/>
              <a:t>First 2D Design submission: 2013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First ProtoVIPRAM00 chip successfully tested: 2014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b="1" i="1" dirty="0" smtClean="0">
                <a:solidFill>
                  <a:srgbClr val="0000FF"/>
                </a:solidFill>
              </a:rPr>
              <a:t>Design building blocks are ready for 3D stacking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467600" y="36576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77000" y="3505200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600200" y="3581400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81200" y="2895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 design fully compatible with 3D stacking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57400" y="4038600"/>
            <a:ext cx="4386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CAM cell size: 25 um x 25 um, @ 130nm GF CMOS</a:t>
            </a:r>
            <a:endParaRPr lang="en-US" sz="16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81000" y="51054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On going work (2015)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The 3D multi-tier design (protoVIPRAM01) ready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A 2-tier design for CMS L1 tracking trigger (protoVIPRAM02) at final stage</a:t>
            </a:r>
          </a:p>
          <a:p>
            <a:r>
              <a:rPr lang="en-US" dirty="0" smtClean="0"/>
              <a:t> both designs ready for submission</a:t>
            </a:r>
            <a:r>
              <a:rPr lang="en-US" dirty="0"/>
              <a:t> </a:t>
            </a:r>
            <a:r>
              <a:rPr lang="en-US" dirty="0" smtClean="0"/>
              <a:t>later this year (2015)</a:t>
            </a:r>
          </a:p>
        </p:txBody>
      </p:sp>
    </p:spTree>
    <p:extLst>
      <p:ext uri="{BB962C8B-B14F-4D97-AF65-F5344CB8AC3E}">
        <p14:creationId xmlns:p14="http://schemas.microsoft.com/office/powerpoint/2010/main" val="236303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04800"/>
            <a:ext cx="6172200" cy="762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Extensive </a:t>
            </a:r>
            <a:br>
              <a:rPr lang="en-US" sz="2000" dirty="0" smtClean="0"/>
            </a:br>
            <a:r>
              <a:rPr lang="en-US" sz="2000" dirty="0" smtClean="0"/>
              <a:t>simulation and optimization work done</a:t>
            </a:r>
            <a:br>
              <a:rPr lang="en-US" sz="2000" dirty="0" smtClean="0"/>
            </a:br>
            <a:r>
              <a:rPr lang="en-US" sz="2000" dirty="0" smtClean="0"/>
              <a:t>at different levels </a:t>
            </a:r>
            <a:br>
              <a:rPr lang="en-US" sz="2000" dirty="0" smtClean="0"/>
            </a:br>
            <a:r>
              <a:rPr lang="en-US" sz="2000" dirty="0" smtClean="0">
                <a:sym typeface="Wingdings"/>
              </a:rPr>
              <a:t> </a:t>
            </a:r>
            <a:r>
              <a:rPr lang="en-US" sz="2000" b="1" i="1" dirty="0" smtClean="0">
                <a:solidFill>
                  <a:srgbClr val="3366FF"/>
                </a:solidFill>
                <a:sym typeface="Wingdings"/>
              </a:rPr>
              <a:t>much of the work done by engineering students</a:t>
            </a:r>
            <a:endParaRPr lang="en-US" sz="2000" b="1" i="1" dirty="0">
              <a:solidFill>
                <a:srgbClr val="3366FF"/>
              </a:solidFill>
            </a:endParaRPr>
          </a:p>
        </p:txBody>
      </p:sp>
      <p:pic>
        <p:nvPicPr>
          <p:cNvPr id="4" name="Content Placeholder 8" descr="protoVIPRAMcell.layout.tif"/>
          <p:cNvPicPr>
            <a:picLocks noChangeAspect="1"/>
          </p:cNvPicPr>
          <p:nvPr/>
        </p:nvPicPr>
        <p:blipFill rotWithShape="1">
          <a:blip r:embed="rId2"/>
          <a:srcRect l="3940" t="29475" r="3908" b="29544"/>
          <a:stretch/>
        </p:blipFill>
        <p:spPr bwMode="auto">
          <a:xfrm>
            <a:off x="0" y="2438400"/>
            <a:ext cx="5760720" cy="13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 descr="CAMcell_proto.layo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t="1943" r="25006" b="1901"/>
          <a:stretch/>
        </p:blipFill>
        <p:spPr>
          <a:xfrm>
            <a:off x="228600" y="609600"/>
            <a:ext cx="1197642" cy="1219200"/>
          </a:xfrm>
          <a:prstGeom prst="rect">
            <a:avLst/>
          </a:prstGeom>
        </p:spPr>
      </p:pic>
      <p:pic>
        <p:nvPicPr>
          <p:cNvPr id="6" name="Picture 5" descr="controlTier_proto.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675" r="21993" b="3302"/>
          <a:stretch/>
        </p:blipFill>
        <p:spPr>
          <a:xfrm>
            <a:off x="2133600" y="609600"/>
            <a:ext cx="1202028" cy="1219200"/>
          </a:xfrm>
          <a:prstGeom prst="rect">
            <a:avLst/>
          </a:prstGeom>
        </p:spPr>
      </p:pic>
      <p:pic>
        <p:nvPicPr>
          <p:cNvPr id="7" name="Content Placeholder 3" descr="protoLegCore_full.png"/>
          <p:cNvPicPr>
            <a:picLocks noGrp="1" noChangeAspect="1"/>
          </p:cNvPicPr>
          <p:nvPr>
            <p:ph sz="quarter" idx="1"/>
          </p:nvPr>
        </p:nvPicPr>
        <p:blipFill rotWithShape="1">
          <a:blip r:embed="rId5"/>
          <a:srcRect l="26357" t="2000" r="26366" b="2000"/>
          <a:stretch/>
        </p:blipFill>
        <p:spPr>
          <a:xfrm>
            <a:off x="2895600" y="4191000"/>
            <a:ext cx="1981200" cy="2211572"/>
          </a:xfrm>
        </p:spPr>
      </p:pic>
      <p:pic>
        <p:nvPicPr>
          <p:cNvPr id="8" name="Picture 7" descr="protoVIPRAM-pa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16" y="3843215"/>
            <a:ext cx="3148584" cy="3027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4800600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Full-chip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5334000"/>
            <a:ext cx="144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Pattern core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2819400"/>
            <a:ext cx="163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Single Pattern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828800"/>
            <a:ext cx="1005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 cell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1828800"/>
            <a:ext cx="1815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Majority Logic cell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 bwMode="auto">
          <a:xfrm>
            <a:off x="807552" y="2167354"/>
            <a:ext cx="30648" cy="2710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12" idx="2"/>
          </p:cNvCxnSpPr>
          <p:nvPr/>
        </p:nvCxnSpPr>
        <p:spPr bwMode="auto">
          <a:xfrm>
            <a:off x="807552" y="2167354"/>
            <a:ext cx="716448" cy="1948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2" idx="2"/>
          </p:cNvCxnSpPr>
          <p:nvPr/>
        </p:nvCxnSpPr>
        <p:spPr bwMode="auto">
          <a:xfrm>
            <a:off x="807552" y="2167354"/>
            <a:ext cx="1859448" cy="1948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2" idx="2"/>
          </p:cNvCxnSpPr>
          <p:nvPr/>
        </p:nvCxnSpPr>
        <p:spPr bwMode="auto">
          <a:xfrm>
            <a:off x="807552" y="2167354"/>
            <a:ext cx="3078648" cy="1948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581400" y="1828800"/>
            <a:ext cx="14478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1905000" y="3810000"/>
            <a:ext cx="1600200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Donut 30"/>
          <p:cNvSpPr/>
          <p:nvPr/>
        </p:nvSpPr>
        <p:spPr bwMode="auto">
          <a:xfrm>
            <a:off x="3429000" y="4800600"/>
            <a:ext cx="228600" cy="228600"/>
          </a:xfrm>
          <a:prstGeom prst="donu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5257800" y="5181600"/>
            <a:ext cx="762000" cy="2286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81800" y="3352800"/>
            <a:ext cx="16215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Power delivery</a:t>
            </a:r>
          </a:p>
          <a:p>
            <a:r>
              <a:rPr lang="en-US" sz="1600" dirty="0" smtClean="0"/>
              <a:t>Signal timing 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F094-B71C-0642-8184-CC5AF7E28A66}" type="datetime1">
              <a:rPr lang="en-US" smtClean="0"/>
              <a:t>10/6/15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nbo-URA-fellow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600200"/>
            <a:ext cx="7772400" cy="53759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B650-8E39-D14C-9CD9-6EA0E3D9D434}" type="datetime1">
              <a:rPr lang="en-US" smtClean="0"/>
              <a:t>10/6/15</a:t>
            </a:fld>
            <a:endParaRPr lang="en-US"/>
          </a:p>
        </p:txBody>
      </p:sp>
      <p:pic>
        <p:nvPicPr>
          <p:cNvPr id="7" name="Picture 6" descr="Sid-thesis1-co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3" b="10667"/>
          <a:stretch/>
        </p:blipFill>
        <p:spPr>
          <a:xfrm>
            <a:off x="-457200" y="0"/>
            <a:ext cx="5504688" cy="2438331"/>
          </a:xfrm>
          <a:prstGeom prst="rect">
            <a:avLst/>
          </a:prstGeom>
        </p:spPr>
      </p:pic>
      <p:pic>
        <p:nvPicPr>
          <p:cNvPr id="8" name="Picture 7" descr="Sid-thesis2-cov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1" r="10908" b="11177"/>
          <a:stretch/>
        </p:blipFill>
        <p:spPr>
          <a:xfrm>
            <a:off x="5029200" y="12700"/>
            <a:ext cx="4773168" cy="237442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57800" y="2362200"/>
            <a:ext cx="3810000" cy="16002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38800" y="24384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project has attracted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engineering school students.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Few engineering school thesis,</a:t>
            </a:r>
          </a:p>
          <a:p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ork done at Fermilab as intern</a:t>
            </a:r>
          </a:p>
          <a:p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r URA fellowship.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1200" y="4800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Second URA fellowship for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VIPRAM </a:t>
            </a:r>
            <a:r>
              <a:rPr lang="en-US" dirty="0">
                <a:solidFill>
                  <a:srgbClr val="FF0000"/>
                </a:solidFill>
              </a:rPr>
              <a:t>project: 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Northwestern </a:t>
            </a:r>
            <a:r>
              <a:rPr lang="en-US" dirty="0">
                <a:solidFill>
                  <a:srgbClr val="FF0000"/>
                </a:solidFill>
              </a:rPr>
              <a:t>EE school</a:t>
            </a:r>
          </a:p>
          <a:p>
            <a:r>
              <a:rPr lang="en-US" dirty="0" err="1">
                <a:solidFill>
                  <a:srgbClr val="FF0000"/>
                </a:solidFill>
              </a:rPr>
              <a:t>Ph.D</a:t>
            </a:r>
            <a:r>
              <a:rPr lang="en-US" dirty="0">
                <a:solidFill>
                  <a:srgbClr val="FF0000"/>
                </a:solidFill>
              </a:rPr>
              <a:t> student: 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Dawei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Li  (June 2014 – June 2015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-457200" y="2438400"/>
            <a:ext cx="960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45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toVIPRAM-p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6629400" cy="6374423"/>
          </a:xfrm>
          <a:prstGeom prst="rect">
            <a:avLst/>
          </a:prstGeom>
        </p:spPr>
      </p:pic>
      <p:pic>
        <p:nvPicPr>
          <p:cNvPr id="5" name="Picture 4" descr="protoVIPRAM-row-colu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838200"/>
            <a:ext cx="3924300" cy="336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286000"/>
            <a:ext cx="3018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Chip delivered Jan 2014</a:t>
            </a:r>
            <a:r>
              <a:rPr lang="en-US" i="1" dirty="0">
                <a:solidFill>
                  <a:srgbClr val="0000FF"/>
                </a:solidFill>
              </a:rPr>
              <a:t>:</a:t>
            </a:r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Found patterns the day after</a:t>
            </a:r>
          </a:p>
          <a:p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i="1" dirty="0" smtClean="0">
                <a:solidFill>
                  <a:srgbClr val="FF0000"/>
                </a:solidFill>
              </a:rPr>
              <a:t>he chips were wire bonded</a:t>
            </a:r>
            <a:r>
              <a:rPr lang="en-US" i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Successfully/extensively tested in 2014,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i="1" dirty="0" smtClean="0">
                <a:solidFill>
                  <a:srgbClr val="FF0000"/>
                </a:solidFill>
              </a:rPr>
              <a:t>o problem found.</a:t>
            </a:r>
            <a:endParaRPr lang="en-US" i="1" dirty="0" smtClean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69FF-962C-2143-82AA-11EAC84CDF46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66" y="1"/>
            <a:ext cx="5706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People </a:t>
            </a:r>
            <a:r>
              <a:rPr lang="it-IT" i="1" dirty="0" err="1" smtClean="0"/>
              <a:t>involved</a:t>
            </a:r>
            <a:r>
              <a:rPr lang="it-IT" i="1" dirty="0" smtClean="0"/>
              <a:t> </a:t>
            </a:r>
            <a:r>
              <a:rPr lang="it-IT" i="1" dirty="0"/>
              <a:t>from </a:t>
            </a:r>
            <a:r>
              <a:rPr lang="it-IT" i="1" dirty="0" smtClean="0"/>
              <a:t>Fermilab (</a:t>
            </a:r>
            <a:r>
              <a:rPr lang="it-IT" i="1" dirty="0" err="1" smtClean="0"/>
              <a:t>highly</a:t>
            </a:r>
            <a:r>
              <a:rPr lang="it-IT" i="1" dirty="0" smtClean="0"/>
              <a:t> </a:t>
            </a:r>
            <a:r>
              <a:rPr lang="it-IT" i="1" dirty="0" err="1" smtClean="0"/>
              <a:t>coherent</a:t>
            </a:r>
            <a:r>
              <a:rPr lang="it-IT" i="1" dirty="0" smtClean="0"/>
              <a:t> team)</a:t>
            </a:r>
            <a:endParaRPr lang="it-IT" i="1" dirty="0"/>
          </a:p>
          <a:p>
            <a:r>
              <a:rPr lang="it-IT" i="1" dirty="0" err="1">
                <a:solidFill>
                  <a:srgbClr val="1921C0"/>
                </a:solidFill>
              </a:rPr>
              <a:t>Engineers</a:t>
            </a:r>
            <a:r>
              <a:rPr lang="it-IT" i="1" dirty="0">
                <a:solidFill>
                  <a:srgbClr val="1921C0"/>
                </a:solidFill>
              </a:rPr>
              <a:t>:  G. </a:t>
            </a:r>
            <a:r>
              <a:rPr lang="it-IT" i="1" dirty="0" err="1">
                <a:solidFill>
                  <a:srgbClr val="1921C0"/>
                </a:solidFill>
              </a:rPr>
              <a:t>Deptuch</a:t>
            </a:r>
            <a:r>
              <a:rPr lang="it-IT" i="1" dirty="0">
                <a:solidFill>
                  <a:srgbClr val="1921C0"/>
                </a:solidFill>
              </a:rPr>
              <a:t>, </a:t>
            </a:r>
            <a:r>
              <a:rPr lang="it-IT" i="1" dirty="0" err="1">
                <a:solidFill>
                  <a:srgbClr val="1921C0"/>
                </a:solidFill>
              </a:rPr>
              <a:t>J</a:t>
            </a:r>
            <a:r>
              <a:rPr lang="it-IT" i="1" dirty="0">
                <a:solidFill>
                  <a:srgbClr val="1921C0"/>
                </a:solidFill>
              </a:rPr>
              <a:t>. </a:t>
            </a:r>
            <a:r>
              <a:rPr lang="it-IT" i="1" dirty="0" err="1">
                <a:solidFill>
                  <a:srgbClr val="1921C0"/>
                </a:solidFill>
              </a:rPr>
              <a:t>Hoff</a:t>
            </a:r>
            <a:r>
              <a:rPr lang="it-IT" i="1" dirty="0">
                <a:solidFill>
                  <a:srgbClr val="1921C0"/>
                </a:solidFill>
              </a:rPr>
              <a:t>, </a:t>
            </a:r>
            <a:r>
              <a:rPr lang="it-IT" i="1" dirty="0"/>
              <a:t> </a:t>
            </a:r>
            <a:r>
              <a:rPr lang="it-IT" i="1" dirty="0">
                <a:solidFill>
                  <a:srgbClr val="1921C0"/>
                </a:solidFill>
              </a:rPr>
              <a:t>S. </a:t>
            </a:r>
            <a:r>
              <a:rPr lang="it-IT" i="1" dirty="0" err="1">
                <a:solidFill>
                  <a:srgbClr val="1921C0"/>
                </a:solidFill>
              </a:rPr>
              <a:t>Joshi</a:t>
            </a:r>
            <a:r>
              <a:rPr lang="it-IT" i="1" dirty="0"/>
              <a:t>, </a:t>
            </a:r>
            <a:r>
              <a:rPr lang="it-IT" i="1" dirty="0" err="1">
                <a:solidFill>
                  <a:srgbClr val="1921C0"/>
                </a:solidFill>
              </a:rPr>
              <a:t>J</a:t>
            </a:r>
            <a:r>
              <a:rPr lang="it-IT" i="1" dirty="0">
                <a:solidFill>
                  <a:srgbClr val="1921C0"/>
                </a:solidFill>
              </a:rPr>
              <a:t>. </a:t>
            </a:r>
            <a:r>
              <a:rPr lang="it-IT" i="1" dirty="0" err="1">
                <a:solidFill>
                  <a:srgbClr val="1921C0"/>
                </a:solidFill>
              </a:rPr>
              <a:t>Olsen</a:t>
            </a:r>
            <a:r>
              <a:rPr lang="it-IT" i="1" dirty="0"/>
              <a:t>, </a:t>
            </a:r>
            <a:r>
              <a:rPr lang="it-IT" i="1" dirty="0">
                <a:solidFill>
                  <a:srgbClr val="1921C0"/>
                </a:solidFill>
              </a:rPr>
              <a:t>M. </a:t>
            </a:r>
            <a:r>
              <a:rPr lang="it-IT" i="1" dirty="0" err="1">
                <a:solidFill>
                  <a:srgbClr val="1921C0"/>
                </a:solidFill>
              </a:rPr>
              <a:t>Trimpl</a:t>
            </a:r>
            <a:r>
              <a:rPr lang="it-IT" i="1" dirty="0">
                <a:solidFill>
                  <a:srgbClr val="1921C0"/>
                </a:solidFill>
              </a:rPr>
              <a:t>, </a:t>
            </a:r>
          </a:p>
          <a:p>
            <a:r>
              <a:rPr lang="it-IT" i="1" dirty="0" err="1">
                <a:solidFill>
                  <a:srgbClr val="008000"/>
                </a:solidFill>
              </a:rPr>
              <a:t>Physicists</a:t>
            </a:r>
            <a:r>
              <a:rPr lang="it-IT" i="1" dirty="0">
                <a:solidFill>
                  <a:srgbClr val="008000"/>
                </a:solidFill>
              </a:rPr>
              <a:t>:  </a:t>
            </a:r>
            <a:r>
              <a:rPr lang="it-IT" i="1" dirty="0">
                <a:solidFill>
                  <a:srgbClr val="008200"/>
                </a:solidFill>
              </a:rPr>
              <a:t>S. </a:t>
            </a:r>
            <a:r>
              <a:rPr lang="it-IT" i="1" dirty="0" err="1">
                <a:solidFill>
                  <a:srgbClr val="008200"/>
                </a:solidFill>
              </a:rPr>
              <a:t>Jindariani</a:t>
            </a:r>
            <a:r>
              <a:rPr lang="it-IT" i="1" dirty="0">
                <a:solidFill>
                  <a:srgbClr val="008200"/>
                </a:solidFill>
              </a:rPr>
              <a:t>, T. </a:t>
            </a:r>
            <a:r>
              <a:rPr lang="it-IT" i="1" dirty="0" err="1">
                <a:solidFill>
                  <a:srgbClr val="008200"/>
                </a:solidFill>
              </a:rPr>
              <a:t>Liu</a:t>
            </a:r>
            <a:r>
              <a:rPr lang="it-IT" i="1" dirty="0">
                <a:solidFill>
                  <a:srgbClr val="008200"/>
                </a:solidFill>
              </a:rPr>
              <a:t>, N. Tran</a:t>
            </a:r>
            <a:endParaRPr lang="en-US" i="1" dirty="0">
              <a:solidFill>
                <a:srgbClr val="1921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Power/thermal analysis by 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W. </a:t>
            </a:r>
            <a:r>
              <a:rPr lang="en-US" i="1" dirty="0">
                <a:solidFill>
                  <a:srgbClr val="0000FF"/>
                </a:solidFill>
              </a:rPr>
              <a:t>Xia, </a:t>
            </a:r>
            <a:r>
              <a:rPr lang="en-US" i="1" dirty="0" smtClean="0">
                <a:solidFill>
                  <a:srgbClr val="0000FF"/>
                </a:solidFill>
              </a:rPr>
              <a:t>P</a:t>
            </a:r>
            <a:r>
              <a:rPr lang="en-US" i="1" dirty="0">
                <a:solidFill>
                  <a:srgbClr val="0000FF"/>
                </a:solidFill>
              </a:rPr>
              <a:t>.  </a:t>
            </a:r>
            <a:r>
              <a:rPr lang="en-US" i="1" dirty="0" err="1">
                <a:solidFill>
                  <a:srgbClr val="0000FF"/>
                </a:solidFill>
              </a:rPr>
              <a:t>Gui</a:t>
            </a:r>
            <a:r>
              <a:rPr lang="en-US" i="1" dirty="0">
                <a:solidFill>
                  <a:srgbClr val="0000FF"/>
                </a:solidFill>
              </a:rPr>
              <a:t> ( SMU </a:t>
            </a:r>
            <a:r>
              <a:rPr lang="en-US" i="1" dirty="0" smtClean="0">
                <a:solidFill>
                  <a:srgbClr val="0000FF"/>
                </a:solidFill>
              </a:rPr>
              <a:t>EE)</a:t>
            </a:r>
          </a:p>
          <a:p>
            <a:r>
              <a:rPr lang="en-US" i="1" dirty="0" smtClean="0">
                <a:solidFill>
                  <a:schemeClr val="accent1"/>
                </a:solidFill>
              </a:rPr>
              <a:t>D. Li</a:t>
            </a:r>
            <a:r>
              <a:rPr lang="en-US" i="1" dirty="0" smtClean="0">
                <a:solidFill>
                  <a:srgbClr val="0000FF"/>
                </a:solidFill>
              </a:rPr>
              <a:t>, S. </a:t>
            </a:r>
            <a:r>
              <a:rPr lang="en-US" i="1" dirty="0" err="1" smtClean="0">
                <a:solidFill>
                  <a:srgbClr val="0000FF"/>
                </a:solidFill>
              </a:rPr>
              <a:t>Memik</a:t>
            </a:r>
            <a:r>
              <a:rPr lang="en-US" i="1" dirty="0" smtClean="0">
                <a:solidFill>
                  <a:srgbClr val="0000FF"/>
                </a:solidFill>
              </a:rPr>
              <a:t> (NWU EE)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905000"/>
            <a:ext cx="263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ProtoVIPRAM00 Chip</a:t>
            </a:r>
            <a:endParaRPr lang="en-US" dirty="0"/>
          </a:p>
        </p:txBody>
      </p:sp>
      <p:pic>
        <p:nvPicPr>
          <p:cNvPr id="13" name="Content Placeholder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495800"/>
            <a:ext cx="1295400" cy="1328137"/>
          </a:xfrm>
        </p:spPr>
      </p:pic>
      <p:sp>
        <p:nvSpPr>
          <p:cNvPr id="14" name="TextBox 13"/>
          <p:cNvSpPr txBox="1"/>
          <p:nvPr/>
        </p:nvSpPr>
        <p:spPr>
          <a:xfrm>
            <a:off x="533400" y="6519446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00FF"/>
                </a:solidFill>
              </a:rPr>
              <a:t>C</a:t>
            </a:r>
            <a:r>
              <a:rPr lang="en-US" sz="1600" b="1" i="1" dirty="0" smtClean="0">
                <a:solidFill>
                  <a:srgbClr val="0000FF"/>
                </a:solidFill>
              </a:rPr>
              <a:t>ollaboration with </a:t>
            </a:r>
            <a:r>
              <a:rPr lang="en-US" sz="1600" b="1" i="1" dirty="0" err="1" smtClean="0">
                <a:solidFill>
                  <a:srgbClr val="0000FF"/>
                </a:solidFill>
              </a:rPr>
              <a:t>Tezzaron</a:t>
            </a:r>
            <a:r>
              <a:rPr lang="en-US" sz="1600" b="1" i="1" dirty="0" smtClean="0">
                <a:solidFill>
                  <a:srgbClr val="0000FF"/>
                </a:solidFill>
              </a:rPr>
              <a:t> company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9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7" y="1753413"/>
            <a:ext cx="8102261" cy="3102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Test Mezzanine Card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245F-AF2C-7F44-9633-4031985085C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45175" y="1060432"/>
            <a:ext cx="1143000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Voltage regulators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81697" y="4665361"/>
            <a:ext cx="739178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DDR3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814636" y="1764099"/>
            <a:ext cx="1219200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FMC (LPC)</a:t>
            </a:r>
          </a:p>
          <a:p>
            <a:pPr marL="0" indent="0">
              <a:buNone/>
            </a:pPr>
            <a:r>
              <a:rPr lang="en-US" sz="1600" dirty="0" smtClean="0"/>
              <a:t>Connector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95600" y="1828800"/>
            <a:ext cx="1459706" cy="320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protoVIPRAM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2656" y="5280622"/>
            <a:ext cx="2193066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CMC/PMC size</a:t>
            </a:r>
          </a:p>
          <a:p>
            <a:pPr marL="0" indent="0" algn="ctr">
              <a:buNone/>
            </a:pPr>
            <a:r>
              <a:rPr lang="en-US" sz="1600" dirty="0" smtClean="0"/>
              <a:t>74 mm x 149mm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4800" y="1181100"/>
            <a:ext cx="2286000" cy="748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4 SFP+ Transceivers</a:t>
            </a:r>
          </a:p>
          <a:p>
            <a:pPr marL="0" indent="0">
              <a:buNone/>
            </a:pPr>
            <a:r>
              <a:rPr lang="en-US" sz="1600" dirty="0" smtClean="0"/>
              <a:t>Up to 6.6 Gbps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47800" y="1786374"/>
            <a:ext cx="533400" cy="12426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91000" y="1828800"/>
            <a:ext cx="76200" cy="56291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715000" y="1648715"/>
            <a:ext cx="533400" cy="59281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248400" y="1670031"/>
            <a:ext cx="0" cy="4953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2895600" y="5105729"/>
            <a:ext cx="1981200" cy="954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protoVIPRAM Voltage and Current </a:t>
            </a:r>
            <a:r>
              <a:rPr lang="en-US" sz="1600" dirty="0" err="1" smtClean="0"/>
              <a:t>Readback</a:t>
            </a:r>
            <a:r>
              <a:rPr lang="en-US" sz="1600" dirty="0" smtClean="0"/>
              <a:t> 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082089" y="4947381"/>
            <a:ext cx="1589818" cy="615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Kintex 7 FPGA (XC7K160T-1)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411062" y="3733800"/>
            <a:ext cx="71311" cy="8426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696578" y="3304637"/>
            <a:ext cx="618622" cy="153575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0"/>
          </p:cNvCxnSpPr>
          <p:nvPr/>
        </p:nvCxnSpPr>
        <p:spPr>
          <a:xfrm flipV="1">
            <a:off x="3886200" y="4038601"/>
            <a:ext cx="685801" cy="106712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/>
          <p:cNvSpPr txBox="1">
            <a:spLocks/>
          </p:cNvSpPr>
          <p:nvPr/>
        </p:nvSpPr>
        <p:spPr>
          <a:xfrm>
            <a:off x="5085943" y="5209231"/>
            <a:ext cx="2072678" cy="95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protoVIPRAM voltage regulators (programmable)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299182" y="3982225"/>
            <a:ext cx="353238" cy="122700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7961903" y="4155121"/>
            <a:ext cx="794909" cy="615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 smtClean="0"/>
              <a:t>Config</a:t>
            </a:r>
            <a:r>
              <a:rPr lang="en-US" sz="1600" dirty="0" smtClean="0"/>
              <a:t> Flash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7258376" y="3619246"/>
            <a:ext cx="703527" cy="64542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762000"/>
            <a:ext cx="1015017" cy="1040668"/>
          </a:xfrm>
        </p:spPr>
      </p:pic>
    </p:spTree>
    <p:extLst>
      <p:ext uri="{BB962C8B-B14F-4D97-AF65-F5344CB8AC3E}">
        <p14:creationId xmlns:p14="http://schemas.microsoft.com/office/powerpoint/2010/main" val="414540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5344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Chip Testing and Performance Study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B2F8-1BB9-9C4D-A97D-03BE6AD8CD9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7" name="Shape 490"/>
          <p:cNvSpPr txBox="1">
            <a:spLocks/>
          </p:cNvSpPr>
          <p:nvPr/>
        </p:nvSpPr>
        <p:spPr>
          <a:xfrm>
            <a:off x="228599" y="820638"/>
            <a:ext cx="4767712" cy="1465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59595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Use data and patterns from 140 Pile Up CMS AM simulation for HL-LHC to study the chip performance in close to “battle field” conditions</a:t>
            </a:r>
          </a:p>
        </p:txBody>
      </p:sp>
      <p:sp>
        <p:nvSpPr>
          <p:cNvPr id="9" name="Shape 493"/>
          <p:cNvSpPr/>
          <p:nvPr/>
        </p:nvSpPr>
        <p:spPr>
          <a:xfrm>
            <a:off x="4343400" y="4495800"/>
            <a:ext cx="4664216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r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100" b="1" i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protoVIPRAM00 shows </a:t>
            </a:r>
            <a:r>
              <a:rPr lang="en-US"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100% </a:t>
            </a:r>
            <a:r>
              <a:rPr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performance</a:t>
            </a:r>
            <a:r>
              <a:rPr lang="en-US"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around</a:t>
            </a:r>
            <a:r>
              <a:rPr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~111 MHz,</a:t>
            </a:r>
          </a:p>
          <a:p>
            <a:pPr lvl="0" algn="r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b="1" i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</a:t>
            </a:r>
            <a:r>
              <a:rPr lang="en-US"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esign target was</a:t>
            </a:r>
            <a:r>
              <a:rPr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2100" b="1" i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100 </a:t>
            </a:r>
            <a:r>
              <a:rPr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MHz</a:t>
            </a:r>
            <a:endParaRPr lang="en-US" sz="2100" b="1" i="1" dirty="0" smtClean="0">
              <a:solidFill>
                <a:srgbClr val="0000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r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Power consumption ~ 300mW,</a:t>
            </a:r>
          </a:p>
          <a:p>
            <a:pPr lvl="0" algn="r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sz="2100" b="1" i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</a:t>
            </a:r>
            <a:r>
              <a:rPr lang="en-US" sz="2100" b="1" i="1" dirty="0" smtClean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 expected</a:t>
            </a:r>
            <a:endParaRPr sz="2100" b="1" i="1" dirty="0">
              <a:solidFill>
                <a:srgbClr val="0000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r">
              <a:defRPr sz="1800">
                <a:solidFill>
                  <a:srgbClr val="000000"/>
                </a:solidFill>
                <a:uFillTx/>
              </a:defRPr>
            </a:pPr>
            <a:r>
              <a:rPr lang="en-US" dirty="0"/>
              <a:t>Extensive stress test performed to </a:t>
            </a:r>
            <a:r>
              <a:rPr lang="en-US" dirty="0" smtClean="0"/>
              <a:t>study </a:t>
            </a:r>
            <a:r>
              <a:rPr lang="en-US" dirty="0"/>
              <a:t>chip performance </a:t>
            </a:r>
            <a:r>
              <a:rPr lang="en-US" dirty="0" smtClean="0"/>
              <a:t>in </a:t>
            </a:r>
            <a:r>
              <a:rPr lang="en-US" dirty="0"/>
              <a:t>extreme conditions. 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12" name="Table 496"/>
          <p:cNvGraphicFramePr/>
          <p:nvPr>
            <p:extLst>
              <p:ext uri="{D42A27DB-BD31-4B8C-83A1-F6EECF244321}">
                <p14:modId xmlns:p14="http://schemas.microsoft.com/office/powerpoint/2010/main" val="815335071"/>
              </p:ext>
            </p:extLst>
          </p:nvPr>
        </p:nvGraphicFramePr>
        <p:xfrm>
          <a:off x="7356644" y="2219254"/>
          <a:ext cx="1557029" cy="2204719"/>
        </p:xfrm>
        <a:graphic>
          <a:graphicData uri="http://schemas.openxmlformats.org/drawingml/2006/table">
            <a:tbl>
              <a:tblPr firstRow="1" bandRow="1"/>
              <a:tblGrid>
                <a:gridCol w="627452"/>
                <a:gridCol w="929577"/>
              </a:tblGrid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dirty="0">
                          <a:solidFill>
                            <a:srgbClr val="000090"/>
                          </a:solidFill>
                          <a:sym typeface="Helvetica Light"/>
                        </a:rPr>
                        <a:t>layer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dirty="0">
                          <a:solidFill>
                            <a:srgbClr val="000090"/>
                          </a:solidFill>
                          <a:sym typeface="Helvetica Light"/>
                        </a:rPr>
                        <a:t>&lt;N</a:t>
                      </a:r>
                      <a:r>
                        <a:rPr sz="1400" b="1" baseline="-5999" dirty="0">
                          <a:solidFill>
                            <a:srgbClr val="000090"/>
                          </a:solidFill>
                          <a:sym typeface="Helvetica Light"/>
                        </a:rPr>
                        <a:t>stubs</a:t>
                      </a:r>
                      <a:r>
                        <a:rPr sz="1400" b="1" dirty="0">
                          <a:solidFill>
                            <a:srgbClr val="000090"/>
                          </a:solidFill>
                          <a:sym typeface="Helvetica Light"/>
                        </a:rPr>
                        <a:t>&gt;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lang="en-US" sz="1400" dirty="0" smtClean="0">
                          <a:sym typeface="Helvetica Light"/>
                        </a:rPr>
                        <a:t>~</a:t>
                      </a:r>
                      <a:r>
                        <a:rPr sz="1400" dirty="0" smtClean="0">
                          <a:sym typeface="Helvetica Light"/>
                        </a:rPr>
                        <a:t>90</a:t>
                      </a:r>
                      <a:endParaRPr sz="1400" dirty="0">
                        <a:sym typeface="Helvetica Light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lang="en-US" sz="1400" dirty="0" smtClean="0">
                          <a:sym typeface="Helvetica Light"/>
                        </a:rPr>
                        <a:t>~</a:t>
                      </a:r>
                      <a:r>
                        <a:rPr sz="1400" dirty="0" smtClean="0">
                          <a:sym typeface="Helvetica Light"/>
                        </a:rPr>
                        <a:t>60</a:t>
                      </a:r>
                      <a:endParaRPr sz="1400" dirty="0">
                        <a:sym typeface="Helvetica Light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lang="en-US" sz="1400" dirty="0" smtClean="0">
                          <a:sym typeface="Helvetica Light"/>
                        </a:rPr>
                        <a:t>~50</a:t>
                      </a:r>
                      <a:endParaRPr sz="1400" dirty="0">
                        <a:sym typeface="Helvetica Light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lang="en-US" sz="1400" dirty="0" smtClean="0">
                          <a:sym typeface="Helvetica Light"/>
                        </a:rPr>
                        <a:t>~40</a:t>
                      </a:r>
                      <a:endParaRPr sz="1400" dirty="0">
                        <a:sym typeface="Helvetica Light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lang="en-US" sz="1400" dirty="0" smtClean="0">
                          <a:sym typeface="Helvetica Light"/>
                        </a:rPr>
                        <a:t>~40</a:t>
                      </a:r>
                      <a:endParaRPr sz="1400" dirty="0">
                        <a:sym typeface="Helvetica Light"/>
                      </a:endParaRPr>
                    </a:p>
                  </a:txBody>
                  <a:tcPr marL="50800" marR="50800" marT="50800" marB="50800" anchor="ctr" horzOverflow="overflow"/>
                </a:tc>
              </a:tr>
              <a:tr h="286978"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lnSpc>
                          <a:spcPct val="100000"/>
                        </a:lnSpc>
                        <a:defRPr sz="1800">
                          <a:uFillTx/>
                        </a:defRPr>
                      </a:pPr>
                      <a:r>
                        <a:rPr lang="en-US" sz="1400" dirty="0" smtClean="0">
                          <a:sym typeface="Helvetica Light"/>
                        </a:rPr>
                        <a:t>~40</a:t>
                      </a:r>
                      <a:endParaRPr sz="1400" dirty="0">
                        <a:sym typeface="Helvetica Light"/>
                      </a:endParaRP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855976"/>
              </p:ext>
            </p:extLst>
          </p:nvPr>
        </p:nvGraphicFramePr>
        <p:xfrm>
          <a:off x="0" y="2438400"/>
          <a:ext cx="4838701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Microsoft Excel Macro-Enabled Worksheet" r:id="rId3" imgW="3086100" imgH="1790700" progId="Excel.SheetMacroEnabled.12">
                  <p:embed/>
                </p:oleObj>
              </mc:Choice>
              <mc:Fallback>
                <p:oleObj name="Microsoft Excel Macro-Enabled Worksheet" r:id="rId3" imgW="3086100" imgH="17907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438400"/>
                        <a:ext cx="4838701" cy="280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86400"/>
            <a:ext cx="1015017" cy="1040668"/>
          </a:xfrm>
        </p:spPr>
      </p:pic>
      <p:sp>
        <p:nvSpPr>
          <p:cNvPr id="3" name="Right Arrow 2"/>
          <p:cNvSpPr/>
          <p:nvPr/>
        </p:nvSpPr>
        <p:spPr>
          <a:xfrm>
            <a:off x="533400" y="5791200"/>
            <a:ext cx="990600" cy="457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67000" y="6019800"/>
            <a:ext cx="6096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525780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stub</a:t>
            </a:r>
          </a:p>
          <a:p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5410200"/>
            <a:ext cx="969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Fired </a:t>
            </a:r>
          </a:p>
          <a:p>
            <a:r>
              <a:rPr lang="en-US" dirty="0" smtClean="0"/>
              <a:t>patterns</a:t>
            </a:r>
            <a:endParaRPr lang="en-US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8277" r="23087" b="17058"/>
          <a:stretch>
            <a:fillRect/>
          </a:stretch>
        </p:blipFill>
        <p:spPr bwMode="auto">
          <a:xfrm>
            <a:off x="6248400" y="609600"/>
            <a:ext cx="2743200" cy="151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4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Moving forward: 3D stacking (protoVIPRAM01)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idx="1"/>
          </p:nvPr>
        </p:nvSpPr>
        <p:spPr>
          <a:xfrm>
            <a:off x="762000" y="1219200"/>
            <a:ext cx="3581400" cy="47244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There are minimal modifications to that existing 2D protoVIPRAM00 design.  In fact, only those changes that are consequences of 3D are being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This would allow an apples-to-apples comparison of our design in 2D and its 3D cousin, using the exact same test setup.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will learn the effect of 3D on speed, power consumption, thermal dissipation </a:t>
            </a:r>
            <a:r>
              <a:rPr lang="en-US" sz="1600" dirty="0" err="1" smtClean="0"/>
              <a:t>etc</a:t>
            </a:r>
            <a:r>
              <a:rPr lang="en-US" sz="1600" dirty="0" smtClean="0"/>
              <a:t> this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rgbClr val="0000FF"/>
                </a:solidFill>
              </a:rPr>
              <a:t>The design is finished and ready for submission … 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2590800" y="634365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TWEPP 2014	             Aix-en-Provence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8" descr="3D protoVIPRAM.tif"/>
          <p:cNvPicPr>
            <a:picLocks noChangeAspect="1"/>
          </p:cNvPicPr>
          <p:nvPr/>
        </p:nvPicPr>
        <p:blipFill>
          <a:blip r:embed="rId2" cstate="print"/>
          <a:srcRect l="25890" t="9160" r="31068" b="9160"/>
          <a:stretch>
            <a:fillRect/>
          </a:stretch>
        </p:blipFill>
        <p:spPr bwMode="auto">
          <a:xfrm>
            <a:off x="4448175" y="1600200"/>
            <a:ext cx="3279408" cy="351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97877" y="1066800"/>
            <a:ext cx="12570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en-US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</a:t>
            </a:r>
            <a:r>
              <a:rPr lang="en-US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step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3875" y="4594753"/>
            <a:ext cx="19078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More stacking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 flipH="1">
            <a:off x="7543803" y="1528465"/>
            <a:ext cx="682611" cy="60513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9" idx="2"/>
          </p:cNvCxnSpPr>
          <p:nvPr/>
        </p:nvCxnSpPr>
        <p:spPr bwMode="auto">
          <a:xfrm flipH="1">
            <a:off x="7345405" y="1528465"/>
            <a:ext cx="881009" cy="1062335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0" idx="0"/>
          </p:cNvCxnSpPr>
          <p:nvPr/>
        </p:nvCxnSpPr>
        <p:spPr bwMode="auto">
          <a:xfrm flipH="1" flipV="1">
            <a:off x="7345407" y="3124201"/>
            <a:ext cx="762415" cy="1470552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0"/>
          </p:cNvCxnSpPr>
          <p:nvPr/>
        </p:nvCxnSpPr>
        <p:spPr bwMode="auto">
          <a:xfrm flipH="1" flipV="1">
            <a:off x="7345407" y="3581401"/>
            <a:ext cx="762415" cy="1013352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0" idx="0"/>
          </p:cNvCxnSpPr>
          <p:nvPr/>
        </p:nvCxnSpPr>
        <p:spPr bwMode="auto">
          <a:xfrm flipH="1" flipV="1">
            <a:off x="7169105" y="4088077"/>
            <a:ext cx="938717" cy="50667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8B97-5422-E44C-A8B0-AB51DD47B3B7}" type="datetime1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58889"/>
            <a:ext cx="4038339" cy="154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09800" y="5715000"/>
            <a:ext cx="3044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the same test setup</a:t>
            </a:r>
          </a:p>
          <a:p>
            <a:r>
              <a:rPr lang="en-US" dirty="0"/>
              <a:t>f</a:t>
            </a:r>
            <a:r>
              <a:rPr lang="en-US" dirty="0" smtClean="0"/>
              <a:t>or apple-to-apple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9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Forward: VIPRAM for L1CMS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 smtClean="0"/>
              <a:t>This will be a Two Tier design: protoVIPRAM02</a:t>
            </a:r>
          </a:p>
          <a:p>
            <a:r>
              <a:rPr lang="en-US" sz="1400" dirty="0" err="1" smtClean="0"/>
              <a:t>IOtier</a:t>
            </a:r>
            <a:r>
              <a:rPr lang="en-US" sz="1400" dirty="0" smtClean="0"/>
              <a:t>: handles the System Interface of the chip with the goal to bring it to maturity.</a:t>
            </a:r>
          </a:p>
          <a:p>
            <a:r>
              <a:rPr lang="en-US" sz="1400" dirty="0" err="1" smtClean="0"/>
              <a:t>CAMtier</a:t>
            </a:r>
            <a:r>
              <a:rPr lang="en-US" sz="1400" dirty="0" smtClean="0"/>
              <a:t>: Complete PRAM pattern structure on one tier with 8 CAM Cells/1 Control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 based Tracking Trigger R&amp;D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67798" y="3505200"/>
            <a:ext cx="7162800" cy="810768"/>
            <a:chOff x="76200" y="1524000"/>
            <a:chExt cx="9564624" cy="1131050"/>
          </a:xfrm>
        </p:grpSpPr>
        <p:pic>
          <p:nvPicPr>
            <p:cNvPr id="6" name="Picture 5" descr="protoVIPRAMcell.layout.tif"/>
            <p:cNvPicPr>
              <a:picLocks noChangeAspect="1"/>
            </p:cNvPicPr>
            <p:nvPr/>
          </p:nvPicPr>
          <p:blipFill rotWithShape="1">
            <a:blip r:embed="rId2"/>
            <a:srcRect l="2789" t="31614" r="22461" b="31614"/>
            <a:stretch/>
          </p:blipFill>
          <p:spPr>
            <a:xfrm>
              <a:off x="76200" y="1524000"/>
              <a:ext cx="4343400" cy="1131050"/>
            </a:xfrm>
            <a:prstGeom prst="rect">
              <a:avLst/>
            </a:prstGeom>
          </p:spPr>
        </p:pic>
        <p:pic>
          <p:nvPicPr>
            <p:cNvPr id="7" name="Picture 6" descr="protoVIPRAMcell.layout.tif"/>
            <p:cNvPicPr>
              <a:picLocks noChangeAspect="1"/>
            </p:cNvPicPr>
            <p:nvPr/>
          </p:nvPicPr>
          <p:blipFill rotWithShape="1">
            <a:blip r:embed="rId2"/>
            <a:srcRect l="5937" t="31614" r="3579" b="31614"/>
            <a:stretch/>
          </p:blipFill>
          <p:spPr>
            <a:xfrm>
              <a:off x="4383024" y="1524000"/>
              <a:ext cx="5257800" cy="1131050"/>
            </a:xfrm>
            <a:prstGeom prst="rect">
              <a:avLst/>
            </a:prstGeom>
          </p:spPr>
        </p:pic>
      </p:grpSp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4419600"/>
            <a:ext cx="2268050" cy="227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72000"/>
            <a:ext cx="1974549" cy="2125980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 bwMode="auto">
          <a:xfrm>
            <a:off x="152400" y="3916680"/>
            <a:ext cx="1325880" cy="2213610"/>
          </a:xfrm>
          <a:prstGeom prst="curvedRightArrow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FBB58-2869-E74F-9270-4D7B845640CD}" type="datetime1">
              <a:rPr lang="en-US" smtClean="0"/>
              <a:t>10/6/15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4724400"/>
            <a:ext cx="116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 x70 um</a:t>
            </a:r>
          </a:p>
          <a:p>
            <a:r>
              <a:rPr lang="en-US" dirty="0" smtClean="0"/>
              <a:t>at 130 nm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0" y="3200400"/>
            <a:ext cx="327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pattern for 8 detector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5638800"/>
            <a:ext cx="163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6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6248401" cy="11303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Moving Forward: protoVIPRAM02 for L1 CMS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Focus on the System Interface</a:t>
            </a: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28800"/>
            <a:ext cx="4937998" cy="1670939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3200400" cy="4691063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/>
              <a:t>2 </a:t>
            </a:r>
            <a:r>
              <a:rPr lang="en-US" sz="1200" dirty="0" smtClean="0"/>
              <a:t>Tiers </a:t>
            </a:r>
            <a:endParaRPr lang="en-US" sz="1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100" u="sng" dirty="0"/>
              <a:t>ioTier</a:t>
            </a:r>
            <a:r>
              <a:rPr lang="en-US" sz="1100" dirty="0"/>
              <a:t> – handles all data input and output.  </a:t>
            </a:r>
            <a:r>
              <a:rPr lang="en-US" sz="1100" dirty="0" smtClean="0"/>
              <a:t>Hits received </a:t>
            </a:r>
            <a:r>
              <a:rPr lang="en-US" sz="1100" dirty="0"/>
              <a:t>on the ioTier </a:t>
            </a:r>
            <a:r>
              <a:rPr lang="en-US" sz="1100" dirty="0" smtClean="0"/>
              <a:t>are passed immediately to </a:t>
            </a:r>
            <a:r>
              <a:rPr lang="en-US" sz="1100" dirty="0"/>
              <a:t>the </a:t>
            </a:r>
            <a:r>
              <a:rPr lang="en-US" sz="1100" dirty="0" smtClean="0"/>
              <a:t>PRAMtier</a:t>
            </a:r>
            <a:r>
              <a:rPr lang="en-US" sz="1100" dirty="0"/>
              <a:t>.  </a:t>
            </a:r>
            <a:r>
              <a:rPr lang="en-US" sz="1100" dirty="0" smtClean="0"/>
              <a:t>Road flags </a:t>
            </a:r>
            <a:r>
              <a:rPr lang="en-US" sz="1100" dirty="0"/>
              <a:t>are read out through the ioTier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100" u="sng" dirty="0" smtClean="0"/>
              <a:t>PRAM or </a:t>
            </a:r>
            <a:r>
              <a:rPr lang="en-US" sz="1100" u="sng" dirty="0" err="1" smtClean="0"/>
              <a:t>CAMtier</a:t>
            </a:r>
            <a:r>
              <a:rPr lang="en-US" sz="1100" dirty="0" smtClean="0"/>
              <a:t> </a:t>
            </a:r>
            <a:r>
              <a:rPr lang="en-US" sz="1100" dirty="0"/>
              <a:t>– handles all pattern recognition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/>
              <a:t>Pipelined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100" dirty="0"/>
              <a:t>On command, all road flags raised by the </a:t>
            </a:r>
            <a:r>
              <a:rPr lang="en-US" sz="1100" dirty="0" err="1" smtClean="0"/>
              <a:t>CAMtier</a:t>
            </a:r>
            <a:r>
              <a:rPr lang="en-US" sz="1100" dirty="0" smtClean="0"/>
              <a:t> </a:t>
            </a:r>
            <a:r>
              <a:rPr lang="en-US" sz="1100" dirty="0"/>
              <a:t>are captured into the ioTier, and then the PRAMtier is free to start digesting the next event</a:t>
            </a:r>
            <a:r>
              <a:rPr lang="en-US" sz="1100" dirty="0" smtClean="0"/>
              <a:t>.</a:t>
            </a:r>
          </a:p>
          <a:p>
            <a:pPr lvl="1"/>
            <a:endParaRPr lang="en-US" sz="1100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2590800" y="6292197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8F8F8"/>
                </a:solidFill>
              </a:rPr>
              <a:t>TWEPP 2014	             Aix-en-Provence</a:t>
            </a:r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4953000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Strategic Planning</a:t>
            </a:r>
          </a:p>
          <a:p>
            <a:pPr algn="ctr"/>
            <a:endParaRPr lang="en-US" sz="14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3D is an emerging technology.  What if it is not ready in coming year(s)?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/>
              <a:t>T</a:t>
            </a:r>
            <a:r>
              <a:rPr lang="en-US" sz="1200" dirty="0" smtClean="0"/>
              <a:t>his design can be realized with existing bump bond technology.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8DA1-9026-984A-B497-E18C783BA5EA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821101"/>
            <a:ext cx="1758950" cy="1036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1400" y="6096000"/>
            <a:ext cx="11301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70 x70 um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er pattern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152400"/>
            <a:ext cx="3429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0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Pattern Recognition Mezzanine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3B2-F339-1743-B329-6CB918264C2D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2438400" y="4191000"/>
            <a:ext cx="2057400" cy="71769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2438400" y="5029200"/>
            <a:ext cx="2057400" cy="717698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ad1"/>
          <p:cNvSpPr/>
          <p:nvPr/>
        </p:nvSpPr>
        <p:spPr>
          <a:xfrm>
            <a:off x="3124200" y="51816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ad4"/>
          <p:cNvSpPr/>
          <p:nvPr/>
        </p:nvSpPr>
        <p:spPr>
          <a:xfrm>
            <a:off x="3505200" y="51816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ad2"/>
          <p:cNvSpPr/>
          <p:nvPr/>
        </p:nvSpPr>
        <p:spPr>
          <a:xfrm>
            <a:off x="2819400" y="54864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ad3"/>
          <p:cNvSpPr/>
          <p:nvPr/>
        </p:nvSpPr>
        <p:spPr>
          <a:xfrm>
            <a:off x="3276600" y="54102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ayer3"/>
          <p:cNvSpPr/>
          <p:nvPr/>
        </p:nvSpPr>
        <p:spPr>
          <a:xfrm>
            <a:off x="1447800" y="4648200"/>
            <a:ext cx="143540" cy="1325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48000" y="3810000"/>
            <a:ext cx="87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 Tier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67000" y="579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PRAM  Tier(s)</a:t>
            </a:r>
          </a:p>
        </p:txBody>
      </p:sp>
      <p:sp>
        <p:nvSpPr>
          <p:cNvPr id="38" name="Layer3"/>
          <p:cNvSpPr/>
          <p:nvPr/>
        </p:nvSpPr>
        <p:spPr>
          <a:xfrm>
            <a:off x="1492250" y="4470400"/>
            <a:ext cx="143540" cy="1325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ayer2"/>
          <p:cNvSpPr/>
          <p:nvPr/>
        </p:nvSpPr>
        <p:spPr>
          <a:xfrm>
            <a:off x="1552575" y="4286250"/>
            <a:ext cx="143540" cy="1325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ayer1"/>
          <p:cNvSpPr/>
          <p:nvPr/>
        </p:nvSpPr>
        <p:spPr>
          <a:xfrm>
            <a:off x="1603375" y="4092575"/>
            <a:ext cx="143540" cy="1325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ad13"/>
          <p:cNvSpPr/>
          <p:nvPr/>
        </p:nvSpPr>
        <p:spPr>
          <a:xfrm>
            <a:off x="3962400" y="46482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ad12"/>
          <p:cNvSpPr/>
          <p:nvPr/>
        </p:nvSpPr>
        <p:spPr>
          <a:xfrm>
            <a:off x="3810000" y="43434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ad11"/>
          <p:cNvSpPr/>
          <p:nvPr/>
        </p:nvSpPr>
        <p:spPr>
          <a:xfrm>
            <a:off x="3276600" y="44196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ad10"/>
          <p:cNvSpPr/>
          <p:nvPr/>
        </p:nvSpPr>
        <p:spPr>
          <a:xfrm>
            <a:off x="2895600" y="4495800"/>
            <a:ext cx="143540" cy="132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724400" y="41910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Roads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0" y="43434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Track Stubs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5181600"/>
            <a:ext cx="17526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VIPRAM multi-tier pipelined operation</a:t>
            </a:r>
            <a:endParaRPr lang="en-US" sz="1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4500933" cy="2904027"/>
          </a:xfrm>
          <a:prstGeom prst="rect">
            <a:avLst/>
          </a:prstGeom>
        </p:spPr>
      </p:pic>
      <p:pic>
        <p:nvPicPr>
          <p:cNvPr id="48" name="Picture 47" descr="15-0226-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7627" r="6065" b="7972"/>
          <a:stretch/>
        </p:blipFill>
        <p:spPr>
          <a:xfrm>
            <a:off x="5867400" y="762000"/>
            <a:ext cx="3276600" cy="35433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572000"/>
            <a:ext cx="4406900" cy="2019829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4343400" y="1600200"/>
            <a:ext cx="3886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7391400" y="2362200"/>
            <a:ext cx="838200" cy="213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94702" y="1905000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VIPRAM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2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7 L 0.05086 -0.0007 C 0.07361 -0.0007 0.10416 -0.00301 0.10416 0.0294 L 0.10191 0.14606 " pathEditMode="relative" rAng="0" ptsTypes="FfFF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7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50" presetClass="path" presetSubtype="0" repeatCount="4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-0.00069 L 0.05087 -0.00069 C 0.07361 -0.00069 0.10417 -0.00301 0.10417 0.02986 L 0.10191 0.14931 " pathEditMode="relative" rAng="0" ptsTypes="FfFF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73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50" presetClass="path" presetSubtype="0" repeatCount="4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-0.00093 L 0.05087 -0.00093 C 0.07362 -0.00093 0.10417 -0.00301 0.10417 0.0287 L 0.10191 0.14329 " pathEditMode="relative" rAng="0" ptsTypes="FfFF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71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50" presetClass="path" presetSubtype="0" repeatCount="4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556E-6 -0.00046 L 0.05087 -0.00046 C 0.07361 -0.00046 0.10416 -0.00301 0.10416 0.03033 L 0.10191 0.14977 " pathEditMode="relative" rAng="0" ptsTypes="FfFF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73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8.33333E-7 3.7037E-6 L 0.00052 -0.1317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5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6 -7.40741E-7 L 0.00052 -0.120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3.7037E-7 L 0.00052 -0.12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0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6 3.7037E-6 L 0.00052 -0.1317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59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3.33333E-6 L 0.20052 0.0016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6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4.44444E-6 L 0.17552 0.0127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62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-4.07407E-6 L 0.13385 0.0238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1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1.48148E-6 L 0.13385 -0.02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219200"/>
          </a:xfrm>
        </p:spPr>
        <p:txBody>
          <a:bodyPr/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And the old worries continue in the coming decade &amp; beyond … </a:t>
            </a:r>
            <a:br>
              <a:rPr lang="en-US" sz="2000" b="1" i="1" dirty="0" smtClean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  <a:latin typeface="Book Antiqua" charset="0"/>
              <a:ea typeface="AppleGothic" charset="0"/>
              <a:cs typeface="AppleGothic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534400" cy="4572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</a:rPr>
              <a:t>     H</a:t>
            </a:r>
            <a:r>
              <a:rPr lang="en-US" sz="2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ZZ  ee, M</a:t>
            </a:r>
            <a:r>
              <a:rPr lang="en-US" sz="2000" baseline="-25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H</a:t>
            </a:r>
            <a:r>
              <a:rPr lang="en-US" sz="2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= 300 GeV for different luminosities in CMS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989138"/>
            <a:ext cx="37988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7058" r="24382" b="17058"/>
          <a:stretch>
            <a:fillRect/>
          </a:stretch>
        </p:blipFill>
        <p:spPr bwMode="auto">
          <a:xfrm>
            <a:off x="4706938" y="1947863"/>
            <a:ext cx="3657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8277" r="23087" b="17058"/>
          <a:stretch>
            <a:fillRect/>
          </a:stretch>
        </p:blipFill>
        <p:spPr bwMode="auto">
          <a:xfrm>
            <a:off x="415925" y="4386263"/>
            <a:ext cx="3786188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4561" r="19608" b="14561"/>
          <a:stretch>
            <a:fillRect/>
          </a:stretch>
        </p:blipFill>
        <p:spPr bwMode="auto">
          <a:xfrm>
            <a:off x="4706938" y="4386263"/>
            <a:ext cx="3797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1541463" y="1719263"/>
            <a:ext cx="1576387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5832475" y="1719263"/>
            <a:ext cx="1576388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33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1541463" y="4157663"/>
            <a:ext cx="1576387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34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5902325" y="4157663"/>
            <a:ext cx="1576388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35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6471735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Raw information from silicon detector/tracker  reaches ~ </a:t>
            </a:r>
            <a:r>
              <a:rPr lang="en-US" dirty="0" err="1">
                <a:solidFill>
                  <a:srgbClr val="FF6600"/>
                </a:solidFill>
              </a:rPr>
              <a:t>Pb</a:t>
            </a:r>
            <a:r>
              <a:rPr lang="en-US" dirty="0">
                <a:solidFill>
                  <a:srgbClr val="FF6600"/>
                </a:solidFill>
              </a:rPr>
              <a:t>/s  at Phase II luminosity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953B-18D1-E640-BB7A-2EFC596CF444}" type="datetime1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50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L1CMS “CAM Tier and I/O Tier ” Schematic and Layout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24020"/>
          <a:stretch/>
        </p:blipFill>
        <p:spPr>
          <a:xfrm>
            <a:off x="3429000" y="533400"/>
            <a:ext cx="2317849" cy="3124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r="25713"/>
          <a:stretch/>
        </p:blipFill>
        <p:spPr>
          <a:xfrm>
            <a:off x="6172200" y="533400"/>
            <a:ext cx="2438440" cy="3200400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1" t="2888" r="25981" b="3725"/>
          <a:stretch/>
        </p:blipFill>
        <p:spPr>
          <a:xfrm>
            <a:off x="3429000" y="3797301"/>
            <a:ext cx="2286000" cy="3047999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r="25891"/>
          <a:stretch/>
        </p:blipFill>
        <p:spPr>
          <a:xfrm>
            <a:off x="6172200" y="3733800"/>
            <a:ext cx="2438400" cy="3212114"/>
          </a:xfrm>
          <a:prstGeom prst="rect">
            <a:avLst/>
          </a:prstGeo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95800"/>
            <a:ext cx="2159000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" y="2362200"/>
            <a:ext cx="3429000" cy="15716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EC0-DBB5-E54A-B8DD-D2C371CFA8EE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990600"/>
            <a:ext cx="3176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Layout is done,</a:t>
            </a:r>
          </a:p>
          <a:p>
            <a:r>
              <a:rPr lang="en-US" dirty="0" smtClean="0"/>
              <a:t>At final design verification stage</a:t>
            </a:r>
          </a:p>
        </p:txBody>
      </p:sp>
    </p:spTree>
    <p:extLst>
      <p:ext uri="{BB962C8B-B14F-4D97-AF65-F5344CB8AC3E}">
        <p14:creationId xmlns:p14="http://schemas.microsoft.com/office/powerpoint/2010/main" val="69810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909D34-D2B1-FC46-BAB4-AD88DEAE62C3}" type="datetime1">
              <a:rPr lang="en-US" sz="900" smtClean="0">
                <a:solidFill>
                  <a:srgbClr val="004C97"/>
                </a:solidFill>
                <a:latin typeface="Helvetica" charset="0"/>
              </a:rPr>
              <a:t>10/6/15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pl-PL" dirty="0" smtClean="0">
                <a:latin typeface="Helvetica" charset="0"/>
              </a:rPr>
              <a:t>The </a:t>
            </a:r>
            <a:r>
              <a:rPr lang="pl-PL" dirty="0" err="1" smtClean="0">
                <a:latin typeface="Helvetica" charset="0"/>
              </a:rPr>
              <a:t>technology</a:t>
            </a:r>
            <a:r>
              <a:rPr lang="pl-PL" dirty="0" smtClean="0">
                <a:latin typeface="Helvetica" charset="0"/>
              </a:rPr>
              <a:t> of B-</a:t>
            </a:r>
            <a:r>
              <a:rPr lang="pl-PL" dirty="0" err="1" smtClean="0">
                <a:latin typeface="Helvetica" charset="0"/>
              </a:rPr>
              <a:t>TSVs</a:t>
            </a:r>
            <a:endParaRPr lang="en-US" dirty="0">
              <a:latin typeface="Helvetica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900" smtClean="0">
                <a:solidFill>
                  <a:srgbClr val="004C97"/>
                </a:solidFill>
                <a:latin typeface="Helvetica" charset="0"/>
              </a:rPr>
              <a:t>AM based Tracking Trigger R&amp;D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1039"/>
          <a:stretch/>
        </p:blipFill>
        <p:spPr>
          <a:xfrm>
            <a:off x="4389120" y="870301"/>
            <a:ext cx="4526280" cy="37015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89120" y="4520140"/>
            <a:ext cx="4526280" cy="5283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spcBef>
                <a:spcPts val="0"/>
              </a:spcBef>
            </a:pPr>
            <a:r>
              <a:rPr lang="pl-PL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B-TSV test 8” </a:t>
            </a:r>
            <a:r>
              <a:rPr lang="pl-PL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wafer</a:t>
            </a:r>
            <a:r>
              <a:rPr lang="pl-PL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on </a:t>
            </a:r>
            <a:r>
              <a:rPr lang="pl-PL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probe</a:t>
            </a:r>
            <a:r>
              <a:rPr lang="pl-PL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station</a:t>
            </a:r>
            <a:r>
              <a:rPr lang="pl-PL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during</a:t>
            </a:r>
            <a:r>
              <a:rPr lang="pl-PL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pl-PL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measurements</a:t>
            </a:r>
            <a:endParaRPr lang="pl-PL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914400"/>
            <a:ext cx="4247668" cy="584775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pl-PL" sz="2600" b="1" dirty="0" err="1" smtClean="0">
                <a:latin typeface="Calibri" panose="020F0502020204030204" pitchFamily="34" charset="0"/>
              </a:rPr>
              <a:t>This</a:t>
            </a:r>
            <a:r>
              <a:rPr lang="pl-PL" sz="2600" b="1" dirty="0" smtClean="0">
                <a:latin typeface="Calibri" panose="020F0502020204030204" pitchFamily="34" charset="0"/>
              </a:rPr>
              <a:t> </a:t>
            </a:r>
            <a:r>
              <a:rPr lang="pl-PL" sz="2600" b="1" dirty="0" err="1" smtClean="0">
                <a:latin typeface="Calibri" panose="020F0502020204030204" pitchFamily="34" charset="0"/>
              </a:rPr>
              <a:t>year</a:t>
            </a:r>
            <a:r>
              <a:rPr lang="pl-PL" sz="2600" b="1" dirty="0" smtClean="0">
                <a:latin typeface="Calibri" panose="020F0502020204030204" pitchFamily="34" charset="0"/>
              </a:rPr>
              <a:t>, </a:t>
            </a:r>
            <a:r>
              <a:rPr lang="pl-PL" sz="2600" b="1" dirty="0" err="1">
                <a:latin typeface="Calibri" panose="020F0502020204030204" pitchFamily="34" charset="0"/>
              </a:rPr>
              <a:t>s</a:t>
            </a:r>
            <a:r>
              <a:rPr lang="pl-PL" sz="2600" b="1" dirty="0" err="1" smtClean="0">
                <a:latin typeface="Calibri" panose="020F0502020204030204" pitchFamily="34" charset="0"/>
              </a:rPr>
              <a:t>uccess</a:t>
            </a:r>
            <a:r>
              <a:rPr lang="pl-PL" sz="2600" b="1" dirty="0" smtClean="0">
                <a:latin typeface="Calibri" panose="020F0502020204030204" pitchFamily="34" charset="0"/>
              </a:rPr>
              <a:t> from</a:t>
            </a:r>
          </a:p>
          <a:p>
            <a:pPr>
              <a:spcBef>
                <a:spcPts val="100"/>
              </a:spcBef>
            </a:pPr>
            <a:r>
              <a:rPr lang="pl-PL" sz="2600" b="1" dirty="0" smtClean="0">
                <a:latin typeface="Calibri" panose="020F0502020204030204" pitchFamily="34" charset="0"/>
              </a:rPr>
              <a:t>B-TSV test </a:t>
            </a:r>
            <a:r>
              <a:rPr lang="pl-PL" sz="2600" b="1" dirty="0" err="1" smtClean="0">
                <a:latin typeface="Calibri" panose="020F0502020204030204" pitchFamily="34" charset="0"/>
              </a:rPr>
              <a:t>wafers</a:t>
            </a:r>
            <a:r>
              <a:rPr lang="pl-PL" sz="2600" b="1" dirty="0" smtClean="0">
                <a:latin typeface="Calibri" panose="020F0502020204030204" pitchFamily="34" charset="0"/>
              </a:rPr>
              <a:t> from</a:t>
            </a:r>
          </a:p>
          <a:p>
            <a:pPr>
              <a:spcBef>
                <a:spcPts val="100"/>
              </a:spcBef>
            </a:pPr>
            <a:r>
              <a:rPr lang="pl-PL" sz="2600" b="1" dirty="0" err="1" smtClean="0">
                <a:latin typeface="Calibri" panose="020F0502020204030204" pitchFamily="34" charset="0"/>
              </a:rPr>
              <a:t>Tezzaron</a:t>
            </a:r>
            <a:r>
              <a:rPr lang="pl-PL" sz="2600" b="1" dirty="0" smtClean="0">
                <a:latin typeface="Calibri" panose="020F0502020204030204" pitchFamily="34" charset="0"/>
              </a:rPr>
              <a:t> (</a:t>
            </a:r>
            <a:r>
              <a:rPr lang="pl-PL" sz="2600" b="1" dirty="0" err="1" smtClean="0">
                <a:latin typeface="Calibri" panose="020F0502020204030204" pitchFamily="34" charset="0"/>
              </a:rPr>
              <a:t>done</a:t>
            </a:r>
            <a:r>
              <a:rPr lang="pl-PL" sz="2600" b="1" dirty="0" smtClean="0">
                <a:latin typeface="Calibri" panose="020F0502020204030204" pitchFamily="34" charset="0"/>
              </a:rPr>
              <a:t> </a:t>
            </a:r>
            <a:r>
              <a:rPr lang="pl-PL" sz="2600" b="1" dirty="0" err="1" smtClean="0">
                <a:latin typeface="Calibri" panose="020F0502020204030204" pitchFamily="34" charset="0"/>
              </a:rPr>
              <a:t>at</a:t>
            </a:r>
            <a:r>
              <a:rPr lang="pl-PL" sz="2600" b="1" dirty="0" smtClean="0">
                <a:latin typeface="Calibri" panose="020F0502020204030204" pitchFamily="34" charset="0"/>
              </a:rPr>
              <a:t> FNAL)</a:t>
            </a:r>
          </a:p>
          <a:p>
            <a:pPr>
              <a:spcBef>
                <a:spcPts val="100"/>
              </a:spcBef>
            </a:pPr>
            <a:endParaRPr lang="pl-PL" sz="2600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"/>
              </a:spcBef>
              <a:buFont typeface="Arial"/>
              <a:buChar char="•"/>
            </a:pP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With 111,360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TSVs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chains</a:t>
            </a:r>
            <a:endParaRPr lang="pl-PL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spcBef>
                <a:spcPts val="100"/>
              </a:spcBef>
            </a:pPr>
            <a:r>
              <a:rPr lang="pl-PL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working</a:t>
            </a:r>
            <a:endParaRPr lang="pl-PL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"/>
              </a:spcBef>
              <a:buFont typeface="Arial"/>
              <a:buChar char="•"/>
            </a:pP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Single TSV vs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double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TSVs</a:t>
            </a:r>
            <a:endParaRPr lang="pl-PL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spcBef>
                <a:spcPts val="100"/>
              </a:spcBef>
            </a:pPr>
            <a:endParaRPr lang="pl-PL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"/>
              </a:spcBef>
              <a:buFont typeface="Arial"/>
              <a:buChar char="•"/>
            </a:pP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B-TSV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measurements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:  </a:t>
            </a:r>
          </a:p>
          <a:p>
            <a:pPr>
              <a:spcBef>
                <a:spcPts val="100"/>
              </a:spcBef>
            </a:pPr>
            <a:r>
              <a:rPr lang="pl-PL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resistance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~ 0.3 Ohm</a:t>
            </a:r>
          </a:p>
          <a:p>
            <a:pPr>
              <a:spcBef>
                <a:spcPts val="100"/>
              </a:spcBef>
            </a:pPr>
            <a:r>
              <a:rPr lang="pl-PL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capacitance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~ 8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fF</a:t>
            </a:r>
            <a:endParaRPr lang="pl-PL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spcBef>
                <a:spcPts val="100"/>
              </a:spcBef>
            </a:pPr>
            <a:r>
              <a:rPr lang="pl-PL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as </a:t>
            </a:r>
            <a:r>
              <a:rPr lang="pl-PL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expected</a:t>
            </a:r>
            <a:endParaRPr lang="pl-PL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"/>
              </a:spcBef>
              <a:buFont typeface="Arial"/>
              <a:buChar char="•"/>
            </a:pPr>
            <a:r>
              <a:rPr lang="pl-PL" sz="2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Results</a:t>
            </a:r>
            <a:r>
              <a:rPr lang="pl-PL" sz="2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rather</a:t>
            </a:r>
            <a:r>
              <a:rPr lang="pl-PL" sz="2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pl-PL" sz="2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promising</a:t>
            </a:r>
            <a:r>
              <a:rPr lang="pl-PL" sz="2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75618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493F65F-889E-1343-A2FE-29CB9308E6E9}" type="datetime1">
              <a:rPr lang="en-US" sz="900" smtClean="0">
                <a:solidFill>
                  <a:srgbClr val="004C97"/>
                </a:solidFill>
                <a:latin typeface="Helvetica" charset="0"/>
              </a:rPr>
              <a:t>10/6/15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802425"/>
            <a:ext cx="8574577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pl-PL" sz="2000" b="1" dirty="0" err="1" smtClean="0"/>
              <a:t>Internal</a:t>
            </a:r>
            <a:r>
              <a:rPr lang="pl-PL" sz="2000" b="1" dirty="0" smtClean="0"/>
              <a:t> FNAL 3D-IC run - GF130 </a:t>
            </a:r>
            <a:r>
              <a:rPr lang="pl-PL" sz="2000" b="1" dirty="0" err="1" smtClean="0"/>
              <a:t>nm</a:t>
            </a:r>
            <a:r>
              <a:rPr lang="pl-PL" sz="2000" b="1" dirty="0" smtClean="0"/>
              <a:t> CMOS </a:t>
            </a:r>
            <a:r>
              <a:rPr lang="pl-PL" sz="2000" b="1" dirty="0" err="1" smtClean="0"/>
              <a:t>process</a:t>
            </a:r>
            <a:r>
              <a:rPr lang="pl-PL" sz="2000" b="1" dirty="0" smtClean="0"/>
              <a:t> and </a:t>
            </a:r>
            <a:r>
              <a:rPr lang="pl-PL" sz="2000" b="1" dirty="0" err="1" smtClean="0"/>
              <a:t>Tezzaron</a:t>
            </a:r>
            <a:r>
              <a:rPr lang="pl-PL" sz="2000" b="1" dirty="0" smtClean="0"/>
              <a:t>/</a:t>
            </a:r>
            <a:r>
              <a:rPr lang="pl-PL" sz="2000" b="1" dirty="0" err="1" smtClean="0"/>
              <a:t>Novati</a:t>
            </a:r>
            <a:r>
              <a:rPr lang="pl-PL" sz="2000" b="1" dirty="0"/>
              <a:t> (</a:t>
            </a:r>
            <a:r>
              <a:rPr lang="pl-PL" sz="2000" b="1" dirty="0" err="1" smtClean="0"/>
              <a:t>Naperville</a:t>
            </a:r>
            <a:r>
              <a:rPr lang="pl-PL" sz="2000" b="1" dirty="0" smtClean="0"/>
              <a:t>, IL) </a:t>
            </a:r>
            <a:r>
              <a:rPr lang="pl-PL" sz="2000" b="1" dirty="0"/>
              <a:t>3D </a:t>
            </a:r>
            <a:r>
              <a:rPr lang="pl-PL" sz="2000" b="1" dirty="0" smtClean="0"/>
              <a:t>IC </a:t>
            </a:r>
            <a:r>
              <a:rPr lang="pl-PL" sz="2000" b="1" dirty="0" err="1" smtClean="0"/>
              <a:t>technology</a:t>
            </a:r>
            <a:r>
              <a:rPr lang="pl-PL" sz="2000" b="1" dirty="0" smtClean="0"/>
              <a:t> with B-TSV (Via-</a:t>
            </a:r>
            <a:r>
              <a:rPr lang="pl-PL" sz="2000" b="1" dirty="0" err="1" smtClean="0"/>
              <a:t>Last</a:t>
            </a:r>
            <a:r>
              <a:rPr lang="pl-PL" sz="2000" b="1" dirty="0" smtClean="0"/>
              <a:t>) </a:t>
            </a:r>
            <a:r>
              <a:rPr lang="pl-PL" sz="2000" b="1" dirty="0" smtClean="0">
                <a:solidFill>
                  <a:srgbClr val="C00000"/>
                </a:solidFill>
              </a:rPr>
              <a:t>– for VIPIC-L and VIPRAM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9" name="Picture 2" descr="reticle_07_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6" y="1410438"/>
            <a:ext cx="3987449" cy="43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02" y="1712815"/>
            <a:ext cx="3535763" cy="329836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949933" y="5356954"/>
            <a:ext cx="5989321" cy="886782"/>
          </a:xfrm>
          <a:prstGeom prst="rect">
            <a:avLst/>
          </a:prstGeom>
          <a:noFill/>
          <a:ln w="31750">
            <a:gradFill>
              <a:gsLst>
                <a:gs pos="0">
                  <a:srgbClr val="00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400000" scaled="0"/>
            </a:gra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300"/>
              </a:spcBef>
              <a:buClr>
                <a:srgbClr val="FFC000"/>
              </a:buClr>
              <a:buSzPct val="100000"/>
              <a:buNone/>
            </a:pPr>
            <a:r>
              <a:rPr lang="pl-PL" sz="1600" b="1" dirty="0">
                <a:solidFill>
                  <a:srgbClr val="FF0000"/>
                </a:solidFill>
              </a:rPr>
              <a:t>t</a:t>
            </a:r>
            <a:r>
              <a:rPr lang="pl-PL" sz="1600" b="1" dirty="0" smtClean="0">
                <a:solidFill>
                  <a:srgbClr val="FF0000"/>
                </a:solidFill>
              </a:rPr>
              <a:t>he most </a:t>
            </a:r>
            <a:r>
              <a:rPr lang="pl-PL" sz="1600" b="1" dirty="0" err="1" smtClean="0">
                <a:solidFill>
                  <a:srgbClr val="FF0000"/>
                </a:solidFill>
              </a:rPr>
              <a:t>significant</a:t>
            </a:r>
            <a:r>
              <a:rPr lang="pl-PL" sz="1600" b="1" dirty="0" smtClean="0">
                <a:solidFill>
                  <a:srgbClr val="FF0000"/>
                </a:solidFill>
              </a:rPr>
              <a:t> 3D </a:t>
            </a:r>
            <a:r>
              <a:rPr lang="pl-PL" sz="1600" b="1" dirty="0" err="1" smtClean="0">
                <a:solidFill>
                  <a:srgbClr val="FF0000"/>
                </a:solidFill>
              </a:rPr>
              <a:t>efforts</a:t>
            </a:r>
            <a:r>
              <a:rPr lang="pl-PL" sz="1600" b="1" dirty="0" smtClean="0">
                <a:solidFill>
                  <a:srgbClr val="FF0000"/>
                </a:solidFill>
              </a:rPr>
              <a:t> in </a:t>
            </a:r>
            <a:r>
              <a:rPr lang="pl-PL" sz="1600" b="1" dirty="0" err="1" smtClean="0">
                <a:solidFill>
                  <a:srgbClr val="FF0000"/>
                </a:solidFill>
              </a:rPr>
              <a:t>int’l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</a:rPr>
              <a:t>scientific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</a:rPr>
              <a:t>community</a:t>
            </a:r>
            <a:r>
              <a:rPr lang="pl-PL" sz="1600" b="1" dirty="0" smtClean="0">
                <a:solidFill>
                  <a:srgbClr val="FF0000"/>
                </a:solidFill>
              </a:rPr>
              <a:t>, to </a:t>
            </a:r>
            <a:r>
              <a:rPr lang="pl-PL" sz="1600" b="1" dirty="0" err="1" smtClean="0">
                <a:solidFill>
                  <a:srgbClr val="FF0000"/>
                </a:solidFill>
              </a:rPr>
              <a:t>provide</a:t>
            </a:r>
            <a:r>
              <a:rPr lang="pl-PL" sz="1600" b="1" dirty="0" smtClean="0">
                <a:solidFill>
                  <a:srgbClr val="FF0000"/>
                </a:solidFill>
              </a:rPr>
              <a:t> science </a:t>
            </a:r>
            <a:r>
              <a:rPr lang="pl-PL" sz="1600" b="1" dirty="0" err="1" smtClean="0">
                <a:solidFill>
                  <a:srgbClr val="FF0000"/>
                </a:solidFill>
              </a:rPr>
              <a:t>ready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</a:rPr>
              <a:t>camera</a:t>
            </a:r>
            <a:r>
              <a:rPr lang="pl-PL" sz="1600" b="1" dirty="0" smtClean="0">
                <a:solidFill>
                  <a:srgbClr val="FF0000"/>
                </a:solidFill>
              </a:rPr>
              <a:t> for XCS </a:t>
            </a:r>
            <a:r>
              <a:rPr lang="pl-PL" sz="1600" b="1" dirty="0" err="1" smtClean="0">
                <a:solidFill>
                  <a:srgbClr val="FF0000"/>
                </a:solidFill>
              </a:rPr>
              <a:t>experiments</a:t>
            </a:r>
            <a:r>
              <a:rPr lang="pl-PL" sz="1600" b="1" dirty="0" smtClean="0">
                <a:solidFill>
                  <a:srgbClr val="FF0000"/>
                </a:solidFill>
              </a:rPr>
              <a:t> and proof of </a:t>
            </a:r>
            <a:r>
              <a:rPr lang="pl-PL" sz="1600" b="1" dirty="0" err="1" smtClean="0">
                <a:solidFill>
                  <a:srgbClr val="FF0000"/>
                </a:solidFill>
              </a:rPr>
              <a:t>principle</a:t>
            </a:r>
            <a:r>
              <a:rPr lang="pl-PL" sz="1600" b="1" dirty="0" smtClean="0">
                <a:solidFill>
                  <a:srgbClr val="FF0000"/>
                </a:solidFill>
              </a:rPr>
              <a:t> of AM-</a:t>
            </a:r>
            <a:r>
              <a:rPr lang="pl-PL" sz="1600" b="1" dirty="0" err="1" smtClean="0">
                <a:solidFill>
                  <a:srgbClr val="FF0000"/>
                </a:solidFill>
              </a:rPr>
              <a:t>based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</a:rPr>
              <a:t>track-triggering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endParaRPr lang="pl-PL" sz="16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5862444"/>
            <a:ext cx="2721333" cy="5283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  <a:spcBef>
                <a:spcPts val="0"/>
              </a:spcBef>
            </a:pPr>
            <a:r>
              <a:rPr lang="pl-PL" sz="1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</a:t>
            </a:r>
            <a:r>
              <a:rPr lang="pl-PL" sz="1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eticle</a:t>
            </a:r>
            <a:r>
              <a:rPr lang="pl-PL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map, single </a:t>
            </a:r>
            <a:r>
              <a:rPr lang="pl-PL" sz="1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mask</a:t>
            </a:r>
            <a:r>
              <a:rPr lang="pl-PL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for 3D </a:t>
            </a:r>
            <a:r>
              <a:rPr lang="pl-PL" sz="1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assemblies</a:t>
            </a:r>
            <a:endParaRPr lang="pl-PL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7665" y="3777447"/>
            <a:ext cx="2173123" cy="120032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pl-PL" sz="1800" b="1" dirty="0" smtClean="0">
                <a:latin typeface="Calibri" panose="020F0502020204030204" pitchFamily="34" charset="0"/>
              </a:rPr>
              <a:t>&gt; </a:t>
            </a:r>
            <a:r>
              <a:rPr lang="en-US" sz="1800" b="1" dirty="0" smtClean="0">
                <a:latin typeface="Calibri" panose="020F0502020204030204" pitchFamily="34" charset="0"/>
              </a:rPr>
              <a:t>for 1 </a:t>
            </a:r>
            <a:r>
              <a:rPr lang="en-US" sz="1800" b="1" dirty="0">
                <a:latin typeface="Calibri" panose="020F0502020204030204" pitchFamily="34" charset="0"/>
              </a:rPr>
              <a:t>Megapixel Detector for X-ray Correlation </a:t>
            </a:r>
            <a:r>
              <a:rPr lang="en-US" sz="1800" b="1" dirty="0" smtClean="0">
                <a:latin typeface="Calibri" panose="020F0502020204030204" pitchFamily="34" charset="0"/>
              </a:rPr>
              <a:t>Spectroscopy</a:t>
            </a: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1160" y="3777447"/>
            <a:ext cx="2034061" cy="64633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pl-PL" sz="1800" b="1" dirty="0" err="1" smtClean="0">
                <a:latin typeface="Calibri" panose="020F0502020204030204" pitchFamily="34" charset="0"/>
              </a:rPr>
              <a:t>Generic</a:t>
            </a:r>
            <a:r>
              <a:rPr lang="pl-PL" sz="1800" b="1" dirty="0" smtClean="0">
                <a:latin typeface="Calibri" panose="020F0502020204030204" pitchFamily="34" charset="0"/>
              </a:rPr>
              <a:t> </a:t>
            </a:r>
            <a:r>
              <a:rPr lang="pl-PL" sz="1800" b="1" dirty="0" err="1" smtClean="0">
                <a:latin typeface="Calibri" panose="020F0502020204030204" pitchFamily="34" charset="0"/>
              </a:rPr>
              <a:t>detector</a:t>
            </a:r>
            <a:r>
              <a:rPr lang="pl-PL" sz="1800" b="1" dirty="0" smtClean="0">
                <a:latin typeface="Calibri" panose="020F0502020204030204" pitchFamily="34" charset="0"/>
              </a:rPr>
              <a:t> R&amp;D and US-CMS </a:t>
            </a:r>
            <a:endParaRPr lang="pl-PL" sz="1800" b="1" dirty="0">
              <a:latin typeface="Calibri" panose="020F050202020403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pl-PL" dirty="0" smtClean="0">
                <a:latin typeface="Helvetica" charset="0"/>
              </a:rPr>
              <a:t>3D MPW Run</a:t>
            </a:r>
            <a:endParaRPr lang="en-US" dirty="0">
              <a:latin typeface="Helvetic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95458" y="2287438"/>
            <a:ext cx="1358756" cy="5232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pl-PL" sz="28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VIPIC-L</a:t>
            </a:r>
            <a:endParaRPr lang="pl-PL" sz="28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79972" y="2287438"/>
            <a:ext cx="1516129" cy="5232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r>
              <a:rPr lang="pl-PL" sz="28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VIPRAM</a:t>
            </a:r>
            <a:endParaRPr lang="pl-PL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900" smtClean="0">
                <a:solidFill>
                  <a:srgbClr val="004C97"/>
                </a:solidFill>
                <a:latin typeface="Helvetica" charset="0"/>
              </a:rPr>
              <a:t>AM based Tracking Trigger R&amp;D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6477000"/>
            <a:ext cx="296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slide from Gregory </a:t>
            </a:r>
            <a:r>
              <a:rPr lang="en-US" dirty="0" err="1" smtClean="0"/>
              <a:t>Deputch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6E1B-6378-4D4B-B475-9006F4656844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52400"/>
            <a:ext cx="4406900" cy="2019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572000"/>
            <a:ext cx="6299200" cy="2032683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>
          <a:xfrm>
            <a:off x="4648200" y="3962400"/>
            <a:ext cx="1828800" cy="4963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12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Event N</a:t>
            </a:r>
            <a:endParaRPr lang="en-US" sz="2400" b="1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6934200" y="3962400"/>
            <a:ext cx="1828800" cy="5910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12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Event N-1</a:t>
            </a:r>
            <a:endParaRPr lang="en-US" sz="2400" b="1" kern="12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609600"/>
            <a:ext cx="5608501" cy="325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4400" y="152400"/>
            <a:ext cx="432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Implementing VIPRAM functionality in FPGA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3" name="Picture 12" descr="15-0226-0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7627" r="6065" b="7972"/>
          <a:stretch/>
        </p:blipFill>
        <p:spPr>
          <a:xfrm>
            <a:off x="457200" y="4328928"/>
            <a:ext cx="2362200" cy="2554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638800"/>
            <a:ext cx="68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FPGA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24200"/>
            <a:ext cx="27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 patterns (64x64) in KU40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1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914400"/>
            <a:ext cx="2133586" cy="516747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046D-6E5F-E140-A72B-CE6D075AC325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11" name="timing si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15" y="35604378"/>
            <a:ext cx="9856763" cy="4885331"/>
          </a:xfrm>
          <a:prstGeom prst="rect">
            <a:avLst/>
          </a:prstGeom>
          <a:noFill/>
        </p:spPr>
      </p:pic>
      <p:pic>
        <p:nvPicPr>
          <p:cNvPr id="12" name="timing si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8763000" cy="4428131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7239000" y="4114800"/>
            <a:ext cx="11430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39000" y="4419600"/>
            <a:ext cx="1436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 fitting</a:t>
            </a:r>
          </a:p>
          <a:p>
            <a:r>
              <a:rPr lang="en-US" dirty="0"/>
              <a:t>i</a:t>
            </a:r>
            <a:r>
              <a:rPr lang="en-US" dirty="0" smtClean="0"/>
              <a:t>n main FPGA</a:t>
            </a:r>
            <a:endParaRPr lang="en-US" dirty="0"/>
          </a:p>
        </p:txBody>
      </p:sp>
      <p:pic>
        <p:nvPicPr>
          <p:cNvPr id="7" name="Picture 6" descr="15-0226-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16469" r="5869" b="9309"/>
          <a:stretch/>
        </p:blipFill>
        <p:spPr>
          <a:xfrm>
            <a:off x="0" y="-1"/>
            <a:ext cx="3276600" cy="35571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304800"/>
            <a:ext cx="51732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4K patterns in </a:t>
            </a:r>
            <a:r>
              <a:rPr lang="en-US" dirty="0" err="1" smtClean="0"/>
              <a:t>UltraScale</a:t>
            </a:r>
            <a:r>
              <a:rPr lang="en-US" dirty="0" smtClean="0"/>
              <a:t> FPGA KU40 @250MHz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Will be used for initial demo and  </a:t>
            </a:r>
          </a:p>
          <a:p>
            <a:r>
              <a:rPr lang="en-US" dirty="0" smtClean="0"/>
              <a:t>                   performance optimization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cost effective way to guide the ASIC design …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2057400"/>
            <a:ext cx="109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FPGA-AM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1219200"/>
            <a:ext cx="9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VIPRAM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1905000"/>
            <a:ext cx="68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Main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FPGA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6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Pattern Recognition Engine flow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16F7-A200-024D-9168-CAF81BD33FAE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2600" y="1524000"/>
            <a:ext cx="6477000" cy="3505200"/>
          </a:xfrm>
          <a:prstGeom prst="rect">
            <a:avLst/>
          </a:prstGeom>
          <a:solidFill>
            <a:srgbClr val="51ED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657600" y="5638800"/>
            <a:ext cx="1905000" cy="9906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ith N patterns</a:t>
            </a:r>
          </a:p>
          <a:p>
            <a:pPr algn="ctr"/>
            <a:r>
              <a:rPr lang="en-US" dirty="0" smtClean="0"/>
              <a:t>stored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304800" y="4191000"/>
            <a:ext cx="1981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0" y="3886200"/>
            <a:ext cx="213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Stubs library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10000" y="4800600"/>
            <a:ext cx="0" cy="838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700" y="4495801"/>
            <a:ext cx="189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Stubs from </a:t>
            </a:r>
          </a:p>
          <a:p>
            <a:r>
              <a:rPr lang="en-US" dirty="0" smtClean="0"/>
              <a:t>Pulsar</a:t>
            </a:r>
            <a:r>
              <a:rPr lang="en-US" dirty="0"/>
              <a:t> </a:t>
            </a:r>
            <a:r>
              <a:rPr lang="en-US" dirty="0" smtClean="0"/>
              <a:t>for a given BX and Trigger Tower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362200" y="5029200"/>
            <a:ext cx="1660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 Strip ID</a:t>
            </a:r>
          </a:p>
          <a:p>
            <a:r>
              <a:rPr lang="en-US" dirty="0" smtClean="0"/>
              <a:t>of each stub</a:t>
            </a:r>
          </a:p>
          <a:p>
            <a:r>
              <a:rPr lang="en-US" dirty="0" smtClean="0"/>
              <a:t>~ few x100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191000" y="487680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7200" y="5029200"/>
            <a:ext cx="2091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i="1" dirty="0"/>
              <a:t>u</a:t>
            </a:r>
            <a:r>
              <a:rPr lang="en-US" i="1" dirty="0" smtClean="0"/>
              <a:t>nique</a:t>
            </a:r>
            <a:r>
              <a:rPr lang="en-US" dirty="0" smtClean="0"/>
              <a:t> Roads fired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191000" y="2971800"/>
            <a:ext cx="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91000" y="29718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724400" y="22860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3276600" y="2057400"/>
            <a:ext cx="1172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Roads </a:t>
            </a:r>
          </a:p>
          <a:p>
            <a:r>
              <a:rPr lang="en-US" dirty="0" smtClean="0"/>
              <a:t>with all </a:t>
            </a:r>
          </a:p>
          <a:p>
            <a:r>
              <a:rPr lang="en-US" dirty="0"/>
              <a:t>a</a:t>
            </a:r>
            <a:r>
              <a:rPr lang="en-US" dirty="0" smtClean="0"/>
              <a:t>ssociated</a:t>
            </a:r>
          </a:p>
          <a:p>
            <a:r>
              <a:rPr lang="en-US" dirty="0" smtClean="0"/>
              <a:t>stubs 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800600" y="22098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4876800" y="21336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4953000" y="20574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4953000" y="2133600"/>
            <a:ext cx="868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stubs</a:t>
            </a:r>
          </a:p>
          <a:p>
            <a:r>
              <a:rPr lang="en-US" sz="1600" dirty="0" err="1" smtClean="0"/>
              <a:t>Pt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Check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each</a:t>
            </a:r>
          </a:p>
          <a:p>
            <a:r>
              <a:rPr lang="en-US" sz="1600" dirty="0" smtClean="0"/>
              <a:t>comb</a:t>
            </a:r>
            <a:endParaRPr lang="en-US" sz="1600" dirty="0"/>
          </a:p>
        </p:txBody>
      </p:sp>
      <p:sp>
        <p:nvSpPr>
          <p:cNvPr id="59" name="Rectangle 58"/>
          <p:cNvSpPr/>
          <p:nvPr/>
        </p:nvSpPr>
        <p:spPr>
          <a:xfrm>
            <a:off x="6172200" y="22860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0" name="Rectangle 59"/>
          <p:cNvSpPr/>
          <p:nvPr/>
        </p:nvSpPr>
        <p:spPr>
          <a:xfrm>
            <a:off x="6248400" y="22098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1" name="Rectangle 60"/>
          <p:cNvSpPr/>
          <p:nvPr/>
        </p:nvSpPr>
        <p:spPr>
          <a:xfrm>
            <a:off x="6324600" y="21336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2" name="Rectangle 61"/>
          <p:cNvSpPr/>
          <p:nvPr/>
        </p:nvSpPr>
        <p:spPr>
          <a:xfrm>
            <a:off x="6400800" y="2057400"/>
            <a:ext cx="838200" cy="14478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5867400" y="2971800"/>
            <a:ext cx="228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400800" y="2438400"/>
            <a:ext cx="734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 </a:t>
            </a:r>
          </a:p>
          <a:p>
            <a:r>
              <a:rPr lang="en-US" dirty="0" smtClean="0"/>
              <a:t>fitting </a:t>
            </a:r>
          </a:p>
          <a:p>
            <a:r>
              <a:rPr lang="en-US" dirty="0" smtClean="0"/>
              <a:t>stage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2362200" y="3962400"/>
            <a:ext cx="213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Stubs library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438400" y="4038600"/>
            <a:ext cx="213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Stubs library or </a:t>
            </a:r>
          </a:p>
          <a:p>
            <a:pPr algn="ctr"/>
            <a:r>
              <a:rPr lang="en-US" dirty="0" smtClean="0"/>
              <a:t>Data Organizer</a:t>
            </a:r>
            <a:endParaRPr lang="en-US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7239000" y="2971800"/>
            <a:ext cx="228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543800" y="2286000"/>
            <a:ext cx="609600" cy="14478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828800" y="1524000"/>
            <a:ext cx="122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FPGA</a:t>
            </a:r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8229600" y="29718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305800" y="2590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7467600" y="2438400"/>
            <a:ext cx="707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</a:t>
            </a:r>
          </a:p>
          <a:p>
            <a:r>
              <a:rPr lang="en-US" dirty="0" smtClean="0"/>
              <a:t>up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52600" y="1295400"/>
            <a:ext cx="2819400" cy="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1800" y="9144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t2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648200" y="1295400"/>
            <a:ext cx="3505200" cy="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53200" y="914400"/>
            <a:ext cx="509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en-US" dirty="0" smtClean="0">
                <a:solidFill>
                  <a:srgbClr val="FF0000"/>
                </a:solidFill>
              </a:rPr>
              <a:t>t3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4" name="Picture 43" descr="15-0226-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16469" r="5869" b="9309"/>
          <a:stretch/>
        </p:blipFill>
        <p:spPr>
          <a:xfrm>
            <a:off x="-25400" y="1524000"/>
            <a:ext cx="1732407" cy="188073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143000" y="1905000"/>
            <a:ext cx="1143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53200" y="5562600"/>
            <a:ext cx="196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time to show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Track fitting details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here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Before and after AM stage: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 Associative Memory for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CMS case at HL-LHC</a:t>
            </a:r>
            <a:br>
              <a:rPr lang="en-US" sz="2000" dirty="0" smtClean="0">
                <a:solidFill>
                  <a:srgbClr val="000090"/>
                </a:solidFill>
                <a:sym typeface="Wingdings"/>
              </a:rPr>
            </a:b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~100M patterns, or ~2M pattern per trigger tower, or few x 100K per chip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7898-9AB1-1F41-BE2E-BEBA5C335B0A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6" y="1461121"/>
            <a:ext cx="8700864" cy="43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769253" y="4724400"/>
            <a:ext cx="136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Roads found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0" y="5867400"/>
            <a:ext cx="6221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factor of  &gt;~10  reduction of occupancy, and more importantly,</a:t>
            </a:r>
          </a:p>
          <a:p>
            <a:r>
              <a:rPr lang="en-US" dirty="0"/>
              <a:t>s</a:t>
            </a:r>
            <a:r>
              <a:rPr lang="en-US" dirty="0" smtClean="0"/>
              <a:t>tubs/hits are organized in roads (“hits of interest”),</a:t>
            </a:r>
          </a:p>
          <a:p>
            <a:r>
              <a:rPr lang="en-US" dirty="0" smtClean="0"/>
              <a:t>making the track fitting task inside FPGA much easier.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781800" y="3733800"/>
            <a:ext cx="11430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81800" y="3657600"/>
            <a:ext cx="12192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81800" y="3657600"/>
            <a:ext cx="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24800" y="4648200"/>
            <a:ext cx="7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152400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(PU200 + 4Top) simulation (</a:t>
            </a:r>
            <a:r>
              <a:rPr lang="en-US" dirty="0" err="1" smtClean="0">
                <a:solidFill>
                  <a:srgbClr val="0000FF"/>
                </a:solidFill>
              </a:rPr>
              <a:t>endcap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828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0E18-D440-2545-AEAE-C3E007EC3E15}" type="datetime1">
              <a:rPr lang="en-US" smtClean="0"/>
              <a:t>10/6/15</a:t>
            </a:fld>
            <a:endParaRPr lang="en-US"/>
          </a:p>
        </p:txBody>
      </p:sp>
      <p:pic>
        <p:nvPicPr>
          <p:cNvPr id="5" name="Picture 4" descr="AM-before-and-af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8795004" cy="435935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6248400" y="990600"/>
            <a:ext cx="10668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248400" y="1143000"/>
            <a:ext cx="11430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15200" y="990600"/>
            <a:ext cx="76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10400" y="457200"/>
            <a:ext cx="70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Fired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road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2800" y="4419600"/>
            <a:ext cx="44760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Linearized Track Fitting (PCA) (default for AM)</a:t>
            </a:r>
          </a:p>
          <a:p>
            <a:endParaRPr lang="en-US" dirty="0" smtClean="0"/>
          </a:p>
          <a:p>
            <a:r>
              <a:rPr lang="en-US" dirty="0" err="1" smtClean="0"/>
              <a:t>Tracklet</a:t>
            </a:r>
            <a:r>
              <a:rPr lang="en-US" dirty="0"/>
              <a:t>-like (being </a:t>
            </a:r>
            <a:r>
              <a:rPr lang="en-US" dirty="0" smtClean="0"/>
              <a:t>explored)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Hough Transform (being explored)</a:t>
            </a:r>
          </a:p>
          <a:p>
            <a:endParaRPr lang="en-US" dirty="0"/>
          </a:p>
          <a:p>
            <a:r>
              <a:rPr lang="en-US" dirty="0" smtClean="0"/>
              <a:t>Retina (being explored)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00200" y="5410200"/>
            <a:ext cx="51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3"/>
          </p:cNvCxnSpPr>
          <p:nvPr/>
        </p:nvCxnSpPr>
        <p:spPr>
          <a:xfrm flipV="1">
            <a:off x="2115786" y="4648200"/>
            <a:ext cx="1313214" cy="946666"/>
          </a:xfrm>
          <a:prstGeom prst="straightConnector1">
            <a:avLst/>
          </a:prstGeom>
          <a:ln>
            <a:solidFill>
              <a:srgbClr val="3569C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0" idx="3"/>
          </p:cNvCxnSpPr>
          <p:nvPr/>
        </p:nvCxnSpPr>
        <p:spPr>
          <a:xfrm flipV="1">
            <a:off x="2115786" y="5181600"/>
            <a:ext cx="1237014" cy="413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0" idx="3"/>
            <a:endCxn id="29" idx="1"/>
          </p:cNvCxnSpPr>
          <p:nvPr/>
        </p:nvCxnSpPr>
        <p:spPr>
          <a:xfrm>
            <a:off x="2115786" y="5594866"/>
            <a:ext cx="1237014" cy="1173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0" idx="3"/>
          </p:cNvCxnSpPr>
          <p:nvPr/>
        </p:nvCxnSpPr>
        <p:spPr>
          <a:xfrm>
            <a:off x="2115786" y="5594866"/>
            <a:ext cx="1313214" cy="653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Bent-Up Arrow 17"/>
          <p:cNvSpPr/>
          <p:nvPr/>
        </p:nvSpPr>
        <p:spPr>
          <a:xfrm>
            <a:off x="6629400" y="4876800"/>
            <a:ext cx="228600" cy="3810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47800" y="4114800"/>
            <a:ext cx="629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Relationship among different algorithms (one way to look at it)  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5400" y="6550223"/>
            <a:ext cx="6691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AM’s role is to make things much easier for the FPGA, whatever algorithm runs inside</a:t>
            </a:r>
            <a:endParaRPr lang="en-US" sz="1400" b="1" i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6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26" y="3733800"/>
            <a:ext cx="3119874" cy="10557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High Performance AM chip development</a:t>
            </a:r>
            <a:br>
              <a:rPr lang="en-US" sz="2800" i="1" dirty="0" smtClean="0"/>
            </a:br>
            <a:endParaRPr lang="en-US" sz="2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BE4A-655C-1247-96A2-F0A58A3173FF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00" y="3200400"/>
            <a:ext cx="1274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</a:t>
            </a:r>
          </a:p>
          <a:p>
            <a:r>
              <a:rPr lang="en-US" dirty="0" smtClean="0"/>
              <a:t>approaches</a:t>
            </a:r>
          </a:p>
          <a:p>
            <a:r>
              <a:rPr lang="en-US" dirty="0"/>
              <a:t>b</a:t>
            </a:r>
            <a:r>
              <a:rPr lang="en-US" dirty="0" smtClean="0"/>
              <a:t>eing </a:t>
            </a:r>
          </a:p>
          <a:p>
            <a:r>
              <a:rPr lang="en-US" dirty="0" smtClean="0"/>
              <a:t>explored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1287408" y="2514600"/>
            <a:ext cx="1531992" cy="128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19400" y="1981200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AM chip from INFN: </a:t>
            </a:r>
          </a:p>
          <a:p>
            <a:r>
              <a:rPr lang="en-US" dirty="0" smtClean="0"/>
              <a:t>from 65nm down to 28nm, </a:t>
            </a:r>
            <a:r>
              <a:rPr lang="en-US" i="1" dirty="0" smtClean="0"/>
              <a:t>pure 2D</a:t>
            </a:r>
            <a:endParaRPr lang="en-US" i="1" dirty="0"/>
          </a:p>
        </p:txBody>
      </p:sp>
      <p:cxnSp>
        <p:nvCxnSpPr>
          <p:cNvPr id="13" name="Straight Arrow Connector 12"/>
          <p:cNvCxnSpPr>
            <a:stCxn id="7" idx="3"/>
          </p:cNvCxnSpPr>
          <p:nvPr/>
        </p:nvCxnSpPr>
        <p:spPr>
          <a:xfrm>
            <a:off x="1287408" y="3800565"/>
            <a:ext cx="1608192" cy="9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9400" y="3048000"/>
            <a:ext cx="5540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Future chip from FNAL for CMS L1:</a:t>
            </a:r>
          </a:p>
          <a:p>
            <a:r>
              <a:rPr lang="en-US" i="1" dirty="0" smtClean="0"/>
              <a:t>Simple 2-tier design</a:t>
            </a:r>
            <a:r>
              <a:rPr lang="en-US" dirty="0" smtClean="0"/>
              <a:t>, </a:t>
            </a:r>
            <a:r>
              <a:rPr lang="en-US" b="1" i="1" dirty="0" smtClean="0">
                <a:solidFill>
                  <a:srgbClr val="FF0000"/>
                </a:solidFill>
              </a:rPr>
              <a:t>scale from current 130nm to 40 nm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i="1" dirty="0" smtClean="0">
                <a:solidFill>
                  <a:srgbClr val="FF0000"/>
                </a:solidFill>
              </a:rPr>
              <a:t>o reach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~200K patterns/chip</a:t>
            </a:r>
          </a:p>
          <a:p>
            <a:r>
              <a:rPr lang="en-US" i="1" dirty="0" smtClean="0"/>
              <a:t>More cost effective and feasible</a:t>
            </a:r>
          </a:p>
        </p:txBody>
      </p:sp>
      <p:cxnSp>
        <p:nvCxnSpPr>
          <p:cNvPr id="17" name="Straight Arrow Connector 16"/>
          <p:cNvCxnSpPr>
            <a:stCxn id="7" idx="3"/>
          </p:cNvCxnSpPr>
          <p:nvPr/>
        </p:nvCxnSpPr>
        <p:spPr>
          <a:xfrm>
            <a:off x="1287408" y="3800565"/>
            <a:ext cx="1455792" cy="1533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9400" y="5105400"/>
            <a:ext cx="559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FNAL generic R&amp;D exploring multi-tier VIPRAM @ 130nm.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77000" y="2438400"/>
            <a:ext cx="990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77000" y="27432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67600" y="243840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Jointed effort </a:t>
            </a:r>
          </a:p>
          <a:p>
            <a:r>
              <a:rPr lang="en-US" dirty="0"/>
              <a:t>i</a:t>
            </a:r>
            <a:r>
              <a:rPr lang="en-US" dirty="0" smtClean="0"/>
              <a:t>n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2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tector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648200"/>
            <a:ext cx="1551332" cy="1890365"/>
          </a:xfrm>
          <a:prstGeom prst="rect">
            <a:avLst/>
          </a:prstGeom>
        </p:spPr>
      </p:pic>
      <p:pic>
        <p:nvPicPr>
          <p:cNvPr id="4" name="Picture 3" descr="cms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28600"/>
            <a:ext cx="67224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7424" y="3733800"/>
            <a:ext cx="36065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Potentially possible to directly </a:t>
            </a:r>
            <a:endParaRPr lang="en-US" sz="1600" dirty="0"/>
          </a:p>
          <a:p>
            <a:r>
              <a:rPr lang="en-US" sz="1600" dirty="0"/>
              <a:t>i</a:t>
            </a:r>
            <a:r>
              <a:rPr lang="en-US" sz="1600" dirty="0" smtClean="0"/>
              <a:t>dentify/confirm lepton objects at L1,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any advantages this way…</a:t>
            </a:r>
          </a:p>
          <a:p>
            <a:r>
              <a:rPr lang="en-US" sz="1600" dirty="0" smtClean="0"/>
              <a:t>potential for lepton isolation on chip…</a:t>
            </a:r>
          </a:p>
          <a:p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151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animation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66700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solidFill>
                  <a:srgbClr val="0000FF"/>
                </a:solidFill>
              </a:rPr>
              <a:t>After all, the main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purpose of 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L1 </a:t>
            </a:r>
            <a:r>
              <a:rPr lang="en-US" sz="1600" b="1" i="1" dirty="0" smtClean="0">
                <a:solidFill>
                  <a:srgbClr val="0000FF"/>
                </a:solidFill>
              </a:rPr>
              <a:t>tracker info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is </a:t>
            </a:r>
            <a:r>
              <a:rPr lang="en-US" sz="1600" b="1" i="1" dirty="0">
                <a:solidFill>
                  <a:srgbClr val="0000FF"/>
                </a:solidFill>
              </a:rPr>
              <a:t>to </a:t>
            </a:r>
            <a:r>
              <a:rPr lang="en-US" sz="1600" b="1" i="1" dirty="0" smtClean="0">
                <a:solidFill>
                  <a:srgbClr val="0000FF"/>
                </a:solidFill>
              </a:rPr>
              <a:t>confirm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L1 </a:t>
            </a:r>
            <a:r>
              <a:rPr lang="en-US" sz="1600" b="1" i="1" dirty="0" err="1">
                <a:solidFill>
                  <a:srgbClr val="0000FF"/>
                </a:solidFill>
              </a:rPr>
              <a:t>muon</a:t>
            </a:r>
            <a:r>
              <a:rPr lang="en-US" sz="1600" b="1" i="1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and electron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candidates</a:t>
            </a:r>
          </a:p>
          <a:p>
            <a:endParaRPr lang="en-US" sz="1800" b="1" i="1" dirty="0" smtClean="0">
              <a:solidFill>
                <a:srgbClr val="FF0000"/>
              </a:solidFill>
            </a:endParaRPr>
          </a:p>
          <a:p>
            <a:endParaRPr lang="en-US" sz="1800" b="1" i="1" dirty="0">
              <a:solidFill>
                <a:srgbClr val="FF0000"/>
              </a:solidFill>
            </a:endParaRP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Associative memory</a:t>
            </a: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              ||</a:t>
            </a: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Confirmation memory</a:t>
            </a:r>
          </a:p>
          <a:p>
            <a:endParaRPr lang="en-US" sz="1800" b="1" i="1" dirty="0" smtClean="0">
              <a:solidFill>
                <a:srgbClr val="FF0000"/>
              </a:solidFill>
            </a:endParaRPr>
          </a:p>
          <a:p>
            <a:endParaRPr lang="en-US" sz="1800" b="1" i="1" dirty="0">
              <a:solidFill>
                <a:srgbClr val="FF0000"/>
              </a:solidFill>
            </a:endParaRPr>
          </a:p>
          <a:p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00" y="5943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(Food </a:t>
            </a:r>
            <a:r>
              <a:rPr lang="en-US" sz="1800" dirty="0">
                <a:solidFill>
                  <a:srgbClr val="FF0000"/>
                </a:solidFill>
              </a:rPr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thoughts for future colliders)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8" name="図 27"/>
          <p:cNvPicPr>
            <a:picLocks noChangeAspect="1"/>
          </p:cNvPicPr>
          <p:nvPr/>
        </p:nvPicPr>
        <p:blipFill rotWithShape="1">
          <a:blip r:embed="rId4"/>
          <a:srcRect t="66675" b="-66675"/>
          <a:stretch/>
        </p:blipFill>
        <p:spPr>
          <a:xfrm>
            <a:off x="152400" y="1143000"/>
            <a:ext cx="1811869" cy="181186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1CEF-F6D6-BB40-BA60-380B52E712DA}" type="datetime1">
              <a:rPr lang="en-US" smtClean="0"/>
              <a:t>10/6/15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5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pile_up_LH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21285"/>
          <a:stretch/>
        </p:blipFill>
        <p:spPr bwMode="auto">
          <a:xfrm>
            <a:off x="44450" y="304800"/>
            <a:ext cx="909955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4"/>
          <p:cNvSpPr/>
          <p:nvPr/>
        </p:nvSpPr>
        <p:spPr>
          <a:xfrm>
            <a:off x="0" y="0"/>
            <a:ext cx="3200400" cy="662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b="1" i="1" dirty="0" smtClean="0">
                <a:solidFill>
                  <a:srgbClr val="D52214"/>
                </a:solidFill>
                <a:latin typeface="ヒラギノ角ゴ Pro W3"/>
                <a:ea typeface="ヒラギノ角ゴ Pro W3"/>
                <a:cs typeface="ヒラギノ角ゴ Pro W3"/>
              </a:rPr>
              <a:t>Silicon based tracking trigger at L1 </a:t>
            </a:r>
            <a:r>
              <a:rPr lang="en-US" altLang="ja-JP" b="1" i="1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will be crucial for</a:t>
            </a:r>
            <a:r>
              <a:rPr lang="en-US" altLang="ja-JP" b="1" i="1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b="1" i="1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trigger objects reconstruction at</a:t>
            </a:r>
          </a:p>
          <a:p>
            <a:r>
              <a:rPr lang="en-US" altLang="ja-JP" b="1" i="1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higher luminosity: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Electron 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Photon   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Muon</a:t>
            </a:r>
            <a:endParaRPr lang="en-US" altLang="ja-JP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Tau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J</a:t>
            </a:r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ets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b-jets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missing ET</a:t>
            </a:r>
          </a:p>
          <a:p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….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Essential for establishing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nature of EWSB,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n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ew physics …</a:t>
            </a:r>
          </a:p>
          <a:p>
            <a:endParaRPr kumimoji="1" lang="en-US" altLang="ja-JP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See Ulrich </a:t>
            </a:r>
            <a:r>
              <a:rPr kumimoji="1" lang="en-US" altLang="ja-JP" dirty="0" err="1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Heintz’s</a:t>
            </a:r>
            <a:r>
              <a:rPr kumimoji="1" lang="en-US" altLang="ja-JP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 CMS Higgs talk yesterday and Darin’s talk earlier on CMS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Phase 2 upgrade.</a:t>
            </a:r>
          </a:p>
          <a:p>
            <a:endParaRPr kumimoji="1" lang="en-US" altLang="ja-JP" dirty="0" smtClean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pic>
        <p:nvPicPr>
          <p:cNvPr id="5" name="図 27"/>
          <p:cNvPicPr>
            <a:picLocks noChangeAspect="1"/>
          </p:cNvPicPr>
          <p:nvPr/>
        </p:nvPicPr>
        <p:blipFill rotWithShape="1">
          <a:blip r:embed="rId3"/>
          <a:srcRect t="66675" b="-66675"/>
          <a:stretch/>
        </p:blipFill>
        <p:spPr>
          <a:xfrm>
            <a:off x="3429000" y="4572000"/>
            <a:ext cx="5393269" cy="53932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47D8-D602-3C40-9E98-A3D48E1B028E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57600" y="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Pileup at HL-HC:   &gt; ~ 140  (only 20 shown here)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48768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Actual event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4038600"/>
            <a:ext cx="4572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With tracking information 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2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 bwMode="auto">
          <a:xfrm>
            <a:off x="838200" y="3124200"/>
            <a:ext cx="21336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24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-228600"/>
            <a:ext cx="6705600" cy="1219200"/>
          </a:xfrm>
        </p:spPr>
        <p:txBody>
          <a:bodyPr/>
          <a:lstStyle/>
          <a:p>
            <a:pPr>
              <a:defRPr/>
            </a:pPr>
            <a:r>
              <a:rPr lang="en-US" sz="2800" i="1" dirty="0" smtClean="0">
                <a:solidFill>
                  <a:schemeClr val="tx1"/>
                </a:solidFill>
              </a:rPr>
              <a:t>Experiment on chip</a:t>
            </a:r>
            <a:br>
              <a:rPr lang="en-US" sz="2800" i="1" dirty="0" smtClean="0">
                <a:solidFill>
                  <a:schemeClr val="tx1"/>
                </a:solidFill>
              </a:rPr>
            </a:br>
            <a:r>
              <a:rPr lang="en-US" sz="2800" dirty="0" smtClean="0"/>
              <a:t>Lepton isolation in a chip?</a:t>
            </a:r>
            <a:endParaRPr lang="en-US" sz="2800" dirty="0"/>
          </a:p>
        </p:txBody>
      </p:sp>
      <p:cxnSp>
        <p:nvCxnSpPr>
          <p:cNvPr id="67587" name="Straight Arrow Connector 4"/>
          <p:cNvCxnSpPr>
            <a:cxnSpLocks noChangeShapeType="1"/>
          </p:cNvCxnSpPr>
          <p:nvPr/>
        </p:nvCxnSpPr>
        <p:spPr bwMode="auto">
          <a:xfrm flipV="1">
            <a:off x="1295400" y="1295400"/>
            <a:ext cx="914400" cy="43434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88" name="Straight Arrow Connector 26"/>
          <p:cNvCxnSpPr>
            <a:cxnSpLocks noChangeShapeType="1"/>
          </p:cNvCxnSpPr>
          <p:nvPr/>
        </p:nvCxnSpPr>
        <p:spPr bwMode="auto">
          <a:xfrm flipV="1">
            <a:off x="1295400" y="2819400"/>
            <a:ext cx="0" cy="27432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89" name="Straight Arrow Connector 28"/>
          <p:cNvCxnSpPr>
            <a:cxnSpLocks noChangeShapeType="1"/>
          </p:cNvCxnSpPr>
          <p:nvPr/>
        </p:nvCxnSpPr>
        <p:spPr bwMode="auto">
          <a:xfrm flipV="1">
            <a:off x="1295400" y="2895600"/>
            <a:ext cx="1295400" cy="27432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0" name="Straight Arrow Connector 30"/>
          <p:cNvCxnSpPr>
            <a:cxnSpLocks noChangeShapeType="1"/>
          </p:cNvCxnSpPr>
          <p:nvPr/>
        </p:nvCxnSpPr>
        <p:spPr bwMode="auto">
          <a:xfrm flipV="1">
            <a:off x="1295400" y="2667000"/>
            <a:ext cx="990600" cy="28956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32"/>
          <p:cNvCxnSpPr>
            <a:cxnSpLocks noChangeShapeType="1"/>
          </p:cNvCxnSpPr>
          <p:nvPr/>
        </p:nvCxnSpPr>
        <p:spPr bwMode="auto">
          <a:xfrm flipV="1">
            <a:off x="1295400" y="2590800"/>
            <a:ext cx="304800" cy="29718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2" name="Straight Connector 36"/>
          <p:cNvCxnSpPr>
            <a:cxnSpLocks noChangeShapeType="1"/>
            <a:endCxn id="34" idx="2"/>
          </p:cNvCxnSpPr>
          <p:nvPr/>
        </p:nvCxnSpPr>
        <p:spPr bwMode="auto">
          <a:xfrm flipH="1" flipV="1">
            <a:off x="838200" y="3390900"/>
            <a:ext cx="457200" cy="224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3" name="Straight Connector 38"/>
          <p:cNvCxnSpPr>
            <a:cxnSpLocks noChangeShapeType="1"/>
            <a:endCxn id="34" idx="6"/>
          </p:cNvCxnSpPr>
          <p:nvPr/>
        </p:nvCxnSpPr>
        <p:spPr bwMode="auto">
          <a:xfrm flipV="1">
            <a:off x="1295400" y="3390900"/>
            <a:ext cx="1676400" cy="224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7594" name="Picture 3" descr="PRAM from the 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2" r="27850" b="22372"/>
          <a:stretch>
            <a:fillRect/>
          </a:stretch>
        </p:blipFill>
        <p:spPr bwMode="auto">
          <a:xfrm>
            <a:off x="4316413" y="457200"/>
            <a:ext cx="4827587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595" name="Straight Arrow Connector 43"/>
          <p:cNvCxnSpPr>
            <a:cxnSpLocks noChangeShapeType="1"/>
          </p:cNvCxnSpPr>
          <p:nvPr/>
        </p:nvCxnSpPr>
        <p:spPr bwMode="auto">
          <a:xfrm flipV="1">
            <a:off x="7010400" y="25400"/>
            <a:ext cx="914400" cy="266700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6" name="Straight Connector 45"/>
          <p:cNvCxnSpPr>
            <a:cxnSpLocks noChangeShapeType="1"/>
          </p:cNvCxnSpPr>
          <p:nvPr/>
        </p:nvCxnSpPr>
        <p:spPr bwMode="auto">
          <a:xfrm flipV="1">
            <a:off x="5791200" y="5257800"/>
            <a:ext cx="228600" cy="533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7" name="Straight Arrow Connector 49"/>
          <p:cNvCxnSpPr>
            <a:cxnSpLocks noChangeShapeType="1"/>
          </p:cNvCxnSpPr>
          <p:nvPr/>
        </p:nvCxnSpPr>
        <p:spPr bwMode="auto">
          <a:xfrm flipH="1" flipV="1">
            <a:off x="990600" y="3048000"/>
            <a:ext cx="304800" cy="25146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8" name="Straight Arrow Connector 53"/>
          <p:cNvCxnSpPr>
            <a:cxnSpLocks noChangeShapeType="1"/>
          </p:cNvCxnSpPr>
          <p:nvPr/>
        </p:nvCxnSpPr>
        <p:spPr bwMode="auto">
          <a:xfrm flipV="1">
            <a:off x="1295400" y="3124200"/>
            <a:ext cx="1524000" cy="25146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99" name="TextBox 59"/>
          <p:cNvSpPr txBox="1">
            <a:spLocks noChangeArrowheads="1"/>
          </p:cNvSpPr>
          <p:nvPr/>
        </p:nvSpPr>
        <p:spPr bwMode="auto">
          <a:xfrm>
            <a:off x="1524000" y="762000"/>
            <a:ext cx="211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High Pt lepton </a:t>
            </a:r>
          </a:p>
        </p:txBody>
      </p:sp>
      <p:sp>
        <p:nvSpPr>
          <p:cNvPr id="67600" name="TextBox 60"/>
          <p:cNvSpPr txBox="1">
            <a:spLocks noChangeArrowheads="1"/>
          </p:cNvSpPr>
          <p:nvPr/>
        </p:nvSpPr>
        <p:spPr bwMode="auto">
          <a:xfrm>
            <a:off x="58738" y="5562600"/>
            <a:ext cx="9085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rgbClr val="FF6600"/>
                </a:solidFill>
              </a:rPr>
              <a:t>High Pt lepton takes much less patterns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rgbClr val="FF6600"/>
                </a:solidFill>
              </a:rPr>
              <a:t>Isolation veto doesn’t require high eff for low Pt tracks </a:t>
            </a:r>
            <a:r>
              <a:rPr lang="en-US" sz="2000">
                <a:solidFill>
                  <a:srgbClr val="FF6600"/>
                </a:solidFill>
                <a:sym typeface="Wingdings" charset="0"/>
              </a:rPr>
              <a:t>much less patterns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rgbClr val="FF6600"/>
                </a:solidFill>
                <a:sym typeface="Wingdings" charset="0"/>
              </a:rPr>
              <a:t>Number of fired roads MUCH less (track fitting stage MUCH simpler/faster)</a:t>
            </a:r>
            <a:endParaRPr lang="en-US" sz="2000">
              <a:solidFill>
                <a:srgbClr val="FF66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CB33-EF45-E346-9026-27F6386D5A66}" type="datetime1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4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tauC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r="-32"/>
          <a:stretch>
            <a:fillRect/>
          </a:stretch>
        </p:blipFill>
        <p:spPr bwMode="auto">
          <a:xfrm>
            <a:off x="-17463" y="2895600"/>
            <a:ext cx="206692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4" descr="Tau-vs-J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54102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tauC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338"/>
          <a:stretch>
            <a:fillRect/>
          </a:stretch>
        </p:blipFill>
        <p:spPr bwMode="auto">
          <a:xfrm>
            <a:off x="2590800" y="2971800"/>
            <a:ext cx="224948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 descr="PRAM from the 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t="2" r="28618" b="22372"/>
          <a:stretch>
            <a:fillRect/>
          </a:stretch>
        </p:blipFill>
        <p:spPr bwMode="auto">
          <a:xfrm>
            <a:off x="4953000" y="2209800"/>
            <a:ext cx="3954463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5035550" y="304800"/>
            <a:ext cx="30178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What if one could implement</a:t>
            </a:r>
          </a:p>
          <a:p>
            <a:r>
              <a:rPr lang="en-US" i="1" dirty="0"/>
              <a:t>much more patterns with 3D?</a:t>
            </a:r>
          </a:p>
          <a:p>
            <a:endParaRPr lang="en-US" i="1" dirty="0"/>
          </a:p>
          <a:p>
            <a:r>
              <a:rPr lang="en-US" i="1" dirty="0"/>
              <a:t>Triggering </a:t>
            </a:r>
            <a:r>
              <a:rPr lang="en-US" i="1" dirty="0" err="1"/>
              <a:t>Taus</a:t>
            </a:r>
            <a:r>
              <a:rPr lang="en-US" i="1" dirty="0"/>
              <a:t> at L1</a:t>
            </a:r>
            <a:r>
              <a:rPr lang="en-US" i="1" dirty="0" smtClean="0"/>
              <a:t>?</a:t>
            </a:r>
          </a:p>
          <a:p>
            <a:r>
              <a:rPr lang="en-US" i="1" dirty="0" smtClean="0"/>
              <a:t>Need detailed studies</a:t>
            </a:r>
            <a:endParaRPr lang="en-US" i="1" dirty="0"/>
          </a:p>
        </p:txBody>
      </p:sp>
      <p:sp>
        <p:nvSpPr>
          <p:cNvPr id="69638" name="Sun 3"/>
          <p:cNvSpPr>
            <a:spLocks noChangeArrowheads="1"/>
          </p:cNvSpPr>
          <p:nvPr/>
        </p:nvSpPr>
        <p:spPr bwMode="auto">
          <a:xfrm>
            <a:off x="6553200" y="3276600"/>
            <a:ext cx="1219200" cy="11430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6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69639" name="TextBox 5"/>
          <p:cNvSpPr txBox="1">
            <a:spLocks noChangeArrowheads="1"/>
          </p:cNvSpPr>
          <p:nvPr/>
        </p:nvSpPr>
        <p:spPr bwMode="auto">
          <a:xfrm>
            <a:off x="6781800" y="3581400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tau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E2ECC-FBFC-B649-AF6C-2EE4EF54F2DB}" type="datetime1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2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Initial Board Level demo (2015- early 2016)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3848-7092-C04C-AE96-C4B7E22471BB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51" y="1925774"/>
            <a:ext cx="2023188" cy="2887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13" y="1925773"/>
            <a:ext cx="971276" cy="2870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918" y="1908811"/>
            <a:ext cx="2023188" cy="2887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680" y="1908810"/>
            <a:ext cx="971276" cy="2870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944" y="2173945"/>
            <a:ext cx="987011" cy="124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788" y="3360305"/>
            <a:ext cx="987011" cy="124680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3429001" y="1466726"/>
            <a:ext cx="4317158" cy="3066630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428999" y="1141442"/>
            <a:ext cx="4317158" cy="3087923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428999" y="1330311"/>
            <a:ext cx="4317158" cy="3066630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429001" y="1277856"/>
            <a:ext cx="4317158" cy="2726335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429001" y="1204105"/>
            <a:ext cx="4317158" cy="2625636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429000" y="1067690"/>
            <a:ext cx="4317158" cy="2610153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429000" y="1193896"/>
            <a:ext cx="4317158" cy="2309312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429000" y="1151649"/>
            <a:ext cx="4317158" cy="1684917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428999" y="1036528"/>
            <a:ext cx="4317158" cy="1642373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428999" y="984072"/>
            <a:ext cx="4317158" cy="1535577"/>
          </a:xfrm>
          <a:custGeom>
            <a:avLst/>
            <a:gdLst>
              <a:gd name="connsiteX0" fmla="*/ 0 w 5756211"/>
              <a:gd name="connsiteY0" fmla="*/ 2933824 h 3066630"/>
              <a:gd name="connsiteX1" fmla="*/ 885825 w 5756211"/>
              <a:gd name="connsiteY1" fmla="*/ 2781424 h 3066630"/>
              <a:gd name="connsiteX2" fmla="*/ 1428750 w 5756211"/>
              <a:gd name="connsiteY2" fmla="*/ 400174 h 3066630"/>
              <a:gd name="connsiteX3" fmla="*/ 4991100 w 5756211"/>
              <a:gd name="connsiteY3" fmla="*/ 76324 h 3066630"/>
              <a:gd name="connsiteX4" fmla="*/ 5676900 w 5756211"/>
              <a:gd name="connsiteY4" fmla="*/ 1209799 h 3066630"/>
              <a:gd name="connsiteX5" fmla="*/ 5676900 w 5756211"/>
              <a:gd name="connsiteY5" fmla="*/ 2676649 h 3066630"/>
              <a:gd name="connsiteX6" fmla="*/ 5095875 w 5756211"/>
              <a:gd name="connsiteY6" fmla="*/ 2905249 h 3066630"/>
              <a:gd name="connsiteX7" fmla="*/ 5095875 w 5756211"/>
              <a:gd name="connsiteY7" fmla="*/ 2905249 h 306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211" h="3066630">
                <a:moveTo>
                  <a:pt x="0" y="2933824"/>
                </a:moveTo>
                <a:cubicBezTo>
                  <a:pt x="323850" y="3068761"/>
                  <a:pt x="647700" y="3203699"/>
                  <a:pt x="885825" y="2781424"/>
                </a:cubicBezTo>
                <a:cubicBezTo>
                  <a:pt x="1123950" y="2359149"/>
                  <a:pt x="744538" y="851024"/>
                  <a:pt x="1428750" y="400174"/>
                </a:cubicBezTo>
                <a:cubicBezTo>
                  <a:pt x="2112962" y="-50676"/>
                  <a:pt x="4283075" y="-58614"/>
                  <a:pt x="4991100" y="76324"/>
                </a:cubicBezTo>
                <a:cubicBezTo>
                  <a:pt x="5699125" y="211261"/>
                  <a:pt x="5562600" y="776412"/>
                  <a:pt x="5676900" y="1209799"/>
                </a:cubicBezTo>
                <a:cubicBezTo>
                  <a:pt x="5791200" y="1643186"/>
                  <a:pt x="5773738" y="2394074"/>
                  <a:pt x="5676900" y="2676649"/>
                </a:cubicBezTo>
                <a:cubicBezTo>
                  <a:pt x="5580063" y="2959224"/>
                  <a:pt x="5095875" y="2905249"/>
                  <a:pt x="5095875" y="2905249"/>
                </a:cubicBezTo>
                <a:lnTo>
                  <a:pt x="5095875" y="29052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06977" y="4711214"/>
            <a:ext cx="180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Source Board(s)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20644" y="4711214"/>
            <a:ext cx="199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Pattern Recognition Board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657601" y="4724400"/>
            <a:ext cx="129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Pattern Recognition</a:t>
            </a:r>
          </a:p>
          <a:p>
            <a:r>
              <a:rPr lang="en-US" dirty="0" smtClean="0"/>
              <a:t>Mezzanine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47" idx="0"/>
          </p:cNvCxnSpPr>
          <p:nvPr/>
        </p:nvCxnSpPr>
        <p:spPr>
          <a:xfrm flipV="1">
            <a:off x="4306663" y="4093032"/>
            <a:ext cx="866229" cy="631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7" idx="0"/>
          </p:cNvCxnSpPr>
          <p:nvPr/>
        </p:nvCxnSpPr>
        <p:spPr>
          <a:xfrm flipV="1">
            <a:off x="4306663" y="2678902"/>
            <a:ext cx="1018767" cy="2045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00600" y="1447800"/>
            <a:ext cx="259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x QSFP+ (40 x 10Gbps)</a:t>
            </a:r>
            <a:endParaRPr lang="en-US" dirty="0"/>
          </a:p>
        </p:txBody>
      </p:sp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8" r="12731"/>
          <a:stretch/>
        </p:blipFill>
        <p:spPr bwMode="auto">
          <a:xfrm>
            <a:off x="-304800" y="4800600"/>
            <a:ext cx="393192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1371600"/>
            <a:ext cx="2726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board emulating</a:t>
            </a:r>
          </a:p>
          <a:p>
            <a:r>
              <a:rPr lang="en-US" dirty="0" smtClean="0"/>
              <a:t>~40 modules worth of data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1000" y="1981200"/>
            <a:ext cx="533400" cy="3124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54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962400"/>
            <a:ext cx="2579882" cy="2664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2579882" cy="2664843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83200"/>
            <a:ext cx="7086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067800" cy="1104900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6600"/>
                </a:solidFill>
              </a:rPr>
              <a:t>One Trigger </a:t>
            </a:r>
            <a:r>
              <a:rPr lang="en-US" sz="2800" i="1" dirty="0">
                <a:solidFill>
                  <a:srgbClr val="FF6600"/>
                </a:solidFill>
              </a:rPr>
              <a:t>T</a:t>
            </a:r>
            <a:r>
              <a:rPr lang="en-US" sz="2800" i="1" dirty="0" smtClean="0">
                <a:solidFill>
                  <a:srgbClr val="FF6600"/>
                </a:solidFill>
              </a:rPr>
              <a:t>ower can be </a:t>
            </a:r>
            <a:r>
              <a:rPr lang="en-US" sz="2800" b="1" i="1" dirty="0" smtClean="0">
                <a:solidFill>
                  <a:srgbClr val="FF6600"/>
                </a:solidFill>
              </a:rPr>
              <a:t>fully</a:t>
            </a:r>
            <a:r>
              <a:rPr lang="en-US" sz="2800" i="1" dirty="0" smtClean="0">
                <a:solidFill>
                  <a:srgbClr val="FF6600"/>
                </a:solidFill>
              </a:rPr>
              <a:t> demonstrated </a:t>
            </a:r>
            <a:br>
              <a:rPr lang="en-US" sz="2800" i="1" dirty="0" smtClean="0">
                <a:solidFill>
                  <a:srgbClr val="FF6600"/>
                </a:solidFill>
              </a:rPr>
            </a:br>
            <a:r>
              <a:rPr lang="en-US" sz="2800" i="1" dirty="0" smtClean="0">
                <a:solidFill>
                  <a:srgbClr val="FF6600"/>
                </a:solidFill>
              </a:rPr>
              <a:t>with two ATCA shelves (2016 - 2017)</a:t>
            </a:r>
            <a:endParaRPr lang="en-US" sz="2800" i="1" dirty="0">
              <a:solidFill>
                <a:srgbClr val="FF66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D9BD-2FA9-5F45-931C-2385E6833B00}" type="datetime1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9" name="Curved Left Arrow 8"/>
          <p:cNvSpPr/>
          <p:nvPr/>
        </p:nvSpPr>
        <p:spPr>
          <a:xfrm>
            <a:off x="3048000" y="2286000"/>
            <a:ext cx="990600" cy="327660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1219200"/>
            <a:ext cx="4376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Sourcing ~ 400 modules/fibers worth of data</a:t>
            </a:r>
          </a:p>
          <a:p>
            <a:r>
              <a:rPr lang="en-US" dirty="0" smtClean="0"/>
              <a:t>from one full Trigger Tower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1981200"/>
            <a:ext cx="175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Source</a:t>
            </a:r>
          </a:p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ith 10 Pulsar2b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4572000"/>
            <a:ext cx="1346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 Pulsar2b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and Pattern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Recognition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Mezzanine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8600" y="3124200"/>
            <a:ext cx="4288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All 10 Pulsars take turn to process events</a:t>
            </a:r>
          </a:p>
          <a:p>
            <a:r>
              <a:rPr lang="en-US" i="1" dirty="0" smtClean="0"/>
              <a:t>            </a:t>
            </a:r>
          </a:p>
          <a:p>
            <a:pPr lvl="1"/>
            <a:endParaRPr lang="en-US" i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5715000"/>
            <a:ext cx="19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1        2                   3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5105400"/>
            <a:ext cx="275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3 </a:t>
            </a:r>
            <a:r>
              <a:rPr lang="en-US" dirty="0"/>
              <a:t>unique towers, </a:t>
            </a:r>
            <a:r>
              <a:rPr lang="en-US" dirty="0" smtClean="0"/>
              <a:t>1,2,3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88" y="25813443"/>
            <a:ext cx="4348286" cy="44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8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905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</a:rPr>
              <a:t>Data </a:t>
            </a:r>
            <a:r>
              <a:rPr lang="en-US" sz="1800" dirty="0" smtClean="0">
                <a:solidFill>
                  <a:schemeClr val="bg1"/>
                </a:solidFill>
              </a:rPr>
              <a:t>formatting 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sz="1800" dirty="0" smtClean="0">
                <a:solidFill>
                  <a:schemeClr val="bg1"/>
                </a:solidFill>
              </a:rPr>
              <a:t>delivery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343400" y="3352800"/>
            <a:ext cx="1752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</a:rPr>
              <a:t>Pattern </a:t>
            </a:r>
            <a:r>
              <a:rPr lang="en-US" sz="1800" dirty="0" smtClean="0">
                <a:solidFill>
                  <a:srgbClr val="FFFFFF"/>
                </a:solidFill>
              </a:rPr>
              <a:t>Recognition (PR)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267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</a:rPr>
              <a:t>Track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 rot="21291643">
            <a:off x="1735900" y="2233537"/>
            <a:ext cx="1100201" cy="720791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057400" y="16002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/>
              <a:t>Data transfer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304800"/>
            <a:ext cx="6781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      </a:t>
            </a:r>
            <a:r>
              <a:rPr lang="en-US" sz="1600" b="1" i="1" dirty="0" smtClean="0">
                <a:solidFill>
                  <a:srgbClr val="0000FF"/>
                </a:solidFill>
                <a:latin typeface="Helvetica"/>
                <a:cs typeface="Helvetica"/>
              </a:rPr>
              <a:t>AM based Tracking Trigger Demonstration 2015 - 2017</a:t>
            </a:r>
          </a:p>
          <a:p>
            <a:r>
              <a:rPr lang="en-US" sz="2000" b="1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343400" y="16002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648200" y="1143000"/>
            <a:ext cx="382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Partition detector into trigger towers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77000" y="3505200"/>
            <a:ext cx="22860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00800" y="3048000"/>
            <a:ext cx="34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Finer pattern recognition</a:t>
            </a:r>
          </a:p>
          <a:p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    </a:t>
            </a:r>
            <a:endParaRPr lang="en-US" sz="14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6CDDC-DD58-5D4B-BE67-17BEAC02D59E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" y="685800"/>
            <a:ext cx="17526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Data Sourcing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Emulate tracker output using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 HL-LHC simulation data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133600" y="3048000"/>
            <a:ext cx="381000" cy="533400"/>
          </a:xfrm>
          <a:prstGeom prst="line">
            <a:avLst/>
          </a:prstGeom>
          <a:ln>
            <a:solidFill>
              <a:srgbClr val="83D9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72200" y="5562600"/>
            <a:ext cx="457200" cy="609600"/>
          </a:xfrm>
          <a:prstGeom prst="line">
            <a:avLst/>
          </a:prstGeom>
          <a:ln>
            <a:solidFill>
              <a:srgbClr val="83D9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34200" y="4953000"/>
            <a:ext cx="4572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81800" y="5257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out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362200" y="3352800"/>
            <a:ext cx="4038600" cy="2514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24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Processing</a:t>
            </a:r>
          </a:p>
          <a:p>
            <a:pPr algn="ctr"/>
            <a:r>
              <a:rPr lang="en-US" dirty="0" smtClean="0"/>
              <a:t>Latency </a:t>
            </a:r>
            <a:r>
              <a:rPr lang="el-GR" dirty="0" smtClean="0"/>
              <a:t>Δ</a:t>
            </a:r>
            <a:r>
              <a:rPr lang="en-US" dirty="0" smtClean="0"/>
              <a:t> 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30480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57600" y="38100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45720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0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system level demonstration:</a:t>
            </a:r>
          </a:p>
          <a:p>
            <a:endParaRPr lang="en-US" sz="1600" dirty="0">
              <a:latin typeface="Helvetica"/>
              <a:cs typeface="Helvetica"/>
            </a:endParaRPr>
          </a:p>
          <a:p>
            <a:pPr marL="285750" indent="-285750">
              <a:buFont typeface="Symbol" charset="0"/>
              <a:buChar char=""/>
            </a:pPr>
            <a:r>
              <a:rPr lang="en-US" sz="1600" b="1" i="1" dirty="0">
                <a:solidFill>
                  <a:srgbClr val="FF6600"/>
                </a:solidFill>
                <a:latin typeface="Helvetica"/>
                <a:cs typeface="Helvetica"/>
              </a:rPr>
              <a:t>S</a:t>
            </a:r>
            <a:r>
              <a:rPr lang="en-US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tudy processing latency </a:t>
            </a:r>
            <a:r>
              <a:rPr lang="en-US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vs</a:t>
            </a:r>
            <a:r>
              <a:rPr lang="en-US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 performance </a:t>
            </a:r>
            <a:r>
              <a:rPr lang="en-US" sz="1600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vs</a:t>
            </a:r>
            <a:r>
              <a:rPr lang="en-US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 cost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Demonstrate the feasibility of tracking trigger 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b="1" i="1" dirty="0">
                <a:solidFill>
                  <a:srgbClr val="FF6600"/>
                </a:solidFill>
                <a:latin typeface="Helvetica"/>
                <a:cs typeface="Helvetica"/>
              </a:rPr>
              <a:t>Identify bottlenecks and guide </a:t>
            </a:r>
            <a:r>
              <a:rPr lang="en-US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future R</a:t>
            </a:r>
            <a:r>
              <a:rPr lang="en-US" sz="1600" b="1" i="1" dirty="0">
                <a:solidFill>
                  <a:srgbClr val="FF6600"/>
                </a:solidFill>
                <a:latin typeface="Helvetica"/>
                <a:cs typeface="Helvetica"/>
              </a:rPr>
              <a:t>&amp;</a:t>
            </a:r>
            <a:r>
              <a:rPr lang="en-US" sz="1600" b="1" i="1" dirty="0" smtClean="0">
                <a:solidFill>
                  <a:srgbClr val="FF6600"/>
                </a:solidFill>
                <a:latin typeface="Helvetica"/>
                <a:cs typeface="Helvetica"/>
              </a:rPr>
              <a:t>D</a:t>
            </a: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29" name="Picture 28" descr="CMS_trigger_secto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876800"/>
            <a:ext cx="867297" cy="187865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9600" y="30480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~4 </a:t>
            </a:r>
            <a:r>
              <a:rPr lang="en-US" dirty="0" err="1" smtClean="0"/>
              <a:t>μs</a:t>
            </a:r>
            <a:endParaRPr lang="en-US" dirty="0" smtClean="0"/>
          </a:p>
        </p:txBody>
      </p:sp>
      <p:pic>
        <p:nvPicPr>
          <p:cNvPr id="31" name="Picture 30" descr="CMS-pile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28800" cy="1146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0" y="60198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/>
              <a:t>People currently involved within CMS:</a:t>
            </a:r>
          </a:p>
          <a:p>
            <a:pPr lvl="1"/>
            <a:r>
              <a:rPr lang="en-US" sz="1600" dirty="0"/>
              <a:t>USCMS: Florida/FNAL/Northwestern/TAMU</a:t>
            </a:r>
          </a:p>
          <a:p>
            <a:pPr lvl="1"/>
            <a:r>
              <a:rPr lang="en-US" sz="1600" dirty="0"/>
              <a:t>Non-US: Brazil/Lyon/INFN/KIT/PKU/CERN/ …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19800" y="2209800"/>
            <a:ext cx="255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 approach as example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867400" y="2590800"/>
            <a:ext cx="304800" cy="6096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8077200" cy="129540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          </a:t>
            </a:r>
            <a:r>
              <a:rPr lang="en-US" sz="16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AM-based</a:t>
            </a:r>
            <a:r>
              <a:rPr lang="en-US" sz="1600" dirty="0" smtClean="0">
                <a:solidFill>
                  <a:srgbClr val="FF66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Tracking Trigger R&amp;D for HL-LHC  </a:t>
            </a:r>
            <a:br>
              <a:rPr lang="en-US" sz="16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endParaRPr lang="en-US" sz="1600" dirty="0">
              <a:solidFill>
                <a:srgbClr val="0000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196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943600" y="44196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1905000" y="16002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239000" y="5181600"/>
            <a:ext cx="5334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Detector design for triggering</a:t>
            </a:r>
          </a:p>
        </p:txBody>
      </p:sp>
      <p:cxnSp>
        <p:nvCxnSpPr>
          <p:cNvPr id="29" name="Straight Arrow Connector 56"/>
          <p:cNvCxnSpPr>
            <a:cxnSpLocks noChangeShapeType="1"/>
          </p:cNvCxnSpPr>
          <p:nvPr/>
        </p:nvCxnSpPr>
        <p:spPr bwMode="auto">
          <a:xfrm>
            <a:off x="3886200" y="3276600"/>
            <a:ext cx="3810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56"/>
          <p:cNvCxnSpPr>
            <a:cxnSpLocks noChangeShapeType="1"/>
          </p:cNvCxnSpPr>
          <p:nvPr/>
        </p:nvCxnSpPr>
        <p:spPr bwMode="auto">
          <a:xfrm>
            <a:off x="5410200" y="4267200"/>
            <a:ext cx="3810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 descr="Detector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14400"/>
            <a:ext cx="2057814" cy="2507535"/>
          </a:xfrm>
          <a:prstGeom prst="rect">
            <a:avLst/>
          </a:prstGeom>
        </p:spPr>
      </p:pic>
      <p:pic>
        <p:nvPicPr>
          <p:cNvPr id="34" name="Content Placeholder 3" descr="2D PRAM Array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7" r="-5287"/>
          <a:stretch>
            <a:fillRect/>
          </a:stretch>
        </p:blipFill>
        <p:spPr bwMode="auto">
          <a:xfrm>
            <a:off x="7226300" y="1219200"/>
            <a:ext cx="1689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533400"/>
            <a:ext cx="239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VIPRAM in 3D (DOE CDRD)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762000"/>
            <a:ext cx="902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Custom</a:t>
            </a:r>
          </a:p>
          <a:p>
            <a:r>
              <a:rPr lang="en-US" dirty="0" smtClean="0"/>
              <a:t>ASIC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6791-5B53-8746-B826-0B438D560AC1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914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20980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L1 Track Trigger</a:t>
            </a:r>
          </a:p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3962400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ATCA </a:t>
            </a:r>
          </a:p>
        </p:txBody>
      </p:sp>
      <p:pic>
        <p:nvPicPr>
          <p:cNvPr id="49" name="Picture 48" descr="Pulsar2b-photo-compressed1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10449" r="23997" b="7589"/>
          <a:stretch/>
        </p:blipFill>
        <p:spPr>
          <a:xfrm>
            <a:off x="2590800" y="4267200"/>
            <a:ext cx="1905000" cy="196610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l="-8594" r="-4278" b="-6420"/>
          <a:stretch/>
        </p:blipFill>
        <p:spPr>
          <a:xfrm>
            <a:off x="7315200" y="2362200"/>
            <a:ext cx="1520746" cy="957072"/>
          </a:xfrm>
          <a:prstGeom prst="rect">
            <a:avLst/>
          </a:prstGeom>
        </p:spPr>
      </p:pic>
      <p:pic>
        <p:nvPicPr>
          <p:cNvPr id="52" name="CMS4-new-animation-n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2819400"/>
            <a:ext cx="2286000" cy="1714651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35" name="Content Placeholder 6" descr="Pulsar2b_full_crate.jpg"/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 b="-26425"/>
          <a:stretch/>
        </p:blipFill>
        <p:spPr>
          <a:xfrm>
            <a:off x="304800" y="4648200"/>
            <a:ext cx="1904999" cy="2476499"/>
          </a:xfrm>
        </p:spPr>
      </p:pic>
      <p:pic>
        <p:nvPicPr>
          <p:cNvPr id="42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10200"/>
            <a:ext cx="914400" cy="90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6550223"/>
            <a:ext cx="295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Pattern Recognition Mezzanine (PRM)</a:t>
            </a:r>
            <a:endParaRPr lang="en-US" sz="1400" dirty="0"/>
          </a:p>
        </p:txBody>
      </p:sp>
      <p:pic>
        <p:nvPicPr>
          <p:cNvPr id="36" name="Content Placeholder 3" descr="VIPRAM_FMC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>
            <a:fillRect/>
          </a:stretch>
        </p:blipFill>
        <p:spPr>
          <a:xfrm>
            <a:off x="5791200" y="5486400"/>
            <a:ext cx="1414604" cy="9100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1400" y="5867400"/>
            <a:ext cx="92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 II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48400" y="3352800"/>
            <a:ext cx="2569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VIPRAM: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V</a:t>
            </a:r>
            <a:r>
              <a:rPr lang="en-US" sz="1400" dirty="0" smtClean="0"/>
              <a:t>ertically </a:t>
            </a:r>
            <a:r>
              <a:rPr lang="en-US" sz="1400" dirty="0" smtClean="0">
                <a:solidFill>
                  <a:srgbClr val="FF0000"/>
                </a:solidFill>
              </a:rPr>
              <a:t>I</a:t>
            </a:r>
            <a:r>
              <a:rPr lang="en-US" sz="1400" dirty="0" smtClean="0"/>
              <a:t>ntegrated </a:t>
            </a:r>
            <a:r>
              <a:rPr lang="en-US" sz="1400" dirty="0" smtClean="0">
                <a:solidFill>
                  <a:srgbClr val="FF0000"/>
                </a:solidFill>
              </a:rPr>
              <a:t>P</a:t>
            </a:r>
            <a:r>
              <a:rPr lang="en-US" sz="1400" dirty="0" smtClean="0"/>
              <a:t>attern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</a:t>
            </a:r>
            <a:r>
              <a:rPr lang="en-US" sz="1400" dirty="0" smtClean="0"/>
              <a:t>ecognition </a:t>
            </a:r>
            <a:r>
              <a:rPr lang="en-US" sz="1400" dirty="0" smtClean="0">
                <a:solidFill>
                  <a:srgbClr val="FF0000"/>
                </a:solidFill>
              </a:rPr>
              <a:t>A</a:t>
            </a:r>
            <a:r>
              <a:rPr lang="en-US" sz="1400" dirty="0" smtClean="0"/>
              <a:t>ssociative </a:t>
            </a:r>
            <a:r>
              <a:rPr lang="en-US" sz="1400" dirty="0" smtClean="0">
                <a:solidFill>
                  <a:srgbClr val="FF0000"/>
                </a:solidFill>
              </a:rPr>
              <a:t>M</a:t>
            </a:r>
            <a:r>
              <a:rPr lang="en-US" sz="1400" dirty="0" smtClean="0"/>
              <a:t>emory</a:t>
            </a:r>
            <a:endParaRPr lang="en-US" sz="1400" dirty="0"/>
          </a:p>
        </p:txBody>
      </p:sp>
      <p:pic>
        <p:nvPicPr>
          <p:cNvPr id="2" name="Picture 1" descr="15-0226-05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t="17324" r="5083" b="8618"/>
          <a:stretch/>
        </p:blipFill>
        <p:spPr>
          <a:xfrm>
            <a:off x="4495800" y="5029200"/>
            <a:ext cx="1347002" cy="13959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7600" y="457200"/>
            <a:ext cx="1498600" cy="686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5791200"/>
            <a:ext cx="1168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Extensive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simulation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work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2590800" y="-1295400"/>
            <a:ext cx="7620000" cy="1921933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HL-LHC tracking trigger challenges </a:t>
            </a:r>
            <a:br>
              <a:rPr lang="en-US" sz="2400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&amp; new/emerging technologies</a:t>
            </a:r>
            <a:br>
              <a:rPr lang="en-US" sz="2400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&amp;  R&amp;D</a:t>
            </a:r>
            <a:endParaRPr lang="en-US" sz="2400" dirty="0">
              <a:solidFill>
                <a:schemeClr val="tx1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2" name="Group 19"/>
          <p:cNvGrpSpPr>
            <a:grpSpLocks/>
          </p:cNvGrpSpPr>
          <p:nvPr/>
        </p:nvGrpSpPr>
        <p:grpSpPr bwMode="auto">
          <a:xfrm>
            <a:off x="0" y="762000"/>
            <a:ext cx="1447800" cy="1066800"/>
            <a:chOff x="2688" y="624"/>
            <a:chExt cx="2609" cy="2722"/>
          </a:xfrm>
        </p:grpSpPr>
        <p:pic>
          <p:nvPicPr>
            <p:cNvPr id="40978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706"/>
              <a:ext cx="260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9" name="Freeform 21"/>
            <p:cNvSpPr>
              <a:spLocks/>
            </p:cNvSpPr>
            <p:nvPr/>
          </p:nvSpPr>
          <p:spPr bwMode="auto">
            <a:xfrm>
              <a:off x="3693" y="1695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0" name="Freeform 22"/>
            <p:cNvSpPr>
              <a:spLocks/>
            </p:cNvSpPr>
            <p:nvPr/>
          </p:nvSpPr>
          <p:spPr bwMode="auto">
            <a:xfrm>
              <a:off x="4059" y="2082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Freeform 23"/>
            <p:cNvSpPr>
              <a:spLocks/>
            </p:cNvSpPr>
            <p:nvPr/>
          </p:nvSpPr>
          <p:spPr bwMode="auto">
            <a:xfrm>
              <a:off x="4392" y="2433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Freeform 24"/>
            <p:cNvSpPr>
              <a:spLocks/>
            </p:cNvSpPr>
            <p:nvPr/>
          </p:nvSpPr>
          <p:spPr bwMode="auto">
            <a:xfrm>
              <a:off x="3375" y="134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Freeform 25"/>
            <p:cNvSpPr>
              <a:spLocks/>
            </p:cNvSpPr>
            <p:nvPr/>
          </p:nvSpPr>
          <p:spPr bwMode="auto">
            <a:xfrm>
              <a:off x="3003" y="960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Freeform 26"/>
            <p:cNvSpPr>
              <a:spLocks/>
            </p:cNvSpPr>
            <p:nvPr/>
          </p:nvSpPr>
          <p:spPr bwMode="auto">
            <a:xfrm>
              <a:off x="4716" y="2769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Freeform 27"/>
            <p:cNvSpPr>
              <a:spLocks/>
            </p:cNvSpPr>
            <p:nvPr/>
          </p:nvSpPr>
          <p:spPr bwMode="auto">
            <a:xfrm>
              <a:off x="2688" y="62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Freeform 28"/>
            <p:cNvSpPr>
              <a:spLocks/>
            </p:cNvSpPr>
            <p:nvPr/>
          </p:nvSpPr>
          <p:spPr bwMode="auto">
            <a:xfrm>
              <a:off x="4730" y="2767"/>
              <a:ext cx="546" cy="577"/>
            </a:xfrm>
            <a:custGeom>
              <a:avLst/>
              <a:gdLst>
                <a:gd name="T0" fmla="*/ 447 w 546"/>
                <a:gd name="T1" fmla="*/ 0 h 577"/>
                <a:gd name="T2" fmla="*/ 495 w 546"/>
                <a:gd name="T3" fmla="*/ 48 h 577"/>
                <a:gd name="T4" fmla="*/ 540 w 546"/>
                <a:gd name="T5" fmla="*/ 138 h 577"/>
                <a:gd name="T6" fmla="*/ 531 w 546"/>
                <a:gd name="T7" fmla="*/ 285 h 577"/>
                <a:gd name="T8" fmla="*/ 498 w 546"/>
                <a:gd name="T9" fmla="*/ 387 h 577"/>
                <a:gd name="T10" fmla="*/ 408 w 546"/>
                <a:gd name="T11" fmla="*/ 495 h 577"/>
                <a:gd name="T12" fmla="*/ 252 w 546"/>
                <a:gd name="T13" fmla="*/ 564 h 577"/>
                <a:gd name="T14" fmla="*/ 135 w 546"/>
                <a:gd name="T15" fmla="*/ 564 h 577"/>
                <a:gd name="T16" fmla="*/ 0 w 546"/>
                <a:gd name="T17" fmla="*/ 483 h 5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6"/>
                <a:gd name="T28" fmla="*/ 0 h 577"/>
                <a:gd name="T29" fmla="*/ 546 w 546"/>
                <a:gd name="T30" fmla="*/ 577 h 5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6" h="577">
                  <a:moveTo>
                    <a:pt x="447" y="0"/>
                  </a:moveTo>
                  <a:cubicBezTo>
                    <a:pt x="463" y="12"/>
                    <a:pt x="480" y="25"/>
                    <a:pt x="495" y="48"/>
                  </a:cubicBezTo>
                  <a:cubicBezTo>
                    <a:pt x="510" y="71"/>
                    <a:pt x="534" y="99"/>
                    <a:pt x="540" y="138"/>
                  </a:cubicBezTo>
                  <a:cubicBezTo>
                    <a:pt x="546" y="177"/>
                    <a:pt x="538" y="244"/>
                    <a:pt x="531" y="285"/>
                  </a:cubicBezTo>
                  <a:cubicBezTo>
                    <a:pt x="524" y="326"/>
                    <a:pt x="519" y="352"/>
                    <a:pt x="498" y="387"/>
                  </a:cubicBezTo>
                  <a:cubicBezTo>
                    <a:pt x="477" y="422"/>
                    <a:pt x="449" y="466"/>
                    <a:pt x="408" y="495"/>
                  </a:cubicBezTo>
                  <a:cubicBezTo>
                    <a:pt x="367" y="524"/>
                    <a:pt x="297" y="553"/>
                    <a:pt x="252" y="564"/>
                  </a:cubicBezTo>
                  <a:cubicBezTo>
                    <a:pt x="207" y="575"/>
                    <a:pt x="177" y="577"/>
                    <a:pt x="135" y="564"/>
                  </a:cubicBezTo>
                  <a:cubicBezTo>
                    <a:pt x="93" y="551"/>
                    <a:pt x="22" y="496"/>
                    <a:pt x="0" y="483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63" name="Immagine 3" descr="Pixel_S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447800" y="381000"/>
            <a:ext cx="21256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3"/>
          <p:cNvSpPr txBox="1">
            <a:spLocks noChangeArrowheads="1"/>
          </p:cNvSpPr>
          <p:nvPr/>
        </p:nvSpPr>
        <p:spPr bwMode="auto">
          <a:xfrm>
            <a:off x="304800" y="7620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/>
              <a:t>CDF SVXII</a:t>
            </a:r>
          </a:p>
        </p:txBody>
      </p:sp>
      <p:pic>
        <p:nvPicPr>
          <p:cNvPr id="40965" name="Picture 3" descr="citto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solidFill>
            <a:srgbClr val="EEECE1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3366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solidFill>
            <a:srgbClr val="EEECE1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3366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867400" y="4343400"/>
            <a:ext cx="1600200" cy="609600"/>
          </a:xfrm>
          <a:prstGeom prst="rect">
            <a:avLst/>
          </a:prstGeom>
          <a:solidFill>
            <a:srgbClr val="EEECE1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970" name="TextBox 51"/>
          <p:cNvSpPr txBox="1">
            <a:spLocks noChangeArrowheads="1"/>
          </p:cNvSpPr>
          <p:nvPr/>
        </p:nvSpPr>
        <p:spPr bwMode="auto">
          <a:xfrm>
            <a:off x="2667000" y="1828800"/>
            <a:ext cx="1632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</a:t>
            </a:r>
            <a:r>
              <a:rPr lang="en-US" sz="1800" i="1" dirty="0" smtClean="0">
                <a:solidFill>
                  <a:srgbClr val="0000FF"/>
                </a:solidFill>
              </a:rPr>
              <a:t>transfer:  </a:t>
            </a:r>
            <a:r>
              <a:rPr lang="en-US" sz="1800" i="1" dirty="0" smtClean="0">
                <a:solidFill>
                  <a:srgbClr val="3366FF"/>
                </a:solidFill>
              </a:rPr>
              <a:t> </a:t>
            </a:r>
            <a:endParaRPr lang="en-US" sz="1800" i="1" dirty="0">
              <a:solidFill>
                <a:srgbClr val="3366FF"/>
              </a:solidFill>
            </a:endParaRPr>
          </a:p>
        </p:txBody>
      </p:sp>
      <p:sp>
        <p:nvSpPr>
          <p:cNvPr id="40971" name="TextBox 53"/>
          <p:cNvSpPr txBox="1">
            <a:spLocks noChangeArrowheads="1"/>
          </p:cNvSpPr>
          <p:nvPr/>
        </p:nvSpPr>
        <p:spPr bwMode="auto">
          <a:xfrm>
            <a:off x="6096000" y="3276600"/>
            <a:ext cx="279979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3366FF"/>
                </a:solidFill>
              </a:rPr>
              <a:t>3D technology may allow</a:t>
            </a:r>
          </a:p>
          <a:p>
            <a:r>
              <a:rPr lang="en-US" sz="1800" i="1" dirty="0">
                <a:solidFill>
                  <a:srgbClr val="3366FF"/>
                </a:solidFill>
              </a:rPr>
              <a:t>m</a:t>
            </a:r>
            <a:r>
              <a:rPr lang="en-US" sz="1800" i="1" dirty="0" smtClean="0">
                <a:solidFill>
                  <a:srgbClr val="3366FF"/>
                </a:solidFill>
              </a:rPr>
              <a:t>ajor breakthrough here</a:t>
            </a:r>
            <a:endParaRPr lang="en-US" sz="1800" i="1" dirty="0">
              <a:solidFill>
                <a:srgbClr val="3366FF"/>
              </a:solidFill>
            </a:endParaRPr>
          </a:p>
          <a:p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40972" name="TextBox 54"/>
          <p:cNvSpPr txBox="1">
            <a:spLocks noChangeArrowheads="1"/>
          </p:cNvSpPr>
          <p:nvPr/>
        </p:nvSpPr>
        <p:spPr bwMode="auto">
          <a:xfrm>
            <a:off x="0" y="4038600"/>
            <a:ext cx="624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2000" i="1" dirty="0">
              <a:solidFill>
                <a:srgbClr val="E002B7"/>
              </a:solidFill>
            </a:endParaRPr>
          </a:p>
          <a:p>
            <a:endParaRPr lang="en-US" sz="2000" i="1" dirty="0">
              <a:solidFill>
                <a:srgbClr val="E002B7"/>
              </a:solidFill>
            </a:endParaRPr>
          </a:p>
          <a:p>
            <a:r>
              <a:rPr lang="en-US" sz="2000" i="1" dirty="0">
                <a:solidFill>
                  <a:srgbClr val="E002B7"/>
                </a:solidFill>
              </a:rPr>
              <a:t> </a:t>
            </a:r>
          </a:p>
        </p:txBody>
      </p:sp>
      <p:cxnSp>
        <p:nvCxnSpPr>
          <p:cNvPr id="40973" name="Straight Arrow Connector 56"/>
          <p:cNvCxnSpPr>
            <a:cxnSpLocks noChangeShapeType="1"/>
          </p:cNvCxnSpPr>
          <p:nvPr/>
        </p:nvCxnSpPr>
        <p:spPr bwMode="auto">
          <a:xfrm>
            <a:off x="7239000" y="51816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4" name="TextBox 57"/>
          <p:cNvSpPr txBox="1">
            <a:spLocks noChangeArrowheads="1"/>
          </p:cNvSpPr>
          <p:nvPr/>
        </p:nvSpPr>
        <p:spPr bwMode="auto">
          <a:xfrm>
            <a:off x="8001000" y="5715000"/>
            <a:ext cx="8686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tracks</a:t>
            </a:r>
            <a:endParaRPr lang="en-US" sz="2000" dirty="0"/>
          </a:p>
        </p:txBody>
      </p: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solidFill>
            <a:schemeClr val="bg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3366FF"/>
                </a:solidFill>
              </a:rPr>
              <a:t>Detector design for triggering</a:t>
            </a:r>
          </a:p>
        </p:txBody>
      </p:sp>
      <p:sp>
        <p:nvSpPr>
          <p:cNvPr id="40977" name="TextBox 26"/>
          <p:cNvSpPr txBox="1">
            <a:spLocks noChangeArrowheads="1"/>
          </p:cNvSpPr>
          <p:nvPr/>
        </p:nvSpPr>
        <p:spPr bwMode="auto">
          <a:xfrm>
            <a:off x="0" y="1524000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3366FF"/>
                </a:solidFill>
              </a:rPr>
              <a:t>Beam spot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2590800"/>
            <a:ext cx="4590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3366FF"/>
                </a:solidFill>
              </a:rPr>
              <a:t>Telecommunication technology natural fit</a:t>
            </a:r>
            <a:endParaRPr lang="en-US" sz="2000" i="1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013755"/>
            <a:ext cx="9372600" cy="283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1" i="1" dirty="0" smtClean="0">
              <a:solidFill>
                <a:srgbClr val="FF0000"/>
              </a:solidFill>
            </a:endParaRPr>
          </a:p>
          <a:p>
            <a:endParaRPr lang="en-GB" sz="1800" b="1" i="1" dirty="0" smtClean="0">
              <a:solidFill>
                <a:srgbClr val="FF0000"/>
              </a:solidFill>
            </a:endParaRPr>
          </a:p>
          <a:p>
            <a:r>
              <a:rPr lang="en-GB" sz="1800" b="1" i="1" dirty="0" smtClean="0">
                <a:solidFill>
                  <a:srgbClr val="0000FF"/>
                </a:solidFill>
              </a:rPr>
              <a:t>Frontier </a:t>
            </a:r>
            <a:r>
              <a:rPr lang="en-GB" sz="1800" b="1" i="1" dirty="0">
                <a:solidFill>
                  <a:srgbClr val="0000FF"/>
                </a:solidFill>
              </a:rPr>
              <a:t>Physics reach at </a:t>
            </a:r>
            <a:endParaRPr lang="en-GB" sz="1800" b="1" i="1" dirty="0" smtClean="0">
              <a:solidFill>
                <a:srgbClr val="0000FF"/>
              </a:solidFill>
            </a:endParaRPr>
          </a:p>
          <a:p>
            <a:r>
              <a:rPr lang="en-GB" sz="1800" b="1" i="1" dirty="0" smtClean="0">
                <a:solidFill>
                  <a:srgbClr val="0000FF"/>
                </a:solidFill>
              </a:rPr>
              <a:t>high luminosity LHC require the </a:t>
            </a:r>
            <a:r>
              <a:rPr lang="en-GB" sz="1800" b="1" i="1" dirty="0">
                <a:solidFill>
                  <a:srgbClr val="0000FF"/>
                </a:solidFill>
              </a:rPr>
              <a:t>most advanced </a:t>
            </a:r>
            <a:endParaRPr lang="en-GB" sz="1800" b="1" i="1" dirty="0" smtClean="0">
              <a:solidFill>
                <a:srgbClr val="0000FF"/>
              </a:solidFill>
            </a:endParaRPr>
          </a:p>
          <a:p>
            <a:r>
              <a:rPr lang="en-GB" sz="1800" b="1" i="1" dirty="0" smtClean="0">
                <a:solidFill>
                  <a:srgbClr val="0000FF"/>
                </a:solidFill>
              </a:rPr>
              <a:t>Real </a:t>
            </a:r>
            <a:r>
              <a:rPr lang="en-GB" sz="1800" b="1" i="1" dirty="0">
                <a:solidFill>
                  <a:srgbClr val="0000FF"/>
                </a:solidFill>
              </a:rPr>
              <a:t>T</a:t>
            </a:r>
            <a:r>
              <a:rPr lang="en-GB" sz="1800" b="1" i="1" dirty="0" smtClean="0">
                <a:solidFill>
                  <a:srgbClr val="0000FF"/>
                </a:solidFill>
              </a:rPr>
              <a:t>ime processing </a:t>
            </a:r>
            <a:r>
              <a:rPr lang="en-GB" sz="1800" b="1" i="1" dirty="0">
                <a:solidFill>
                  <a:srgbClr val="0000FF"/>
                </a:solidFill>
              </a:rPr>
              <a:t>technology</a:t>
            </a:r>
            <a:r>
              <a:rPr lang="en-GB" b="1" i="1" dirty="0" smtClean="0">
                <a:solidFill>
                  <a:srgbClr val="0000FF"/>
                </a:solidFill>
              </a:rPr>
              <a:t>. </a:t>
            </a:r>
          </a:p>
          <a:p>
            <a:endParaRPr lang="en-US" sz="1600" i="1" dirty="0">
              <a:solidFill>
                <a:srgbClr val="0000FF"/>
              </a:solidFill>
            </a:endParaRPr>
          </a:p>
          <a:p>
            <a:r>
              <a:rPr lang="en-GB" b="1" i="1" dirty="0">
                <a:solidFill>
                  <a:srgbClr val="FF6600"/>
                </a:solidFill>
              </a:rPr>
              <a:t>LHC developments in this respect are also a “playground” </a:t>
            </a:r>
            <a:r>
              <a:rPr lang="en-GB" b="1" i="1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GB" b="1" i="1" dirty="0" smtClean="0">
                <a:solidFill>
                  <a:srgbClr val="FF6600"/>
                </a:solidFill>
              </a:rPr>
              <a:t> </a:t>
            </a:r>
            <a:r>
              <a:rPr lang="en-GB" b="1" i="1" dirty="0">
                <a:solidFill>
                  <a:srgbClr val="FF6600"/>
                </a:solidFill>
              </a:rPr>
              <a:t>for developing and experiencing novel Real Time field.</a:t>
            </a:r>
            <a:endParaRPr lang="en-US" dirty="0">
              <a:solidFill>
                <a:srgbClr val="FF66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Module design: </a:t>
            </a:r>
          </a:p>
          <a:p>
            <a:r>
              <a:rPr lang="en-US" sz="1800" dirty="0" smtClean="0">
                <a:solidFill>
                  <a:srgbClr val="3366FF"/>
                </a:solidFill>
              </a:rPr>
              <a:t>modern packaging</a:t>
            </a:r>
          </a:p>
          <a:p>
            <a:r>
              <a:rPr lang="en-US" sz="1800" dirty="0" smtClean="0">
                <a:solidFill>
                  <a:srgbClr val="3366FF"/>
                </a:solidFill>
              </a:rPr>
              <a:t>technologies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261F-AFC8-A846-93A8-B9F3127AC926}" type="datetime1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69031" y="40386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FPGA technology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2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7BF1-86F9-8E47-80F3-B68C4CD7092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22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3DIC-with-TSV-timelin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3" b="5831"/>
          <a:stretch/>
        </p:blipFill>
        <p:spPr>
          <a:xfrm>
            <a:off x="457200" y="316738"/>
            <a:ext cx="8458200" cy="58737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CB7-F650-EA4F-A31F-B746E82568D6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9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irtex7-slid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8" b="-897"/>
          <a:stretch/>
        </p:blipFill>
        <p:spPr>
          <a:xfrm>
            <a:off x="152400" y="228600"/>
            <a:ext cx="8783821" cy="63825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DA23-DADE-E644-8FE4-6476D9EB1E4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3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pile_up_LH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21285"/>
          <a:stretch/>
        </p:blipFill>
        <p:spPr bwMode="auto">
          <a:xfrm>
            <a:off x="0" y="228600"/>
            <a:ext cx="909955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4"/>
          <p:cNvSpPr/>
          <p:nvPr/>
        </p:nvSpPr>
        <p:spPr>
          <a:xfrm>
            <a:off x="0" y="-609600"/>
            <a:ext cx="3200400" cy="731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CMS L1 Tracking Trigger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:</a:t>
            </a:r>
          </a:p>
          <a:p>
            <a:endParaRPr kumimoji="1" lang="en-US" altLang="ja-JP" sz="1800" i="1" dirty="0" smtClean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Will need to</a:t>
            </a:r>
            <a:r>
              <a:rPr kumimoji="1" lang="en-US" altLang="ja-JP" sz="1800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reconstruct charged particle trajectories  “on-the-fly” for every beam crossing (25 ns, or 40 Million beam crossings per second), from an ocean of input data (bandwidth required to transfer 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data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~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kumimoji="1" lang="en-US" altLang="ja-JP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100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Tb/s</a:t>
            </a:r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)</a:t>
            </a:r>
            <a:endParaRPr kumimoji="1" lang="en-US" altLang="ja-JP" sz="1800" i="1" dirty="0" smtClean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endParaRPr kumimoji="1" lang="en-US" altLang="ja-JP" sz="1800" i="1" dirty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This requires extremely </a:t>
            </a:r>
          </a:p>
          <a:p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fast high bandwidth data communication 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as well as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massive pattern recognition and track fitting power,</a:t>
            </a: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with near zero latency (~ few </a:t>
            </a:r>
            <a:r>
              <a:rPr kumimoji="1" lang="en-US" altLang="ja-JP" sz="1800" i="1" dirty="0" err="1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μs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total)</a:t>
            </a:r>
          </a:p>
          <a:p>
            <a:endParaRPr kumimoji="1" lang="en-US" altLang="ja-JP" i="1" dirty="0" smtClean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b="1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This is challenging! </a:t>
            </a:r>
            <a:endParaRPr kumimoji="1" lang="en-US" altLang="ja-JP" sz="1800" b="1" i="1" dirty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 </a:t>
            </a:r>
          </a:p>
          <a:p>
            <a:endParaRPr kumimoji="1" lang="en-US" altLang="ja-JP" sz="1800" i="1" dirty="0" smtClean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endParaRPr kumimoji="1" lang="en-US" altLang="ja-JP" sz="1800" i="1" dirty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endParaRPr lang="en-GB" sz="1800" b="1" i="1" dirty="0">
              <a:solidFill>
                <a:srgbClr val="FF6600"/>
              </a:solidFill>
              <a:latin typeface="Helvetica"/>
              <a:cs typeface="Helvetica"/>
            </a:endParaRPr>
          </a:p>
          <a:p>
            <a:endParaRPr lang="en-GB" sz="1800" b="1" i="1" dirty="0" smtClean="0">
              <a:solidFill>
                <a:srgbClr val="FF6600"/>
              </a:solidFill>
              <a:latin typeface="Helvetica"/>
              <a:cs typeface="Helvetica"/>
            </a:endParaRPr>
          </a:p>
          <a:p>
            <a:endParaRPr lang="en-GB" sz="1800" b="1" i="1" dirty="0" smtClean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DD79-A191-7F4D-8A99-6FCDE27F4A3A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0"/>
            <a:ext cx="462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Pileup at HL-HC:    ~ 140  (only 20 shown here) 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1400" y="4038600"/>
            <a:ext cx="4572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With tracking information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471225"/>
            <a:ext cx="4800600" cy="2420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4724400"/>
            <a:ext cx="236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Simulation with 140 PU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ltrascale-slid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33" b="13890"/>
          <a:stretch/>
        </p:blipFill>
        <p:spPr>
          <a:xfrm>
            <a:off x="152400" y="609600"/>
            <a:ext cx="8802061" cy="58191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ADF7-FD15-5442-9F10-6CEDEE404FC4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7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Outlook:</a:t>
            </a:r>
            <a:br>
              <a:rPr lang="en-US" sz="3200" dirty="0" smtClean="0"/>
            </a:br>
            <a:r>
              <a:rPr lang="en-US" sz="3200" dirty="0" smtClean="0"/>
              <a:t>Tracking Trigger &amp; Future Hadron Colliders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Generally </a:t>
            </a:r>
            <a:r>
              <a:rPr lang="en-US" dirty="0"/>
              <a:t>speaking, the ultimate physics reach of any higher energy hadron collider (given a center-of-mass energy) will be governed by its </a:t>
            </a:r>
            <a:r>
              <a:rPr lang="en-US" dirty="0" smtClean="0"/>
              <a:t>luminosity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Given </a:t>
            </a:r>
            <a:r>
              <a:rPr lang="en-US" dirty="0"/>
              <a:t>the huge cost associated with any future higher energy hadron collider, </a:t>
            </a:r>
            <a:r>
              <a:rPr lang="en-US" i="1" dirty="0">
                <a:solidFill>
                  <a:srgbClr val="0000FF"/>
                </a:solidFill>
              </a:rPr>
              <a:t>it is crucial to push for higher luminosity</a:t>
            </a:r>
            <a:r>
              <a:rPr lang="en-US" dirty="0"/>
              <a:t> (similar to HL-LHC or beyond). This is to maximize the new physics reach of the huge investment already made, before a new higher energy collider can be proposed or built. </a:t>
            </a:r>
            <a:endParaRPr lang="en-US" dirty="0" smtClean="0"/>
          </a:p>
          <a:p>
            <a:r>
              <a:rPr lang="en-US" i="1" dirty="0" smtClean="0">
                <a:solidFill>
                  <a:srgbClr val="FF6600"/>
                </a:solidFill>
              </a:rPr>
              <a:t>Because </a:t>
            </a:r>
            <a:r>
              <a:rPr lang="en-US" i="1" dirty="0">
                <a:solidFill>
                  <a:srgbClr val="FF6600"/>
                </a:solidFill>
              </a:rPr>
              <a:t>tracking information is the most effective means for high pile-up mitigation, a high performance, real time tracking trigger will be mandatory</a:t>
            </a:r>
            <a:r>
              <a:rPr lang="en-US" i="1" dirty="0" smtClean="0">
                <a:solidFill>
                  <a:srgbClr val="FF66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On going Tracking Trigger </a:t>
            </a:r>
            <a:r>
              <a:rPr lang="en-US" i="1" dirty="0">
                <a:solidFill>
                  <a:srgbClr val="FF0000"/>
                </a:solidFill>
              </a:rPr>
              <a:t>R&amp;D </a:t>
            </a:r>
            <a:r>
              <a:rPr lang="en-US" i="1" dirty="0" smtClean="0">
                <a:solidFill>
                  <a:srgbClr val="FF0000"/>
                </a:solidFill>
              </a:rPr>
              <a:t>projects: </a:t>
            </a:r>
            <a:r>
              <a:rPr lang="en-US" i="1" dirty="0">
                <a:solidFill>
                  <a:srgbClr val="0000FF"/>
                </a:solidFill>
              </a:rPr>
              <a:t>not only will </a:t>
            </a:r>
            <a:r>
              <a:rPr lang="en-US" i="1" dirty="0" smtClean="0">
                <a:solidFill>
                  <a:srgbClr val="0000FF"/>
                </a:solidFill>
              </a:rPr>
              <a:t>they </a:t>
            </a:r>
            <a:r>
              <a:rPr lang="en-US" i="1" dirty="0">
                <a:solidFill>
                  <a:srgbClr val="0000FF"/>
                </a:solidFill>
              </a:rPr>
              <a:t>be </a:t>
            </a:r>
            <a:r>
              <a:rPr lang="en-US" i="1" dirty="0" smtClean="0">
                <a:solidFill>
                  <a:srgbClr val="0000FF"/>
                </a:solidFill>
              </a:rPr>
              <a:t>important </a:t>
            </a:r>
            <a:r>
              <a:rPr lang="en-US" i="1" dirty="0">
                <a:solidFill>
                  <a:srgbClr val="0000FF"/>
                </a:solidFill>
              </a:rPr>
              <a:t>for the success </a:t>
            </a:r>
            <a:r>
              <a:rPr lang="en-US" i="1" dirty="0" smtClean="0">
                <a:solidFill>
                  <a:srgbClr val="0000FF"/>
                </a:solidFill>
              </a:rPr>
              <a:t>of </a:t>
            </a:r>
            <a:r>
              <a:rPr lang="en-US" i="1" dirty="0">
                <a:solidFill>
                  <a:srgbClr val="0000FF"/>
                </a:solidFill>
              </a:rPr>
              <a:t>physics program in the HL-LHC era, </a:t>
            </a:r>
            <a:r>
              <a:rPr lang="en-US" i="1" dirty="0" smtClean="0">
                <a:solidFill>
                  <a:srgbClr val="0000FF"/>
                </a:solidFill>
              </a:rPr>
              <a:t>they </a:t>
            </a:r>
            <a:r>
              <a:rPr lang="en-US" i="1" dirty="0">
                <a:solidFill>
                  <a:srgbClr val="0000FF"/>
                </a:solidFill>
              </a:rPr>
              <a:t>also </a:t>
            </a:r>
            <a:r>
              <a:rPr lang="en-US" i="1" dirty="0" smtClean="0">
                <a:solidFill>
                  <a:srgbClr val="0000FF"/>
                </a:solidFill>
              </a:rPr>
              <a:t>lay </a:t>
            </a:r>
            <a:r>
              <a:rPr lang="en-US" i="1" dirty="0">
                <a:solidFill>
                  <a:srgbClr val="0000FF"/>
                </a:solidFill>
              </a:rPr>
              <a:t>some of the technological foundations for the future of the </a:t>
            </a:r>
            <a:r>
              <a:rPr lang="en-US" i="1" dirty="0" smtClean="0">
                <a:solidFill>
                  <a:srgbClr val="0000FF"/>
                </a:solidFill>
              </a:rPr>
              <a:t>field…</a:t>
            </a:r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                           </a:t>
            </a:r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9DC6-CBBA-0548-B4C9-70F1FD0F0A9B}" type="datetime1">
              <a:rPr lang="en-US" smtClean="0"/>
              <a:t>10/6/15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905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</a:rPr>
              <a:t>Data </a:t>
            </a:r>
            <a:r>
              <a:rPr lang="en-US" sz="1800" dirty="0" smtClean="0">
                <a:solidFill>
                  <a:schemeClr val="bg1"/>
                </a:solidFill>
              </a:rPr>
              <a:t>formatting 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sz="1800" dirty="0" smtClean="0">
                <a:solidFill>
                  <a:schemeClr val="bg1"/>
                </a:solidFill>
              </a:rPr>
              <a:t>delivery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343400" y="3352800"/>
            <a:ext cx="1752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</a:rPr>
              <a:t>Pattern </a:t>
            </a:r>
            <a:r>
              <a:rPr lang="en-US" sz="1800" dirty="0" smtClean="0">
                <a:solidFill>
                  <a:srgbClr val="FFFFFF"/>
                </a:solidFill>
              </a:rPr>
              <a:t>Recognition (PR)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267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</a:rPr>
              <a:t>Track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 rot="21291643">
            <a:off x="1735900" y="2233537"/>
            <a:ext cx="1100201" cy="720791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304800"/>
            <a:ext cx="822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      </a:t>
            </a:r>
            <a:r>
              <a:rPr lang="en-US" sz="2400" b="1" i="1" dirty="0" smtClean="0">
                <a:solidFill>
                  <a:srgbClr val="0000FF"/>
                </a:solidFill>
                <a:latin typeface="Helvetica"/>
                <a:cs typeface="Helvetica"/>
              </a:rPr>
              <a:t>General comment on demonstration</a:t>
            </a:r>
            <a:endParaRPr lang="en-US" sz="2400" b="1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F4C7-A5F8-614C-87DB-B1CBC24AD071}" type="datetime1">
              <a:rPr lang="en-US" smtClean="0"/>
              <a:t>10/6/15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" y="685800"/>
            <a:ext cx="17526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Data Sourcing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Emulate tracker output using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 HL-LHC simulation data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133600" y="3048000"/>
            <a:ext cx="381000" cy="533400"/>
          </a:xfrm>
          <a:prstGeom prst="line">
            <a:avLst/>
          </a:prstGeom>
          <a:ln>
            <a:solidFill>
              <a:srgbClr val="83D9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72200" y="5562600"/>
            <a:ext cx="457200" cy="609600"/>
          </a:xfrm>
          <a:prstGeom prst="line">
            <a:avLst/>
          </a:prstGeom>
          <a:ln>
            <a:solidFill>
              <a:srgbClr val="83D9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34200" y="4953000"/>
            <a:ext cx="4572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81800" y="5257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out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57400" y="3810000"/>
            <a:ext cx="3962400" cy="2590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480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39624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4953000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 smtClean="0"/>
              <a:t>t3</a:t>
            </a:r>
            <a:endParaRPr lang="en-US" dirty="0"/>
          </a:p>
        </p:txBody>
      </p:sp>
      <p:pic>
        <p:nvPicPr>
          <p:cNvPr id="29" name="Picture 28" descr="CMS_trigger_secto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876800"/>
            <a:ext cx="867297" cy="1878654"/>
          </a:xfrm>
          <a:prstGeom prst="rect">
            <a:avLst/>
          </a:prstGeom>
        </p:spPr>
      </p:pic>
      <p:pic>
        <p:nvPicPr>
          <p:cNvPr id="31" name="Picture 30" descr="CMS-pile-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28800" cy="1146299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>
            <a:off x="2286000" y="3505200"/>
            <a:ext cx="1524000" cy="106680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0" name="Straight Arrow Connector 10239"/>
          <p:cNvCxnSpPr/>
          <p:nvPr/>
        </p:nvCxnSpPr>
        <p:spPr>
          <a:xfrm>
            <a:off x="3581400" y="4191000"/>
            <a:ext cx="990600" cy="68580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2" name="Straight Arrow Connector 10241"/>
          <p:cNvCxnSpPr/>
          <p:nvPr/>
        </p:nvCxnSpPr>
        <p:spPr>
          <a:xfrm>
            <a:off x="4038600" y="4724400"/>
            <a:ext cx="2133600" cy="144780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524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Processing</a:t>
            </a:r>
          </a:p>
          <a:p>
            <a:pPr algn="ctr"/>
            <a:r>
              <a:rPr lang="en-US" dirty="0" smtClean="0"/>
              <a:t>Latency </a:t>
            </a:r>
            <a:r>
              <a:rPr lang="el-GR" dirty="0" smtClean="0"/>
              <a:t>Δ</a:t>
            </a:r>
            <a:r>
              <a:rPr lang="en-US" dirty="0" smtClean="0"/>
              <a:t> t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85800" y="31242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~4 </a:t>
            </a:r>
            <a:r>
              <a:rPr lang="en-US" dirty="0" err="1" smtClean="0"/>
              <a:t>μs</a:t>
            </a:r>
            <a:endParaRPr lang="en-US" dirty="0" smtClean="0"/>
          </a:p>
        </p:txBody>
      </p:sp>
      <p:cxnSp>
        <p:nvCxnSpPr>
          <p:cNvPr id="10256" name="Straight Arrow Connector 10255"/>
          <p:cNvCxnSpPr/>
          <p:nvPr/>
        </p:nvCxnSpPr>
        <p:spPr>
          <a:xfrm flipH="1">
            <a:off x="228600" y="5638800"/>
            <a:ext cx="762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8" name="Straight Arrow Connector 10257"/>
          <p:cNvCxnSpPr/>
          <p:nvPr/>
        </p:nvCxnSpPr>
        <p:spPr>
          <a:xfrm flipV="1">
            <a:off x="990600" y="4572000"/>
            <a:ext cx="0" cy="1066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60" name="Straight Arrow Connector 10259"/>
          <p:cNvCxnSpPr/>
          <p:nvPr/>
        </p:nvCxnSpPr>
        <p:spPr>
          <a:xfrm>
            <a:off x="990600" y="5638800"/>
            <a:ext cx="1066800" cy="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61" name="TextBox 10260"/>
          <p:cNvSpPr txBox="1"/>
          <p:nvPr/>
        </p:nvSpPr>
        <p:spPr>
          <a:xfrm>
            <a:off x="381000" y="61722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latency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262" name="TextBox 10261"/>
          <p:cNvSpPr txBox="1"/>
          <p:nvPr/>
        </p:nvSpPr>
        <p:spPr>
          <a:xfrm>
            <a:off x="381000" y="4114800"/>
            <a:ext cx="140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performance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264" name="TextBox 10263"/>
          <p:cNvSpPr txBox="1"/>
          <p:nvPr/>
        </p:nvSpPr>
        <p:spPr>
          <a:xfrm>
            <a:off x="1676400" y="5257800"/>
            <a:ext cx="57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cost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0267" name="TextBox 10266"/>
          <p:cNvSpPr txBox="1"/>
          <p:nvPr/>
        </p:nvSpPr>
        <p:spPr>
          <a:xfrm>
            <a:off x="3200400" y="5791200"/>
            <a:ext cx="2113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(system/board/chip)</a:t>
            </a:r>
          </a:p>
          <a:p>
            <a:r>
              <a:rPr lang="en-US" dirty="0"/>
              <a:t>d</a:t>
            </a:r>
            <a:r>
              <a:rPr lang="en-US" dirty="0" smtClean="0"/>
              <a:t>esign optimization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05600" cy="1219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High Performance Computing</a:t>
            </a:r>
            <a:br>
              <a:rPr lang="en-US" sz="3200" dirty="0" smtClean="0"/>
            </a:br>
            <a:r>
              <a:rPr lang="en-US" sz="1600" b="1" i="1" dirty="0" smtClean="0">
                <a:solidFill>
                  <a:schemeClr val="tx1"/>
                </a:solidFill>
                <a:sym typeface="Wingdings"/>
              </a:rPr>
              <a:t> from US </a:t>
            </a:r>
            <a:r>
              <a:rPr lang="en-US" sz="1600" b="1" i="1" dirty="0">
                <a:solidFill>
                  <a:schemeClr val="tx1"/>
                </a:solidFill>
                <a:sym typeface="Wingdings"/>
              </a:rPr>
              <a:t>“Report to the President and Congress” by President’s</a:t>
            </a:r>
            <a:br>
              <a:rPr lang="en-US" sz="1600" b="1" i="1" dirty="0">
                <a:solidFill>
                  <a:schemeClr val="tx1"/>
                </a:solidFill>
                <a:sym typeface="Wingdings"/>
              </a:rPr>
            </a:br>
            <a:r>
              <a:rPr lang="en-US" sz="1600" b="1" i="1" dirty="0">
                <a:solidFill>
                  <a:schemeClr val="tx1"/>
                </a:solidFill>
                <a:sym typeface="Wingdings"/>
              </a:rPr>
              <a:t>Council of Advisors on Science and Technology, Dec. 2010 (page </a:t>
            </a:r>
            <a:r>
              <a:rPr lang="en-US" sz="1600" b="1" i="1" dirty="0" smtClean="0">
                <a:solidFill>
                  <a:schemeClr val="tx1"/>
                </a:solidFill>
                <a:sym typeface="Wingdings"/>
              </a:rPr>
              <a:t>65)</a:t>
            </a:r>
            <a:r>
              <a:rPr lang="en-US" sz="1600" b="1" i="1" dirty="0">
                <a:solidFill>
                  <a:schemeClr val="tx1"/>
                </a:solidFill>
                <a:sym typeface="Wingdings"/>
              </a:rPr>
              <a:t/>
            </a:r>
            <a:br>
              <a:rPr lang="en-US" sz="1600" b="1" i="1" dirty="0">
                <a:solidFill>
                  <a:schemeClr val="tx1"/>
                </a:solidFill>
                <a:sym typeface="Wingdings"/>
              </a:rPr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953000"/>
          </a:xfrm>
        </p:spPr>
        <p:txBody>
          <a:bodyPr/>
          <a:lstStyle/>
          <a:p>
            <a:r>
              <a:rPr lang="en-US" sz="2000" dirty="0" smtClean="0"/>
              <a:t>Compute-intensive</a:t>
            </a:r>
          </a:p>
          <a:p>
            <a:pPr lvl="1"/>
            <a:r>
              <a:rPr lang="en-US" sz="2000" dirty="0" smtClean="0"/>
              <a:t>massively parallel computation involving </a:t>
            </a:r>
            <a:r>
              <a:rPr lang="en-US" sz="2000" i="1" dirty="0" smtClean="0">
                <a:solidFill>
                  <a:srgbClr val="0000FF"/>
                </a:solidFill>
              </a:rPr>
              <a:t>very large number of processing elements</a:t>
            </a:r>
            <a:r>
              <a:rPr lang="en-US" sz="2000" dirty="0" smtClean="0">
                <a:solidFill>
                  <a:srgbClr val="0000FF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 smtClean="0"/>
              <a:t>Communication-intensive</a:t>
            </a:r>
          </a:p>
          <a:p>
            <a:pPr lvl="1"/>
            <a:r>
              <a:rPr lang="en-US" sz="2000" i="1" dirty="0" smtClean="0">
                <a:solidFill>
                  <a:srgbClr val="0000FF"/>
                </a:solidFill>
              </a:rPr>
              <a:t>high-speed transfer of data </a:t>
            </a:r>
            <a:r>
              <a:rPr lang="en-US" sz="2000" dirty="0" smtClean="0">
                <a:solidFill>
                  <a:srgbClr val="0000FF"/>
                </a:solidFill>
              </a:rPr>
              <a:t>among processing elements;</a:t>
            </a:r>
            <a:endParaRPr lang="en-US" sz="2000" dirty="0" smtClean="0"/>
          </a:p>
          <a:p>
            <a:r>
              <a:rPr lang="en-US" sz="2000" dirty="0" smtClean="0"/>
              <a:t>Data-intensive</a:t>
            </a:r>
          </a:p>
          <a:p>
            <a:pPr lvl="1"/>
            <a:r>
              <a:rPr lang="en-US" sz="2000" i="1" dirty="0" smtClean="0">
                <a:solidFill>
                  <a:srgbClr val="0000FF"/>
                </a:solidFill>
              </a:rPr>
              <a:t>high-speed manipulation of </a:t>
            </a:r>
            <a:r>
              <a:rPr lang="en-US" sz="2000" dirty="0" smtClean="0">
                <a:solidFill>
                  <a:srgbClr val="0000FF"/>
                </a:solidFill>
              </a:rPr>
              <a:t>very large quantities of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33400" y="373380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  <a:latin typeface="Book Antiqua" charset="0"/>
              </a:rPr>
              <a:t>           HL-LHC L1 Tracking Trigger is  High Performance Computing</a:t>
            </a:r>
          </a:p>
          <a:p>
            <a:r>
              <a:rPr lang="en-US" b="1" i="1" dirty="0">
                <a:solidFill>
                  <a:schemeClr val="accent4"/>
                </a:solidFill>
                <a:latin typeface="Book Antiqua" charset="0"/>
              </a:rPr>
              <a:t> </a:t>
            </a:r>
            <a:r>
              <a:rPr lang="en-US" b="1" i="1" dirty="0" smtClean="0">
                <a:solidFill>
                  <a:schemeClr val="accent4"/>
                </a:solidFill>
                <a:latin typeface="Book Antiqua" charset="0"/>
              </a:rPr>
              <a:t>                                        </a:t>
            </a:r>
            <a:r>
              <a:rPr lang="en-US" sz="1800" b="1" i="1" dirty="0" smtClean="0">
                <a:solidFill>
                  <a:srgbClr val="0000FF"/>
                </a:solidFill>
                <a:latin typeface="Book Antiqua" charset="0"/>
              </a:rPr>
              <a:t>(</a:t>
            </a:r>
            <a:r>
              <a:rPr lang="en-US" sz="1800" b="1" i="1" dirty="0">
                <a:solidFill>
                  <a:srgbClr val="0000FF"/>
                </a:solidFill>
                <a:latin typeface="Book Antiqua" charset="0"/>
              </a:rPr>
              <a:t>Non-von Neumann approach</a:t>
            </a:r>
            <a:r>
              <a:rPr lang="en-US" sz="1800" b="1" i="1" dirty="0" smtClean="0">
                <a:solidFill>
                  <a:srgbClr val="0000FF"/>
                </a:solidFill>
                <a:latin typeface="Book Antiqua" charset="0"/>
              </a:rPr>
              <a:t>)</a:t>
            </a:r>
          </a:p>
          <a:p>
            <a:r>
              <a:rPr lang="en-US" sz="1800" b="1" i="1" dirty="0">
                <a:solidFill>
                  <a:srgbClr val="0000FF"/>
                </a:solidFill>
                <a:latin typeface="Book Antiqua" charset="0"/>
              </a:rPr>
              <a:t> </a:t>
            </a:r>
            <a:r>
              <a:rPr lang="en-US" sz="1800" b="1" i="1" dirty="0" smtClean="0">
                <a:solidFill>
                  <a:srgbClr val="0000FF"/>
                </a:solidFill>
                <a:latin typeface="Book Antiqua" charset="0"/>
              </a:rPr>
              <a:t>                            </a:t>
            </a:r>
            <a:r>
              <a:rPr lang="en-US" sz="1800" b="1" i="1" dirty="0" smtClean="0">
                <a:solidFill>
                  <a:srgbClr val="FF6600"/>
                </a:solidFill>
                <a:latin typeface="Book Antiqua" charset="0"/>
              </a:rPr>
              <a:t> but with very Low Latency and in Real Time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b="1" i="1" dirty="0">
                <a:solidFill>
                  <a:srgbClr val="FF6600"/>
                </a:solidFill>
                <a:latin typeface="Book Antiqua" charset="0"/>
              </a:rPr>
              <a:t> </a:t>
            </a:r>
            <a:r>
              <a:rPr lang="en-US" b="1" i="1" dirty="0" smtClean="0">
                <a:solidFill>
                  <a:srgbClr val="FF6600"/>
                </a:solidFill>
                <a:latin typeface="Book Antiqua" charset="0"/>
              </a:rPr>
              <a:t>         </a:t>
            </a:r>
            <a:r>
              <a:rPr lang="en-US" b="1" i="1" dirty="0" smtClean="0">
                <a:solidFill>
                  <a:srgbClr val="0000FF"/>
                </a:solidFill>
                <a:latin typeface="Book Antiqua" charset="0"/>
              </a:rPr>
              <a:t>HL-LHC  requires the most advanced Real Time processing technology</a:t>
            </a:r>
            <a:endParaRPr lang="en-US" b="1" i="1" dirty="0">
              <a:solidFill>
                <a:srgbClr val="0000FF"/>
              </a:solidFill>
              <a:latin typeface="Book Antiqua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3BE05-25EF-C545-B993-9CB4B6ADA7BB}" type="datetime1">
              <a:rPr lang="en-US" smtClean="0"/>
              <a:t>10/6/15</a:t>
            </a:fld>
            <a:endParaRPr lang="en-US"/>
          </a:p>
        </p:txBody>
      </p:sp>
      <p:pic>
        <p:nvPicPr>
          <p:cNvPr id="9" name="Picture 8" descr="CMS-pile-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160915"/>
            <a:ext cx="2667000" cy="1671686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96899"/>
            <a:ext cx="2286000" cy="166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  <p:pic>
        <p:nvPicPr>
          <p:cNvPr id="12" name="Picture 11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02" y="2971800"/>
            <a:ext cx="17940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1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001000" cy="1219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ook Antiqua" charset="0"/>
                <a:ea typeface="ＭＳ Ｐゴシック" charset="0"/>
                <a:cs typeface="ＭＳ Ｐゴシック" charset="0"/>
              </a:rPr>
              <a:t>Use HL-LHC as an example</a:t>
            </a:r>
            <a:endParaRPr lang="en-US" sz="3200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Frontier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physics 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at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LHC in the future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  <a:endParaRPr lang="en-US" sz="2000" i="1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   Go to Higher Energy:   needs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more aggressive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R&amp;D in Magnet </a:t>
            </a: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                                    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                           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OR</a:t>
            </a: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Go to Higher Luminosity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:  needs aggressive Tracking Trigger R&amp;D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It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has become clear that track based trigger capability will be crucial to the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frontier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physics reach at LHC in the future, as luminosity increases.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current technology using fiber data transfer, FPGAs, custom chips and modern PCs cannot be scaled in a simple manner to accommodate all the tracking trigger demands.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improvements, or breakthroughs, will be needed. In other words, aggressive R&amp;D efforts will be required.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</a:pP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  <a:sym typeface="Wingdings"/>
              </a:rPr>
              <a:t>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How to take advantages of modern (new/emerging) technologies</a:t>
            </a:r>
          </a:p>
          <a:p>
            <a:pPr marL="0" indent="0">
              <a:buNone/>
            </a:pPr>
            <a:endParaRPr lang="en-US" sz="2000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  </a:t>
            </a:r>
            <a:endParaRPr lang="en-US" sz="2000" b="1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E37-3AA5-1B41-BDD0-8ADE351FAAC1}" type="datetime1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 based Tracking Trigger R&amp;D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6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60522</TotalTime>
  <Words>5422</Words>
  <Application>Microsoft Macintosh PowerPoint</Application>
  <PresentationFormat>On-screen Show (4:3)</PresentationFormat>
  <Paragraphs>1146</Paragraphs>
  <Slides>72</Slides>
  <Notes>6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Office Theme</vt:lpstr>
      <vt:lpstr>Microsoft Excel Macro-Enabled Worksheet</vt:lpstr>
      <vt:lpstr>AM based approach for future Tracking Trigger applications </vt:lpstr>
      <vt:lpstr>Guideline of the talks</vt:lpstr>
      <vt:lpstr>PowerPoint Presentation</vt:lpstr>
      <vt:lpstr>PowerPoint Presentation</vt:lpstr>
      <vt:lpstr>And the old worries continue in the coming decade &amp; beyond …  </vt:lpstr>
      <vt:lpstr>PowerPoint Presentation</vt:lpstr>
      <vt:lpstr>PowerPoint Presentation</vt:lpstr>
      <vt:lpstr>High Performance Computing  from US “Report to the President and Congress” by President’s Council of Advisors on Science and Technology, Dec. 2010 (page 65) </vt:lpstr>
      <vt:lpstr>Use HL-LHC as an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R&amp;D</vt:lpstr>
      <vt:lpstr>Comparison: ATLAS L2 FTK and CMS L1 Track Trigger</vt:lpstr>
      <vt:lpstr>PowerPoint Presentation</vt:lpstr>
      <vt:lpstr>PowerPoint Presentation</vt:lpstr>
      <vt:lpstr>PowerPoint Presentation</vt:lpstr>
      <vt:lpstr>Pulsar IIb FPGA to Full Mesh ATCA Backplane </vt:lpstr>
      <vt:lpstr>PowerPoint Presentation</vt:lpstr>
      <vt:lpstr>Pulsar 2b achieved performance  data delivery capability demonstrates 24 crates system is feasible  </vt:lpstr>
      <vt:lpstr>PowerPoint Presentation</vt:lpstr>
      <vt:lpstr>The AM approach </vt:lpstr>
      <vt:lpstr>Pattern Recognition  Associative Memory  approach</vt:lpstr>
      <vt:lpstr>PowerPoint Presentation</vt:lpstr>
      <vt:lpstr>PowerPoint Presentation</vt:lpstr>
      <vt:lpstr>PowerPoint Presentation</vt:lpstr>
      <vt:lpstr> </vt:lpstr>
      <vt:lpstr>Before and after AM stage:  Associative Memory for CMS case at HL-LHC ~100M patterns, or ~2M pattern per trigger tower, or few x 100K per chip</vt:lpstr>
      <vt:lpstr>PowerPoint Presentation</vt:lpstr>
      <vt:lpstr>PowerPoint Presentation</vt:lpstr>
      <vt:lpstr>“A New Concept of Vertically Integrated Pattern Recognition Associative Memory” TIPP 2011 Proceedings http://www.sciencedirect.com/science/article/pii/S1875389212019165</vt:lpstr>
      <vt:lpstr>PowerPoint Presentation</vt:lpstr>
      <vt:lpstr>PowerPoint Presentation</vt:lpstr>
      <vt:lpstr>Design involved</vt:lpstr>
      <vt:lpstr>PowerPoint Presentation</vt:lpstr>
      <vt:lpstr>PowerPoint Presentation</vt:lpstr>
      <vt:lpstr>Extensive  simulation and optimization work done at different levels   much of the work done by engineering students</vt:lpstr>
      <vt:lpstr>PowerPoint Presentation</vt:lpstr>
      <vt:lpstr>PowerPoint Presentation</vt:lpstr>
      <vt:lpstr>Test Mezzanine Card</vt:lpstr>
      <vt:lpstr>Chip Testing and Performance Study</vt:lpstr>
      <vt:lpstr>Moving forward: 3D stacking (protoVIPRAM01)</vt:lpstr>
      <vt:lpstr>Moving Forward: VIPRAM for L1CMS</vt:lpstr>
      <vt:lpstr>Moving Forward: protoVIPRAM02 for L1 CMS Focus on the System Interface</vt:lpstr>
      <vt:lpstr>Pattern Recognition Mezzanine</vt:lpstr>
      <vt:lpstr>The L1CMS “CAM Tier and I/O Tier ” Schematic and Layout</vt:lpstr>
      <vt:lpstr>The technology of B-TSVs</vt:lpstr>
      <vt:lpstr>3D MPW Run</vt:lpstr>
      <vt:lpstr>PowerPoint Presentation</vt:lpstr>
      <vt:lpstr>PowerPoint Presentation</vt:lpstr>
      <vt:lpstr>Pattern Recognition Engine flow</vt:lpstr>
      <vt:lpstr>Before and after AM stage:  Associative Memory for CMS case at HL-LHC ~100M patterns, or ~2M pattern per trigger tower, or few x 100K per chip</vt:lpstr>
      <vt:lpstr>PowerPoint Presentation</vt:lpstr>
      <vt:lpstr>High Performance AM chip development </vt:lpstr>
      <vt:lpstr>PowerPoint Presentation</vt:lpstr>
      <vt:lpstr>Experiment on chip Lepton isolation in a chip?</vt:lpstr>
      <vt:lpstr>PowerPoint Presentation</vt:lpstr>
      <vt:lpstr>Initial Board Level demo (2015- early 2016)</vt:lpstr>
      <vt:lpstr>One Trigger Tower can be fully demonstrated  with two ATCA shelves (2016 - 2017)</vt:lpstr>
      <vt:lpstr>PowerPoint Presentation</vt:lpstr>
      <vt:lpstr>            AM-based Tracking Trigger R&amp;D for HL-LHC   </vt:lpstr>
      <vt:lpstr>       HL-LHC tracking trigger challenges  &amp; new/emerging technologies &amp;  R&amp;D</vt:lpstr>
      <vt:lpstr>backup</vt:lpstr>
      <vt:lpstr>PowerPoint Presentation</vt:lpstr>
      <vt:lpstr>PowerPoint Presentation</vt:lpstr>
      <vt:lpstr>PowerPoint Presentation</vt:lpstr>
      <vt:lpstr>Outlook: Tracking Trigger &amp; Future Hadron Colliders</vt:lpstr>
      <vt:lpstr>PowerPoint Presentation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Track Trigger </dc:title>
  <dc:subject/>
  <dc:creator>Ted Liu</dc:creator>
  <cp:keywords/>
  <dc:description/>
  <cp:lastModifiedBy>Ted Liu</cp:lastModifiedBy>
  <cp:revision>1735</cp:revision>
  <cp:lastPrinted>2014-03-19T04:58:08Z</cp:lastPrinted>
  <dcterms:created xsi:type="dcterms:W3CDTF">2013-07-22T16:16:04Z</dcterms:created>
  <dcterms:modified xsi:type="dcterms:W3CDTF">2015-10-06T17:31:28Z</dcterms:modified>
  <cp:category/>
</cp:coreProperties>
</file>