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5" r:id="rId2"/>
    <p:sldId id="292" r:id="rId3"/>
    <p:sldId id="320" r:id="rId4"/>
    <p:sldId id="293" r:id="rId5"/>
    <p:sldId id="295" r:id="rId6"/>
    <p:sldId id="294" r:id="rId7"/>
    <p:sldId id="304" r:id="rId8"/>
    <p:sldId id="296" r:id="rId9"/>
    <p:sldId id="297" r:id="rId10"/>
    <p:sldId id="298" r:id="rId11"/>
    <p:sldId id="306" r:id="rId12"/>
    <p:sldId id="299" r:id="rId13"/>
    <p:sldId id="301" r:id="rId14"/>
    <p:sldId id="318" r:id="rId15"/>
    <p:sldId id="302" r:id="rId16"/>
    <p:sldId id="308" r:id="rId17"/>
    <p:sldId id="307" r:id="rId18"/>
    <p:sldId id="309" r:id="rId19"/>
    <p:sldId id="310" r:id="rId20"/>
    <p:sldId id="311" r:id="rId21"/>
    <p:sldId id="312" r:id="rId22"/>
    <p:sldId id="315" r:id="rId23"/>
    <p:sldId id="313" r:id="rId24"/>
    <p:sldId id="316" r:id="rId25"/>
    <p:sldId id="300" r:id="rId26"/>
    <p:sldId id="317" r:id="rId27"/>
    <p:sldId id="305" r:id="rId28"/>
    <p:sldId id="319" r:id="rId29"/>
    <p:sldId id="314" r:id="rId3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A000"/>
    <a:srgbClr val="FF6699"/>
    <a:srgbClr val="FF0000"/>
    <a:srgbClr val="FFCC99"/>
    <a:srgbClr val="003399"/>
    <a:srgbClr val="FFFF66"/>
    <a:srgbClr val="008000"/>
    <a:srgbClr val="FF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6" autoAdjust="0"/>
  </p:normalViewPr>
  <p:slideViewPr>
    <p:cSldViewPr snapToGrid="0">
      <p:cViewPr>
        <p:scale>
          <a:sx n="75" d="100"/>
          <a:sy n="75" d="100"/>
        </p:scale>
        <p:origin x="-114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4"/>
    </p:cViewPr>
  </p:sorterViewPr>
  <p:notesViewPr>
    <p:cSldViewPr snapToGrid="0">
      <p:cViewPr varScale="1">
        <p:scale>
          <a:sx n="58" d="100"/>
          <a:sy n="58" d="100"/>
        </p:scale>
        <p:origin x="-1770" y="-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defTabSz="920750"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r" defTabSz="920750">
              <a:defRPr kumimoji="0" sz="1200" b="0">
                <a:latin typeface="Times New Roman" charset="0"/>
              </a:defRPr>
            </a:lvl1pPr>
          </a:lstStyle>
          <a:p>
            <a:fld id="{2F7BCBFD-FC57-594E-BDCC-57E99B06B904}" type="datetime1">
              <a:rPr lang="en-US"/>
              <a:pPr/>
              <a:t>10/5/15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defTabSz="920750"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058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r" defTabSz="920750">
              <a:defRPr kumimoji="0" sz="1200" b="0">
                <a:latin typeface="Times New Roman" charset="0"/>
              </a:defRPr>
            </a:lvl1pPr>
          </a:lstStyle>
          <a:p>
            <a:fld id="{63D1366C-DF8D-0347-9B75-B1E03BF24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1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defTabSz="920750"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33913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3725"/>
            <a:ext cx="51276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r" defTabSz="920750">
              <a:defRPr kumimoji="0" sz="1200" b="0">
                <a:latin typeface="Times New Roman" charset="0"/>
              </a:defRPr>
            </a:lvl1pPr>
          </a:lstStyle>
          <a:p>
            <a:fld id="{A1A38DE5-7651-E046-91AE-C368C203B6C7}" type="datetime1">
              <a:rPr lang="en-US"/>
              <a:pPr/>
              <a:t>10/5/15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defTabSz="920750">
              <a:defRPr kumimoji="0"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058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r" defTabSz="920750">
              <a:defRPr kumimoji="0" sz="1200" b="0">
                <a:latin typeface="Times New Roman" charset="0"/>
              </a:defRPr>
            </a:lvl1pPr>
          </a:lstStyle>
          <a:p>
            <a:fld id="{58C9279D-0FB1-5C41-9B4D-4EDA82D55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19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A38DE5-7651-E046-91AE-C368C203B6C7}" type="datetime1">
              <a:rPr lang="en-US" smtClean="0"/>
              <a:pPr/>
              <a:t>10/5/15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279D-0FB1-5C41-9B4D-4EDA82D559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Firmware logic ensures restriction that </a:t>
            </a:r>
            <a:br>
              <a:rPr lang="en-US" dirty="0" smtClean="0"/>
            </a:br>
            <a:r>
              <a:rPr lang="en-US" dirty="0" smtClean="0"/>
              <a:t>that random  address reading not done </a:t>
            </a:r>
            <a:br>
              <a:rPr lang="en-US" dirty="0" smtClean="0"/>
            </a:br>
            <a:r>
              <a:rPr lang="en-US" dirty="0" smtClean="0"/>
              <a:t>from same bank on 2 consecutive clocks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A38DE5-7651-E046-91AE-C368C203B6C7}" type="datetime1">
              <a:rPr lang="en-US" smtClean="0"/>
              <a:pPr/>
              <a:t>10/5/15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279D-0FB1-5C41-9B4D-4EDA82D559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A38DE5-7651-E046-91AE-C368C203B6C7}" type="datetime1">
              <a:rPr lang="en-US" smtClean="0"/>
              <a:pPr/>
              <a:t>10/5/15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9279D-0FB1-5C41-9B4D-4EDA82D559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6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8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857AE-011E-714C-9B99-E2F77F2EB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0345-FECC-E24F-9556-008946E40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2E711-0A29-B749-9EE7-BFDC0475D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EDD1D-938B-BB44-8DEC-82ABF96CF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0F6CD-36DA-1E45-9ABE-535865840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0B6B3-B7E0-9947-B501-1B9F652B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45D0D-1041-434F-8783-CF9E17439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932FF-FEB8-CD4E-9E73-31BC8C313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21154-F620-5048-993A-9FADB10F4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D4E43-BB6B-7F4D-B2EF-7F280ADE5E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915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9038" y="152400"/>
            <a:ext cx="7726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28700"/>
            <a:ext cx="86106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96063"/>
            <a:ext cx="1066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9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 October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86538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9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913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6FA62D6C-3ED0-2C44-8E87-90A59D1CAA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553200"/>
            <a:ext cx="8610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2" name="Picture 14" descr="CMS-Colo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400"/>
            <a:ext cx="8048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UFsig-CMY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49" y="6610350"/>
            <a:ext cx="96385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Wingdings" charset="2"/>
        <a:buChar char=""/>
        <a:defRPr kumimoji="1" sz="2400">
          <a:solidFill>
            <a:srgbClr val="00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80000"/>
        <a:buFont typeface="Wingdings" charset="2"/>
        <a:buChar char="Ø"/>
        <a:defRPr kumimoji="1" sz="2000">
          <a:solidFill>
            <a:srgbClr val="008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Zapf Dingbat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75000"/>
        <a:buFont typeface="Zapf Dingbats" charset="0"/>
        <a:buChar char="è"/>
        <a:defRPr kumimoji="1" sz="2000">
          <a:solidFill>
            <a:srgbClr val="FF00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0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cds.cern.ch/record/1556311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.cern.ch/record/2020886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5713" y="2387600"/>
            <a:ext cx="7772400" cy="1362075"/>
          </a:xfrm>
        </p:spPr>
        <p:txBody>
          <a:bodyPr/>
          <a:lstStyle/>
          <a:p>
            <a:pPr algn="r"/>
            <a:r>
              <a:rPr lang="en-US" b="0" dirty="0" smtClean="0"/>
              <a:t>CMS Phase-2 Trigger Upgrade Plans and R&amp;D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676899" y="3910013"/>
            <a:ext cx="3351213" cy="1500187"/>
          </a:xfrm>
        </p:spPr>
        <p:txBody>
          <a:bodyPr/>
          <a:lstStyle/>
          <a:p>
            <a:pPr algn="r"/>
            <a:r>
              <a:rPr lang="en-US" dirty="0" smtClean="0">
                <a:latin typeface="+mj-lt"/>
              </a:rPr>
              <a:t>Darin Acosta</a:t>
            </a:r>
          </a:p>
          <a:p>
            <a:pPr algn="r"/>
            <a:r>
              <a:rPr lang="en-US" dirty="0" smtClean="0">
                <a:latin typeface="+mj-lt"/>
              </a:rPr>
              <a:t>University of Florida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Track-Finding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8712200" cy="5549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 a “push” design, not region of interest</a:t>
            </a:r>
          </a:p>
          <a:p>
            <a:pPr lvl="1"/>
            <a:r>
              <a:rPr lang="en-US" dirty="0" smtClean="0"/>
              <a:t>Input: Expect ~10K stubs/BX @ PU~140, of which</a:t>
            </a:r>
            <a:br>
              <a:rPr lang="en-US" dirty="0" smtClean="0"/>
            </a:br>
            <a:r>
              <a:rPr lang="en-US" dirty="0" smtClean="0"/>
              <a:t>5-10% belong to tracks with P</a:t>
            </a:r>
            <a:r>
              <a:rPr lang="en-US" baseline="-25000" dirty="0" smtClean="0"/>
              <a:t>T</a:t>
            </a:r>
            <a:r>
              <a:rPr lang="en-US" dirty="0" smtClean="0"/>
              <a:t>&gt;2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Output: ~100 bits/track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CC00CC"/>
                </a:solidFill>
                <a:sym typeface="Wingdings"/>
              </a:rPr>
              <a:t>several </a:t>
            </a:r>
            <a:r>
              <a:rPr lang="en-US" dirty="0" err="1" smtClean="0">
                <a:solidFill>
                  <a:srgbClr val="CC00CC"/>
                </a:solidFill>
                <a:sym typeface="Wingdings"/>
              </a:rPr>
              <a:t>Tbps</a:t>
            </a:r>
            <a:r>
              <a:rPr lang="en-US" dirty="0">
                <a:solidFill>
                  <a:srgbClr val="CC00CC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to track </a:t>
            </a:r>
            <a:r>
              <a:rPr lang="en-US" dirty="0" err="1" smtClean="0">
                <a:sym typeface="Wingdings"/>
              </a:rPr>
              <a:t>correlators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Latency: ~5 </a:t>
            </a:r>
            <a:r>
              <a:rPr lang="en-US" dirty="0" err="1" smtClean="0">
                <a:sym typeface="Wingdings"/>
              </a:rPr>
              <a:t>μs</a:t>
            </a:r>
            <a:r>
              <a:rPr lang="en-US" dirty="0" smtClean="0">
                <a:sym typeface="Wingdings"/>
              </a:rPr>
              <a:t> allocated</a:t>
            </a:r>
            <a:endParaRPr lang="en-US" dirty="0" smtClean="0"/>
          </a:p>
          <a:p>
            <a:r>
              <a:rPr lang="en-US" dirty="0" smtClean="0"/>
              <a:t>Multiple approaches under consideration to find tracks:</a:t>
            </a:r>
          </a:p>
          <a:p>
            <a:pPr lvl="1"/>
            <a:r>
              <a:rPr lang="en-US" dirty="0"/>
              <a:t>Pattern-based: Track patterns stored in </a:t>
            </a:r>
            <a:r>
              <a:rPr lang="en-US" dirty="0" smtClean="0"/>
              <a:t>Associative </a:t>
            </a:r>
            <a:r>
              <a:rPr lang="en-US" dirty="0"/>
              <a:t>Memory chips</a:t>
            </a:r>
          </a:p>
          <a:p>
            <a:pPr lvl="2"/>
            <a:r>
              <a:rPr lang="en-US" dirty="0"/>
              <a:t>Target implementation in </a:t>
            </a:r>
            <a:r>
              <a:rPr lang="en-US" dirty="0" smtClean="0"/>
              <a:t>custom ASICs </a:t>
            </a:r>
            <a:r>
              <a:rPr lang="en-US" dirty="0"/>
              <a:t>to </a:t>
            </a:r>
            <a:r>
              <a:rPr lang="en-US" dirty="0" smtClean="0"/>
              <a:t>store </a:t>
            </a:r>
            <a:r>
              <a:rPr lang="en-US" dirty="0"/>
              <a:t>large number of </a:t>
            </a:r>
            <a:r>
              <a:rPr lang="en-US" dirty="0" smtClean="0"/>
              <a:t>patterns (~100M overall)</a:t>
            </a:r>
            <a:endParaRPr lang="en-US" dirty="0"/>
          </a:p>
          <a:p>
            <a:pPr lvl="1"/>
            <a:r>
              <a:rPr lang="en-US" dirty="0"/>
              <a:t>Hough transform: </a:t>
            </a:r>
            <a:r>
              <a:rPr lang="en-US" dirty="0" smtClean="0"/>
              <a:t>transformation of track patterns to clusters in transformed space</a:t>
            </a:r>
          </a:p>
          <a:p>
            <a:pPr lvl="2"/>
            <a:r>
              <a:rPr lang="en-US" dirty="0"/>
              <a:t>Target implementation in </a:t>
            </a:r>
            <a:r>
              <a:rPr lang="en-US" dirty="0" smtClean="0"/>
              <a:t>FPGAs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/>
              <a:t>Tracklet</a:t>
            </a:r>
            <a:r>
              <a:rPr lang="en-US" dirty="0"/>
              <a:t>” </a:t>
            </a:r>
            <a:r>
              <a:rPr lang="en-US" dirty="0" smtClean="0"/>
              <a:t>approach: Track building from stubs with pair-wise layer extrapolations</a:t>
            </a:r>
          </a:p>
          <a:p>
            <a:pPr lvl="2"/>
            <a:r>
              <a:rPr lang="en-US" dirty="0" smtClean="0"/>
              <a:t>Target implementation in FPGAs</a:t>
            </a:r>
          </a:p>
          <a:p>
            <a:r>
              <a:rPr lang="en-US" dirty="0" smtClean="0"/>
              <a:t>Generally implemented with time-multiplexing of the input data (round-robin of event data to processors)</a:t>
            </a:r>
          </a:p>
          <a:p>
            <a:r>
              <a:rPr lang="en-US" dirty="0" smtClean="0"/>
              <a:t>All followed by a track-fitting stage to extract track parameters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7800" y="571500"/>
            <a:ext cx="251460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More in </a:t>
            </a:r>
            <a:r>
              <a:rPr lang="en-US" sz="2000" b="0" dirty="0" err="1" smtClean="0">
                <a:latin typeface="Comic Sans MS"/>
              </a:rPr>
              <a:t>T.Liu’s</a:t>
            </a:r>
            <a:r>
              <a:rPr lang="en-US" sz="2000" b="0" dirty="0" smtClean="0">
                <a:latin typeface="Comic Sans MS"/>
              </a:rPr>
              <a:t> and </a:t>
            </a:r>
            <a:r>
              <a:rPr lang="en-US" sz="2000" b="0" dirty="0" err="1" smtClean="0">
                <a:latin typeface="Comic Sans MS"/>
              </a:rPr>
              <a:t>A.Ryd’s</a:t>
            </a:r>
            <a:r>
              <a:rPr lang="en-US" sz="2000" b="0" dirty="0" smtClean="0">
                <a:latin typeface="Comic Sans MS"/>
              </a:rPr>
              <a:t> reports</a:t>
            </a:r>
          </a:p>
        </p:txBody>
      </p:sp>
    </p:spTree>
    <p:extLst>
      <p:ext uri="{BB962C8B-B14F-4D97-AF65-F5344CB8AC3E}">
        <p14:creationId xmlns:p14="http://schemas.microsoft.com/office/powerpoint/2010/main" val="178401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99" y="3835400"/>
            <a:ext cx="5346701" cy="1188155"/>
          </a:xfrm>
          <a:prstGeom prst="rect">
            <a:avLst/>
          </a:prstGeom>
        </p:spPr>
      </p:pic>
      <p:pic>
        <p:nvPicPr>
          <p:cNvPr id="8" name="Picture 7" descr="Ted-WIT-workshop-2014pptx-in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82" y="901700"/>
            <a:ext cx="1154018" cy="252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with AM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track patterns from hits across different detector layers</a:t>
            </a:r>
          </a:p>
          <a:p>
            <a:pPr lvl="1"/>
            <a:r>
              <a:rPr lang="en-US" dirty="0" smtClean="0"/>
              <a:t>Content addressable memory cells with provision for </a:t>
            </a:r>
            <a:br>
              <a:rPr lang="en-US" dirty="0" smtClean="0"/>
            </a:br>
            <a:r>
              <a:rPr lang="en-US" dirty="0" smtClean="0"/>
              <a:t>majority logic in pattern</a:t>
            </a:r>
          </a:p>
          <a:p>
            <a:pPr lvl="1"/>
            <a:r>
              <a:rPr lang="en-US" dirty="0" smtClean="0"/>
              <a:t>Generally does well for high occupancy environments</a:t>
            </a:r>
          </a:p>
          <a:p>
            <a:pPr lvl="1"/>
            <a:r>
              <a:rPr lang="en-US" dirty="0" smtClean="0"/>
              <a:t>Massively parallel approach</a:t>
            </a:r>
          </a:p>
          <a:p>
            <a:r>
              <a:rPr lang="en-US" dirty="0" smtClean="0"/>
              <a:t>CMS AM Track-Trigger Concept</a:t>
            </a:r>
          </a:p>
          <a:p>
            <a:pPr lvl="1"/>
            <a:r>
              <a:rPr lang="en-US" dirty="0" smtClean="0"/>
              <a:t>Partition geometry into 48 towers (6 in </a:t>
            </a:r>
            <a:r>
              <a:rPr lang="en-US" dirty="0" err="1" smtClean="0"/>
              <a:t>η</a:t>
            </a:r>
            <a:r>
              <a:rPr lang="en-US" dirty="0"/>
              <a:t> </a:t>
            </a:r>
            <a:r>
              <a:rPr lang="en-US" dirty="0" smtClean="0"/>
              <a:t>× </a:t>
            </a:r>
            <a:r>
              <a:rPr lang="en-US" dirty="0"/>
              <a:t>8 in </a:t>
            </a:r>
            <a:r>
              <a:rPr lang="en-US" dirty="0" err="1"/>
              <a:t>φ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Target:</a:t>
            </a:r>
          </a:p>
          <a:p>
            <a:pPr lvl="2"/>
            <a:r>
              <a:rPr lang="en-US" dirty="0"/>
              <a:t> 1 ATCA crate per </a:t>
            </a:r>
            <a:r>
              <a:rPr lang="en-US" dirty="0" smtClean="0"/>
              <a:t>tower, </a:t>
            </a:r>
            <a:br>
              <a:rPr lang="en-US" dirty="0" smtClean="0"/>
            </a:br>
            <a:r>
              <a:rPr lang="en-US" dirty="0" smtClean="0"/>
              <a:t>with 40 </a:t>
            </a:r>
            <a:r>
              <a:rPr lang="en-US" dirty="0" err="1" smtClean="0"/>
              <a:t>Gbps</a:t>
            </a:r>
            <a:r>
              <a:rPr lang="en-US" dirty="0" smtClean="0"/>
              <a:t> full mesh </a:t>
            </a:r>
            <a:br>
              <a:rPr lang="en-US" dirty="0" smtClean="0"/>
            </a:br>
            <a:r>
              <a:rPr lang="en-US" dirty="0" smtClean="0"/>
              <a:t>backplane (Time MUX)</a:t>
            </a:r>
            <a:endParaRPr lang="en-US" dirty="0"/>
          </a:p>
          <a:p>
            <a:pPr lvl="2"/>
            <a:r>
              <a:rPr lang="en-US" dirty="0" smtClean="0"/>
              <a:t>~2M patterns per tower</a:t>
            </a:r>
          </a:p>
          <a:p>
            <a:pPr lvl="2"/>
            <a:r>
              <a:rPr lang="en-US" dirty="0" smtClean="0"/>
              <a:t>~200K patterns/AM chip</a:t>
            </a:r>
          </a:p>
          <a:p>
            <a:pPr lvl="3"/>
            <a:r>
              <a:rPr lang="en-US" dirty="0" err="1" smtClean="0"/>
              <a:t>Ultrascale</a:t>
            </a:r>
            <a:r>
              <a:rPr lang="en-US" dirty="0" smtClean="0"/>
              <a:t> FPGA for current prototype</a:t>
            </a:r>
          </a:p>
          <a:p>
            <a:pPr lvl="3"/>
            <a:r>
              <a:rPr lang="en-US" dirty="0" smtClean="0"/>
              <a:t>Develop ASIC prototypes in 2D (~2018) and 3D (~2021)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9-18 at 1.4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4040603"/>
            <a:ext cx="3755638" cy="2554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Track-Finding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curves vs. eta and PT for PU=140: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Z0 resolution: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42100"/>
            <a:ext cx="533400" cy="228600"/>
          </a:xfrm>
        </p:spPr>
        <p:txBody>
          <a:bodyPr/>
          <a:lstStyle/>
          <a:p>
            <a:fld id="{48F2E711-0A29-B749-9EE7-BFDC0475DBB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Screen Shot 2015-09-15 at 8.2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62483"/>
            <a:ext cx="7852833" cy="2675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9867" y="5469467"/>
            <a:ext cx="98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3399"/>
                </a:solidFill>
                <a:latin typeface="Comic Sans MS"/>
              </a:rPr>
              <a:t>1mm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165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j-lt"/>
              </a:rPr>
              <a:t>Tracklet</a:t>
            </a:r>
            <a:r>
              <a:rPr lang="en-US" sz="2000" b="0" dirty="0" smtClean="0">
                <a:latin typeface="+mj-lt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1874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39" y="1511300"/>
            <a:ext cx="4047161" cy="280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Muon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detectors in forward </a:t>
            </a:r>
            <a:r>
              <a:rPr lang="en-US" dirty="0" smtClean="0"/>
              <a:t>region to add redundancy and enhance trigger</a:t>
            </a:r>
          </a:p>
          <a:p>
            <a:pPr lvl="1"/>
            <a:r>
              <a:rPr lang="en-US" dirty="0" smtClean="0"/>
              <a:t>GEM</a:t>
            </a:r>
            <a:r>
              <a:rPr lang="en-US" dirty="0"/>
              <a:t> </a:t>
            </a:r>
            <a:r>
              <a:rPr lang="en-US" dirty="0" smtClean="0"/>
              <a:t>in first 2 layers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RPC in outer layers</a:t>
            </a:r>
          </a:p>
          <a:p>
            <a:r>
              <a:rPr lang="en-US" dirty="0" smtClean="0"/>
              <a:t>Additional inputs and improved</a:t>
            </a:r>
            <a:br>
              <a:rPr lang="en-US" dirty="0" smtClean="0"/>
            </a:br>
            <a:r>
              <a:rPr lang="en-US" dirty="0" smtClean="0"/>
              <a:t>angular information (bend angle) </a:t>
            </a:r>
            <a:br>
              <a:rPr lang="en-US" dirty="0" smtClean="0"/>
            </a:br>
            <a:r>
              <a:rPr lang="en-US" dirty="0" smtClean="0"/>
              <a:t>for track-finding for better </a:t>
            </a:r>
            <a:br>
              <a:rPr lang="en-US" dirty="0" smtClean="0"/>
            </a:br>
            <a:r>
              <a:rPr lang="en-US" dirty="0" smtClean="0"/>
              <a:t>efficiency</a:t>
            </a:r>
            <a:r>
              <a:rPr lang="en-US" dirty="0"/>
              <a:t> </a:t>
            </a:r>
            <a:r>
              <a:rPr lang="en-US" dirty="0" smtClean="0"/>
              <a:t>and rate rejection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4140619"/>
            <a:ext cx="3177124" cy="2391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35000" y="2184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Comic Sans MS"/>
            </a:endParaRPr>
          </a:p>
        </p:txBody>
      </p:sp>
      <p:pic>
        <p:nvPicPr>
          <p:cNvPr id="11" name="Picture 10" descr="Screen Shot 2015-09-18 at 11.38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7" y="4364423"/>
            <a:ext cx="2842683" cy="2134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138333" y="5969000"/>
            <a:ext cx="1439333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63467" y="4690533"/>
            <a:ext cx="634999" cy="355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4666" y="53424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mic Sans MS"/>
              </a:rPr>
              <a:t>Rate just in GE1/1 region</a:t>
            </a:r>
          </a:p>
        </p:txBody>
      </p:sp>
    </p:spTree>
    <p:extLst>
      <p:ext uri="{BB962C8B-B14F-4D97-AF65-F5344CB8AC3E}">
        <p14:creationId xmlns:p14="http://schemas.microsoft.com/office/powerpoint/2010/main" val="408818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from Phase 1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IMG_0221-MTF7-L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68" y="3976772"/>
            <a:ext cx="3405332" cy="257550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25268" y="4068220"/>
            <a:ext cx="1560036" cy="141421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14400"/>
            <a:ext cx="8610600" cy="5702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Muon rate reduction comes from improved P</a:t>
            </a:r>
            <a:r>
              <a:rPr lang="en-US" baseline="-25000" dirty="0" smtClean="0"/>
              <a:t>T</a:t>
            </a:r>
            <a:r>
              <a:rPr lang="en-US" dirty="0" smtClean="0"/>
              <a:t> resolution</a:t>
            </a:r>
          </a:p>
          <a:p>
            <a:r>
              <a:rPr lang="en-US" dirty="0" smtClean="0"/>
              <a:t>Large look-up table has been very successful for the muon PT assignment at Level-1 in CMS forward region</a:t>
            </a:r>
          </a:p>
          <a:p>
            <a:pPr lvl="1"/>
            <a:r>
              <a:rPr lang="en-US" dirty="0" smtClean="0"/>
              <a:t>Non-uniform B-Field</a:t>
            </a:r>
          </a:p>
          <a:p>
            <a:pPr lvl="1"/>
            <a:r>
              <a:rPr lang="en-US" dirty="0" smtClean="0"/>
              <a:t>Ability to use multiple </a:t>
            </a:r>
            <a:r>
              <a:rPr lang="en-US" dirty="0"/>
              <a:t>deflection angles in </a:t>
            </a:r>
            <a:r>
              <a:rPr lang="en-US" dirty="0" err="1"/>
              <a:t>φ</a:t>
            </a:r>
            <a:r>
              <a:rPr lang="en-US" dirty="0"/>
              <a:t> and </a:t>
            </a:r>
            <a:r>
              <a:rPr lang="en-US" dirty="0" err="1"/>
              <a:t>η</a:t>
            </a:r>
            <a:r>
              <a:rPr lang="en-US" dirty="0"/>
              <a:t> </a:t>
            </a:r>
            <a:r>
              <a:rPr lang="en-US" dirty="0" smtClean="0"/>
              <a:t>within and between </a:t>
            </a:r>
            <a:r>
              <a:rPr lang="en-US" dirty="0"/>
              <a:t>measurement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Phase-1 making use of Boosted Decision Trees for calculation</a:t>
            </a:r>
            <a:endParaRPr lang="en-US" dirty="0" smtClean="0"/>
          </a:p>
          <a:p>
            <a:r>
              <a:rPr lang="en-US" dirty="0" smtClean="0"/>
              <a:t>4MB (legacy)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GB for Phase 1 upgrade LUT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type: Micron RLDRAM3 </a:t>
            </a:r>
          </a:p>
          <a:p>
            <a:pPr lvl="2"/>
            <a:r>
              <a:rPr lang="en-US" dirty="0"/>
              <a:t>Total size: 1G </a:t>
            </a:r>
            <a:r>
              <a:rPr lang="en-US" dirty="0" smtClean="0"/>
              <a:t>x </a:t>
            </a:r>
            <a:r>
              <a:rPr lang="en-US" dirty="0"/>
              <a:t>9 bits, </a:t>
            </a:r>
            <a:r>
              <a:rPr lang="en-US" dirty="0" smtClean="0"/>
              <a:t>30 </a:t>
            </a:r>
            <a:r>
              <a:rPr lang="en-US" dirty="0"/>
              <a:t>address </a:t>
            </a:r>
            <a:r>
              <a:rPr lang="en-US" dirty="0" smtClean="0"/>
              <a:t>bits</a:t>
            </a:r>
          </a:p>
          <a:p>
            <a:pPr lvl="3"/>
            <a:r>
              <a:rPr lang="en-US" dirty="0"/>
              <a:t>Upgradeable in </a:t>
            </a:r>
            <a:r>
              <a:rPr lang="en-US" dirty="0" smtClean="0"/>
              <a:t>future</a:t>
            </a:r>
            <a:endParaRPr lang="en-US" dirty="0"/>
          </a:p>
          <a:p>
            <a:pPr lvl="2"/>
            <a:r>
              <a:rPr lang="en-US" dirty="0"/>
              <a:t>Clock frequency: 200 MHz</a:t>
            </a:r>
          </a:p>
          <a:p>
            <a:pPr lvl="2"/>
            <a:r>
              <a:rPr lang="en-US" dirty="0"/>
              <a:t>Random address read </a:t>
            </a:r>
            <a:r>
              <a:rPr lang="en-US" dirty="0" smtClean="0"/>
              <a:t>operations: 5/25ns</a:t>
            </a:r>
            <a:endParaRPr lang="en-US" dirty="0"/>
          </a:p>
          <a:p>
            <a:pPr lvl="2"/>
            <a:r>
              <a:rPr lang="en-US" dirty="0"/>
              <a:t>Latency: 2 LHC </a:t>
            </a:r>
            <a:r>
              <a:rPr lang="en-US" dirty="0" smtClean="0"/>
              <a:t>clocks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array is split into 32M banks,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32</a:t>
            </a:r>
            <a:r>
              <a:rPr lang="en-US" dirty="0"/>
              <a:t> words </a:t>
            </a:r>
            <a:r>
              <a:rPr lang="en-US" dirty="0" smtClean="0"/>
              <a:t>each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06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Muon-Track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Match standalone </a:t>
            </a:r>
            <a:r>
              <a:rPr lang="en-US" dirty="0" err="1" smtClean="0"/>
              <a:t>muons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tracker tracks, take</a:t>
            </a:r>
            <a:br>
              <a:rPr lang="en-US" dirty="0" smtClean="0"/>
            </a:br>
            <a:r>
              <a:rPr lang="en-US" dirty="0" smtClean="0"/>
              <a:t>measurements from track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P</a:t>
            </a:r>
            <a:r>
              <a:rPr lang="en-US" baseline="-25000" dirty="0" smtClean="0">
                <a:solidFill>
                  <a:srgbClr val="CC00CC"/>
                </a:solidFill>
              </a:rPr>
              <a:t>T</a:t>
            </a:r>
            <a:r>
              <a:rPr lang="en-US" dirty="0" smtClean="0">
                <a:solidFill>
                  <a:srgbClr val="CC00CC"/>
                </a:solidFill>
              </a:rPr>
              <a:t> resolution improves from </a:t>
            </a:r>
            <a:br>
              <a:rPr lang="en-US" dirty="0" smtClean="0">
                <a:solidFill>
                  <a:srgbClr val="CC00CC"/>
                </a:solidFill>
              </a:rPr>
            </a:br>
            <a:r>
              <a:rPr lang="en-US" dirty="0" smtClean="0">
                <a:solidFill>
                  <a:srgbClr val="CC00CC"/>
                </a:solidFill>
              </a:rPr>
              <a:t>O(20%) to 1-2%</a:t>
            </a:r>
          </a:p>
          <a:p>
            <a:r>
              <a:rPr lang="en-US" dirty="0" smtClean="0"/>
              <a:t>Sharpens turn-on efficiency</a:t>
            </a:r>
          </a:p>
          <a:p>
            <a:r>
              <a:rPr lang="en-US" dirty="0" smtClean="0"/>
              <a:t>Drops rate ~10X from </a:t>
            </a:r>
            <a:br>
              <a:rPr lang="en-US" dirty="0" smtClean="0"/>
            </a:br>
            <a:r>
              <a:rPr lang="en-US" dirty="0" smtClean="0"/>
              <a:t>current 2015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</a:p>
          <a:p>
            <a:pPr lvl="1"/>
            <a:r>
              <a:rPr lang="en-US" dirty="0" smtClean="0"/>
              <a:t>However, closer to ~5X rate</a:t>
            </a:r>
            <a:br>
              <a:rPr lang="en-US" dirty="0" smtClean="0"/>
            </a:br>
            <a:r>
              <a:rPr lang="en-US" dirty="0" smtClean="0"/>
              <a:t>reduction after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Phase 1 muon upgrade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1003300"/>
            <a:ext cx="3848099" cy="2682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62" y="3822700"/>
            <a:ext cx="4007237" cy="2793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2900" y="3619500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  <a:latin typeface="Comic Sans MS"/>
              </a:rPr>
              <a:t>L=5E34</a:t>
            </a:r>
          </a:p>
        </p:txBody>
      </p:sp>
      <p:pic>
        <p:nvPicPr>
          <p:cNvPr id="10" name="Picture 9" descr="Screen Shot 2015-09-18 at 1.36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4" y="905936"/>
            <a:ext cx="3428996" cy="143933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2556933" y="2150536"/>
            <a:ext cx="3725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683000" y="1642536"/>
            <a:ext cx="406400" cy="423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62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9-18 at 2.0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87" y="3644900"/>
            <a:ext cx="3723413" cy="2671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Granularity Calorimeter (HGC)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01700"/>
            <a:ext cx="8610600" cy="55499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endcap</a:t>
            </a:r>
            <a:r>
              <a:rPr lang="en-US" dirty="0" smtClean="0"/>
              <a:t> calorimeter with high granularity to survive radiation does and high pile-up environment of HL LHC (inspired by ILC detector design)</a:t>
            </a:r>
          </a:p>
          <a:p>
            <a:pPr lvl="1"/>
            <a:r>
              <a:rPr lang="en-US" dirty="0" smtClean="0"/>
              <a:t>Electromagnetic (EE): 28 </a:t>
            </a:r>
            <a:r>
              <a:rPr lang="en-US" dirty="0"/>
              <a:t>layers of </a:t>
            </a:r>
            <a:r>
              <a:rPr lang="en-US" dirty="0">
                <a:solidFill>
                  <a:srgbClr val="CC00CC"/>
                </a:solidFill>
              </a:rPr>
              <a:t>silicon</a:t>
            </a:r>
            <a:r>
              <a:rPr lang="en-US" dirty="0" smtClean="0"/>
              <a:t>/tungsten</a:t>
            </a:r>
          </a:p>
          <a:p>
            <a:pPr lvl="1"/>
            <a:r>
              <a:rPr lang="en-US" dirty="0" smtClean="0"/>
              <a:t>Front </a:t>
            </a:r>
            <a:r>
              <a:rPr lang="en-US" dirty="0" err="1" smtClean="0"/>
              <a:t>Hadronic</a:t>
            </a:r>
            <a:r>
              <a:rPr lang="en-US" dirty="0" smtClean="0"/>
              <a:t> (FH): 12 layers of </a:t>
            </a:r>
            <a:r>
              <a:rPr lang="en-US" dirty="0" smtClean="0">
                <a:solidFill>
                  <a:srgbClr val="CC00CC"/>
                </a:solidFill>
              </a:rPr>
              <a:t>silicon</a:t>
            </a:r>
            <a:r>
              <a:rPr lang="en-US" dirty="0" smtClean="0"/>
              <a:t>/brass</a:t>
            </a:r>
          </a:p>
          <a:p>
            <a:pPr lvl="1"/>
            <a:r>
              <a:rPr lang="en-US" dirty="0" smtClean="0"/>
              <a:t>Back </a:t>
            </a:r>
            <a:r>
              <a:rPr lang="en-US" dirty="0" err="1" smtClean="0"/>
              <a:t>Hadronic</a:t>
            </a:r>
            <a:r>
              <a:rPr lang="en-US" dirty="0" smtClean="0"/>
              <a:t> (BH): 12 layers of scintillator/brass</a:t>
            </a:r>
          </a:p>
          <a:p>
            <a:r>
              <a:rPr lang="en-US" dirty="0" smtClean="0"/>
              <a:t>Trigger primitives:</a:t>
            </a:r>
          </a:p>
          <a:p>
            <a:pPr lvl="1"/>
            <a:r>
              <a:rPr lang="en-US" dirty="0"/>
              <a:t>850K sums for EE+FH @ 40 MHz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transferred off </a:t>
            </a:r>
            <a:r>
              <a:rPr lang="en-US" dirty="0"/>
              <a:t>detector</a:t>
            </a:r>
          </a:p>
          <a:p>
            <a:pPr lvl="2"/>
            <a:r>
              <a:rPr lang="en-US" dirty="0" smtClean="0"/>
              <a:t>2x2 sensor pads, alternate active </a:t>
            </a:r>
            <a:br>
              <a:rPr lang="en-US" dirty="0" smtClean="0"/>
            </a:br>
            <a:r>
              <a:rPr lang="en-US" dirty="0" smtClean="0"/>
              <a:t>planes, each 2 </a:t>
            </a:r>
            <a:r>
              <a:rPr lang="en-US" dirty="0"/>
              <a:t>x 10 </a:t>
            </a:r>
            <a:r>
              <a:rPr lang="en-US" dirty="0" err="1"/>
              <a:t>Gbps</a:t>
            </a:r>
            <a:r>
              <a:rPr lang="en-US" dirty="0"/>
              <a:t> </a:t>
            </a:r>
            <a:r>
              <a:rPr lang="en-US" dirty="0" smtClean="0"/>
              <a:t>links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CC00CC"/>
                </a:solidFill>
              </a:rPr>
              <a:t>O(50) </a:t>
            </a:r>
            <a:r>
              <a:rPr lang="en-US" dirty="0" err="1" smtClean="0">
                <a:solidFill>
                  <a:srgbClr val="CC00CC"/>
                </a:solidFill>
              </a:rPr>
              <a:t>Tbps</a:t>
            </a:r>
            <a:r>
              <a:rPr lang="en-US" dirty="0" smtClean="0">
                <a:solidFill>
                  <a:srgbClr val="CC00CC"/>
                </a:solidFill>
              </a:rPr>
              <a:t> transferred</a:t>
            </a:r>
          </a:p>
          <a:p>
            <a:pPr lvl="3"/>
            <a:r>
              <a:rPr lang="en-US" dirty="0" smtClean="0">
                <a:solidFill>
                  <a:srgbClr val="CC00CC"/>
                </a:solidFill>
              </a:rPr>
              <a:t>Comparable to tracker output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Form longitudinal clusters and </a:t>
            </a:r>
            <a:br>
              <a:rPr lang="en-US" dirty="0" smtClean="0"/>
            </a:br>
            <a:r>
              <a:rPr lang="en-US" dirty="0" smtClean="0"/>
              <a:t>projective towers in off-detector </a:t>
            </a:r>
            <a:br>
              <a:rPr lang="en-US" dirty="0" smtClean="0"/>
            </a:br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2099732"/>
            <a:ext cx="135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CC00CC"/>
                </a:solidFill>
                <a:latin typeface="Comic Sans MS"/>
              </a:rPr>
              <a:t>589 m</a:t>
            </a:r>
            <a:r>
              <a:rPr lang="en-US" sz="2000" b="0" baseline="30000" dirty="0" smtClean="0">
                <a:solidFill>
                  <a:srgbClr val="CC00CC"/>
                </a:solidFill>
                <a:latin typeface="Comic Sans MS"/>
              </a:rPr>
              <a:t>2</a:t>
            </a:r>
          </a:p>
          <a:p>
            <a:r>
              <a:rPr lang="en-US" sz="2000" b="0" dirty="0" smtClean="0">
                <a:solidFill>
                  <a:srgbClr val="CC00CC"/>
                </a:solidFill>
                <a:latin typeface="Comic Sans MS"/>
              </a:rPr>
              <a:t>6.1M </a:t>
            </a:r>
            <a:r>
              <a:rPr lang="en-US" sz="2000" b="0" dirty="0" err="1" smtClean="0">
                <a:solidFill>
                  <a:srgbClr val="CC00CC"/>
                </a:solidFill>
                <a:latin typeface="Comic Sans MS"/>
              </a:rPr>
              <a:t>ch.</a:t>
            </a:r>
            <a:endParaRPr lang="en-US" sz="2000" b="0" dirty="0" smtClean="0">
              <a:solidFill>
                <a:srgbClr val="CC00CC"/>
              </a:solidFill>
              <a:latin typeface="Comic Sans MS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7323667" y="2142066"/>
            <a:ext cx="245533" cy="626533"/>
          </a:xfrm>
          <a:prstGeom prst="rightBrace">
            <a:avLst/>
          </a:prstGeom>
          <a:noFill/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9-18 at 2.0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4552268"/>
            <a:ext cx="4127500" cy="2026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Barrel Trigger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meet the requirements for an L1 rate of 750 kHz and a latency of 12.5 </a:t>
            </a:r>
            <a:r>
              <a:rPr lang="en-US" dirty="0" err="1" smtClean="0"/>
              <a:t>μs</a:t>
            </a:r>
            <a:r>
              <a:rPr lang="en-US" dirty="0" smtClean="0"/>
              <a:t> requires a redesign of the ECAL barrel front-end electronics</a:t>
            </a:r>
          </a:p>
          <a:p>
            <a:r>
              <a:rPr lang="en-US" dirty="0" smtClean="0"/>
              <a:t>Take opportunity also to deliver trigger information at crystal granularity (vs. 5x5 currently)</a:t>
            </a:r>
          </a:p>
          <a:p>
            <a:pPr lvl="1"/>
            <a:r>
              <a:rPr lang="en-US" dirty="0" smtClean="0"/>
              <a:t>Utilize newer rad tolerant link technology for O(10) </a:t>
            </a:r>
            <a:r>
              <a:rPr lang="en-US" dirty="0" err="1" smtClean="0"/>
              <a:t>Gbps</a:t>
            </a:r>
            <a:r>
              <a:rPr lang="en-US" dirty="0" smtClean="0"/>
              <a:t>/</a:t>
            </a:r>
            <a:r>
              <a:rPr lang="en-US" dirty="0" err="1" smtClean="0"/>
              <a:t>ch.</a:t>
            </a:r>
            <a:endParaRPr lang="en-US" dirty="0" smtClean="0"/>
          </a:p>
          <a:p>
            <a:pPr lvl="1"/>
            <a:r>
              <a:rPr lang="en-US" dirty="0" smtClean="0"/>
              <a:t>Improves spike rejection in single APD channel from hadron interaction in APD (energy comparison to 4 neighbors)</a:t>
            </a:r>
          </a:p>
          <a:p>
            <a:pPr lvl="1"/>
            <a:r>
              <a:rPr lang="en-US" dirty="0" err="1"/>
              <a:t>ΔϕΔη</a:t>
            </a:r>
            <a:r>
              <a:rPr lang="en-US" dirty="0"/>
              <a:t> = 0.0175 × 0.0175 </a:t>
            </a:r>
            <a:r>
              <a:rPr lang="en-US" dirty="0" smtClean="0"/>
              <a:t> (vs</a:t>
            </a:r>
            <a:r>
              <a:rPr lang="en-US" dirty="0"/>
              <a:t>. 0.0875 × </a:t>
            </a:r>
            <a:r>
              <a:rPr lang="en-US" dirty="0" smtClean="0"/>
              <a:t>0.0875)</a:t>
            </a:r>
            <a:br>
              <a:rPr lang="en-US" dirty="0" smtClean="0"/>
            </a:br>
            <a:r>
              <a:rPr lang="en-US" dirty="0" smtClean="0"/>
              <a:t>better granularity to match to tracks</a:t>
            </a:r>
            <a:endParaRPr lang="en-US" dirty="0" smtClean="0">
              <a:solidFill>
                <a:srgbClr val="CC00CC"/>
              </a:solidFill>
            </a:endParaRP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O(25) </a:t>
            </a:r>
            <a:r>
              <a:rPr lang="en-US" dirty="0" err="1" smtClean="0">
                <a:solidFill>
                  <a:srgbClr val="CC00CC"/>
                </a:solidFill>
              </a:rPr>
              <a:t>Tbps</a:t>
            </a:r>
            <a:r>
              <a:rPr lang="en-US" dirty="0" smtClean="0">
                <a:solidFill>
                  <a:srgbClr val="CC00CC"/>
                </a:solidFill>
              </a:rPr>
              <a:t> transferred </a:t>
            </a:r>
            <a:r>
              <a:rPr lang="en-US" dirty="0" smtClean="0"/>
              <a:t>off detector!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Comparable to Tracker output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energies into electron/photons, </a:t>
            </a:r>
            <a:r>
              <a:rPr lang="en-US" dirty="0" err="1" smtClean="0"/>
              <a:t>taus</a:t>
            </a:r>
            <a:r>
              <a:rPr lang="en-US" dirty="0" smtClean="0"/>
              <a:t>, jets, and </a:t>
            </a:r>
            <a:r>
              <a:rPr lang="en-US" dirty="0"/>
              <a:t>f</a:t>
            </a:r>
            <a:r>
              <a:rPr lang="en-US" dirty="0" smtClean="0"/>
              <a:t>orm energy sums (H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, total 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6" y="1917699"/>
            <a:ext cx="5747873" cy="3077985"/>
          </a:xfrm>
          <a:prstGeom prst="rect">
            <a:avLst/>
          </a:prstGeom>
        </p:spPr>
      </p:pic>
      <p:pic>
        <p:nvPicPr>
          <p:cNvPr id="10" name="Picture 9" descr="Screen Shot 2015-09-19 at 3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566224"/>
            <a:ext cx="4038600" cy="2974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2197100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/>
                <a:sym typeface="Wingdings"/>
              </a:rPr>
              <a:t> </a:t>
            </a:r>
            <a:r>
              <a:rPr lang="en-US" b="0" dirty="0" smtClean="0">
                <a:latin typeface="Comic Sans MS"/>
              </a:rPr>
              <a:t>Processing workflow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143500"/>
            <a:ext cx="486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/>
                <a:sym typeface="Wingdings"/>
              </a:rPr>
              <a:t>Barrel e/</a:t>
            </a:r>
            <a:r>
              <a:rPr lang="en-US" b="0" dirty="0" err="1" smtClean="0">
                <a:latin typeface="Comic Sans MS"/>
                <a:sym typeface="Wingdings"/>
              </a:rPr>
              <a:t>γ</a:t>
            </a:r>
            <a:r>
              <a:rPr lang="en-US" b="0" dirty="0" smtClean="0">
                <a:latin typeface="Comic Sans MS"/>
                <a:sym typeface="Wingdings"/>
              </a:rPr>
              <a:t> rate vs. ET for </a:t>
            </a:r>
            <a:br>
              <a:rPr lang="en-US" b="0" dirty="0" smtClean="0">
                <a:latin typeface="Comic Sans MS"/>
                <a:sym typeface="Wingdings"/>
              </a:rPr>
            </a:br>
            <a:r>
              <a:rPr lang="en-US" b="0" dirty="0" smtClean="0">
                <a:latin typeface="Comic Sans MS"/>
                <a:sym typeface="Wingdings"/>
              </a:rPr>
              <a:t>single </a:t>
            </a:r>
            <a:r>
              <a:rPr lang="en-US" b="0" dirty="0" err="1" smtClean="0">
                <a:latin typeface="Comic Sans MS"/>
                <a:sym typeface="Wingdings"/>
              </a:rPr>
              <a:t>xtal</a:t>
            </a:r>
            <a:r>
              <a:rPr lang="en-US" b="0" dirty="0" smtClean="0">
                <a:latin typeface="Comic Sans MS"/>
                <a:sym typeface="Wingdings"/>
              </a:rPr>
              <a:t> resolution vs. 5x5  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800" y="6007100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  <a:latin typeface="Comic Sans MS"/>
              </a:rPr>
              <a:t>2 – 3X rate reduction</a:t>
            </a:r>
          </a:p>
        </p:txBody>
      </p:sp>
    </p:spTree>
    <p:extLst>
      <p:ext uri="{BB962C8B-B14F-4D97-AF65-F5344CB8AC3E}">
        <p14:creationId xmlns:p14="http://schemas.microsoft.com/office/powerpoint/2010/main" val="12101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Electron-Track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4140200"/>
          </a:xfrm>
        </p:spPr>
        <p:txBody>
          <a:bodyPr/>
          <a:lstStyle/>
          <a:p>
            <a:r>
              <a:rPr lang="en-US" dirty="0"/>
              <a:t>Match </a:t>
            </a:r>
            <a:r>
              <a:rPr lang="en-US" dirty="0" smtClean="0"/>
              <a:t>EG objects to </a:t>
            </a:r>
            <a:r>
              <a:rPr lang="en-US" dirty="0"/>
              <a:t>tracker </a:t>
            </a:r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Reduced track efficiency compared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/>
              <a:t>muons</a:t>
            </a:r>
            <a:r>
              <a:rPr lang="en-US" dirty="0"/>
              <a:t> </a:t>
            </a:r>
            <a:r>
              <a:rPr lang="en-US" dirty="0" smtClean="0"/>
              <a:t>from material interaction</a:t>
            </a:r>
          </a:p>
          <a:p>
            <a:r>
              <a:rPr lang="en-US" dirty="0" smtClean="0"/>
              <a:t>Drops </a:t>
            </a:r>
            <a:r>
              <a:rPr lang="en-US" dirty="0"/>
              <a:t>rate </a:t>
            </a:r>
            <a:r>
              <a:rPr lang="en-US" dirty="0" smtClean="0"/>
              <a:t>~5X for E</a:t>
            </a:r>
            <a:r>
              <a:rPr lang="en-US" baseline="-25000" dirty="0" smtClean="0"/>
              <a:t>T </a:t>
            </a:r>
            <a:r>
              <a:rPr lang="en-US" dirty="0" smtClean="0"/>
              <a:t>&gt;20</a:t>
            </a:r>
          </a:p>
          <a:p>
            <a:pPr lvl="1"/>
            <a:r>
              <a:rPr lang="en-US" dirty="0" smtClean="0"/>
              <a:t>~2X after single </a:t>
            </a:r>
            <a:r>
              <a:rPr lang="en-US" dirty="0" err="1" smtClean="0"/>
              <a:t>xtal</a:t>
            </a:r>
            <a:r>
              <a:rPr lang="en-US" dirty="0" smtClean="0"/>
              <a:t> improvement</a:t>
            </a:r>
          </a:p>
          <a:p>
            <a:r>
              <a:rPr lang="en-US" dirty="0" smtClean="0"/>
              <a:t>Track isolation</a:t>
            </a:r>
          </a:p>
          <a:p>
            <a:pPr lvl="1"/>
            <a:r>
              <a:rPr lang="en-US" dirty="0" smtClean="0"/>
              <a:t>Tracks in cone about lepton with</a:t>
            </a:r>
            <a:br>
              <a:rPr lang="en-US" dirty="0" smtClean="0"/>
            </a:br>
            <a:r>
              <a:rPr lang="en-US" dirty="0" smtClean="0"/>
              <a:t>consistent z0</a:t>
            </a:r>
          </a:p>
          <a:p>
            <a:pPr lvl="1"/>
            <a:r>
              <a:rPr lang="en-US" dirty="0" smtClean="0"/>
              <a:t>Cut on relative </a:t>
            </a:r>
            <a:r>
              <a:rPr lang="en-US" dirty="0" err="1" smtClean="0"/>
              <a:t>isol</a:t>
            </a:r>
            <a:r>
              <a:rPr lang="en-US" dirty="0" smtClean="0"/>
              <a:t>: </a:t>
            </a:r>
            <a:r>
              <a:rPr lang="en-US" dirty="0" err="1" smtClean="0"/>
              <a:t>ΣP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trk</a:t>
            </a:r>
            <a:r>
              <a:rPr lang="en-US" dirty="0" smtClean="0"/>
              <a:t> 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e</a:t>
            </a:r>
            <a:endParaRPr lang="en-US" baseline="30000" dirty="0" smtClean="0"/>
          </a:p>
          <a:p>
            <a:pPr lvl="1"/>
            <a:r>
              <a:rPr lang="en-US" dirty="0" smtClean="0"/>
              <a:t>Rate reduction ~2X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06" y="431800"/>
            <a:ext cx="2993394" cy="288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3258231"/>
            <a:ext cx="3737738" cy="3599769"/>
          </a:xfrm>
          <a:prstGeom prst="rect">
            <a:avLst/>
          </a:prstGeom>
        </p:spPr>
      </p:pic>
      <p:pic>
        <p:nvPicPr>
          <p:cNvPr id="9" name="Picture 8" descr="Screen Shot 2015-09-18 at 1.36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4" y="905936"/>
            <a:ext cx="3428996" cy="14393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353733" y="2150536"/>
            <a:ext cx="3725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03500" y="1629836"/>
            <a:ext cx="444500" cy="4402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675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First: Phase-1 Level-1 Trigger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address the rate and pile-up challenges of </a:t>
            </a:r>
            <a:br>
              <a:rPr lang="en-US" dirty="0" smtClean="0"/>
            </a:br>
            <a:r>
              <a:rPr lang="en-US" dirty="0" smtClean="0"/>
              <a:t>LHC Runs 2 and 3, upgrade to improve:</a:t>
            </a:r>
          </a:p>
          <a:p>
            <a:pPr lvl="1"/>
            <a:r>
              <a:rPr lang="en-US" dirty="0" smtClean="0"/>
              <a:t>e/</a:t>
            </a:r>
            <a:r>
              <a:rPr lang="en-US" dirty="0" err="1" smtClean="0"/>
              <a:t>γ</a:t>
            </a:r>
            <a:r>
              <a:rPr lang="en-US" dirty="0" smtClean="0"/>
              <a:t> and </a:t>
            </a:r>
            <a:r>
              <a:rPr lang="en-US" dirty="0" err="1" smtClean="0"/>
              <a:t>τ</a:t>
            </a:r>
            <a:r>
              <a:rPr lang="en-US" dirty="0" smtClean="0"/>
              <a:t> cluster footprints and isolation 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resolution and muon isolation 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ets and Energy sums with </a:t>
            </a:r>
            <a:r>
              <a:rPr lang="en-US" dirty="0" smtClean="0">
                <a:solidFill>
                  <a:srgbClr val="FF0000"/>
                </a:solidFill>
              </a:rPr>
              <a:t>pile-up subtraction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enu sophistication (#lines, complexity)</a:t>
            </a:r>
          </a:p>
          <a:p>
            <a:r>
              <a:rPr lang="en-US" dirty="0" smtClean="0"/>
              <a:t>A complete replacement of the Run 1 system</a:t>
            </a:r>
          </a:p>
          <a:p>
            <a:pPr lvl="1"/>
            <a:r>
              <a:rPr lang="en-US" dirty="0" smtClean="0"/>
              <a:t>Increase system flexibility with high bandwidth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optical links and large FPGAs</a:t>
            </a:r>
          </a:p>
          <a:p>
            <a:pPr lvl="1"/>
            <a:r>
              <a:rPr lang="en-US" dirty="0" smtClean="0"/>
              <a:t>Further standardization across systems using 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μTCA</a:t>
            </a:r>
            <a:r>
              <a:rPr lang="en-US" dirty="0" smtClean="0">
                <a:solidFill>
                  <a:srgbClr val="FF0000"/>
                </a:solidFill>
              </a:rPr>
              <a:t> telecomm platform</a:t>
            </a:r>
          </a:p>
          <a:p>
            <a:pPr lvl="1"/>
            <a:r>
              <a:rPr lang="en-US" dirty="0" smtClean="0"/>
              <a:t>Build and commission upgrade in parallel </a:t>
            </a:r>
            <a:br>
              <a:rPr lang="en-US" dirty="0" smtClean="0"/>
            </a:br>
            <a:r>
              <a:rPr lang="en-US" dirty="0" smtClean="0"/>
              <a:t>with current trigger in 2015, </a:t>
            </a:r>
            <a:r>
              <a:rPr lang="en-US" dirty="0" smtClean="0">
                <a:solidFill>
                  <a:srgbClr val="FF0000"/>
                </a:solidFill>
              </a:rPr>
              <a:t>deploy in 2016</a:t>
            </a:r>
          </a:p>
          <a:p>
            <a:r>
              <a:rPr lang="en-US" dirty="0" smtClean="0"/>
              <a:t>Designed to achieve ultimate performance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Silicon tracking at Level-1</a:t>
            </a:r>
          </a:p>
          <a:p>
            <a:pPr lvl="1"/>
            <a:r>
              <a:rPr lang="en-US" dirty="0" smtClean="0"/>
              <a:t>Crystal granularity for electromagnetic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Raising the read-out rate ceiling for FE electronics</a:t>
            </a:r>
          </a:p>
          <a:p>
            <a:pPr lvl="1"/>
            <a:r>
              <a:rPr lang="en-US" dirty="0" smtClean="0"/>
              <a:t>Increasing the trigger latency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Screen Shot 2013-02-28 at 9.37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352" y="952501"/>
            <a:ext cx="1563969" cy="2171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5867400" y="171450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hlinkClick r:id="rId4"/>
              </a:rPr>
              <a:t>CERN-LHCC-2013-011</a:t>
            </a:r>
            <a:endParaRPr lang="en-US" sz="1600" b="0" dirty="0" smtClean="0">
              <a:latin typeface="Comic Sans MS"/>
            </a:endParaRPr>
          </a:p>
        </p:txBody>
      </p:sp>
      <p:pic>
        <p:nvPicPr>
          <p:cNvPr id="14" name="Picture 13" descr="IMG_01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9694" y="3314699"/>
            <a:ext cx="2134306" cy="2857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4467" y="5808133"/>
            <a:ext cx="150706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latin typeface="+mj-lt"/>
              </a:rPr>
              <a:t>Endcap</a:t>
            </a:r>
            <a:r>
              <a:rPr lang="en-US" sz="1600" b="0" dirty="0" smtClean="0">
                <a:latin typeface="+mj-lt"/>
              </a:rPr>
              <a:t> muon</a:t>
            </a:r>
          </a:p>
        </p:txBody>
      </p:sp>
    </p:spTree>
    <p:extLst>
      <p:ext uri="{BB962C8B-B14F-4D97-AF65-F5344CB8AC3E}">
        <p14:creationId xmlns:p14="http://schemas.microsoft.com/office/powerpoint/2010/main" val="91291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Track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77900"/>
            <a:ext cx="8610600" cy="5549900"/>
          </a:xfrm>
        </p:spPr>
        <p:txBody>
          <a:bodyPr/>
          <a:lstStyle/>
          <a:p>
            <a:r>
              <a:rPr lang="en-US" dirty="0" smtClean="0"/>
              <a:t>Two approaches studied: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 err="1" smtClean="0"/>
              <a:t>calo</a:t>
            </a:r>
            <a:r>
              <a:rPr lang="en-US" dirty="0" smtClean="0"/>
              <a:t> tau objects with track</a:t>
            </a:r>
          </a:p>
          <a:p>
            <a:pPr lvl="2"/>
            <a:r>
              <a:rPr lang="en-US" dirty="0" smtClean="0"/>
              <a:t>High quality track in narrow cone</a:t>
            </a:r>
            <a:br>
              <a:rPr lang="en-US" dirty="0" smtClean="0"/>
            </a:br>
            <a:r>
              <a:rPr lang="en-US" dirty="0" smtClean="0"/>
              <a:t>with P</a:t>
            </a:r>
            <a:r>
              <a:rPr lang="en-US" baseline="-25000" dirty="0" smtClean="0"/>
              <a:t>T</a:t>
            </a:r>
            <a:r>
              <a:rPr lang="en-US" dirty="0" smtClean="0"/>
              <a:t>&gt;15 and no other tracks in</a:t>
            </a:r>
            <a:br>
              <a:rPr lang="en-US" dirty="0" smtClean="0"/>
            </a:br>
            <a:r>
              <a:rPr lang="en-US" dirty="0" smtClean="0"/>
              <a:t>isolation cone</a:t>
            </a:r>
          </a:p>
          <a:p>
            <a:pPr lvl="1"/>
            <a:r>
              <a:rPr lang="en-US" dirty="0" smtClean="0"/>
              <a:t>Matching tracks to e/</a:t>
            </a:r>
            <a:r>
              <a:rPr lang="en-US" dirty="0" err="1" smtClean="0"/>
              <a:t>γ</a:t>
            </a:r>
            <a:r>
              <a:rPr lang="en-US" dirty="0" smtClean="0"/>
              <a:t> clusters</a:t>
            </a:r>
          </a:p>
          <a:p>
            <a:pPr lvl="2"/>
            <a:r>
              <a:rPr lang="en-US" dirty="0" smtClean="0"/>
              <a:t>Combine high quality tracks with </a:t>
            </a:r>
            <a:br>
              <a:rPr lang="en-US" dirty="0" smtClean="0"/>
            </a:br>
            <a:r>
              <a:rPr lang="en-US" dirty="0" smtClean="0"/>
              <a:t>consistent z0 and e</a:t>
            </a:r>
            <a:r>
              <a:rPr lang="en-US" dirty="0"/>
              <a:t>/</a:t>
            </a:r>
            <a:r>
              <a:rPr lang="en-US" dirty="0" err="1"/>
              <a:t>γ</a:t>
            </a:r>
            <a:r>
              <a:rPr lang="en-US" dirty="0"/>
              <a:t> </a:t>
            </a:r>
            <a:r>
              <a:rPr lang="en-US" dirty="0" smtClean="0"/>
              <a:t>clusters with 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&gt;5 with inv. </a:t>
            </a:r>
            <a:r>
              <a:rPr lang="en-US" dirty="0"/>
              <a:t>mass &lt;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Screen Shot 2015-09-19 at 5.1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25278"/>
            <a:ext cx="5791200" cy="2732722"/>
          </a:xfrm>
          <a:prstGeom prst="rect">
            <a:avLst/>
          </a:prstGeom>
        </p:spPr>
      </p:pic>
      <p:pic>
        <p:nvPicPr>
          <p:cNvPr id="8" name="Picture 7" descr="Screen Shot 2015-09-19 at 5.1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876299"/>
            <a:ext cx="2946399" cy="2893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0" y="4470400"/>
            <a:ext cx="353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Rate vs. VBF </a:t>
            </a:r>
            <a:r>
              <a:rPr lang="en-US" sz="2000" b="0" dirty="0" err="1" smtClean="0">
                <a:latin typeface="Comic Sans MS"/>
              </a:rPr>
              <a:t>H</a:t>
            </a:r>
            <a:r>
              <a:rPr lang="en-US" sz="2000" b="0" dirty="0" err="1" smtClean="0">
                <a:latin typeface="Comic Sans MS"/>
                <a:sym typeface="Wingdings"/>
              </a:rPr>
              <a:t>ττ</a:t>
            </a:r>
            <a:r>
              <a:rPr lang="en-US" sz="2000" b="0" dirty="0" smtClean="0">
                <a:latin typeface="Comic Sans MS"/>
                <a:sym typeface="Wingdings"/>
              </a:rPr>
              <a:t> </a:t>
            </a:r>
            <a:r>
              <a:rPr lang="en-US" sz="2000" b="0" dirty="0" err="1" smtClean="0">
                <a:latin typeface="Comic Sans MS"/>
                <a:sym typeface="Wingdings"/>
              </a:rPr>
              <a:t>effic</a:t>
            </a:r>
            <a:r>
              <a:rPr lang="en-US" sz="2000" b="0" dirty="0" smtClean="0">
                <a:latin typeface="Comic Sans MS"/>
                <a:sym typeface="Wingdings"/>
              </a:rPr>
              <a:t>. for single (left) and </a:t>
            </a:r>
            <a:br>
              <a:rPr lang="en-US" sz="2000" b="0" dirty="0" smtClean="0">
                <a:latin typeface="Comic Sans MS"/>
                <a:sym typeface="Wingdings"/>
              </a:rPr>
            </a:br>
            <a:r>
              <a:rPr lang="en-US" sz="2000" b="0" dirty="0" smtClean="0">
                <a:latin typeface="Comic Sans MS"/>
                <a:sym typeface="Wingdings"/>
              </a:rPr>
              <a:t>double (right) tau triggers</a:t>
            </a:r>
          </a:p>
          <a:p>
            <a:endParaRPr lang="en-US" sz="2000" b="0" dirty="0">
              <a:latin typeface="Comic Sans MS"/>
              <a:sym typeface="Wingdings"/>
            </a:endParaRPr>
          </a:p>
          <a:p>
            <a:r>
              <a:rPr lang="en-US" sz="2000" b="0" dirty="0" smtClean="0">
                <a:solidFill>
                  <a:srgbClr val="008000"/>
                </a:solidFill>
                <a:latin typeface="Comic Sans MS"/>
                <a:sym typeface="Wingdings"/>
              </a:rPr>
              <a:t>Rate reduction ~2X with tracking (~50 kHz @ 50%)</a:t>
            </a:r>
            <a:endParaRPr lang="en-US" sz="2000" b="0" dirty="0" smtClean="0">
              <a:solidFill>
                <a:srgbClr val="008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88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927975"/>
            <a:ext cx="4816929" cy="465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with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5143500" cy="5549900"/>
          </a:xfrm>
        </p:spPr>
        <p:txBody>
          <a:bodyPr/>
          <a:lstStyle/>
          <a:p>
            <a:r>
              <a:rPr lang="en-US" dirty="0" smtClean="0"/>
              <a:t>Event vertex</a:t>
            </a:r>
          </a:p>
          <a:p>
            <a:pPr lvl="1"/>
            <a:r>
              <a:rPr lang="en-US" dirty="0" smtClean="0"/>
              <a:t>Resolution ~5mm for tracks </a:t>
            </a:r>
            <a:br>
              <a:rPr lang="en-US" dirty="0" smtClean="0"/>
            </a:br>
            <a:r>
              <a:rPr lang="en-US" dirty="0" smtClean="0"/>
              <a:t>with P</a:t>
            </a:r>
            <a:r>
              <a:rPr lang="en-US" baseline="-25000" dirty="0" smtClean="0"/>
              <a:t>T</a:t>
            </a:r>
            <a:r>
              <a:rPr lang="en-US" dirty="0" smtClean="0"/>
              <a:t>&gt;2</a:t>
            </a:r>
          </a:p>
          <a:p>
            <a:r>
              <a:rPr lang="en-US" dirty="0" smtClean="0"/>
              <a:t>Jet-vertex matching</a:t>
            </a:r>
          </a:p>
          <a:p>
            <a:pPr lvl="1"/>
            <a:r>
              <a:rPr lang="en-US" dirty="0" smtClean="0"/>
              <a:t>Energy sums such as H</a:t>
            </a:r>
            <a:r>
              <a:rPr lang="en-US" baseline="-25000" dirty="0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purely based on calorimeter quantities are very sensitive to pile-up</a:t>
            </a:r>
          </a:p>
          <a:p>
            <a:pPr lvl="1"/>
            <a:r>
              <a:rPr lang="en-US" dirty="0" smtClean="0"/>
              <a:t>Requiring consistency with a vertex greatly improves </a:t>
            </a:r>
            <a:r>
              <a:rPr lang="en-US" dirty="0" err="1" smtClean="0"/>
              <a:t>multijet</a:t>
            </a:r>
            <a:r>
              <a:rPr lang="en-US" dirty="0" smtClean="0"/>
              <a:t> and jet sum triggers </a:t>
            </a:r>
          </a:p>
          <a:p>
            <a:r>
              <a:rPr lang="en-US" dirty="0" smtClean="0"/>
              <a:t>Track-based MET</a:t>
            </a:r>
          </a:p>
          <a:p>
            <a:pPr lvl="1"/>
            <a:r>
              <a:rPr lang="en-US" dirty="0" smtClean="0"/>
              <a:t>Reconstruct missing transverse momentum from tracks associated to primary vertex </a:t>
            </a:r>
          </a:p>
          <a:p>
            <a:pPr lvl="2"/>
            <a:r>
              <a:rPr lang="en-US" dirty="0" smtClean="0"/>
              <a:t>Less affected by pile-up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89600" y="5549900"/>
            <a:ext cx="345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Impact of several triggers with and without tracking for a SUSY scenario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8862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8000"/>
                </a:solidFill>
                <a:latin typeface="+mj-lt"/>
              </a:rPr>
              <a:t>Tracking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7772400" y="2171700"/>
            <a:ext cx="254000" cy="647700"/>
          </a:xfrm>
          <a:prstGeom prst="rightBrac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7391400" y="3784600"/>
            <a:ext cx="254000" cy="647700"/>
          </a:xfrm>
          <a:prstGeom prst="rightBrac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Flow at Level-1?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exploitation of tracking at Level-1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matching </a:t>
            </a:r>
            <a:r>
              <a:rPr lang="en-US" dirty="0" smtClean="0"/>
              <a:t>all calorimeter clusters </a:t>
            </a:r>
            <a:r>
              <a:rPr lang="en-US" dirty="0"/>
              <a:t>to </a:t>
            </a:r>
            <a:r>
              <a:rPr lang="en-US" dirty="0" smtClean="0"/>
              <a:t>all tracks, removing clusters not attached to the primary vertex, </a:t>
            </a:r>
            <a:r>
              <a:rPr lang="en-US" dirty="0"/>
              <a:t>and replacing </a:t>
            </a:r>
            <a:r>
              <a:rPr lang="en-US" dirty="0" smtClean="0"/>
              <a:t>cluster energy with </a:t>
            </a:r>
            <a:r>
              <a:rPr lang="en-US" dirty="0"/>
              <a:t>track </a:t>
            </a:r>
            <a:r>
              <a:rPr lang="en-US" dirty="0" smtClean="0"/>
              <a:t>parameters for rest</a:t>
            </a:r>
          </a:p>
          <a:p>
            <a:pPr lvl="1"/>
            <a:r>
              <a:rPr lang="en-US" dirty="0" smtClean="0"/>
              <a:t>Significantly improves the jet and </a:t>
            </a:r>
            <a:r>
              <a:rPr lang="en-US" dirty="0" err="1" smtClean="0"/>
              <a:t>hadronic</a:t>
            </a:r>
            <a:r>
              <a:rPr lang="en-US" dirty="0" smtClean="0"/>
              <a:t> energy flow measurements at CMS. Also reduces pile-up dependence.</a:t>
            </a:r>
            <a:endParaRPr lang="en-US" dirty="0"/>
          </a:p>
          <a:p>
            <a:pPr lvl="1"/>
            <a:r>
              <a:rPr lang="en-US" dirty="0"/>
              <a:t>Very successful in offline reconstruction </a:t>
            </a:r>
            <a:r>
              <a:rPr lang="en-US" dirty="0" smtClean="0"/>
              <a:t>and at HLT</a:t>
            </a:r>
          </a:p>
          <a:p>
            <a:r>
              <a:rPr lang="en-US" dirty="0" smtClean="0"/>
              <a:t>Likely very ambitious for Level-1…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Screen Shot 2015-09-22 at 8.0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4203700"/>
            <a:ext cx="5511800" cy="229572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3327400" y="5842000"/>
            <a:ext cx="2959100" cy="698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4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Example Level-1 Trigger Menu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7000" y="1028700"/>
            <a:ext cx="8610600" cy="5549900"/>
          </a:xfrm>
        </p:spPr>
        <p:txBody>
          <a:bodyPr/>
          <a:lstStyle/>
          <a:p>
            <a:r>
              <a:rPr lang="en-US" dirty="0" smtClean="0"/>
              <a:t>Target L = 5.6E34, PU=140</a:t>
            </a:r>
          </a:p>
          <a:p>
            <a:pPr lvl="1"/>
            <a:r>
              <a:rPr lang="en-US" dirty="0" smtClean="0"/>
              <a:t>Main track-based triggers</a:t>
            </a:r>
          </a:p>
          <a:p>
            <a:pPr lvl="1"/>
            <a:r>
              <a:rPr lang="en-US" dirty="0" smtClean="0"/>
              <a:t>Thresholds are comparable </a:t>
            </a:r>
            <a:br>
              <a:rPr lang="en-US" dirty="0" smtClean="0"/>
            </a:br>
            <a:r>
              <a:rPr lang="en-US" dirty="0" smtClean="0"/>
              <a:t>to Phase 1 as intended</a:t>
            </a:r>
          </a:p>
          <a:p>
            <a:pPr lvl="1"/>
            <a:r>
              <a:rPr lang="en-US" dirty="0" smtClean="0"/>
              <a:t>Estimate 30% of rate missing</a:t>
            </a:r>
            <a:br>
              <a:rPr lang="en-US" dirty="0" smtClean="0"/>
            </a:br>
            <a:r>
              <a:rPr lang="en-US" dirty="0" smtClean="0"/>
              <a:t>to all other cross triggers</a:t>
            </a:r>
          </a:p>
          <a:p>
            <a:pPr lvl="1"/>
            <a:r>
              <a:rPr lang="en-US" dirty="0" smtClean="0"/>
              <a:t>260 kHz @ PU=140</a:t>
            </a:r>
          </a:p>
          <a:p>
            <a:r>
              <a:rPr lang="en-US" dirty="0" smtClean="0"/>
              <a:t>Scales to 500 kHz @ PU=200</a:t>
            </a:r>
          </a:p>
          <a:p>
            <a:pPr lvl="1"/>
            <a:r>
              <a:rPr lang="en-US" dirty="0" smtClean="0"/>
              <a:t>Then add safety factor of 1.5</a:t>
            </a:r>
            <a:br>
              <a:rPr lang="en-US" dirty="0" smtClean="0"/>
            </a:br>
            <a:r>
              <a:rPr lang="en-US" dirty="0" smtClean="0">
                <a:solidFill>
                  <a:srgbClr val="CC00CC"/>
                </a:solidFill>
                <a:sym typeface="Wingdings"/>
              </a:rPr>
              <a:t> design for 750 kHz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ultimate rate from Level-1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creen Shot 2015-09-22 at 8.2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53" y="863600"/>
            <a:ext cx="4155648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of Trigger Threshold vs. Total L1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Screen Shot 2015-09-23 at 9.0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863600"/>
            <a:ext cx="5112716" cy="2819400"/>
          </a:xfrm>
          <a:prstGeom prst="rect">
            <a:avLst/>
          </a:prstGeom>
        </p:spPr>
      </p:pic>
      <p:pic>
        <p:nvPicPr>
          <p:cNvPr id="8" name="Picture 7" descr="Screen Shot 2015-09-23 at 9.07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30" y="3594100"/>
            <a:ext cx="2600171" cy="2819400"/>
          </a:xfrm>
          <a:prstGeom prst="rect">
            <a:avLst/>
          </a:prstGeom>
        </p:spPr>
      </p:pic>
      <p:pic>
        <p:nvPicPr>
          <p:cNvPr id="9" name="Picture 8" descr="Screen Shot 2015-09-23 at 9.09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5" y="3604916"/>
            <a:ext cx="2550686" cy="2770484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 bwMode="auto">
          <a:xfrm>
            <a:off x="4673600" y="6096000"/>
            <a:ext cx="228600" cy="406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867400"/>
            <a:ext cx="283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Bandwidth assumed for previous menu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Illustrates benefit of</a:t>
            </a:r>
            <a:br>
              <a:rPr lang="en-US" dirty="0" smtClean="0"/>
            </a:br>
            <a:r>
              <a:rPr lang="en-US" dirty="0" smtClean="0"/>
              <a:t>tracking</a:t>
            </a:r>
          </a:p>
          <a:p>
            <a:r>
              <a:rPr lang="en-US" dirty="0" smtClean="0"/>
              <a:t>Thresholds obviously</a:t>
            </a:r>
            <a:br>
              <a:rPr lang="en-US" dirty="0" smtClean="0"/>
            </a:br>
            <a:r>
              <a:rPr lang="en-US" dirty="0" smtClean="0"/>
              <a:t>can be reduced with</a:t>
            </a:r>
            <a:br>
              <a:rPr lang="en-US" dirty="0" smtClean="0"/>
            </a:br>
            <a:r>
              <a:rPr lang="en-US" dirty="0" smtClean="0"/>
              <a:t>more L1 bandwidth</a:t>
            </a:r>
          </a:p>
          <a:p>
            <a:pPr lvl="1"/>
            <a:r>
              <a:rPr lang="en-US" dirty="0" smtClean="0"/>
              <a:t>Note current bandwidth</a:t>
            </a:r>
            <a:br>
              <a:rPr lang="en-US" dirty="0" smtClean="0"/>
            </a:br>
            <a:r>
              <a:rPr lang="en-US" dirty="0" smtClean="0"/>
              <a:t>limit is 100 kHz</a:t>
            </a:r>
          </a:p>
          <a:p>
            <a:r>
              <a:rPr lang="en-US" dirty="0" smtClean="0"/>
              <a:t>Diminishing returns </a:t>
            </a:r>
            <a:br>
              <a:rPr lang="en-US" dirty="0" smtClean="0"/>
            </a:br>
            <a:r>
              <a:rPr lang="en-US" dirty="0" smtClean="0"/>
              <a:t>beyond 750 kHz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470400" y="1003300"/>
            <a:ext cx="0" cy="5016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086600" y="1003300"/>
            <a:ext cx="0" cy="5016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Up Arrow 17"/>
          <p:cNvSpPr/>
          <p:nvPr/>
        </p:nvSpPr>
        <p:spPr bwMode="auto">
          <a:xfrm>
            <a:off x="7251700" y="6096000"/>
            <a:ext cx="228600" cy="406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full tracking at Level-1, what is left for HLT to achieve another factor 100 reduction in rate?</a:t>
            </a:r>
          </a:p>
          <a:p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Has access to pixel hits in addition to strips </a:t>
            </a:r>
            <a:r>
              <a:rPr lang="en-US" dirty="0" smtClean="0">
                <a:sym typeface="Wingdings"/>
              </a:rPr>
              <a:t> b-tagging</a:t>
            </a:r>
            <a:endParaRPr lang="en-US" dirty="0" smtClean="0"/>
          </a:p>
          <a:p>
            <a:pPr lvl="1"/>
            <a:r>
              <a:rPr lang="en-US" dirty="0" smtClean="0"/>
              <a:t>HLT so far has not had the resources to perform global tracking for the entire Level-1 bandwidth</a:t>
            </a:r>
          </a:p>
          <a:p>
            <a:pPr lvl="1"/>
            <a:r>
              <a:rPr lang="en-US" dirty="0" smtClean="0"/>
              <a:t>But with the Track-Trigger, the full collection of tracks can be accessed by HLT for every event and used even if Level-1 did not need to for all triggers to achieve rate reduction</a:t>
            </a:r>
          </a:p>
          <a:p>
            <a:pPr lvl="2"/>
            <a:r>
              <a:rPr lang="en-US" dirty="0" smtClean="0"/>
              <a:t>Like FTK for ATLAS trigger</a:t>
            </a:r>
          </a:p>
          <a:p>
            <a:r>
              <a:rPr lang="en-US" dirty="0" smtClean="0"/>
              <a:t>Particle Flow</a:t>
            </a:r>
          </a:p>
          <a:p>
            <a:pPr lvl="1"/>
            <a:r>
              <a:rPr lang="en-US" dirty="0" smtClean="0"/>
              <a:t>As mentioned, maximally combining tracking with </a:t>
            </a:r>
            <a:r>
              <a:rPr lang="en-US" dirty="0" err="1" smtClean="0"/>
              <a:t>calorimetry</a:t>
            </a:r>
            <a:r>
              <a:rPr lang="en-US" dirty="0" smtClean="0"/>
              <a:t> greatly improves performance of jet and energy sum triggers</a:t>
            </a:r>
          </a:p>
          <a:p>
            <a:pPr lvl="1"/>
            <a:r>
              <a:rPr lang="en-US" dirty="0" smtClean="0"/>
              <a:t>Likely that HLT would be much closer to offline performance than what could be possibly achieved at Level-1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9700" y="393700"/>
            <a:ext cx="251460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More on DAQ in </a:t>
            </a:r>
            <a:r>
              <a:rPr lang="en-US" sz="2000" b="0" dirty="0" err="1" smtClean="0">
                <a:latin typeface="Comic Sans MS"/>
              </a:rPr>
              <a:t>R.Mommsen</a:t>
            </a:r>
            <a:r>
              <a:rPr lang="en-US" sz="2000" b="0" dirty="0" smtClean="0">
                <a:latin typeface="Comic Sans MS"/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94009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for Phase-2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Screen Shot 2015-09-23 at 9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1" y="889000"/>
            <a:ext cx="6842032" cy="562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0100" y="3124200"/>
            <a:ext cx="199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Comic Sans MS"/>
              </a:rPr>
              <a:t>Demonstrators in 4 years</a:t>
            </a:r>
          </a:p>
        </p:txBody>
      </p:sp>
    </p:spTree>
    <p:extLst>
      <p:ext uri="{BB962C8B-B14F-4D97-AF65-F5344CB8AC3E}">
        <p14:creationId xmlns:p14="http://schemas.microsoft.com/office/powerpoint/2010/main" val="3195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Electronics R&amp;D Directions,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I/O bandwidth and system/PCB design</a:t>
            </a:r>
          </a:p>
          <a:p>
            <a:pPr lvl="1"/>
            <a:r>
              <a:rPr lang="en-US" dirty="0" smtClean="0"/>
              <a:t>Electronic systems designed to handle O(50) </a:t>
            </a:r>
            <a:r>
              <a:rPr lang="en-US" dirty="0" err="1" smtClean="0"/>
              <a:t>Tbps</a:t>
            </a:r>
            <a:r>
              <a:rPr lang="en-US" dirty="0" smtClean="0"/>
              <a:t> input</a:t>
            </a:r>
          </a:p>
          <a:p>
            <a:pPr lvl="1"/>
            <a:r>
              <a:rPr lang="en-US" dirty="0" smtClean="0"/>
              <a:t>High bandwidth optical data links at O(25)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r>
              <a:rPr lang="en-US" dirty="0" smtClean="0"/>
              <a:t>High bandwidth backplane communication</a:t>
            </a:r>
          </a:p>
          <a:p>
            <a:r>
              <a:rPr lang="en-US" dirty="0" smtClean="0"/>
              <a:t>Logic implementation </a:t>
            </a:r>
          </a:p>
          <a:p>
            <a:pPr lvl="1"/>
            <a:r>
              <a:rPr lang="en-US" dirty="0" err="1" smtClean="0"/>
              <a:t>Ultrascale</a:t>
            </a:r>
            <a:r>
              <a:rPr lang="en-US" dirty="0" smtClean="0"/>
              <a:t> FPGAs</a:t>
            </a:r>
          </a:p>
          <a:p>
            <a:pPr lvl="2"/>
            <a:r>
              <a:rPr lang="en-US" dirty="0" smtClean="0"/>
              <a:t>And associated high-level synthesis tools to improve productivity</a:t>
            </a:r>
          </a:p>
          <a:p>
            <a:pPr lvl="1"/>
            <a:r>
              <a:rPr lang="en-US" dirty="0" smtClean="0"/>
              <a:t>Associative Memory ASIC, 3D technology for high density</a:t>
            </a:r>
          </a:p>
          <a:p>
            <a:r>
              <a:rPr lang="en-US" dirty="0" smtClean="0"/>
              <a:t>Large, fast memory access</a:t>
            </a:r>
          </a:p>
          <a:p>
            <a:pPr lvl="1"/>
            <a:r>
              <a:rPr lang="en-US" dirty="0" smtClean="0"/>
              <a:t>Access to &gt;GB memory </a:t>
            </a:r>
            <a:r>
              <a:rPr lang="en-US" i="1" dirty="0" smtClean="0"/>
              <a:t>near logic resources </a:t>
            </a:r>
            <a:r>
              <a:rPr lang="en-US" dirty="0" smtClean="0"/>
              <a:t>for quick, complex calculations via large lookup table (P</a:t>
            </a:r>
            <a:r>
              <a:rPr lang="en-US" baseline="-25000" dirty="0" smtClean="0"/>
              <a:t>T</a:t>
            </a:r>
            <a:r>
              <a:rPr lang="en-US" dirty="0" smtClean="0"/>
              <a:t> assignment in tracking triggers)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Electronics </a:t>
            </a:r>
            <a:r>
              <a:rPr lang="en-US" dirty="0"/>
              <a:t>R&amp;D Directions,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controls</a:t>
            </a:r>
          </a:p>
          <a:p>
            <a:pPr lvl="1"/>
            <a:r>
              <a:rPr lang="en-US" dirty="0"/>
              <a:t>Clock and trigger control signal </a:t>
            </a:r>
            <a:r>
              <a:rPr lang="en-US" dirty="0" smtClean="0"/>
              <a:t>distribution to systems</a:t>
            </a:r>
            <a:endParaRPr lang="en-US" dirty="0"/>
          </a:p>
          <a:p>
            <a:pPr lvl="1"/>
            <a:r>
              <a:rPr lang="en-US" dirty="0" smtClean="0"/>
              <a:t>On-board processors (e.g. Xilinx ZYNC) for board control and monitoring</a:t>
            </a:r>
          </a:p>
          <a:p>
            <a:r>
              <a:rPr lang="en-US" dirty="0" smtClean="0"/>
              <a:t>Platform </a:t>
            </a:r>
            <a:r>
              <a:rPr lang="en-US" dirty="0"/>
              <a:t>technologies</a:t>
            </a:r>
          </a:p>
          <a:p>
            <a:pPr lvl="1"/>
            <a:r>
              <a:rPr lang="en-US" dirty="0" smtClean="0"/>
              <a:t>Evaluate platforms for </a:t>
            </a:r>
            <a:r>
              <a:rPr lang="en-US" dirty="0"/>
              <a:t>backplane bandwidth, card real estate</a:t>
            </a:r>
            <a:r>
              <a:rPr lang="en-US" dirty="0" smtClean="0"/>
              <a:t>, power density </a:t>
            </a:r>
            <a:r>
              <a:rPr lang="en-US" dirty="0"/>
              <a:t>… </a:t>
            </a:r>
          </a:p>
          <a:p>
            <a:pPr lvl="1"/>
            <a:r>
              <a:rPr lang="en-US" dirty="0" err="1"/>
              <a:t>xTCA</a:t>
            </a:r>
            <a:r>
              <a:rPr lang="en-US" dirty="0"/>
              <a:t>? (Telecommunications Architecture)</a:t>
            </a:r>
          </a:p>
          <a:p>
            <a:pPr lvl="2"/>
            <a:r>
              <a:rPr lang="en-US" dirty="0"/>
              <a:t>CMS Phase-1 upgrade electronics are based on </a:t>
            </a:r>
            <a:r>
              <a:rPr lang="en-US" dirty="0" err="1"/>
              <a:t>μTCA</a:t>
            </a:r>
            <a:r>
              <a:rPr lang="en-US" dirty="0"/>
              <a:t> </a:t>
            </a:r>
            <a:r>
              <a:rPr lang="en-US" dirty="0" smtClean="0"/>
              <a:t>standard</a:t>
            </a:r>
            <a:endParaRPr lang="en-US" dirty="0"/>
          </a:p>
          <a:p>
            <a:pPr lvl="2"/>
            <a:r>
              <a:rPr lang="en-US" dirty="0"/>
              <a:t>Advanced TCA for some Phase 2  implementations?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500" y="5727700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Note: important to maintain ties with industry as </a:t>
            </a:r>
            <a:r>
              <a:rPr lang="en-US" sz="2000" b="0" smtClean="0">
                <a:latin typeface="Comic Sans MS"/>
              </a:rPr>
              <a:t>well as ECE </a:t>
            </a:r>
            <a:r>
              <a:rPr lang="en-US" sz="2000" b="0" dirty="0" smtClean="0">
                <a:latin typeface="Comic Sans MS"/>
              </a:rPr>
              <a:t>colleagues at universities on technology and tool developments </a:t>
            </a:r>
          </a:p>
        </p:txBody>
      </p:sp>
    </p:spTree>
    <p:extLst>
      <p:ext uri="{BB962C8B-B14F-4D97-AF65-F5344CB8AC3E}">
        <p14:creationId xmlns:p14="http://schemas.microsoft.com/office/powerpoint/2010/main" val="8993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8750300" cy="5549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CMS has an ambitious but achievable program to upgrade its detectors and the Level-1 Trigger electronics for HL-LHC</a:t>
            </a:r>
          </a:p>
          <a:p>
            <a:pPr lvl="1"/>
            <a:r>
              <a:rPr lang="en-US" dirty="0" smtClean="0"/>
              <a:t>For the Level-1 (HLT) Trigger, the goal is to maintain sensitivity for electroweak and </a:t>
            </a:r>
            <a:r>
              <a:rPr lang="en-US" dirty="0" err="1" smtClean="0"/>
              <a:t>TeV</a:t>
            </a:r>
            <a:r>
              <a:rPr lang="en-US" dirty="0" smtClean="0"/>
              <a:t> scale physics with rate &lt; 750 (7.5) kHz and 12.5 </a:t>
            </a:r>
            <a:r>
              <a:rPr lang="en-US" dirty="0" err="1" smtClean="0"/>
              <a:t>μs</a:t>
            </a:r>
            <a:r>
              <a:rPr lang="en-US" dirty="0" smtClean="0"/>
              <a:t> latency</a:t>
            </a:r>
          </a:p>
          <a:p>
            <a:pPr lvl="1"/>
            <a:r>
              <a:rPr lang="en-US" dirty="0" smtClean="0"/>
              <a:t>Bring more of what was done at HLT to the Level-1 Trigger </a:t>
            </a:r>
          </a:p>
          <a:p>
            <a:r>
              <a:rPr lang="en-US" dirty="0" smtClean="0"/>
              <a:t>Initial algorithms demonstrate meeting goal, but much more R&amp;D required for implemented algorithms and system design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ikely performance can improve further (e.g. particle flow at Leve-1)</a:t>
            </a:r>
          </a:p>
          <a:p>
            <a:r>
              <a:rPr lang="en-US" dirty="0" smtClean="0"/>
              <a:t>Many Level-1 trigger subsystems will absorb many tens of </a:t>
            </a:r>
            <a:r>
              <a:rPr lang="en-US" dirty="0" err="1" smtClean="0"/>
              <a:t>Tbps</a:t>
            </a:r>
            <a:r>
              <a:rPr lang="en-US" dirty="0" smtClean="0"/>
              <a:t> data input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rder of magnitude higher than current Phase-1 upgrade</a:t>
            </a:r>
          </a:p>
          <a:p>
            <a:r>
              <a:rPr lang="en-US" dirty="0" smtClean="0"/>
              <a:t>Trigger logic similarly expands by a large factor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tracking logic for the silicon detector trigger</a:t>
            </a:r>
          </a:p>
          <a:p>
            <a:r>
              <a:rPr lang="en-US" dirty="0" smtClean="0"/>
              <a:t>Need to achieve this during the next decade within roughly the same budget and overall system size as for the current Level-1 trigger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Trigger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04900"/>
            <a:ext cx="6870700" cy="53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0600" y="31115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~6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867400"/>
            <a:ext cx="273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Global Decision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500" y="31115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1400" b="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 descr="Screen Shot 2015-10-05 at 1.0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5497"/>
            <a:ext cx="1389788" cy="2097904"/>
          </a:xfrm>
          <a:prstGeom prst="rect">
            <a:avLst/>
          </a:prstGeom>
        </p:spPr>
      </p:pic>
      <p:pic>
        <p:nvPicPr>
          <p:cNvPr id="13" name="Picture 12" descr="Screen Shot 2015-10-05 at 1.01.19 PM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38700"/>
            <a:ext cx="1933954" cy="147320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 bwMode="auto">
          <a:xfrm>
            <a:off x="1676400" y="3390900"/>
            <a:ext cx="342900" cy="254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1841500" y="4483100"/>
            <a:ext cx="342900" cy="254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High Luminosity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Integrated luminosity of 3000 fb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beyond LHC Run 3</a:t>
            </a:r>
            <a:endParaRPr lang="en-US" dirty="0"/>
          </a:p>
          <a:p>
            <a:pPr lvl="1"/>
            <a:r>
              <a:rPr lang="en-US" dirty="0" smtClean="0"/>
              <a:t>Fully explore the electroweak sector (Higgs couplings) and reach ultimate sensitivity for </a:t>
            </a:r>
            <a:r>
              <a:rPr lang="en-US" dirty="0" err="1" smtClean="0"/>
              <a:t>TeV</a:t>
            </a:r>
            <a:r>
              <a:rPr lang="en-US" dirty="0" smtClean="0"/>
              <a:t> scale physics</a:t>
            </a:r>
          </a:p>
          <a:p>
            <a:r>
              <a:rPr lang="en-US" dirty="0" smtClean="0"/>
              <a:t>Luminosity leveled to 5×10</a:t>
            </a:r>
            <a:r>
              <a:rPr lang="en-US" baseline="30000" dirty="0" smtClean="0"/>
              <a:t>34</a:t>
            </a:r>
            <a:r>
              <a:rPr lang="en-US" dirty="0" smtClean="0"/>
              <a:t> Hz/cm</a:t>
            </a:r>
            <a:r>
              <a:rPr lang="en-US" baseline="30000" dirty="0" smtClean="0"/>
              <a:t>2</a:t>
            </a:r>
            <a:r>
              <a:rPr lang="en-US" dirty="0" smtClean="0"/>
              <a:t> (pile-up ~140), possibly as high as 7.5</a:t>
            </a:r>
            <a:r>
              <a:rPr lang="en-US" dirty="0"/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/>
              <a:t>Hz/cm</a:t>
            </a:r>
            <a:r>
              <a:rPr lang="en-US" baseline="30000" dirty="0"/>
              <a:t>2</a:t>
            </a:r>
            <a:r>
              <a:rPr lang="en-US" dirty="0"/>
              <a:t> (pile-up </a:t>
            </a:r>
            <a:r>
              <a:rPr lang="en-US" dirty="0" smtClean="0"/>
              <a:t>~200)</a:t>
            </a:r>
          </a:p>
          <a:p>
            <a:pPr lvl="1"/>
            <a:r>
              <a:rPr lang="en-US" dirty="0" smtClean="0"/>
              <a:t>Compare to Runs 2+3: L&lt;2×10</a:t>
            </a: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/>
              <a:t>Hz/cm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(pile-up ~50)</a:t>
            </a:r>
          </a:p>
          <a:p>
            <a:r>
              <a:rPr lang="en-US" dirty="0" smtClean="0"/>
              <a:t>Increased rate and pile-up effects: </a:t>
            </a:r>
          </a:p>
          <a:p>
            <a:pPr lvl="1"/>
            <a:r>
              <a:rPr lang="en-US" dirty="0" smtClean="0"/>
              <a:t>Muon thresholds pushed into the flat region of rate curve because of limited P</a:t>
            </a:r>
            <a:r>
              <a:rPr lang="en-US" baseline="-25000" dirty="0" smtClean="0"/>
              <a:t>T</a:t>
            </a:r>
            <a:r>
              <a:rPr lang="en-US" dirty="0" smtClean="0"/>
              <a:t> resolution</a:t>
            </a:r>
          </a:p>
          <a:p>
            <a:pPr lvl="1"/>
            <a:r>
              <a:rPr lang="en-US" dirty="0" smtClean="0"/>
              <a:t>Very high e/gamma trigger rates</a:t>
            </a:r>
          </a:p>
          <a:p>
            <a:pPr lvl="1"/>
            <a:r>
              <a:rPr lang="en-US" dirty="0" smtClean="0"/>
              <a:t>Degradation of the utility of calorimeter-based isolation due to high pile-up</a:t>
            </a:r>
          </a:p>
          <a:p>
            <a:pPr lvl="1"/>
            <a:r>
              <a:rPr lang="en-US" dirty="0" smtClean="0"/>
              <a:t>Blow-up in rate of energy sum and multi-jet triggers due to high pile-up</a:t>
            </a:r>
          </a:p>
          <a:p>
            <a:r>
              <a:rPr lang="en-US" dirty="0" smtClean="0"/>
              <a:t>Nevertheless need thresholds efficient for precision electroweak scale measurements (Higgs) and </a:t>
            </a:r>
            <a:r>
              <a:rPr lang="en-US" dirty="0" err="1" smtClean="0"/>
              <a:t>TeV</a:t>
            </a:r>
            <a:r>
              <a:rPr lang="en-US" dirty="0" smtClean="0"/>
              <a:t> scale</a:t>
            </a:r>
          </a:p>
          <a:p>
            <a:pPr lvl="1"/>
            <a:endParaRPr lang="en-US" dirty="0" smtClean="0"/>
          </a:p>
          <a:p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Phase-2 Upgrade for the HL-LHC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Technical proposal:</a:t>
            </a:r>
          </a:p>
          <a:p>
            <a:pPr lvl="1"/>
            <a:r>
              <a:rPr lang="en-US" dirty="0"/>
              <a:t>CERN</a:t>
            </a:r>
            <a:r>
              <a:rPr lang="en-US" dirty="0" smtClean="0"/>
              <a:t>-LHCC-2015-010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https://cds.cern.ch/record/</a:t>
            </a:r>
            <a:r>
              <a:rPr lang="en-US" dirty="0" smtClean="0">
                <a:hlinkClick r:id="rId2"/>
              </a:rPr>
              <a:t>2020886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Detector upgrades:</a:t>
            </a:r>
          </a:p>
          <a:p>
            <a:pPr lvl="1"/>
            <a:r>
              <a:rPr lang="en-US" dirty="0" smtClean="0"/>
              <a:t>Silicon strip Outer Tracker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ixel Tracker</a:t>
            </a:r>
          </a:p>
          <a:p>
            <a:pPr lvl="1"/>
            <a:r>
              <a:rPr lang="en-US" dirty="0" smtClean="0"/>
              <a:t>Forward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Forward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smtClean="0"/>
              <a:t>Bream radiation protection and luminosity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Trigger /DAQ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940" y="1168400"/>
            <a:ext cx="2393185" cy="33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Phase-2 Level-1 Trigger &amp; Readout 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Incorporation of tracking at Level-1 from the silicon tracker</a:t>
            </a:r>
          </a:p>
          <a:p>
            <a:pPr lvl="1"/>
            <a:r>
              <a:rPr lang="en-US" dirty="0" smtClean="0"/>
              <a:t>Major missing ingredient!</a:t>
            </a:r>
          </a:p>
          <a:p>
            <a:r>
              <a:rPr lang="en-US" dirty="0" smtClean="0"/>
              <a:t>Correlation of tracks with other Level-1 objects</a:t>
            </a:r>
          </a:p>
          <a:p>
            <a:pPr lvl="1"/>
            <a:r>
              <a:rPr lang="en-US" dirty="0" smtClean="0"/>
              <a:t>Better charged lepton ID, refine (muon) momentum, assign jet vertex, determine primary vertex, provide track-based isolation …</a:t>
            </a:r>
          </a:p>
          <a:p>
            <a:r>
              <a:rPr lang="en-US" dirty="0" smtClean="0"/>
              <a:t>Introduction of crystal granularity at Level-1 for ECAL barrel</a:t>
            </a:r>
          </a:p>
          <a:p>
            <a:pPr lvl="1"/>
            <a:r>
              <a:rPr lang="en-US" dirty="0" err="1" smtClean="0"/>
              <a:t>ΔϕΔη</a:t>
            </a:r>
            <a:r>
              <a:rPr lang="en-US" dirty="0" smtClean="0"/>
              <a:t> = 0.0175 × 0.0175 vs. 0.0875 </a:t>
            </a:r>
            <a:r>
              <a:rPr lang="en-US" dirty="0"/>
              <a:t>× </a:t>
            </a:r>
            <a:r>
              <a:rPr lang="en-US" dirty="0" smtClean="0"/>
              <a:t>0.0875</a:t>
            </a:r>
          </a:p>
          <a:p>
            <a:pPr lvl="1"/>
            <a:r>
              <a:rPr lang="en-US" dirty="0" smtClean="0"/>
              <a:t>Better spike rejection and EM shower identification</a:t>
            </a:r>
          </a:p>
          <a:p>
            <a:r>
              <a:rPr lang="en-US" dirty="0" smtClean="0"/>
              <a:t>Incorporation of Phase-2 forward muon detectors into muon Track-Finder trigger (GEM, </a:t>
            </a:r>
            <a:r>
              <a:rPr lang="en-US" dirty="0" err="1" smtClean="0"/>
              <a:t>iRPC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Increased redundancy, more bending angles</a:t>
            </a:r>
          </a:p>
          <a:p>
            <a:r>
              <a:rPr lang="en-US" dirty="0" smtClean="0"/>
              <a:t>Trigger rates up to 750 kHz @ Level-1, 7.5 kHz @ HLT</a:t>
            </a:r>
          </a:p>
          <a:p>
            <a:pPr lvl="1"/>
            <a:r>
              <a:rPr lang="en-US" dirty="0" smtClean="0"/>
              <a:t>Compare to today: 100 kHz and ~1 kHz</a:t>
            </a:r>
          </a:p>
          <a:p>
            <a:pPr lvl="1"/>
            <a:r>
              <a:rPr lang="en-US" dirty="0" smtClean="0"/>
              <a:t>Alleviate a Level-1 bottleneck and allow HLT to do more</a:t>
            </a:r>
          </a:p>
          <a:p>
            <a:r>
              <a:rPr lang="en-US" dirty="0" smtClean="0"/>
              <a:t>Level-1 trigger latency of 12.5 </a:t>
            </a:r>
            <a:r>
              <a:rPr lang="en-US" dirty="0" err="1" smtClean="0"/>
              <a:t>μs</a:t>
            </a:r>
            <a:r>
              <a:rPr lang="en-US" dirty="0" smtClean="0"/>
              <a:t> (500 BX * 25ns/BX)</a:t>
            </a:r>
          </a:p>
          <a:p>
            <a:pPr lvl="1"/>
            <a:r>
              <a:rPr lang="en-US" dirty="0" smtClean="0"/>
              <a:t>Compare to today: 4.0 </a:t>
            </a:r>
            <a:r>
              <a:rPr lang="en-US" dirty="0" err="1" smtClean="0"/>
              <a:t>μs</a:t>
            </a:r>
            <a:endParaRPr lang="en-US" dirty="0"/>
          </a:p>
          <a:p>
            <a:pPr lvl="1"/>
            <a:r>
              <a:rPr lang="en-US" dirty="0" smtClean="0"/>
              <a:t>Allow time for additional processing (Track Trigger, Correlation)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9-22 at 2.1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70842"/>
            <a:ext cx="8115300" cy="5574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Level-1 Trigger Architecture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Explosion 1 13"/>
          <p:cNvSpPr/>
          <p:nvPr/>
        </p:nvSpPr>
        <p:spPr bwMode="auto">
          <a:xfrm>
            <a:off x="406400" y="41275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xplosion 1 14"/>
          <p:cNvSpPr/>
          <p:nvPr/>
        </p:nvSpPr>
        <p:spPr bwMode="auto">
          <a:xfrm>
            <a:off x="520700" y="19304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xplosion 1 15"/>
          <p:cNvSpPr/>
          <p:nvPr/>
        </p:nvSpPr>
        <p:spPr bwMode="auto">
          <a:xfrm>
            <a:off x="6299200" y="51943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xplosion 1 16"/>
          <p:cNvSpPr/>
          <p:nvPr/>
        </p:nvSpPr>
        <p:spPr bwMode="auto">
          <a:xfrm>
            <a:off x="7950200" y="9906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xplosion 1 17"/>
          <p:cNvSpPr/>
          <p:nvPr/>
        </p:nvSpPr>
        <p:spPr bwMode="auto">
          <a:xfrm>
            <a:off x="1917700" y="21717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xplosion 1 18"/>
          <p:cNvSpPr/>
          <p:nvPr/>
        </p:nvSpPr>
        <p:spPr bwMode="auto">
          <a:xfrm>
            <a:off x="3860800" y="1130300"/>
            <a:ext cx="1193800" cy="7493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6667" y="3615266"/>
            <a:ext cx="1947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j-lt"/>
              </a:rPr>
              <a:t>But need to develop details of a design to understand layer structure and segmentation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09334" y="3869267"/>
            <a:ext cx="4512734" cy="207433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6011333"/>
            <a:ext cx="389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Modeled after Phase 1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3200" y="28956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~50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3800" y="28956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~25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5100" y="45974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~4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6300" y="2095500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~50 </a:t>
            </a:r>
            <a:r>
              <a:rPr lang="en-US" sz="1400" b="0" dirty="0" err="1" smtClean="0">
                <a:solidFill>
                  <a:srgbClr val="FF0000"/>
                </a:solidFill>
                <a:latin typeface="+mj-lt"/>
              </a:rPr>
              <a:t>Tbps</a:t>
            </a:r>
            <a:endParaRPr lang="en-US" sz="1400" b="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178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/>
      <p:bldP spid="8" grpId="0" animBg="1"/>
      <p:bldP spid="10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Phase-2 Outer Tracker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design has 6 barrel layers and 5 </a:t>
            </a:r>
            <a:r>
              <a:rPr lang="en-US" dirty="0" err="1" smtClean="0"/>
              <a:t>endcap</a:t>
            </a:r>
            <a:r>
              <a:rPr lang="en-US" dirty="0" smtClean="0"/>
              <a:t> disks</a:t>
            </a:r>
          </a:p>
          <a:p>
            <a:pPr lvl="1"/>
            <a:r>
              <a:rPr lang="en-US" dirty="0" smtClean="0"/>
              <a:t>10 and 11 layers, respectively, in current Tracker</a:t>
            </a:r>
          </a:p>
          <a:p>
            <a:pPr lvl="1"/>
            <a:r>
              <a:rPr lang="en-US" dirty="0"/>
              <a:t>220 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area</a:t>
            </a:r>
            <a:endParaRPr lang="en-US" dirty="0"/>
          </a:p>
          <a:p>
            <a:r>
              <a:rPr lang="en-US" dirty="0" smtClean="0"/>
              <a:t>Two sensor modules in all layers for triggering (stubs)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2S:</a:t>
            </a:r>
            <a:r>
              <a:rPr lang="en-US" dirty="0" smtClean="0"/>
              <a:t> 2.5cm strips, 90μm pitch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PS</a:t>
            </a:r>
            <a:r>
              <a:rPr lang="en-US" dirty="0" smtClean="0"/>
              <a:t>: Long Pixel </a:t>
            </a:r>
            <a:r>
              <a:rPr lang="en-US" dirty="0"/>
              <a:t>(1.5mm</a:t>
            </a:r>
            <a:r>
              <a:rPr lang="en-US" dirty="0" smtClean="0"/>
              <a:t>) in 3 inner layers for z-coordinate, and </a:t>
            </a:r>
            <a:r>
              <a:rPr lang="en-US" dirty="0"/>
              <a:t>5cm </a:t>
            </a:r>
            <a:r>
              <a:rPr lang="en-US" dirty="0" smtClean="0"/>
              <a:t>strips, 100μm pitch</a:t>
            </a:r>
          </a:p>
          <a:p>
            <a:pPr lvl="1"/>
            <a:r>
              <a:rPr lang="en-US" dirty="0" smtClean="0"/>
              <a:t>50M strips</a:t>
            </a:r>
          </a:p>
          <a:p>
            <a:pPr lvl="1"/>
            <a:r>
              <a:rPr lang="en-US" dirty="0" smtClean="0"/>
              <a:t>220M </a:t>
            </a:r>
            <a:r>
              <a:rPr lang="en-US" dirty="0" err="1" smtClean="0"/>
              <a:t>macropixels</a:t>
            </a:r>
            <a:endParaRPr lang="en-US" dirty="0" smtClean="0"/>
          </a:p>
          <a:p>
            <a:pPr lvl="1"/>
            <a:r>
              <a:rPr lang="en-US" dirty="0" smtClean="0"/>
              <a:t>Sensor spacing</a:t>
            </a:r>
            <a:br>
              <a:rPr lang="en-US" dirty="0" smtClean="0"/>
            </a:br>
            <a:r>
              <a:rPr lang="en-US" dirty="0" smtClean="0"/>
              <a:t>optimized to obtain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E711-0A29-B749-9EE7-BFDC0475DB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657600"/>
            <a:ext cx="5588000" cy="2637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5727700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Inner pixels not shown </a:t>
            </a:r>
            <a:r>
              <a:rPr lang="en-US" sz="2000" b="0" dirty="0" smtClean="0">
                <a:latin typeface="Comic Sans MS"/>
                <a:sym typeface="Wingdings"/>
              </a:rPr>
              <a:t></a:t>
            </a:r>
            <a:endParaRPr lang="en-US" sz="2000" b="0" dirty="0" smtClean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473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Stub Finding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October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4700" y="6586538"/>
            <a:ext cx="3962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CMS Phase-2 Trigger -- CPAD Workshop  --  D. Acosta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5500" y="6591300"/>
            <a:ext cx="533400" cy="228600"/>
          </a:xfrm>
        </p:spPr>
        <p:txBody>
          <a:bodyPr/>
          <a:lstStyle/>
          <a:p>
            <a:fld id="{48F2E711-0A29-B749-9EE7-BFDC0475DB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17" y="927100"/>
            <a:ext cx="6673583" cy="2620433"/>
          </a:xfrm>
          <a:prstGeom prst="rect">
            <a:avLst/>
          </a:prstGeom>
        </p:spPr>
      </p:pic>
      <p:pic>
        <p:nvPicPr>
          <p:cNvPr id="8" name="Picture 7" descr="Screen Shot 2015-09-15 at 7.2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1" y="3636482"/>
            <a:ext cx="6616700" cy="3027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0" y="5003800"/>
            <a:ext cx="242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omic Sans MS"/>
              </a:rPr>
              <a:t>Stub efficiency vs. P</a:t>
            </a:r>
            <a:r>
              <a:rPr lang="en-US" sz="2000" b="0" baseline="-25000" dirty="0" smtClean="0">
                <a:latin typeface="Comic Sans MS"/>
              </a:rPr>
              <a:t>T</a:t>
            </a:r>
            <a:r>
              <a:rPr lang="en-US" sz="2000" b="0" dirty="0" smtClean="0">
                <a:latin typeface="Comic Sans MS"/>
              </a:rPr>
              <a:t> for various layers and disks </a:t>
            </a:r>
            <a:r>
              <a:rPr lang="en-US" sz="2000" b="0" dirty="0" smtClean="0">
                <a:latin typeface="Comic Sans MS"/>
                <a:sym typeface="Wingdings"/>
              </a:rPr>
              <a:t></a:t>
            </a:r>
            <a:endParaRPr lang="en-US" sz="2000" b="0" dirty="0" smtClean="0">
              <a:latin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5300" y="41656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mic Sans MS"/>
              </a:rPr>
              <a:t>Barrel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16560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latin typeface="Comic Sans MS"/>
              </a:rPr>
              <a:t>Endcap</a:t>
            </a:r>
            <a:endParaRPr lang="en-US" b="0" dirty="0" smtClean="0"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5" y="990600"/>
            <a:ext cx="8610600" cy="5549900"/>
          </a:xfrm>
        </p:spPr>
        <p:txBody>
          <a:bodyPr/>
          <a:lstStyle/>
          <a:p>
            <a:r>
              <a:rPr lang="en-US" dirty="0" smtClean="0"/>
              <a:t>Double layers help reduce </a:t>
            </a:r>
            <a:br>
              <a:rPr lang="en-US" dirty="0" smtClean="0"/>
            </a:br>
            <a:r>
              <a:rPr lang="en-US" dirty="0" smtClean="0"/>
              <a:t>data bandwidth. </a:t>
            </a:r>
          </a:p>
          <a:p>
            <a:r>
              <a:rPr lang="en-US" dirty="0" smtClean="0"/>
              <a:t>Require a coincidence within </a:t>
            </a:r>
            <a:br>
              <a:rPr lang="en-US" dirty="0" smtClean="0"/>
            </a:br>
            <a:r>
              <a:rPr lang="en-US" dirty="0" smtClean="0"/>
              <a:t>a road, limits P</a:t>
            </a:r>
            <a:r>
              <a:rPr lang="en-US" baseline="-25000" dirty="0" smtClean="0"/>
              <a:t>T </a:t>
            </a:r>
            <a:r>
              <a:rPr lang="en-US" dirty="0" smtClean="0"/>
              <a:t>&gt; 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&lt; 3% of tracks</a:t>
            </a:r>
          </a:p>
          <a:p>
            <a:r>
              <a:rPr lang="en-US" dirty="0" smtClean="0"/>
              <a:t>“Push” design: all stubs forwarded </a:t>
            </a:r>
          </a:p>
          <a:p>
            <a:pPr lvl="1"/>
            <a:r>
              <a:rPr lang="en-US" dirty="0" smtClean="0"/>
              <a:t>3-4 stubs/module/BX</a:t>
            </a:r>
            <a:r>
              <a:rPr lang="en-US" dirty="0"/>
              <a:t> </a:t>
            </a:r>
            <a:r>
              <a:rPr lang="en-US" dirty="0" smtClean="0"/>
              <a:t>for Barrel layer 1</a:t>
            </a:r>
          </a:p>
          <a:p>
            <a:pPr lvl="1"/>
            <a:r>
              <a:rPr lang="en-US" dirty="0"/>
              <a:t>~10K stubs/</a:t>
            </a:r>
            <a:r>
              <a:rPr lang="en-US" dirty="0" smtClean="0"/>
              <a:t>BX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O(50) </a:t>
            </a:r>
            <a:r>
              <a:rPr lang="en-US" dirty="0" err="1" smtClean="0">
                <a:solidFill>
                  <a:srgbClr val="CC00CC"/>
                </a:solidFill>
              </a:rPr>
              <a:t>Tbps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br>
              <a:rPr lang="en-US" dirty="0" smtClean="0">
                <a:solidFill>
                  <a:srgbClr val="CC00CC"/>
                </a:solidFill>
              </a:rPr>
            </a:br>
            <a:endParaRPr lang="en-US" dirty="0" smtClean="0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300" y="6197600"/>
            <a:ext cx="196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1 BX = 25ns</a:t>
            </a:r>
          </a:p>
        </p:txBody>
      </p:sp>
    </p:spTree>
    <p:extLst>
      <p:ext uri="{BB962C8B-B14F-4D97-AF65-F5344CB8AC3E}">
        <p14:creationId xmlns:p14="http://schemas.microsoft.com/office/powerpoint/2010/main" val="36166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>
            <a:latin typeface="Comic Sans MS"/>
          </a:defRPr>
        </a:defPPr>
      </a:lstStyle>
    </a:tx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55999</TotalTime>
  <Words>2315</Words>
  <Application>Microsoft Macintosh PowerPoint</Application>
  <PresentationFormat>On-screen Show (4:3)</PresentationFormat>
  <Paragraphs>383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Generic (Standard)</vt:lpstr>
      <vt:lpstr>CMS Phase-2 Trigger Upgrade Plans and R&amp;D</vt:lpstr>
      <vt:lpstr>First: Phase-1 Level-1 Trigger Upgrade</vt:lpstr>
      <vt:lpstr>Phase-1 Trigger Architecture</vt:lpstr>
      <vt:lpstr>Challenges of High Luminosity LHC</vt:lpstr>
      <vt:lpstr>CMS Phase-2 Upgrade for the HL-LHC</vt:lpstr>
      <vt:lpstr>Phase-2 Level-1 Trigger &amp; Readout Design Specifications</vt:lpstr>
      <vt:lpstr>A Possible Level-1 Trigger Architecture </vt:lpstr>
      <vt:lpstr>Phase-2 Outer Tracker Design</vt:lpstr>
      <vt:lpstr>Track Stub Finding</vt:lpstr>
      <vt:lpstr>Track-Finding</vt:lpstr>
      <vt:lpstr>Pattern Recognition with AM Approach</vt:lpstr>
      <vt:lpstr>Track-Finding Performance</vt:lpstr>
      <vt:lpstr>Standalone Muon Trigger</vt:lpstr>
      <vt:lpstr>Example from Phase 1 Upgrade</vt:lpstr>
      <vt:lpstr>Muon-Track Correlation</vt:lpstr>
      <vt:lpstr>High Granularity Calorimeter (HGC)</vt:lpstr>
      <vt:lpstr>ECAL Barrel Trigger Primitives</vt:lpstr>
      <vt:lpstr>Calorimeter Trigger</vt:lpstr>
      <vt:lpstr>Electron-Track Correlation</vt:lpstr>
      <vt:lpstr>Tau Track Triggers</vt:lpstr>
      <vt:lpstr>Energy Flow with Tracks</vt:lpstr>
      <vt:lpstr>Particle Flow at Level-1?</vt:lpstr>
      <vt:lpstr>Simplified Example Level-1 Trigger Menu</vt:lpstr>
      <vt:lpstr>Dependence of Trigger Threshold vs. Total L1 Bandwidth</vt:lpstr>
      <vt:lpstr>HLT</vt:lpstr>
      <vt:lpstr>Milestones for Phase-2 Trigger</vt:lpstr>
      <vt:lpstr>Trigger Electronics R&amp;D Directions, 1</vt:lpstr>
      <vt:lpstr>Trigger Electronics R&amp;D Directions, 2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PRS</dc:title>
  <dc:creator>Darin Acosta</dc:creator>
  <cp:lastModifiedBy>Darin Acosta</cp:lastModifiedBy>
  <cp:revision>3303</cp:revision>
  <cp:lastPrinted>2002-03-13T08:48:45Z</cp:lastPrinted>
  <dcterms:created xsi:type="dcterms:W3CDTF">2011-09-01T19:25:46Z</dcterms:created>
  <dcterms:modified xsi:type="dcterms:W3CDTF">2015-10-05T23:27:02Z</dcterms:modified>
</cp:coreProperties>
</file>